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41.jpg" ContentType="image/jp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28"/>
  </p:notesMasterIdLst>
  <p:handoutMasterIdLst>
    <p:handoutMasterId r:id="rId29"/>
  </p:handoutMasterIdLst>
  <p:sldIdLst>
    <p:sldId id="256" r:id="rId6"/>
    <p:sldId id="2076137321" r:id="rId7"/>
    <p:sldId id="2076137326" r:id="rId8"/>
    <p:sldId id="2076137316" r:id="rId9"/>
    <p:sldId id="2076137327" r:id="rId10"/>
    <p:sldId id="3521" r:id="rId11"/>
    <p:sldId id="2076137329" r:id="rId12"/>
    <p:sldId id="2076137330" r:id="rId13"/>
    <p:sldId id="2076137322" r:id="rId14"/>
    <p:sldId id="2076136881" r:id="rId15"/>
    <p:sldId id="2076137315" r:id="rId16"/>
    <p:sldId id="432" r:id="rId17"/>
    <p:sldId id="2076137325" r:id="rId18"/>
    <p:sldId id="3488" r:id="rId19"/>
    <p:sldId id="2076137333" r:id="rId20"/>
    <p:sldId id="439" r:id="rId21"/>
    <p:sldId id="2076137331" r:id="rId22"/>
    <p:sldId id="2076137055" r:id="rId23"/>
    <p:sldId id="2076137057" r:id="rId24"/>
    <p:sldId id="2076137059" r:id="rId25"/>
    <p:sldId id="2076137332" r:id="rId26"/>
    <p:sldId id="2076137320" r:id="rId27"/>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zar  Ahamed A.R." initials="NAA" lastIdx="1" clrIdx="0">
    <p:extLst>
      <p:ext uri="{19B8F6BF-5375-455C-9EA6-DF929625EA0E}">
        <p15:presenceInfo xmlns:p15="http://schemas.microsoft.com/office/powerpoint/2012/main" userId="S::nizar.ahamed@sifycorp.com::adffb747-aaa0-46e0-848c-ae0c27f7bc73" providerId="AD"/>
      </p:ext>
    </p:extLst>
  </p:cmAuthor>
  <p:cmAuthor id="2" name="Vivekanandan Sivaguru" initials="VS" lastIdx="8" clrIdx="1">
    <p:extLst>
      <p:ext uri="{19B8F6BF-5375-455C-9EA6-DF929625EA0E}">
        <p15:presenceInfo xmlns:p15="http://schemas.microsoft.com/office/powerpoint/2012/main" userId="S::vivekanandan.sivaguru@sifycorp.com::67c57917-f9ba-4e10-a8ca-4da79836ae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CDB"/>
    <a:srgbClr val="DCE6F2"/>
    <a:srgbClr val="4BACC6"/>
    <a:srgbClr val="95B3D7"/>
    <a:srgbClr val="D11C2C"/>
    <a:srgbClr val="DD5964"/>
    <a:srgbClr val="727376"/>
    <a:srgbClr val="98989A"/>
    <a:srgbClr val="CF1021"/>
    <a:srgbClr val="D21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E8755-E5D8-4980-B03C-4C6CF75138D6}" v="85" dt="2021-05-26T11:35:36.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50" d="100"/>
          <a:sy n="150" d="100"/>
        </p:scale>
        <p:origin x="348" y="120"/>
      </p:cViewPr>
      <p:guideLst/>
    </p:cSldViewPr>
  </p:slideViewPr>
  <p:notesTextViewPr>
    <p:cViewPr>
      <p:scale>
        <a:sx n="1" d="1"/>
        <a:sy n="1" d="1"/>
      </p:scale>
      <p:origin x="0" y="0"/>
    </p:cViewPr>
  </p:notesTextViewPr>
  <p:sorterViewPr>
    <p:cViewPr>
      <p:scale>
        <a:sx n="90" d="100"/>
        <a:sy n="90" d="100"/>
      </p:scale>
      <p:origin x="0" y="0"/>
    </p:cViewPr>
  </p:sorterViewPr>
  <p:notesViewPr>
    <p:cSldViewPr snapToGrid="0" showGuides="1">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B69182-364C-4E44-AE91-EB64F3C25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B91D2ADC-6214-4902-A3E2-9AC66786A6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2DE51B-C4E0-4CAE-B3F3-51E45EBBEBBE}" type="datetimeFigureOut">
              <a:rPr lang="en-IN" smtClean="0"/>
              <a:t>18-09-2023</a:t>
            </a:fld>
            <a:endParaRPr lang="en-IN" dirty="0"/>
          </a:p>
        </p:txBody>
      </p:sp>
      <p:sp>
        <p:nvSpPr>
          <p:cNvPr id="4" name="Footer Placeholder 3">
            <a:extLst>
              <a:ext uri="{FF2B5EF4-FFF2-40B4-BE49-F238E27FC236}">
                <a16:creationId xmlns:a16="http://schemas.microsoft.com/office/drawing/2014/main" id="{666EEDF6-CB8C-473F-9F8A-16E0838420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67BF682D-075E-4305-8F81-D6E3F7BBD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6EB429-4EE4-400F-96E5-6581FC8B2D03}" type="slidenum">
              <a:rPr lang="en-IN" smtClean="0"/>
              <a:t>‹#›</a:t>
            </a:fld>
            <a:endParaRPr lang="en-IN" dirty="0"/>
          </a:p>
        </p:txBody>
      </p:sp>
    </p:spTree>
    <p:extLst>
      <p:ext uri="{BB962C8B-B14F-4D97-AF65-F5344CB8AC3E}">
        <p14:creationId xmlns:p14="http://schemas.microsoft.com/office/powerpoint/2010/main" val="1839677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516DCF-76BF-4439-92AF-7B76261CE805}" type="datetimeFigureOut">
              <a:rPr lang="en-IN" smtClean="0"/>
              <a:t>18-09-2023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5E597-3BAA-4267-8E5F-96EE1B04E0CF}" type="slidenum">
              <a:rPr lang="en-IN" smtClean="0"/>
              <a:t>‹#›</a:t>
            </a:fld>
            <a:endParaRPr lang="en-IN" dirty="0"/>
          </a:p>
        </p:txBody>
      </p:sp>
    </p:spTree>
    <p:extLst>
      <p:ext uri="{BB962C8B-B14F-4D97-AF65-F5344CB8AC3E}">
        <p14:creationId xmlns:p14="http://schemas.microsoft.com/office/powerpoint/2010/main" val="217946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4</a:t>
            </a:fld>
            <a:endParaRPr lang="en-US"/>
          </a:p>
        </p:txBody>
      </p:sp>
    </p:spTree>
    <p:extLst>
      <p:ext uri="{BB962C8B-B14F-4D97-AF65-F5344CB8AC3E}">
        <p14:creationId xmlns:p14="http://schemas.microsoft.com/office/powerpoint/2010/main" val="213295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IN" sz="12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07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Sify offers a plethora of managed services around infrastructure management, spread across Data Center centric services and end user centric services. Intrinsically, the former involves managed services around cloud and DC centric services, security services and application &amp; platform services.</a:t>
            </a:r>
          </a:p>
          <a:p>
            <a:endParaRPr lang="en-US" dirty="0"/>
          </a:p>
          <a:p>
            <a:r>
              <a:rPr lang="en-US" dirty="0"/>
              <a:t>In terms of Cloud and DC centric services, these involve DC and Cloud assessment and migration services, colocation services, multi cloud managed services around Sify’s enterprise cloud and partner public clouds.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managed security services, it involves </a:t>
            </a:r>
            <a:r>
              <a:rPr lang="en-US" sz="1200" dirty="0">
                <a:solidFill>
                  <a:srgbClr val="595959"/>
                </a:solidFill>
              </a:rPr>
              <a:t>proactive</a:t>
            </a:r>
            <a:r>
              <a:rPr lang="en-US" dirty="0"/>
              <a:t> threat management and </a:t>
            </a:r>
            <a:r>
              <a:rPr lang="en-US" sz="1200" dirty="0">
                <a:solidFill>
                  <a:srgbClr val="595959"/>
                </a:solidFill>
              </a:rPr>
              <a:t>detecting security breaches.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managed application and platform services, it involves SaaS/enterprise apps implementation and cloud migration, app modernization and data analytics.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end user services, it  involves Digital Experience Management, deriving data intelligence and delivering desktop and workplace as a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Other services include comprehensive DC assessment, Server Farm optimization , Enterprise cloud strategy management, hardware and software license optimization and application audit services.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52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(3 Minutes) - Features</a:t>
            </a:r>
          </a:p>
          <a:p>
            <a:r>
              <a:rPr lang="en-US" dirty="0"/>
              <a:t>This brings us to the offering's portfolio of ForumDIGITAL, which is categorized into 4 components.</a:t>
            </a:r>
          </a:p>
          <a:p>
            <a:r>
              <a:rPr lang="en-US" dirty="0"/>
              <a:t>The first bucket, Dealer </a:t>
            </a:r>
            <a:r>
              <a:rPr lang="en-US" dirty="0" err="1"/>
              <a:t>Konnect</a:t>
            </a:r>
            <a:r>
              <a:rPr lang="en-US" dirty="0"/>
              <a:t>, consists of the web portals, to be used by the corporate and the distributor users. Corporate users on their portal can perform various activities, around planning, execution, tracking, governance and control of the activities and tasks performed by the distributor portal.</a:t>
            </a:r>
          </a:p>
          <a:p>
            <a:r>
              <a:rPr lang="en-US" dirty="0"/>
              <a:t>Distributor portal on the other hand, is more about the transactions, where it can be used to create purchase orders, sales invoices, credit &amp; debit notes etc. Distributor portal also gets to monitor and plan the movements of its salesman, which brings us to the next bucket, Mobility.</a:t>
            </a:r>
          </a:p>
          <a:p>
            <a:endParaRPr lang="en-US" dirty="0"/>
          </a:p>
          <a:p>
            <a:r>
              <a:rPr lang="en-US" dirty="0"/>
              <a:t>This bucket consists of 3 mobile application, aimed at corporate salesman, distributor salesman and merchandiser. With the reins controlled by the corporate and the distributor portal. Corporate salesman and merchandising application are tagged to the corporate portal, where a corporate salesman must perform various activities on behalf of the company, like collections from the distributors, creating purchase order for the distributor and so on. Where as, merchandising application helps the merchandiser to perform his tasks in the market, like ensuring planogram compliance, share of shelf, display equipment's condition check and so on. </a:t>
            </a:r>
          </a:p>
          <a:p>
            <a:endParaRPr lang="en-US" dirty="0"/>
          </a:p>
          <a:p>
            <a:r>
              <a:rPr lang="en-US" dirty="0"/>
              <a:t>Distributor salesman mobile application on the other hand is tagged to the distributor portal, which enables the salesman to service the market on behalf of the distributor. Collections, taking sales order from the retailers, stock entry are some of the tasks that this application helps him to do.</a:t>
            </a:r>
          </a:p>
          <a:p>
            <a:endParaRPr lang="en-US" dirty="0"/>
          </a:p>
          <a:p>
            <a:r>
              <a:rPr lang="en-US" dirty="0"/>
              <a:t>We then have Analytics, which consists of data visualization reports in form of interactive BI dashboards to provide a holistic view of the company’s performance. </a:t>
            </a:r>
          </a:p>
          <a:p>
            <a:endParaRPr lang="en-US" dirty="0"/>
          </a:p>
          <a:p>
            <a:r>
              <a:rPr lang="en-US" dirty="0"/>
              <a:t>And then the Value-added services, which speaks about the advanced digital offerings in the portfolio, that complements the core product and provide extra value in multitudes. We have </a:t>
            </a:r>
            <a:r>
              <a:rPr lang="en-US" b="1" dirty="0"/>
              <a:t>Image recognition</a:t>
            </a:r>
            <a:r>
              <a:rPr lang="en-US" dirty="0"/>
              <a:t>, to define a perfect store and process the defined metrics every time an image is clicked to have a standard measurement of various parameters required in a retail store to complement our merchandising application  </a:t>
            </a:r>
          </a:p>
          <a:p>
            <a:r>
              <a:rPr lang="en-US" b="1" dirty="0"/>
              <a:t>AI/ML Chatbots: </a:t>
            </a:r>
            <a:r>
              <a:rPr lang="en-US" b="0" dirty="0"/>
              <a:t>AI enabled chatbots, where a user can ask questions from the chatbot to get a data backed answer. These chatbots can help the salesman in the market, or the distributors in performing their tasks on the distributor portal. These chatbots can have several use cases and can be very versatile in helping the users. </a:t>
            </a:r>
            <a:endParaRPr lang="en-US" b="1" dirty="0"/>
          </a:p>
          <a:p>
            <a:r>
              <a:rPr lang="en-US" b="1" dirty="0"/>
              <a:t>Gamification and Loyalty Programs: </a:t>
            </a:r>
            <a:r>
              <a:rPr kumimoji="0" lang="en-US" sz="1200" b="0" i="0" u="none" strike="noStrike" kern="1200" cap="none" spc="-53" normalizeH="0" baseline="0" noProof="0" dirty="0">
                <a:ln>
                  <a:noFill/>
                </a:ln>
                <a:effectLst/>
                <a:uLnTx/>
                <a:uFillTx/>
                <a:latin typeface="Arial Nova" panose="020B0604020202020204" pitchFamily="34" charset="0"/>
                <a:cs typeface="Arial"/>
              </a:rPr>
              <a:t>Gamification brings the sales team on one platform and gamify their jobs, which leads to a more productive working environment, where the motivation of the field force is fueled by positive reinforcement. A company can employ various use cases in employing gamification for their field force; dashboards, challenges for the quarter or month, points earned etc. to name a few. </a:t>
            </a:r>
            <a:r>
              <a:rPr kumimoji="0" lang="en-US" sz="1200" b="1" i="0" u="none" strike="noStrike" kern="1200" cap="none" spc="-53" normalizeH="0" baseline="0" noProof="0" dirty="0">
                <a:ln>
                  <a:noFill/>
                </a:ln>
                <a:effectLst/>
                <a:uLnTx/>
                <a:uFillTx/>
                <a:latin typeface="Arial Nova" panose="020B0604020202020204" pitchFamily="34" charset="0"/>
                <a:cs typeface="Arial"/>
              </a:rPr>
              <a:t>Loyalty Programs, </a:t>
            </a:r>
            <a:r>
              <a:rPr kumimoji="0" lang="en-US" sz="1200" b="0" i="0" u="none" strike="noStrike" kern="1200" cap="none" spc="-53" normalizeH="0" baseline="0" noProof="0" dirty="0">
                <a:ln>
                  <a:noFill/>
                </a:ln>
                <a:effectLst/>
                <a:uLnTx/>
                <a:uFillTx/>
                <a:latin typeface="Arial Nova" panose="020B0604020202020204" pitchFamily="34" charset="0"/>
                <a:cs typeface="Arial"/>
              </a:rPr>
              <a:t>is a process designed for logical allocation and redemption of the loyalty points to various stakeholders in the supply chain. These programs have just one objective, that is to encourage the usage of this application, so that the corporate can have an accurate picture of the performance</a:t>
            </a:r>
            <a:r>
              <a:rPr kumimoji="0" lang="en-US" sz="1200" b="1" i="0" u="none" strike="noStrike" kern="1200" cap="none" spc="-53" normalizeH="0" baseline="0" noProof="0" dirty="0">
                <a:ln>
                  <a:noFill/>
                </a:ln>
                <a:effectLst/>
                <a:uLnTx/>
                <a:uFillTx/>
                <a:latin typeface="Arial Nova" panose="020B0604020202020204" pitchFamily="34" charset="0"/>
                <a:cs typeface="Arial"/>
              </a:rPr>
              <a:t>.</a:t>
            </a:r>
          </a:p>
          <a:p>
            <a:r>
              <a:rPr lang="en-IN" b="1" dirty="0" err="1"/>
              <a:t>eRetail</a:t>
            </a:r>
            <a:r>
              <a:rPr lang="en-IN" b="1" dirty="0"/>
              <a:t>, </a:t>
            </a:r>
            <a:r>
              <a:rPr lang="en-IN" b="0" dirty="0"/>
              <a:t>is our retailer application to bring the retailer into the technology ecosystem, this application allows the retailer to place the orders directly to the distributors, which makes it easier for the companies to manage the remotely located retailers, whom the distributors are not able to service frequently. Apart from ordering, there are many other features in this application, like feedback, view of active schemes, notifications etc.</a:t>
            </a:r>
          </a:p>
          <a:p>
            <a:endParaRPr lang="en-IN" b="0" dirty="0"/>
          </a:p>
          <a:p>
            <a:pPr marL="0" marR="0" lvl="0" indent="0" algn="l" defTabSz="914286" rtl="0" eaLnBrk="1" fontAlgn="auto" latinLnBrk="0" hangingPunct="1">
              <a:lnSpc>
                <a:spcPct val="100000"/>
              </a:lnSpc>
              <a:spcBef>
                <a:spcPts val="0"/>
              </a:spcBef>
              <a:spcAft>
                <a:spcPts val="0"/>
              </a:spcAft>
              <a:buClrTx/>
              <a:buSzTx/>
              <a:buFontTx/>
              <a:buNone/>
              <a:tabLst/>
              <a:defRPr/>
            </a:pPr>
            <a:r>
              <a:rPr lang="en-IN" b="0" dirty="0"/>
              <a:t>And, </a:t>
            </a:r>
            <a:r>
              <a:rPr lang="en-IN" b="1" dirty="0"/>
              <a:t>Intelligent Merchandising</a:t>
            </a:r>
            <a:r>
              <a:rPr lang="en-IN" b="0" dirty="0"/>
              <a:t>, is to </a:t>
            </a:r>
            <a:r>
              <a:rPr lang="en-US" b="0" dirty="0"/>
              <a:t>t</a:t>
            </a:r>
            <a:r>
              <a:rPr lang="en-US" dirty="0"/>
              <a:t>o optimize the communication to the consumers by the brands, this offering covers Digital asset management and intelligent campaign management to efficiently manage the ad campaigns and the content thus ensuring marketing productivity.</a:t>
            </a:r>
          </a:p>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14</a:t>
            </a:fld>
            <a:endParaRPr lang="en-US" dirty="0"/>
          </a:p>
        </p:txBody>
      </p:sp>
    </p:spTree>
    <p:extLst>
      <p:ext uri="{BB962C8B-B14F-4D97-AF65-F5344CB8AC3E}">
        <p14:creationId xmlns:p14="http://schemas.microsoft.com/office/powerpoint/2010/main" val="402311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3da619f3d7_0_8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g3da619f3d7_0_8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85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(3 Minutes) - Features</a:t>
            </a:r>
          </a:p>
          <a:p>
            <a:r>
              <a:rPr lang="en-US" dirty="0"/>
              <a:t>This brings us to the offering's portfolio of ForumDIGITAL, which is categorized into 4 components.</a:t>
            </a:r>
          </a:p>
          <a:p>
            <a:r>
              <a:rPr lang="en-US" dirty="0"/>
              <a:t>The first bucket, Dealer </a:t>
            </a:r>
            <a:r>
              <a:rPr lang="en-US" dirty="0" err="1"/>
              <a:t>Konnect</a:t>
            </a:r>
            <a:r>
              <a:rPr lang="en-US" dirty="0"/>
              <a:t>, consists of the web portals, to be used by the corporate and the distributor users. Corporate users on their portal can perform various activities, around planning, execution, tracking, governance and control of the activities and tasks performed by the distributor portal.</a:t>
            </a:r>
          </a:p>
          <a:p>
            <a:r>
              <a:rPr lang="en-US" dirty="0"/>
              <a:t>Distributor portal on the other hand, is more about the transactions, where it can be used to create purchase orders, sales invoices, credit &amp; debit notes etc. Distributor portal also gets to monitor and plan the movements of its salesman, which brings us to the next bucket, Mobility.</a:t>
            </a:r>
          </a:p>
          <a:p>
            <a:endParaRPr lang="en-US" dirty="0"/>
          </a:p>
          <a:p>
            <a:r>
              <a:rPr lang="en-US" dirty="0"/>
              <a:t>This bucket consists of 3 mobile application, aimed at corporate salesman, distributor salesman and merchandiser. With the reins controlled by the corporate and the distributor portal. Corporate salesman and merchandising application are tagged to the corporate portal, where a corporate salesman must perform various activities on behalf of the company, like collections from the distributors, creating purchase order for the distributor and so on. Where as, merchandising application helps the merchandiser to perform his tasks in the market, like ensuring planogram compliance, share of shelf, display equipment's condition check and so on. </a:t>
            </a:r>
          </a:p>
          <a:p>
            <a:endParaRPr lang="en-US" dirty="0"/>
          </a:p>
          <a:p>
            <a:r>
              <a:rPr lang="en-US" dirty="0"/>
              <a:t>Distributor salesman mobile application on the other hand is tagged to the distributor portal, which enables the salesman to service the market on behalf of the distributor. Collections, taking sales order from the retailers, stock entry are some of the tasks that this application helps him to do.</a:t>
            </a:r>
          </a:p>
          <a:p>
            <a:endParaRPr lang="en-US" dirty="0"/>
          </a:p>
          <a:p>
            <a:r>
              <a:rPr lang="en-US" dirty="0"/>
              <a:t>We then have Analytics, which consists of data visualization reports in form of interactive BI dashboards to provide a holistic view of the company’s performance. </a:t>
            </a:r>
          </a:p>
          <a:p>
            <a:endParaRPr lang="en-US" dirty="0"/>
          </a:p>
          <a:p>
            <a:r>
              <a:rPr lang="en-US" dirty="0"/>
              <a:t>And then the Value-added services, which speaks about the advanced digital offerings in the portfolio, that complements the core product and provide extra value in multitudes. We have </a:t>
            </a:r>
            <a:r>
              <a:rPr lang="en-US" b="1" dirty="0"/>
              <a:t>Image recognition</a:t>
            </a:r>
            <a:r>
              <a:rPr lang="en-US" dirty="0"/>
              <a:t>, to define a perfect store and process the defined metrics every time an image is clicked to have a standard measurement of various parameters required in a retail store to complement our merchandising application  </a:t>
            </a:r>
          </a:p>
          <a:p>
            <a:r>
              <a:rPr lang="en-US" b="1" dirty="0"/>
              <a:t>AI/ML Chatbots: </a:t>
            </a:r>
            <a:r>
              <a:rPr lang="en-US" b="0" dirty="0"/>
              <a:t>AI enabled chatbots, where a user can ask questions from the chatbot to get a data backed answer. These chatbots can help the salesman in the market, or the distributors in performing their tasks on the distributor portal. These chatbots can have several use cases and can be very versatile in helping the users. </a:t>
            </a:r>
            <a:endParaRPr lang="en-US" b="1" dirty="0"/>
          </a:p>
          <a:p>
            <a:r>
              <a:rPr lang="en-US" b="1" dirty="0"/>
              <a:t>Gamification and Loyalty Programs: </a:t>
            </a:r>
            <a:r>
              <a:rPr kumimoji="0" lang="en-US" sz="1200" b="0" i="0" u="none" strike="noStrike" kern="1200" cap="none" spc="-53" normalizeH="0" baseline="0" noProof="0" dirty="0">
                <a:ln>
                  <a:noFill/>
                </a:ln>
                <a:effectLst/>
                <a:uLnTx/>
                <a:uFillTx/>
                <a:latin typeface="Arial Nova" panose="020B0604020202020204" pitchFamily="34" charset="0"/>
                <a:cs typeface="Arial"/>
              </a:rPr>
              <a:t>Gamification brings the sales team on one platform and gamify their jobs, which leads to a more productive working environment, where the motivation of the field force is fueled by positive reinforcement. A company can employ various use cases in employing gamification for their field force; dashboards, challenges for the quarter or month, points earned etc. to name a few. </a:t>
            </a:r>
            <a:r>
              <a:rPr kumimoji="0" lang="en-US" sz="1200" b="1" i="0" u="none" strike="noStrike" kern="1200" cap="none" spc="-53" normalizeH="0" baseline="0" noProof="0" dirty="0">
                <a:ln>
                  <a:noFill/>
                </a:ln>
                <a:effectLst/>
                <a:uLnTx/>
                <a:uFillTx/>
                <a:latin typeface="Arial Nova" panose="020B0604020202020204" pitchFamily="34" charset="0"/>
                <a:cs typeface="Arial"/>
              </a:rPr>
              <a:t>Loyalty Programs, </a:t>
            </a:r>
            <a:r>
              <a:rPr kumimoji="0" lang="en-US" sz="1200" b="0" i="0" u="none" strike="noStrike" kern="1200" cap="none" spc="-53" normalizeH="0" baseline="0" noProof="0" dirty="0">
                <a:ln>
                  <a:noFill/>
                </a:ln>
                <a:effectLst/>
                <a:uLnTx/>
                <a:uFillTx/>
                <a:latin typeface="Arial Nova" panose="020B0604020202020204" pitchFamily="34" charset="0"/>
                <a:cs typeface="Arial"/>
              </a:rPr>
              <a:t>is a process designed for logical allocation and redemption of the loyalty points to various stakeholders in the supply chain. These programs have just one objective, that is to encourage the usage of this application, so that the corporate can have an accurate picture of the performance</a:t>
            </a:r>
            <a:r>
              <a:rPr kumimoji="0" lang="en-US" sz="1200" b="1" i="0" u="none" strike="noStrike" kern="1200" cap="none" spc="-53" normalizeH="0" baseline="0" noProof="0" dirty="0">
                <a:ln>
                  <a:noFill/>
                </a:ln>
                <a:effectLst/>
                <a:uLnTx/>
                <a:uFillTx/>
                <a:latin typeface="Arial Nova" panose="020B0604020202020204" pitchFamily="34" charset="0"/>
                <a:cs typeface="Arial"/>
              </a:rPr>
              <a:t>.</a:t>
            </a:r>
          </a:p>
          <a:p>
            <a:r>
              <a:rPr lang="en-IN" b="1" dirty="0" err="1"/>
              <a:t>eRetail</a:t>
            </a:r>
            <a:r>
              <a:rPr lang="en-IN" b="1" dirty="0"/>
              <a:t>, </a:t>
            </a:r>
            <a:r>
              <a:rPr lang="en-IN" b="0" dirty="0"/>
              <a:t>is our retailer application to bring the retailer into the technology ecosystem, this application allows the retailer to place the orders directly to the distributors, which makes it easier for the companies to manage the remotely located retailers, whom the distributors are not able to service frequently. Apart from ordering, there are many other features in this application, like feedback, view of active schemes, notifications etc.</a:t>
            </a:r>
          </a:p>
          <a:p>
            <a:endParaRPr lang="en-IN" b="0" dirty="0"/>
          </a:p>
          <a:p>
            <a:pPr marL="0" marR="0" lvl="0" indent="0" algn="l" defTabSz="914286" rtl="0" eaLnBrk="1" fontAlgn="auto" latinLnBrk="0" hangingPunct="1">
              <a:lnSpc>
                <a:spcPct val="100000"/>
              </a:lnSpc>
              <a:spcBef>
                <a:spcPts val="0"/>
              </a:spcBef>
              <a:spcAft>
                <a:spcPts val="0"/>
              </a:spcAft>
              <a:buClrTx/>
              <a:buSzTx/>
              <a:buFontTx/>
              <a:buNone/>
              <a:tabLst/>
              <a:defRPr/>
            </a:pPr>
            <a:r>
              <a:rPr lang="en-IN" b="0" dirty="0"/>
              <a:t>And, </a:t>
            </a:r>
            <a:r>
              <a:rPr lang="en-IN" b="1" dirty="0"/>
              <a:t>Intelligent Merchandising</a:t>
            </a:r>
            <a:r>
              <a:rPr lang="en-IN" b="0" dirty="0"/>
              <a:t>, is to </a:t>
            </a:r>
            <a:r>
              <a:rPr lang="en-US" b="0" dirty="0"/>
              <a:t>t</a:t>
            </a:r>
            <a:r>
              <a:rPr lang="en-US" dirty="0"/>
              <a:t>o optimize the communication to the consumers by the brands, this offering covers Digital asset management and intelligent campaign management to efficiently manage the ad campaigns and the content thus ensuring marketing productivity.</a:t>
            </a:r>
          </a:p>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21</a:t>
            </a:fld>
            <a:endParaRPr lang="en-US" dirty="0"/>
          </a:p>
        </p:txBody>
      </p:sp>
    </p:spTree>
    <p:extLst>
      <p:ext uri="{BB962C8B-B14F-4D97-AF65-F5344CB8AC3E}">
        <p14:creationId xmlns:p14="http://schemas.microsoft.com/office/powerpoint/2010/main" val="2258327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chemeClr val="accent5">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1025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dirty="0"/>
              <a:t>Month 2021</a:t>
            </a:r>
          </a:p>
        </p:txBody>
      </p:sp>
    </p:spTree>
    <p:extLst>
      <p:ext uri="{BB962C8B-B14F-4D97-AF65-F5344CB8AC3E}">
        <p14:creationId xmlns:p14="http://schemas.microsoft.com/office/powerpoint/2010/main" val="347217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9192491"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4" y="-5164"/>
            <a:ext cx="9144001" cy="5143500"/>
          </a:xfrm>
          <a:prstGeom prst="rect">
            <a:avLst/>
          </a:prstGeom>
          <a:solidFill>
            <a:schemeClr val="accent6">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chemeClr val="tx1">
              <a:lumMod val="95000"/>
              <a:lumOff val="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CF1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CF1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dirty="0"/>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D21F2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D21F2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D21F2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1" name="Picture 10" descr="http://skillwise.in/consulting/images_new/logo/sify.png">
            <a:extLst>
              <a:ext uri="{FF2B5EF4-FFF2-40B4-BE49-F238E27FC236}">
                <a16:creationId xmlns:a16="http://schemas.microsoft.com/office/drawing/2014/main" id="{20137FDA-E16B-4883-BD80-53B6196B838E}"/>
              </a:ext>
            </a:extLst>
          </p:cNvPr>
          <p:cNvPicPr>
            <a:picLocks noChangeAspect="1" noChangeArrowheads="1"/>
          </p:cNvPicPr>
          <p:nvPr userDrawn="1"/>
        </p:nvPicPr>
        <p:blipFill>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13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2235"/>
            <a:ext cx="7538400" cy="369332"/>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4" name="Rectangle 3">
            <a:extLst>
              <a:ext uri="{FF2B5EF4-FFF2-40B4-BE49-F238E27FC236}">
                <a16:creationId xmlns:a16="http://schemas.microsoft.com/office/drawing/2014/main" id="{B7E4328B-D13C-42AE-AE8E-10B47BAE4610}"/>
              </a:ext>
            </a:extLst>
          </p:cNvPr>
          <p:cNvSpPr/>
          <p:nvPr/>
        </p:nvSpPr>
        <p:spPr>
          <a:xfrm>
            <a:off x="335270" y="1434527"/>
            <a:ext cx="1112882" cy="4426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D5CFE044-BA97-42C4-9069-A63FF4388E19}"/>
              </a:ext>
            </a:extLst>
          </p:cNvPr>
          <p:cNvSpPr/>
          <p:nvPr/>
        </p:nvSpPr>
        <p:spPr>
          <a:xfrm>
            <a:off x="1810030" y="1434527"/>
            <a:ext cx="1112882" cy="4426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Rectangle 6">
            <a:extLst>
              <a:ext uri="{FF2B5EF4-FFF2-40B4-BE49-F238E27FC236}">
                <a16:creationId xmlns:a16="http://schemas.microsoft.com/office/drawing/2014/main" id="{FC51BB78-6515-40CB-83F1-5E6A75ACED06}"/>
              </a:ext>
            </a:extLst>
          </p:cNvPr>
          <p:cNvSpPr/>
          <p:nvPr/>
        </p:nvSpPr>
        <p:spPr>
          <a:xfrm>
            <a:off x="3284790" y="1434527"/>
            <a:ext cx="1112882" cy="4426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9B1B22CD-BDE0-4F9E-8DBD-474744ADF3E8}"/>
              </a:ext>
            </a:extLst>
          </p:cNvPr>
          <p:cNvSpPr/>
          <p:nvPr/>
        </p:nvSpPr>
        <p:spPr>
          <a:xfrm>
            <a:off x="4759550" y="1434527"/>
            <a:ext cx="1112882" cy="44265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998742DC-982D-4662-9434-A248A25BD175}"/>
              </a:ext>
            </a:extLst>
          </p:cNvPr>
          <p:cNvSpPr/>
          <p:nvPr/>
        </p:nvSpPr>
        <p:spPr>
          <a:xfrm>
            <a:off x="6234310" y="1434527"/>
            <a:ext cx="1112882" cy="44265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4D898B4F-2DAB-49EA-AF24-A869636DFC83}"/>
              </a:ext>
            </a:extLst>
          </p:cNvPr>
          <p:cNvSpPr/>
          <p:nvPr/>
        </p:nvSpPr>
        <p:spPr>
          <a:xfrm>
            <a:off x="7709070" y="1434527"/>
            <a:ext cx="1112882" cy="44265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F4547637-0770-4AAA-93A5-EBEA61797A46}"/>
              </a:ext>
            </a:extLst>
          </p:cNvPr>
          <p:cNvSpPr txBox="1"/>
          <p:nvPr/>
        </p:nvSpPr>
        <p:spPr>
          <a:xfrm>
            <a:off x="335270" y="2002652"/>
            <a:ext cx="534249" cy="815608"/>
          </a:xfrm>
          <a:prstGeom prst="rect">
            <a:avLst/>
          </a:prstGeom>
          <a:noFill/>
        </p:spPr>
        <p:txBody>
          <a:bodyPr wrap="none" lIns="0" tIns="0" rIns="0" bIns="0" rtlCol="0">
            <a:spAutoFit/>
          </a:bodyPr>
          <a:lstStyle/>
          <a:p>
            <a:r>
              <a:rPr lang="en-IN" sz="1200" dirty="0">
                <a:solidFill>
                  <a:srgbClr val="595959"/>
                </a:solidFill>
              </a:rPr>
              <a:t>ASSET 1</a:t>
            </a:r>
          </a:p>
          <a:p>
            <a:pPr>
              <a:spcBef>
                <a:spcPts val="600"/>
              </a:spcBef>
            </a:pPr>
            <a:r>
              <a:rPr lang="en-IN" sz="1200" dirty="0">
                <a:solidFill>
                  <a:srgbClr val="595959"/>
                </a:solidFill>
              </a:rPr>
              <a:t>R: 149</a:t>
            </a:r>
          </a:p>
          <a:p>
            <a:r>
              <a:rPr lang="en-IN" sz="1200" dirty="0">
                <a:solidFill>
                  <a:srgbClr val="595959"/>
                </a:solidFill>
              </a:rPr>
              <a:t>G: 179</a:t>
            </a:r>
          </a:p>
          <a:p>
            <a:r>
              <a:rPr lang="en-IN" sz="1200" dirty="0">
                <a:solidFill>
                  <a:srgbClr val="595959"/>
                </a:solidFill>
              </a:rPr>
              <a:t>B: 215</a:t>
            </a:r>
          </a:p>
        </p:txBody>
      </p:sp>
      <p:sp>
        <p:nvSpPr>
          <p:cNvPr id="12" name="TextBox 11">
            <a:extLst>
              <a:ext uri="{FF2B5EF4-FFF2-40B4-BE49-F238E27FC236}">
                <a16:creationId xmlns:a16="http://schemas.microsoft.com/office/drawing/2014/main" id="{82C2F1AA-F8F7-4BF2-A2FC-645DA7181D85}"/>
              </a:ext>
            </a:extLst>
          </p:cNvPr>
          <p:cNvSpPr txBox="1"/>
          <p:nvPr/>
        </p:nvSpPr>
        <p:spPr>
          <a:xfrm>
            <a:off x="325745" y="1027618"/>
            <a:ext cx="1434560" cy="215444"/>
          </a:xfrm>
          <a:prstGeom prst="rect">
            <a:avLst/>
          </a:prstGeom>
          <a:noFill/>
        </p:spPr>
        <p:txBody>
          <a:bodyPr wrap="none" lIns="0" tIns="0" rIns="0" bIns="0" rtlCol="0">
            <a:spAutoFit/>
          </a:bodyPr>
          <a:lstStyle/>
          <a:p>
            <a:r>
              <a:rPr lang="en-IN" sz="1400"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p:nvSpPr>
        <p:spPr>
          <a:xfrm>
            <a:off x="1810030" y="2002652"/>
            <a:ext cx="534249" cy="815608"/>
          </a:xfrm>
          <a:prstGeom prst="rect">
            <a:avLst/>
          </a:prstGeom>
          <a:noFill/>
        </p:spPr>
        <p:txBody>
          <a:bodyPr wrap="none" lIns="0" tIns="0" rIns="0" bIns="0" rtlCol="0">
            <a:spAutoFit/>
          </a:bodyPr>
          <a:lstStyle/>
          <a:p>
            <a:r>
              <a:rPr lang="en-IN" sz="1200" dirty="0">
                <a:solidFill>
                  <a:srgbClr val="595959"/>
                </a:solidFill>
              </a:rPr>
              <a:t>ASSET 2</a:t>
            </a:r>
          </a:p>
          <a:p>
            <a:pPr>
              <a:spcBef>
                <a:spcPts val="600"/>
              </a:spcBef>
            </a:pPr>
            <a:r>
              <a:rPr lang="en-IN" sz="1200" dirty="0">
                <a:solidFill>
                  <a:srgbClr val="595959"/>
                </a:solidFill>
              </a:rPr>
              <a:t>R: 215</a:t>
            </a:r>
          </a:p>
          <a:p>
            <a:r>
              <a:rPr lang="en-IN" sz="1200" dirty="0">
                <a:solidFill>
                  <a:srgbClr val="595959"/>
                </a:solidFill>
              </a:rPr>
              <a:t>G: 150</a:t>
            </a:r>
          </a:p>
          <a:p>
            <a:r>
              <a:rPr lang="en-IN" sz="1200" dirty="0">
                <a:solidFill>
                  <a:srgbClr val="595959"/>
                </a:solidFill>
              </a:rPr>
              <a:t>B: 148</a:t>
            </a:r>
          </a:p>
        </p:txBody>
      </p:sp>
      <p:sp>
        <p:nvSpPr>
          <p:cNvPr id="14" name="TextBox 13">
            <a:extLst>
              <a:ext uri="{FF2B5EF4-FFF2-40B4-BE49-F238E27FC236}">
                <a16:creationId xmlns:a16="http://schemas.microsoft.com/office/drawing/2014/main" id="{452E051D-C9B6-4A62-8278-1A977BAD6E75}"/>
              </a:ext>
            </a:extLst>
          </p:cNvPr>
          <p:cNvSpPr txBox="1"/>
          <p:nvPr/>
        </p:nvSpPr>
        <p:spPr>
          <a:xfrm>
            <a:off x="3284790" y="2002652"/>
            <a:ext cx="534249" cy="815608"/>
          </a:xfrm>
          <a:prstGeom prst="rect">
            <a:avLst/>
          </a:prstGeom>
          <a:noFill/>
        </p:spPr>
        <p:txBody>
          <a:bodyPr wrap="none" lIns="0" tIns="0" rIns="0" bIns="0" rtlCol="0">
            <a:spAutoFit/>
          </a:bodyPr>
          <a:lstStyle/>
          <a:p>
            <a:r>
              <a:rPr lang="en-IN" sz="1200" dirty="0">
                <a:solidFill>
                  <a:srgbClr val="595959"/>
                </a:solidFill>
              </a:rPr>
              <a:t>ASSET 3</a:t>
            </a:r>
          </a:p>
          <a:p>
            <a:pPr>
              <a:spcBef>
                <a:spcPts val="600"/>
              </a:spcBef>
            </a:pPr>
            <a:r>
              <a:rPr lang="en-IN" sz="1200" dirty="0">
                <a:solidFill>
                  <a:srgbClr val="595959"/>
                </a:solidFill>
              </a:rPr>
              <a:t>R: 195</a:t>
            </a:r>
          </a:p>
          <a:p>
            <a:r>
              <a:rPr lang="en-IN" sz="1200" dirty="0">
                <a:solidFill>
                  <a:srgbClr val="595959"/>
                </a:solidFill>
              </a:rPr>
              <a:t>G: 214</a:t>
            </a:r>
          </a:p>
          <a:p>
            <a:r>
              <a:rPr lang="en-IN" sz="1200" dirty="0">
                <a:solidFill>
                  <a:srgbClr val="595959"/>
                </a:solidFill>
              </a:rPr>
              <a:t>B: 155</a:t>
            </a:r>
          </a:p>
        </p:txBody>
      </p:sp>
      <p:sp>
        <p:nvSpPr>
          <p:cNvPr id="15" name="TextBox 14">
            <a:extLst>
              <a:ext uri="{FF2B5EF4-FFF2-40B4-BE49-F238E27FC236}">
                <a16:creationId xmlns:a16="http://schemas.microsoft.com/office/drawing/2014/main" id="{0D37B8BC-A0D4-4C30-9A1F-8AEE177F92FD}"/>
              </a:ext>
            </a:extLst>
          </p:cNvPr>
          <p:cNvSpPr txBox="1"/>
          <p:nvPr/>
        </p:nvSpPr>
        <p:spPr>
          <a:xfrm>
            <a:off x="4759550" y="2002652"/>
            <a:ext cx="534249" cy="815608"/>
          </a:xfrm>
          <a:prstGeom prst="rect">
            <a:avLst/>
          </a:prstGeom>
          <a:noFill/>
        </p:spPr>
        <p:txBody>
          <a:bodyPr wrap="none" lIns="0" tIns="0" rIns="0" bIns="0" rtlCol="0">
            <a:spAutoFit/>
          </a:bodyPr>
          <a:lstStyle/>
          <a:p>
            <a:r>
              <a:rPr lang="en-IN" sz="1200" dirty="0">
                <a:solidFill>
                  <a:srgbClr val="595959"/>
                </a:solidFill>
              </a:rPr>
              <a:t>ASSET 4</a:t>
            </a:r>
          </a:p>
          <a:p>
            <a:pPr>
              <a:spcBef>
                <a:spcPts val="600"/>
              </a:spcBef>
            </a:pPr>
            <a:r>
              <a:rPr lang="en-IN" sz="1200" dirty="0">
                <a:solidFill>
                  <a:srgbClr val="595959"/>
                </a:solidFill>
              </a:rPr>
              <a:t>R: 179</a:t>
            </a:r>
          </a:p>
          <a:p>
            <a:r>
              <a:rPr lang="en-IN" sz="1200" dirty="0">
                <a:solidFill>
                  <a:srgbClr val="595959"/>
                </a:solidFill>
              </a:rPr>
              <a:t>G: 162</a:t>
            </a:r>
          </a:p>
          <a:p>
            <a:r>
              <a:rPr lang="en-IN" sz="1200" dirty="0">
                <a:solidFill>
                  <a:srgbClr val="595959"/>
                </a:solidFill>
              </a:rPr>
              <a:t>B: 199</a:t>
            </a:r>
          </a:p>
        </p:txBody>
      </p:sp>
      <p:sp>
        <p:nvSpPr>
          <p:cNvPr id="16" name="TextBox 15">
            <a:extLst>
              <a:ext uri="{FF2B5EF4-FFF2-40B4-BE49-F238E27FC236}">
                <a16:creationId xmlns:a16="http://schemas.microsoft.com/office/drawing/2014/main" id="{086E4FFB-75D5-4AB4-B44D-3F33F1CF891D}"/>
              </a:ext>
            </a:extLst>
          </p:cNvPr>
          <p:cNvSpPr txBox="1"/>
          <p:nvPr/>
        </p:nvSpPr>
        <p:spPr>
          <a:xfrm>
            <a:off x="6234310" y="2002652"/>
            <a:ext cx="534249" cy="815608"/>
          </a:xfrm>
          <a:prstGeom prst="rect">
            <a:avLst/>
          </a:prstGeom>
          <a:noFill/>
        </p:spPr>
        <p:txBody>
          <a:bodyPr wrap="none" lIns="0" tIns="0" rIns="0" bIns="0" rtlCol="0">
            <a:spAutoFit/>
          </a:bodyPr>
          <a:lstStyle/>
          <a:p>
            <a:r>
              <a:rPr lang="en-IN" sz="1200" dirty="0">
                <a:solidFill>
                  <a:srgbClr val="595959"/>
                </a:solidFill>
              </a:rPr>
              <a:t>ASSET 5</a:t>
            </a:r>
          </a:p>
          <a:p>
            <a:pPr>
              <a:spcBef>
                <a:spcPts val="600"/>
              </a:spcBef>
            </a:pPr>
            <a:r>
              <a:rPr lang="en-IN" sz="1200" dirty="0">
                <a:solidFill>
                  <a:srgbClr val="595959"/>
                </a:solidFill>
              </a:rPr>
              <a:t>R: 147</a:t>
            </a:r>
          </a:p>
          <a:p>
            <a:r>
              <a:rPr lang="en-IN" sz="1200" dirty="0">
                <a:solidFill>
                  <a:srgbClr val="595959"/>
                </a:solidFill>
              </a:rPr>
              <a:t>G: 205</a:t>
            </a:r>
          </a:p>
          <a:p>
            <a:r>
              <a:rPr lang="en-IN" sz="12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p:nvSpPr>
        <p:spPr>
          <a:xfrm>
            <a:off x="7709070" y="2002652"/>
            <a:ext cx="534249" cy="815608"/>
          </a:xfrm>
          <a:prstGeom prst="rect">
            <a:avLst/>
          </a:prstGeom>
          <a:noFill/>
        </p:spPr>
        <p:txBody>
          <a:bodyPr wrap="none" lIns="0" tIns="0" rIns="0" bIns="0" rtlCol="0">
            <a:spAutoFit/>
          </a:bodyPr>
          <a:lstStyle/>
          <a:p>
            <a:r>
              <a:rPr lang="en-IN" sz="1200" dirty="0">
                <a:solidFill>
                  <a:srgbClr val="595959"/>
                </a:solidFill>
              </a:rPr>
              <a:t>ASSET 6</a:t>
            </a:r>
          </a:p>
          <a:p>
            <a:pPr>
              <a:spcBef>
                <a:spcPts val="600"/>
              </a:spcBef>
            </a:pPr>
            <a:r>
              <a:rPr lang="en-IN" sz="1200" dirty="0">
                <a:solidFill>
                  <a:srgbClr val="595959"/>
                </a:solidFill>
              </a:rPr>
              <a:t>R: 250</a:t>
            </a:r>
          </a:p>
          <a:p>
            <a:r>
              <a:rPr lang="en-IN" sz="1200" dirty="0">
                <a:solidFill>
                  <a:srgbClr val="595959"/>
                </a:solidFill>
              </a:rPr>
              <a:t>G: 192</a:t>
            </a:r>
          </a:p>
          <a:p>
            <a:r>
              <a:rPr lang="en-IN" sz="1200" dirty="0">
                <a:solidFill>
                  <a:srgbClr val="595959"/>
                </a:solidFill>
              </a:rPr>
              <a:t>B: 144</a:t>
            </a:r>
          </a:p>
        </p:txBody>
      </p:sp>
      <p:sp>
        <p:nvSpPr>
          <p:cNvPr id="18" name="TextBox 17">
            <a:extLst>
              <a:ext uri="{FF2B5EF4-FFF2-40B4-BE49-F238E27FC236}">
                <a16:creationId xmlns:a16="http://schemas.microsoft.com/office/drawing/2014/main" id="{F40EFAAB-F6AD-44D1-A61D-2A4AE33D9654}"/>
              </a:ext>
            </a:extLst>
          </p:cNvPr>
          <p:cNvSpPr txBox="1"/>
          <p:nvPr/>
        </p:nvSpPr>
        <p:spPr>
          <a:xfrm>
            <a:off x="325745" y="3003810"/>
            <a:ext cx="1085169" cy="215444"/>
          </a:xfrm>
          <a:prstGeom prst="rect">
            <a:avLst/>
          </a:prstGeom>
          <a:noFill/>
        </p:spPr>
        <p:txBody>
          <a:bodyPr wrap="none" lIns="0" tIns="0" rIns="0" bIns="0" rtlCol="0">
            <a:spAutoFit/>
          </a:bodyPr>
          <a:lstStyle/>
          <a:p>
            <a:r>
              <a:rPr lang="en-IN" sz="1400"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p:nvSpPr>
        <p:spPr>
          <a:xfrm>
            <a:off x="335270" y="3301792"/>
            <a:ext cx="1112882" cy="44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p:nvSpPr>
        <p:spPr>
          <a:xfrm>
            <a:off x="335270" y="3869917"/>
            <a:ext cx="883703" cy="815608"/>
          </a:xfrm>
          <a:prstGeom prst="rect">
            <a:avLst/>
          </a:prstGeom>
          <a:noFill/>
        </p:spPr>
        <p:txBody>
          <a:bodyPr wrap="none" lIns="0" tIns="0" rIns="0" bIns="0" rtlCol="0">
            <a:spAutoFit/>
          </a:bodyPr>
          <a:lstStyle/>
          <a:p>
            <a:r>
              <a:rPr lang="en-IN" sz="1200" dirty="0">
                <a:solidFill>
                  <a:srgbClr val="595959"/>
                </a:solidFill>
              </a:rPr>
              <a:t>FONT COLOR</a:t>
            </a:r>
          </a:p>
          <a:p>
            <a:pPr>
              <a:spcBef>
                <a:spcPts val="600"/>
              </a:spcBef>
            </a:pPr>
            <a:r>
              <a:rPr lang="en-IN" sz="1200" dirty="0">
                <a:solidFill>
                  <a:srgbClr val="595959"/>
                </a:solidFill>
              </a:rPr>
              <a:t>R: 64</a:t>
            </a:r>
          </a:p>
          <a:p>
            <a:r>
              <a:rPr lang="en-IN" sz="1200" dirty="0">
                <a:solidFill>
                  <a:srgbClr val="595959"/>
                </a:solidFill>
              </a:rPr>
              <a:t>G: 64</a:t>
            </a:r>
          </a:p>
          <a:p>
            <a:r>
              <a:rPr lang="en-IN" sz="1200" dirty="0">
                <a:solidFill>
                  <a:srgbClr val="595959"/>
                </a:solidFill>
              </a:rPr>
              <a:t>B: 64</a:t>
            </a:r>
          </a:p>
        </p:txBody>
      </p:sp>
      <p:grpSp>
        <p:nvGrpSpPr>
          <p:cNvPr id="21" name="Group 20">
            <a:extLst>
              <a:ext uri="{FF2B5EF4-FFF2-40B4-BE49-F238E27FC236}">
                <a16:creationId xmlns:a16="http://schemas.microsoft.com/office/drawing/2014/main" id="{263411DD-BA76-41C7-ADF0-7E43D09A1DB2}"/>
              </a:ext>
            </a:extLst>
          </p:cNvPr>
          <p:cNvGrpSpPr/>
          <p:nvPr/>
        </p:nvGrpSpPr>
        <p:grpSpPr>
          <a:xfrm>
            <a:off x="3276454" y="3261031"/>
            <a:ext cx="1662765" cy="379193"/>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9117" cy="276999"/>
            </a:xfrm>
            <a:prstGeom prst="rect">
              <a:avLst/>
            </a:prstGeom>
            <a:noFill/>
          </p:spPr>
          <p:txBody>
            <a:bodyPr wrap="none" lIns="0" tIns="0" rIns="0" bIns="0" rtlCol="0">
              <a:spAutoFit/>
            </a:bodyPr>
            <a:lstStyle/>
            <a:p>
              <a:r>
                <a:rPr lang="en-IN" b="1" dirty="0">
                  <a:solidFill>
                    <a:schemeClr val="bg1"/>
                  </a:solidFill>
                </a:rPr>
                <a:t>Trebuchet MS</a:t>
              </a:r>
              <a:endParaRPr lang="en-IN" sz="12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p:nvSpPr>
        <p:spPr>
          <a:xfrm>
            <a:off x="3276454" y="3003810"/>
            <a:ext cx="939231" cy="215444"/>
          </a:xfrm>
          <a:prstGeom prst="rect">
            <a:avLst/>
          </a:prstGeom>
          <a:noFill/>
        </p:spPr>
        <p:txBody>
          <a:bodyPr wrap="none" lIns="0" tIns="0" rIns="0" bIns="0" rtlCol="0">
            <a:spAutoFit/>
          </a:bodyPr>
          <a:lstStyle/>
          <a:p>
            <a:r>
              <a:rPr lang="en-IN" sz="1400" b="1" dirty="0">
                <a:solidFill>
                  <a:srgbClr val="595959"/>
                </a:solidFill>
              </a:rPr>
              <a:t>FONT TYPE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907108" y="1807533"/>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27644" y="2021364"/>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1456" y="422200"/>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8068" y="422200"/>
            <a:ext cx="1707598" cy="1433321"/>
          </a:xfrm>
          <a:prstGeom prst="rect">
            <a:avLst/>
          </a:prstGeom>
        </p:spPr>
      </p:pic>
      <p:pic>
        <p:nvPicPr>
          <p:cNvPr id="20" name="Picture 2" descr="Image result for sify logo">
            <a:extLst>
              <a:ext uri="{FF2B5EF4-FFF2-40B4-BE49-F238E27FC236}">
                <a16:creationId xmlns:a16="http://schemas.microsoft.com/office/drawing/2014/main" id="{4D799008-23AB-48B5-B223-9EDB8DF58E8D}"/>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6814"/>
          <a:stretch/>
        </p:blipFill>
        <p:spPr bwMode="auto">
          <a:xfrm>
            <a:off x="8021459" y="246804"/>
            <a:ext cx="848162" cy="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3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 Without Logo">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31763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4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84" tIns="34842" rIns="69684" bIns="34842"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78"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619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7"/>
            <a:ext cx="8456550" cy="369322"/>
          </a:xfrm>
          <a:prstGeom prst="rect">
            <a:avLst/>
          </a:prstGeom>
        </p:spPr>
        <p:txBody>
          <a:bodyPr wrap="square">
            <a:spAutoFit/>
          </a:bodyPr>
          <a:lstStyle>
            <a:lvl1pPr marL="0" marR="0" indent="0" algn="l" defTabSz="914264"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64"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Tree>
    <p:extLst>
      <p:ext uri="{BB962C8B-B14F-4D97-AF65-F5344CB8AC3E}">
        <p14:creationId xmlns:p14="http://schemas.microsoft.com/office/powerpoint/2010/main" val="3806698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pPr/>
              <a:t>‹#›</a:t>
            </a:fld>
            <a:endParaRPr lang="en-US" dirty="0"/>
          </a:p>
        </p:txBody>
      </p:sp>
      <p:sp>
        <p:nvSpPr>
          <p:cNvPr id="5" name="Title 4"/>
          <p:cNvSpPr>
            <a:spLocks noGrp="1"/>
          </p:cNvSpPr>
          <p:nvPr>
            <p:ph type="title" hasCustomPrompt="1"/>
          </p:nvPr>
        </p:nvSpPr>
        <p:spPr>
          <a:xfrm>
            <a:off x="324000" y="257731"/>
            <a:ext cx="8496150" cy="369332"/>
          </a:xfrm>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09641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BEEF37-4D23-41C9-9028-986A450A574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itle 1">
            <a:extLst>
              <a:ext uri="{FF2B5EF4-FFF2-40B4-BE49-F238E27FC236}">
                <a16:creationId xmlns:a16="http://schemas.microsoft.com/office/drawing/2014/main" id="{0117C1C2-C06F-42E5-87E4-923613C972A3}"/>
              </a:ext>
            </a:extLst>
          </p:cNvPr>
          <p:cNvSpPr>
            <a:spLocks noGrp="1"/>
          </p:cNvSpPr>
          <p:nvPr>
            <p:ph type="ctrTitle" hasCustomPrompt="1"/>
          </p:nvPr>
        </p:nvSpPr>
        <p:spPr>
          <a:xfrm>
            <a:off x="324000" y="311785"/>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TITLE OF THE SLIDE GOES HERE</a:t>
            </a:r>
          </a:p>
        </p:txBody>
      </p:sp>
      <p:grpSp>
        <p:nvGrpSpPr>
          <p:cNvPr id="4" name="Group 3">
            <a:extLst>
              <a:ext uri="{FF2B5EF4-FFF2-40B4-BE49-F238E27FC236}">
                <a16:creationId xmlns:a16="http://schemas.microsoft.com/office/drawing/2014/main" id="{CAEC7A9F-5A4E-490A-BC42-58A63AE4A370}"/>
              </a:ext>
            </a:extLst>
          </p:cNvPr>
          <p:cNvGrpSpPr/>
          <p:nvPr userDrawn="1"/>
        </p:nvGrpSpPr>
        <p:grpSpPr>
          <a:xfrm>
            <a:off x="107380" y="4896183"/>
            <a:ext cx="1222228" cy="246221"/>
            <a:chOff x="324000" y="4788545"/>
            <a:chExt cx="1222228" cy="246221"/>
          </a:xfrm>
        </p:grpSpPr>
        <p:pic>
          <p:nvPicPr>
            <p:cNvPr id="5" name="Picture 4">
              <a:extLst>
                <a:ext uri="{FF2B5EF4-FFF2-40B4-BE49-F238E27FC236}">
                  <a16:creationId xmlns:a16="http://schemas.microsoft.com/office/drawing/2014/main" id="{A0832B65-B07D-4FF1-AC8B-9A4384C520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4000" y="4821050"/>
              <a:ext cx="342368" cy="181210"/>
            </a:xfrm>
            <a:prstGeom prst="rect">
              <a:avLst/>
            </a:prstGeom>
          </p:spPr>
        </p:pic>
        <p:sp>
          <p:nvSpPr>
            <p:cNvPr id="6" name="Rectangle 5">
              <a:extLst>
                <a:ext uri="{FF2B5EF4-FFF2-40B4-BE49-F238E27FC236}">
                  <a16:creationId xmlns:a16="http://schemas.microsoft.com/office/drawing/2014/main" id="{74F00769-D41F-46DB-8DCE-672840A3FEB0}"/>
                </a:ext>
              </a:extLst>
            </p:cNvPr>
            <p:cNvSpPr/>
            <p:nvPr userDrawn="1"/>
          </p:nvSpPr>
          <p:spPr>
            <a:xfrm>
              <a:off x="584105" y="4788545"/>
              <a:ext cx="962123" cy="246221"/>
            </a:xfrm>
            <a:prstGeom prst="rect">
              <a:avLst/>
            </a:prstGeom>
          </p:spPr>
          <p:txBody>
            <a:bodyPr wrap="none">
              <a:spAutoFit/>
            </a:bodyPr>
            <a:lstStyle/>
            <a:p>
              <a:r>
                <a:rPr lang="en-US" sz="1000" dirty="0"/>
                <a:t>cloud@core</a:t>
              </a:r>
              <a:r>
                <a:rPr lang="en-US" sz="1000" baseline="30000" dirty="0"/>
                <a:t>TM</a:t>
              </a:r>
            </a:p>
          </p:txBody>
        </p:sp>
      </p:grpSp>
    </p:spTree>
    <p:extLst>
      <p:ext uri="{BB962C8B-B14F-4D97-AF65-F5344CB8AC3E}">
        <p14:creationId xmlns:p14="http://schemas.microsoft.com/office/powerpoint/2010/main" val="2404633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657" b="6657"/>
          <a:stretch/>
        </p:blipFill>
        <p:spPr bwMode="auto">
          <a:xfrm>
            <a:off x="1"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7"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1"/>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7"/>
            <a:ext cx="5450400" cy="524111"/>
          </a:xfrm>
        </p:spPr>
        <p:txBody>
          <a:bodyPr anchor="ctr">
            <a:normAutofit/>
          </a:bodyPr>
          <a:lstStyle>
            <a:lvl1pPr marL="0" indent="0">
              <a:buNone/>
              <a:defRPr sz="2400" b="1">
                <a:solidFill>
                  <a:schemeClr val="tx2">
                    <a:lumMod val="50000"/>
                  </a:schemeClr>
                </a:solidFill>
              </a:defRPr>
            </a:lvl1pPr>
          </a:lstStyle>
          <a:p>
            <a:pPr lvl="0"/>
            <a:r>
              <a:rPr lang="en-US"/>
              <a:t>SECTION DIVIDER</a:t>
            </a:r>
          </a:p>
        </p:txBody>
      </p:sp>
    </p:spTree>
    <p:extLst>
      <p:ext uri="{BB962C8B-B14F-4D97-AF65-F5344CB8AC3E}">
        <p14:creationId xmlns:p14="http://schemas.microsoft.com/office/powerpoint/2010/main" val="366616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48486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16" name="Picture 4">
            <a:extLst>
              <a:ext uri="{FF2B5EF4-FFF2-40B4-BE49-F238E27FC236}">
                <a16:creationId xmlns:a16="http://schemas.microsoft.com/office/drawing/2014/main" id="{29315217-BCC5-4F02-9294-ECE44B9855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CF102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CF102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CF102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D2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000"/>
              </a:lnSpc>
              <a:spcBef>
                <a:spcPts val="0"/>
              </a:spcBef>
              <a:buNone/>
              <a:defRPr sz="1800" b="1" baseline="0">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277103"/>
          </a:xfrm>
        </p:spPr>
        <p:txBody>
          <a:bodyPr anchor="t">
            <a:noAutofit/>
          </a:bodyPr>
          <a:lstStyle>
            <a:lvl1pPr marL="0" indent="0">
              <a:lnSpc>
                <a:spcPts val="1800"/>
              </a:lnSpc>
              <a:buNone/>
              <a:defRPr sz="1400" b="0">
                <a:solidFill>
                  <a:schemeClr val="bg1">
                    <a:lumMod val="85000"/>
                  </a:schemeClr>
                </a:solidFill>
              </a:defRPr>
            </a:lvl1pPr>
          </a:lstStyle>
          <a:p>
            <a:pPr lvl="0"/>
            <a:r>
              <a:rPr lang="en-US" dirty="0"/>
              <a:t>Month 2021</a:t>
            </a:r>
          </a:p>
        </p:txBody>
      </p:sp>
      <p:grpSp>
        <p:nvGrpSpPr>
          <p:cNvPr id="18" name="Group 17">
            <a:extLst>
              <a:ext uri="{FF2B5EF4-FFF2-40B4-BE49-F238E27FC236}">
                <a16:creationId xmlns:a16="http://schemas.microsoft.com/office/drawing/2014/main" id="{08934FDC-3A99-490A-8B30-272545BD885B}"/>
              </a:ext>
            </a:extLst>
          </p:cNvPr>
          <p:cNvGrpSpPr/>
          <p:nvPr userDrawn="1"/>
        </p:nvGrpSpPr>
        <p:grpSpPr>
          <a:xfrm>
            <a:off x="7411635" y="0"/>
            <a:ext cx="1465634" cy="829997"/>
            <a:chOff x="9753599" y="1"/>
            <a:chExt cx="1739885" cy="985307"/>
          </a:xfrm>
        </p:grpSpPr>
        <p:sp>
          <p:nvSpPr>
            <p:cNvPr id="20" name="Round Same Side Corner Rectangle 72">
              <a:extLst>
                <a:ext uri="{FF2B5EF4-FFF2-40B4-BE49-F238E27FC236}">
                  <a16:creationId xmlns:a16="http://schemas.microsoft.com/office/drawing/2014/main" id="{E2F697A1-F4C2-4851-BB58-065EB35090BB}"/>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1" name="Picture 2" descr="Image result for sify logo">
              <a:extLst>
                <a:ext uri="{FF2B5EF4-FFF2-40B4-BE49-F238E27FC236}">
                  <a16:creationId xmlns:a16="http://schemas.microsoft.com/office/drawing/2014/main" id="{B4282D8B-CD5B-4F89-84DB-716C6877DC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92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88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Full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31955FAA-B548-4C42-A7F7-1EE7353C52E3}" type="datetimeFigureOut">
              <a:rPr lang="en-IN" sz="1350" kern="1200" smtClean="0">
                <a:solidFill>
                  <a:prstClr val="black"/>
                </a:solidFill>
                <a:latin typeface="Calibri" panose="020F0502020204030204"/>
                <a:ea typeface="+mn-ea"/>
                <a:cs typeface="+mn-cs"/>
              </a:rPr>
              <a:pPr/>
              <a:t>18-09-2023</a:t>
            </a:fld>
            <a:endParaRPr lang="en-IN" sz="1350" kern="1200" dirty="0">
              <a:solidFill>
                <a:prstClr val="black"/>
              </a:solidFill>
              <a:latin typeface="Calibri" panose="020F0502020204030204"/>
              <a:ea typeface="+mn-ea"/>
              <a:cs typeface="+mn-cs"/>
            </a:endParaRPr>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IN" sz="1350" kern="1200" dirty="0">
              <a:solidFill>
                <a:prstClr val="black"/>
              </a:solidFill>
              <a:latin typeface="Calibri" panose="020F0502020204030204"/>
              <a:ea typeface="+mn-ea"/>
              <a:cs typeface="+mn-cs"/>
            </a:endParaRPr>
          </a:p>
        </p:txBody>
      </p:sp>
      <p:sp>
        <p:nvSpPr>
          <p:cNvPr id="4" name="Slide Number Placeholder 3"/>
          <p:cNvSpPr>
            <a:spLocks noGrp="1"/>
          </p:cNvSpPr>
          <p:nvPr>
            <p:ph type="sldNum" sz="quarter" idx="12"/>
          </p:nvPr>
        </p:nvSpPr>
        <p:spPr>
          <a:xfrm>
            <a:off x="3215861" y="4767263"/>
            <a:ext cx="2057400" cy="273844"/>
          </a:xfrm>
          <a:prstGeom prst="rect">
            <a:avLst/>
          </a:prstGeom>
        </p:spPr>
        <p:txBody>
          <a:bodyPr/>
          <a:lstStyle/>
          <a:p>
            <a:fld id="{408A3319-5104-4E46-B7BB-4F68F196E486}" type="slidenum">
              <a:rPr/>
              <a:pPr/>
              <a:t>‹#›</a:t>
            </a:fld>
            <a:endParaRPr dirty="0"/>
          </a:p>
        </p:txBody>
      </p:sp>
      <p:sp>
        <p:nvSpPr>
          <p:cNvPr id="5" name="Rectangle 4">
            <a:extLst>
              <a:ext uri="{FF2B5EF4-FFF2-40B4-BE49-F238E27FC236}">
                <a16:creationId xmlns:a16="http://schemas.microsoft.com/office/drawing/2014/main" id="{8B6B4B2A-7169-4D27-9F43-A39DC926818A}"/>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10634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a:xfrm>
            <a:off x="324000" y="257731"/>
            <a:ext cx="8496150" cy="369332"/>
          </a:xfrm>
        </p:spPr>
        <p:txBody>
          <a:bodyPr/>
          <a:lstStyle>
            <a:lvl1pPr>
              <a:defRPr baseline="0"/>
            </a:lvl1pPr>
          </a:lstStyle>
          <a:p>
            <a:r>
              <a:rPr lang="en-US" dirty="0"/>
              <a:t>AGENDA</a:t>
            </a:r>
          </a:p>
        </p:txBody>
      </p:sp>
    </p:spTree>
    <p:extLst>
      <p:ext uri="{BB962C8B-B14F-4D97-AF65-F5344CB8AC3E}">
        <p14:creationId xmlns:p14="http://schemas.microsoft.com/office/powerpoint/2010/main" val="208266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5773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24000" y="987425"/>
            <a:ext cx="8496150" cy="3744913"/>
          </a:xfrm>
        </p:spPr>
        <p:txBody>
          <a:bodyPr/>
          <a:lstStyle>
            <a:lvl1pPr marL="226772" indent="-226772">
              <a:buFont typeface="Wingdings" panose="05000000000000000000" pitchFamily="2" charset="2"/>
              <a:buChar char="§"/>
              <a:defRPr/>
            </a:lvl1pPr>
            <a:lvl2pPr>
              <a:defRPr sz="1600"/>
            </a:lvl2pPr>
            <a:lvl3pPr marL="792000">
              <a:defRPr sz="1600"/>
            </a:lvl3pPr>
            <a:lvl4pPr marL="1080000">
              <a:defRPr sz="1400"/>
            </a:lvl4pPr>
            <a:lvl5pPr marL="1332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3850" y="987426"/>
            <a:ext cx="4068763"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751388" y="987426"/>
            <a:ext cx="4068762" cy="3744912"/>
          </a:xfrm>
        </p:spPr>
        <p:txBody>
          <a:bodyPr>
            <a:normAutofit/>
          </a:bodyPr>
          <a:lstStyle>
            <a:lvl1pPr marL="226772" indent="-226772">
              <a:buFont typeface="Wingdings" panose="05000000000000000000" pitchFamily="2" charset="2"/>
              <a:buChar cha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23850" y="257731"/>
            <a:ext cx="7578150" cy="369332"/>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24000" y="1025124"/>
            <a:ext cx="4104000"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323999" y="1333501"/>
            <a:ext cx="4104000" cy="3351213"/>
          </a:xfrm>
        </p:spPr>
        <p:txBody>
          <a:bodyPr tIns="0">
            <a:normAutofit/>
          </a:bodyPr>
          <a:lstStyle>
            <a:lvl1pPr marL="226772" indent="-226772">
              <a:lnSpc>
                <a:spcPct val="100000"/>
              </a:lnSpc>
              <a:spcBef>
                <a:spcPts val="400"/>
              </a:spcBef>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735514" y="1025124"/>
            <a:ext cx="40860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4735513" y="1333501"/>
            <a:ext cx="4086000" cy="3351213"/>
          </a:xfrm>
        </p:spPr>
        <p:txBody>
          <a:bodyPr tIns="0"/>
          <a:lstStyle>
            <a:lvl1pPr marL="285750" indent="-285750">
              <a:buFont typeface="Wingdings" panose="05000000000000000000" pitchFamily="2" charset="2"/>
              <a:buChar char="§"/>
              <a:defRPr lang="en-US" sz="1400" kern="1200" dirty="0" smtClean="0">
                <a:solidFill>
                  <a:srgbClr val="595959"/>
                </a:solidFill>
                <a:latin typeface="Trebuchet MS" pitchFamily="34" charset="0"/>
                <a:ea typeface="+mn-ea"/>
                <a:cs typeface="+mn-cs"/>
              </a:defRPr>
            </a:lvl1pPr>
            <a:lvl2pPr marL="568729" indent="-285714">
              <a:defRPr lang="en-US" sz="1200" kern="1200" dirty="0" smtClean="0">
                <a:solidFill>
                  <a:srgbClr val="595959"/>
                </a:solidFill>
                <a:latin typeface="Trebuchet MS" pitchFamily="34" charset="0"/>
                <a:ea typeface="+mn-ea"/>
                <a:cs typeface="+mn-cs"/>
              </a:defRPr>
            </a:lvl2pPr>
            <a:lvl3pPr marL="1142857" indent="-228571">
              <a:defRPr lang="en-US" sz="1400" kern="1200" dirty="0" smtClean="0">
                <a:solidFill>
                  <a:srgbClr val="595959"/>
                </a:solidFill>
                <a:latin typeface="Trebuchet MS" pitchFamily="34" charset="0"/>
                <a:ea typeface="+mn-ea"/>
                <a:cs typeface="+mn-cs"/>
              </a:defRPr>
            </a:lvl3pPr>
            <a:lvl4pPr marL="1600000" indent="-228571">
              <a:defRPr lang="en-US" sz="1200" kern="1200" dirty="0" smtClean="0">
                <a:solidFill>
                  <a:srgbClr val="595959"/>
                </a:solidFill>
                <a:latin typeface="Trebuchet MS" pitchFamily="34" charset="0"/>
                <a:ea typeface="+mn-ea"/>
                <a:cs typeface="+mn-cs"/>
              </a:defRPr>
            </a:lvl4pPr>
            <a:lvl5pPr marL="2057143" indent="-228571">
              <a:defRPr lang="en-US" sz="1200" kern="1200" dirty="0">
                <a:solidFill>
                  <a:srgbClr val="595959"/>
                </a:solidFill>
                <a:latin typeface="Trebuchet MS" pitchFamily="34" charset="0"/>
                <a:ea typeface="+mn-ea"/>
                <a:cs typeface="+mn-cs"/>
              </a:defRPr>
            </a:lvl5pPr>
            <a:lvl6pPr>
              <a:defRPr sz="1600"/>
            </a:lvl6pPr>
            <a:lvl7pPr>
              <a:defRPr sz="1600"/>
            </a:lvl7pPr>
            <a:lvl8pPr>
              <a:defRPr sz="1600"/>
            </a:lvl8pPr>
            <a:lvl9pPr>
              <a:defRPr sz="1600"/>
            </a:lvl9pPr>
          </a:lstStyle>
          <a:p>
            <a:pPr marL="226772" lvl="0" indent="-226772" algn="l" defTabSz="914286" rtl="0" eaLnBrk="1" latinLnBrk="0" hangingPunct="1">
              <a:lnSpc>
                <a:spcPct val="100000"/>
              </a:lnSpc>
              <a:spcBef>
                <a:spcPts val="400"/>
              </a:spcBef>
              <a:buFont typeface="Wingdings" panose="05000000000000000000" pitchFamily="2" charset="2"/>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a:p>
            <a:pPr marL="1142857" lvl="2" indent="-228571" algn="l" defTabSz="914286" rtl="0" eaLnBrk="1" latinLnBrk="0" hangingPunct="1">
              <a:lnSpc>
                <a:spcPct val="90000"/>
              </a:lnSpc>
              <a:spcBef>
                <a:spcPts val="600"/>
              </a:spcBef>
              <a:buFont typeface="Arial" pitchFamily="34" charset="0"/>
              <a:buChar char="•"/>
            </a:pPr>
            <a:r>
              <a:rPr lang="en-US" dirty="0"/>
              <a:t>Third level</a:t>
            </a:r>
          </a:p>
          <a:p>
            <a:pPr marL="1600000" lvl="3" indent="-228571" algn="l" defTabSz="914286" rtl="0" eaLnBrk="1" latinLnBrk="0" hangingPunct="1">
              <a:lnSpc>
                <a:spcPct val="90000"/>
              </a:lnSpc>
              <a:spcBef>
                <a:spcPts val="600"/>
              </a:spcBef>
              <a:buFont typeface="Arial" pitchFamily="34" charset="0"/>
              <a:buChar char="–"/>
            </a:pPr>
            <a:r>
              <a:rPr lang="en-US" dirty="0"/>
              <a:t>Fourth level</a:t>
            </a:r>
          </a:p>
          <a:p>
            <a:pPr marL="2057143" lvl="4" indent="-228571" algn="l" defTabSz="914286" rtl="0" eaLnBrk="1" latinLnBrk="0" hangingPunct="1">
              <a:lnSpc>
                <a:spcPct val="90000"/>
              </a:lnSpc>
              <a:spcBef>
                <a:spcPts val="600"/>
              </a:spcBef>
              <a:buFont typeface="Arial" pitchFamily="34" charset="0"/>
              <a:buChar char="»"/>
            </a:pPr>
            <a:r>
              <a:rPr lang="en-US" dirty="0"/>
              <a:t>Fifth level</a:t>
            </a:r>
          </a:p>
        </p:txBody>
      </p:sp>
      <p:sp>
        <p:nvSpPr>
          <p:cNvPr id="9" name="Slide Number Placeholder 8"/>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8" name="Title 1">
            <a:extLst>
              <a:ext uri="{FF2B5EF4-FFF2-40B4-BE49-F238E27FC236}">
                <a16:creationId xmlns:a16="http://schemas.microsoft.com/office/drawing/2014/main" id="{E99D03EB-57A9-4FE6-8E52-835EF245DAFE}"/>
              </a:ext>
            </a:extLst>
          </p:cNvPr>
          <p:cNvSpPr>
            <a:spLocks noGrp="1"/>
          </p:cNvSpPr>
          <p:nvPr>
            <p:ph type="title" hasCustomPrompt="1"/>
          </p:nvPr>
        </p:nvSpPr>
        <p:spPr>
          <a:xfrm>
            <a:off x="323849" y="257731"/>
            <a:ext cx="8497663" cy="369332"/>
          </a:xfrm>
          <a:prstGeom prst="rect">
            <a:avLst/>
          </a:prstGeom>
        </p:spPr>
        <p:txBody>
          <a:bodyPr/>
          <a:lstStyle>
            <a:lvl1pPr>
              <a:defRPr baseline="0"/>
            </a:lvl1pPr>
          </a:lstStyle>
          <a:p>
            <a:r>
              <a:rPr lang="en-US" dirty="0"/>
              <a:t>TITLE OF THE SLIDE GOES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Title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a:xfrm>
            <a:off x="324000" y="257731"/>
            <a:ext cx="8496150" cy="369332"/>
          </a:xfrm>
        </p:spPr>
        <p:txBody>
          <a:bodyPr/>
          <a:lstStyle>
            <a:lvl1pPr>
              <a:defRPr baseline="0"/>
            </a:lvl1pPr>
          </a:lstStyle>
          <a:p>
            <a:r>
              <a:rPr lang="en-US" dirty="0"/>
              <a:t>TITLE OF THE SLIDE GOES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4"/>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a:xfrm>
            <a:off x="324000" y="257731"/>
            <a:ext cx="8496150" cy="369332"/>
          </a:xfrm>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64332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14" name="Picture 4">
            <a:extLst>
              <a:ext uri="{FF2B5EF4-FFF2-40B4-BE49-F238E27FC236}">
                <a16:creationId xmlns:a16="http://schemas.microsoft.com/office/drawing/2014/main" id="{BB6E70D6-915F-4961-A357-B2B16078E8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4" y="-5164"/>
            <a:ext cx="9144001" cy="5143500"/>
          </a:xfrm>
          <a:prstGeom prst="rect">
            <a:avLst/>
          </a:prstGeom>
          <a:solidFill>
            <a:schemeClr val="accent5">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a:extLst>
              <a:ext uri="{FF2B5EF4-FFF2-40B4-BE49-F238E27FC236}">
                <a16:creationId xmlns:a16="http://schemas.microsoft.com/office/drawing/2014/main" id="{8AD19607-E94E-48EE-A274-950F2411742E}"/>
              </a:ext>
            </a:extLst>
          </p:cNvPr>
          <p:cNvSpPr/>
          <p:nvPr/>
        </p:nvSpPr>
        <p:spPr>
          <a:xfrm>
            <a:off x="-1" y="3859831"/>
            <a:ext cx="9143998" cy="1250950"/>
          </a:xfrm>
          <a:prstGeom prst="rect">
            <a:avLst/>
          </a:prstGeom>
          <a:solidFill>
            <a:srgbClr val="10253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3827086"/>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5113919"/>
            <a:ext cx="9143997" cy="34745"/>
          </a:xfrm>
          <a:prstGeom prst="rect">
            <a:avLst/>
          </a:prstGeom>
          <a:solidFill>
            <a:srgbClr val="1E9A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929321"/>
            <a:ext cx="7662353" cy="1106806"/>
          </a:xfrm>
        </p:spPr>
        <p:txBody>
          <a:bodyPr anchor="ctr">
            <a:normAutofit/>
          </a:bodyPr>
          <a:lstStyle>
            <a:lvl1pPr marL="0" indent="0">
              <a:lnSpc>
                <a:spcPts val="3000"/>
              </a:lnSpc>
              <a:spcBef>
                <a:spcPts val="0"/>
              </a:spcBef>
              <a:buNone/>
              <a:defRPr sz="2400" b="1" cap="all" baseline="0">
                <a:solidFill>
                  <a:schemeClr val="bg1">
                    <a:lumMod val="95000"/>
                  </a:schemeClr>
                </a:solidFill>
              </a:defRPr>
            </a:lvl1pPr>
          </a:lstStyle>
          <a:p>
            <a:pPr lvl="0"/>
            <a:r>
              <a:rPr lang="en-US" dirty="0"/>
              <a:t>SECTION DIVIDER</a:t>
            </a:r>
          </a:p>
        </p:txBody>
      </p:sp>
      <p:sp>
        <p:nvSpPr>
          <p:cNvPr id="20" name="Rectangle 19">
            <a:extLst>
              <a:ext uri="{FF2B5EF4-FFF2-40B4-BE49-F238E27FC236}">
                <a16:creationId xmlns:a16="http://schemas.microsoft.com/office/drawing/2014/main" id="{305241D8-37CD-4058-94F0-21AA02AB1479}"/>
              </a:ext>
            </a:extLst>
          </p:cNvPr>
          <p:cNvSpPr/>
          <p:nvPr userDrawn="1"/>
        </p:nvSpPr>
        <p:spPr>
          <a:xfrm>
            <a:off x="8877270" y="3827086"/>
            <a:ext cx="266729" cy="1316413"/>
          </a:xfrm>
          <a:prstGeom prst="rect">
            <a:avLst/>
          </a:prstGeom>
          <a:solidFill>
            <a:srgbClr val="33B0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Rectangle 20">
            <a:extLst>
              <a:ext uri="{FF2B5EF4-FFF2-40B4-BE49-F238E27FC236}">
                <a16:creationId xmlns:a16="http://schemas.microsoft.com/office/drawing/2014/main" id="{6196BCCF-7109-4F7D-B8DD-CA565E28F257}"/>
              </a:ext>
            </a:extLst>
          </p:cNvPr>
          <p:cNvSpPr/>
          <p:nvPr userDrawn="1"/>
        </p:nvSpPr>
        <p:spPr>
          <a:xfrm>
            <a:off x="8613456" y="3827086"/>
            <a:ext cx="266729" cy="1316413"/>
          </a:xfrm>
          <a:prstGeom prst="rect">
            <a:avLst/>
          </a:prstGeom>
          <a:solidFill>
            <a:srgbClr val="2D94D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Rectangle 21">
            <a:extLst>
              <a:ext uri="{FF2B5EF4-FFF2-40B4-BE49-F238E27FC236}">
                <a16:creationId xmlns:a16="http://schemas.microsoft.com/office/drawing/2014/main" id="{119D5623-89B9-4BA5-8344-17A635EE72CF}"/>
              </a:ext>
            </a:extLst>
          </p:cNvPr>
          <p:cNvSpPr/>
          <p:nvPr userDrawn="1"/>
        </p:nvSpPr>
        <p:spPr>
          <a:xfrm>
            <a:off x="8352302" y="3827086"/>
            <a:ext cx="266729" cy="1316413"/>
          </a:xfrm>
          <a:prstGeom prst="rect">
            <a:avLst/>
          </a:prstGeom>
          <a:solidFill>
            <a:srgbClr val="2D94D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7760303" y="-182791"/>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11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s://www.sifytechnologies.com/disclaimer/"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www.sifytechnologies.com/privacy-policy/"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13" name="Title Placeholder 11"/>
          <p:cNvSpPr>
            <a:spLocks noGrp="1"/>
          </p:cNvSpPr>
          <p:nvPr>
            <p:ph type="title"/>
          </p:nvPr>
        </p:nvSpPr>
        <p:spPr>
          <a:xfrm>
            <a:off x="324000" y="257731"/>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5" name="Rectangle 4">
            <a:extLst>
              <a:ext uri="{FF2B5EF4-FFF2-40B4-BE49-F238E27FC236}">
                <a16:creationId xmlns:a16="http://schemas.microsoft.com/office/drawing/2014/main" id="{7CD42FF0-1A6C-45AD-B57B-05D2D32F556E}"/>
              </a:ext>
            </a:extLst>
          </p:cNvPr>
          <p:cNvSpPr/>
          <p:nvPr userDrawn="1"/>
        </p:nvSpPr>
        <p:spPr>
          <a:xfrm flipH="1">
            <a:off x="-3240" y="4927222"/>
            <a:ext cx="4575239"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id="{95C242D2-9E76-49CF-9069-D015DC58DEEB}"/>
              </a:ext>
            </a:extLst>
          </p:cNvPr>
          <p:cNvSpPr/>
          <p:nvPr userDrawn="1"/>
        </p:nvSpPr>
        <p:spPr>
          <a:xfrm flipH="1">
            <a:off x="4571999" y="4927222"/>
            <a:ext cx="4575242" cy="2160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Slide Number Placeholder 5">
            <a:extLst>
              <a:ext uri="{FF2B5EF4-FFF2-40B4-BE49-F238E27FC236}">
                <a16:creationId xmlns:a16="http://schemas.microsoft.com/office/drawing/2014/main" id="{333BDBBD-CB70-4F87-9AE7-CD6B5904204A}"/>
              </a:ext>
            </a:extLst>
          </p:cNvPr>
          <p:cNvSpPr>
            <a:spLocks noGrp="1"/>
          </p:cNvSpPr>
          <p:nvPr>
            <p:ph type="sldNum" sz="quarter" idx="4"/>
          </p:nvPr>
        </p:nvSpPr>
        <p:spPr>
          <a:xfrm>
            <a:off x="7884369" y="4949282"/>
            <a:ext cx="419747" cy="144000"/>
          </a:xfrm>
          <a:prstGeom prst="rect">
            <a:avLst/>
          </a:prstGeom>
          <a:solidFill>
            <a:schemeClr val="bg1"/>
          </a:solidFill>
          <a:ln w="12700">
            <a:solidFill>
              <a:schemeClr val="bg1">
                <a:lumMod val="85000"/>
              </a:schemeClr>
            </a:solidFill>
            <a:prstDash val="sysDot"/>
          </a:ln>
        </p:spPr>
        <p:txBody>
          <a:bodyPr vert="horz" lIns="91428" tIns="45715" rIns="0" bIns="45715" rtlCol="0" anchor="ctr"/>
          <a:lstStyle>
            <a:lvl1pPr algn="ctr">
              <a:defRPr sz="800" b="1">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sp>
        <p:nvSpPr>
          <p:cNvPr id="9" name="TextBox 8">
            <a:extLst>
              <a:ext uri="{FF2B5EF4-FFF2-40B4-BE49-F238E27FC236}">
                <a16:creationId xmlns:a16="http://schemas.microsoft.com/office/drawing/2014/main" id="{0D731179-4B3A-4C45-ADE8-1011B10F983C}"/>
              </a:ext>
            </a:extLst>
          </p:cNvPr>
          <p:cNvSpPr txBox="1"/>
          <p:nvPr userDrawn="1"/>
        </p:nvSpPr>
        <p:spPr>
          <a:xfrm>
            <a:off x="253812" y="4923193"/>
            <a:ext cx="3888432" cy="215444"/>
          </a:xfrm>
          <a:prstGeom prst="rect">
            <a:avLst/>
          </a:prstGeom>
          <a:noFill/>
        </p:spPr>
        <p:txBody>
          <a:bodyPr wrap="square" rtlCol="0">
            <a:spAutoFit/>
          </a:bodyPr>
          <a:lstStyle/>
          <a:p>
            <a:r>
              <a:rPr lang="en-US" sz="800" kern="1200" dirty="0">
                <a:solidFill>
                  <a:schemeClr val="bg1">
                    <a:lumMod val="95000"/>
                  </a:schemeClr>
                </a:solidFill>
                <a:effectLst/>
                <a:latin typeface="+mn-lt"/>
                <a:ea typeface="+mn-ea"/>
                <a:cs typeface="+mn-cs"/>
              </a:rPr>
              <a:t>Copyright © 2021 Sify Technologies Limited. All rights reserved.</a:t>
            </a:r>
            <a:endParaRPr lang="en-IN" sz="800" kern="1200" dirty="0">
              <a:solidFill>
                <a:schemeClr val="bg1">
                  <a:lumMod val="95000"/>
                </a:schemeClr>
              </a:solidFill>
              <a:effectLst/>
              <a:latin typeface="+mn-lt"/>
              <a:ea typeface="+mn-ea"/>
              <a:cs typeface="+mn-cs"/>
            </a:endParaRPr>
          </a:p>
        </p:txBody>
      </p:sp>
      <p:sp>
        <p:nvSpPr>
          <p:cNvPr id="10" name="TextBox 9">
            <a:extLst>
              <a:ext uri="{FF2B5EF4-FFF2-40B4-BE49-F238E27FC236}">
                <a16:creationId xmlns:a16="http://schemas.microsoft.com/office/drawing/2014/main" id="{5175E5B5-26E3-479C-B699-1D4B29BB5F40}"/>
              </a:ext>
            </a:extLst>
          </p:cNvPr>
          <p:cNvSpPr txBox="1"/>
          <p:nvPr userDrawn="1"/>
        </p:nvSpPr>
        <p:spPr>
          <a:xfrm>
            <a:off x="4716016" y="4923193"/>
            <a:ext cx="3024336" cy="215444"/>
          </a:xfrm>
          <a:prstGeom prst="rect">
            <a:avLst/>
          </a:prstGeom>
          <a:noFill/>
        </p:spPr>
        <p:txBody>
          <a:bodyPr wrap="square" rtlCol="0">
            <a:spAutoFit/>
          </a:bodyPr>
          <a:lstStyle/>
          <a:p>
            <a:r>
              <a:rPr lang="en-US" sz="800" dirty="0">
                <a:solidFill>
                  <a:schemeClr val="tx1">
                    <a:lumMod val="75000"/>
                    <a:lumOff val="25000"/>
                  </a:schemeClr>
                </a:solidFill>
                <a:hlinkClick r:id="rId23">
                  <a:extLst>
                    <a:ext uri="{A12FA001-AC4F-418D-AE19-62706E023703}">
                      <ahyp:hlinkClr xmlns:ahyp="http://schemas.microsoft.com/office/drawing/2018/hyperlinkcolor" val="tx"/>
                    </a:ext>
                  </a:extLst>
                </a:hlinkClick>
              </a:rPr>
              <a:t>Privacy policy</a:t>
            </a:r>
            <a:r>
              <a:rPr lang="en-US" sz="800" dirty="0">
                <a:solidFill>
                  <a:schemeClr val="tx1">
                    <a:lumMod val="75000"/>
                    <a:lumOff val="25000"/>
                  </a:schemeClr>
                </a:solidFill>
              </a:rPr>
              <a:t> |  </a:t>
            </a:r>
            <a:r>
              <a:rPr lang="en-US" sz="800" dirty="0">
                <a:solidFill>
                  <a:schemeClr val="tx1">
                    <a:lumMod val="75000"/>
                    <a:lumOff val="25000"/>
                  </a:schemeClr>
                </a:solidFill>
                <a:hlinkClick r:id="rId24">
                  <a:extLst>
                    <a:ext uri="{A12FA001-AC4F-418D-AE19-62706E023703}">
                      <ahyp:hlinkClr xmlns:ahyp="http://schemas.microsoft.com/office/drawing/2018/hyperlinkcolor" val="tx"/>
                    </a:ext>
                  </a:extLst>
                </a:hlinkClick>
              </a:rPr>
              <a:t>Disclaimer</a:t>
            </a:r>
            <a:endParaRPr lang="en-IN" sz="800" dirty="0">
              <a:solidFill>
                <a:schemeClr val="tx1">
                  <a:lumMod val="75000"/>
                  <a:lumOff val="25000"/>
                </a:schemeClr>
              </a:solidFill>
            </a:endParaRPr>
          </a:p>
        </p:txBody>
      </p:sp>
      <p:sp>
        <p:nvSpPr>
          <p:cNvPr id="11" name="Rectangle 10">
            <a:extLst>
              <a:ext uri="{FF2B5EF4-FFF2-40B4-BE49-F238E27FC236}">
                <a16:creationId xmlns:a16="http://schemas.microsoft.com/office/drawing/2014/main" id="{3FB436DE-E9AD-4718-8BC2-2013B4FCB3A2}"/>
              </a:ext>
            </a:extLst>
          </p:cNvPr>
          <p:cNvSpPr/>
          <p:nvPr userDrawn="1"/>
        </p:nvSpPr>
        <p:spPr>
          <a:xfrm>
            <a:off x="0" y="-1"/>
            <a:ext cx="180000" cy="612000"/>
          </a:xfrm>
          <a:prstGeom prst="rect">
            <a:avLst/>
          </a:prstGeom>
          <a:solidFill>
            <a:srgbClr val="D11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IN" noProof="0" dirty="0">
              <a:sym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727" r:id="rId2"/>
    <p:sldLayoutId id="2147483702" r:id="rId3"/>
    <p:sldLayoutId id="2147483664" r:id="rId4"/>
    <p:sldLayoutId id="2147483666" r:id="rId5"/>
    <p:sldLayoutId id="2147483667" r:id="rId6"/>
    <p:sldLayoutId id="2147483669" r:id="rId7"/>
    <p:sldLayoutId id="2147483712" r:id="rId8"/>
    <p:sldLayoutId id="2147483719" r:id="rId9"/>
    <p:sldLayoutId id="2147483728" r:id="rId10"/>
    <p:sldLayoutId id="2147483668" r:id="rId11"/>
    <p:sldLayoutId id="2147483709" r:id="rId12"/>
    <p:sldLayoutId id="2147483700" r:id="rId13"/>
    <p:sldLayoutId id="2147483725" r:id="rId14"/>
    <p:sldLayoutId id="2147483726" r:id="rId15"/>
    <p:sldLayoutId id="2147483729" r:id="rId16"/>
    <p:sldLayoutId id="2147483730" r:id="rId17"/>
    <p:sldLayoutId id="2147483731" r:id="rId18"/>
    <p:sldLayoutId id="2147483732" r:id="rId19"/>
    <p:sldLayoutId id="2147483733" r:id="rId20"/>
    <p:sldLayoutId id="2147483734" r:id="rId21"/>
  </p:sldLayoutIdLst>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204" userDrawn="1">
          <p15:clr>
            <a:srgbClr val="F26B43"/>
          </p15:clr>
        </p15:guide>
        <p15:guide id="6" pos="5556" userDrawn="1">
          <p15:clr>
            <a:srgbClr val="F26B43"/>
          </p15:clr>
        </p15:guide>
        <p15:guide id="7" orient="horz" pos="2981" userDrawn="1">
          <p15:clr>
            <a:srgbClr val="F26B43"/>
          </p15:clr>
        </p15:guide>
        <p15:guide id="8" orient="horz" pos="622" userDrawn="1">
          <p15:clr>
            <a:srgbClr val="F26B43"/>
          </p15:clr>
        </p15:guide>
        <p15:guide id="9" orient="horz" pos="3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1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1.png"/><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 Id="rId5" Type="http://schemas.openxmlformats.org/officeDocument/2006/relationships/image" Target="../media/image125.png"/><Relationship Id="rId4" Type="http://schemas.openxmlformats.org/officeDocument/2006/relationships/image" Target="../media/image124.png"/></Relationships>
</file>

<file path=ppt/slides/_rels/slide16.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8" Type="http://schemas.openxmlformats.org/officeDocument/2006/relationships/image" Target="../media/image134.jpe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8.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19.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8.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35.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8.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37.png"/></Relationships>
</file>

<file path=ppt/slides/_rels/slide2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1.jpg"/><Relationship Id="rId5" Type="http://schemas.openxmlformats.org/officeDocument/2006/relationships/image" Target="../media/image140.png"/><Relationship Id="rId4" Type="http://schemas.openxmlformats.org/officeDocument/2006/relationships/image" Target="../media/image1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madboxpc.com/cisco-anuncia-el-despido-de-nada-menos-que-10-000-empleados" TargetMode="External"/><Relationship Id="rId18" Type="http://schemas.openxmlformats.org/officeDocument/2006/relationships/image" Target="../media/image41.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gif"/><Relationship Id="rId17" Type="http://schemas.openxmlformats.org/officeDocument/2006/relationships/image" Target="../media/image40.png"/><Relationship Id="rId2" Type="http://schemas.openxmlformats.org/officeDocument/2006/relationships/image" Target="../media/image27.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1.tiff"/><Relationship Id="rId11" Type="http://schemas.openxmlformats.org/officeDocument/2006/relationships/image" Target="../media/image36.gif"/><Relationship Id="rId5" Type="http://schemas.openxmlformats.org/officeDocument/2006/relationships/image" Target="../media/image30.png"/><Relationship Id="rId15" Type="http://schemas.openxmlformats.org/officeDocument/2006/relationships/hyperlink" Target="https://fa.wikipedia.org/wiki/%D9%BE%D8%B1%D9%88%D9%86%D8%AF%D9%87:Netapp_logo.svg" TargetMode="External"/><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8.png"/></Relationships>
</file>

<file path=ppt/slides/_rels/slide7.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56.png"/><Relationship Id="rId26" Type="http://schemas.microsoft.com/office/2007/relationships/hdphoto" Target="../media/hdphoto4.wdp"/><Relationship Id="rId3" Type="http://schemas.openxmlformats.org/officeDocument/2006/relationships/image" Target="../media/image43.png"/><Relationship Id="rId21" Type="http://schemas.openxmlformats.org/officeDocument/2006/relationships/image" Target="../media/image59.png"/><Relationship Id="rId7" Type="http://schemas.openxmlformats.org/officeDocument/2006/relationships/image" Target="../media/image46.png"/><Relationship Id="rId12" Type="http://schemas.microsoft.com/office/2007/relationships/hdphoto" Target="../media/hdphoto3.wdp"/><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69.png"/><Relationship Id="rId2" Type="http://schemas.openxmlformats.org/officeDocument/2006/relationships/image" Target="../media/image42.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0.png"/><Relationship Id="rId24" Type="http://schemas.openxmlformats.org/officeDocument/2006/relationships/image" Target="../media/image62.png"/><Relationship Id="rId32" Type="http://schemas.openxmlformats.org/officeDocument/2006/relationships/image" Target="../media/image68.png"/><Relationship Id="rId5" Type="http://schemas.openxmlformats.org/officeDocument/2006/relationships/image" Target="../media/image45.png"/><Relationship Id="rId15" Type="http://schemas.openxmlformats.org/officeDocument/2006/relationships/image" Target="../media/image53.png"/><Relationship Id="rId23" Type="http://schemas.openxmlformats.org/officeDocument/2006/relationships/image" Target="../media/image61.png"/><Relationship Id="rId28" Type="http://schemas.microsoft.com/office/2007/relationships/hdphoto" Target="../media/hdphoto5.wdp"/><Relationship Id="rId10" Type="http://schemas.openxmlformats.org/officeDocument/2006/relationships/image" Target="../media/image49.png"/><Relationship Id="rId19" Type="http://schemas.openxmlformats.org/officeDocument/2006/relationships/image" Target="../media/image57.png"/><Relationship Id="rId31" Type="http://schemas.openxmlformats.org/officeDocument/2006/relationships/image" Target="../media/image67.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4.png"/><Relationship Id="rId30" Type="http://schemas.openxmlformats.org/officeDocument/2006/relationships/image" Target="../media/image66.png"/><Relationship Id="rId8"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80.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79.png"/><Relationship Id="rId2" Type="http://schemas.openxmlformats.org/officeDocument/2006/relationships/image" Target="../media/image70.png"/><Relationship Id="rId16"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74.png"/><Relationship Id="rId11" Type="http://schemas.openxmlformats.org/officeDocument/2006/relationships/image" Target="../media/image78.png"/><Relationship Id="rId5" Type="http://schemas.openxmlformats.org/officeDocument/2006/relationships/image" Target="../media/image73.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2.png"/><Relationship Id="rId9" Type="http://schemas.openxmlformats.org/officeDocument/2006/relationships/image" Target="../media/image76.png"/><Relationship Id="rId14"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image" Target="../media/image85.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7.png"/><Relationship Id="rId2" Type="http://schemas.openxmlformats.org/officeDocument/2006/relationships/image" Target="../media/image84.png"/><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6.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 Id="rId27"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C20866-5BFC-4B0B-863A-28B552115A12}"/>
              </a:ext>
            </a:extLst>
          </p:cNvPr>
          <p:cNvSpPr>
            <a:spLocks noGrp="1"/>
          </p:cNvSpPr>
          <p:nvPr>
            <p:ph type="body" sz="quarter" idx="13"/>
          </p:nvPr>
        </p:nvSpPr>
        <p:spPr>
          <a:xfrm>
            <a:off x="334099" y="3734827"/>
            <a:ext cx="7348246" cy="750922"/>
          </a:xfrm>
        </p:spPr>
        <p:txBody>
          <a:bodyPr/>
          <a:lstStyle/>
          <a:p>
            <a:pPr lvl="0"/>
            <a:r>
              <a:rPr lang="en-US" dirty="0"/>
              <a:t>SIFY’S DIGITAL TRANSFORMATION CAPABILITIES</a:t>
            </a:r>
            <a:endParaRPr lang="en-IN" noProof="0" dirty="0"/>
          </a:p>
        </p:txBody>
      </p:sp>
      <p:sp>
        <p:nvSpPr>
          <p:cNvPr id="9" name="Text Placeholder 8">
            <a:extLst>
              <a:ext uri="{FF2B5EF4-FFF2-40B4-BE49-F238E27FC236}">
                <a16:creationId xmlns:a16="http://schemas.microsoft.com/office/drawing/2014/main" id="{DFDF31AE-89B0-47B7-A577-0F03E8C7C29A}"/>
              </a:ext>
            </a:extLst>
          </p:cNvPr>
          <p:cNvSpPr>
            <a:spLocks noGrp="1"/>
          </p:cNvSpPr>
          <p:nvPr>
            <p:ph type="body" sz="quarter" idx="14"/>
          </p:nvPr>
        </p:nvSpPr>
        <p:spPr/>
        <p:txBody>
          <a:bodyPr/>
          <a:lstStyle/>
          <a:p>
            <a:endParaRPr lang="en-IN" dirty="0"/>
          </a:p>
        </p:txBody>
      </p:sp>
      <p:sp>
        <p:nvSpPr>
          <p:cNvPr id="4" name="Text Placeholder 3">
            <a:extLst>
              <a:ext uri="{FF2B5EF4-FFF2-40B4-BE49-F238E27FC236}">
                <a16:creationId xmlns:a16="http://schemas.microsoft.com/office/drawing/2014/main" id="{736AA468-071C-41BD-80B1-328AB3D55A48}"/>
              </a:ext>
            </a:extLst>
          </p:cNvPr>
          <p:cNvSpPr>
            <a:spLocks noGrp="1"/>
          </p:cNvSpPr>
          <p:nvPr>
            <p:ph type="body" sz="quarter" idx="15"/>
          </p:nvPr>
        </p:nvSpPr>
        <p:spPr>
          <a:xfrm>
            <a:off x="366031" y="4696679"/>
            <a:ext cx="5112246" cy="277103"/>
          </a:xfrm>
        </p:spPr>
        <p:txBody>
          <a:bodyPr/>
          <a:lstStyle/>
          <a:p>
            <a:r>
              <a:rPr lang="en-US" dirty="0"/>
              <a:t>MAY 2021</a:t>
            </a:r>
            <a:endParaRPr lang="en-IN" dirty="0"/>
          </a:p>
        </p:txBody>
      </p:sp>
      <p:sp>
        <p:nvSpPr>
          <p:cNvPr id="8" name="Rectangle: Rounded Corners 7">
            <a:extLst>
              <a:ext uri="{FF2B5EF4-FFF2-40B4-BE49-F238E27FC236}">
                <a16:creationId xmlns:a16="http://schemas.microsoft.com/office/drawing/2014/main" id="{0BF6BA90-59CE-4A8F-BC76-4C125E3ADFBE}"/>
              </a:ext>
            </a:extLst>
          </p:cNvPr>
          <p:cNvSpPr/>
          <p:nvPr/>
        </p:nvSpPr>
        <p:spPr>
          <a:xfrm>
            <a:off x="323850" y="146489"/>
            <a:ext cx="1368313" cy="6814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2" descr="Glenmark | A new way for a new world">
            <a:extLst>
              <a:ext uri="{FF2B5EF4-FFF2-40B4-BE49-F238E27FC236}">
                <a16:creationId xmlns:a16="http://schemas.microsoft.com/office/drawing/2014/main" id="{9D43882E-3190-42C8-AAE4-D3E7FD9C9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04" y="177601"/>
            <a:ext cx="1065400" cy="60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17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MANAGED Services PORTFOLIO</a:t>
            </a:r>
          </a:p>
        </p:txBody>
      </p:sp>
      <p:sp>
        <p:nvSpPr>
          <p:cNvPr id="127" name="Rectangle 126">
            <a:extLst>
              <a:ext uri="{FF2B5EF4-FFF2-40B4-BE49-F238E27FC236}">
                <a16:creationId xmlns:a16="http://schemas.microsoft.com/office/drawing/2014/main" id="{C93D0D9D-C9A6-48FC-AC01-C3CAAB928A3C}"/>
              </a:ext>
            </a:extLst>
          </p:cNvPr>
          <p:cNvSpPr/>
          <p:nvPr/>
        </p:nvSpPr>
        <p:spPr>
          <a:xfrm>
            <a:off x="6715480" y="994030"/>
            <a:ext cx="2104669" cy="3277864"/>
          </a:xfrm>
          <a:prstGeom prst="rect">
            <a:avLst/>
          </a:prstGeom>
          <a:solidFill>
            <a:schemeClr val="accent5">
              <a:lumMod val="20000"/>
              <a:lumOff val="80000"/>
            </a:schemeClr>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13" name="Rectangle 12">
            <a:extLst>
              <a:ext uri="{FF2B5EF4-FFF2-40B4-BE49-F238E27FC236}">
                <a16:creationId xmlns:a16="http://schemas.microsoft.com/office/drawing/2014/main" id="{79921392-BEC4-4F5B-B0D1-DD1B93D5B489}"/>
              </a:ext>
            </a:extLst>
          </p:cNvPr>
          <p:cNvSpPr/>
          <p:nvPr/>
        </p:nvSpPr>
        <p:spPr>
          <a:xfrm>
            <a:off x="327925" y="994030"/>
            <a:ext cx="6292835" cy="3277864"/>
          </a:xfrm>
          <a:prstGeom prst="rect">
            <a:avLst/>
          </a:prstGeom>
          <a:solidFill>
            <a:schemeClr val="accent1">
              <a:lumMod val="20000"/>
              <a:lumOff val="80000"/>
            </a:schemeClr>
          </a:solidFill>
          <a:ln w="952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7" name="Rectangle 6">
            <a:extLst>
              <a:ext uri="{FF2B5EF4-FFF2-40B4-BE49-F238E27FC236}">
                <a16:creationId xmlns:a16="http://schemas.microsoft.com/office/drawing/2014/main" id="{E585FBA1-6FFF-4D11-9F37-B22E3DCFDE58}"/>
              </a:ext>
            </a:extLst>
          </p:cNvPr>
          <p:cNvSpPr/>
          <p:nvPr/>
        </p:nvSpPr>
        <p:spPr>
          <a:xfrm>
            <a:off x="7162911" y="1894225"/>
            <a:ext cx="1211170" cy="6375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153" dirty="0">
              <a:solidFill>
                <a:prstClr val="white"/>
              </a:solidFill>
              <a:latin typeface="Trebuchet MS"/>
            </a:endParaRPr>
          </a:p>
        </p:txBody>
      </p:sp>
      <p:sp>
        <p:nvSpPr>
          <p:cNvPr id="165" name="Rectangle 164">
            <a:extLst>
              <a:ext uri="{FF2B5EF4-FFF2-40B4-BE49-F238E27FC236}">
                <a16:creationId xmlns:a16="http://schemas.microsoft.com/office/drawing/2014/main" id="{D9CC8651-987F-4E7B-8656-91190B79DBAC}"/>
              </a:ext>
            </a:extLst>
          </p:cNvPr>
          <p:cNvSpPr/>
          <p:nvPr/>
        </p:nvSpPr>
        <p:spPr>
          <a:xfrm>
            <a:off x="6839647" y="2553169"/>
            <a:ext cx="1857698" cy="1649885"/>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59163">
              <a:defRPr/>
            </a:pPr>
            <a:r>
              <a:rPr lang="en-US" sz="1000" b="1" dirty="0">
                <a:solidFill>
                  <a:srgbClr val="595959"/>
                </a:solidFill>
                <a:latin typeface="Trebuchet MS"/>
              </a:rPr>
              <a:t>END USER SERVICES</a:t>
            </a:r>
            <a:endParaRPr lang="en-US" sz="1000" dirty="0">
              <a:solidFill>
                <a:srgbClr val="595959"/>
              </a:solidFill>
              <a:latin typeface="Trebuchet MS"/>
            </a:endParaRP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Digital Experience Management Platform</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Operational Data Analysis &amp; Insights</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AIOps enabled Service Desk (including application L0 support)</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Desktop as a Service</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Workplace as a Service</a:t>
            </a:r>
          </a:p>
        </p:txBody>
      </p:sp>
      <p:sp>
        <p:nvSpPr>
          <p:cNvPr id="3" name="Rectangle 2">
            <a:extLst>
              <a:ext uri="{FF2B5EF4-FFF2-40B4-BE49-F238E27FC236}">
                <a16:creationId xmlns:a16="http://schemas.microsoft.com/office/drawing/2014/main" id="{76CA0A33-2DAA-42F0-8862-C55D536E02E1}"/>
              </a:ext>
            </a:extLst>
          </p:cNvPr>
          <p:cNvSpPr/>
          <p:nvPr/>
        </p:nvSpPr>
        <p:spPr>
          <a:xfrm>
            <a:off x="6839647" y="1343770"/>
            <a:ext cx="1857698" cy="550454"/>
          </a:xfrm>
          <a:prstGeom prst="rect">
            <a:avLst/>
          </a:prstGeom>
          <a:solidFill>
            <a:schemeClr val="accent5">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ctr" anchorCtr="0" forceAA="0" compatLnSpc="1">
            <a:prstTxWarp prst="textNoShape">
              <a:avLst/>
            </a:prstTxWarp>
            <a:noAutofit/>
          </a:bodyPr>
          <a:lstStyle/>
          <a:p>
            <a:pPr algn="ctr" defTabSz="659163"/>
            <a:r>
              <a:rPr lang="en-US" sz="1000" dirty="0">
                <a:solidFill>
                  <a:schemeClr val="tx1"/>
                </a:solidFill>
                <a:latin typeface="Trebuchet MS"/>
              </a:rPr>
              <a:t>Digital Experience Management using Global Platforms</a:t>
            </a:r>
          </a:p>
        </p:txBody>
      </p:sp>
      <p:sp>
        <p:nvSpPr>
          <p:cNvPr id="162" name="Rectangle 161">
            <a:extLst>
              <a:ext uri="{FF2B5EF4-FFF2-40B4-BE49-F238E27FC236}">
                <a16:creationId xmlns:a16="http://schemas.microsoft.com/office/drawing/2014/main" id="{64AD4EB9-14E7-42B1-903C-D330F895467B}"/>
              </a:ext>
            </a:extLst>
          </p:cNvPr>
          <p:cNvSpPr/>
          <p:nvPr/>
        </p:nvSpPr>
        <p:spPr>
          <a:xfrm>
            <a:off x="807305" y="1899048"/>
            <a:ext cx="1211170" cy="6375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155" name="Rectangle 154">
            <a:extLst>
              <a:ext uri="{FF2B5EF4-FFF2-40B4-BE49-F238E27FC236}">
                <a16:creationId xmlns:a16="http://schemas.microsoft.com/office/drawing/2014/main" id="{C36D3766-16AC-48CC-BAE0-E31036AE3AB8}"/>
              </a:ext>
            </a:extLst>
          </p:cNvPr>
          <p:cNvSpPr/>
          <p:nvPr/>
        </p:nvSpPr>
        <p:spPr>
          <a:xfrm>
            <a:off x="448681" y="1343770"/>
            <a:ext cx="1928419" cy="550453"/>
          </a:xfrm>
          <a:prstGeom prst="rect">
            <a:avLst/>
          </a:prstGeom>
          <a:solidFill>
            <a:schemeClr val="accent2">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ctr" anchorCtr="0" forceAA="0" compatLnSpc="1">
            <a:prstTxWarp prst="textNoShape">
              <a:avLst/>
            </a:prstTxWarp>
            <a:noAutofit/>
          </a:bodyPr>
          <a:lstStyle/>
          <a:p>
            <a:pPr algn="ctr" defTabSz="659163">
              <a:defRPr/>
            </a:pPr>
            <a:r>
              <a:rPr lang="en-US" sz="1000" dirty="0">
                <a:solidFill>
                  <a:schemeClr val="tx1"/>
                </a:solidFill>
                <a:latin typeface="Trebuchet MS"/>
              </a:rPr>
              <a:t>20 years of experience in DC and Cloud management </a:t>
            </a:r>
          </a:p>
        </p:txBody>
      </p:sp>
      <p:sp>
        <p:nvSpPr>
          <p:cNvPr id="169" name="Rectangle 168">
            <a:extLst>
              <a:ext uri="{FF2B5EF4-FFF2-40B4-BE49-F238E27FC236}">
                <a16:creationId xmlns:a16="http://schemas.microsoft.com/office/drawing/2014/main" id="{99A2FB9B-BE3F-46A3-A8E8-970839E4331D}"/>
              </a:ext>
            </a:extLst>
          </p:cNvPr>
          <p:cNvSpPr/>
          <p:nvPr/>
        </p:nvSpPr>
        <p:spPr>
          <a:xfrm>
            <a:off x="446655" y="2557990"/>
            <a:ext cx="1932471" cy="1641517"/>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t" anchorCtr="0" forceAA="0" compatLnSpc="1">
            <a:prstTxWarp prst="textNoShape">
              <a:avLst/>
            </a:prstTxWarp>
            <a:noAutofit/>
          </a:bodyPr>
          <a:lstStyle/>
          <a:p>
            <a:pPr algn="ctr" defTabSz="659163">
              <a:defRPr/>
            </a:pPr>
            <a:r>
              <a:rPr lang="en-US" sz="1000" b="1" spc="-29" dirty="0">
                <a:solidFill>
                  <a:srgbClr val="595959"/>
                </a:solidFill>
                <a:latin typeface="Trebuchet MS"/>
              </a:rPr>
              <a:t>CLOUD &amp; DATACENTER CENTRIC SERVICES</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Cloud assessment &amp; migration</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DC (</a:t>
            </a:r>
            <a:r>
              <a:rPr lang="en-US" sz="800" dirty="0">
                <a:solidFill>
                  <a:srgbClr val="595959"/>
                </a:solidFill>
                <a:latin typeface="Trebuchet MS"/>
              </a:rPr>
              <a:t>Colocation / White Labelling)</a:t>
            </a:r>
            <a:endParaRPr lang="en-IN" sz="800" dirty="0">
              <a:solidFill>
                <a:srgbClr val="595959"/>
              </a:solidFill>
              <a:latin typeface="Trebuchet MS"/>
            </a:endParaRP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CloudInfinit multicloud CMP</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CloudInfinit enterprise Cloud</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Hosted SAP Cloud/ Azure Stack/ Oracle Exadata as a service</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Multicloud managed services</a:t>
            </a:r>
          </a:p>
          <a:p>
            <a:pPr marL="92075" indent="-92075" defTabSz="659163">
              <a:lnSpc>
                <a:spcPts val="1000"/>
              </a:lnSpc>
              <a:buFont typeface="Arial" panose="020B0604020202020204" pitchFamily="34" charset="0"/>
              <a:buChar char="•"/>
              <a:defRPr/>
            </a:pPr>
            <a:r>
              <a:rPr lang="en-IN" sz="800" dirty="0">
                <a:solidFill>
                  <a:srgbClr val="595959"/>
                </a:solidFill>
                <a:latin typeface="Trebuchet MS"/>
              </a:rPr>
              <a:t>Oracle, AWS, Azure Cloud services</a:t>
            </a:r>
          </a:p>
          <a:p>
            <a:pPr marL="164787" indent="-164787" defTabSz="659163">
              <a:lnSpc>
                <a:spcPts val="1000"/>
              </a:lnSpc>
              <a:buFont typeface="Wingdings" panose="05000000000000000000" pitchFamily="2" charset="2"/>
              <a:buChar char="§"/>
              <a:defRPr/>
            </a:pPr>
            <a:endParaRPr lang="en-IN" sz="770" dirty="0">
              <a:solidFill>
                <a:srgbClr val="595959"/>
              </a:solidFill>
              <a:latin typeface="Trebuchet MS"/>
            </a:endParaRPr>
          </a:p>
        </p:txBody>
      </p:sp>
      <p:grpSp>
        <p:nvGrpSpPr>
          <p:cNvPr id="5" name="Group 3719"/>
          <p:cNvGrpSpPr>
            <a:grpSpLocks/>
          </p:cNvGrpSpPr>
          <p:nvPr/>
        </p:nvGrpSpPr>
        <p:grpSpPr bwMode="auto">
          <a:xfrm>
            <a:off x="1136400" y="1995669"/>
            <a:ext cx="552981" cy="335145"/>
            <a:chOff x="4310063" y="1130297"/>
            <a:chExt cx="3119439" cy="1943100"/>
          </a:xfrm>
          <a:solidFill>
            <a:schemeClr val="bg1"/>
          </a:solidFill>
        </p:grpSpPr>
        <p:sp>
          <p:nvSpPr>
            <p:cNvPr id="20" name="Freeform 333"/>
            <p:cNvSpPr>
              <a:spLocks noEditPoints="1"/>
            </p:cNvSpPr>
            <p:nvPr/>
          </p:nvSpPr>
          <p:spPr bwMode="auto">
            <a:xfrm>
              <a:off x="5214938" y="2389192"/>
              <a:ext cx="388938" cy="387351"/>
            </a:xfrm>
            <a:custGeom>
              <a:avLst/>
              <a:gdLst>
                <a:gd name="T0" fmla="*/ 2147483647 w 245"/>
                <a:gd name="T1" fmla="*/ 2147483647 h 244"/>
                <a:gd name="T2" fmla="*/ 0 w 245"/>
                <a:gd name="T3" fmla="*/ 2147483647 h 244"/>
                <a:gd name="T4" fmla="*/ 0 w 245"/>
                <a:gd name="T5" fmla="*/ 0 h 244"/>
                <a:gd name="T6" fmla="*/ 2147483647 w 245"/>
                <a:gd name="T7" fmla="*/ 0 h 244"/>
                <a:gd name="T8" fmla="*/ 2147483647 w 245"/>
                <a:gd name="T9" fmla="*/ 2147483647 h 244"/>
                <a:gd name="T10" fmla="*/ 2147483647 w 245"/>
                <a:gd name="T11" fmla="*/ 2147483647 h 244"/>
                <a:gd name="T12" fmla="*/ 2147483647 w 245"/>
                <a:gd name="T13" fmla="*/ 0 h 244"/>
                <a:gd name="T14" fmla="*/ 2147483647 w 245"/>
                <a:gd name="T15" fmla="*/ 0 h 244"/>
                <a:gd name="T16" fmla="*/ 2147483647 w 245"/>
                <a:gd name="T17" fmla="*/ 2147483647 h 244"/>
                <a:gd name="T18" fmla="*/ 2147483647 w 245"/>
                <a:gd name="T19" fmla="*/ 2147483647 h 244"/>
                <a:gd name="T20" fmla="*/ 2147483647 w 245"/>
                <a:gd name="T21" fmla="*/ 2147483647 h 244"/>
                <a:gd name="T22" fmla="*/ 2147483647 w 245"/>
                <a:gd name="T23" fmla="*/ 2147483647 h 244"/>
                <a:gd name="T24" fmla="*/ 2147483647 w 245"/>
                <a:gd name="T25" fmla="*/ 2147483647 h 244"/>
                <a:gd name="T26" fmla="*/ 2147483647 w 245"/>
                <a:gd name="T27" fmla="*/ 2147483647 h 244"/>
                <a:gd name="T28" fmla="*/ 2147483647 w 245"/>
                <a:gd name="T29" fmla="*/ 2147483647 h 244"/>
                <a:gd name="T30" fmla="*/ 2147483647 w 245"/>
                <a:gd name="T31" fmla="*/ 2147483647 h 244"/>
                <a:gd name="T32" fmla="*/ 2147483647 w 245"/>
                <a:gd name="T33" fmla="*/ 2147483647 h 244"/>
                <a:gd name="T34" fmla="*/ 2147483647 w 245"/>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5" h="244">
                  <a:moveTo>
                    <a:pt x="245" y="244"/>
                  </a:moveTo>
                  <a:lnTo>
                    <a:pt x="0" y="244"/>
                  </a:lnTo>
                  <a:lnTo>
                    <a:pt x="0" y="0"/>
                  </a:lnTo>
                  <a:lnTo>
                    <a:pt x="96" y="0"/>
                  </a:lnTo>
                  <a:lnTo>
                    <a:pt x="96" y="54"/>
                  </a:lnTo>
                  <a:lnTo>
                    <a:pt x="147" y="54"/>
                  </a:lnTo>
                  <a:lnTo>
                    <a:pt x="147" y="0"/>
                  </a:lnTo>
                  <a:lnTo>
                    <a:pt x="245" y="0"/>
                  </a:lnTo>
                  <a:lnTo>
                    <a:pt x="245" y="244"/>
                  </a:lnTo>
                  <a:close/>
                  <a:moveTo>
                    <a:pt x="16" y="228"/>
                  </a:moveTo>
                  <a:lnTo>
                    <a:pt x="229" y="228"/>
                  </a:lnTo>
                  <a:lnTo>
                    <a:pt x="229" y="14"/>
                  </a:lnTo>
                  <a:lnTo>
                    <a:pt x="163" y="14"/>
                  </a:lnTo>
                  <a:lnTo>
                    <a:pt x="163" y="69"/>
                  </a:lnTo>
                  <a:lnTo>
                    <a:pt x="82" y="69"/>
                  </a:lnTo>
                  <a:lnTo>
                    <a:pt x="82"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1" name="Freeform 334"/>
            <p:cNvSpPr>
              <a:spLocks noEditPoints="1"/>
            </p:cNvSpPr>
            <p:nvPr/>
          </p:nvSpPr>
          <p:spPr bwMode="auto">
            <a:xfrm>
              <a:off x="5278438" y="2530480"/>
              <a:ext cx="217488" cy="204788"/>
            </a:xfrm>
            <a:custGeom>
              <a:avLst/>
              <a:gdLst>
                <a:gd name="T0" fmla="*/ 2147483647 w 68"/>
                <a:gd name="T1" fmla="*/ 0 h 64"/>
                <a:gd name="T2" fmla="*/ 2147483647 w 68"/>
                <a:gd name="T3" fmla="*/ 2147483647 h 64"/>
                <a:gd name="T4" fmla="*/ 2147483647 w 68"/>
                <a:gd name="T5" fmla="*/ 2147483647 h 64"/>
                <a:gd name="T6" fmla="*/ 2147483647 w 68"/>
                <a:gd name="T7" fmla="*/ 2147483647 h 64"/>
                <a:gd name="T8" fmla="*/ 2147483647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2147483647 h 64"/>
                <a:gd name="T28" fmla="*/ 2147483647 w 68"/>
                <a:gd name="T29" fmla="*/ 2147483647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2147483647 w 68"/>
                <a:gd name="T39" fmla="*/ 2147483647 h 64"/>
                <a:gd name="T40" fmla="*/ 2147483647 w 68"/>
                <a:gd name="T41" fmla="*/ 0 h 64"/>
                <a:gd name="T42" fmla="*/ 2147483647 w 68"/>
                <a:gd name="T43" fmla="*/ 2147483647 h 64"/>
                <a:gd name="T44" fmla="*/ 2147483647 w 68"/>
                <a:gd name="T45" fmla="*/ 2147483647 h 64"/>
                <a:gd name="T46" fmla="*/ 2147483647 w 68"/>
                <a:gd name="T47" fmla="*/ 2147483647 h 64"/>
                <a:gd name="T48" fmla="*/ 2147483647 w 68"/>
                <a:gd name="T49" fmla="*/ 2147483647 h 64"/>
                <a:gd name="T50" fmla="*/ 2147483647 w 68"/>
                <a:gd name="T51" fmla="*/ 2147483647 h 64"/>
                <a:gd name="T52" fmla="*/ 2147483647 w 68"/>
                <a:gd name="T53" fmla="*/ 2147483647 h 64"/>
                <a:gd name="T54" fmla="*/ 2147483647 w 68"/>
                <a:gd name="T55" fmla="*/ 2147483647 h 64"/>
                <a:gd name="T56" fmla="*/ 2147483647 w 68"/>
                <a:gd name="T57" fmla="*/ 2147483647 h 64"/>
                <a:gd name="T58" fmla="*/ 2147483647 w 68"/>
                <a:gd name="T59" fmla="*/ 2147483647 h 64"/>
                <a:gd name="T60" fmla="*/ 2147483647 w 68"/>
                <a:gd name="T61" fmla="*/ 2147483647 h 64"/>
                <a:gd name="T62" fmla="*/ 2147483647 w 68"/>
                <a:gd name="T63" fmla="*/ 2147483647 h 64"/>
                <a:gd name="T64" fmla="*/ 2147483647 w 68"/>
                <a:gd name="T65" fmla="*/ 2147483647 h 64"/>
                <a:gd name="T66" fmla="*/ 2147483647 w 68"/>
                <a:gd name="T67" fmla="*/ 2147483647 h 64"/>
                <a:gd name="T68" fmla="*/ 2147483647 w 68"/>
                <a:gd name="T69" fmla="*/ 2147483647 h 64"/>
                <a:gd name="T70" fmla="*/ 2147483647 w 68"/>
                <a:gd name="T71" fmla="*/ 2147483647 h 64"/>
                <a:gd name="T72" fmla="*/ 2147483647 w 68"/>
                <a:gd name="T73" fmla="*/ 2147483647 h 64"/>
                <a:gd name="T74" fmla="*/ 2147483647 w 68"/>
                <a:gd name="T75" fmla="*/ 2147483647 h 64"/>
                <a:gd name="T76" fmla="*/ 2147483647 w 68"/>
                <a:gd name="T77" fmla="*/ 2147483647 h 64"/>
                <a:gd name="T78" fmla="*/ 2147483647 w 68"/>
                <a:gd name="T79" fmla="*/ 2147483647 h 64"/>
                <a:gd name="T80" fmla="*/ 2147483647 w 68"/>
                <a:gd name="T81" fmla="*/ 2147483647 h 64"/>
                <a:gd name="T82" fmla="*/ 2147483647 w 68"/>
                <a:gd name="T83" fmla="*/ 2147483647 h 64"/>
                <a:gd name="T84" fmla="*/ 2147483647 w 68"/>
                <a:gd name="T85" fmla="*/ 2147483647 h 64"/>
                <a:gd name="T86" fmla="*/ 2147483647 w 68"/>
                <a:gd name="T87" fmla="*/ 2147483647 h 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4">
                  <a:moveTo>
                    <a:pt x="42" y="0"/>
                  </a:moveTo>
                  <a:cubicBezTo>
                    <a:pt x="27" y="0"/>
                    <a:pt x="16" y="12"/>
                    <a:pt x="16" y="26"/>
                  </a:cubicBezTo>
                  <a:cubicBezTo>
                    <a:pt x="16" y="29"/>
                    <a:pt x="16" y="31"/>
                    <a:pt x="17" y="33"/>
                  </a:cubicBezTo>
                  <a:cubicBezTo>
                    <a:pt x="12" y="34"/>
                    <a:pt x="12" y="34"/>
                    <a:pt x="12" y="34"/>
                  </a:cubicBezTo>
                  <a:cubicBezTo>
                    <a:pt x="12" y="40"/>
                    <a:pt x="12" y="40"/>
                    <a:pt x="12" y="40"/>
                  </a:cubicBezTo>
                  <a:cubicBezTo>
                    <a:pt x="12" y="54"/>
                    <a:pt x="12" y="54"/>
                    <a:pt x="12" y="54"/>
                  </a:cubicBezTo>
                  <a:cubicBezTo>
                    <a:pt x="11" y="53"/>
                    <a:pt x="8" y="53"/>
                    <a:pt x="6" y="54"/>
                  </a:cubicBezTo>
                  <a:cubicBezTo>
                    <a:pt x="2" y="55"/>
                    <a:pt x="0" y="58"/>
                    <a:pt x="1" y="61"/>
                  </a:cubicBezTo>
                  <a:cubicBezTo>
                    <a:pt x="2" y="63"/>
                    <a:pt x="5" y="64"/>
                    <a:pt x="9" y="62"/>
                  </a:cubicBezTo>
                  <a:cubicBezTo>
                    <a:pt x="12" y="61"/>
                    <a:pt x="14" y="59"/>
                    <a:pt x="14" y="56"/>
                  </a:cubicBezTo>
                  <a:cubicBezTo>
                    <a:pt x="14" y="40"/>
                    <a:pt x="14" y="40"/>
                    <a:pt x="14" y="40"/>
                  </a:cubicBezTo>
                  <a:cubicBezTo>
                    <a:pt x="19" y="39"/>
                    <a:pt x="19" y="39"/>
                    <a:pt x="19" y="39"/>
                  </a:cubicBezTo>
                  <a:cubicBezTo>
                    <a:pt x="22" y="44"/>
                    <a:pt x="26" y="47"/>
                    <a:pt x="30" y="50"/>
                  </a:cubicBezTo>
                  <a:cubicBezTo>
                    <a:pt x="29" y="49"/>
                    <a:pt x="27" y="50"/>
                    <a:pt x="25" y="50"/>
                  </a:cubicBezTo>
                  <a:cubicBezTo>
                    <a:pt x="22" y="52"/>
                    <a:pt x="19" y="55"/>
                    <a:pt x="20" y="57"/>
                  </a:cubicBezTo>
                  <a:cubicBezTo>
                    <a:pt x="21" y="59"/>
                    <a:pt x="25" y="60"/>
                    <a:pt x="28" y="59"/>
                  </a:cubicBezTo>
                  <a:cubicBezTo>
                    <a:pt x="32" y="58"/>
                    <a:pt x="34" y="55"/>
                    <a:pt x="34" y="53"/>
                  </a:cubicBezTo>
                  <a:cubicBezTo>
                    <a:pt x="34" y="51"/>
                    <a:pt x="34" y="51"/>
                    <a:pt x="34" y="51"/>
                  </a:cubicBezTo>
                  <a:cubicBezTo>
                    <a:pt x="36" y="52"/>
                    <a:pt x="39" y="53"/>
                    <a:pt x="42" y="53"/>
                  </a:cubicBezTo>
                  <a:cubicBezTo>
                    <a:pt x="56" y="53"/>
                    <a:pt x="68" y="41"/>
                    <a:pt x="68" y="26"/>
                  </a:cubicBezTo>
                  <a:cubicBezTo>
                    <a:pt x="68" y="12"/>
                    <a:pt x="56" y="0"/>
                    <a:pt x="42" y="0"/>
                  </a:cubicBezTo>
                  <a:close/>
                  <a:moveTo>
                    <a:pt x="22" y="39"/>
                  </a:moveTo>
                  <a:cubicBezTo>
                    <a:pt x="31" y="37"/>
                    <a:pt x="31" y="37"/>
                    <a:pt x="31" y="37"/>
                  </a:cubicBezTo>
                  <a:cubicBezTo>
                    <a:pt x="31" y="37"/>
                    <a:pt x="32" y="38"/>
                    <a:pt x="32" y="38"/>
                  </a:cubicBezTo>
                  <a:cubicBezTo>
                    <a:pt x="32" y="47"/>
                    <a:pt x="32" y="47"/>
                    <a:pt x="32" y="47"/>
                  </a:cubicBezTo>
                  <a:cubicBezTo>
                    <a:pt x="28" y="46"/>
                    <a:pt x="24" y="43"/>
                    <a:pt x="22" y="39"/>
                  </a:cubicBezTo>
                  <a:close/>
                  <a:moveTo>
                    <a:pt x="42" y="50"/>
                  </a:moveTo>
                  <a:cubicBezTo>
                    <a:pt x="39" y="50"/>
                    <a:pt x="36" y="49"/>
                    <a:pt x="34" y="48"/>
                  </a:cubicBezTo>
                  <a:cubicBezTo>
                    <a:pt x="34" y="39"/>
                    <a:pt x="34" y="39"/>
                    <a:pt x="34" y="39"/>
                  </a:cubicBezTo>
                  <a:cubicBezTo>
                    <a:pt x="36" y="41"/>
                    <a:pt x="39" y="42"/>
                    <a:pt x="42" y="42"/>
                  </a:cubicBezTo>
                  <a:cubicBezTo>
                    <a:pt x="50" y="42"/>
                    <a:pt x="57" y="35"/>
                    <a:pt x="57" y="26"/>
                  </a:cubicBezTo>
                  <a:cubicBezTo>
                    <a:pt x="57" y="18"/>
                    <a:pt x="50" y="11"/>
                    <a:pt x="42" y="11"/>
                  </a:cubicBezTo>
                  <a:cubicBezTo>
                    <a:pt x="33" y="11"/>
                    <a:pt x="27" y="18"/>
                    <a:pt x="27" y="26"/>
                  </a:cubicBezTo>
                  <a:cubicBezTo>
                    <a:pt x="27" y="28"/>
                    <a:pt x="27" y="30"/>
                    <a:pt x="27" y="31"/>
                  </a:cubicBezTo>
                  <a:cubicBezTo>
                    <a:pt x="19" y="33"/>
                    <a:pt x="19" y="33"/>
                    <a:pt x="19" y="33"/>
                  </a:cubicBezTo>
                  <a:cubicBezTo>
                    <a:pt x="19" y="31"/>
                    <a:pt x="18" y="29"/>
                    <a:pt x="18" y="26"/>
                  </a:cubicBezTo>
                  <a:cubicBezTo>
                    <a:pt x="18" y="13"/>
                    <a:pt x="29" y="3"/>
                    <a:pt x="42" y="3"/>
                  </a:cubicBezTo>
                  <a:cubicBezTo>
                    <a:pt x="55" y="3"/>
                    <a:pt x="65" y="13"/>
                    <a:pt x="65" y="26"/>
                  </a:cubicBezTo>
                  <a:cubicBezTo>
                    <a:pt x="65" y="39"/>
                    <a:pt x="55" y="50"/>
                    <a:pt x="42" y="50"/>
                  </a:cubicBezTo>
                  <a:close/>
                  <a:moveTo>
                    <a:pt x="35" y="26"/>
                  </a:moveTo>
                  <a:cubicBezTo>
                    <a:pt x="35" y="23"/>
                    <a:pt x="38" y="19"/>
                    <a:pt x="42" y="19"/>
                  </a:cubicBezTo>
                  <a:cubicBezTo>
                    <a:pt x="46" y="19"/>
                    <a:pt x="49" y="23"/>
                    <a:pt x="49" y="26"/>
                  </a:cubicBezTo>
                  <a:cubicBezTo>
                    <a:pt x="49" y="30"/>
                    <a:pt x="46" y="33"/>
                    <a:pt x="42" y="33"/>
                  </a:cubicBezTo>
                  <a:cubicBezTo>
                    <a:pt x="38" y="33"/>
                    <a:pt x="35" y="30"/>
                    <a:pt x="35" y="26"/>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2" name="Freeform 393"/>
            <p:cNvSpPr>
              <a:spLocks noEditPoints="1"/>
            </p:cNvSpPr>
            <p:nvPr/>
          </p:nvSpPr>
          <p:spPr bwMode="auto">
            <a:xfrm>
              <a:off x="4310063" y="1130297"/>
              <a:ext cx="3119439" cy="1943100"/>
            </a:xfrm>
            <a:custGeom>
              <a:avLst/>
              <a:gdLst>
                <a:gd name="T0" fmla="*/ 2147483647 w 976"/>
                <a:gd name="T1" fmla="*/ 2147483647 h 608"/>
                <a:gd name="T2" fmla="*/ 2147483647 w 976"/>
                <a:gd name="T3" fmla="*/ 2147483647 h 608"/>
                <a:gd name="T4" fmla="*/ 2147483647 w 976"/>
                <a:gd name="T5" fmla="*/ 2147483647 h 608"/>
                <a:gd name="T6" fmla="*/ 2147483647 w 976"/>
                <a:gd name="T7" fmla="*/ 2147483647 h 608"/>
                <a:gd name="T8" fmla="*/ 2147483647 w 976"/>
                <a:gd name="T9" fmla="*/ 2147483647 h 608"/>
                <a:gd name="T10" fmla="*/ 2147483647 w 976"/>
                <a:gd name="T11" fmla="*/ 2147483647 h 608"/>
                <a:gd name="T12" fmla="*/ 2147483647 w 976"/>
                <a:gd name="T13" fmla="*/ 2147483647 h 608"/>
                <a:gd name="T14" fmla="*/ 2147483647 w 976"/>
                <a:gd name="T15" fmla="*/ 2147483647 h 608"/>
                <a:gd name="T16" fmla="*/ 2147483647 w 976"/>
                <a:gd name="T17" fmla="*/ 2147483647 h 608"/>
                <a:gd name="T18" fmla="*/ 2147483647 w 976"/>
                <a:gd name="T19" fmla="*/ 2147483647 h 608"/>
                <a:gd name="T20" fmla="*/ 2147483647 w 976"/>
                <a:gd name="T21" fmla="*/ 2147483647 h 608"/>
                <a:gd name="T22" fmla="*/ 2147483647 w 976"/>
                <a:gd name="T23" fmla="*/ 2147483647 h 608"/>
                <a:gd name="T24" fmla="*/ 2147483647 w 976"/>
                <a:gd name="T25" fmla="*/ 2147483647 h 608"/>
                <a:gd name="T26" fmla="*/ 0 w 976"/>
                <a:gd name="T27" fmla="*/ 2147483647 h 608"/>
                <a:gd name="T28" fmla="*/ 2147483647 w 976"/>
                <a:gd name="T29" fmla="*/ 2147483647 h 608"/>
                <a:gd name="T30" fmla="*/ 2147483647 w 976"/>
                <a:gd name="T31" fmla="*/ 2147483647 h 608"/>
                <a:gd name="T32" fmla="*/ 2147483647 w 976"/>
                <a:gd name="T33" fmla="*/ 2147483647 h 608"/>
                <a:gd name="T34" fmla="*/ 2147483647 w 976"/>
                <a:gd name="T35" fmla="*/ 2147483647 h 608"/>
                <a:gd name="T36" fmla="*/ 2147483647 w 976"/>
                <a:gd name="T37" fmla="*/ 2147483647 h 608"/>
                <a:gd name="T38" fmla="*/ 2147483647 w 976"/>
                <a:gd name="T39" fmla="*/ 2147483647 h 608"/>
                <a:gd name="T40" fmla="*/ 2147483647 w 976"/>
                <a:gd name="T41" fmla="*/ 2147483647 h 608"/>
                <a:gd name="T42" fmla="*/ 2147483647 w 976"/>
                <a:gd name="T43" fmla="*/ 2147483647 h 608"/>
                <a:gd name="T44" fmla="*/ 2147483647 w 976"/>
                <a:gd name="T45" fmla="*/ 2147483647 h 608"/>
                <a:gd name="T46" fmla="*/ 2147483647 w 976"/>
                <a:gd name="T47" fmla="*/ 0 h 608"/>
                <a:gd name="T48" fmla="*/ 2147483647 w 976"/>
                <a:gd name="T49" fmla="*/ 2147483647 h 608"/>
                <a:gd name="T50" fmla="*/ 2147483647 w 976"/>
                <a:gd name="T51" fmla="*/ 2147483647 h 608"/>
                <a:gd name="T52" fmla="*/ 2147483647 w 976"/>
                <a:gd name="T53" fmla="*/ 2147483647 h 608"/>
                <a:gd name="T54" fmla="*/ 2147483647 w 976"/>
                <a:gd name="T55" fmla="*/ 2147483647 h 608"/>
                <a:gd name="T56" fmla="*/ 2147483647 w 976"/>
                <a:gd name="T57" fmla="*/ 2147483647 h 608"/>
                <a:gd name="T58" fmla="*/ 2147483647 w 976"/>
                <a:gd name="T59" fmla="*/ 2147483647 h 608"/>
                <a:gd name="T60" fmla="*/ 2147483647 w 976"/>
                <a:gd name="T61" fmla="*/ 2147483647 h 608"/>
                <a:gd name="T62" fmla="*/ 2147483647 w 976"/>
                <a:gd name="T63" fmla="*/ 2147483647 h 608"/>
                <a:gd name="T64" fmla="*/ 2147483647 w 976"/>
                <a:gd name="T65" fmla="*/ 2147483647 h 608"/>
                <a:gd name="T66" fmla="*/ 2147483647 w 976"/>
                <a:gd name="T67" fmla="*/ 2147483647 h 608"/>
                <a:gd name="T68" fmla="*/ 2147483647 w 976"/>
                <a:gd name="T69" fmla="*/ 2147483647 h 608"/>
                <a:gd name="T70" fmla="*/ 2147483647 w 976"/>
                <a:gd name="T71" fmla="*/ 2147483647 h 608"/>
                <a:gd name="T72" fmla="*/ 2147483647 w 976"/>
                <a:gd name="T73" fmla="*/ 2147483647 h 608"/>
                <a:gd name="T74" fmla="*/ 2147483647 w 976"/>
                <a:gd name="T75" fmla="*/ 2147483647 h 608"/>
                <a:gd name="T76" fmla="*/ 2147483647 w 976"/>
                <a:gd name="T77" fmla="*/ 2147483647 h 608"/>
                <a:gd name="T78" fmla="*/ 2147483647 w 976"/>
                <a:gd name="T79" fmla="*/ 2147483647 h 608"/>
                <a:gd name="T80" fmla="*/ 2147483647 w 976"/>
                <a:gd name="T81" fmla="*/ 2147483647 h 608"/>
                <a:gd name="T82" fmla="*/ 2147483647 w 976"/>
                <a:gd name="T83" fmla="*/ 2147483647 h 608"/>
                <a:gd name="T84" fmla="*/ 2147483647 w 976"/>
                <a:gd name="T85" fmla="*/ 2147483647 h 608"/>
                <a:gd name="T86" fmla="*/ 2147483647 w 976"/>
                <a:gd name="T87" fmla="*/ 2147483647 h 608"/>
                <a:gd name="T88" fmla="*/ 2147483647 w 976"/>
                <a:gd name="T89" fmla="*/ 2147483647 h 608"/>
                <a:gd name="T90" fmla="*/ 2147483647 w 976"/>
                <a:gd name="T91" fmla="*/ 2147483647 h 608"/>
                <a:gd name="T92" fmla="*/ 2147483647 w 976"/>
                <a:gd name="T93" fmla="*/ 2147483647 h 608"/>
                <a:gd name="T94" fmla="*/ 2147483647 w 976"/>
                <a:gd name="T95" fmla="*/ 2147483647 h 608"/>
                <a:gd name="T96" fmla="*/ 2147483647 w 976"/>
                <a:gd name="T97" fmla="*/ 2147483647 h 608"/>
                <a:gd name="T98" fmla="*/ 2147483647 w 976"/>
                <a:gd name="T99" fmla="*/ 2147483647 h 608"/>
                <a:gd name="T100" fmla="*/ 2147483647 w 976"/>
                <a:gd name="T101" fmla="*/ 2147483647 h 608"/>
                <a:gd name="T102" fmla="*/ 2147483647 w 976"/>
                <a:gd name="T103" fmla="*/ 2147483647 h 608"/>
                <a:gd name="T104" fmla="*/ 2147483647 w 976"/>
                <a:gd name="T105" fmla="*/ 2147483647 h 608"/>
                <a:gd name="T106" fmla="*/ 2147483647 w 976"/>
                <a:gd name="T107" fmla="*/ 2147483647 h 608"/>
                <a:gd name="T108" fmla="*/ 2147483647 w 976"/>
                <a:gd name="T109" fmla="*/ 2147483647 h 608"/>
                <a:gd name="T110" fmla="*/ 2147483647 w 976"/>
                <a:gd name="T111" fmla="*/ 2147483647 h 608"/>
                <a:gd name="T112" fmla="*/ 2147483647 w 976"/>
                <a:gd name="T113" fmla="*/ 2147483647 h 608"/>
                <a:gd name="T114" fmla="*/ 2147483647 w 976"/>
                <a:gd name="T115" fmla="*/ 2147483647 h 6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76" h="608">
                  <a:moveTo>
                    <a:pt x="766" y="608"/>
                  </a:moveTo>
                  <a:cubicBezTo>
                    <a:pt x="734" y="608"/>
                    <a:pt x="703" y="601"/>
                    <a:pt x="674" y="587"/>
                  </a:cubicBezTo>
                  <a:cubicBezTo>
                    <a:pt x="668" y="584"/>
                    <a:pt x="668" y="584"/>
                    <a:pt x="668" y="584"/>
                  </a:cubicBezTo>
                  <a:cubicBezTo>
                    <a:pt x="663" y="587"/>
                    <a:pt x="663" y="587"/>
                    <a:pt x="663" y="587"/>
                  </a:cubicBezTo>
                  <a:cubicBezTo>
                    <a:pt x="638" y="601"/>
                    <a:pt x="609" y="608"/>
                    <a:pt x="580" y="608"/>
                  </a:cubicBezTo>
                  <a:cubicBezTo>
                    <a:pt x="542" y="608"/>
                    <a:pt x="505" y="595"/>
                    <a:pt x="474" y="572"/>
                  </a:cubicBezTo>
                  <a:cubicBezTo>
                    <a:pt x="467" y="566"/>
                    <a:pt x="467" y="566"/>
                    <a:pt x="467" y="566"/>
                  </a:cubicBezTo>
                  <a:cubicBezTo>
                    <a:pt x="459" y="572"/>
                    <a:pt x="459" y="572"/>
                    <a:pt x="459" y="572"/>
                  </a:cubicBezTo>
                  <a:cubicBezTo>
                    <a:pt x="428" y="595"/>
                    <a:pt x="392" y="608"/>
                    <a:pt x="353" y="608"/>
                  </a:cubicBezTo>
                  <a:cubicBezTo>
                    <a:pt x="317" y="608"/>
                    <a:pt x="282" y="597"/>
                    <a:pt x="253" y="576"/>
                  </a:cubicBezTo>
                  <a:cubicBezTo>
                    <a:pt x="245" y="570"/>
                    <a:pt x="245" y="570"/>
                    <a:pt x="245" y="570"/>
                  </a:cubicBezTo>
                  <a:cubicBezTo>
                    <a:pt x="237" y="576"/>
                    <a:pt x="237" y="576"/>
                    <a:pt x="237" y="576"/>
                  </a:cubicBezTo>
                  <a:cubicBezTo>
                    <a:pt x="211" y="597"/>
                    <a:pt x="180" y="608"/>
                    <a:pt x="146" y="608"/>
                  </a:cubicBezTo>
                  <a:cubicBezTo>
                    <a:pt x="66" y="608"/>
                    <a:pt x="0" y="542"/>
                    <a:pt x="0" y="461"/>
                  </a:cubicBezTo>
                  <a:cubicBezTo>
                    <a:pt x="0" y="381"/>
                    <a:pt x="66" y="315"/>
                    <a:pt x="146" y="315"/>
                  </a:cubicBezTo>
                  <a:cubicBezTo>
                    <a:pt x="149" y="315"/>
                    <a:pt x="152" y="315"/>
                    <a:pt x="154" y="315"/>
                  </a:cubicBezTo>
                  <a:cubicBezTo>
                    <a:pt x="170" y="316"/>
                    <a:pt x="170" y="316"/>
                    <a:pt x="170" y="316"/>
                  </a:cubicBezTo>
                  <a:cubicBezTo>
                    <a:pt x="167" y="301"/>
                    <a:pt x="167" y="301"/>
                    <a:pt x="167" y="301"/>
                  </a:cubicBezTo>
                  <a:cubicBezTo>
                    <a:pt x="166" y="294"/>
                    <a:pt x="166" y="288"/>
                    <a:pt x="166" y="281"/>
                  </a:cubicBezTo>
                  <a:cubicBezTo>
                    <a:pt x="166" y="211"/>
                    <a:pt x="223" y="154"/>
                    <a:pt x="293" y="154"/>
                  </a:cubicBezTo>
                  <a:cubicBezTo>
                    <a:pt x="309" y="154"/>
                    <a:pt x="324" y="157"/>
                    <a:pt x="339" y="163"/>
                  </a:cubicBezTo>
                  <a:cubicBezTo>
                    <a:pt x="352" y="168"/>
                    <a:pt x="352" y="168"/>
                    <a:pt x="352" y="168"/>
                  </a:cubicBezTo>
                  <a:cubicBezTo>
                    <a:pt x="356" y="154"/>
                    <a:pt x="356" y="154"/>
                    <a:pt x="356" y="154"/>
                  </a:cubicBezTo>
                  <a:cubicBezTo>
                    <a:pt x="379" y="64"/>
                    <a:pt x="461" y="0"/>
                    <a:pt x="554" y="0"/>
                  </a:cubicBezTo>
                  <a:cubicBezTo>
                    <a:pt x="656" y="0"/>
                    <a:pt x="744" y="76"/>
                    <a:pt x="758" y="177"/>
                  </a:cubicBezTo>
                  <a:cubicBezTo>
                    <a:pt x="759" y="188"/>
                    <a:pt x="759" y="188"/>
                    <a:pt x="759" y="188"/>
                  </a:cubicBezTo>
                  <a:cubicBezTo>
                    <a:pt x="770" y="188"/>
                    <a:pt x="770" y="188"/>
                    <a:pt x="770" y="188"/>
                  </a:cubicBezTo>
                  <a:cubicBezTo>
                    <a:pt x="884" y="190"/>
                    <a:pt x="976" y="284"/>
                    <a:pt x="976" y="398"/>
                  </a:cubicBezTo>
                  <a:cubicBezTo>
                    <a:pt x="976" y="514"/>
                    <a:pt x="882" y="608"/>
                    <a:pt x="766" y="608"/>
                  </a:cubicBezTo>
                  <a:close/>
                  <a:moveTo>
                    <a:pt x="668" y="563"/>
                  </a:moveTo>
                  <a:cubicBezTo>
                    <a:pt x="682" y="570"/>
                    <a:pt x="682" y="570"/>
                    <a:pt x="682" y="570"/>
                  </a:cubicBezTo>
                  <a:cubicBezTo>
                    <a:pt x="709" y="583"/>
                    <a:pt x="737" y="589"/>
                    <a:pt x="766" y="589"/>
                  </a:cubicBezTo>
                  <a:cubicBezTo>
                    <a:pt x="872" y="589"/>
                    <a:pt x="958" y="504"/>
                    <a:pt x="958" y="398"/>
                  </a:cubicBezTo>
                  <a:cubicBezTo>
                    <a:pt x="958" y="294"/>
                    <a:pt x="873" y="208"/>
                    <a:pt x="770" y="206"/>
                  </a:cubicBezTo>
                  <a:cubicBezTo>
                    <a:pt x="743" y="206"/>
                    <a:pt x="743" y="206"/>
                    <a:pt x="743" y="206"/>
                  </a:cubicBezTo>
                  <a:cubicBezTo>
                    <a:pt x="739" y="180"/>
                    <a:pt x="739" y="180"/>
                    <a:pt x="739" y="180"/>
                  </a:cubicBezTo>
                  <a:cubicBezTo>
                    <a:pt x="727" y="88"/>
                    <a:pt x="647" y="19"/>
                    <a:pt x="554" y="19"/>
                  </a:cubicBezTo>
                  <a:cubicBezTo>
                    <a:pt x="469" y="19"/>
                    <a:pt x="395" y="76"/>
                    <a:pt x="373" y="159"/>
                  </a:cubicBezTo>
                  <a:cubicBezTo>
                    <a:pt x="365" y="193"/>
                    <a:pt x="365" y="193"/>
                    <a:pt x="365" y="193"/>
                  </a:cubicBezTo>
                  <a:cubicBezTo>
                    <a:pt x="332" y="180"/>
                    <a:pt x="332" y="180"/>
                    <a:pt x="332" y="180"/>
                  </a:cubicBezTo>
                  <a:cubicBezTo>
                    <a:pt x="320" y="175"/>
                    <a:pt x="306" y="173"/>
                    <a:pt x="293" y="173"/>
                  </a:cubicBezTo>
                  <a:cubicBezTo>
                    <a:pt x="233" y="173"/>
                    <a:pt x="184" y="221"/>
                    <a:pt x="184" y="281"/>
                  </a:cubicBezTo>
                  <a:cubicBezTo>
                    <a:pt x="184" y="287"/>
                    <a:pt x="185" y="292"/>
                    <a:pt x="186" y="298"/>
                  </a:cubicBezTo>
                  <a:cubicBezTo>
                    <a:pt x="192" y="336"/>
                    <a:pt x="192" y="336"/>
                    <a:pt x="192" y="336"/>
                  </a:cubicBezTo>
                  <a:cubicBezTo>
                    <a:pt x="153" y="334"/>
                    <a:pt x="153" y="334"/>
                    <a:pt x="153" y="334"/>
                  </a:cubicBezTo>
                  <a:cubicBezTo>
                    <a:pt x="151" y="334"/>
                    <a:pt x="149" y="333"/>
                    <a:pt x="146" y="333"/>
                  </a:cubicBezTo>
                  <a:cubicBezTo>
                    <a:pt x="76" y="333"/>
                    <a:pt x="19" y="391"/>
                    <a:pt x="19" y="461"/>
                  </a:cubicBezTo>
                  <a:cubicBezTo>
                    <a:pt x="19" y="532"/>
                    <a:pt x="76" y="589"/>
                    <a:pt x="146" y="589"/>
                  </a:cubicBezTo>
                  <a:cubicBezTo>
                    <a:pt x="176" y="589"/>
                    <a:pt x="203" y="580"/>
                    <a:pt x="226" y="562"/>
                  </a:cubicBezTo>
                  <a:cubicBezTo>
                    <a:pt x="244" y="547"/>
                    <a:pt x="244" y="547"/>
                    <a:pt x="244" y="547"/>
                  </a:cubicBezTo>
                  <a:cubicBezTo>
                    <a:pt x="263" y="561"/>
                    <a:pt x="263" y="561"/>
                    <a:pt x="263" y="561"/>
                  </a:cubicBezTo>
                  <a:cubicBezTo>
                    <a:pt x="290" y="580"/>
                    <a:pt x="321" y="589"/>
                    <a:pt x="353" y="589"/>
                  </a:cubicBezTo>
                  <a:cubicBezTo>
                    <a:pt x="388" y="589"/>
                    <a:pt x="420" y="578"/>
                    <a:pt x="448" y="557"/>
                  </a:cubicBezTo>
                  <a:cubicBezTo>
                    <a:pt x="467" y="542"/>
                    <a:pt x="467" y="542"/>
                    <a:pt x="467" y="542"/>
                  </a:cubicBezTo>
                  <a:cubicBezTo>
                    <a:pt x="486" y="557"/>
                    <a:pt x="486" y="557"/>
                    <a:pt x="486" y="557"/>
                  </a:cubicBezTo>
                  <a:cubicBezTo>
                    <a:pt x="513" y="578"/>
                    <a:pt x="546" y="589"/>
                    <a:pt x="580" y="589"/>
                  </a:cubicBezTo>
                  <a:cubicBezTo>
                    <a:pt x="606" y="589"/>
                    <a:pt x="632" y="583"/>
                    <a:pt x="654" y="571"/>
                  </a:cubicBezTo>
                  <a:lnTo>
                    <a:pt x="668" y="563"/>
                  </a:lnTo>
                  <a:close/>
                </a:path>
              </a:pathLst>
            </a:custGeom>
            <a:grpFill/>
            <a:ln w="2857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3" name="Freeform 445"/>
            <p:cNvSpPr>
              <a:spLocks noEditPoints="1"/>
            </p:cNvSpPr>
            <p:nvPr/>
          </p:nvSpPr>
          <p:spPr bwMode="auto">
            <a:xfrm>
              <a:off x="6562725" y="2389192"/>
              <a:ext cx="390525" cy="387351"/>
            </a:xfrm>
            <a:custGeom>
              <a:avLst/>
              <a:gdLst>
                <a:gd name="T0" fmla="*/ 2147483647 w 246"/>
                <a:gd name="T1" fmla="*/ 2147483647 h 244"/>
                <a:gd name="T2" fmla="*/ 0 w 246"/>
                <a:gd name="T3" fmla="*/ 2147483647 h 244"/>
                <a:gd name="T4" fmla="*/ 0 w 246"/>
                <a:gd name="T5" fmla="*/ 0 h 244"/>
                <a:gd name="T6" fmla="*/ 2147483647 w 246"/>
                <a:gd name="T7" fmla="*/ 0 h 244"/>
                <a:gd name="T8" fmla="*/ 2147483647 w 246"/>
                <a:gd name="T9" fmla="*/ 2147483647 h 244"/>
                <a:gd name="T10" fmla="*/ 2147483647 w 246"/>
                <a:gd name="T11" fmla="*/ 2147483647 h 244"/>
                <a:gd name="T12" fmla="*/ 2147483647 w 246"/>
                <a:gd name="T13" fmla="*/ 0 h 244"/>
                <a:gd name="T14" fmla="*/ 2147483647 w 246"/>
                <a:gd name="T15" fmla="*/ 0 h 244"/>
                <a:gd name="T16" fmla="*/ 2147483647 w 246"/>
                <a:gd name="T17" fmla="*/ 2147483647 h 244"/>
                <a:gd name="T18" fmla="*/ 2147483647 w 246"/>
                <a:gd name="T19" fmla="*/ 2147483647 h 244"/>
                <a:gd name="T20" fmla="*/ 2147483647 w 246"/>
                <a:gd name="T21" fmla="*/ 2147483647 h 244"/>
                <a:gd name="T22" fmla="*/ 2147483647 w 246"/>
                <a:gd name="T23" fmla="*/ 2147483647 h 244"/>
                <a:gd name="T24" fmla="*/ 2147483647 w 246"/>
                <a:gd name="T25" fmla="*/ 2147483647 h 244"/>
                <a:gd name="T26" fmla="*/ 2147483647 w 246"/>
                <a:gd name="T27" fmla="*/ 2147483647 h 244"/>
                <a:gd name="T28" fmla="*/ 2147483647 w 246"/>
                <a:gd name="T29" fmla="*/ 2147483647 h 244"/>
                <a:gd name="T30" fmla="*/ 2147483647 w 246"/>
                <a:gd name="T31" fmla="*/ 2147483647 h 244"/>
                <a:gd name="T32" fmla="*/ 2147483647 w 246"/>
                <a:gd name="T33" fmla="*/ 2147483647 h 244"/>
                <a:gd name="T34" fmla="*/ 2147483647 w 24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6" h="244">
                  <a:moveTo>
                    <a:pt x="246" y="244"/>
                  </a:moveTo>
                  <a:lnTo>
                    <a:pt x="0" y="244"/>
                  </a:lnTo>
                  <a:lnTo>
                    <a:pt x="0" y="0"/>
                  </a:lnTo>
                  <a:lnTo>
                    <a:pt x="99" y="0"/>
                  </a:lnTo>
                  <a:lnTo>
                    <a:pt x="99" y="54"/>
                  </a:lnTo>
                  <a:lnTo>
                    <a:pt x="149" y="54"/>
                  </a:lnTo>
                  <a:lnTo>
                    <a:pt x="149" y="0"/>
                  </a:lnTo>
                  <a:lnTo>
                    <a:pt x="246" y="0"/>
                  </a:lnTo>
                  <a:lnTo>
                    <a:pt x="246" y="244"/>
                  </a:lnTo>
                  <a:close/>
                  <a:moveTo>
                    <a:pt x="16" y="228"/>
                  </a:moveTo>
                  <a:lnTo>
                    <a:pt x="230" y="228"/>
                  </a:lnTo>
                  <a:lnTo>
                    <a:pt x="230" y="14"/>
                  </a:lnTo>
                  <a:lnTo>
                    <a:pt x="163" y="14"/>
                  </a:lnTo>
                  <a:lnTo>
                    <a:pt x="163" y="69"/>
                  </a:lnTo>
                  <a:lnTo>
                    <a:pt x="83" y="69"/>
                  </a:lnTo>
                  <a:lnTo>
                    <a:pt x="83"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4" name="Freeform 446"/>
            <p:cNvSpPr>
              <a:spLocks/>
            </p:cNvSpPr>
            <p:nvPr/>
          </p:nvSpPr>
          <p:spPr bwMode="auto">
            <a:xfrm>
              <a:off x="6688138" y="2549530"/>
              <a:ext cx="195263" cy="149225"/>
            </a:xfrm>
            <a:custGeom>
              <a:avLst/>
              <a:gdLst>
                <a:gd name="T0" fmla="*/ 2147483647 w 61"/>
                <a:gd name="T1" fmla="*/ 2147483647 h 47"/>
                <a:gd name="T2" fmla="*/ 2147483647 w 61"/>
                <a:gd name="T3" fmla="*/ 2147483647 h 47"/>
                <a:gd name="T4" fmla="*/ 2147483647 w 61"/>
                <a:gd name="T5" fmla="*/ 2147483647 h 47"/>
                <a:gd name="T6" fmla="*/ 2147483647 w 61"/>
                <a:gd name="T7" fmla="*/ 0 h 47"/>
                <a:gd name="T8" fmla="*/ 2147483647 w 61"/>
                <a:gd name="T9" fmla="*/ 0 h 47"/>
                <a:gd name="T10" fmla="*/ 2147483647 w 61"/>
                <a:gd name="T11" fmla="*/ 2147483647 h 47"/>
                <a:gd name="T12" fmla="*/ 2147483647 w 61"/>
                <a:gd name="T13" fmla="*/ 2147483647 h 47"/>
                <a:gd name="T14" fmla="*/ 2147483647 w 61"/>
                <a:gd name="T15" fmla="*/ 2147483647 h 47"/>
                <a:gd name="T16" fmla="*/ 0 w 61"/>
                <a:gd name="T17" fmla="*/ 2147483647 h 47"/>
                <a:gd name="T18" fmla="*/ 0 w 61"/>
                <a:gd name="T19" fmla="*/ 2147483647 h 47"/>
                <a:gd name="T20" fmla="*/ 2147483647 w 61"/>
                <a:gd name="T21" fmla="*/ 2147483647 h 47"/>
                <a:gd name="T22" fmla="*/ 2147483647 w 61"/>
                <a:gd name="T23" fmla="*/ 2147483647 h 47"/>
                <a:gd name="T24" fmla="*/ 2147483647 w 61"/>
                <a:gd name="T25" fmla="*/ 2147483647 h 47"/>
                <a:gd name="T26" fmla="*/ 2147483647 w 61"/>
                <a:gd name="T27" fmla="*/ 2147483647 h 47"/>
                <a:gd name="T28" fmla="*/ 2147483647 w 61"/>
                <a:gd name="T29" fmla="*/ 2147483647 h 47"/>
                <a:gd name="T30" fmla="*/ 2147483647 w 61"/>
                <a:gd name="T31" fmla="*/ 2147483647 h 47"/>
                <a:gd name="T32" fmla="*/ 2147483647 w 61"/>
                <a:gd name="T33" fmla="*/ 2147483647 h 47"/>
                <a:gd name="T34" fmla="*/ 2147483647 w 61"/>
                <a:gd name="T35" fmla="*/ 2147483647 h 47"/>
                <a:gd name="T36" fmla="*/ 2147483647 w 61"/>
                <a:gd name="T37" fmla="*/ 2147483647 h 47"/>
                <a:gd name="T38" fmla="*/ 2147483647 w 61"/>
                <a:gd name="T39" fmla="*/ 2147483647 h 47"/>
                <a:gd name="T40" fmla="*/ 2147483647 w 61"/>
                <a:gd name="T41" fmla="*/ 2147483647 h 47"/>
                <a:gd name="T42" fmla="*/ 2147483647 w 61"/>
                <a:gd name="T43" fmla="*/ 2147483647 h 47"/>
                <a:gd name="T44" fmla="*/ 2147483647 w 61"/>
                <a:gd name="T45" fmla="*/ 21474836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1" h="47">
                  <a:moveTo>
                    <a:pt x="58" y="3"/>
                  </a:moveTo>
                  <a:cubicBezTo>
                    <a:pt x="38" y="3"/>
                    <a:pt x="38" y="3"/>
                    <a:pt x="38" y="3"/>
                  </a:cubicBezTo>
                  <a:cubicBezTo>
                    <a:pt x="38" y="1"/>
                    <a:pt x="38" y="1"/>
                    <a:pt x="38" y="1"/>
                  </a:cubicBezTo>
                  <a:cubicBezTo>
                    <a:pt x="38" y="0"/>
                    <a:pt x="38" y="0"/>
                    <a:pt x="38" y="0"/>
                  </a:cubicBezTo>
                  <a:cubicBezTo>
                    <a:pt x="27" y="0"/>
                    <a:pt x="27" y="0"/>
                    <a:pt x="27" y="0"/>
                  </a:cubicBezTo>
                  <a:cubicBezTo>
                    <a:pt x="27" y="0"/>
                    <a:pt x="26" y="0"/>
                    <a:pt x="26" y="1"/>
                  </a:cubicBezTo>
                  <a:cubicBezTo>
                    <a:pt x="26" y="3"/>
                    <a:pt x="26" y="3"/>
                    <a:pt x="26" y="3"/>
                  </a:cubicBezTo>
                  <a:cubicBezTo>
                    <a:pt x="3" y="3"/>
                    <a:pt x="3" y="3"/>
                    <a:pt x="3" y="3"/>
                  </a:cubicBezTo>
                  <a:cubicBezTo>
                    <a:pt x="2" y="3"/>
                    <a:pt x="0" y="4"/>
                    <a:pt x="0" y="6"/>
                  </a:cubicBezTo>
                  <a:cubicBezTo>
                    <a:pt x="0" y="8"/>
                    <a:pt x="0" y="8"/>
                    <a:pt x="0" y="8"/>
                  </a:cubicBezTo>
                  <a:cubicBezTo>
                    <a:pt x="0" y="8"/>
                    <a:pt x="1" y="8"/>
                    <a:pt x="1" y="8"/>
                  </a:cubicBezTo>
                  <a:cubicBezTo>
                    <a:pt x="12" y="8"/>
                    <a:pt x="12" y="8"/>
                    <a:pt x="12" y="8"/>
                  </a:cubicBezTo>
                  <a:cubicBezTo>
                    <a:pt x="12" y="6"/>
                    <a:pt x="12" y="6"/>
                    <a:pt x="12" y="6"/>
                  </a:cubicBezTo>
                  <a:cubicBezTo>
                    <a:pt x="12" y="5"/>
                    <a:pt x="13" y="5"/>
                    <a:pt x="13" y="5"/>
                  </a:cubicBezTo>
                  <a:cubicBezTo>
                    <a:pt x="23" y="5"/>
                    <a:pt x="23" y="5"/>
                    <a:pt x="23" y="5"/>
                  </a:cubicBezTo>
                  <a:cubicBezTo>
                    <a:pt x="24" y="5"/>
                    <a:pt x="24" y="5"/>
                    <a:pt x="24" y="6"/>
                  </a:cubicBezTo>
                  <a:cubicBezTo>
                    <a:pt x="24" y="8"/>
                    <a:pt x="24" y="8"/>
                    <a:pt x="24" y="8"/>
                  </a:cubicBezTo>
                  <a:cubicBezTo>
                    <a:pt x="56" y="8"/>
                    <a:pt x="56" y="8"/>
                    <a:pt x="56" y="8"/>
                  </a:cubicBezTo>
                  <a:cubicBezTo>
                    <a:pt x="57" y="8"/>
                    <a:pt x="59" y="9"/>
                    <a:pt x="59" y="11"/>
                  </a:cubicBezTo>
                  <a:cubicBezTo>
                    <a:pt x="59" y="47"/>
                    <a:pt x="59" y="47"/>
                    <a:pt x="59" y="47"/>
                  </a:cubicBezTo>
                  <a:cubicBezTo>
                    <a:pt x="60" y="46"/>
                    <a:pt x="61" y="45"/>
                    <a:pt x="61" y="44"/>
                  </a:cubicBezTo>
                  <a:cubicBezTo>
                    <a:pt x="61" y="6"/>
                    <a:pt x="61" y="6"/>
                    <a:pt x="61" y="6"/>
                  </a:cubicBezTo>
                  <a:cubicBezTo>
                    <a:pt x="61" y="4"/>
                    <a:pt x="60" y="3"/>
                    <a:pt x="58" y="3"/>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5" name="Freeform 447"/>
            <p:cNvSpPr>
              <a:spLocks/>
            </p:cNvSpPr>
            <p:nvPr/>
          </p:nvSpPr>
          <p:spPr bwMode="auto">
            <a:xfrm>
              <a:off x="6675438" y="2581280"/>
              <a:ext cx="192088" cy="150813"/>
            </a:xfrm>
            <a:custGeom>
              <a:avLst/>
              <a:gdLst>
                <a:gd name="T0" fmla="*/ 2147483647 w 60"/>
                <a:gd name="T1" fmla="*/ 2147483647 h 47"/>
                <a:gd name="T2" fmla="*/ 2147483647 w 60"/>
                <a:gd name="T3" fmla="*/ 2147483647 h 47"/>
                <a:gd name="T4" fmla="*/ 2147483647 w 60"/>
                <a:gd name="T5" fmla="*/ 2147483647 h 47"/>
                <a:gd name="T6" fmla="*/ 2147483647 w 60"/>
                <a:gd name="T7" fmla="*/ 0 h 47"/>
                <a:gd name="T8" fmla="*/ 2147483647 w 60"/>
                <a:gd name="T9" fmla="*/ 0 h 47"/>
                <a:gd name="T10" fmla="*/ 2147483647 w 60"/>
                <a:gd name="T11" fmla="*/ 2147483647 h 47"/>
                <a:gd name="T12" fmla="*/ 2147483647 w 60"/>
                <a:gd name="T13" fmla="*/ 2147483647 h 47"/>
                <a:gd name="T14" fmla="*/ 0 w 60"/>
                <a:gd name="T15" fmla="*/ 2147483647 h 47"/>
                <a:gd name="T16" fmla="*/ 0 w 60"/>
                <a:gd name="T17" fmla="*/ 2147483647 h 47"/>
                <a:gd name="T18" fmla="*/ 2147483647 w 60"/>
                <a:gd name="T19" fmla="*/ 2147483647 h 47"/>
                <a:gd name="T20" fmla="*/ 2147483647 w 60"/>
                <a:gd name="T21" fmla="*/ 2147483647 h 47"/>
                <a:gd name="T22" fmla="*/ 2147483647 w 60"/>
                <a:gd name="T23" fmla="*/ 2147483647 h 47"/>
                <a:gd name="T24" fmla="*/ 2147483647 w 60"/>
                <a:gd name="T25" fmla="*/ 2147483647 h 47"/>
                <a:gd name="T26" fmla="*/ 2147483647 w 60"/>
                <a:gd name="T27" fmla="*/ 2147483647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 h="47">
                  <a:moveTo>
                    <a:pt x="57" y="4"/>
                  </a:moveTo>
                  <a:cubicBezTo>
                    <a:pt x="14" y="4"/>
                    <a:pt x="14" y="4"/>
                    <a:pt x="14" y="4"/>
                  </a:cubicBezTo>
                  <a:cubicBezTo>
                    <a:pt x="14" y="1"/>
                    <a:pt x="14" y="1"/>
                    <a:pt x="14" y="1"/>
                  </a:cubicBezTo>
                  <a:cubicBezTo>
                    <a:pt x="14" y="0"/>
                    <a:pt x="14" y="0"/>
                    <a:pt x="13" y="0"/>
                  </a:cubicBezTo>
                  <a:cubicBezTo>
                    <a:pt x="3" y="0"/>
                    <a:pt x="3" y="0"/>
                    <a:pt x="3" y="0"/>
                  </a:cubicBezTo>
                  <a:cubicBezTo>
                    <a:pt x="2" y="0"/>
                    <a:pt x="2" y="0"/>
                    <a:pt x="2" y="1"/>
                  </a:cubicBezTo>
                  <a:cubicBezTo>
                    <a:pt x="2" y="4"/>
                    <a:pt x="2" y="4"/>
                    <a:pt x="2" y="4"/>
                  </a:cubicBezTo>
                  <a:cubicBezTo>
                    <a:pt x="1" y="4"/>
                    <a:pt x="0" y="5"/>
                    <a:pt x="0" y="6"/>
                  </a:cubicBezTo>
                  <a:cubicBezTo>
                    <a:pt x="0" y="44"/>
                    <a:pt x="0" y="44"/>
                    <a:pt x="0" y="44"/>
                  </a:cubicBezTo>
                  <a:cubicBezTo>
                    <a:pt x="0" y="46"/>
                    <a:pt x="1" y="47"/>
                    <a:pt x="2" y="47"/>
                  </a:cubicBezTo>
                  <a:cubicBezTo>
                    <a:pt x="57" y="47"/>
                    <a:pt x="57" y="47"/>
                    <a:pt x="57" y="47"/>
                  </a:cubicBezTo>
                  <a:cubicBezTo>
                    <a:pt x="59" y="47"/>
                    <a:pt x="60" y="46"/>
                    <a:pt x="60" y="44"/>
                  </a:cubicBezTo>
                  <a:cubicBezTo>
                    <a:pt x="60" y="6"/>
                    <a:pt x="60" y="6"/>
                    <a:pt x="60" y="6"/>
                  </a:cubicBezTo>
                  <a:cubicBezTo>
                    <a:pt x="60" y="5"/>
                    <a:pt x="59" y="4"/>
                    <a:pt x="57" y="4"/>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6" name="Freeform 448"/>
            <p:cNvSpPr>
              <a:spLocks noEditPoints="1"/>
            </p:cNvSpPr>
            <p:nvPr/>
          </p:nvSpPr>
          <p:spPr bwMode="auto">
            <a:xfrm>
              <a:off x="6105525" y="2389192"/>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4"/>
                  </a:lnTo>
                  <a:lnTo>
                    <a:pt x="147" y="54"/>
                  </a:lnTo>
                  <a:lnTo>
                    <a:pt x="147" y="0"/>
                  </a:lnTo>
                  <a:lnTo>
                    <a:pt x="244" y="0"/>
                  </a:lnTo>
                  <a:lnTo>
                    <a:pt x="244" y="244"/>
                  </a:lnTo>
                  <a:close/>
                  <a:moveTo>
                    <a:pt x="14" y="228"/>
                  </a:moveTo>
                  <a:lnTo>
                    <a:pt x="230" y="228"/>
                  </a:lnTo>
                  <a:lnTo>
                    <a:pt x="230" y="14"/>
                  </a:lnTo>
                  <a:lnTo>
                    <a:pt x="163" y="14"/>
                  </a:lnTo>
                  <a:lnTo>
                    <a:pt x="163" y="69"/>
                  </a:lnTo>
                  <a:lnTo>
                    <a:pt x="81" y="69"/>
                  </a:lnTo>
                  <a:lnTo>
                    <a:pt x="81" y="14"/>
                  </a:lnTo>
                  <a:lnTo>
                    <a:pt x="14" y="14"/>
                  </a:lnTo>
                  <a:lnTo>
                    <a:pt x="14"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7" name="Freeform 449"/>
            <p:cNvSpPr>
              <a:spLocks/>
            </p:cNvSpPr>
            <p:nvPr/>
          </p:nvSpPr>
          <p:spPr bwMode="auto">
            <a:xfrm>
              <a:off x="6234113" y="2597155"/>
              <a:ext cx="63500" cy="3810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0 h 12"/>
                <a:gd name="T10" fmla="*/ 2147483647 w 20"/>
                <a:gd name="T11" fmla="*/ 2147483647 h 12"/>
                <a:gd name="T12" fmla="*/ 2147483647 w 20"/>
                <a:gd name="T13" fmla="*/ 2147483647 h 12"/>
                <a:gd name="T14" fmla="*/ 2147483647 w 20"/>
                <a:gd name="T15" fmla="*/ 2147483647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2147483647 w 20"/>
                <a:gd name="T25" fmla="*/ 2147483647 h 12"/>
                <a:gd name="T26" fmla="*/ 2147483647 w 20"/>
                <a:gd name="T27" fmla="*/ 2147483647 h 12"/>
                <a:gd name="T28" fmla="*/ 2147483647 w 20"/>
                <a:gd name="T29" fmla="*/ 0 h 12"/>
                <a:gd name="T30" fmla="*/ 2147483647 w 20"/>
                <a:gd name="T31" fmla="*/ 2147483647 h 12"/>
                <a:gd name="T32" fmla="*/ 0 w 20"/>
                <a:gd name="T33" fmla="*/ 2147483647 h 12"/>
                <a:gd name="T34" fmla="*/ 0 w 20"/>
                <a:gd name="T35" fmla="*/ 2147483647 h 12"/>
                <a:gd name="T36" fmla="*/ 0 w 20"/>
                <a:gd name="T37" fmla="*/ 2147483647 h 12"/>
                <a:gd name="T38" fmla="*/ 2147483647 w 20"/>
                <a:gd name="T39" fmla="*/ 2147483647 h 12"/>
                <a:gd name="T40" fmla="*/ 2147483647 w 20"/>
                <a:gd name="T41" fmla="*/ 2147483647 h 12"/>
                <a:gd name="T42" fmla="*/ 2147483647 w 20"/>
                <a:gd name="T43" fmla="*/ 2147483647 h 12"/>
                <a:gd name="T44" fmla="*/ 2147483647 w 20"/>
                <a:gd name="T45" fmla="*/ 2147483647 h 12"/>
                <a:gd name="T46" fmla="*/ 2147483647 w 20"/>
                <a:gd name="T47" fmla="*/ 2147483647 h 12"/>
                <a:gd name="T48" fmla="*/ 2147483647 w 20"/>
                <a:gd name="T49" fmla="*/ 2147483647 h 12"/>
                <a:gd name="T50" fmla="*/ 2147483647 w 20"/>
                <a:gd name="T51" fmla="*/ 2147483647 h 12"/>
                <a:gd name="T52" fmla="*/ 2147483647 w 20"/>
                <a:gd name="T53" fmla="*/ 2147483647 h 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 h="12">
                  <a:moveTo>
                    <a:pt x="19" y="10"/>
                  </a:moveTo>
                  <a:cubicBezTo>
                    <a:pt x="20" y="10"/>
                    <a:pt x="20" y="10"/>
                    <a:pt x="20" y="10"/>
                  </a:cubicBezTo>
                  <a:cubicBezTo>
                    <a:pt x="20" y="10"/>
                    <a:pt x="20" y="10"/>
                    <a:pt x="20" y="10"/>
                  </a:cubicBezTo>
                  <a:cubicBezTo>
                    <a:pt x="20" y="8"/>
                    <a:pt x="19" y="6"/>
                    <a:pt x="18" y="4"/>
                  </a:cubicBezTo>
                  <a:cubicBezTo>
                    <a:pt x="17" y="2"/>
                    <a:pt x="15" y="1"/>
                    <a:pt x="12" y="0"/>
                  </a:cubicBezTo>
                  <a:cubicBezTo>
                    <a:pt x="12" y="2"/>
                    <a:pt x="12" y="2"/>
                    <a:pt x="12" y="2"/>
                  </a:cubicBezTo>
                  <a:cubicBezTo>
                    <a:pt x="12" y="2"/>
                    <a:pt x="12" y="2"/>
                    <a:pt x="12" y="2"/>
                  </a:cubicBezTo>
                  <a:cubicBezTo>
                    <a:pt x="11" y="7"/>
                    <a:pt x="11" y="7"/>
                    <a:pt x="11" y="7"/>
                  </a:cubicBezTo>
                  <a:cubicBezTo>
                    <a:pt x="10" y="3"/>
                    <a:pt x="10" y="3"/>
                    <a:pt x="10" y="3"/>
                  </a:cubicBezTo>
                  <a:cubicBezTo>
                    <a:pt x="10" y="3"/>
                    <a:pt x="10" y="3"/>
                    <a:pt x="10" y="3"/>
                  </a:cubicBezTo>
                  <a:cubicBezTo>
                    <a:pt x="10" y="3"/>
                    <a:pt x="10" y="3"/>
                    <a:pt x="10" y="3"/>
                  </a:cubicBezTo>
                  <a:cubicBezTo>
                    <a:pt x="9" y="7"/>
                    <a:pt x="9" y="7"/>
                    <a:pt x="9" y="7"/>
                  </a:cubicBezTo>
                  <a:cubicBezTo>
                    <a:pt x="8" y="2"/>
                    <a:pt x="8" y="2"/>
                    <a:pt x="8" y="2"/>
                  </a:cubicBezTo>
                  <a:cubicBezTo>
                    <a:pt x="8" y="2"/>
                    <a:pt x="8" y="2"/>
                    <a:pt x="8" y="2"/>
                  </a:cubicBezTo>
                  <a:cubicBezTo>
                    <a:pt x="8" y="0"/>
                    <a:pt x="8" y="0"/>
                    <a:pt x="8" y="0"/>
                  </a:cubicBezTo>
                  <a:cubicBezTo>
                    <a:pt x="5" y="1"/>
                    <a:pt x="3" y="2"/>
                    <a:pt x="2" y="4"/>
                  </a:cubicBezTo>
                  <a:cubicBezTo>
                    <a:pt x="1" y="6"/>
                    <a:pt x="0" y="8"/>
                    <a:pt x="0" y="10"/>
                  </a:cubicBezTo>
                  <a:cubicBezTo>
                    <a:pt x="0" y="10"/>
                    <a:pt x="0" y="10"/>
                    <a:pt x="0" y="10"/>
                  </a:cubicBezTo>
                  <a:cubicBezTo>
                    <a:pt x="0" y="10"/>
                    <a:pt x="0" y="10"/>
                    <a:pt x="0" y="10"/>
                  </a:cubicBezTo>
                  <a:cubicBezTo>
                    <a:pt x="2" y="11"/>
                    <a:pt x="3" y="11"/>
                    <a:pt x="4" y="11"/>
                  </a:cubicBezTo>
                  <a:cubicBezTo>
                    <a:pt x="4" y="11"/>
                    <a:pt x="4" y="11"/>
                    <a:pt x="4" y="11"/>
                  </a:cubicBezTo>
                  <a:cubicBezTo>
                    <a:pt x="5" y="12"/>
                    <a:pt x="6" y="12"/>
                    <a:pt x="7" y="12"/>
                  </a:cubicBezTo>
                  <a:cubicBezTo>
                    <a:pt x="13" y="12"/>
                    <a:pt x="13" y="12"/>
                    <a:pt x="13" y="12"/>
                  </a:cubicBezTo>
                  <a:cubicBezTo>
                    <a:pt x="14" y="12"/>
                    <a:pt x="15" y="12"/>
                    <a:pt x="16" y="11"/>
                  </a:cubicBezTo>
                  <a:cubicBezTo>
                    <a:pt x="16" y="11"/>
                    <a:pt x="16" y="11"/>
                    <a:pt x="16" y="11"/>
                  </a:cubicBezTo>
                  <a:cubicBezTo>
                    <a:pt x="16" y="11"/>
                    <a:pt x="16" y="11"/>
                    <a:pt x="16" y="11"/>
                  </a:cubicBezTo>
                  <a:cubicBezTo>
                    <a:pt x="17" y="11"/>
                    <a:pt x="18" y="11"/>
                    <a:pt x="19" y="1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8" name="Freeform 450"/>
            <p:cNvSpPr>
              <a:spLocks/>
            </p:cNvSpPr>
            <p:nvPr/>
          </p:nvSpPr>
          <p:spPr bwMode="auto">
            <a:xfrm>
              <a:off x="6262688" y="2600330"/>
              <a:ext cx="6350" cy="6350"/>
            </a:xfrm>
            <a:custGeom>
              <a:avLst/>
              <a:gdLst>
                <a:gd name="T0" fmla="*/ 0 w 2"/>
                <a:gd name="T1" fmla="*/ 2147483647 h 2"/>
                <a:gd name="T2" fmla="*/ 2147483647 w 2"/>
                <a:gd name="T3" fmla="*/ 2147483647 h 2"/>
                <a:gd name="T4" fmla="*/ 2147483647 w 2"/>
                <a:gd name="T5" fmla="*/ 2147483647 h 2"/>
                <a:gd name="T6" fmla="*/ 2147483647 w 2"/>
                <a:gd name="T7" fmla="*/ 0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2"/>
                    <a:pt x="1" y="2"/>
                  </a:cubicBezTo>
                  <a:cubicBezTo>
                    <a:pt x="1" y="2"/>
                    <a:pt x="2" y="1"/>
                    <a:pt x="2" y="1"/>
                  </a:cubicBezTo>
                  <a:cubicBezTo>
                    <a:pt x="1" y="0"/>
                    <a:pt x="1" y="0"/>
                    <a:pt x="1" y="0"/>
                  </a:cubicBezTo>
                  <a:cubicBezTo>
                    <a:pt x="1" y="0"/>
                    <a:pt x="0" y="1"/>
                    <a:pt x="0"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29" name="Freeform 451"/>
            <p:cNvSpPr>
              <a:spLocks noEditPoints="1"/>
            </p:cNvSpPr>
            <p:nvPr/>
          </p:nvSpPr>
          <p:spPr bwMode="auto">
            <a:xfrm>
              <a:off x="6249988" y="2565405"/>
              <a:ext cx="31750" cy="34925"/>
            </a:xfrm>
            <a:custGeom>
              <a:avLst/>
              <a:gdLst>
                <a:gd name="T0" fmla="*/ 0 w 10"/>
                <a:gd name="T1" fmla="*/ 2147483647 h 11"/>
                <a:gd name="T2" fmla="*/ 2147483647 w 10"/>
                <a:gd name="T3" fmla="*/ 2147483647 h 11"/>
                <a:gd name="T4" fmla="*/ 2147483647 w 10"/>
                <a:gd name="T5" fmla="*/ 2147483647 h 11"/>
                <a:gd name="T6" fmla="*/ 2147483647 w 10"/>
                <a:gd name="T7" fmla="*/ 2147483647 h 11"/>
                <a:gd name="T8" fmla="*/ 2147483647 w 10"/>
                <a:gd name="T9" fmla="*/ 2147483647 h 11"/>
                <a:gd name="T10" fmla="*/ 2147483647 w 10"/>
                <a:gd name="T11" fmla="*/ 2147483647 h 11"/>
                <a:gd name="T12" fmla="*/ 2147483647 w 10"/>
                <a:gd name="T13" fmla="*/ 2147483647 h 11"/>
                <a:gd name="T14" fmla="*/ 2147483647 w 10"/>
                <a:gd name="T15" fmla="*/ 2147483647 h 11"/>
                <a:gd name="T16" fmla="*/ 2147483647 w 10"/>
                <a:gd name="T17" fmla="*/ 0 h 11"/>
                <a:gd name="T18" fmla="*/ 0 w 10"/>
                <a:gd name="T19" fmla="*/ 2147483647 h 11"/>
                <a:gd name="T20" fmla="*/ 0 w 10"/>
                <a:gd name="T21" fmla="*/ 2147483647 h 11"/>
                <a:gd name="T22" fmla="*/ 0 w 10"/>
                <a:gd name="T23" fmla="*/ 2147483647 h 11"/>
                <a:gd name="T24" fmla="*/ 0 w 10"/>
                <a:gd name="T25" fmla="*/ 2147483647 h 11"/>
                <a:gd name="T26" fmla="*/ 2147483647 w 10"/>
                <a:gd name="T27" fmla="*/ 2147483647 h 11"/>
                <a:gd name="T28" fmla="*/ 2147483647 w 10"/>
                <a:gd name="T29" fmla="*/ 2147483647 h 11"/>
                <a:gd name="T30" fmla="*/ 2147483647 w 10"/>
                <a:gd name="T31" fmla="*/ 2147483647 h 11"/>
                <a:gd name="T32" fmla="*/ 2147483647 w 10"/>
                <a:gd name="T33" fmla="*/ 2147483647 h 11"/>
                <a:gd name="T34" fmla="*/ 2147483647 w 10"/>
                <a:gd name="T35" fmla="*/ 2147483647 h 11"/>
                <a:gd name="T36" fmla="*/ 2147483647 w 10"/>
                <a:gd name="T37" fmla="*/ 2147483647 h 11"/>
                <a:gd name="T38" fmla="*/ 2147483647 w 10"/>
                <a:gd name="T39" fmla="*/ 2147483647 h 11"/>
                <a:gd name="T40" fmla="*/ 2147483647 w 10"/>
                <a:gd name="T41" fmla="*/ 2147483647 h 11"/>
                <a:gd name="T42" fmla="*/ 2147483647 w 10"/>
                <a:gd name="T43" fmla="*/ 2147483647 h 11"/>
                <a:gd name="T44" fmla="*/ 2147483647 w 10"/>
                <a:gd name="T45" fmla="*/ 2147483647 h 11"/>
                <a:gd name="T46" fmla="*/ 2147483647 w 10"/>
                <a:gd name="T47" fmla="*/ 2147483647 h 11"/>
                <a:gd name="T48" fmla="*/ 2147483647 w 10"/>
                <a:gd name="T49" fmla="*/ 2147483647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 h="11">
                  <a:moveTo>
                    <a:pt x="0" y="6"/>
                  </a:moveTo>
                  <a:cubicBezTo>
                    <a:pt x="0" y="7"/>
                    <a:pt x="1" y="7"/>
                    <a:pt x="1" y="7"/>
                  </a:cubicBezTo>
                  <a:cubicBezTo>
                    <a:pt x="1" y="9"/>
                    <a:pt x="3" y="11"/>
                    <a:pt x="5" y="11"/>
                  </a:cubicBezTo>
                  <a:cubicBezTo>
                    <a:pt x="7" y="11"/>
                    <a:pt x="8" y="9"/>
                    <a:pt x="9" y="7"/>
                  </a:cubicBezTo>
                  <a:cubicBezTo>
                    <a:pt x="9" y="7"/>
                    <a:pt x="9" y="7"/>
                    <a:pt x="9" y="6"/>
                  </a:cubicBezTo>
                  <a:cubicBezTo>
                    <a:pt x="9" y="6"/>
                    <a:pt x="9" y="6"/>
                    <a:pt x="9" y="6"/>
                  </a:cubicBezTo>
                  <a:cubicBezTo>
                    <a:pt x="9" y="6"/>
                    <a:pt x="9" y="6"/>
                    <a:pt x="9" y="5"/>
                  </a:cubicBezTo>
                  <a:cubicBezTo>
                    <a:pt x="9" y="5"/>
                    <a:pt x="9" y="5"/>
                    <a:pt x="9" y="5"/>
                  </a:cubicBezTo>
                  <a:cubicBezTo>
                    <a:pt x="10" y="3"/>
                    <a:pt x="8" y="0"/>
                    <a:pt x="5" y="0"/>
                  </a:cubicBezTo>
                  <a:cubicBezTo>
                    <a:pt x="2" y="0"/>
                    <a:pt x="0" y="2"/>
                    <a:pt x="0" y="5"/>
                  </a:cubicBezTo>
                  <a:cubicBezTo>
                    <a:pt x="0" y="5"/>
                    <a:pt x="0" y="5"/>
                    <a:pt x="0" y="5"/>
                  </a:cubicBezTo>
                  <a:cubicBezTo>
                    <a:pt x="0" y="5"/>
                    <a:pt x="0" y="6"/>
                    <a:pt x="0" y="6"/>
                  </a:cubicBezTo>
                  <a:cubicBezTo>
                    <a:pt x="0" y="6"/>
                    <a:pt x="0" y="6"/>
                    <a:pt x="0" y="6"/>
                  </a:cubicBezTo>
                  <a:close/>
                  <a:moveTo>
                    <a:pt x="1" y="5"/>
                  </a:moveTo>
                  <a:cubicBezTo>
                    <a:pt x="2" y="5"/>
                    <a:pt x="3" y="5"/>
                    <a:pt x="4" y="5"/>
                  </a:cubicBezTo>
                  <a:cubicBezTo>
                    <a:pt x="5" y="4"/>
                    <a:pt x="6" y="4"/>
                    <a:pt x="6" y="4"/>
                  </a:cubicBezTo>
                  <a:cubicBezTo>
                    <a:pt x="6" y="4"/>
                    <a:pt x="6" y="4"/>
                    <a:pt x="7" y="5"/>
                  </a:cubicBezTo>
                  <a:cubicBezTo>
                    <a:pt x="8" y="5"/>
                    <a:pt x="8" y="5"/>
                    <a:pt x="9" y="5"/>
                  </a:cubicBezTo>
                  <a:cubicBezTo>
                    <a:pt x="9" y="5"/>
                    <a:pt x="9" y="6"/>
                    <a:pt x="9" y="6"/>
                  </a:cubicBezTo>
                  <a:cubicBezTo>
                    <a:pt x="9" y="6"/>
                    <a:pt x="9" y="6"/>
                    <a:pt x="9" y="6"/>
                  </a:cubicBezTo>
                  <a:cubicBezTo>
                    <a:pt x="9" y="6"/>
                    <a:pt x="9" y="6"/>
                    <a:pt x="9" y="7"/>
                  </a:cubicBezTo>
                  <a:cubicBezTo>
                    <a:pt x="9" y="7"/>
                    <a:pt x="9" y="7"/>
                    <a:pt x="9" y="7"/>
                  </a:cubicBezTo>
                  <a:cubicBezTo>
                    <a:pt x="8" y="9"/>
                    <a:pt x="6" y="11"/>
                    <a:pt x="5" y="11"/>
                  </a:cubicBezTo>
                  <a:cubicBezTo>
                    <a:pt x="3" y="11"/>
                    <a:pt x="2" y="9"/>
                    <a:pt x="1" y="7"/>
                  </a:cubicBezTo>
                  <a:cubicBezTo>
                    <a:pt x="1" y="7"/>
                    <a:pt x="1" y="5"/>
                    <a:pt x="1" y="5"/>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0" name="Freeform 452"/>
            <p:cNvSpPr>
              <a:spLocks noEditPoints="1"/>
            </p:cNvSpPr>
            <p:nvPr/>
          </p:nvSpPr>
          <p:spPr bwMode="auto">
            <a:xfrm>
              <a:off x="6192838" y="2533655"/>
              <a:ext cx="239713" cy="177800"/>
            </a:xfrm>
            <a:custGeom>
              <a:avLst/>
              <a:gdLst>
                <a:gd name="T0" fmla="*/ 2147483647 w 75"/>
                <a:gd name="T1" fmla="*/ 2147483647 h 56"/>
                <a:gd name="T2" fmla="*/ 2147483647 w 75"/>
                <a:gd name="T3" fmla="*/ 2147483647 h 56"/>
                <a:gd name="T4" fmla="*/ 0 w 75"/>
                <a:gd name="T5" fmla="*/ 2147483647 h 56"/>
                <a:gd name="T6" fmla="*/ 0 w 75"/>
                <a:gd name="T7" fmla="*/ 2147483647 h 56"/>
                <a:gd name="T8" fmla="*/ 2147483647 w 75"/>
                <a:gd name="T9" fmla="*/ 0 h 56"/>
                <a:gd name="T10" fmla="*/ 2147483647 w 75"/>
                <a:gd name="T11" fmla="*/ 0 h 56"/>
                <a:gd name="T12" fmla="*/ 2147483647 w 75"/>
                <a:gd name="T13" fmla="*/ 2147483647 h 56"/>
                <a:gd name="T14" fmla="*/ 2147483647 w 75"/>
                <a:gd name="T15" fmla="*/ 2147483647 h 56"/>
                <a:gd name="T16" fmla="*/ 2147483647 w 75"/>
                <a:gd name="T17" fmla="*/ 2147483647 h 56"/>
                <a:gd name="T18" fmla="*/ 2147483647 w 75"/>
                <a:gd name="T19" fmla="*/ 2147483647 h 56"/>
                <a:gd name="T20" fmla="*/ 2147483647 w 75"/>
                <a:gd name="T21" fmla="*/ 2147483647 h 56"/>
                <a:gd name="T22" fmla="*/ 2147483647 w 75"/>
                <a:gd name="T23" fmla="*/ 2147483647 h 56"/>
                <a:gd name="T24" fmla="*/ 2147483647 w 75"/>
                <a:gd name="T25" fmla="*/ 2147483647 h 56"/>
                <a:gd name="T26" fmla="*/ 2147483647 w 75"/>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56">
                  <a:moveTo>
                    <a:pt x="72" y="56"/>
                  </a:moveTo>
                  <a:cubicBezTo>
                    <a:pt x="4" y="56"/>
                    <a:pt x="4" y="56"/>
                    <a:pt x="4" y="56"/>
                  </a:cubicBezTo>
                  <a:cubicBezTo>
                    <a:pt x="2" y="56"/>
                    <a:pt x="0" y="55"/>
                    <a:pt x="0" y="53"/>
                  </a:cubicBezTo>
                  <a:cubicBezTo>
                    <a:pt x="0" y="3"/>
                    <a:pt x="0" y="3"/>
                    <a:pt x="0" y="3"/>
                  </a:cubicBezTo>
                  <a:cubicBezTo>
                    <a:pt x="0" y="2"/>
                    <a:pt x="2" y="0"/>
                    <a:pt x="4" y="0"/>
                  </a:cubicBezTo>
                  <a:cubicBezTo>
                    <a:pt x="72" y="0"/>
                    <a:pt x="72" y="0"/>
                    <a:pt x="72" y="0"/>
                  </a:cubicBezTo>
                  <a:cubicBezTo>
                    <a:pt x="73" y="0"/>
                    <a:pt x="75" y="2"/>
                    <a:pt x="75" y="3"/>
                  </a:cubicBezTo>
                  <a:cubicBezTo>
                    <a:pt x="75" y="53"/>
                    <a:pt x="75" y="53"/>
                    <a:pt x="75" y="53"/>
                  </a:cubicBezTo>
                  <a:cubicBezTo>
                    <a:pt x="75" y="55"/>
                    <a:pt x="73" y="56"/>
                    <a:pt x="72" y="56"/>
                  </a:cubicBezTo>
                  <a:close/>
                  <a:moveTo>
                    <a:pt x="4" y="53"/>
                  </a:moveTo>
                  <a:cubicBezTo>
                    <a:pt x="71" y="53"/>
                    <a:pt x="71" y="53"/>
                    <a:pt x="71" y="53"/>
                  </a:cubicBezTo>
                  <a:cubicBezTo>
                    <a:pt x="71" y="4"/>
                    <a:pt x="71" y="4"/>
                    <a:pt x="71" y="4"/>
                  </a:cubicBezTo>
                  <a:cubicBezTo>
                    <a:pt x="4" y="4"/>
                    <a:pt x="4" y="4"/>
                    <a:pt x="4" y="4"/>
                  </a:cubicBezTo>
                  <a:lnTo>
                    <a:pt x="4" y="53"/>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1" name="Rectangle 453"/>
            <p:cNvSpPr>
              <a:spLocks noChangeArrowheads="1"/>
            </p:cNvSpPr>
            <p:nvPr/>
          </p:nvSpPr>
          <p:spPr bwMode="auto">
            <a:xfrm>
              <a:off x="6319838" y="2581280"/>
              <a:ext cx="80963"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32" name="Rectangle 454"/>
            <p:cNvSpPr>
              <a:spLocks noChangeArrowheads="1"/>
            </p:cNvSpPr>
            <p:nvPr/>
          </p:nvSpPr>
          <p:spPr bwMode="auto">
            <a:xfrm>
              <a:off x="6319838" y="2603505"/>
              <a:ext cx="80963" cy="9525"/>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33" name="Rectangle 455"/>
            <p:cNvSpPr>
              <a:spLocks noChangeArrowheads="1"/>
            </p:cNvSpPr>
            <p:nvPr/>
          </p:nvSpPr>
          <p:spPr bwMode="auto">
            <a:xfrm>
              <a:off x="6319838" y="2628905"/>
              <a:ext cx="80963"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34" name="Freeform 456"/>
            <p:cNvSpPr>
              <a:spLocks noEditPoints="1"/>
            </p:cNvSpPr>
            <p:nvPr/>
          </p:nvSpPr>
          <p:spPr bwMode="auto">
            <a:xfrm>
              <a:off x="6246813"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5" name="Freeform 457"/>
            <p:cNvSpPr>
              <a:spLocks noEditPoints="1"/>
            </p:cNvSpPr>
            <p:nvPr/>
          </p:nvSpPr>
          <p:spPr bwMode="auto">
            <a:xfrm>
              <a:off x="6281738"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6" y="16"/>
                  </a:lnTo>
                  <a:lnTo>
                    <a:pt x="16" y="2"/>
                  </a:lnTo>
                  <a:lnTo>
                    <a:pt x="2" y="2"/>
                  </a:lnTo>
                  <a:lnTo>
                    <a:pt x="2" y="1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6" name="Freeform 458"/>
            <p:cNvSpPr>
              <a:spLocks noEditPoints="1"/>
            </p:cNvSpPr>
            <p:nvPr/>
          </p:nvSpPr>
          <p:spPr bwMode="auto">
            <a:xfrm>
              <a:off x="6319838"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7" name="Freeform 459"/>
            <p:cNvSpPr>
              <a:spLocks noEditPoints="1"/>
            </p:cNvSpPr>
            <p:nvPr/>
          </p:nvSpPr>
          <p:spPr bwMode="auto">
            <a:xfrm>
              <a:off x="6354763" y="2660655"/>
              <a:ext cx="25400" cy="25400"/>
            </a:xfrm>
            <a:custGeom>
              <a:avLst/>
              <a:gdLst>
                <a:gd name="T0" fmla="*/ 2147483647 w 16"/>
                <a:gd name="T1" fmla="*/ 2147483647 h 16"/>
                <a:gd name="T2" fmla="*/ 0 w 16"/>
                <a:gd name="T3" fmla="*/ 2147483647 h 16"/>
                <a:gd name="T4" fmla="*/ 0 w 16"/>
                <a:gd name="T5" fmla="*/ 0 h 16"/>
                <a:gd name="T6" fmla="*/ 2147483647 w 16"/>
                <a:gd name="T7" fmla="*/ 0 h 16"/>
                <a:gd name="T8" fmla="*/ 2147483647 w 16"/>
                <a:gd name="T9" fmla="*/ 2147483647 h 16"/>
                <a:gd name="T10" fmla="*/ 2147483647 w 16"/>
                <a:gd name="T11" fmla="*/ 2147483647 h 16"/>
                <a:gd name="T12" fmla="*/ 2147483647 w 16"/>
                <a:gd name="T13" fmla="*/ 2147483647 h 16"/>
                <a:gd name="T14" fmla="*/ 2147483647 w 16"/>
                <a:gd name="T15" fmla="*/ 2147483647 h 16"/>
                <a:gd name="T16" fmla="*/ 2147483647 w 16"/>
                <a:gd name="T17" fmla="*/ 2147483647 h 16"/>
                <a:gd name="T18" fmla="*/ 2147483647 w 16"/>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6">
                  <a:moveTo>
                    <a:pt x="16" y="16"/>
                  </a:moveTo>
                  <a:lnTo>
                    <a:pt x="0" y="16"/>
                  </a:lnTo>
                  <a:lnTo>
                    <a:pt x="0" y="0"/>
                  </a:lnTo>
                  <a:lnTo>
                    <a:pt x="16" y="0"/>
                  </a:lnTo>
                  <a:lnTo>
                    <a:pt x="16" y="16"/>
                  </a:lnTo>
                  <a:close/>
                  <a:moveTo>
                    <a:pt x="2" y="16"/>
                  </a:moveTo>
                  <a:lnTo>
                    <a:pt x="14" y="16"/>
                  </a:lnTo>
                  <a:lnTo>
                    <a:pt x="14" y="2"/>
                  </a:lnTo>
                  <a:lnTo>
                    <a:pt x="2" y="2"/>
                  </a:lnTo>
                  <a:lnTo>
                    <a:pt x="2" y="1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8" name="Freeform 463"/>
            <p:cNvSpPr>
              <a:spLocks noEditPoints="1"/>
            </p:cNvSpPr>
            <p:nvPr/>
          </p:nvSpPr>
          <p:spPr bwMode="auto">
            <a:xfrm>
              <a:off x="6562725" y="1938341"/>
              <a:ext cx="390525" cy="387351"/>
            </a:xfrm>
            <a:custGeom>
              <a:avLst/>
              <a:gdLst>
                <a:gd name="T0" fmla="*/ 2147483647 w 246"/>
                <a:gd name="T1" fmla="*/ 2147483647 h 244"/>
                <a:gd name="T2" fmla="*/ 0 w 246"/>
                <a:gd name="T3" fmla="*/ 2147483647 h 244"/>
                <a:gd name="T4" fmla="*/ 0 w 246"/>
                <a:gd name="T5" fmla="*/ 0 h 244"/>
                <a:gd name="T6" fmla="*/ 2147483647 w 246"/>
                <a:gd name="T7" fmla="*/ 0 h 244"/>
                <a:gd name="T8" fmla="*/ 2147483647 w 246"/>
                <a:gd name="T9" fmla="*/ 2147483647 h 244"/>
                <a:gd name="T10" fmla="*/ 2147483647 w 246"/>
                <a:gd name="T11" fmla="*/ 2147483647 h 244"/>
                <a:gd name="T12" fmla="*/ 2147483647 w 246"/>
                <a:gd name="T13" fmla="*/ 0 h 244"/>
                <a:gd name="T14" fmla="*/ 2147483647 w 246"/>
                <a:gd name="T15" fmla="*/ 0 h 244"/>
                <a:gd name="T16" fmla="*/ 2147483647 w 246"/>
                <a:gd name="T17" fmla="*/ 2147483647 h 244"/>
                <a:gd name="T18" fmla="*/ 2147483647 w 246"/>
                <a:gd name="T19" fmla="*/ 2147483647 h 244"/>
                <a:gd name="T20" fmla="*/ 2147483647 w 246"/>
                <a:gd name="T21" fmla="*/ 2147483647 h 244"/>
                <a:gd name="T22" fmla="*/ 2147483647 w 246"/>
                <a:gd name="T23" fmla="*/ 2147483647 h 244"/>
                <a:gd name="T24" fmla="*/ 2147483647 w 246"/>
                <a:gd name="T25" fmla="*/ 2147483647 h 244"/>
                <a:gd name="T26" fmla="*/ 2147483647 w 246"/>
                <a:gd name="T27" fmla="*/ 2147483647 h 244"/>
                <a:gd name="T28" fmla="*/ 2147483647 w 246"/>
                <a:gd name="T29" fmla="*/ 2147483647 h 244"/>
                <a:gd name="T30" fmla="*/ 2147483647 w 246"/>
                <a:gd name="T31" fmla="*/ 2147483647 h 244"/>
                <a:gd name="T32" fmla="*/ 2147483647 w 246"/>
                <a:gd name="T33" fmla="*/ 2147483647 h 244"/>
                <a:gd name="T34" fmla="*/ 2147483647 w 246"/>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6" h="244">
                  <a:moveTo>
                    <a:pt x="246" y="244"/>
                  </a:moveTo>
                  <a:lnTo>
                    <a:pt x="0" y="244"/>
                  </a:lnTo>
                  <a:lnTo>
                    <a:pt x="0" y="0"/>
                  </a:lnTo>
                  <a:lnTo>
                    <a:pt x="99" y="0"/>
                  </a:lnTo>
                  <a:lnTo>
                    <a:pt x="99" y="55"/>
                  </a:lnTo>
                  <a:lnTo>
                    <a:pt x="149" y="55"/>
                  </a:lnTo>
                  <a:lnTo>
                    <a:pt x="149" y="0"/>
                  </a:lnTo>
                  <a:lnTo>
                    <a:pt x="246" y="0"/>
                  </a:lnTo>
                  <a:lnTo>
                    <a:pt x="246" y="244"/>
                  </a:lnTo>
                  <a:close/>
                  <a:moveTo>
                    <a:pt x="16" y="228"/>
                  </a:moveTo>
                  <a:lnTo>
                    <a:pt x="230" y="228"/>
                  </a:lnTo>
                  <a:lnTo>
                    <a:pt x="230" y="14"/>
                  </a:lnTo>
                  <a:lnTo>
                    <a:pt x="163" y="14"/>
                  </a:lnTo>
                  <a:lnTo>
                    <a:pt x="163" y="69"/>
                  </a:lnTo>
                  <a:lnTo>
                    <a:pt x="83" y="69"/>
                  </a:lnTo>
                  <a:lnTo>
                    <a:pt x="83"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39" name="Freeform 464"/>
            <p:cNvSpPr>
              <a:spLocks noEditPoints="1"/>
            </p:cNvSpPr>
            <p:nvPr/>
          </p:nvSpPr>
          <p:spPr bwMode="auto">
            <a:xfrm>
              <a:off x="6656388" y="2120904"/>
              <a:ext cx="139700" cy="153988"/>
            </a:xfrm>
            <a:custGeom>
              <a:avLst/>
              <a:gdLst>
                <a:gd name="T0" fmla="*/ 2147483647 w 44"/>
                <a:gd name="T1" fmla="*/ 0 h 48"/>
                <a:gd name="T2" fmla="*/ 2147483647 w 44"/>
                <a:gd name="T3" fmla="*/ 0 h 48"/>
                <a:gd name="T4" fmla="*/ 2147483647 w 44"/>
                <a:gd name="T5" fmla="*/ 0 h 48"/>
                <a:gd name="T6" fmla="*/ 0 w 44"/>
                <a:gd name="T7" fmla="*/ 2147483647 h 48"/>
                <a:gd name="T8" fmla="*/ 0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0 h 48"/>
                <a:gd name="T22" fmla="*/ 2147483647 w 44"/>
                <a:gd name="T23" fmla="*/ 2147483647 h 48"/>
                <a:gd name="T24" fmla="*/ 2147483647 w 44"/>
                <a:gd name="T25" fmla="*/ 2147483647 h 48"/>
                <a:gd name="T26" fmla="*/ 2147483647 w 44"/>
                <a:gd name="T27" fmla="*/ 2147483647 h 48"/>
                <a:gd name="T28" fmla="*/ 2147483647 w 44"/>
                <a:gd name="T29" fmla="*/ 2147483647 h 48"/>
                <a:gd name="T30" fmla="*/ 2147483647 w 44"/>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 h="48">
                  <a:moveTo>
                    <a:pt x="42" y="0"/>
                  </a:moveTo>
                  <a:cubicBezTo>
                    <a:pt x="42" y="0"/>
                    <a:pt x="42" y="0"/>
                    <a:pt x="42" y="0"/>
                  </a:cubicBezTo>
                  <a:cubicBezTo>
                    <a:pt x="2" y="0"/>
                    <a:pt x="2" y="0"/>
                    <a:pt x="2" y="0"/>
                  </a:cubicBezTo>
                  <a:cubicBezTo>
                    <a:pt x="1" y="0"/>
                    <a:pt x="0" y="1"/>
                    <a:pt x="0" y="2"/>
                  </a:cubicBezTo>
                  <a:cubicBezTo>
                    <a:pt x="0" y="46"/>
                    <a:pt x="0" y="46"/>
                    <a:pt x="0" y="46"/>
                  </a:cubicBezTo>
                  <a:cubicBezTo>
                    <a:pt x="0" y="47"/>
                    <a:pt x="1" y="48"/>
                    <a:pt x="2" y="48"/>
                  </a:cubicBezTo>
                  <a:cubicBezTo>
                    <a:pt x="42" y="48"/>
                    <a:pt x="42" y="48"/>
                    <a:pt x="42" y="48"/>
                  </a:cubicBezTo>
                  <a:cubicBezTo>
                    <a:pt x="43" y="48"/>
                    <a:pt x="44" y="47"/>
                    <a:pt x="44" y="46"/>
                  </a:cubicBezTo>
                  <a:cubicBezTo>
                    <a:pt x="44" y="2"/>
                    <a:pt x="44" y="2"/>
                    <a:pt x="44" y="2"/>
                  </a:cubicBezTo>
                  <a:cubicBezTo>
                    <a:pt x="44" y="2"/>
                    <a:pt x="44" y="1"/>
                    <a:pt x="44" y="1"/>
                  </a:cubicBezTo>
                  <a:cubicBezTo>
                    <a:pt x="43" y="0"/>
                    <a:pt x="43" y="0"/>
                    <a:pt x="42" y="0"/>
                  </a:cubicBezTo>
                  <a:close/>
                  <a:moveTo>
                    <a:pt x="42" y="46"/>
                  </a:moveTo>
                  <a:cubicBezTo>
                    <a:pt x="2" y="46"/>
                    <a:pt x="2" y="46"/>
                    <a:pt x="2" y="46"/>
                  </a:cubicBezTo>
                  <a:cubicBezTo>
                    <a:pt x="2" y="8"/>
                    <a:pt x="2" y="8"/>
                    <a:pt x="2" y="8"/>
                  </a:cubicBezTo>
                  <a:cubicBezTo>
                    <a:pt x="42" y="8"/>
                    <a:pt x="42" y="8"/>
                    <a:pt x="42" y="8"/>
                  </a:cubicBezTo>
                  <a:lnTo>
                    <a:pt x="42" y="46"/>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0" name="Freeform 465"/>
            <p:cNvSpPr>
              <a:spLocks/>
            </p:cNvSpPr>
            <p:nvPr/>
          </p:nvSpPr>
          <p:spPr bwMode="auto">
            <a:xfrm>
              <a:off x="6684963" y="2076454"/>
              <a:ext cx="142875" cy="152400"/>
            </a:xfrm>
            <a:custGeom>
              <a:avLst/>
              <a:gdLst>
                <a:gd name="T0" fmla="*/ 2147483647 w 45"/>
                <a:gd name="T1" fmla="*/ 0 h 48"/>
                <a:gd name="T2" fmla="*/ 2147483647 w 45"/>
                <a:gd name="T3" fmla="*/ 0 h 48"/>
                <a:gd name="T4" fmla="*/ 0 w 45"/>
                <a:gd name="T5" fmla="*/ 2147483647 h 48"/>
                <a:gd name="T6" fmla="*/ 0 w 45"/>
                <a:gd name="T7" fmla="*/ 2147483647 h 48"/>
                <a:gd name="T8" fmla="*/ 2147483647 w 45"/>
                <a:gd name="T9" fmla="*/ 2147483647 h 48"/>
                <a:gd name="T10" fmla="*/ 2147483647 w 45"/>
                <a:gd name="T11" fmla="*/ 2147483647 h 48"/>
                <a:gd name="T12" fmla="*/ 2147483647 w 45"/>
                <a:gd name="T13" fmla="*/ 2147483647 h 48"/>
                <a:gd name="T14" fmla="*/ 2147483647 w 45"/>
                <a:gd name="T15" fmla="*/ 2147483647 h 48"/>
                <a:gd name="T16" fmla="*/ 2147483647 w 45"/>
                <a:gd name="T17" fmla="*/ 2147483647 h 48"/>
                <a:gd name="T18" fmla="*/ 2147483647 w 45"/>
                <a:gd name="T19" fmla="*/ 2147483647 h 48"/>
                <a:gd name="T20" fmla="*/ 2147483647 w 45"/>
                <a:gd name="T21" fmla="*/ 2147483647 h 48"/>
                <a:gd name="T22" fmla="*/ 2147483647 w 45"/>
                <a:gd name="T23" fmla="*/ 2147483647 h 48"/>
                <a:gd name="T24" fmla="*/ 2147483647 w 45"/>
                <a:gd name="T25" fmla="*/ 2147483647 h 48"/>
                <a:gd name="T26" fmla="*/ 2147483647 w 45"/>
                <a:gd name="T27" fmla="*/ 0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 h="48">
                  <a:moveTo>
                    <a:pt x="42" y="0"/>
                  </a:moveTo>
                  <a:cubicBezTo>
                    <a:pt x="2" y="0"/>
                    <a:pt x="2" y="0"/>
                    <a:pt x="2" y="0"/>
                  </a:cubicBezTo>
                  <a:cubicBezTo>
                    <a:pt x="1" y="0"/>
                    <a:pt x="0" y="1"/>
                    <a:pt x="0" y="3"/>
                  </a:cubicBezTo>
                  <a:cubicBezTo>
                    <a:pt x="0" y="13"/>
                    <a:pt x="0" y="13"/>
                    <a:pt x="0" y="13"/>
                  </a:cubicBezTo>
                  <a:cubicBezTo>
                    <a:pt x="3" y="13"/>
                    <a:pt x="3" y="13"/>
                    <a:pt x="3" y="13"/>
                  </a:cubicBezTo>
                  <a:cubicBezTo>
                    <a:pt x="3" y="8"/>
                    <a:pt x="3" y="8"/>
                    <a:pt x="3" y="8"/>
                  </a:cubicBezTo>
                  <a:cubicBezTo>
                    <a:pt x="42" y="8"/>
                    <a:pt x="42" y="8"/>
                    <a:pt x="42" y="8"/>
                  </a:cubicBezTo>
                  <a:cubicBezTo>
                    <a:pt x="42" y="46"/>
                    <a:pt x="42" y="46"/>
                    <a:pt x="42" y="46"/>
                  </a:cubicBezTo>
                  <a:cubicBezTo>
                    <a:pt x="36" y="46"/>
                    <a:pt x="36" y="46"/>
                    <a:pt x="36" y="46"/>
                  </a:cubicBezTo>
                  <a:cubicBezTo>
                    <a:pt x="36" y="48"/>
                    <a:pt x="36" y="48"/>
                    <a:pt x="36" y="48"/>
                  </a:cubicBezTo>
                  <a:cubicBezTo>
                    <a:pt x="42" y="48"/>
                    <a:pt x="42" y="48"/>
                    <a:pt x="42" y="48"/>
                  </a:cubicBezTo>
                  <a:cubicBezTo>
                    <a:pt x="43" y="48"/>
                    <a:pt x="45" y="47"/>
                    <a:pt x="45" y="46"/>
                  </a:cubicBezTo>
                  <a:cubicBezTo>
                    <a:pt x="45" y="3"/>
                    <a:pt x="45" y="3"/>
                    <a:pt x="45" y="3"/>
                  </a:cubicBezTo>
                  <a:cubicBezTo>
                    <a:pt x="45" y="1"/>
                    <a:pt x="43" y="0"/>
                    <a:pt x="42"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1" name="Rectangle 466"/>
            <p:cNvSpPr>
              <a:spLocks noChangeArrowheads="1"/>
            </p:cNvSpPr>
            <p:nvPr/>
          </p:nvSpPr>
          <p:spPr bwMode="auto">
            <a:xfrm>
              <a:off x="6675438" y="2159004"/>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2" name="Rectangle 467"/>
            <p:cNvSpPr>
              <a:spLocks noChangeArrowheads="1"/>
            </p:cNvSpPr>
            <p:nvPr/>
          </p:nvSpPr>
          <p:spPr bwMode="auto">
            <a:xfrm>
              <a:off x="6675438" y="2181229"/>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3" name="Rectangle 468"/>
            <p:cNvSpPr>
              <a:spLocks noChangeArrowheads="1"/>
            </p:cNvSpPr>
            <p:nvPr/>
          </p:nvSpPr>
          <p:spPr bwMode="auto">
            <a:xfrm>
              <a:off x="6675438" y="2200279"/>
              <a:ext cx="104775" cy="9525"/>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4" name="Rectangle 469"/>
            <p:cNvSpPr>
              <a:spLocks noChangeArrowheads="1"/>
            </p:cNvSpPr>
            <p:nvPr/>
          </p:nvSpPr>
          <p:spPr bwMode="auto">
            <a:xfrm>
              <a:off x="6675438" y="2222504"/>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5" name="Rectangle 470"/>
            <p:cNvSpPr>
              <a:spLocks noChangeArrowheads="1"/>
            </p:cNvSpPr>
            <p:nvPr/>
          </p:nvSpPr>
          <p:spPr bwMode="auto">
            <a:xfrm>
              <a:off x="6675438" y="2246317"/>
              <a:ext cx="104775"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46" name="Freeform 471"/>
            <p:cNvSpPr>
              <a:spLocks noEditPoints="1"/>
            </p:cNvSpPr>
            <p:nvPr/>
          </p:nvSpPr>
          <p:spPr bwMode="auto">
            <a:xfrm>
              <a:off x="6105525" y="1938341"/>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5"/>
                  </a:lnTo>
                  <a:lnTo>
                    <a:pt x="147" y="55"/>
                  </a:lnTo>
                  <a:lnTo>
                    <a:pt x="147" y="0"/>
                  </a:lnTo>
                  <a:lnTo>
                    <a:pt x="244" y="0"/>
                  </a:lnTo>
                  <a:lnTo>
                    <a:pt x="244" y="244"/>
                  </a:lnTo>
                  <a:close/>
                  <a:moveTo>
                    <a:pt x="14" y="228"/>
                  </a:moveTo>
                  <a:lnTo>
                    <a:pt x="230" y="228"/>
                  </a:lnTo>
                  <a:lnTo>
                    <a:pt x="230" y="14"/>
                  </a:lnTo>
                  <a:lnTo>
                    <a:pt x="163" y="14"/>
                  </a:lnTo>
                  <a:lnTo>
                    <a:pt x="163" y="69"/>
                  </a:lnTo>
                  <a:lnTo>
                    <a:pt x="81" y="69"/>
                  </a:lnTo>
                  <a:lnTo>
                    <a:pt x="81" y="14"/>
                  </a:lnTo>
                  <a:lnTo>
                    <a:pt x="14" y="14"/>
                  </a:lnTo>
                  <a:lnTo>
                    <a:pt x="14"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7" name="Freeform 472"/>
            <p:cNvSpPr>
              <a:spLocks/>
            </p:cNvSpPr>
            <p:nvPr/>
          </p:nvSpPr>
          <p:spPr bwMode="auto">
            <a:xfrm>
              <a:off x="6205538" y="2209804"/>
              <a:ext cx="182563" cy="80963"/>
            </a:xfrm>
            <a:custGeom>
              <a:avLst/>
              <a:gdLst>
                <a:gd name="T0" fmla="*/ 2147483647 w 57"/>
                <a:gd name="T1" fmla="*/ 2147483647 h 25"/>
                <a:gd name="T2" fmla="*/ 0 w 57"/>
                <a:gd name="T3" fmla="*/ 0 h 25"/>
                <a:gd name="T4" fmla="*/ 0 w 57"/>
                <a:gd name="T5" fmla="*/ 2147483647 h 25"/>
                <a:gd name="T6" fmla="*/ 2147483647 w 57"/>
                <a:gd name="T7" fmla="*/ 2147483647 h 25"/>
                <a:gd name="T8" fmla="*/ 2147483647 w 57"/>
                <a:gd name="T9" fmla="*/ 2147483647 h 25"/>
                <a:gd name="T10" fmla="*/ 2147483647 w 57"/>
                <a:gd name="T11" fmla="*/ 0 h 25"/>
                <a:gd name="T12" fmla="*/ 2147483647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29" y="11"/>
                  </a:moveTo>
                  <a:cubicBezTo>
                    <a:pt x="13" y="11"/>
                    <a:pt x="0" y="6"/>
                    <a:pt x="0" y="0"/>
                  </a:cubicBezTo>
                  <a:cubicBezTo>
                    <a:pt x="0" y="14"/>
                    <a:pt x="0" y="14"/>
                    <a:pt x="0" y="14"/>
                  </a:cubicBezTo>
                  <a:cubicBezTo>
                    <a:pt x="0" y="20"/>
                    <a:pt x="13" y="25"/>
                    <a:pt x="29" y="25"/>
                  </a:cubicBezTo>
                  <a:cubicBezTo>
                    <a:pt x="44" y="25"/>
                    <a:pt x="57" y="20"/>
                    <a:pt x="57" y="14"/>
                  </a:cubicBezTo>
                  <a:cubicBezTo>
                    <a:pt x="57" y="0"/>
                    <a:pt x="57" y="0"/>
                    <a:pt x="57" y="0"/>
                  </a:cubicBezTo>
                  <a:cubicBezTo>
                    <a:pt x="57" y="6"/>
                    <a:pt x="44" y="11"/>
                    <a:pt x="29" y="1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8" name="Freeform 473"/>
            <p:cNvSpPr>
              <a:spLocks/>
            </p:cNvSpPr>
            <p:nvPr/>
          </p:nvSpPr>
          <p:spPr bwMode="auto">
            <a:xfrm>
              <a:off x="6205538" y="2155829"/>
              <a:ext cx="182563" cy="79375"/>
            </a:xfrm>
            <a:custGeom>
              <a:avLst/>
              <a:gdLst>
                <a:gd name="T0" fmla="*/ 2147483647 w 57"/>
                <a:gd name="T1" fmla="*/ 2147483647 h 25"/>
                <a:gd name="T2" fmla="*/ 0 w 57"/>
                <a:gd name="T3" fmla="*/ 0 h 25"/>
                <a:gd name="T4" fmla="*/ 0 w 57"/>
                <a:gd name="T5" fmla="*/ 2147483647 h 25"/>
                <a:gd name="T6" fmla="*/ 2147483647 w 57"/>
                <a:gd name="T7" fmla="*/ 2147483647 h 25"/>
                <a:gd name="T8" fmla="*/ 2147483647 w 57"/>
                <a:gd name="T9" fmla="*/ 2147483647 h 25"/>
                <a:gd name="T10" fmla="*/ 2147483647 w 57"/>
                <a:gd name="T11" fmla="*/ 0 h 25"/>
                <a:gd name="T12" fmla="*/ 2147483647 w 57"/>
                <a:gd name="T13" fmla="*/ 2147483647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25">
                  <a:moveTo>
                    <a:pt x="29" y="11"/>
                  </a:moveTo>
                  <a:cubicBezTo>
                    <a:pt x="13" y="11"/>
                    <a:pt x="0" y="6"/>
                    <a:pt x="0" y="0"/>
                  </a:cubicBezTo>
                  <a:cubicBezTo>
                    <a:pt x="0" y="14"/>
                    <a:pt x="0" y="14"/>
                    <a:pt x="0" y="14"/>
                  </a:cubicBezTo>
                  <a:cubicBezTo>
                    <a:pt x="0" y="20"/>
                    <a:pt x="13" y="25"/>
                    <a:pt x="29" y="25"/>
                  </a:cubicBezTo>
                  <a:cubicBezTo>
                    <a:pt x="44" y="25"/>
                    <a:pt x="57" y="20"/>
                    <a:pt x="57" y="14"/>
                  </a:cubicBezTo>
                  <a:cubicBezTo>
                    <a:pt x="57" y="0"/>
                    <a:pt x="57" y="0"/>
                    <a:pt x="57" y="0"/>
                  </a:cubicBezTo>
                  <a:cubicBezTo>
                    <a:pt x="57" y="6"/>
                    <a:pt x="44" y="11"/>
                    <a:pt x="29" y="1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49" name="Freeform 474"/>
            <p:cNvSpPr>
              <a:spLocks noEditPoints="1"/>
            </p:cNvSpPr>
            <p:nvPr/>
          </p:nvSpPr>
          <p:spPr bwMode="auto">
            <a:xfrm>
              <a:off x="6205538" y="2063754"/>
              <a:ext cx="182563" cy="117475"/>
            </a:xfrm>
            <a:custGeom>
              <a:avLst/>
              <a:gdLst>
                <a:gd name="T0" fmla="*/ 2147483647 w 57"/>
                <a:gd name="T1" fmla="*/ 0 h 37"/>
                <a:gd name="T2" fmla="*/ 0 w 57"/>
                <a:gd name="T3" fmla="*/ 2147483647 h 37"/>
                <a:gd name="T4" fmla="*/ 0 w 57"/>
                <a:gd name="T5" fmla="*/ 2147483647 h 37"/>
                <a:gd name="T6" fmla="*/ 0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0 h 37"/>
                <a:gd name="T16" fmla="*/ 2147483647 w 57"/>
                <a:gd name="T17" fmla="*/ 2147483647 h 37"/>
                <a:gd name="T18" fmla="*/ 2147483647 w 57"/>
                <a:gd name="T19" fmla="*/ 2147483647 h 37"/>
                <a:gd name="T20" fmla="*/ 2147483647 w 57"/>
                <a:gd name="T21" fmla="*/ 2147483647 h 37"/>
                <a:gd name="T22" fmla="*/ 2147483647 w 57"/>
                <a:gd name="T23" fmla="*/ 2147483647 h 37"/>
                <a:gd name="T24" fmla="*/ 2147483647 w 57"/>
                <a:gd name="T25" fmla="*/ 2147483647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37">
                  <a:moveTo>
                    <a:pt x="29" y="0"/>
                  </a:moveTo>
                  <a:cubicBezTo>
                    <a:pt x="13" y="0"/>
                    <a:pt x="0" y="5"/>
                    <a:pt x="0" y="12"/>
                  </a:cubicBezTo>
                  <a:cubicBezTo>
                    <a:pt x="0" y="12"/>
                    <a:pt x="0" y="12"/>
                    <a:pt x="0" y="12"/>
                  </a:cubicBezTo>
                  <a:cubicBezTo>
                    <a:pt x="0" y="26"/>
                    <a:pt x="0" y="26"/>
                    <a:pt x="0" y="26"/>
                  </a:cubicBezTo>
                  <a:cubicBezTo>
                    <a:pt x="0" y="32"/>
                    <a:pt x="13" y="37"/>
                    <a:pt x="29" y="37"/>
                  </a:cubicBezTo>
                  <a:cubicBezTo>
                    <a:pt x="44" y="37"/>
                    <a:pt x="57" y="32"/>
                    <a:pt x="57" y="26"/>
                  </a:cubicBezTo>
                  <a:cubicBezTo>
                    <a:pt x="57" y="12"/>
                    <a:pt x="57" y="12"/>
                    <a:pt x="57" y="12"/>
                  </a:cubicBezTo>
                  <a:cubicBezTo>
                    <a:pt x="57" y="5"/>
                    <a:pt x="44" y="0"/>
                    <a:pt x="29" y="0"/>
                  </a:cubicBezTo>
                  <a:close/>
                  <a:moveTo>
                    <a:pt x="29" y="23"/>
                  </a:moveTo>
                  <a:cubicBezTo>
                    <a:pt x="13" y="23"/>
                    <a:pt x="1" y="18"/>
                    <a:pt x="1" y="12"/>
                  </a:cubicBezTo>
                  <a:cubicBezTo>
                    <a:pt x="1" y="6"/>
                    <a:pt x="13" y="1"/>
                    <a:pt x="29" y="1"/>
                  </a:cubicBezTo>
                  <a:cubicBezTo>
                    <a:pt x="44" y="1"/>
                    <a:pt x="57" y="6"/>
                    <a:pt x="57" y="12"/>
                  </a:cubicBezTo>
                  <a:cubicBezTo>
                    <a:pt x="57" y="18"/>
                    <a:pt x="44" y="23"/>
                    <a:pt x="29" y="23"/>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0" name="Freeform 475"/>
            <p:cNvSpPr>
              <a:spLocks noEditPoints="1"/>
            </p:cNvSpPr>
            <p:nvPr/>
          </p:nvSpPr>
          <p:spPr bwMode="auto">
            <a:xfrm>
              <a:off x="6215063" y="2066929"/>
              <a:ext cx="165100" cy="66675"/>
            </a:xfrm>
            <a:custGeom>
              <a:avLst/>
              <a:gdLst>
                <a:gd name="T0" fmla="*/ 2147483647 w 52"/>
                <a:gd name="T1" fmla="*/ 0 h 21"/>
                <a:gd name="T2" fmla="*/ 0 w 52"/>
                <a:gd name="T3" fmla="*/ 2147483647 h 21"/>
                <a:gd name="T4" fmla="*/ 2147483647 w 52"/>
                <a:gd name="T5" fmla="*/ 2147483647 h 21"/>
                <a:gd name="T6" fmla="*/ 2147483647 w 52"/>
                <a:gd name="T7" fmla="*/ 2147483647 h 21"/>
                <a:gd name="T8" fmla="*/ 2147483647 w 52"/>
                <a:gd name="T9" fmla="*/ 0 h 21"/>
                <a:gd name="T10" fmla="*/ 2147483647 w 52"/>
                <a:gd name="T11" fmla="*/ 2147483647 h 21"/>
                <a:gd name="T12" fmla="*/ 2147483647 w 52"/>
                <a:gd name="T13" fmla="*/ 2147483647 h 21"/>
                <a:gd name="T14" fmla="*/ 2147483647 w 52"/>
                <a:gd name="T15" fmla="*/ 2147483647 h 21"/>
                <a:gd name="T16" fmla="*/ 2147483647 w 52"/>
                <a:gd name="T17" fmla="*/ 2147483647 h 21"/>
                <a:gd name="T18" fmla="*/ 2147483647 w 52"/>
                <a:gd name="T19" fmla="*/ 2147483647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21">
                  <a:moveTo>
                    <a:pt x="26" y="0"/>
                  </a:moveTo>
                  <a:cubicBezTo>
                    <a:pt x="11" y="0"/>
                    <a:pt x="0" y="5"/>
                    <a:pt x="0" y="10"/>
                  </a:cubicBezTo>
                  <a:cubicBezTo>
                    <a:pt x="0" y="16"/>
                    <a:pt x="11" y="21"/>
                    <a:pt x="26" y="21"/>
                  </a:cubicBezTo>
                  <a:cubicBezTo>
                    <a:pt x="40" y="21"/>
                    <a:pt x="52" y="16"/>
                    <a:pt x="52" y="10"/>
                  </a:cubicBezTo>
                  <a:cubicBezTo>
                    <a:pt x="52" y="5"/>
                    <a:pt x="40" y="0"/>
                    <a:pt x="26" y="0"/>
                  </a:cubicBezTo>
                  <a:close/>
                  <a:moveTo>
                    <a:pt x="26" y="19"/>
                  </a:moveTo>
                  <a:cubicBezTo>
                    <a:pt x="13" y="19"/>
                    <a:pt x="3" y="15"/>
                    <a:pt x="3" y="10"/>
                  </a:cubicBezTo>
                  <a:cubicBezTo>
                    <a:pt x="3" y="5"/>
                    <a:pt x="13" y="1"/>
                    <a:pt x="26" y="1"/>
                  </a:cubicBezTo>
                  <a:cubicBezTo>
                    <a:pt x="38" y="1"/>
                    <a:pt x="48" y="5"/>
                    <a:pt x="48" y="10"/>
                  </a:cubicBezTo>
                  <a:cubicBezTo>
                    <a:pt x="48" y="15"/>
                    <a:pt x="38" y="19"/>
                    <a:pt x="26" y="19"/>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1" name="Freeform 476"/>
            <p:cNvSpPr>
              <a:spLocks noEditPoints="1"/>
            </p:cNvSpPr>
            <p:nvPr/>
          </p:nvSpPr>
          <p:spPr bwMode="auto">
            <a:xfrm>
              <a:off x="4767263" y="2389192"/>
              <a:ext cx="385763" cy="387351"/>
            </a:xfrm>
            <a:custGeom>
              <a:avLst/>
              <a:gdLst>
                <a:gd name="T0" fmla="*/ 2147483647 w 243"/>
                <a:gd name="T1" fmla="*/ 2147483647 h 244"/>
                <a:gd name="T2" fmla="*/ 0 w 243"/>
                <a:gd name="T3" fmla="*/ 2147483647 h 244"/>
                <a:gd name="T4" fmla="*/ 0 w 243"/>
                <a:gd name="T5" fmla="*/ 0 h 244"/>
                <a:gd name="T6" fmla="*/ 2147483647 w 243"/>
                <a:gd name="T7" fmla="*/ 0 h 244"/>
                <a:gd name="T8" fmla="*/ 2147483647 w 243"/>
                <a:gd name="T9" fmla="*/ 2147483647 h 244"/>
                <a:gd name="T10" fmla="*/ 2147483647 w 243"/>
                <a:gd name="T11" fmla="*/ 2147483647 h 244"/>
                <a:gd name="T12" fmla="*/ 2147483647 w 243"/>
                <a:gd name="T13" fmla="*/ 0 h 244"/>
                <a:gd name="T14" fmla="*/ 2147483647 w 243"/>
                <a:gd name="T15" fmla="*/ 0 h 244"/>
                <a:gd name="T16" fmla="*/ 2147483647 w 243"/>
                <a:gd name="T17" fmla="*/ 2147483647 h 244"/>
                <a:gd name="T18" fmla="*/ 2147483647 w 243"/>
                <a:gd name="T19" fmla="*/ 2147483647 h 244"/>
                <a:gd name="T20" fmla="*/ 2147483647 w 243"/>
                <a:gd name="T21" fmla="*/ 2147483647 h 244"/>
                <a:gd name="T22" fmla="*/ 2147483647 w 243"/>
                <a:gd name="T23" fmla="*/ 2147483647 h 244"/>
                <a:gd name="T24" fmla="*/ 2147483647 w 243"/>
                <a:gd name="T25" fmla="*/ 2147483647 h 244"/>
                <a:gd name="T26" fmla="*/ 2147483647 w 243"/>
                <a:gd name="T27" fmla="*/ 2147483647 h 244"/>
                <a:gd name="T28" fmla="*/ 2147483647 w 243"/>
                <a:gd name="T29" fmla="*/ 2147483647 h 244"/>
                <a:gd name="T30" fmla="*/ 2147483647 w 243"/>
                <a:gd name="T31" fmla="*/ 2147483647 h 244"/>
                <a:gd name="T32" fmla="*/ 2147483647 w 243"/>
                <a:gd name="T33" fmla="*/ 2147483647 h 244"/>
                <a:gd name="T34" fmla="*/ 2147483647 w 243"/>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3" h="244">
                  <a:moveTo>
                    <a:pt x="243" y="244"/>
                  </a:moveTo>
                  <a:lnTo>
                    <a:pt x="0" y="244"/>
                  </a:lnTo>
                  <a:lnTo>
                    <a:pt x="0" y="0"/>
                  </a:lnTo>
                  <a:lnTo>
                    <a:pt x="96" y="0"/>
                  </a:lnTo>
                  <a:lnTo>
                    <a:pt x="96" y="54"/>
                  </a:lnTo>
                  <a:lnTo>
                    <a:pt x="147" y="54"/>
                  </a:lnTo>
                  <a:lnTo>
                    <a:pt x="147" y="0"/>
                  </a:lnTo>
                  <a:lnTo>
                    <a:pt x="243" y="0"/>
                  </a:lnTo>
                  <a:lnTo>
                    <a:pt x="243" y="244"/>
                  </a:lnTo>
                  <a:close/>
                  <a:moveTo>
                    <a:pt x="16" y="228"/>
                  </a:moveTo>
                  <a:lnTo>
                    <a:pt x="229" y="228"/>
                  </a:lnTo>
                  <a:lnTo>
                    <a:pt x="229" y="14"/>
                  </a:lnTo>
                  <a:lnTo>
                    <a:pt x="163" y="14"/>
                  </a:lnTo>
                  <a:lnTo>
                    <a:pt x="163" y="69"/>
                  </a:lnTo>
                  <a:lnTo>
                    <a:pt x="80" y="69"/>
                  </a:lnTo>
                  <a:lnTo>
                    <a:pt x="80"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2" name="Freeform 477"/>
            <p:cNvSpPr>
              <a:spLocks noEditPoints="1"/>
            </p:cNvSpPr>
            <p:nvPr/>
          </p:nvSpPr>
          <p:spPr bwMode="auto">
            <a:xfrm>
              <a:off x="4875213" y="2517780"/>
              <a:ext cx="185738" cy="142875"/>
            </a:xfrm>
            <a:custGeom>
              <a:avLst/>
              <a:gdLst>
                <a:gd name="T0" fmla="*/ 2147483647 w 58"/>
                <a:gd name="T1" fmla="*/ 0 h 45"/>
                <a:gd name="T2" fmla="*/ 2147483647 w 58"/>
                <a:gd name="T3" fmla="*/ 0 h 45"/>
                <a:gd name="T4" fmla="*/ 0 w 58"/>
                <a:gd name="T5" fmla="*/ 2147483647 h 45"/>
                <a:gd name="T6" fmla="*/ 0 w 58"/>
                <a:gd name="T7" fmla="*/ 2147483647 h 45"/>
                <a:gd name="T8" fmla="*/ 2147483647 w 58"/>
                <a:gd name="T9" fmla="*/ 2147483647 h 45"/>
                <a:gd name="T10" fmla="*/ 2147483647 w 58"/>
                <a:gd name="T11" fmla="*/ 2147483647 h 45"/>
                <a:gd name="T12" fmla="*/ 2147483647 w 58"/>
                <a:gd name="T13" fmla="*/ 2147483647 h 45"/>
                <a:gd name="T14" fmla="*/ 2147483647 w 58"/>
                <a:gd name="T15" fmla="*/ 2147483647 h 45"/>
                <a:gd name="T16" fmla="*/ 2147483647 w 58"/>
                <a:gd name="T17" fmla="*/ 0 h 45"/>
                <a:gd name="T18" fmla="*/ 2147483647 w 58"/>
                <a:gd name="T19" fmla="*/ 2147483647 h 45"/>
                <a:gd name="T20" fmla="*/ 2147483647 w 58"/>
                <a:gd name="T21" fmla="*/ 2147483647 h 45"/>
                <a:gd name="T22" fmla="*/ 2147483647 w 58"/>
                <a:gd name="T23" fmla="*/ 2147483647 h 45"/>
                <a:gd name="T24" fmla="*/ 2147483647 w 58"/>
                <a:gd name="T25" fmla="*/ 2147483647 h 45"/>
                <a:gd name="T26" fmla="*/ 2147483647 w 58"/>
                <a:gd name="T27" fmla="*/ 2147483647 h 45"/>
                <a:gd name="T28" fmla="*/ 2147483647 w 58"/>
                <a:gd name="T29" fmla="*/ 2147483647 h 45"/>
                <a:gd name="T30" fmla="*/ 2147483647 w 58"/>
                <a:gd name="T31" fmla="*/ 2147483647 h 45"/>
                <a:gd name="T32" fmla="*/ 2147483647 w 58"/>
                <a:gd name="T33" fmla="*/ 2147483647 h 45"/>
                <a:gd name="T34" fmla="*/ 2147483647 w 58"/>
                <a:gd name="T35" fmla="*/ 2147483647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8" h="45">
                  <a:moveTo>
                    <a:pt x="54" y="0"/>
                  </a:moveTo>
                  <a:cubicBezTo>
                    <a:pt x="5" y="0"/>
                    <a:pt x="5" y="0"/>
                    <a:pt x="5" y="0"/>
                  </a:cubicBezTo>
                  <a:cubicBezTo>
                    <a:pt x="2" y="0"/>
                    <a:pt x="0" y="2"/>
                    <a:pt x="0" y="4"/>
                  </a:cubicBezTo>
                  <a:cubicBezTo>
                    <a:pt x="0" y="41"/>
                    <a:pt x="0" y="41"/>
                    <a:pt x="0" y="41"/>
                  </a:cubicBezTo>
                  <a:cubicBezTo>
                    <a:pt x="0" y="43"/>
                    <a:pt x="2" y="45"/>
                    <a:pt x="5" y="45"/>
                  </a:cubicBezTo>
                  <a:cubicBezTo>
                    <a:pt x="54" y="45"/>
                    <a:pt x="54" y="45"/>
                    <a:pt x="54" y="45"/>
                  </a:cubicBezTo>
                  <a:cubicBezTo>
                    <a:pt x="56" y="45"/>
                    <a:pt x="58" y="43"/>
                    <a:pt x="58" y="41"/>
                  </a:cubicBezTo>
                  <a:cubicBezTo>
                    <a:pt x="58" y="4"/>
                    <a:pt x="58" y="4"/>
                    <a:pt x="58" y="4"/>
                  </a:cubicBezTo>
                  <a:cubicBezTo>
                    <a:pt x="58" y="2"/>
                    <a:pt x="56" y="0"/>
                    <a:pt x="54" y="0"/>
                  </a:cubicBezTo>
                  <a:close/>
                  <a:moveTo>
                    <a:pt x="55" y="41"/>
                  </a:moveTo>
                  <a:cubicBezTo>
                    <a:pt x="55" y="42"/>
                    <a:pt x="55" y="42"/>
                    <a:pt x="54" y="42"/>
                  </a:cubicBezTo>
                  <a:cubicBezTo>
                    <a:pt x="5" y="42"/>
                    <a:pt x="5" y="42"/>
                    <a:pt x="5" y="42"/>
                  </a:cubicBezTo>
                  <a:cubicBezTo>
                    <a:pt x="4" y="42"/>
                    <a:pt x="3" y="42"/>
                    <a:pt x="3" y="41"/>
                  </a:cubicBezTo>
                  <a:cubicBezTo>
                    <a:pt x="3" y="4"/>
                    <a:pt x="3" y="4"/>
                    <a:pt x="3" y="4"/>
                  </a:cubicBezTo>
                  <a:cubicBezTo>
                    <a:pt x="3" y="3"/>
                    <a:pt x="4" y="3"/>
                    <a:pt x="5" y="3"/>
                  </a:cubicBezTo>
                  <a:cubicBezTo>
                    <a:pt x="54" y="3"/>
                    <a:pt x="54" y="3"/>
                    <a:pt x="54" y="3"/>
                  </a:cubicBezTo>
                  <a:cubicBezTo>
                    <a:pt x="55" y="3"/>
                    <a:pt x="55" y="3"/>
                    <a:pt x="55" y="4"/>
                  </a:cubicBezTo>
                  <a:lnTo>
                    <a:pt x="55" y="41"/>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3" name="Rectangle 478"/>
            <p:cNvSpPr>
              <a:spLocks noChangeArrowheads="1"/>
            </p:cNvSpPr>
            <p:nvPr/>
          </p:nvSpPr>
          <p:spPr bwMode="auto">
            <a:xfrm>
              <a:off x="4941888" y="2663830"/>
              <a:ext cx="52388" cy="9525"/>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54" name="Rectangle 479"/>
            <p:cNvSpPr>
              <a:spLocks noChangeArrowheads="1"/>
            </p:cNvSpPr>
            <p:nvPr/>
          </p:nvSpPr>
          <p:spPr bwMode="auto">
            <a:xfrm>
              <a:off x="4922838" y="2676530"/>
              <a:ext cx="93663" cy="635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55" name="Rectangle 480"/>
            <p:cNvSpPr>
              <a:spLocks noChangeArrowheads="1"/>
            </p:cNvSpPr>
            <p:nvPr/>
          </p:nvSpPr>
          <p:spPr bwMode="auto">
            <a:xfrm>
              <a:off x="5003800" y="2714630"/>
              <a:ext cx="50800" cy="11113"/>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56" name="Freeform 481"/>
            <p:cNvSpPr>
              <a:spLocks noEditPoints="1"/>
            </p:cNvSpPr>
            <p:nvPr/>
          </p:nvSpPr>
          <p:spPr bwMode="auto">
            <a:xfrm>
              <a:off x="4872038" y="2686055"/>
              <a:ext cx="195263" cy="58738"/>
            </a:xfrm>
            <a:custGeom>
              <a:avLst/>
              <a:gdLst>
                <a:gd name="T0" fmla="*/ 2147483647 w 61"/>
                <a:gd name="T1" fmla="*/ 0 h 18"/>
                <a:gd name="T2" fmla="*/ 0 w 61"/>
                <a:gd name="T3" fmla="*/ 2147483647 h 18"/>
                <a:gd name="T4" fmla="*/ 2147483647 w 61"/>
                <a:gd name="T5" fmla="*/ 2147483647 h 18"/>
                <a:gd name="T6" fmla="*/ 2147483647 w 61"/>
                <a:gd name="T7" fmla="*/ 2147483647 h 18"/>
                <a:gd name="T8" fmla="*/ 2147483647 w 61"/>
                <a:gd name="T9" fmla="*/ 2147483647 h 18"/>
                <a:gd name="T10" fmla="*/ 2147483647 w 61"/>
                <a:gd name="T11" fmla="*/ 2147483647 h 18"/>
                <a:gd name="T12" fmla="*/ 2147483647 w 61"/>
                <a:gd name="T13" fmla="*/ 2147483647 h 18"/>
                <a:gd name="T14" fmla="*/ 2147483647 w 61"/>
                <a:gd name="T15" fmla="*/ 2147483647 h 18"/>
                <a:gd name="T16" fmla="*/ 2147483647 w 61"/>
                <a:gd name="T17" fmla="*/ 2147483647 h 18"/>
                <a:gd name="T18" fmla="*/ 2147483647 w 61"/>
                <a:gd name="T19" fmla="*/ 2147483647 h 18"/>
                <a:gd name="T20" fmla="*/ 2147483647 w 61"/>
                <a:gd name="T21" fmla="*/ 2147483647 h 18"/>
                <a:gd name="T22" fmla="*/ 2147483647 w 61"/>
                <a:gd name="T23" fmla="*/ 2147483647 h 18"/>
                <a:gd name="T24" fmla="*/ 2147483647 w 61"/>
                <a:gd name="T25" fmla="*/ 2147483647 h 18"/>
                <a:gd name="T26" fmla="*/ 2147483647 w 61"/>
                <a:gd name="T27" fmla="*/ 2147483647 h 18"/>
                <a:gd name="T28" fmla="*/ 2147483647 w 61"/>
                <a:gd name="T29" fmla="*/ 2147483647 h 18"/>
                <a:gd name="T30" fmla="*/ 2147483647 w 61"/>
                <a:gd name="T31" fmla="*/ 2147483647 h 18"/>
                <a:gd name="T32" fmla="*/ 2147483647 w 61"/>
                <a:gd name="T33" fmla="*/ 2147483647 h 18"/>
                <a:gd name="T34" fmla="*/ 2147483647 w 61"/>
                <a:gd name="T35" fmla="*/ 2147483647 h 18"/>
                <a:gd name="T36" fmla="*/ 2147483647 w 61"/>
                <a:gd name="T37" fmla="*/ 2147483647 h 18"/>
                <a:gd name="T38" fmla="*/ 2147483647 w 61"/>
                <a:gd name="T39" fmla="*/ 2147483647 h 18"/>
                <a:gd name="T40" fmla="*/ 2147483647 w 61"/>
                <a:gd name="T41" fmla="*/ 2147483647 h 18"/>
                <a:gd name="T42" fmla="*/ 2147483647 w 61"/>
                <a:gd name="T43" fmla="*/ 2147483647 h 18"/>
                <a:gd name="T44" fmla="*/ 2147483647 w 61"/>
                <a:gd name="T45" fmla="*/ 2147483647 h 18"/>
                <a:gd name="T46" fmla="*/ 2147483647 w 61"/>
                <a:gd name="T47" fmla="*/ 2147483647 h 18"/>
                <a:gd name="T48" fmla="*/ 2147483647 w 61"/>
                <a:gd name="T49" fmla="*/ 2147483647 h 18"/>
                <a:gd name="T50" fmla="*/ 2147483647 w 61"/>
                <a:gd name="T51" fmla="*/ 2147483647 h 18"/>
                <a:gd name="T52" fmla="*/ 2147483647 w 61"/>
                <a:gd name="T53" fmla="*/ 2147483647 h 18"/>
                <a:gd name="T54" fmla="*/ 2147483647 w 61"/>
                <a:gd name="T55" fmla="*/ 2147483647 h 18"/>
                <a:gd name="T56" fmla="*/ 2147483647 w 61"/>
                <a:gd name="T57" fmla="*/ 2147483647 h 18"/>
                <a:gd name="T58" fmla="*/ 2147483647 w 61"/>
                <a:gd name="T59" fmla="*/ 2147483647 h 18"/>
                <a:gd name="T60" fmla="*/ 2147483647 w 61"/>
                <a:gd name="T61" fmla="*/ 2147483647 h 18"/>
                <a:gd name="T62" fmla="*/ 2147483647 w 61"/>
                <a:gd name="T63" fmla="*/ 2147483647 h 18"/>
                <a:gd name="T64" fmla="*/ 2147483647 w 61"/>
                <a:gd name="T65" fmla="*/ 2147483647 h 18"/>
                <a:gd name="T66" fmla="*/ 2147483647 w 61"/>
                <a:gd name="T67" fmla="*/ 2147483647 h 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 h="18">
                  <a:moveTo>
                    <a:pt x="59" y="0"/>
                  </a:moveTo>
                  <a:cubicBezTo>
                    <a:pt x="2" y="0"/>
                    <a:pt x="2" y="0"/>
                    <a:pt x="2" y="0"/>
                  </a:cubicBezTo>
                  <a:cubicBezTo>
                    <a:pt x="0" y="0"/>
                    <a:pt x="0" y="1"/>
                    <a:pt x="0" y="2"/>
                  </a:cubicBezTo>
                  <a:cubicBezTo>
                    <a:pt x="0" y="16"/>
                    <a:pt x="0" y="16"/>
                    <a:pt x="0" y="16"/>
                  </a:cubicBezTo>
                  <a:cubicBezTo>
                    <a:pt x="0" y="17"/>
                    <a:pt x="0" y="18"/>
                    <a:pt x="2" y="18"/>
                  </a:cubicBezTo>
                  <a:cubicBezTo>
                    <a:pt x="59" y="18"/>
                    <a:pt x="59" y="18"/>
                    <a:pt x="59" y="18"/>
                  </a:cubicBezTo>
                  <a:cubicBezTo>
                    <a:pt x="60" y="18"/>
                    <a:pt x="61" y="17"/>
                    <a:pt x="61" y="16"/>
                  </a:cubicBezTo>
                  <a:cubicBezTo>
                    <a:pt x="61" y="2"/>
                    <a:pt x="61" y="2"/>
                    <a:pt x="61" y="2"/>
                  </a:cubicBezTo>
                  <a:cubicBezTo>
                    <a:pt x="61" y="1"/>
                    <a:pt x="60" y="0"/>
                    <a:pt x="59" y="0"/>
                  </a:cubicBezTo>
                  <a:close/>
                  <a:moveTo>
                    <a:pt x="21" y="15"/>
                  </a:moveTo>
                  <a:cubicBezTo>
                    <a:pt x="3" y="15"/>
                    <a:pt x="3" y="15"/>
                    <a:pt x="3" y="15"/>
                  </a:cubicBezTo>
                  <a:cubicBezTo>
                    <a:pt x="3" y="13"/>
                    <a:pt x="3" y="13"/>
                    <a:pt x="3" y="13"/>
                  </a:cubicBezTo>
                  <a:cubicBezTo>
                    <a:pt x="21" y="13"/>
                    <a:pt x="21" y="13"/>
                    <a:pt x="21" y="13"/>
                  </a:cubicBezTo>
                  <a:lnTo>
                    <a:pt x="21" y="15"/>
                  </a:lnTo>
                  <a:close/>
                  <a:moveTo>
                    <a:pt x="21" y="12"/>
                  </a:moveTo>
                  <a:cubicBezTo>
                    <a:pt x="3" y="12"/>
                    <a:pt x="3" y="12"/>
                    <a:pt x="3" y="12"/>
                  </a:cubicBezTo>
                  <a:cubicBezTo>
                    <a:pt x="3" y="11"/>
                    <a:pt x="3" y="11"/>
                    <a:pt x="3" y="11"/>
                  </a:cubicBezTo>
                  <a:cubicBezTo>
                    <a:pt x="21" y="11"/>
                    <a:pt x="21" y="11"/>
                    <a:pt x="21" y="11"/>
                  </a:cubicBezTo>
                  <a:lnTo>
                    <a:pt x="21" y="12"/>
                  </a:lnTo>
                  <a:close/>
                  <a:moveTo>
                    <a:pt x="21" y="10"/>
                  </a:moveTo>
                  <a:cubicBezTo>
                    <a:pt x="3" y="10"/>
                    <a:pt x="3" y="10"/>
                    <a:pt x="3" y="10"/>
                  </a:cubicBezTo>
                  <a:cubicBezTo>
                    <a:pt x="3" y="8"/>
                    <a:pt x="3" y="8"/>
                    <a:pt x="3" y="8"/>
                  </a:cubicBezTo>
                  <a:cubicBezTo>
                    <a:pt x="21" y="8"/>
                    <a:pt x="21" y="8"/>
                    <a:pt x="21" y="8"/>
                  </a:cubicBezTo>
                  <a:lnTo>
                    <a:pt x="21" y="10"/>
                  </a:lnTo>
                  <a:close/>
                  <a:moveTo>
                    <a:pt x="21" y="7"/>
                  </a:moveTo>
                  <a:cubicBezTo>
                    <a:pt x="3" y="7"/>
                    <a:pt x="3" y="7"/>
                    <a:pt x="3" y="7"/>
                  </a:cubicBezTo>
                  <a:cubicBezTo>
                    <a:pt x="3" y="6"/>
                    <a:pt x="3" y="6"/>
                    <a:pt x="3" y="6"/>
                  </a:cubicBezTo>
                  <a:cubicBezTo>
                    <a:pt x="21" y="6"/>
                    <a:pt x="21" y="6"/>
                    <a:pt x="21" y="6"/>
                  </a:cubicBezTo>
                  <a:lnTo>
                    <a:pt x="21" y="7"/>
                  </a:lnTo>
                  <a:close/>
                  <a:moveTo>
                    <a:pt x="21" y="4"/>
                  </a:moveTo>
                  <a:cubicBezTo>
                    <a:pt x="3" y="4"/>
                    <a:pt x="3" y="4"/>
                    <a:pt x="3" y="4"/>
                  </a:cubicBezTo>
                  <a:cubicBezTo>
                    <a:pt x="3" y="3"/>
                    <a:pt x="3" y="3"/>
                    <a:pt x="3" y="3"/>
                  </a:cubicBezTo>
                  <a:cubicBezTo>
                    <a:pt x="21" y="3"/>
                    <a:pt x="21" y="3"/>
                    <a:pt x="21" y="3"/>
                  </a:cubicBezTo>
                  <a:lnTo>
                    <a:pt x="21" y="4"/>
                  </a:lnTo>
                  <a:close/>
                  <a:moveTo>
                    <a:pt x="32" y="11"/>
                  </a:moveTo>
                  <a:cubicBezTo>
                    <a:pt x="29" y="11"/>
                    <a:pt x="29" y="11"/>
                    <a:pt x="29" y="11"/>
                  </a:cubicBezTo>
                  <a:cubicBezTo>
                    <a:pt x="29" y="9"/>
                    <a:pt x="29" y="9"/>
                    <a:pt x="29" y="9"/>
                  </a:cubicBezTo>
                  <a:cubicBezTo>
                    <a:pt x="32" y="9"/>
                    <a:pt x="32" y="9"/>
                    <a:pt x="32" y="9"/>
                  </a:cubicBezTo>
                  <a:lnTo>
                    <a:pt x="32" y="11"/>
                  </a:lnTo>
                  <a:close/>
                  <a:moveTo>
                    <a:pt x="32" y="8"/>
                  </a:moveTo>
                  <a:cubicBezTo>
                    <a:pt x="29" y="8"/>
                    <a:pt x="29" y="8"/>
                    <a:pt x="29" y="8"/>
                  </a:cubicBezTo>
                  <a:cubicBezTo>
                    <a:pt x="29" y="7"/>
                    <a:pt x="29" y="7"/>
                    <a:pt x="29" y="7"/>
                  </a:cubicBezTo>
                  <a:cubicBezTo>
                    <a:pt x="32" y="7"/>
                    <a:pt x="32" y="7"/>
                    <a:pt x="32" y="7"/>
                  </a:cubicBezTo>
                  <a:lnTo>
                    <a:pt x="32" y="8"/>
                  </a:lnTo>
                  <a:close/>
                  <a:moveTo>
                    <a:pt x="46" y="15"/>
                  </a:moveTo>
                  <a:cubicBezTo>
                    <a:pt x="45" y="15"/>
                    <a:pt x="45" y="15"/>
                    <a:pt x="45" y="15"/>
                  </a:cubicBezTo>
                  <a:cubicBezTo>
                    <a:pt x="45" y="14"/>
                    <a:pt x="45" y="14"/>
                    <a:pt x="46" y="14"/>
                  </a:cubicBezTo>
                  <a:cubicBezTo>
                    <a:pt x="46" y="14"/>
                    <a:pt x="46" y="14"/>
                    <a:pt x="46" y="15"/>
                  </a:cubicBezTo>
                  <a:cubicBezTo>
                    <a:pt x="46" y="15"/>
                    <a:pt x="46" y="15"/>
                    <a:pt x="46" y="15"/>
                  </a:cubicBezTo>
                  <a:close/>
                  <a:moveTo>
                    <a:pt x="49" y="15"/>
                  </a:moveTo>
                  <a:cubicBezTo>
                    <a:pt x="49" y="15"/>
                    <a:pt x="48" y="15"/>
                    <a:pt x="48" y="15"/>
                  </a:cubicBezTo>
                  <a:cubicBezTo>
                    <a:pt x="48" y="14"/>
                    <a:pt x="49" y="14"/>
                    <a:pt x="49" y="14"/>
                  </a:cubicBezTo>
                  <a:cubicBezTo>
                    <a:pt x="49" y="14"/>
                    <a:pt x="50" y="14"/>
                    <a:pt x="50" y="15"/>
                  </a:cubicBezTo>
                  <a:cubicBezTo>
                    <a:pt x="50" y="15"/>
                    <a:pt x="49" y="15"/>
                    <a:pt x="49" y="15"/>
                  </a:cubicBezTo>
                  <a:close/>
                  <a:moveTo>
                    <a:pt x="52" y="15"/>
                  </a:moveTo>
                  <a:cubicBezTo>
                    <a:pt x="52" y="15"/>
                    <a:pt x="52" y="15"/>
                    <a:pt x="52" y="15"/>
                  </a:cubicBezTo>
                  <a:cubicBezTo>
                    <a:pt x="52" y="14"/>
                    <a:pt x="52" y="14"/>
                    <a:pt x="52" y="14"/>
                  </a:cubicBezTo>
                  <a:cubicBezTo>
                    <a:pt x="53" y="14"/>
                    <a:pt x="53" y="14"/>
                    <a:pt x="53" y="15"/>
                  </a:cubicBezTo>
                  <a:cubicBezTo>
                    <a:pt x="53" y="15"/>
                    <a:pt x="53" y="15"/>
                    <a:pt x="52" y="15"/>
                  </a:cubicBezTo>
                  <a:close/>
                  <a:moveTo>
                    <a:pt x="58" y="13"/>
                  </a:moveTo>
                  <a:cubicBezTo>
                    <a:pt x="40" y="13"/>
                    <a:pt x="40" y="13"/>
                    <a:pt x="40" y="13"/>
                  </a:cubicBezTo>
                  <a:cubicBezTo>
                    <a:pt x="40" y="8"/>
                    <a:pt x="40" y="8"/>
                    <a:pt x="40" y="8"/>
                  </a:cubicBezTo>
                  <a:cubicBezTo>
                    <a:pt x="58" y="8"/>
                    <a:pt x="58" y="8"/>
                    <a:pt x="58" y="8"/>
                  </a:cubicBezTo>
                  <a:lnTo>
                    <a:pt x="58" y="13"/>
                  </a:lnTo>
                  <a:close/>
                  <a:moveTo>
                    <a:pt x="58" y="7"/>
                  </a:moveTo>
                  <a:cubicBezTo>
                    <a:pt x="40" y="7"/>
                    <a:pt x="40" y="7"/>
                    <a:pt x="40" y="7"/>
                  </a:cubicBezTo>
                  <a:cubicBezTo>
                    <a:pt x="40" y="3"/>
                    <a:pt x="40" y="3"/>
                    <a:pt x="40" y="3"/>
                  </a:cubicBezTo>
                  <a:cubicBezTo>
                    <a:pt x="58" y="3"/>
                    <a:pt x="58" y="3"/>
                    <a:pt x="58" y="3"/>
                  </a:cubicBezTo>
                  <a:lnTo>
                    <a:pt x="58" y="7"/>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7" name="Rectangle 482"/>
            <p:cNvSpPr>
              <a:spLocks noChangeArrowheads="1"/>
            </p:cNvSpPr>
            <p:nvPr/>
          </p:nvSpPr>
          <p:spPr bwMode="auto">
            <a:xfrm>
              <a:off x="5003800" y="2695580"/>
              <a:ext cx="50800" cy="12700"/>
            </a:xfrm>
            <a:prstGeom prst="rect">
              <a:avLst/>
            </a:prstGeom>
            <a:grpFill/>
            <a:ln w="9525">
              <a:noFill/>
              <a:miter lim="800000"/>
              <a:headEnd/>
              <a:tailEnd/>
            </a:ln>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58" name="Freeform 483"/>
            <p:cNvSpPr>
              <a:spLocks noEditPoints="1"/>
            </p:cNvSpPr>
            <p:nvPr/>
          </p:nvSpPr>
          <p:spPr bwMode="auto">
            <a:xfrm>
              <a:off x="5214938" y="1938341"/>
              <a:ext cx="388938" cy="387351"/>
            </a:xfrm>
            <a:custGeom>
              <a:avLst/>
              <a:gdLst>
                <a:gd name="T0" fmla="*/ 2147483647 w 245"/>
                <a:gd name="T1" fmla="*/ 2147483647 h 244"/>
                <a:gd name="T2" fmla="*/ 0 w 245"/>
                <a:gd name="T3" fmla="*/ 2147483647 h 244"/>
                <a:gd name="T4" fmla="*/ 0 w 245"/>
                <a:gd name="T5" fmla="*/ 0 h 244"/>
                <a:gd name="T6" fmla="*/ 2147483647 w 245"/>
                <a:gd name="T7" fmla="*/ 0 h 244"/>
                <a:gd name="T8" fmla="*/ 2147483647 w 245"/>
                <a:gd name="T9" fmla="*/ 2147483647 h 244"/>
                <a:gd name="T10" fmla="*/ 2147483647 w 245"/>
                <a:gd name="T11" fmla="*/ 2147483647 h 244"/>
                <a:gd name="T12" fmla="*/ 2147483647 w 245"/>
                <a:gd name="T13" fmla="*/ 0 h 244"/>
                <a:gd name="T14" fmla="*/ 2147483647 w 245"/>
                <a:gd name="T15" fmla="*/ 0 h 244"/>
                <a:gd name="T16" fmla="*/ 2147483647 w 245"/>
                <a:gd name="T17" fmla="*/ 2147483647 h 244"/>
                <a:gd name="T18" fmla="*/ 2147483647 w 245"/>
                <a:gd name="T19" fmla="*/ 2147483647 h 244"/>
                <a:gd name="T20" fmla="*/ 2147483647 w 245"/>
                <a:gd name="T21" fmla="*/ 2147483647 h 244"/>
                <a:gd name="T22" fmla="*/ 2147483647 w 245"/>
                <a:gd name="T23" fmla="*/ 2147483647 h 244"/>
                <a:gd name="T24" fmla="*/ 2147483647 w 245"/>
                <a:gd name="T25" fmla="*/ 2147483647 h 244"/>
                <a:gd name="T26" fmla="*/ 2147483647 w 245"/>
                <a:gd name="T27" fmla="*/ 2147483647 h 244"/>
                <a:gd name="T28" fmla="*/ 2147483647 w 245"/>
                <a:gd name="T29" fmla="*/ 2147483647 h 244"/>
                <a:gd name="T30" fmla="*/ 2147483647 w 245"/>
                <a:gd name="T31" fmla="*/ 2147483647 h 244"/>
                <a:gd name="T32" fmla="*/ 2147483647 w 245"/>
                <a:gd name="T33" fmla="*/ 2147483647 h 244"/>
                <a:gd name="T34" fmla="*/ 2147483647 w 245"/>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5" h="244">
                  <a:moveTo>
                    <a:pt x="245" y="244"/>
                  </a:moveTo>
                  <a:lnTo>
                    <a:pt x="0" y="244"/>
                  </a:lnTo>
                  <a:lnTo>
                    <a:pt x="0" y="0"/>
                  </a:lnTo>
                  <a:lnTo>
                    <a:pt x="96" y="0"/>
                  </a:lnTo>
                  <a:lnTo>
                    <a:pt x="96" y="55"/>
                  </a:lnTo>
                  <a:lnTo>
                    <a:pt x="147" y="55"/>
                  </a:lnTo>
                  <a:lnTo>
                    <a:pt x="147" y="0"/>
                  </a:lnTo>
                  <a:lnTo>
                    <a:pt x="245" y="0"/>
                  </a:lnTo>
                  <a:lnTo>
                    <a:pt x="245" y="244"/>
                  </a:lnTo>
                  <a:close/>
                  <a:moveTo>
                    <a:pt x="16" y="228"/>
                  </a:moveTo>
                  <a:lnTo>
                    <a:pt x="229" y="228"/>
                  </a:lnTo>
                  <a:lnTo>
                    <a:pt x="229" y="14"/>
                  </a:lnTo>
                  <a:lnTo>
                    <a:pt x="163" y="14"/>
                  </a:lnTo>
                  <a:lnTo>
                    <a:pt x="163" y="69"/>
                  </a:lnTo>
                  <a:lnTo>
                    <a:pt x="82" y="69"/>
                  </a:lnTo>
                  <a:lnTo>
                    <a:pt x="82" y="14"/>
                  </a:lnTo>
                  <a:lnTo>
                    <a:pt x="16" y="14"/>
                  </a:lnTo>
                  <a:lnTo>
                    <a:pt x="16"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59" name="Freeform 484"/>
            <p:cNvSpPr>
              <a:spLocks noEditPoints="1"/>
            </p:cNvSpPr>
            <p:nvPr/>
          </p:nvSpPr>
          <p:spPr bwMode="auto">
            <a:xfrm>
              <a:off x="5341938" y="2070104"/>
              <a:ext cx="157163" cy="198438"/>
            </a:xfrm>
            <a:custGeom>
              <a:avLst/>
              <a:gdLst>
                <a:gd name="T0" fmla="*/ 2147483647 w 49"/>
                <a:gd name="T1" fmla="*/ 2147483647 h 62"/>
                <a:gd name="T2" fmla="*/ 2147483647 w 49"/>
                <a:gd name="T3" fmla="*/ 2147483647 h 62"/>
                <a:gd name="T4" fmla="*/ 2147483647 w 49"/>
                <a:gd name="T5" fmla="*/ 2147483647 h 62"/>
                <a:gd name="T6" fmla="*/ 2147483647 w 49"/>
                <a:gd name="T7" fmla="*/ 2147483647 h 62"/>
                <a:gd name="T8" fmla="*/ 2147483647 w 49"/>
                <a:gd name="T9" fmla="*/ 2147483647 h 62"/>
                <a:gd name="T10" fmla="*/ 2147483647 w 49"/>
                <a:gd name="T11" fmla="*/ 2147483647 h 62"/>
                <a:gd name="T12" fmla="*/ 2147483647 w 49"/>
                <a:gd name="T13" fmla="*/ 2147483647 h 62"/>
                <a:gd name="T14" fmla="*/ 2147483647 w 49"/>
                <a:gd name="T15" fmla="*/ 2147483647 h 62"/>
                <a:gd name="T16" fmla="*/ 2147483647 w 49"/>
                <a:gd name="T17" fmla="*/ 2147483647 h 62"/>
                <a:gd name="T18" fmla="*/ 2147483647 w 49"/>
                <a:gd name="T19" fmla="*/ 2147483647 h 62"/>
                <a:gd name="T20" fmla="*/ 2147483647 w 49"/>
                <a:gd name="T21" fmla="*/ 2147483647 h 62"/>
                <a:gd name="T22" fmla="*/ 2147483647 w 49"/>
                <a:gd name="T23" fmla="*/ 2147483647 h 62"/>
                <a:gd name="T24" fmla="*/ 2147483647 w 49"/>
                <a:gd name="T25" fmla="*/ 2147483647 h 62"/>
                <a:gd name="T26" fmla="*/ 2147483647 w 49"/>
                <a:gd name="T27" fmla="*/ 2147483647 h 62"/>
                <a:gd name="T28" fmla="*/ 2147483647 w 49"/>
                <a:gd name="T29" fmla="*/ 2147483647 h 62"/>
                <a:gd name="T30" fmla="*/ 2147483647 w 49"/>
                <a:gd name="T31" fmla="*/ 2147483647 h 62"/>
                <a:gd name="T32" fmla="*/ 2147483647 w 49"/>
                <a:gd name="T33" fmla="*/ 0 h 62"/>
                <a:gd name="T34" fmla="*/ 2147483647 w 49"/>
                <a:gd name="T35" fmla="*/ 0 h 62"/>
                <a:gd name="T36" fmla="*/ 2147483647 w 49"/>
                <a:gd name="T37" fmla="*/ 0 h 62"/>
                <a:gd name="T38" fmla="*/ 0 w 49"/>
                <a:gd name="T39" fmla="*/ 2147483647 h 62"/>
                <a:gd name="T40" fmla="*/ 0 w 49"/>
                <a:gd name="T41" fmla="*/ 2147483647 h 62"/>
                <a:gd name="T42" fmla="*/ 2147483647 w 49"/>
                <a:gd name="T43" fmla="*/ 2147483647 h 62"/>
                <a:gd name="T44" fmla="*/ 2147483647 w 49"/>
                <a:gd name="T45" fmla="*/ 2147483647 h 62"/>
                <a:gd name="T46" fmla="*/ 2147483647 w 49"/>
                <a:gd name="T47" fmla="*/ 2147483647 h 62"/>
                <a:gd name="T48" fmla="*/ 2147483647 w 49"/>
                <a:gd name="T49" fmla="*/ 2147483647 h 62"/>
                <a:gd name="T50" fmla="*/ 2147483647 w 49"/>
                <a:gd name="T51" fmla="*/ 2147483647 h 62"/>
                <a:gd name="T52" fmla="*/ 2147483647 w 49"/>
                <a:gd name="T53" fmla="*/ 2147483647 h 62"/>
                <a:gd name="T54" fmla="*/ 2147483647 w 49"/>
                <a:gd name="T55" fmla="*/ 2147483647 h 62"/>
                <a:gd name="T56" fmla="*/ 2147483647 w 49"/>
                <a:gd name="T57" fmla="*/ 2147483647 h 62"/>
                <a:gd name="T58" fmla="*/ 2147483647 w 49"/>
                <a:gd name="T59" fmla="*/ 2147483647 h 62"/>
                <a:gd name="T60" fmla="*/ 2147483647 w 49"/>
                <a:gd name="T61" fmla="*/ 2147483647 h 62"/>
                <a:gd name="T62" fmla="*/ 2147483647 w 49"/>
                <a:gd name="T63" fmla="*/ 2147483647 h 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 h="62">
                  <a:moveTo>
                    <a:pt x="46" y="48"/>
                  </a:moveTo>
                  <a:cubicBezTo>
                    <a:pt x="46" y="58"/>
                    <a:pt x="46" y="58"/>
                    <a:pt x="46" y="58"/>
                  </a:cubicBezTo>
                  <a:cubicBezTo>
                    <a:pt x="46" y="58"/>
                    <a:pt x="46" y="58"/>
                    <a:pt x="46" y="58"/>
                  </a:cubicBezTo>
                  <a:cubicBezTo>
                    <a:pt x="46" y="59"/>
                    <a:pt x="45" y="59"/>
                    <a:pt x="45" y="59"/>
                  </a:cubicBezTo>
                  <a:cubicBezTo>
                    <a:pt x="5" y="59"/>
                    <a:pt x="5" y="59"/>
                    <a:pt x="5" y="59"/>
                  </a:cubicBezTo>
                  <a:cubicBezTo>
                    <a:pt x="4" y="59"/>
                    <a:pt x="4" y="59"/>
                    <a:pt x="4" y="58"/>
                  </a:cubicBezTo>
                  <a:cubicBezTo>
                    <a:pt x="4" y="5"/>
                    <a:pt x="4" y="5"/>
                    <a:pt x="4" y="5"/>
                  </a:cubicBezTo>
                  <a:cubicBezTo>
                    <a:pt x="4" y="4"/>
                    <a:pt x="4" y="4"/>
                    <a:pt x="5" y="4"/>
                  </a:cubicBezTo>
                  <a:cubicBezTo>
                    <a:pt x="32" y="4"/>
                    <a:pt x="32" y="4"/>
                    <a:pt x="32" y="4"/>
                  </a:cubicBezTo>
                  <a:cubicBezTo>
                    <a:pt x="32" y="12"/>
                    <a:pt x="32" y="12"/>
                    <a:pt x="32" y="12"/>
                  </a:cubicBezTo>
                  <a:cubicBezTo>
                    <a:pt x="32" y="15"/>
                    <a:pt x="34" y="17"/>
                    <a:pt x="37" y="17"/>
                  </a:cubicBezTo>
                  <a:cubicBezTo>
                    <a:pt x="46" y="17"/>
                    <a:pt x="46" y="17"/>
                    <a:pt x="46" y="17"/>
                  </a:cubicBezTo>
                  <a:cubicBezTo>
                    <a:pt x="46" y="21"/>
                    <a:pt x="46" y="21"/>
                    <a:pt x="46" y="21"/>
                  </a:cubicBezTo>
                  <a:cubicBezTo>
                    <a:pt x="46" y="21"/>
                    <a:pt x="47" y="21"/>
                    <a:pt x="47" y="21"/>
                  </a:cubicBezTo>
                  <a:cubicBezTo>
                    <a:pt x="49" y="21"/>
                    <a:pt x="49" y="21"/>
                    <a:pt x="49" y="21"/>
                  </a:cubicBezTo>
                  <a:cubicBezTo>
                    <a:pt x="49" y="13"/>
                    <a:pt x="49" y="13"/>
                    <a:pt x="49" y="13"/>
                  </a:cubicBezTo>
                  <a:cubicBezTo>
                    <a:pt x="35" y="0"/>
                    <a:pt x="35" y="0"/>
                    <a:pt x="35" y="0"/>
                  </a:cubicBezTo>
                  <a:cubicBezTo>
                    <a:pt x="35" y="0"/>
                    <a:pt x="35" y="0"/>
                    <a:pt x="35" y="0"/>
                  </a:cubicBezTo>
                  <a:cubicBezTo>
                    <a:pt x="5" y="0"/>
                    <a:pt x="5" y="0"/>
                    <a:pt x="5" y="0"/>
                  </a:cubicBezTo>
                  <a:cubicBezTo>
                    <a:pt x="3" y="0"/>
                    <a:pt x="0" y="2"/>
                    <a:pt x="0" y="5"/>
                  </a:cubicBezTo>
                  <a:cubicBezTo>
                    <a:pt x="0" y="58"/>
                    <a:pt x="0" y="58"/>
                    <a:pt x="0" y="58"/>
                  </a:cubicBezTo>
                  <a:cubicBezTo>
                    <a:pt x="0" y="60"/>
                    <a:pt x="3" y="62"/>
                    <a:pt x="5" y="62"/>
                  </a:cubicBezTo>
                  <a:cubicBezTo>
                    <a:pt x="45" y="62"/>
                    <a:pt x="45" y="62"/>
                    <a:pt x="45" y="62"/>
                  </a:cubicBezTo>
                  <a:cubicBezTo>
                    <a:pt x="46" y="62"/>
                    <a:pt x="48" y="62"/>
                    <a:pt x="49" y="60"/>
                  </a:cubicBezTo>
                  <a:cubicBezTo>
                    <a:pt x="49" y="60"/>
                    <a:pt x="49" y="59"/>
                    <a:pt x="49" y="58"/>
                  </a:cubicBezTo>
                  <a:cubicBezTo>
                    <a:pt x="49" y="48"/>
                    <a:pt x="49" y="48"/>
                    <a:pt x="49" y="48"/>
                  </a:cubicBezTo>
                  <a:lnTo>
                    <a:pt x="46" y="48"/>
                  </a:lnTo>
                  <a:close/>
                  <a:moveTo>
                    <a:pt x="35" y="5"/>
                  </a:moveTo>
                  <a:cubicBezTo>
                    <a:pt x="45" y="13"/>
                    <a:pt x="45" y="13"/>
                    <a:pt x="45" y="13"/>
                  </a:cubicBezTo>
                  <a:cubicBezTo>
                    <a:pt x="37" y="13"/>
                    <a:pt x="37" y="13"/>
                    <a:pt x="37" y="13"/>
                  </a:cubicBezTo>
                  <a:cubicBezTo>
                    <a:pt x="36" y="13"/>
                    <a:pt x="35" y="13"/>
                    <a:pt x="35" y="12"/>
                  </a:cubicBezTo>
                  <a:lnTo>
                    <a:pt x="35" y="5"/>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0" name="Freeform 485"/>
            <p:cNvSpPr>
              <a:spLocks/>
            </p:cNvSpPr>
            <p:nvPr/>
          </p:nvSpPr>
          <p:spPr bwMode="auto">
            <a:xfrm>
              <a:off x="5364163" y="2095504"/>
              <a:ext cx="63500" cy="6350"/>
            </a:xfrm>
            <a:custGeom>
              <a:avLst/>
              <a:gdLst>
                <a:gd name="T0" fmla="*/ 2147483647 w 20"/>
                <a:gd name="T1" fmla="*/ 2147483647 h 2"/>
                <a:gd name="T2" fmla="*/ 2147483647 w 20"/>
                <a:gd name="T3" fmla="*/ 2147483647 h 2"/>
                <a:gd name="T4" fmla="*/ 2147483647 w 20"/>
                <a:gd name="T5" fmla="*/ 0 h 2"/>
                <a:gd name="T6" fmla="*/ 2147483647 w 20"/>
                <a:gd name="T7" fmla="*/ 0 h 2"/>
                <a:gd name="T8" fmla="*/ 2147483647 w 20"/>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
                  <a:moveTo>
                    <a:pt x="1" y="2"/>
                  </a:moveTo>
                  <a:cubicBezTo>
                    <a:pt x="7" y="2"/>
                    <a:pt x="13" y="2"/>
                    <a:pt x="18" y="2"/>
                  </a:cubicBezTo>
                  <a:cubicBezTo>
                    <a:pt x="20" y="2"/>
                    <a:pt x="20" y="0"/>
                    <a:pt x="18" y="0"/>
                  </a:cubicBezTo>
                  <a:cubicBezTo>
                    <a:pt x="13" y="0"/>
                    <a:pt x="7" y="0"/>
                    <a:pt x="1" y="0"/>
                  </a:cubicBezTo>
                  <a:cubicBezTo>
                    <a:pt x="0" y="0"/>
                    <a:pt x="0" y="2"/>
                    <a:pt x="1" y="2"/>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1" name="Freeform 486"/>
            <p:cNvSpPr>
              <a:spLocks/>
            </p:cNvSpPr>
            <p:nvPr/>
          </p:nvSpPr>
          <p:spPr bwMode="auto">
            <a:xfrm>
              <a:off x="5364163" y="2114554"/>
              <a:ext cx="63500" cy="6350"/>
            </a:xfrm>
            <a:custGeom>
              <a:avLst/>
              <a:gdLst>
                <a:gd name="T0" fmla="*/ 2147483647 w 20"/>
                <a:gd name="T1" fmla="*/ 2147483647 h 2"/>
                <a:gd name="T2" fmla="*/ 2147483647 w 20"/>
                <a:gd name="T3" fmla="*/ 2147483647 h 2"/>
                <a:gd name="T4" fmla="*/ 2147483647 w 20"/>
                <a:gd name="T5" fmla="*/ 0 h 2"/>
                <a:gd name="T6" fmla="*/ 2147483647 w 20"/>
                <a:gd name="T7" fmla="*/ 0 h 2"/>
                <a:gd name="T8" fmla="*/ 2147483647 w 20"/>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
                  <a:moveTo>
                    <a:pt x="1" y="2"/>
                  </a:moveTo>
                  <a:cubicBezTo>
                    <a:pt x="7" y="2"/>
                    <a:pt x="13" y="2"/>
                    <a:pt x="18" y="2"/>
                  </a:cubicBezTo>
                  <a:cubicBezTo>
                    <a:pt x="20" y="2"/>
                    <a:pt x="20" y="0"/>
                    <a:pt x="18" y="0"/>
                  </a:cubicBezTo>
                  <a:cubicBezTo>
                    <a:pt x="13" y="0"/>
                    <a:pt x="7" y="0"/>
                    <a:pt x="1" y="0"/>
                  </a:cubicBezTo>
                  <a:cubicBezTo>
                    <a:pt x="0" y="0"/>
                    <a:pt x="0" y="2"/>
                    <a:pt x="1" y="2"/>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2" name="Freeform 487"/>
            <p:cNvSpPr>
              <a:spLocks/>
            </p:cNvSpPr>
            <p:nvPr/>
          </p:nvSpPr>
          <p:spPr bwMode="auto">
            <a:xfrm>
              <a:off x="5364163" y="2133604"/>
              <a:ext cx="115888" cy="3175"/>
            </a:xfrm>
            <a:custGeom>
              <a:avLst/>
              <a:gdLst>
                <a:gd name="T0" fmla="*/ 2147483647 w 36"/>
                <a:gd name="T1" fmla="*/ 2147483647 h 1"/>
                <a:gd name="T2" fmla="*/ 2147483647 w 36"/>
                <a:gd name="T3" fmla="*/ 2147483647 h 1"/>
                <a:gd name="T4" fmla="*/ 2147483647 w 36"/>
                <a:gd name="T5" fmla="*/ 0 h 1"/>
                <a:gd name="T6" fmla="*/ 2147483647 w 36"/>
                <a:gd name="T7" fmla="*/ 0 h 1"/>
                <a:gd name="T8" fmla="*/ 2147483647 w 36"/>
                <a:gd name="T9" fmla="*/ 214748364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1" y="1"/>
                  </a:moveTo>
                  <a:cubicBezTo>
                    <a:pt x="7" y="1"/>
                    <a:pt x="29" y="1"/>
                    <a:pt x="35" y="1"/>
                  </a:cubicBezTo>
                  <a:cubicBezTo>
                    <a:pt x="36" y="1"/>
                    <a:pt x="36" y="0"/>
                    <a:pt x="35" y="0"/>
                  </a:cubicBezTo>
                  <a:cubicBezTo>
                    <a:pt x="29" y="0"/>
                    <a:pt x="7" y="0"/>
                    <a:pt x="1" y="0"/>
                  </a:cubicBezTo>
                  <a:cubicBezTo>
                    <a:pt x="0" y="0"/>
                    <a:pt x="0" y="1"/>
                    <a:pt x="1"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3" name="Freeform 488"/>
            <p:cNvSpPr>
              <a:spLocks/>
            </p:cNvSpPr>
            <p:nvPr/>
          </p:nvSpPr>
          <p:spPr bwMode="auto">
            <a:xfrm>
              <a:off x="5364163" y="2149479"/>
              <a:ext cx="115888" cy="6350"/>
            </a:xfrm>
            <a:custGeom>
              <a:avLst/>
              <a:gdLst>
                <a:gd name="T0" fmla="*/ 2147483647 w 36"/>
                <a:gd name="T1" fmla="*/ 0 h 2"/>
                <a:gd name="T2" fmla="*/ 2147483647 w 36"/>
                <a:gd name="T3" fmla="*/ 0 h 2"/>
                <a:gd name="T4" fmla="*/ 2147483647 w 36"/>
                <a:gd name="T5" fmla="*/ 2147483647 h 2"/>
                <a:gd name="T6" fmla="*/ 2147483647 w 36"/>
                <a:gd name="T7" fmla="*/ 2147483647 h 2"/>
                <a:gd name="T8" fmla="*/ 2147483647 w 36"/>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2">
                  <a:moveTo>
                    <a:pt x="35" y="0"/>
                  </a:moveTo>
                  <a:cubicBezTo>
                    <a:pt x="29" y="0"/>
                    <a:pt x="7" y="0"/>
                    <a:pt x="1" y="0"/>
                  </a:cubicBezTo>
                  <a:cubicBezTo>
                    <a:pt x="0" y="0"/>
                    <a:pt x="0" y="2"/>
                    <a:pt x="1" y="2"/>
                  </a:cubicBezTo>
                  <a:cubicBezTo>
                    <a:pt x="7" y="2"/>
                    <a:pt x="29" y="2"/>
                    <a:pt x="35" y="2"/>
                  </a:cubicBezTo>
                  <a:cubicBezTo>
                    <a:pt x="36" y="2"/>
                    <a:pt x="36" y="0"/>
                    <a:pt x="35"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4" name="Freeform 489"/>
            <p:cNvSpPr>
              <a:spLocks/>
            </p:cNvSpPr>
            <p:nvPr/>
          </p:nvSpPr>
          <p:spPr bwMode="auto">
            <a:xfrm>
              <a:off x="5364163" y="2168529"/>
              <a:ext cx="115888" cy="3175"/>
            </a:xfrm>
            <a:custGeom>
              <a:avLst/>
              <a:gdLst>
                <a:gd name="T0" fmla="*/ 2147483647 w 36"/>
                <a:gd name="T1" fmla="*/ 0 h 1"/>
                <a:gd name="T2" fmla="*/ 2147483647 w 36"/>
                <a:gd name="T3" fmla="*/ 0 h 1"/>
                <a:gd name="T4" fmla="*/ 2147483647 w 36"/>
                <a:gd name="T5" fmla="*/ 2147483647 h 1"/>
                <a:gd name="T6" fmla="*/ 2147483647 w 36"/>
                <a:gd name="T7" fmla="*/ 2147483647 h 1"/>
                <a:gd name="T8" fmla="*/ 2147483647 w 3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5" y="0"/>
                  </a:moveTo>
                  <a:cubicBezTo>
                    <a:pt x="29" y="0"/>
                    <a:pt x="7" y="0"/>
                    <a:pt x="1" y="0"/>
                  </a:cubicBezTo>
                  <a:cubicBezTo>
                    <a:pt x="0" y="0"/>
                    <a:pt x="0" y="1"/>
                    <a:pt x="1" y="1"/>
                  </a:cubicBezTo>
                  <a:cubicBezTo>
                    <a:pt x="7" y="1"/>
                    <a:pt x="29" y="1"/>
                    <a:pt x="35" y="1"/>
                  </a:cubicBezTo>
                  <a:cubicBezTo>
                    <a:pt x="36" y="1"/>
                    <a:pt x="36" y="0"/>
                    <a:pt x="35"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5" name="Freeform 490"/>
            <p:cNvSpPr>
              <a:spLocks/>
            </p:cNvSpPr>
            <p:nvPr/>
          </p:nvSpPr>
          <p:spPr bwMode="auto">
            <a:xfrm>
              <a:off x="5364163" y="2184404"/>
              <a:ext cx="109538" cy="6350"/>
            </a:xfrm>
            <a:custGeom>
              <a:avLst/>
              <a:gdLst>
                <a:gd name="T0" fmla="*/ 2147483647 w 34"/>
                <a:gd name="T1" fmla="*/ 0 h 2"/>
                <a:gd name="T2" fmla="*/ 2147483647 w 34"/>
                <a:gd name="T3" fmla="*/ 0 h 2"/>
                <a:gd name="T4" fmla="*/ 2147483647 w 34"/>
                <a:gd name="T5" fmla="*/ 2147483647 h 2"/>
                <a:gd name="T6" fmla="*/ 2147483647 w 34"/>
                <a:gd name="T7" fmla="*/ 2147483647 h 2"/>
                <a:gd name="T8" fmla="*/ 2147483647 w 34"/>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2">
                  <a:moveTo>
                    <a:pt x="33" y="0"/>
                  </a:moveTo>
                  <a:cubicBezTo>
                    <a:pt x="28" y="0"/>
                    <a:pt x="6" y="0"/>
                    <a:pt x="1" y="0"/>
                  </a:cubicBezTo>
                  <a:cubicBezTo>
                    <a:pt x="0" y="0"/>
                    <a:pt x="0" y="2"/>
                    <a:pt x="1" y="2"/>
                  </a:cubicBezTo>
                  <a:cubicBezTo>
                    <a:pt x="6" y="2"/>
                    <a:pt x="28" y="2"/>
                    <a:pt x="33" y="2"/>
                  </a:cubicBezTo>
                  <a:cubicBezTo>
                    <a:pt x="34" y="2"/>
                    <a:pt x="34" y="0"/>
                    <a:pt x="33"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6" name="Freeform 491"/>
            <p:cNvSpPr>
              <a:spLocks/>
            </p:cNvSpPr>
            <p:nvPr/>
          </p:nvSpPr>
          <p:spPr bwMode="auto">
            <a:xfrm>
              <a:off x="5364163" y="2203454"/>
              <a:ext cx="103188" cy="6350"/>
            </a:xfrm>
            <a:custGeom>
              <a:avLst/>
              <a:gdLst>
                <a:gd name="T0" fmla="*/ 2147483647 w 32"/>
                <a:gd name="T1" fmla="*/ 0 h 2"/>
                <a:gd name="T2" fmla="*/ 2147483647 w 32"/>
                <a:gd name="T3" fmla="*/ 0 h 2"/>
                <a:gd name="T4" fmla="*/ 2147483647 w 32"/>
                <a:gd name="T5" fmla="*/ 2147483647 h 2"/>
                <a:gd name="T6" fmla="*/ 2147483647 w 32"/>
                <a:gd name="T7" fmla="*/ 2147483647 h 2"/>
                <a:gd name="T8" fmla="*/ 2147483647 w 3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2">
                  <a:moveTo>
                    <a:pt x="31" y="0"/>
                  </a:moveTo>
                  <a:cubicBezTo>
                    <a:pt x="25" y="0"/>
                    <a:pt x="6" y="0"/>
                    <a:pt x="1" y="0"/>
                  </a:cubicBezTo>
                  <a:cubicBezTo>
                    <a:pt x="0" y="0"/>
                    <a:pt x="0" y="2"/>
                    <a:pt x="1" y="2"/>
                  </a:cubicBezTo>
                  <a:cubicBezTo>
                    <a:pt x="6" y="2"/>
                    <a:pt x="25" y="2"/>
                    <a:pt x="31" y="2"/>
                  </a:cubicBezTo>
                  <a:cubicBezTo>
                    <a:pt x="32" y="2"/>
                    <a:pt x="32" y="0"/>
                    <a:pt x="31"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7" name="Freeform 492"/>
            <p:cNvSpPr>
              <a:spLocks/>
            </p:cNvSpPr>
            <p:nvPr/>
          </p:nvSpPr>
          <p:spPr bwMode="auto">
            <a:xfrm>
              <a:off x="5364163" y="2219329"/>
              <a:ext cx="100013" cy="6350"/>
            </a:xfrm>
            <a:custGeom>
              <a:avLst/>
              <a:gdLst>
                <a:gd name="T0" fmla="*/ 2147483647 w 31"/>
                <a:gd name="T1" fmla="*/ 0 h 2"/>
                <a:gd name="T2" fmla="*/ 2147483647 w 31"/>
                <a:gd name="T3" fmla="*/ 0 h 2"/>
                <a:gd name="T4" fmla="*/ 2147483647 w 31"/>
                <a:gd name="T5" fmla="*/ 2147483647 h 2"/>
                <a:gd name="T6" fmla="*/ 2147483647 w 31"/>
                <a:gd name="T7" fmla="*/ 2147483647 h 2"/>
                <a:gd name="T8" fmla="*/ 2147483647 w 3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
                  <a:moveTo>
                    <a:pt x="30" y="0"/>
                  </a:moveTo>
                  <a:cubicBezTo>
                    <a:pt x="25" y="0"/>
                    <a:pt x="6" y="0"/>
                    <a:pt x="1" y="0"/>
                  </a:cubicBezTo>
                  <a:cubicBezTo>
                    <a:pt x="0" y="0"/>
                    <a:pt x="0" y="2"/>
                    <a:pt x="1" y="2"/>
                  </a:cubicBezTo>
                  <a:cubicBezTo>
                    <a:pt x="6" y="2"/>
                    <a:pt x="25" y="2"/>
                    <a:pt x="30" y="2"/>
                  </a:cubicBezTo>
                  <a:cubicBezTo>
                    <a:pt x="31" y="2"/>
                    <a:pt x="31" y="0"/>
                    <a:pt x="30"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8" name="Freeform 493"/>
            <p:cNvSpPr>
              <a:spLocks/>
            </p:cNvSpPr>
            <p:nvPr/>
          </p:nvSpPr>
          <p:spPr bwMode="auto">
            <a:xfrm>
              <a:off x="5364163" y="2235204"/>
              <a:ext cx="100013" cy="7938"/>
            </a:xfrm>
            <a:custGeom>
              <a:avLst/>
              <a:gdLst>
                <a:gd name="T0" fmla="*/ 2147483647 w 31"/>
                <a:gd name="T1" fmla="*/ 0 h 2"/>
                <a:gd name="T2" fmla="*/ 2147483647 w 31"/>
                <a:gd name="T3" fmla="*/ 0 h 2"/>
                <a:gd name="T4" fmla="*/ 2147483647 w 31"/>
                <a:gd name="T5" fmla="*/ 2147483647 h 2"/>
                <a:gd name="T6" fmla="*/ 2147483647 w 31"/>
                <a:gd name="T7" fmla="*/ 2147483647 h 2"/>
                <a:gd name="T8" fmla="*/ 2147483647 w 3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
                  <a:moveTo>
                    <a:pt x="30" y="0"/>
                  </a:moveTo>
                  <a:cubicBezTo>
                    <a:pt x="25" y="0"/>
                    <a:pt x="6" y="0"/>
                    <a:pt x="1" y="0"/>
                  </a:cubicBezTo>
                  <a:cubicBezTo>
                    <a:pt x="0" y="0"/>
                    <a:pt x="0" y="2"/>
                    <a:pt x="1" y="2"/>
                  </a:cubicBezTo>
                  <a:cubicBezTo>
                    <a:pt x="6" y="2"/>
                    <a:pt x="25" y="2"/>
                    <a:pt x="30" y="2"/>
                  </a:cubicBezTo>
                  <a:cubicBezTo>
                    <a:pt x="31" y="2"/>
                    <a:pt x="31" y="0"/>
                    <a:pt x="30"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69" name="Freeform 494"/>
            <p:cNvSpPr>
              <a:spLocks/>
            </p:cNvSpPr>
            <p:nvPr/>
          </p:nvSpPr>
          <p:spPr bwMode="auto">
            <a:xfrm>
              <a:off x="5524500" y="2114554"/>
              <a:ext cx="15875" cy="9525"/>
            </a:xfrm>
            <a:custGeom>
              <a:avLst/>
              <a:gdLst>
                <a:gd name="T0" fmla="*/ 2147483647 w 5"/>
                <a:gd name="T1" fmla="*/ 0 h 3"/>
                <a:gd name="T2" fmla="*/ 0 w 5"/>
                <a:gd name="T3" fmla="*/ 2147483647 h 3"/>
                <a:gd name="T4" fmla="*/ 2147483647 w 5"/>
                <a:gd name="T5" fmla="*/ 2147483647 h 3"/>
                <a:gd name="T6" fmla="*/ 2147483647 w 5"/>
                <a:gd name="T7" fmla="*/ 2147483647 h 3"/>
                <a:gd name="T8" fmla="*/ 2147483647 w 5"/>
                <a:gd name="T9" fmla="*/ 2147483647 h 3"/>
                <a:gd name="T10" fmla="*/ 2147483647 w 5"/>
                <a:gd name="T11" fmla="*/ 2147483647 h 3"/>
                <a:gd name="T12" fmla="*/ 2147483647 w 5"/>
                <a:gd name="T13" fmla="*/ 2147483647 h 3"/>
                <a:gd name="T14" fmla="*/ 2147483647 w 5"/>
                <a:gd name="T15" fmla="*/ 0 h 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 h="3">
                  <a:moveTo>
                    <a:pt x="1" y="0"/>
                  </a:moveTo>
                  <a:cubicBezTo>
                    <a:pt x="1" y="0"/>
                    <a:pt x="0" y="0"/>
                    <a:pt x="0" y="1"/>
                  </a:cubicBezTo>
                  <a:cubicBezTo>
                    <a:pt x="0" y="1"/>
                    <a:pt x="1" y="1"/>
                    <a:pt x="2" y="2"/>
                  </a:cubicBezTo>
                  <a:cubicBezTo>
                    <a:pt x="4" y="3"/>
                    <a:pt x="5" y="3"/>
                    <a:pt x="5" y="3"/>
                  </a:cubicBezTo>
                  <a:cubicBezTo>
                    <a:pt x="5" y="3"/>
                    <a:pt x="5" y="2"/>
                    <a:pt x="5" y="2"/>
                  </a:cubicBezTo>
                  <a:cubicBezTo>
                    <a:pt x="5" y="2"/>
                    <a:pt x="5" y="2"/>
                    <a:pt x="5" y="2"/>
                  </a:cubicBezTo>
                  <a:cubicBezTo>
                    <a:pt x="5" y="2"/>
                    <a:pt x="4" y="1"/>
                    <a:pt x="3" y="1"/>
                  </a:cubicBezTo>
                  <a:cubicBezTo>
                    <a:pt x="2" y="0"/>
                    <a:pt x="1" y="0"/>
                    <a:pt x="1"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0" name="Freeform 495"/>
            <p:cNvSpPr>
              <a:spLocks/>
            </p:cNvSpPr>
            <p:nvPr/>
          </p:nvSpPr>
          <p:spPr bwMode="auto">
            <a:xfrm>
              <a:off x="5467350" y="2203454"/>
              <a:ext cx="28575" cy="36513"/>
            </a:xfrm>
            <a:custGeom>
              <a:avLst/>
              <a:gdLst>
                <a:gd name="T0" fmla="*/ 2147483647 w 9"/>
                <a:gd name="T1" fmla="*/ 2147483647 h 11"/>
                <a:gd name="T2" fmla="*/ 2147483647 w 9"/>
                <a:gd name="T3" fmla="*/ 2147483647 h 11"/>
                <a:gd name="T4" fmla="*/ 2147483647 w 9"/>
                <a:gd name="T5" fmla="*/ 2147483647 h 11"/>
                <a:gd name="T6" fmla="*/ 2147483647 w 9"/>
                <a:gd name="T7" fmla="*/ 2147483647 h 11"/>
                <a:gd name="T8" fmla="*/ 2147483647 w 9"/>
                <a:gd name="T9" fmla="*/ 0 h 11"/>
                <a:gd name="T10" fmla="*/ 2147483647 w 9"/>
                <a:gd name="T11" fmla="*/ 0 h 11"/>
                <a:gd name="T12" fmla="*/ 0 w 9"/>
                <a:gd name="T13" fmla="*/ 2147483647 h 11"/>
                <a:gd name="T14" fmla="*/ 0 w 9"/>
                <a:gd name="T15" fmla="*/ 2147483647 h 11"/>
                <a:gd name="T16" fmla="*/ 0 w 9"/>
                <a:gd name="T17" fmla="*/ 2147483647 h 11"/>
                <a:gd name="T18" fmla="*/ 2147483647 w 9"/>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1" y="10"/>
                  </a:moveTo>
                  <a:cubicBezTo>
                    <a:pt x="1" y="10"/>
                    <a:pt x="1" y="11"/>
                    <a:pt x="1" y="11"/>
                  </a:cubicBezTo>
                  <a:cubicBezTo>
                    <a:pt x="3" y="9"/>
                    <a:pt x="7" y="6"/>
                    <a:pt x="9" y="4"/>
                  </a:cubicBezTo>
                  <a:cubicBezTo>
                    <a:pt x="9" y="4"/>
                    <a:pt x="7" y="2"/>
                    <a:pt x="5" y="1"/>
                  </a:cubicBezTo>
                  <a:cubicBezTo>
                    <a:pt x="4" y="1"/>
                    <a:pt x="2" y="0"/>
                    <a:pt x="2" y="0"/>
                  </a:cubicBezTo>
                  <a:cubicBezTo>
                    <a:pt x="2" y="0"/>
                    <a:pt x="2" y="0"/>
                    <a:pt x="2" y="0"/>
                  </a:cubicBezTo>
                  <a:cubicBezTo>
                    <a:pt x="0" y="2"/>
                    <a:pt x="0" y="7"/>
                    <a:pt x="0" y="10"/>
                  </a:cubicBezTo>
                  <a:cubicBezTo>
                    <a:pt x="0" y="10"/>
                    <a:pt x="0" y="10"/>
                    <a:pt x="0" y="10"/>
                  </a:cubicBezTo>
                  <a:cubicBezTo>
                    <a:pt x="0" y="11"/>
                    <a:pt x="0" y="11"/>
                    <a:pt x="0" y="11"/>
                  </a:cubicBezTo>
                  <a:cubicBezTo>
                    <a:pt x="0" y="11"/>
                    <a:pt x="0" y="11"/>
                    <a:pt x="1" y="1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1" name="Freeform 496"/>
            <p:cNvSpPr>
              <a:spLocks noEditPoints="1"/>
            </p:cNvSpPr>
            <p:nvPr/>
          </p:nvSpPr>
          <p:spPr bwMode="auto">
            <a:xfrm>
              <a:off x="5473700" y="2114554"/>
              <a:ext cx="66675" cy="98425"/>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0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31">
                  <a:moveTo>
                    <a:pt x="7" y="31"/>
                  </a:moveTo>
                  <a:cubicBezTo>
                    <a:pt x="9" y="26"/>
                    <a:pt x="21" y="4"/>
                    <a:pt x="21" y="4"/>
                  </a:cubicBezTo>
                  <a:cubicBezTo>
                    <a:pt x="21" y="4"/>
                    <a:pt x="21" y="4"/>
                    <a:pt x="21" y="4"/>
                  </a:cubicBezTo>
                  <a:cubicBezTo>
                    <a:pt x="21" y="4"/>
                    <a:pt x="20" y="3"/>
                    <a:pt x="18" y="2"/>
                  </a:cubicBezTo>
                  <a:cubicBezTo>
                    <a:pt x="17" y="1"/>
                    <a:pt x="15" y="0"/>
                    <a:pt x="15" y="1"/>
                  </a:cubicBezTo>
                  <a:cubicBezTo>
                    <a:pt x="15" y="1"/>
                    <a:pt x="15" y="1"/>
                    <a:pt x="15" y="2"/>
                  </a:cubicBezTo>
                  <a:cubicBezTo>
                    <a:pt x="15" y="1"/>
                    <a:pt x="14" y="1"/>
                    <a:pt x="14" y="1"/>
                  </a:cubicBezTo>
                  <a:cubicBezTo>
                    <a:pt x="14" y="1"/>
                    <a:pt x="14" y="1"/>
                    <a:pt x="14" y="1"/>
                  </a:cubicBezTo>
                  <a:cubicBezTo>
                    <a:pt x="13" y="1"/>
                    <a:pt x="13" y="1"/>
                    <a:pt x="13" y="1"/>
                  </a:cubicBezTo>
                  <a:cubicBezTo>
                    <a:pt x="6" y="12"/>
                    <a:pt x="6" y="12"/>
                    <a:pt x="6" y="12"/>
                  </a:cubicBezTo>
                  <a:cubicBezTo>
                    <a:pt x="6" y="12"/>
                    <a:pt x="6" y="13"/>
                    <a:pt x="7" y="13"/>
                  </a:cubicBezTo>
                  <a:cubicBezTo>
                    <a:pt x="7" y="13"/>
                    <a:pt x="7" y="13"/>
                    <a:pt x="7" y="13"/>
                  </a:cubicBezTo>
                  <a:cubicBezTo>
                    <a:pt x="7" y="13"/>
                    <a:pt x="8" y="13"/>
                    <a:pt x="8" y="13"/>
                  </a:cubicBezTo>
                  <a:cubicBezTo>
                    <a:pt x="5" y="19"/>
                    <a:pt x="1" y="25"/>
                    <a:pt x="0" y="27"/>
                  </a:cubicBezTo>
                  <a:cubicBezTo>
                    <a:pt x="0" y="27"/>
                    <a:pt x="2" y="28"/>
                    <a:pt x="3" y="29"/>
                  </a:cubicBezTo>
                  <a:cubicBezTo>
                    <a:pt x="5" y="30"/>
                    <a:pt x="7" y="31"/>
                    <a:pt x="7" y="31"/>
                  </a:cubicBezTo>
                  <a:close/>
                  <a:moveTo>
                    <a:pt x="8" y="11"/>
                  </a:moveTo>
                  <a:cubicBezTo>
                    <a:pt x="13" y="2"/>
                    <a:pt x="13" y="2"/>
                    <a:pt x="13" y="2"/>
                  </a:cubicBezTo>
                  <a:cubicBezTo>
                    <a:pt x="14" y="2"/>
                    <a:pt x="14" y="2"/>
                    <a:pt x="14" y="2"/>
                  </a:cubicBezTo>
                  <a:cubicBezTo>
                    <a:pt x="13" y="4"/>
                    <a:pt x="11" y="8"/>
                    <a:pt x="9" y="12"/>
                  </a:cubicBezTo>
                  <a:lnTo>
                    <a:pt x="8" y="11"/>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2" name="Freeform 497"/>
            <p:cNvSpPr>
              <a:spLocks noEditPoints="1"/>
            </p:cNvSpPr>
            <p:nvPr/>
          </p:nvSpPr>
          <p:spPr bwMode="auto">
            <a:xfrm>
              <a:off x="6105525" y="1503365"/>
              <a:ext cx="387350" cy="390526"/>
            </a:xfrm>
            <a:custGeom>
              <a:avLst/>
              <a:gdLst>
                <a:gd name="T0" fmla="*/ 2147483647 w 244"/>
                <a:gd name="T1" fmla="*/ 2147483647 h 246"/>
                <a:gd name="T2" fmla="*/ 0 w 244"/>
                <a:gd name="T3" fmla="*/ 2147483647 h 246"/>
                <a:gd name="T4" fmla="*/ 0 w 244"/>
                <a:gd name="T5" fmla="*/ 0 h 246"/>
                <a:gd name="T6" fmla="*/ 2147483647 w 244"/>
                <a:gd name="T7" fmla="*/ 0 h 246"/>
                <a:gd name="T8" fmla="*/ 2147483647 w 244"/>
                <a:gd name="T9" fmla="*/ 2147483647 h 246"/>
                <a:gd name="T10" fmla="*/ 2147483647 w 244"/>
                <a:gd name="T11" fmla="*/ 2147483647 h 246"/>
                <a:gd name="T12" fmla="*/ 2147483647 w 244"/>
                <a:gd name="T13" fmla="*/ 0 h 246"/>
                <a:gd name="T14" fmla="*/ 2147483647 w 244"/>
                <a:gd name="T15" fmla="*/ 0 h 246"/>
                <a:gd name="T16" fmla="*/ 2147483647 w 244"/>
                <a:gd name="T17" fmla="*/ 2147483647 h 246"/>
                <a:gd name="T18" fmla="*/ 2147483647 w 244"/>
                <a:gd name="T19" fmla="*/ 2147483647 h 246"/>
                <a:gd name="T20" fmla="*/ 2147483647 w 244"/>
                <a:gd name="T21" fmla="*/ 2147483647 h 246"/>
                <a:gd name="T22" fmla="*/ 2147483647 w 244"/>
                <a:gd name="T23" fmla="*/ 2147483647 h 246"/>
                <a:gd name="T24" fmla="*/ 2147483647 w 244"/>
                <a:gd name="T25" fmla="*/ 2147483647 h 246"/>
                <a:gd name="T26" fmla="*/ 2147483647 w 244"/>
                <a:gd name="T27" fmla="*/ 2147483647 h 246"/>
                <a:gd name="T28" fmla="*/ 2147483647 w 244"/>
                <a:gd name="T29" fmla="*/ 2147483647 h 246"/>
                <a:gd name="T30" fmla="*/ 2147483647 w 244"/>
                <a:gd name="T31" fmla="*/ 2147483647 h 246"/>
                <a:gd name="T32" fmla="*/ 2147483647 w 244"/>
                <a:gd name="T33" fmla="*/ 2147483647 h 246"/>
                <a:gd name="T34" fmla="*/ 2147483647 w 244"/>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6">
                  <a:moveTo>
                    <a:pt x="244" y="246"/>
                  </a:moveTo>
                  <a:lnTo>
                    <a:pt x="0" y="246"/>
                  </a:lnTo>
                  <a:lnTo>
                    <a:pt x="0" y="0"/>
                  </a:lnTo>
                  <a:lnTo>
                    <a:pt x="97" y="0"/>
                  </a:lnTo>
                  <a:lnTo>
                    <a:pt x="97" y="55"/>
                  </a:lnTo>
                  <a:lnTo>
                    <a:pt x="147" y="55"/>
                  </a:lnTo>
                  <a:lnTo>
                    <a:pt x="147" y="0"/>
                  </a:lnTo>
                  <a:lnTo>
                    <a:pt x="244" y="0"/>
                  </a:lnTo>
                  <a:lnTo>
                    <a:pt x="244" y="246"/>
                  </a:lnTo>
                  <a:close/>
                  <a:moveTo>
                    <a:pt x="14" y="230"/>
                  </a:moveTo>
                  <a:lnTo>
                    <a:pt x="230" y="230"/>
                  </a:lnTo>
                  <a:lnTo>
                    <a:pt x="230" y="17"/>
                  </a:lnTo>
                  <a:lnTo>
                    <a:pt x="163" y="17"/>
                  </a:lnTo>
                  <a:lnTo>
                    <a:pt x="163" y="71"/>
                  </a:lnTo>
                  <a:lnTo>
                    <a:pt x="81" y="71"/>
                  </a:lnTo>
                  <a:lnTo>
                    <a:pt x="81" y="17"/>
                  </a:lnTo>
                  <a:lnTo>
                    <a:pt x="14" y="17"/>
                  </a:lnTo>
                  <a:lnTo>
                    <a:pt x="14" y="230"/>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3" name="Freeform 498"/>
            <p:cNvSpPr>
              <a:spLocks/>
            </p:cNvSpPr>
            <p:nvPr/>
          </p:nvSpPr>
          <p:spPr bwMode="auto">
            <a:xfrm>
              <a:off x="6202363" y="1698628"/>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2"/>
                    <a:pt x="34" y="12"/>
                    <a:pt x="34" y="12"/>
                  </a:cubicBezTo>
                  <a:cubicBezTo>
                    <a:pt x="32" y="13"/>
                    <a:pt x="29" y="13"/>
                    <a:pt x="27" y="12"/>
                  </a:cubicBezTo>
                  <a:cubicBezTo>
                    <a:pt x="6" y="3"/>
                    <a:pt x="6" y="3"/>
                    <a:pt x="6" y="3"/>
                  </a:cubicBezTo>
                  <a:cubicBezTo>
                    <a:pt x="3" y="4"/>
                    <a:pt x="3" y="4"/>
                    <a:pt x="3" y="4"/>
                  </a:cubicBezTo>
                  <a:cubicBezTo>
                    <a:pt x="1" y="4"/>
                    <a:pt x="0" y="5"/>
                    <a:pt x="2" y="6"/>
                  </a:cubicBezTo>
                  <a:cubicBezTo>
                    <a:pt x="27" y="17"/>
                    <a:pt x="27" y="17"/>
                    <a:pt x="27" y="17"/>
                  </a:cubicBezTo>
                  <a:cubicBezTo>
                    <a:pt x="29" y="18"/>
                    <a:pt x="32" y="18"/>
                    <a:pt x="34" y="17"/>
                  </a:cubicBezTo>
                  <a:cubicBezTo>
                    <a:pt x="68" y="2"/>
                    <a:pt x="68" y="2"/>
                    <a:pt x="68" y="2"/>
                  </a:cubicBezTo>
                  <a:cubicBezTo>
                    <a:pt x="69" y="2"/>
                    <a:pt x="68" y="1"/>
                    <a:pt x="67"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4" name="Freeform 499"/>
            <p:cNvSpPr>
              <a:spLocks/>
            </p:cNvSpPr>
            <p:nvPr/>
          </p:nvSpPr>
          <p:spPr bwMode="auto">
            <a:xfrm>
              <a:off x="6202363" y="1714503"/>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3"/>
                    <a:pt x="34" y="13"/>
                    <a:pt x="34" y="13"/>
                  </a:cubicBezTo>
                  <a:cubicBezTo>
                    <a:pt x="32" y="14"/>
                    <a:pt x="29" y="14"/>
                    <a:pt x="27" y="13"/>
                  </a:cubicBezTo>
                  <a:cubicBezTo>
                    <a:pt x="6" y="4"/>
                    <a:pt x="6" y="4"/>
                    <a:pt x="6" y="4"/>
                  </a:cubicBezTo>
                  <a:cubicBezTo>
                    <a:pt x="3" y="5"/>
                    <a:pt x="3" y="5"/>
                    <a:pt x="3" y="5"/>
                  </a:cubicBezTo>
                  <a:cubicBezTo>
                    <a:pt x="1" y="5"/>
                    <a:pt x="0" y="6"/>
                    <a:pt x="2" y="7"/>
                  </a:cubicBezTo>
                  <a:cubicBezTo>
                    <a:pt x="27" y="18"/>
                    <a:pt x="27" y="18"/>
                    <a:pt x="27" y="18"/>
                  </a:cubicBezTo>
                  <a:cubicBezTo>
                    <a:pt x="29" y="18"/>
                    <a:pt x="32" y="18"/>
                    <a:pt x="34" y="18"/>
                  </a:cubicBezTo>
                  <a:cubicBezTo>
                    <a:pt x="68" y="3"/>
                    <a:pt x="68" y="3"/>
                    <a:pt x="68" y="3"/>
                  </a:cubicBezTo>
                  <a:cubicBezTo>
                    <a:pt x="69" y="3"/>
                    <a:pt x="68" y="2"/>
                    <a:pt x="67"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5" name="Freeform 500"/>
            <p:cNvSpPr>
              <a:spLocks/>
            </p:cNvSpPr>
            <p:nvPr/>
          </p:nvSpPr>
          <p:spPr bwMode="auto">
            <a:xfrm>
              <a:off x="6202363" y="1733553"/>
              <a:ext cx="220663" cy="58738"/>
            </a:xfrm>
            <a:custGeom>
              <a:avLst/>
              <a:gdLst>
                <a:gd name="T0" fmla="*/ 2147483647 w 69"/>
                <a:gd name="T1" fmla="*/ 2147483647 h 18"/>
                <a:gd name="T2" fmla="*/ 2147483647 w 69"/>
                <a:gd name="T3" fmla="*/ 0 h 18"/>
                <a:gd name="T4" fmla="*/ 2147483647 w 69"/>
                <a:gd name="T5" fmla="*/ 2147483647 h 18"/>
                <a:gd name="T6" fmla="*/ 2147483647 w 69"/>
                <a:gd name="T7" fmla="*/ 2147483647 h 18"/>
                <a:gd name="T8" fmla="*/ 2147483647 w 69"/>
                <a:gd name="T9" fmla="*/ 2147483647 h 18"/>
                <a:gd name="T10" fmla="*/ 2147483647 w 69"/>
                <a:gd name="T11" fmla="*/ 2147483647 h 18"/>
                <a:gd name="T12" fmla="*/ 2147483647 w 69"/>
                <a:gd name="T13" fmla="*/ 2147483647 h 18"/>
                <a:gd name="T14" fmla="*/ 2147483647 w 69"/>
                <a:gd name="T15" fmla="*/ 2147483647 h 18"/>
                <a:gd name="T16" fmla="*/ 2147483647 w 69"/>
                <a:gd name="T17" fmla="*/ 2147483647 h 18"/>
                <a:gd name="T18" fmla="*/ 2147483647 w 69"/>
                <a:gd name="T19" fmla="*/ 2147483647 h 18"/>
                <a:gd name="T20" fmla="*/ 2147483647 w 69"/>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8">
                  <a:moveTo>
                    <a:pt x="67" y="1"/>
                  </a:moveTo>
                  <a:cubicBezTo>
                    <a:pt x="63" y="0"/>
                    <a:pt x="63" y="0"/>
                    <a:pt x="63" y="0"/>
                  </a:cubicBezTo>
                  <a:cubicBezTo>
                    <a:pt x="34" y="13"/>
                    <a:pt x="34" y="13"/>
                    <a:pt x="34" y="13"/>
                  </a:cubicBezTo>
                  <a:cubicBezTo>
                    <a:pt x="32" y="13"/>
                    <a:pt x="29" y="13"/>
                    <a:pt x="27" y="13"/>
                  </a:cubicBezTo>
                  <a:cubicBezTo>
                    <a:pt x="6" y="3"/>
                    <a:pt x="6" y="3"/>
                    <a:pt x="6" y="3"/>
                  </a:cubicBezTo>
                  <a:cubicBezTo>
                    <a:pt x="3" y="4"/>
                    <a:pt x="3" y="4"/>
                    <a:pt x="3" y="4"/>
                  </a:cubicBezTo>
                  <a:cubicBezTo>
                    <a:pt x="1" y="5"/>
                    <a:pt x="0" y="6"/>
                    <a:pt x="2" y="6"/>
                  </a:cubicBezTo>
                  <a:cubicBezTo>
                    <a:pt x="27" y="17"/>
                    <a:pt x="27" y="17"/>
                    <a:pt x="27" y="17"/>
                  </a:cubicBezTo>
                  <a:cubicBezTo>
                    <a:pt x="29" y="18"/>
                    <a:pt x="32" y="18"/>
                    <a:pt x="34" y="17"/>
                  </a:cubicBezTo>
                  <a:cubicBezTo>
                    <a:pt x="68" y="3"/>
                    <a:pt x="68" y="3"/>
                    <a:pt x="68" y="3"/>
                  </a:cubicBezTo>
                  <a:cubicBezTo>
                    <a:pt x="69" y="2"/>
                    <a:pt x="68" y="1"/>
                    <a:pt x="67" y="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6" name="Freeform 501"/>
            <p:cNvSpPr>
              <a:spLocks/>
            </p:cNvSpPr>
            <p:nvPr/>
          </p:nvSpPr>
          <p:spPr bwMode="auto">
            <a:xfrm>
              <a:off x="6202363" y="1749428"/>
              <a:ext cx="220663" cy="61913"/>
            </a:xfrm>
            <a:custGeom>
              <a:avLst/>
              <a:gdLst>
                <a:gd name="T0" fmla="*/ 2147483647 w 69"/>
                <a:gd name="T1" fmla="*/ 2147483647 h 19"/>
                <a:gd name="T2" fmla="*/ 2147483647 w 69"/>
                <a:gd name="T3" fmla="*/ 0 h 19"/>
                <a:gd name="T4" fmla="*/ 2147483647 w 69"/>
                <a:gd name="T5" fmla="*/ 2147483647 h 19"/>
                <a:gd name="T6" fmla="*/ 2147483647 w 69"/>
                <a:gd name="T7" fmla="*/ 2147483647 h 19"/>
                <a:gd name="T8" fmla="*/ 2147483647 w 69"/>
                <a:gd name="T9" fmla="*/ 2147483647 h 19"/>
                <a:gd name="T10" fmla="*/ 2147483647 w 69"/>
                <a:gd name="T11" fmla="*/ 2147483647 h 19"/>
                <a:gd name="T12" fmla="*/ 2147483647 w 69"/>
                <a:gd name="T13" fmla="*/ 2147483647 h 19"/>
                <a:gd name="T14" fmla="*/ 2147483647 w 69"/>
                <a:gd name="T15" fmla="*/ 2147483647 h 19"/>
                <a:gd name="T16" fmla="*/ 2147483647 w 69"/>
                <a:gd name="T17" fmla="*/ 2147483647 h 19"/>
                <a:gd name="T18" fmla="*/ 2147483647 w 69"/>
                <a:gd name="T19" fmla="*/ 2147483647 h 19"/>
                <a:gd name="T20" fmla="*/ 2147483647 w 69"/>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9" h="19">
                  <a:moveTo>
                    <a:pt x="67" y="2"/>
                  </a:moveTo>
                  <a:cubicBezTo>
                    <a:pt x="63" y="0"/>
                    <a:pt x="63" y="0"/>
                    <a:pt x="63" y="0"/>
                  </a:cubicBezTo>
                  <a:cubicBezTo>
                    <a:pt x="34" y="13"/>
                    <a:pt x="34" y="13"/>
                    <a:pt x="34" y="13"/>
                  </a:cubicBezTo>
                  <a:cubicBezTo>
                    <a:pt x="32" y="14"/>
                    <a:pt x="29" y="14"/>
                    <a:pt x="27" y="13"/>
                  </a:cubicBezTo>
                  <a:cubicBezTo>
                    <a:pt x="6" y="4"/>
                    <a:pt x="6" y="4"/>
                    <a:pt x="6" y="4"/>
                  </a:cubicBezTo>
                  <a:cubicBezTo>
                    <a:pt x="3" y="5"/>
                    <a:pt x="3" y="5"/>
                    <a:pt x="3" y="5"/>
                  </a:cubicBezTo>
                  <a:cubicBezTo>
                    <a:pt x="1" y="5"/>
                    <a:pt x="0" y="6"/>
                    <a:pt x="2" y="7"/>
                  </a:cubicBezTo>
                  <a:cubicBezTo>
                    <a:pt x="27" y="18"/>
                    <a:pt x="27" y="18"/>
                    <a:pt x="27" y="18"/>
                  </a:cubicBezTo>
                  <a:cubicBezTo>
                    <a:pt x="29" y="19"/>
                    <a:pt x="32" y="19"/>
                    <a:pt x="34" y="18"/>
                  </a:cubicBezTo>
                  <a:cubicBezTo>
                    <a:pt x="68" y="3"/>
                    <a:pt x="68" y="3"/>
                    <a:pt x="68" y="3"/>
                  </a:cubicBezTo>
                  <a:cubicBezTo>
                    <a:pt x="69" y="3"/>
                    <a:pt x="68" y="2"/>
                    <a:pt x="67" y="2"/>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7" name="Freeform 502"/>
            <p:cNvSpPr>
              <a:spLocks/>
            </p:cNvSpPr>
            <p:nvPr/>
          </p:nvSpPr>
          <p:spPr bwMode="auto">
            <a:xfrm>
              <a:off x="6297613" y="1692278"/>
              <a:ext cx="19050" cy="6350"/>
            </a:xfrm>
            <a:custGeom>
              <a:avLst/>
              <a:gdLst>
                <a:gd name="T0" fmla="*/ 2147483647 w 6"/>
                <a:gd name="T1" fmla="*/ 0 h 2"/>
                <a:gd name="T2" fmla="*/ 2147483647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
                  <a:moveTo>
                    <a:pt x="5" y="0"/>
                  </a:moveTo>
                  <a:cubicBezTo>
                    <a:pt x="4" y="0"/>
                    <a:pt x="2" y="0"/>
                    <a:pt x="1" y="0"/>
                  </a:cubicBezTo>
                  <a:cubicBezTo>
                    <a:pt x="0" y="0"/>
                    <a:pt x="0" y="1"/>
                    <a:pt x="1" y="1"/>
                  </a:cubicBezTo>
                  <a:cubicBezTo>
                    <a:pt x="1" y="1"/>
                    <a:pt x="1" y="1"/>
                    <a:pt x="1" y="1"/>
                  </a:cubicBezTo>
                  <a:cubicBezTo>
                    <a:pt x="2" y="2"/>
                    <a:pt x="2" y="2"/>
                    <a:pt x="2" y="2"/>
                  </a:cubicBezTo>
                  <a:cubicBezTo>
                    <a:pt x="2" y="2"/>
                    <a:pt x="3" y="2"/>
                    <a:pt x="3" y="2"/>
                  </a:cubicBezTo>
                  <a:cubicBezTo>
                    <a:pt x="4" y="2"/>
                    <a:pt x="5" y="2"/>
                    <a:pt x="5" y="2"/>
                  </a:cubicBezTo>
                  <a:cubicBezTo>
                    <a:pt x="6" y="1"/>
                    <a:pt x="6" y="1"/>
                    <a:pt x="5"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8" name="Freeform 503"/>
            <p:cNvSpPr>
              <a:spLocks/>
            </p:cNvSpPr>
            <p:nvPr/>
          </p:nvSpPr>
          <p:spPr bwMode="auto">
            <a:xfrm>
              <a:off x="6259513" y="1701803"/>
              <a:ext cx="15875" cy="6350"/>
            </a:xfrm>
            <a:custGeom>
              <a:avLst/>
              <a:gdLst>
                <a:gd name="T0" fmla="*/ 0 w 5"/>
                <a:gd name="T1" fmla="*/ 0 h 2"/>
                <a:gd name="T2" fmla="*/ 2147483647 w 5"/>
                <a:gd name="T3" fmla="*/ 2147483647 h 2"/>
                <a:gd name="T4" fmla="*/ 2147483647 w 5"/>
                <a:gd name="T5" fmla="*/ 2147483647 h 2"/>
                <a:gd name="T6" fmla="*/ 2147483647 w 5"/>
                <a:gd name="T7" fmla="*/ 2147483647 h 2"/>
                <a:gd name="T8" fmla="*/ 2147483647 w 5"/>
                <a:gd name="T9" fmla="*/ 0 h 2"/>
                <a:gd name="T10" fmla="*/ 0 w 5"/>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
                  <a:moveTo>
                    <a:pt x="0" y="0"/>
                  </a:moveTo>
                  <a:cubicBezTo>
                    <a:pt x="0" y="0"/>
                    <a:pt x="1" y="0"/>
                    <a:pt x="1" y="1"/>
                  </a:cubicBezTo>
                  <a:cubicBezTo>
                    <a:pt x="3" y="2"/>
                    <a:pt x="3" y="2"/>
                    <a:pt x="3" y="2"/>
                  </a:cubicBezTo>
                  <a:cubicBezTo>
                    <a:pt x="5" y="1"/>
                    <a:pt x="5" y="1"/>
                    <a:pt x="5" y="1"/>
                  </a:cubicBezTo>
                  <a:cubicBezTo>
                    <a:pt x="2" y="0"/>
                    <a:pt x="2" y="0"/>
                    <a:pt x="2" y="0"/>
                  </a:cubicBezTo>
                  <a:cubicBezTo>
                    <a:pt x="2" y="0"/>
                    <a:pt x="1" y="0"/>
                    <a:pt x="0"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79" name="Freeform 504"/>
            <p:cNvSpPr>
              <a:spLocks/>
            </p:cNvSpPr>
            <p:nvPr/>
          </p:nvSpPr>
          <p:spPr bwMode="auto">
            <a:xfrm>
              <a:off x="6326188" y="1682753"/>
              <a:ext cx="19050" cy="6350"/>
            </a:xfrm>
            <a:custGeom>
              <a:avLst/>
              <a:gdLst>
                <a:gd name="T0" fmla="*/ 2147483647 w 6"/>
                <a:gd name="T1" fmla="*/ 0 h 2"/>
                <a:gd name="T2" fmla="*/ 2147483647 w 6"/>
                <a:gd name="T3" fmla="*/ 0 h 2"/>
                <a:gd name="T4" fmla="*/ 2147483647 w 6"/>
                <a:gd name="T5" fmla="*/ 2147483647 h 2"/>
                <a:gd name="T6" fmla="*/ 2147483647 w 6"/>
                <a:gd name="T7" fmla="*/ 2147483647 h 2"/>
                <a:gd name="T8" fmla="*/ 2147483647 w 6"/>
                <a:gd name="T9" fmla="*/ 2147483647 h 2"/>
                <a:gd name="T10" fmla="*/ 2147483647 w 6"/>
                <a:gd name="T11" fmla="*/ 2147483647 h 2"/>
                <a:gd name="T12" fmla="*/ 2147483647 w 6"/>
                <a:gd name="T13" fmla="*/ 2147483647 h 2"/>
                <a:gd name="T14" fmla="*/ 2147483647 w 6"/>
                <a:gd name="T15" fmla="*/ 0 h 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
                  <a:moveTo>
                    <a:pt x="5" y="0"/>
                  </a:moveTo>
                  <a:cubicBezTo>
                    <a:pt x="3" y="0"/>
                    <a:pt x="2" y="0"/>
                    <a:pt x="1" y="0"/>
                  </a:cubicBezTo>
                  <a:cubicBezTo>
                    <a:pt x="0" y="0"/>
                    <a:pt x="0" y="1"/>
                    <a:pt x="1" y="1"/>
                  </a:cubicBezTo>
                  <a:cubicBezTo>
                    <a:pt x="1" y="1"/>
                    <a:pt x="1" y="1"/>
                    <a:pt x="1" y="1"/>
                  </a:cubicBezTo>
                  <a:cubicBezTo>
                    <a:pt x="2" y="2"/>
                    <a:pt x="2" y="2"/>
                    <a:pt x="2" y="2"/>
                  </a:cubicBezTo>
                  <a:cubicBezTo>
                    <a:pt x="3" y="2"/>
                    <a:pt x="3" y="2"/>
                    <a:pt x="3" y="2"/>
                  </a:cubicBezTo>
                  <a:cubicBezTo>
                    <a:pt x="4" y="2"/>
                    <a:pt x="5" y="2"/>
                    <a:pt x="5" y="2"/>
                  </a:cubicBezTo>
                  <a:cubicBezTo>
                    <a:pt x="6" y="1"/>
                    <a:pt x="6" y="1"/>
                    <a:pt x="5"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0" name="Freeform 505"/>
            <p:cNvSpPr>
              <a:spLocks noEditPoints="1"/>
            </p:cNvSpPr>
            <p:nvPr/>
          </p:nvSpPr>
          <p:spPr bwMode="auto">
            <a:xfrm>
              <a:off x="6202363" y="1657353"/>
              <a:ext cx="220663" cy="79375"/>
            </a:xfrm>
            <a:custGeom>
              <a:avLst/>
              <a:gdLst>
                <a:gd name="T0" fmla="*/ 2147483647 w 69"/>
                <a:gd name="T1" fmla="*/ 2147483647 h 25"/>
                <a:gd name="T2" fmla="*/ 2147483647 w 69"/>
                <a:gd name="T3" fmla="*/ 2147483647 h 25"/>
                <a:gd name="T4" fmla="*/ 2147483647 w 69"/>
                <a:gd name="T5" fmla="*/ 2147483647 h 25"/>
                <a:gd name="T6" fmla="*/ 2147483647 w 69"/>
                <a:gd name="T7" fmla="*/ 2147483647 h 25"/>
                <a:gd name="T8" fmla="*/ 2147483647 w 69"/>
                <a:gd name="T9" fmla="*/ 2147483647 h 25"/>
                <a:gd name="T10" fmla="*/ 2147483647 w 69"/>
                <a:gd name="T11" fmla="*/ 2147483647 h 25"/>
                <a:gd name="T12" fmla="*/ 2147483647 w 69"/>
                <a:gd name="T13" fmla="*/ 2147483647 h 25"/>
                <a:gd name="T14" fmla="*/ 2147483647 w 69"/>
                <a:gd name="T15" fmla="*/ 2147483647 h 25"/>
                <a:gd name="T16" fmla="*/ 2147483647 w 69"/>
                <a:gd name="T17" fmla="*/ 2147483647 h 25"/>
                <a:gd name="T18" fmla="*/ 2147483647 w 69"/>
                <a:gd name="T19" fmla="*/ 2147483647 h 25"/>
                <a:gd name="T20" fmla="*/ 2147483647 w 69"/>
                <a:gd name="T21" fmla="*/ 2147483647 h 25"/>
                <a:gd name="T22" fmla="*/ 2147483647 w 69"/>
                <a:gd name="T23" fmla="*/ 2147483647 h 25"/>
                <a:gd name="T24" fmla="*/ 2147483647 w 69"/>
                <a:gd name="T25" fmla="*/ 2147483647 h 25"/>
                <a:gd name="T26" fmla="*/ 2147483647 w 69"/>
                <a:gd name="T27" fmla="*/ 2147483647 h 25"/>
                <a:gd name="T28" fmla="*/ 2147483647 w 69"/>
                <a:gd name="T29" fmla="*/ 2147483647 h 25"/>
                <a:gd name="T30" fmla="*/ 2147483647 w 69"/>
                <a:gd name="T31" fmla="*/ 2147483647 h 25"/>
                <a:gd name="T32" fmla="*/ 2147483647 w 69"/>
                <a:gd name="T33" fmla="*/ 2147483647 h 25"/>
                <a:gd name="T34" fmla="*/ 2147483647 w 69"/>
                <a:gd name="T35" fmla="*/ 2147483647 h 25"/>
                <a:gd name="T36" fmla="*/ 2147483647 w 69"/>
                <a:gd name="T37" fmla="*/ 2147483647 h 25"/>
                <a:gd name="T38" fmla="*/ 2147483647 w 69"/>
                <a:gd name="T39" fmla="*/ 2147483647 h 25"/>
                <a:gd name="T40" fmla="*/ 2147483647 w 69"/>
                <a:gd name="T41" fmla="*/ 2147483647 h 25"/>
                <a:gd name="T42" fmla="*/ 2147483647 w 69"/>
                <a:gd name="T43" fmla="*/ 2147483647 h 25"/>
                <a:gd name="T44" fmla="*/ 2147483647 w 69"/>
                <a:gd name="T45" fmla="*/ 2147483647 h 25"/>
                <a:gd name="T46" fmla="*/ 2147483647 w 69"/>
                <a:gd name="T47" fmla="*/ 2147483647 h 25"/>
                <a:gd name="T48" fmla="*/ 2147483647 w 69"/>
                <a:gd name="T49" fmla="*/ 2147483647 h 25"/>
                <a:gd name="T50" fmla="*/ 2147483647 w 69"/>
                <a:gd name="T51" fmla="*/ 2147483647 h 25"/>
                <a:gd name="T52" fmla="*/ 2147483647 w 69"/>
                <a:gd name="T53" fmla="*/ 2147483647 h 25"/>
                <a:gd name="T54" fmla="*/ 2147483647 w 69"/>
                <a:gd name="T55" fmla="*/ 2147483647 h 25"/>
                <a:gd name="T56" fmla="*/ 2147483647 w 69"/>
                <a:gd name="T57" fmla="*/ 2147483647 h 25"/>
                <a:gd name="T58" fmla="*/ 2147483647 w 69"/>
                <a:gd name="T59" fmla="*/ 2147483647 h 25"/>
                <a:gd name="T60" fmla="*/ 2147483647 w 69"/>
                <a:gd name="T61" fmla="*/ 2147483647 h 25"/>
                <a:gd name="T62" fmla="*/ 2147483647 w 69"/>
                <a:gd name="T63" fmla="*/ 2147483647 h 25"/>
                <a:gd name="T64" fmla="*/ 2147483647 w 69"/>
                <a:gd name="T65" fmla="*/ 2147483647 h 25"/>
                <a:gd name="T66" fmla="*/ 2147483647 w 69"/>
                <a:gd name="T67" fmla="*/ 2147483647 h 25"/>
                <a:gd name="T68" fmla="*/ 2147483647 w 69"/>
                <a:gd name="T69" fmla="*/ 2147483647 h 25"/>
                <a:gd name="T70" fmla="*/ 2147483647 w 69"/>
                <a:gd name="T71" fmla="*/ 2147483647 h 25"/>
                <a:gd name="T72" fmla="*/ 2147483647 w 69"/>
                <a:gd name="T73" fmla="*/ 2147483647 h 25"/>
                <a:gd name="T74" fmla="*/ 2147483647 w 69"/>
                <a:gd name="T75" fmla="*/ 2147483647 h 25"/>
                <a:gd name="T76" fmla="*/ 2147483647 w 69"/>
                <a:gd name="T77" fmla="*/ 2147483647 h 25"/>
                <a:gd name="T78" fmla="*/ 2147483647 w 69"/>
                <a:gd name="T79" fmla="*/ 2147483647 h 25"/>
                <a:gd name="T80" fmla="*/ 2147483647 w 69"/>
                <a:gd name="T81" fmla="*/ 2147483647 h 25"/>
                <a:gd name="T82" fmla="*/ 2147483647 w 69"/>
                <a:gd name="T83" fmla="*/ 2147483647 h 25"/>
                <a:gd name="T84" fmla="*/ 2147483647 w 69"/>
                <a:gd name="T85" fmla="*/ 2147483647 h 25"/>
                <a:gd name="T86" fmla="*/ 2147483647 w 69"/>
                <a:gd name="T87" fmla="*/ 2147483647 h 25"/>
                <a:gd name="T88" fmla="*/ 2147483647 w 69"/>
                <a:gd name="T89" fmla="*/ 2147483647 h 25"/>
                <a:gd name="T90" fmla="*/ 2147483647 w 69"/>
                <a:gd name="T91" fmla="*/ 2147483647 h 25"/>
                <a:gd name="T92" fmla="*/ 2147483647 w 69"/>
                <a:gd name="T93" fmla="*/ 2147483647 h 25"/>
                <a:gd name="T94" fmla="*/ 2147483647 w 69"/>
                <a:gd name="T95" fmla="*/ 2147483647 h 25"/>
                <a:gd name="T96" fmla="*/ 2147483647 w 69"/>
                <a:gd name="T97" fmla="*/ 2147483647 h 25"/>
                <a:gd name="T98" fmla="*/ 2147483647 w 69"/>
                <a:gd name="T99" fmla="*/ 2147483647 h 25"/>
                <a:gd name="T100" fmla="*/ 2147483647 w 69"/>
                <a:gd name="T101" fmla="*/ 2147483647 h 25"/>
                <a:gd name="T102" fmla="*/ 2147483647 w 69"/>
                <a:gd name="T103" fmla="*/ 2147483647 h 25"/>
                <a:gd name="T104" fmla="*/ 2147483647 w 69"/>
                <a:gd name="T105" fmla="*/ 2147483647 h 25"/>
                <a:gd name="T106" fmla="*/ 2147483647 w 69"/>
                <a:gd name="T107" fmla="*/ 2147483647 h 25"/>
                <a:gd name="T108" fmla="*/ 2147483647 w 69"/>
                <a:gd name="T109" fmla="*/ 2147483647 h 25"/>
                <a:gd name="T110" fmla="*/ 2147483647 w 69"/>
                <a:gd name="T111" fmla="*/ 2147483647 h 25"/>
                <a:gd name="T112" fmla="*/ 2147483647 w 69"/>
                <a:gd name="T113" fmla="*/ 2147483647 h 25"/>
                <a:gd name="T114" fmla="*/ 2147483647 w 69"/>
                <a:gd name="T115" fmla="*/ 2147483647 h 25"/>
                <a:gd name="T116" fmla="*/ 2147483647 w 69"/>
                <a:gd name="T117" fmla="*/ 2147483647 h 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9" h="25">
                  <a:moveTo>
                    <a:pt x="67" y="8"/>
                  </a:moveTo>
                  <a:cubicBezTo>
                    <a:pt x="41" y="1"/>
                    <a:pt x="41" y="1"/>
                    <a:pt x="41" y="1"/>
                  </a:cubicBezTo>
                  <a:cubicBezTo>
                    <a:pt x="40" y="0"/>
                    <a:pt x="38" y="0"/>
                    <a:pt x="37" y="1"/>
                  </a:cubicBezTo>
                  <a:cubicBezTo>
                    <a:pt x="3" y="11"/>
                    <a:pt x="3" y="11"/>
                    <a:pt x="3" y="11"/>
                  </a:cubicBezTo>
                  <a:cubicBezTo>
                    <a:pt x="1" y="12"/>
                    <a:pt x="0" y="13"/>
                    <a:pt x="2" y="13"/>
                  </a:cubicBezTo>
                  <a:cubicBezTo>
                    <a:pt x="27" y="24"/>
                    <a:pt x="27" y="24"/>
                    <a:pt x="27" y="24"/>
                  </a:cubicBezTo>
                  <a:cubicBezTo>
                    <a:pt x="29" y="25"/>
                    <a:pt x="32" y="25"/>
                    <a:pt x="34" y="24"/>
                  </a:cubicBezTo>
                  <a:cubicBezTo>
                    <a:pt x="68" y="10"/>
                    <a:pt x="68" y="10"/>
                    <a:pt x="68" y="10"/>
                  </a:cubicBezTo>
                  <a:cubicBezTo>
                    <a:pt x="69" y="9"/>
                    <a:pt x="68" y="8"/>
                    <a:pt x="67" y="8"/>
                  </a:cubicBezTo>
                  <a:close/>
                  <a:moveTo>
                    <a:pt x="29" y="16"/>
                  </a:moveTo>
                  <a:cubicBezTo>
                    <a:pt x="25" y="15"/>
                    <a:pt x="25" y="15"/>
                    <a:pt x="25" y="15"/>
                  </a:cubicBezTo>
                  <a:cubicBezTo>
                    <a:pt x="22" y="16"/>
                    <a:pt x="22" y="16"/>
                    <a:pt x="22" y="16"/>
                  </a:cubicBezTo>
                  <a:cubicBezTo>
                    <a:pt x="24" y="18"/>
                    <a:pt x="24" y="18"/>
                    <a:pt x="24" y="18"/>
                  </a:cubicBezTo>
                  <a:cubicBezTo>
                    <a:pt x="21" y="19"/>
                    <a:pt x="21" y="19"/>
                    <a:pt x="21" y="19"/>
                  </a:cubicBezTo>
                  <a:cubicBezTo>
                    <a:pt x="15" y="14"/>
                    <a:pt x="15" y="14"/>
                    <a:pt x="15" y="14"/>
                  </a:cubicBezTo>
                  <a:cubicBezTo>
                    <a:pt x="18" y="12"/>
                    <a:pt x="18" y="12"/>
                    <a:pt x="18" y="12"/>
                  </a:cubicBezTo>
                  <a:cubicBezTo>
                    <a:pt x="32" y="15"/>
                    <a:pt x="32" y="15"/>
                    <a:pt x="32" y="15"/>
                  </a:cubicBezTo>
                  <a:lnTo>
                    <a:pt x="29" y="16"/>
                  </a:lnTo>
                  <a:close/>
                  <a:moveTo>
                    <a:pt x="39" y="15"/>
                  </a:moveTo>
                  <a:cubicBezTo>
                    <a:pt x="37" y="16"/>
                    <a:pt x="37" y="16"/>
                    <a:pt x="37" y="16"/>
                  </a:cubicBezTo>
                  <a:cubicBezTo>
                    <a:pt x="28" y="13"/>
                    <a:pt x="28" y="13"/>
                    <a:pt x="28" y="13"/>
                  </a:cubicBezTo>
                  <a:cubicBezTo>
                    <a:pt x="27" y="12"/>
                    <a:pt x="26" y="12"/>
                    <a:pt x="25" y="12"/>
                  </a:cubicBezTo>
                  <a:cubicBezTo>
                    <a:pt x="28" y="11"/>
                    <a:pt x="28" y="11"/>
                    <a:pt x="28" y="11"/>
                  </a:cubicBezTo>
                  <a:cubicBezTo>
                    <a:pt x="29" y="12"/>
                    <a:pt x="29" y="12"/>
                    <a:pt x="29" y="12"/>
                  </a:cubicBezTo>
                  <a:cubicBezTo>
                    <a:pt x="29" y="12"/>
                    <a:pt x="29" y="12"/>
                    <a:pt x="29" y="12"/>
                  </a:cubicBezTo>
                  <a:cubicBezTo>
                    <a:pt x="29" y="11"/>
                    <a:pt x="29" y="11"/>
                    <a:pt x="30" y="10"/>
                  </a:cubicBezTo>
                  <a:cubicBezTo>
                    <a:pt x="32" y="10"/>
                    <a:pt x="35" y="10"/>
                    <a:pt x="37" y="11"/>
                  </a:cubicBezTo>
                  <a:cubicBezTo>
                    <a:pt x="40" y="11"/>
                    <a:pt x="40" y="12"/>
                    <a:pt x="38" y="13"/>
                  </a:cubicBezTo>
                  <a:cubicBezTo>
                    <a:pt x="37" y="13"/>
                    <a:pt x="36" y="14"/>
                    <a:pt x="35" y="13"/>
                  </a:cubicBezTo>
                  <a:cubicBezTo>
                    <a:pt x="35" y="13"/>
                    <a:pt x="35" y="13"/>
                    <a:pt x="35" y="13"/>
                  </a:cubicBezTo>
                  <a:lnTo>
                    <a:pt x="39" y="15"/>
                  </a:lnTo>
                  <a:close/>
                  <a:moveTo>
                    <a:pt x="46" y="12"/>
                  </a:moveTo>
                  <a:cubicBezTo>
                    <a:pt x="37" y="10"/>
                    <a:pt x="37" y="10"/>
                    <a:pt x="37" y="10"/>
                  </a:cubicBezTo>
                  <a:cubicBezTo>
                    <a:pt x="36" y="9"/>
                    <a:pt x="35" y="9"/>
                    <a:pt x="35" y="9"/>
                  </a:cubicBezTo>
                  <a:cubicBezTo>
                    <a:pt x="37" y="8"/>
                    <a:pt x="37" y="8"/>
                    <a:pt x="37" y="8"/>
                  </a:cubicBezTo>
                  <a:cubicBezTo>
                    <a:pt x="38" y="9"/>
                    <a:pt x="38" y="9"/>
                    <a:pt x="38" y="9"/>
                  </a:cubicBezTo>
                  <a:cubicBezTo>
                    <a:pt x="38" y="9"/>
                    <a:pt x="38" y="9"/>
                    <a:pt x="38" y="9"/>
                  </a:cubicBezTo>
                  <a:cubicBezTo>
                    <a:pt x="38" y="8"/>
                    <a:pt x="38" y="8"/>
                    <a:pt x="39" y="7"/>
                  </a:cubicBezTo>
                  <a:cubicBezTo>
                    <a:pt x="40" y="7"/>
                    <a:pt x="43" y="7"/>
                    <a:pt x="46" y="8"/>
                  </a:cubicBezTo>
                  <a:cubicBezTo>
                    <a:pt x="48" y="8"/>
                    <a:pt x="48" y="9"/>
                    <a:pt x="47" y="10"/>
                  </a:cubicBezTo>
                  <a:cubicBezTo>
                    <a:pt x="46" y="10"/>
                    <a:pt x="45" y="10"/>
                    <a:pt x="44" y="10"/>
                  </a:cubicBezTo>
                  <a:cubicBezTo>
                    <a:pt x="44" y="10"/>
                    <a:pt x="44" y="10"/>
                    <a:pt x="44" y="10"/>
                  </a:cubicBezTo>
                  <a:cubicBezTo>
                    <a:pt x="48" y="12"/>
                    <a:pt x="48" y="12"/>
                    <a:pt x="48" y="12"/>
                  </a:cubicBezTo>
                  <a:lnTo>
                    <a:pt x="46" y="12"/>
                  </a:lnTo>
                  <a:close/>
                  <a:moveTo>
                    <a:pt x="53" y="8"/>
                  </a:moveTo>
                  <a:cubicBezTo>
                    <a:pt x="52" y="8"/>
                    <a:pt x="51" y="8"/>
                    <a:pt x="50" y="8"/>
                  </a:cubicBezTo>
                  <a:cubicBezTo>
                    <a:pt x="49" y="8"/>
                    <a:pt x="49" y="8"/>
                    <a:pt x="49" y="8"/>
                  </a:cubicBezTo>
                  <a:cubicBezTo>
                    <a:pt x="49" y="8"/>
                    <a:pt x="50" y="8"/>
                    <a:pt x="51" y="7"/>
                  </a:cubicBezTo>
                  <a:cubicBezTo>
                    <a:pt x="52" y="7"/>
                    <a:pt x="52" y="7"/>
                    <a:pt x="51" y="7"/>
                  </a:cubicBezTo>
                  <a:cubicBezTo>
                    <a:pt x="51" y="7"/>
                    <a:pt x="51" y="7"/>
                    <a:pt x="49" y="7"/>
                  </a:cubicBezTo>
                  <a:cubicBezTo>
                    <a:pt x="48" y="7"/>
                    <a:pt x="46" y="7"/>
                    <a:pt x="45" y="7"/>
                  </a:cubicBezTo>
                  <a:cubicBezTo>
                    <a:pt x="44" y="7"/>
                    <a:pt x="44" y="6"/>
                    <a:pt x="46" y="5"/>
                  </a:cubicBezTo>
                  <a:cubicBezTo>
                    <a:pt x="46" y="5"/>
                    <a:pt x="47" y="5"/>
                    <a:pt x="48" y="5"/>
                  </a:cubicBezTo>
                  <a:cubicBezTo>
                    <a:pt x="49" y="5"/>
                    <a:pt x="49" y="5"/>
                    <a:pt x="49" y="5"/>
                  </a:cubicBezTo>
                  <a:cubicBezTo>
                    <a:pt x="49" y="5"/>
                    <a:pt x="48" y="6"/>
                    <a:pt x="47" y="6"/>
                  </a:cubicBezTo>
                  <a:cubicBezTo>
                    <a:pt x="47" y="6"/>
                    <a:pt x="47" y="6"/>
                    <a:pt x="47" y="6"/>
                  </a:cubicBezTo>
                  <a:cubicBezTo>
                    <a:pt x="47" y="6"/>
                    <a:pt x="48" y="6"/>
                    <a:pt x="49" y="6"/>
                  </a:cubicBezTo>
                  <a:cubicBezTo>
                    <a:pt x="51" y="6"/>
                    <a:pt x="52" y="6"/>
                    <a:pt x="53" y="6"/>
                  </a:cubicBezTo>
                  <a:cubicBezTo>
                    <a:pt x="54" y="7"/>
                    <a:pt x="55" y="7"/>
                    <a:pt x="53" y="8"/>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1" name="Freeform 506"/>
            <p:cNvSpPr>
              <a:spLocks noEditPoints="1"/>
            </p:cNvSpPr>
            <p:nvPr/>
          </p:nvSpPr>
          <p:spPr bwMode="auto">
            <a:xfrm>
              <a:off x="5657850" y="1938341"/>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5"/>
                  </a:lnTo>
                  <a:lnTo>
                    <a:pt x="147" y="55"/>
                  </a:lnTo>
                  <a:lnTo>
                    <a:pt x="147" y="0"/>
                  </a:lnTo>
                  <a:lnTo>
                    <a:pt x="244" y="0"/>
                  </a:lnTo>
                  <a:lnTo>
                    <a:pt x="244" y="244"/>
                  </a:lnTo>
                  <a:close/>
                  <a:moveTo>
                    <a:pt x="15" y="228"/>
                  </a:moveTo>
                  <a:lnTo>
                    <a:pt x="228" y="228"/>
                  </a:lnTo>
                  <a:lnTo>
                    <a:pt x="228" y="14"/>
                  </a:lnTo>
                  <a:lnTo>
                    <a:pt x="164" y="14"/>
                  </a:lnTo>
                  <a:lnTo>
                    <a:pt x="164" y="69"/>
                  </a:lnTo>
                  <a:lnTo>
                    <a:pt x="81" y="69"/>
                  </a:lnTo>
                  <a:lnTo>
                    <a:pt x="81" y="14"/>
                  </a:lnTo>
                  <a:lnTo>
                    <a:pt x="15" y="14"/>
                  </a:lnTo>
                  <a:lnTo>
                    <a:pt x="15"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2" name="Freeform 507"/>
            <p:cNvSpPr>
              <a:spLocks noEditPoints="1"/>
            </p:cNvSpPr>
            <p:nvPr/>
          </p:nvSpPr>
          <p:spPr bwMode="auto">
            <a:xfrm>
              <a:off x="5872163" y="2146304"/>
              <a:ext cx="112713" cy="115888"/>
            </a:xfrm>
            <a:custGeom>
              <a:avLst/>
              <a:gdLst>
                <a:gd name="T0" fmla="*/ 2147483647 w 35"/>
                <a:gd name="T1" fmla="*/ 2147483647 h 36"/>
                <a:gd name="T2" fmla="*/ 2147483647 w 35"/>
                <a:gd name="T3" fmla="*/ 2147483647 h 36"/>
                <a:gd name="T4" fmla="*/ 2147483647 w 35"/>
                <a:gd name="T5" fmla="*/ 2147483647 h 36"/>
                <a:gd name="T6" fmla="*/ 2147483647 w 35"/>
                <a:gd name="T7" fmla="*/ 2147483647 h 36"/>
                <a:gd name="T8" fmla="*/ 2147483647 w 35"/>
                <a:gd name="T9" fmla="*/ 2147483647 h 36"/>
                <a:gd name="T10" fmla="*/ 2147483647 w 35"/>
                <a:gd name="T11" fmla="*/ 0 h 36"/>
                <a:gd name="T12" fmla="*/ 2147483647 w 35"/>
                <a:gd name="T13" fmla="*/ 2147483647 h 36"/>
                <a:gd name="T14" fmla="*/ 2147483647 w 35"/>
                <a:gd name="T15" fmla="*/ 2147483647 h 36"/>
                <a:gd name="T16" fmla="*/ 2147483647 w 35"/>
                <a:gd name="T17" fmla="*/ 2147483647 h 36"/>
                <a:gd name="T18" fmla="*/ 2147483647 w 35"/>
                <a:gd name="T19" fmla="*/ 2147483647 h 36"/>
                <a:gd name="T20" fmla="*/ 2147483647 w 35"/>
                <a:gd name="T21" fmla="*/ 2147483647 h 36"/>
                <a:gd name="T22" fmla="*/ 2147483647 w 35"/>
                <a:gd name="T23" fmla="*/ 2147483647 h 36"/>
                <a:gd name="T24" fmla="*/ 2147483647 w 35"/>
                <a:gd name="T25" fmla="*/ 2147483647 h 36"/>
                <a:gd name="T26" fmla="*/ 0 w 35"/>
                <a:gd name="T27" fmla="*/ 2147483647 h 36"/>
                <a:gd name="T28" fmla="*/ 2147483647 w 35"/>
                <a:gd name="T29" fmla="*/ 2147483647 h 36"/>
                <a:gd name="T30" fmla="*/ 2147483647 w 35"/>
                <a:gd name="T31" fmla="*/ 2147483647 h 36"/>
                <a:gd name="T32" fmla="*/ 2147483647 w 35"/>
                <a:gd name="T33" fmla="*/ 2147483647 h 36"/>
                <a:gd name="T34" fmla="*/ 2147483647 w 35"/>
                <a:gd name="T35" fmla="*/ 2147483647 h 36"/>
                <a:gd name="T36" fmla="*/ 2147483647 w 35"/>
                <a:gd name="T37" fmla="*/ 2147483647 h 36"/>
                <a:gd name="T38" fmla="*/ 2147483647 w 35"/>
                <a:gd name="T39" fmla="*/ 2147483647 h 36"/>
                <a:gd name="T40" fmla="*/ 2147483647 w 35"/>
                <a:gd name="T41" fmla="*/ 2147483647 h 36"/>
                <a:gd name="T42" fmla="*/ 2147483647 w 35"/>
                <a:gd name="T43" fmla="*/ 2147483647 h 36"/>
                <a:gd name="T44" fmla="*/ 2147483647 w 35"/>
                <a:gd name="T45" fmla="*/ 2147483647 h 36"/>
                <a:gd name="T46" fmla="*/ 2147483647 w 35"/>
                <a:gd name="T47" fmla="*/ 2147483647 h 36"/>
                <a:gd name="T48" fmla="*/ 2147483647 w 35"/>
                <a:gd name="T49" fmla="*/ 2147483647 h 36"/>
                <a:gd name="T50" fmla="*/ 2147483647 w 35"/>
                <a:gd name="T51" fmla="*/ 2147483647 h 36"/>
                <a:gd name="T52" fmla="*/ 2147483647 w 35"/>
                <a:gd name="T53" fmla="*/ 2147483647 h 36"/>
                <a:gd name="T54" fmla="*/ 2147483647 w 35"/>
                <a:gd name="T55" fmla="*/ 2147483647 h 36"/>
                <a:gd name="T56" fmla="*/ 2147483647 w 35"/>
                <a:gd name="T57" fmla="*/ 2147483647 h 36"/>
                <a:gd name="T58" fmla="*/ 2147483647 w 35"/>
                <a:gd name="T59" fmla="*/ 2147483647 h 36"/>
                <a:gd name="T60" fmla="*/ 2147483647 w 35"/>
                <a:gd name="T61" fmla="*/ 2147483647 h 36"/>
                <a:gd name="T62" fmla="*/ 2147483647 w 35"/>
                <a:gd name="T63" fmla="*/ 2147483647 h 36"/>
                <a:gd name="T64" fmla="*/ 2147483647 w 35"/>
                <a:gd name="T65" fmla="*/ 2147483647 h 36"/>
                <a:gd name="T66" fmla="*/ 2147483647 w 35"/>
                <a:gd name="T67" fmla="*/ 2147483647 h 36"/>
                <a:gd name="T68" fmla="*/ 2147483647 w 35"/>
                <a:gd name="T69" fmla="*/ 2147483647 h 36"/>
                <a:gd name="T70" fmla="*/ 2147483647 w 35"/>
                <a:gd name="T71" fmla="*/ 2147483647 h 36"/>
                <a:gd name="T72" fmla="*/ 2147483647 w 35"/>
                <a:gd name="T73" fmla="*/ 2147483647 h 36"/>
                <a:gd name="T74" fmla="*/ 2147483647 w 35"/>
                <a:gd name="T75" fmla="*/ 2147483647 h 36"/>
                <a:gd name="T76" fmla="*/ 2147483647 w 35"/>
                <a:gd name="T77" fmla="*/ 2147483647 h 36"/>
                <a:gd name="T78" fmla="*/ 2147483647 w 35"/>
                <a:gd name="T79" fmla="*/ 2147483647 h 36"/>
                <a:gd name="T80" fmla="*/ 2147483647 w 35"/>
                <a:gd name="T81" fmla="*/ 2147483647 h 36"/>
                <a:gd name="T82" fmla="*/ 2147483647 w 35"/>
                <a:gd name="T83" fmla="*/ 2147483647 h 36"/>
                <a:gd name="T84" fmla="*/ 2147483647 w 35"/>
                <a:gd name="T85" fmla="*/ 2147483647 h 36"/>
                <a:gd name="T86" fmla="*/ 2147483647 w 35"/>
                <a:gd name="T87" fmla="*/ 2147483647 h 36"/>
                <a:gd name="T88" fmla="*/ 2147483647 w 35"/>
                <a:gd name="T89" fmla="*/ 2147483647 h 36"/>
                <a:gd name="T90" fmla="*/ 2147483647 w 35"/>
                <a:gd name="T91" fmla="*/ 2147483647 h 36"/>
                <a:gd name="T92" fmla="*/ 2147483647 w 35"/>
                <a:gd name="T93" fmla="*/ 2147483647 h 36"/>
                <a:gd name="T94" fmla="*/ 2147483647 w 35"/>
                <a:gd name="T95" fmla="*/ 2147483647 h 36"/>
                <a:gd name="T96" fmla="*/ 2147483647 w 35"/>
                <a:gd name="T97" fmla="*/ 2147483647 h 36"/>
                <a:gd name="T98" fmla="*/ 2147483647 w 35"/>
                <a:gd name="T99" fmla="*/ 2147483647 h 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 h="36">
                  <a:moveTo>
                    <a:pt x="30" y="6"/>
                  </a:moveTo>
                  <a:cubicBezTo>
                    <a:pt x="28" y="8"/>
                    <a:pt x="28" y="8"/>
                    <a:pt x="28" y="8"/>
                  </a:cubicBezTo>
                  <a:cubicBezTo>
                    <a:pt x="27" y="7"/>
                    <a:pt x="27" y="7"/>
                    <a:pt x="26" y="6"/>
                  </a:cubicBezTo>
                  <a:cubicBezTo>
                    <a:pt x="27" y="4"/>
                    <a:pt x="27" y="4"/>
                    <a:pt x="27" y="4"/>
                  </a:cubicBezTo>
                  <a:cubicBezTo>
                    <a:pt x="27" y="3"/>
                    <a:pt x="27" y="3"/>
                    <a:pt x="27" y="3"/>
                  </a:cubicBezTo>
                  <a:cubicBezTo>
                    <a:pt x="26" y="3"/>
                    <a:pt x="26" y="3"/>
                    <a:pt x="26" y="3"/>
                  </a:cubicBezTo>
                  <a:cubicBezTo>
                    <a:pt x="26" y="2"/>
                    <a:pt x="26" y="2"/>
                    <a:pt x="25" y="3"/>
                  </a:cubicBezTo>
                  <a:cubicBezTo>
                    <a:pt x="24" y="5"/>
                    <a:pt x="24" y="5"/>
                    <a:pt x="24" y="5"/>
                  </a:cubicBezTo>
                  <a:cubicBezTo>
                    <a:pt x="23" y="5"/>
                    <a:pt x="22" y="4"/>
                    <a:pt x="21" y="4"/>
                  </a:cubicBezTo>
                  <a:cubicBezTo>
                    <a:pt x="22" y="1"/>
                    <a:pt x="22" y="1"/>
                    <a:pt x="22" y="1"/>
                  </a:cubicBezTo>
                  <a:cubicBezTo>
                    <a:pt x="22" y="1"/>
                    <a:pt x="22" y="1"/>
                    <a:pt x="21" y="1"/>
                  </a:cubicBezTo>
                  <a:cubicBezTo>
                    <a:pt x="20" y="1"/>
                    <a:pt x="20" y="1"/>
                    <a:pt x="20" y="1"/>
                  </a:cubicBezTo>
                  <a:cubicBezTo>
                    <a:pt x="20" y="0"/>
                    <a:pt x="20" y="1"/>
                    <a:pt x="20" y="1"/>
                  </a:cubicBezTo>
                  <a:cubicBezTo>
                    <a:pt x="19" y="4"/>
                    <a:pt x="19" y="4"/>
                    <a:pt x="19" y="4"/>
                  </a:cubicBezTo>
                  <a:cubicBezTo>
                    <a:pt x="19" y="4"/>
                    <a:pt x="18" y="4"/>
                    <a:pt x="18" y="4"/>
                  </a:cubicBezTo>
                  <a:cubicBezTo>
                    <a:pt x="17" y="4"/>
                    <a:pt x="17" y="4"/>
                    <a:pt x="16" y="4"/>
                  </a:cubicBezTo>
                  <a:cubicBezTo>
                    <a:pt x="16" y="1"/>
                    <a:pt x="16" y="1"/>
                    <a:pt x="16" y="1"/>
                  </a:cubicBezTo>
                  <a:cubicBezTo>
                    <a:pt x="16" y="1"/>
                    <a:pt x="15" y="0"/>
                    <a:pt x="15" y="0"/>
                  </a:cubicBezTo>
                  <a:cubicBezTo>
                    <a:pt x="14" y="1"/>
                    <a:pt x="14" y="1"/>
                    <a:pt x="14" y="1"/>
                  </a:cubicBezTo>
                  <a:cubicBezTo>
                    <a:pt x="14" y="1"/>
                    <a:pt x="14" y="1"/>
                    <a:pt x="14" y="1"/>
                  </a:cubicBezTo>
                  <a:cubicBezTo>
                    <a:pt x="14" y="4"/>
                    <a:pt x="14" y="4"/>
                    <a:pt x="14" y="4"/>
                  </a:cubicBezTo>
                  <a:cubicBezTo>
                    <a:pt x="13" y="4"/>
                    <a:pt x="12" y="4"/>
                    <a:pt x="12" y="5"/>
                  </a:cubicBezTo>
                  <a:cubicBezTo>
                    <a:pt x="10" y="3"/>
                    <a:pt x="10" y="3"/>
                    <a:pt x="10" y="3"/>
                  </a:cubicBezTo>
                  <a:cubicBezTo>
                    <a:pt x="10" y="2"/>
                    <a:pt x="9" y="2"/>
                    <a:pt x="9" y="2"/>
                  </a:cubicBezTo>
                  <a:cubicBezTo>
                    <a:pt x="8" y="3"/>
                    <a:pt x="8" y="3"/>
                    <a:pt x="8" y="3"/>
                  </a:cubicBezTo>
                  <a:cubicBezTo>
                    <a:pt x="8" y="3"/>
                    <a:pt x="8" y="3"/>
                    <a:pt x="8" y="4"/>
                  </a:cubicBezTo>
                  <a:cubicBezTo>
                    <a:pt x="9" y="6"/>
                    <a:pt x="9" y="6"/>
                    <a:pt x="9" y="6"/>
                  </a:cubicBezTo>
                  <a:cubicBezTo>
                    <a:pt x="9" y="7"/>
                    <a:pt x="8" y="7"/>
                    <a:pt x="7" y="8"/>
                  </a:cubicBezTo>
                  <a:cubicBezTo>
                    <a:pt x="5" y="6"/>
                    <a:pt x="5" y="6"/>
                    <a:pt x="5" y="6"/>
                  </a:cubicBezTo>
                  <a:cubicBezTo>
                    <a:pt x="5" y="6"/>
                    <a:pt x="5" y="6"/>
                    <a:pt x="4" y="6"/>
                  </a:cubicBezTo>
                  <a:cubicBezTo>
                    <a:pt x="4" y="7"/>
                    <a:pt x="4" y="7"/>
                    <a:pt x="4" y="7"/>
                  </a:cubicBezTo>
                  <a:cubicBezTo>
                    <a:pt x="4" y="7"/>
                    <a:pt x="4" y="7"/>
                    <a:pt x="4" y="8"/>
                  </a:cubicBezTo>
                  <a:cubicBezTo>
                    <a:pt x="6" y="10"/>
                    <a:pt x="6" y="10"/>
                    <a:pt x="6" y="10"/>
                  </a:cubicBezTo>
                  <a:cubicBezTo>
                    <a:pt x="5" y="10"/>
                    <a:pt x="5" y="11"/>
                    <a:pt x="4" y="12"/>
                  </a:cubicBezTo>
                  <a:cubicBezTo>
                    <a:pt x="2" y="11"/>
                    <a:pt x="2" y="11"/>
                    <a:pt x="2" y="11"/>
                  </a:cubicBezTo>
                  <a:cubicBezTo>
                    <a:pt x="2" y="11"/>
                    <a:pt x="1" y="11"/>
                    <a:pt x="1" y="12"/>
                  </a:cubicBezTo>
                  <a:cubicBezTo>
                    <a:pt x="1" y="12"/>
                    <a:pt x="1" y="12"/>
                    <a:pt x="1" y="12"/>
                  </a:cubicBezTo>
                  <a:cubicBezTo>
                    <a:pt x="1" y="13"/>
                    <a:pt x="1" y="13"/>
                    <a:pt x="1" y="13"/>
                  </a:cubicBezTo>
                  <a:cubicBezTo>
                    <a:pt x="4" y="14"/>
                    <a:pt x="4" y="14"/>
                    <a:pt x="4" y="14"/>
                  </a:cubicBezTo>
                  <a:cubicBezTo>
                    <a:pt x="3" y="15"/>
                    <a:pt x="3" y="16"/>
                    <a:pt x="3" y="17"/>
                  </a:cubicBezTo>
                  <a:cubicBezTo>
                    <a:pt x="0" y="17"/>
                    <a:pt x="0" y="17"/>
                    <a:pt x="0" y="17"/>
                  </a:cubicBezTo>
                  <a:cubicBezTo>
                    <a:pt x="0" y="17"/>
                    <a:pt x="0" y="17"/>
                    <a:pt x="0" y="18"/>
                  </a:cubicBezTo>
                  <a:cubicBezTo>
                    <a:pt x="0" y="18"/>
                    <a:pt x="0" y="18"/>
                    <a:pt x="0" y="18"/>
                  </a:cubicBezTo>
                  <a:cubicBezTo>
                    <a:pt x="0" y="19"/>
                    <a:pt x="0" y="19"/>
                    <a:pt x="0" y="19"/>
                  </a:cubicBezTo>
                  <a:cubicBezTo>
                    <a:pt x="3" y="19"/>
                    <a:pt x="3" y="19"/>
                    <a:pt x="3" y="19"/>
                  </a:cubicBezTo>
                  <a:cubicBezTo>
                    <a:pt x="3" y="20"/>
                    <a:pt x="3" y="21"/>
                    <a:pt x="4" y="22"/>
                  </a:cubicBezTo>
                  <a:cubicBezTo>
                    <a:pt x="1" y="23"/>
                    <a:pt x="1" y="23"/>
                    <a:pt x="1" y="23"/>
                  </a:cubicBezTo>
                  <a:cubicBezTo>
                    <a:pt x="1" y="23"/>
                    <a:pt x="1" y="23"/>
                    <a:pt x="1" y="24"/>
                  </a:cubicBezTo>
                  <a:cubicBezTo>
                    <a:pt x="1" y="24"/>
                    <a:pt x="1" y="24"/>
                    <a:pt x="1" y="24"/>
                  </a:cubicBezTo>
                  <a:cubicBezTo>
                    <a:pt x="1" y="25"/>
                    <a:pt x="1" y="25"/>
                    <a:pt x="2" y="25"/>
                  </a:cubicBezTo>
                  <a:cubicBezTo>
                    <a:pt x="4" y="24"/>
                    <a:pt x="4" y="24"/>
                    <a:pt x="4" y="24"/>
                  </a:cubicBezTo>
                  <a:cubicBezTo>
                    <a:pt x="5" y="25"/>
                    <a:pt x="5" y="26"/>
                    <a:pt x="6" y="26"/>
                  </a:cubicBezTo>
                  <a:cubicBezTo>
                    <a:pt x="4" y="28"/>
                    <a:pt x="4" y="28"/>
                    <a:pt x="4" y="28"/>
                  </a:cubicBezTo>
                  <a:cubicBezTo>
                    <a:pt x="3" y="29"/>
                    <a:pt x="3" y="29"/>
                    <a:pt x="4" y="29"/>
                  </a:cubicBezTo>
                  <a:cubicBezTo>
                    <a:pt x="4" y="30"/>
                    <a:pt x="4" y="30"/>
                    <a:pt x="4" y="30"/>
                  </a:cubicBezTo>
                  <a:cubicBezTo>
                    <a:pt x="4" y="30"/>
                    <a:pt x="5" y="30"/>
                    <a:pt x="5" y="30"/>
                  </a:cubicBezTo>
                  <a:cubicBezTo>
                    <a:pt x="7" y="28"/>
                    <a:pt x="7" y="28"/>
                    <a:pt x="7" y="28"/>
                  </a:cubicBezTo>
                  <a:cubicBezTo>
                    <a:pt x="8" y="29"/>
                    <a:pt x="9" y="29"/>
                    <a:pt x="9" y="30"/>
                  </a:cubicBezTo>
                  <a:cubicBezTo>
                    <a:pt x="8" y="32"/>
                    <a:pt x="8" y="32"/>
                    <a:pt x="8" y="32"/>
                  </a:cubicBezTo>
                  <a:cubicBezTo>
                    <a:pt x="8" y="33"/>
                    <a:pt x="8" y="33"/>
                    <a:pt x="8" y="33"/>
                  </a:cubicBezTo>
                  <a:cubicBezTo>
                    <a:pt x="9" y="34"/>
                    <a:pt x="9" y="34"/>
                    <a:pt x="9" y="34"/>
                  </a:cubicBezTo>
                  <a:cubicBezTo>
                    <a:pt x="9" y="34"/>
                    <a:pt x="10" y="34"/>
                    <a:pt x="10" y="33"/>
                  </a:cubicBezTo>
                  <a:cubicBezTo>
                    <a:pt x="11" y="31"/>
                    <a:pt x="11" y="31"/>
                    <a:pt x="11" y="31"/>
                  </a:cubicBezTo>
                  <a:cubicBezTo>
                    <a:pt x="12" y="32"/>
                    <a:pt x="13" y="32"/>
                    <a:pt x="14" y="32"/>
                  </a:cubicBezTo>
                  <a:cubicBezTo>
                    <a:pt x="14" y="35"/>
                    <a:pt x="14" y="35"/>
                    <a:pt x="14" y="35"/>
                  </a:cubicBezTo>
                  <a:cubicBezTo>
                    <a:pt x="14" y="35"/>
                    <a:pt x="14" y="35"/>
                    <a:pt x="14" y="35"/>
                  </a:cubicBezTo>
                  <a:cubicBezTo>
                    <a:pt x="15" y="36"/>
                    <a:pt x="15" y="36"/>
                    <a:pt x="15" y="36"/>
                  </a:cubicBezTo>
                  <a:cubicBezTo>
                    <a:pt x="15" y="36"/>
                    <a:pt x="15" y="36"/>
                    <a:pt x="16" y="35"/>
                  </a:cubicBezTo>
                  <a:cubicBezTo>
                    <a:pt x="16" y="33"/>
                    <a:pt x="16" y="33"/>
                    <a:pt x="16" y="33"/>
                  </a:cubicBezTo>
                  <a:cubicBezTo>
                    <a:pt x="17" y="33"/>
                    <a:pt x="17" y="33"/>
                    <a:pt x="18" y="33"/>
                  </a:cubicBezTo>
                  <a:cubicBezTo>
                    <a:pt x="18" y="33"/>
                    <a:pt x="18" y="33"/>
                    <a:pt x="19" y="33"/>
                  </a:cubicBezTo>
                  <a:cubicBezTo>
                    <a:pt x="20" y="35"/>
                    <a:pt x="20" y="35"/>
                    <a:pt x="20" y="35"/>
                  </a:cubicBezTo>
                  <a:cubicBezTo>
                    <a:pt x="20" y="36"/>
                    <a:pt x="20" y="36"/>
                    <a:pt x="20" y="36"/>
                  </a:cubicBezTo>
                  <a:cubicBezTo>
                    <a:pt x="21" y="36"/>
                    <a:pt x="21" y="36"/>
                    <a:pt x="21" y="36"/>
                  </a:cubicBezTo>
                  <a:cubicBezTo>
                    <a:pt x="21" y="35"/>
                    <a:pt x="22" y="35"/>
                    <a:pt x="22" y="35"/>
                  </a:cubicBezTo>
                  <a:cubicBezTo>
                    <a:pt x="21" y="32"/>
                    <a:pt x="21" y="32"/>
                    <a:pt x="21" y="32"/>
                  </a:cubicBezTo>
                  <a:cubicBezTo>
                    <a:pt x="22" y="32"/>
                    <a:pt x="23" y="32"/>
                    <a:pt x="24" y="31"/>
                  </a:cubicBezTo>
                  <a:cubicBezTo>
                    <a:pt x="25" y="34"/>
                    <a:pt x="25" y="34"/>
                    <a:pt x="25" y="34"/>
                  </a:cubicBezTo>
                  <a:cubicBezTo>
                    <a:pt x="25" y="34"/>
                    <a:pt x="26" y="34"/>
                    <a:pt x="26" y="34"/>
                  </a:cubicBezTo>
                  <a:cubicBezTo>
                    <a:pt x="27" y="33"/>
                    <a:pt x="27" y="33"/>
                    <a:pt x="27" y="33"/>
                  </a:cubicBezTo>
                  <a:cubicBezTo>
                    <a:pt x="27" y="33"/>
                    <a:pt x="27" y="33"/>
                    <a:pt x="27" y="33"/>
                  </a:cubicBezTo>
                  <a:cubicBezTo>
                    <a:pt x="26" y="30"/>
                    <a:pt x="26" y="30"/>
                    <a:pt x="26" y="30"/>
                  </a:cubicBezTo>
                  <a:cubicBezTo>
                    <a:pt x="27" y="30"/>
                    <a:pt x="27" y="29"/>
                    <a:pt x="28" y="28"/>
                  </a:cubicBezTo>
                  <a:cubicBezTo>
                    <a:pt x="30" y="30"/>
                    <a:pt x="30" y="30"/>
                    <a:pt x="30" y="30"/>
                  </a:cubicBezTo>
                  <a:cubicBezTo>
                    <a:pt x="30" y="30"/>
                    <a:pt x="31" y="30"/>
                    <a:pt x="31" y="30"/>
                  </a:cubicBezTo>
                  <a:cubicBezTo>
                    <a:pt x="31" y="29"/>
                    <a:pt x="31" y="29"/>
                    <a:pt x="31" y="29"/>
                  </a:cubicBezTo>
                  <a:cubicBezTo>
                    <a:pt x="32" y="29"/>
                    <a:pt x="32" y="29"/>
                    <a:pt x="31" y="28"/>
                  </a:cubicBezTo>
                  <a:cubicBezTo>
                    <a:pt x="30" y="26"/>
                    <a:pt x="30" y="26"/>
                    <a:pt x="30" y="26"/>
                  </a:cubicBezTo>
                  <a:cubicBezTo>
                    <a:pt x="30" y="26"/>
                    <a:pt x="30" y="25"/>
                    <a:pt x="31" y="24"/>
                  </a:cubicBezTo>
                  <a:cubicBezTo>
                    <a:pt x="33" y="25"/>
                    <a:pt x="33" y="25"/>
                    <a:pt x="33" y="25"/>
                  </a:cubicBezTo>
                  <a:cubicBezTo>
                    <a:pt x="34" y="25"/>
                    <a:pt x="34" y="25"/>
                    <a:pt x="34" y="25"/>
                  </a:cubicBezTo>
                  <a:cubicBezTo>
                    <a:pt x="34" y="24"/>
                    <a:pt x="34" y="24"/>
                    <a:pt x="34" y="24"/>
                  </a:cubicBezTo>
                  <a:cubicBezTo>
                    <a:pt x="35" y="24"/>
                    <a:pt x="34" y="23"/>
                    <a:pt x="34" y="23"/>
                  </a:cubicBezTo>
                  <a:cubicBezTo>
                    <a:pt x="32" y="22"/>
                    <a:pt x="32" y="22"/>
                    <a:pt x="32" y="22"/>
                  </a:cubicBezTo>
                  <a:cubicBezTo>
                    <a:pt x="32" y="21"/>
                    <a:pt x="32" y="20"/>
                    <a:pt x="32" y="19"/>
                  </a:cubicBezTo>
                  <a:cubicBezTo>
                    <a:pt x="35" y="19"/>
                    <a:pt x="35" y="19"/>
                    <a:pt x="35" y="19"/>
                  </a:cubicBezTo>
                  <a:cubicBezTo>
                    <a:pt x="35" y="19"/>
                    <a:pt x="35" y="19"/>
                    <a:pt x="35" y="19"/>
                  </a:cubicBezTo>
                  <a:cubicBezTo>
                    <a:pt x="35" y="18"/>
                    <a:pt x="35" y="18"/>
                    <a:pt x="35" y="18"/>
                  </a:cubicBezTo>
                  <a:cubicBezTo>
                    <a:pt x="35" y="17"/>
                    <a:pt x="35" y="17"/>
                    <a:pt x="35" y="17"/>
                  </a:cubicBezTo>
                  <a:cubicBezTo>
                    <a:pt x="32" y="17"/>
                    <a:pt x="32" y="17"/>
                    <a:pt x="32" y="17"/>
                  </a:cubicBezTo>
                  <a:cubicBezTo>
                    <a:pt x="32" y="16"/>
                    <a:pt x="32" y="15"/>
                    <a:pt x="32" y="14"/>
                  </a:cubicBezTo>
                  <a:cubicBezTo>
                    <a:pt x="34" y="13"/>
                    <a:pt x="34" y="13"/>
                    <a:pt x="34" y="13"/>
                  </a:cubicBezTo>
                  <a:cubicBezTo>
                    <a:pt x="34" y="13"/>
                    <a:pt x="35" y="13"/>
                    <a:pt x="34" y="12"/>
                  </a:cubicBezTo>
                  <a:cubicBezTo>
                    <a:pt x="34" y="12"/>
                    <a:pt x="34" y="12"/>
                    <a:pt x="34" y="12"/>
                  </a:cubicBezTo>
                  <a:cubicBezTo>
                    <a:pt x="34" y="11"/>
                    <a:pt x="34" y="11"/>
                    <a:pt x="33" y="11"/>
                  </a:cubicBezTo>
                  <a:cubicBezTo>
                    <a:pt x="31" y="12"/>
                    <a:pt x="31" y="12"/>
                    <a:pt x="31" y="12"/>
                  </a:cubicBezTo>
                  <a:cubicBezTo>
                    <a:pt x="31" y="11"/>
                    <a:pt x="30" y="10"/>
                    <a:pt x="30" y="10"/>
                  </a:cubicBezTo>
                  <a:cubicBezTo>
                    <a:pt x="32" y="8"/>
                    <a:pt x="32" y="8"/>
                    <a:pt x="32" y="8"/>
                  </a:cubicBezTo>
                  <a:cubicBezTo>
                    <a:pt x="32" y="8"/>
                    <a:pt x="32" y="7"/>
                    <a:pt x="32" y="7"/>
                  </a:cubicBezTo>
                  <a:cubicBezTo>
                    <a:pt x="31" y="6"/>
                    <a:pt x="31" y="6"/>
                    <a:pt x="31" y="6"/>
                  </a:cubicBezTo>
                  <a:cubicBezTo>
                    <a:pt x="31" y="6"/>
                    <a:pt x="30" y="6"/>
                    <a:pt x="30" y="6"/>
                  </a:cubicBezTo>
                  <a:close/>
                  <a:moveTo>
                    <a:pt x="5" y="18"/>
                  </a:moveTo>
                  <a:cubicBezTo>
                    <a:pt x="6" y="16"/>
                    <a:pt x="6" y="15"/>
                    <a:pt x="6" y="13"/>
                  </a:cubicBezTo>
                  <a:cubicBezTo>
                    <a:pt x="12" y="17"/>
                    <a:pt x="12" y="17"/>
                    <a:pt x="12" y="17"/>
                  </a:cubicBezTo>
                  <a:cubicBezTo>
                    <a:pt x="12" y="17"/>
                    <a:pt x="12" y="18"/>
                    <a:pt x="12" y="18"/>
                  </a:cubicBezTo>
                  <a:cubicBezTo>
                    <a:pt x="12" y="19"/>
                    <a:pt x="12" y="19"/>
                    <a:pt x="12" y="20"/>
                  </a:cubicBezTo>
                  <a:cubicBezTo>
                    <a:pt x="6" y="23"/>
                    <a:pt x="6" y="23"/>
                    <a:pt x="6" y="23"/>
                  </a:cubicBezTo>
                  <a:cubicBezTo>
                    <a:pt x="6" y="21"/>
                    <a:pt x="5" y="20"/>
                    <a:pt x="5" y="18"/>
                  </a:cubicBezTo>
                  <a:close/>
                  <a:moveTo>
                    <a:pt x="16" y="30"/>
                  </a:moveTo>
                  <a:cubicBezTo>
                    <a:pt x="13" y="30"/>
                    <a:pt x="10" y="28"/>
                    <a:pt x="8" y="25"/>
                  </a:cubicBezTo>
                  <a:cubicBezTo>
                    <a:pt x="13" y="22"/>
                    <a:pt x="13" y="22"/>
                    <a:pt x="13" y="22"/>
                  </a:cubicBezTo>
                  <a:cubicBezTo>
                    <a:pt x="14" y="23"/>
                    <a:pt x="15" y="23"/>
                    <a:pt x="16" y="24"/>
                  </a:cubicBezTo>
                  <a:lnTo>
                    <a:pt x="16" y="30"/>
                  </a:lnTo>
                  <a:close/>
                  <a:moveTo>
                    <a:pt x="19" y="30"/>
                  </a:moveTo>
                  <a:cubicBezTo>
                    <a:pt x="19" y="24"/>
                    <a:pt x="19" y="24"/>
                    <a:pt x="19" y="24"/>
                  </a:cubicBezTo>
                  <a:cubicBezTo>
                    <a:pt x="20" y="23"/>
                    <a:pt x="21" y="23"/>
                    <a:pt x="22" y="22"/>
                  </a:cubicBezTo>
                  <a:cubicBezTo>
                    <a:pt x="27" y="25"/>
                    <a:pt x="27" y="25"/>
                    <a:pt x="27" y="25"/>
                  </a:cubicBezTo>
                  <a:cubicBezTo>
                    <a:pt x="25" y="28"/>
                    <a:pt x="22" y="30"/>
                    <a:pt x="19" y="30"/>
                  </a:cubicBezTo>
                  <a:close/>
                  <a:moveTo>
                    <a:pt x="20" y="18"/>
                  </a:moveTo>
                  <a:cubicBezTo>
                    <a:pt x="20" y="19"/>
                    <a:pt x="19" y="21"/>
                    <a:pt x="18" y="21"/>
                  </a:cubicBezTo>
                  <a:cubicBezTo>
                    <a:pt x="16" y="21"/>
                    <a:pt x="15" y="19"/>
                    <a:pt x="15" y="18"/>
                  </a:cubicBezTo>
                  <a:cubicBezTo>
                    <a:pt x="15" y="17"/>
                    <a:pt x="16" y="16"/>
                    <a:pt x="18" y="16"/>
                  </a:cubicBezTo>
                  <a:cubicBezTo>
                    <a:pt x="19" y="16"/>
                    <a:pt x="20" y="17"/>
                    <a:pt x="20" y="18"/>
                  </a:cubicBezTo>
                  <a:close/>
                  <a:moveTo>
                    <a:pt x="13" y="14"/>
                  </a:moveTo>
                  <a:cubicBezTo>
                    <a:pt x="8" y="11"/>
                    <a:pt x="8" y="11"/>
                    <a:pt x="8" y="11"/>
                  </a:cubicBezTo>
                  <a:cubicBezTo>
                    <a:pt x="10" y="8"/>
                    <a:pt x="13" y="6"/>
                    <a:pt x="16" y="6"/>
                  </a:cubicBezTo>
                  <a:cubicBezTo>
                    <a:pt x="16" y="12"/>
                    <a:pt x="16" y="12"/>
                    <a:pt x="16" y="12"/>
                  </a:cubicBezTo>
                  <a:cubicBezTo>
                    <a:pt x="15" y="13"/>
                    <a:pt x="14" y="13"/>
                    <a:pt x="13" y="14"/>
                  </a:cubicBezTo>
                  <a:close/>
                  <a:moveTo>
                    <a:pt x="30" y="18"/>
                  </a:moveTo>
                  <a:cubicBezTo>
                    <a:pt x="30" y="20"/>
                    <a:pt x="29" y="21"/>
                    <a:pt x="29" y="23"/>
                  </a:cubicBezTo>
                  <a:cubicBezTo>
                    <a:pt x="23" y="20"/>
                    <a:pt x="23" y="20"/>
                    <a:pt x="23" y="20"/>
                  </a:cubicBezTo>
                  <a:cubicBezTo>
                    <a:pt x="23" y="19"/>
                    <a:pt x="23" y="19"/>
                    <a:pt x="23" y="18"/>
                  </a:cubicBezTo>
                  <a:cubicBezTo>
                    <a:pt x="23" y="18"/>
                    <a:pt x="23" y="17"/>
                    <a:pt x="23" y="17"/>
                  </a:cubicBezTo>
                  <a:cubicBezTo>
                    <a:pt x="29" y="13"/>
                    <a:pt x="29" y="13"/>
                    <a:pt x="29" y="13"/>
                  </a:cubicBezTo>
                  <a:cubicBezTo>
                    <a:pt x="29" y="15"/>
                    <a:pt x="30" y="16"/>
                    <a:pt x="30" y="18"/>
                  </a:cubicBezTo>
                  <a:close/>
                  <a:moveTo>
                    <a:pt x="27" y="11"/>
                  </a:moveTo>
                  <a:cubicBezTo>
                    <a:pt x="22" y="14"/>
                    <a:pt x="22" y="14"/>
                    <a:pt x="22" y="14"/>
                  </a:cubicBezTo>
                  <a:cubicBezTo>
                    <a:pt x="21" y="13"/>
                    <a:pt x="20" y="13"/>
                    <a:pt x="19" y="12"/>
                  </a:cubicBezTo>
                  <a:cubicBezTo>
                    <a:pt x="19" y="6"/>
                    <a:pt x="19" y="6"/>
                    <a:pt x="19" y="6"/>
                  </a:cubicBezTo>
                  <a:cubicBezTo>
                    <a:pt x="22" y="6"/>
                    <a:pt x="25" y="8"/>
                    <a:pt x="27" y="11"/>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3" name="Freeform 508"/>
            <p:cNvSpPr>
              <a:spLocks/>
            </p:cNvSpPr>
            <p:nvPr/>
          </p:nvSpPr>
          <p:spPr bwMode="auto">
            <a:xfrm>
              <a:off x="5786438" y="2117729"/>
              <a:ext cx="28575" cy="38100"/>
            </a:xfrm>
            <a:custGeom>
              <a:avLst/>
              <a:gdLst>
                <a:gd name="T0" fmla="*/ 2147483647 w 9"/>
                <a:gd name="T1" fmla="*/ 0 h 12"/>
                <a:gd name="T2" fmla="*/ 0 w 9"/>
                <a:gd name="T3" fmla="*/ 2147483647 h 12"/>
                <a:gd name="T4" fmla="*/ 2147483647 w 9"/>
                <a:gd name="T5" fmla="*/ 2147483647 h 12"/>
                <a:gd name="T6" fmla="*/ 2147483647 w 9"/>
                <a:gd name="T7" fmla="*/ 2147483647 h 12"/>
                <a:gd name="T8" fmla="*/ 2147483647 w 9"/>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4" y="0"/>
                  </a:moveTo>
                  <a:cubicBezTo>
                    <a:pt x="2" y="0"/>
                    <a:pt x="0" y="3"/>
                    <a:pt x="0" y="6"/>
                  </a:cubicBezTo>
                  <a:cubicBezTo>
                    <a:pt x="0" y="10"/>
                    <a:pt x="2" y="12"/>
                    <a:pt x="5" y="12"/>
                  </a:cubicBezTo>
                  <a:cubicBezTo>
                    <a:pt x="7" y="12"/>
                    <a:pt x="9" y="9"/>
                    <a:pt x="9" y="6"/>
                  </a:cubicBezTo>
                  <a:cubicBezTo>
                    <a:pt x="9" y="3"/>
                    <a:pt x="7" y="0"/>
                    <a:pt x="4" y="0"/>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4" name="Freeform 509"/>
            <p:cNvSpPr>
              <a:spLocks noEditPoints="1"/>
            </p:cNvSpPr>
            <p:nvPr/>
          </p:nvSpPr>
          <p:spPr bwMode="auto">
            <a:xfrm>
              <a:off x="5754688" y="2085979"/>
              <a:ext cx="195263" cy="133350"/>
            </a:xfrm>
            <a:custGeom>
              <a:avLst/>
              <a:gdLst>
                <a:gd name="T0" fmla="*/ 2147483647 w 61"/>
                <a:gd name="T1" fmla="*/ 0 h 42"/>
                <a:gd name="T2" fmla="*/ 2147483647 w 61"/>
                <a:gd name="T3" fmla="*/ 0 h 42"/>
                <a:gd name="T4" fmla="*/ 0 w 61"/>
                <a:gd name="T5" fmla="*/ 2147483647 h 42"/>
                <a:gd name="T6" fmla="*/ 0 w 61"/>
                <a:gd name="T7" fmla="*/ 2147483647 h 42"/>
                <a:gd name="T8" fmla="*/ 2147483647 w 61"/>
                <a:gd name="T9" fmla="*/ 2147483647 h 42"/>
                <a:gd name="T10" fmla="*/ 2147483647 w 61"/>
                <a:gd name="T11" fmla="*/ 2147483647 h 42"/>
                <a:gd name="T12" fmla="*/ 2147483647 w 61"/>
                <a:gd name="T13" fmla="*/ 2147483647 h 42"/>
                <a:gd name="T14" fmla="*/ 2147483647 w 61"/>
                <a:gd name="T15" fmla="*/ 2147483647 h 42"/>
                <a:gd name="T16" fmla="*/ 2147483647 w 61"/>
                <a:gd name="T17" fmla="*/ 2147483647 h 42"/>
                <a:gd name="T18" fmla="*/ 2147483647 w 61"/>
                <a:gd name="T19" fmla="*/ 2147483647 h 42"/>
                <a:gd name="T20" fmla="*/ 2147483647 w 61"/>
                <a:gd name="T21" fmla="*/ 0 h 42"/>
                <a:gd name="T22" fmla="*/ 2147483647 w 61"/>
                <a:gd name="T23" fmla="*/ 2147483647 h 42"/>
                <a:gd name="T24" fmla="*/ 2147483647 w 61"/>
                <a:gd name="T25" fmla="*/ 2147483647 h 42"/>
                <a:gd name="T26" fmla="*/ 2147483647 w 61"/>
                <a:gd name="T27" fmla="*/ 2147483647 h 42"/>
                <a:gd name="T28" fmla="*/ 2147483647 w 61"/>
                <a:gd name="T29" fmla="*/ 2147483647 h 42"/>
                <a:gd name="T30" fmla="*/ 2147483647 w 61"/>
                <a:gd name="T31" fmla="*/ 2147483647 h 42"/>
                <a:gd name="T32" fmla="*/ 2147483647 w 61"/>
                <a:gd name="T33" fmla="*/ 2147483647 h 42"/>
                <a:gd name="T34" fmla="*/ 2147483647 w 61"/>
                <a:gd name="T35" fmla="*/ 2147483647 h 42"/>
                <a:gd name="T36" fmla="*/ 2147483647 w 61"/>
                <a:gd name="T37" fmla="*/ 2147483647 h 42"/>
                <a:gd name="T38" fmla="*/ 2147483647 w 61"/>
                <a:gd name="T39" fmla="*/ 2147483647 h 42"/>
                <a:gd name="T40" fmla="*/ 2147483647 w 61"/>
                <a:gd name="T41" fmla="*/ 2147483647 h 42"/>
                <a:gd name="T42" fmla="*/ 2147483647 w 61"/>
                <a:gd name="T43" fmla="*/ 2147483647 h 42"/>
                <a:gd name="T44" fmla="*/ 2147483647 w 61"/>
                <a:gd name="T45" fmla="*/ 2147483647 h 42"/>
                <a:gd name="T46" fmla="*/ 2147483647 w 61"/>
                <a:gd name="T47" fmla="*/ 2147483647 h 42"/>
                <a:gd name="T48" fmla="*/ 2147483647 w 61"/>
                <a:gd name="T49" fmla="*/ 2147483647 h 42"/>
                <a:gd name="T50" fmla="*/ 2147483647 w 61"/>
                <a:gd name="T51" fmla="*/ 2147483647 h 42"/>
                <a:gd name="T52" fmla="*/ 2147483647 w 61"/>
                <a:gd name="T53" fmla="*/ 2147483647 h 42"/>
                <a:gd name="T54" fmla="*/ 2147483647 w 61"/>
                <a:gd name="T55" fmla="*/ 2147483647 h 42"/>
                <a:gd name="T56" fmla="*/ 2147483647 w 61"/>
                <a:gd name="T57" fmla="*/ 2147483647 h 42"/>
                <a:gd name="T58" fmla="*/ 2147483647 w 61"/>
                <a:gd name="T59" fmla="*/ 2147483647 h 42"/>
                <a:gd name="T60" fmla="*/ 2147483647 w 61"/>
                <a:gd name="T61" fmla="*/ 2147483647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1" h="42">
                  <a:moveTo>
                    <a:pt x="60" y="0"/>
                  </a:moveTo>
                  <a:cubicBezTo>
                    <a:pt x="1" y="0"/>
                    <a:pt x="1" y="0"/>
                    <a:pt x="1" y="0"/>
                  </a:cubicBezTo>
                  <a:cubicBezTo>
                    <a:pt x="0" y="0"/>
                    <a:pt x="0" y="1"/>
                    <a:pt x="0" y="1"/>
                  </a:cubicBezTo>
                  <a:cubicBezTo>
                    <a:pt x="0" y="42"/>
                    <a:pt x="0" y="42"/>
                    <a:pt x="0" y="42"/>
                  </a:cubicBezTo>
                  <a:cubicBezTo>
                    <a:pt x="0" y="42"/>
                    <a:pt x="0" y="42"/>
                    <a:pt x="1" y="42"/>
                  </a:cubicBezTo>
                  <a:cubicBezTo>
                    <a:pt x="36" y="42"/>
                    <a:pt x="36" y="42"/>
                    <a:pt x="36" y="42"/>
                  </a:cubicBezTo>
                  <a:cubicBezTo>
                    <a:pt x="36" y="41"/>
                    <a:pt x="36" y="39"/>
                    <a:pt x="36" y="37"/>
                  </a:cubicBezTo>
                  <a:cubicBezTo>
                    <a:pt x="36" y="27"/>
                    <a:pt x="44" y="18"/>
                    <a:pt x="55" y="18"/>
                  </a:cubicBezTo>
                  <a:cubicBezTo>
                    <a:pt x="57" y="18"/>
                    <a:pt x="59" y="18"/>
                    <a:pt x="61" y="19"/>
                  </a:cubicBezTo>
                  <a:cubicBezTo>
                    <a:pt x="61" y="1"/>
                    <a:pt x="61" y="1"/>
                    <a:pt x="61" y="1"/>
                  </a:cubicBezTo>
                  <a:cubicBezTo>
                    <a:pt x="61" y="1"/>
                    <a:pt x="61" y="0"/>
                    <a:pt x="60" y="0"/>
                  </a:cubicBezTo>
                  <a:close/>
                  <a:moveTo>
                    <a:pt x="14" y="25"/>
                  </a:moveTo>
                  <a:cubicBezTo>
                    <a:pt x="9" y="25"/>
                    <a:pt x="6" y="21"/>
                    <a:pt x="6" y="16"/>
                  </a:cubicBezTo>
                  <a:cubicBezTo>
                    <a:pt x="6" y="11"/>
                    <a:pt x="9" y="7"/>
                    <a:pt x="15" y="7"/>
                  </a:cubicBezTo>
                  <a:cubicBezTo>
                    <a:pt x="20" y="7"/>
                    <a:pt x="23" y="11"/>
                    <a:pt x="23" y="16"/>
                  </a:cubicBezTo>
                  <a:cubicBezTo>
                    <a:pt x="23" y="22"/>
                    <a:pt x="20" y="25"/>
                    <a:pt x="14" y="25"/>
                  </a:cubicBezTo>
                  <a:close/>
                  <a:moveTo>
                    <a:pt x="30" y="25"/>
                  </a:moveTo>
                  <a:cubicBezTo>
                    <a:pt x="28" y="25"/>
                    <a:pt x="26" y="25"/>
                    <a:pt x="25" y="24"/>
                  </a:cubicBezTo>
                  <a:cubicBezTo>
                    <a:pt x="26" y="21"/>
                    <a:pt x="26" y="21"/>
                    <a:pt x="26" y="21"/>
                  </a:cubicBezTo>
                  <a:cubicBezTo>
                    <a:pt x="27" y="21"/>
                    <a:pt x="29" y="22"/>
                    <a:pt x="31" y="22"/>
                  </a:cubicBezTo>
                  <a:cubicBezTo>
                    <a:pt x="32" y="22"/>
                    <a:pt x="33" y="21"/>
                    <a:pt x="33" y="20"/>
                  </a:cubicBezTo>
                  <a:cubicBezTo>
                    <a:pt x="33" y="19"/>
                    <a:pt x="33" y="18"/>
                    <a:pt x="30" y="17"/>
                  </a:cubicBezTo>
                  <a:cubicBezTo>
                    <a:pt x="27" y="16"/>
                    <a:pt x="25" y="15"/>
                    <a:pt x="25" y="12"/>
                  </a:cubicBezTo>
                  <a:cubicBezTo>
                    <a:pt x="25" y="9"/>
                    <a:pt x="28" y="7"/>
                    <a:pt x="32" y="7"/>
                  </a:cubicBezTo>
                  <a:cubicBezTo>
                    <a:pt x="34" y="7"/>
                    <a:pt x="36" y="7"/>
                    <a:pt x="37" y="8"/>
                  </a:cubicBezTo>
                  <a:cubicBezTo>
                    <a:pt x="36" y="11"/>
                    <a:pt x="36" y="11"/>
                    <a:pt x="36" y="11"/>
                  </a:cubicBezTo>
                  <a:cubicBezTo>
                    <a:pt x="35" y="10"/>
                    <a:pt x="34" y="10"/>
                    <a:pt x="32" y="10"/>
                  </a:cubicBezTo>
                  <a:cubicBezTo>
                    <a:pt x="30" y="10"/>
                    <a:pt x="30" y="11"/>
                    <a:pt x="30" y="12"/>
                  </a:cubicBezTo>
                  <a:cubicBezTo>
                    <a:pt x="30" y="13"/>
                    <a:pt x="31" y="13"/>
                    <a:pt x="33" y="14"/>
                  </a:cubicBezTo>
                  <a:cubicBezTo>
                    <a:pt x="36" y="15"/>
                    <a:pt x="38" y="17"/>
                    <a:pt x="38" y="20"/>
                  </a:cubicBezTo>
                  <a:cubicBezTo>
                    <a:pt x="38" y="23"/>
                    <a:pt x="35" y="25"/>
                    <a:pt x="30" y="25"/>
                  </a:cubicBez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5" name="Freeform 510"/>
            <p:cNvSpPr>
              <a:spLocks noEditPoints="1"/>
            </p:cNvSpPr>
            <p:nvPr/>
          </p:nvSpPr>
          <p:spPr bwMode="auto">
            <a:xfrm>
              <a:off x="5657850" y="1503365"/>
              <a:ext cx="387350" cy="390526"/>
            </a:xfrm>
            <a:custGeom>
              <a:avLst/>
              <a:gdLst>
                <a:gd name="T0" fmla="*/ 2147483647 w 244"/>
                <a:gd name="T1" fmla="*/ 2147483647 h 246"/>
                <a:gd name="T2" fmla="*/ 0 w 244"/>
                <a:gd name="T3" fmla="*/ 2147483647 h 246"/>
                <a:gd name="T4" fmla="*/ 0 w 244"/>
                <a:gd name="T5" fmla="*/ 0 h 246"/>
                <a:gd name="T6" fmla="*/ 2147483647 w 244"/>
                <a:gd name="T7" fmla="*/ 0 h 246"/>
                <a:gd name="T8" fmla="*/ 2147483647 w 244"/>
                <a:gd name="T9" fmla="*/ 2147483647 h 246"/>
                <a:gd name="T10" fmla="*/ 2147483647 w 244"/>
                <a:gd name="T11" fmla="*/ 2147483647 h 246"/>
                <a:gd name="T12" fmla="*/ 2147483647 w 244"/>
                <a:gd name="T13" fmla="*/ 0 h 246"/>
                <a:gd name="T14" fmla="*/ 2147483647 w 244"/>
                <a:gd name="T15" fmla="*/ 0 h 246"/>
                <a:gd name="T16" fmla="*/ 2147483647 w 244"/>
                <a:gd name="T17" fmla="*/ 2147483647 h 246"/>
                <a:gd name="T18" fmla="*/ 2147483647 w 244"/>
                <a:gd name="T19" fmla="*/ 2147483647 h 246"/>
                <a:gd name="T20" fmla="*/ 2147483647 w 244"/>
                <a:gd name="T21" fmla="*/ 2147483647 h 246"/>
                <a:gd name="T22" fmla="*/ 2147483647 w 244"/>
                <a:gd name="T23" fmla="*/ 2147483647 h 246"/>
                <a:gd name="T24" fmla="*/ 2147483647 w 244"/>
                <a:gd name="T25" fmla="*/ 2147483647 h 246"/>
                <a:gd name="T26" fmla="*/ 2147483647 w 244"/>
                <a:gd name="T27" fmla="*/ 2147483647 h 246"/>
                <a:gd name="T28" fmla="*/ 2147483647 w 244"/>
                <a:gd name="T29" fmla="*/ 2147483647 h 246"/>
                <a:gd name="T30" fmla="*/ 2147483647 w 244"/>
                <a:gd name="T31" fmla="*/ 2147483647 h 246"/>
                <a:gd name="T32" fmla="*/ 2147483647 w 244"/>
                <a:gd name="T33" fmla="*/ 2147483647 h 246"/>
                <a:gd name="T34" fmla="*/ 2147483647 w 244"/>
                <a:gd name="T35" fmla="*/ 2147483647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6">
                  <a:moveTo>
                    <a:pt x="244" y="246"/>
                  </a:moveTo>
                  <a:lnTo>
                    <a:pt x="0" y="246"/>
                  </a:lnTo>
                  <a:lnTo>
                    <a:pt x="0" y="0"/>
                  </a:lnTo>
                  <a:lnTo>
                    <a:pt x="97" y="0"/>
                  </a:lnTo>
                  <a:lnTo>
                    <a:pt x="97" y="55"/>
                  </a:lnTo>
                  <a:lnTo>
                    <a:pt x="147" y="55"/>
                  </a:lnTo>
                  <a:lnTo>
                    <a:pt x="147" y="0"/>
                  </a:lnTo>
                  <a:lnTo>
                    <a:pt x="244" y="0"/>
                  </a:lnTo>
                  <a:lnTo>
                    <a:pt x="244" y="246"/>
                  </a:lnTo>
                  <a:close/>
                  <a:moveTo>
                    <a:pt x="15" y="230"/>
                  </a:moveTo>
                  <a:lnTo>
                    <a:pt x="228" y="230"/>
                  </a:lnTo>
                  <a:lnTo>
                    <a:pt x="228" y="17"/>
                  </a:lnTo>
                  <a:lnTo>
                    <a:pt x="164" y="17"/>
                  </a:lnTo>
                  <a:lnTo>
                    <a:pt x="164" y="71"/>
                  </a:lnTo>
                  <a:lnTo>
                    <a:pt x="81" y="71"/>
                  </a:lnTo>
                  <a:lnTo>
                    <a:pt x="81" y="17"/>
                  </a:lnTo>
                  <a:lnTo>
                    <a:pt x="15" y="17"/>
                  </a:lnTo>
                  <a:lnTo>
                    <a:pt x="15" y="230"/>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6" name="Freeform 511"/>
            <p:cNvSpPr>
              <a:spLocks/>
            </p:cNvSpPr>
            <p:nvPr/>
          </p:nvSpPr>
          <p:spPr bwMode="auto">
            <a:xfrm>
              <a:off x="5716588" y="1635128"/>
              <a:ext cx="207963" cy="207963"/>
            </a:xfrm>
            <a:custGeom>
              <a:avLst/>
              <a:gdLst>
                <a:gd name="T0" fmla="*/ 2147483647 w 65"/>
                <a:gd name="T1" fmla="*/ 2147483647 h 65"/>
                <a:gd name="T2" fmla="*/ 2147483647 w 65"/>
                <a:gd name="T3" fmla="*/ 2147483647 h 65"/>
                <a:gd name="T4" fmla="*/ 2147483647 w 65"/>
                <a:gd name="T5" fmla="*/ 2147483647 h 65"/>
                <a:gd name="T6" fmla="*/ 2147483647 w 65"/>
                <a:gd name="T7" fmla="*/ 2147483647 h 65"/>
                <a:gd name="T8" fmla="*/ 2147483647 w 65"/>
                <a:gd name="T9" fmla="*/ 2147483647 h 65"/>
                <a:gd name="T10" fmla="*/ 2147483647 w 65"/>
                <a:gd name="T11" fmla="*/ 2147483647 h 65"/>
                <a:gd name="T12" fmla="*/ 2147483647 w 65"/>
                <a:gd name="T13" fmla="*/ 2147483647 h 65"/>
                <a:gd name="T14" fmla="*/ 2147483647 w 65"/>
                <a:gd name="T15" fmla="*/ 2147483647 h 65"/>
                <a:gd name="T16" fmla="*/ 2147483647 w 65"/>
                <a:gd name="T17" fmla="*/ 2147483647 h 65"/>
                <a:gd name="T18" fmla="*/ 2147483647 w 65"/>
                <a:gd name="T19" fmla="*/ 2147483647 h 65"/>
                <a:gd name="T20" fmla="*/ 2147483647 w 65"/>
                <a:gd name="T21" fmla="*/ 2147483647 h 65"/>
                <a:gd name="T22" fmla="*/ 2147483647 w 65"/>
                <a:gd name="T23" fmla="*/ 2147483647 h 65"/>
                <a:gd name="T24" fmla="*/ 2147483647 w 65"/>
                <a:gd name="T25" fmla="*/ 2147483647 h 65"/>
                <a:gd name="T26" fmla="*/ 2147483647 w 65"/>
                <a:gd name="T27" fmla="*/ 2147483647 h 65"/>
                <a:gd name="T28" fmla="*/ 2147483647 w 65"/>
                <a:gd name="T29" fmla="*/ 2147483647 h 65"/>
                <a:gd name="T30" fmla="*/ 2147483647 w 65"/>
                <a:gd name="T31" fmla="*/ 0 h 65"/>
                <a:gd name="T32" fmla="*/ 2147483647 w 65"/>
                <a:gd name="T33" fmla="*/ 2147483647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65">
                  <a:moveTo>
                    <a:pt x="24" y="8"/>
                  </a:moveTo>
                  <a:cubicBezTo>
                    <a:pt x="24" y="20"/>
                    <a:pt x="24" y="20"/>
                    <a:pt x="24" y="20"/>
                  </a:cubicBezTo>
                  <a:cubicBezTo>
                    <a:pt x="24" y="46"/>
                    <a:pt x="24" y="46"/>
                    <a:pt x="24" y="46"/>
                  </a:cubicBezTo>
                  <a:cubicBezTo>
                    <a:pt x="21" y="44"/>
                    <a:pt x="16" y="44"/>
                    <a:pt x="11" y="46"/>
                  </a:cubicBezTo>
                  <a:cubicBezTo>
                    <a:pt x="4" y="49"/>
                    <a:pt x="0" y="54"/>
                    <a:pt x="1" y="59"/>
                  </a:cubicBezTo>
                  <a:cubicBezTo>
                    <a:pt x="3" y="64"/>
                    <a:pt x="10" y="65"/>
                    <a:pt x="17" y="63"/>
                  </a:cubicBezTo>
                  <a:cubicBezTo>
                    <a:pt x="23" y="60"/>
                    <a:pt x="27" y="56"/>
                    <a:pt x="27" y="51"/>
                  </a:cubicBezTo>
                  <a:cubicBezTo>
                    <a:pt x="27" y="20"/>
                    <a:pt x="27" y="20"/>
                    <a:pt x="27" y="20"/>
                  </a:cubicBezTo>
                  <a:cubicBezTo>
                    <a:pt x="62" y="13"/>
                    <a:pt x="62" y="13"/>
                    <a:pt x="62" y="13"/>
                  </a:cubicBezTo>
                  <a:cubicBezTo>
                    <a:pt x="62" y="39"/>
                    <a:pt x="62" y="39"/>
                    <a:pt x="62" y="39"/>
                  </a:cubicBezTo>
                  <a:cubicBezTo>
                    <a:pt x="59" y="38"/>
                    <a:pt x="54" y="37"/>
                    <a:pt x="49" y="39"/>
                  </a:cubicBezTo>
                  <a:cubicBezTo>
                    <a:pt x="42" y="42"/>
                    <a:pt x="37" y="47"/>
                    <a:pt x="39" y="52"/>
                  </a:cubicBezTo>
                  <a:cubicBezTo>
                    <a:pt x="41" y="57"/>
                    <a:pt x="48" y="58"/>
                    <a:pt x="55" y="56"/>
                  </a:cubicBezTo>
                  <a:cubicBezTo>
                    <a:pt x="61" y="53"/>
                    <a:pt x="65" y="49"/>
                    <a:pt x="65" y="44"/>
                  </a:cubicBezTo>
                  <a:cubicBezTo>
                    <a:pt x="65" y="13"/>
                    <a:pt x="65" y="13"/>
                    <a:pt x="65" y="13"/>
                  </a:cubicBezTo>
                  <a:cubicBezTo>
                    <a:pt x="65" y="0"/>
                    <a:pt x="65" y="0"/>
                    <a:pt x="65" y="0"/>
                  </a:cubicBezTo>
                  <a:lnTo>
                    <a:pt x="24" y="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7" name="Freeform 512"/>
            <p:cNvSpPr>
              <a:spLocks noEditPoints="1"/>
            </p:cNvSpPr>
            <p:nvPr/>
          </p:nvSpPr>
          <p:spPr bwMode="auto">
            <a:xfrm>
              <a:off x="5657850" y="2389192"/>
              <a:ext cx="387350" cy="387351"/>
            </a:xfrm>
            <a:custGeom>
              <a:avLst/>
              <a:gdLst>
                <a:gd name="T0" fmla="*/ 2147483647 w 244"/>
                <a:gd name="T1" fmla="*/ 2147483647 h 244"/>
                <a:gd name="T2" fmla="*/ 0 w 244"/>
                <a:gd name="T3" fmla="*/ 2147483647 h 244"/>
                <a:gd name="T4" fmla="*/ 0 w 244"/>
                <a:gd name="T5" fmla="*/ 0 h 244"/>
                <a:gd name="T6" fmla="*/ 2147483647 w 244"/>
                <a:gd name="T7" fmla="*/ 0 h 244"/>
                <a:gd name="T8" fmla="*/ 2147483647 w 244"/>
                <a:gd name="T9" fmla="*/ 2147483647 h 244"/>
                <a:gd name="T10" fmla="*/ 2147483647 w 244"/>
                <a:gd name="T11" fmla="*/ 2147483647 h 244"/>
                <a:gd name="T12" fmla="*/ 2147483647 w 244"/>
                <a:gd name="T13" fmla="*/ 0 h 244"/>
                <a:gd name="T14" fmla="*/ 2147483647 w 244"/>
                <a:gd name="T15" fmla="*/ 0 h 244"/>
                <a:gd name="T16" fmla="*/ 2147483647 w 244"/>
                <a:gd name="T17" fmla="*/ 2147483647 h 244"/>
                <a:gd name="T18" fmla="*/ 2147483647 w 244"/>
                <a:gd name="T19" fmla="*/ 2147483647 h 244"/>
                <a:gd name="T20" fmla="*/ 2147483647 w 244"/>
                <a:gd name="T21" fmla="*/ 2147483647 h 244"/>
                <a:gd name="T22" fmla="*/ 2147483647 w 244"/>
                <a:gd name="T23" fmla="*/ 2147483647 h 244"/>
                <a:gd name="T24" fmla="*/ 2147483647 w 244"/>
                <a:gd name="T25" fmla="*/ 2147483647 h 244"/>
                <a:gd name="T26" fmla="*/ 2147483647 w 244"/>
                <a:gd name="T27" fmla="*/ 2147483647 h 244"/>
                <a:gd name="T28" fmla="*/ 2147483647 w 244"/>
                <a:gd name="T29" fmla="*/ 2147483647 h 244"/>
                <a:gd name="T30" fmla="*/ 2147483647 w 244"/>
                <a:gd name="T31" fmla="*/ 2147483647 h 244"/>
                <a:gd name="T32" fmla="*/ 2147483647 w 244"/>
                <a:gd name="T33" fmla="*/ 2147483647 h 244"/>
                <a:gd name="T34" fmla="*/ 2147483647 w 244"/>
                <a:gd name="T35" fmla="*/ 2147483647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4" h="244">
                  <a:moveTo>
                    <a:pt x="244" y="244"/>
                  </a:moveTo>
                  <a:lnTo>
                    <a:pt x="0" y="244"/>
                  </a:lnTo>
                  <a:lnTo>
                    <a:pt x="0" y="0"/>
                  </a:lnTo>
                  <a:lnTo>
                    <a:pt x="97" y="0"/>
                  </a:lnTo>
                  <a:lnTo>
                    <a:pt x="97" y="54"/>
                  </a:lnTo>
                  <a:lnTo>
                    <a:pt x="147" y="54"/>
                  </a:lnTo>
                  <a:lnTo>
                    <a:pt x="147" y="0"/>
                  </a:lnTo>
                  <a:lnTo>
                    <a:pt x="244" y="0"/>
                  </a:lnTo>
                  <a:lnTo>
                    <a:pt x="244" y="244"/>
                  </a:lnTo>
                  <a:close/>
                  <a:moveTo>
                    <a:pt x="15" y="228"/>
                  </a:moveTo>
                  <a:lnTo>
                    <a:pt x="228" y="228"/>
                  </a:lnTo>
                  <a:lnTo>
                    <a:pt x="228" y="14"/>
                  </a:lnTo>
                  <a:lnTo>
                    <a:pt x="164" y="14"/>
                  </a:lnTo>
                  <a:lnTo>
                    <a:pt x="164" y="69"/>
                  </a:lnTo>
                  <a:lnTo>
                    <a:pt x="81" y="69"/>
                  </a:lnTo>
                  <a:lnTo>
                    <a:pt x="81" y="14"/>
                  </a:lnTo>
                  <a:lnTo>
                    <a:pt x="15" y="14"/>
                  </a:lnTo>
                  <a:lnTo>
                    <a:pt x="15" y="228"/>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88" name="Freeform 513"/>
            <p:cNvSpPr>
              <a:spLocks noEditPoints="1"/>
            </p:cNvSpPr>
            <p:nvPr/>
          </p:nvSpPr>
          <p:spPr bwMode="auto">
            <a:xfrm>
              <a:off x="5738813" y="2533655"/>
              <a:ext cx="236538" cy="180975"/>
            </a:xfrm>
            <a:custGeom>
              <a:avLst/>
              <a:gdLst>
                <a:gd name="T0" fmla="*/ 0 w 74"/>
                <a:gd name="T1" fmla="*/ 2147483647 h 57"/>
                <a:gd name="T2" fmla="*/ 2147483647 w 74"/>
                <a:gd name="T3" fmla="*/ 0 h 57"/>
                <a:gd name="T4" fmla="*/ 2147483647 w 74"/>
                <a:gd name="T5" fmla="*/ 2147483647 h 57"/>
                <a:gd name="T6" fmla="*/ 2147483647 w 74"/>
                <a:gd name="T7" fmla="*/ 2147483647 h 57"/>
                <a:gd name="T8" fmla="*/ 2147483647 w 74"/>
                <a:gd name="T9" fmla="*/ 2147483647 h 57"/>
                <a:gd name="T10" fmla="*/ 2147483647 w 74"/>
                <a:gd name="T11" fmla="*/ 2147483647 h 57"/>
                <a:gd name="T12" fmla="*/ 2147483647 w 74"/>
                <a:gd name="T13" fmla="*/ 2147483647 h 57"/>
                <a:gd name="T14" fmla="*/ 2147483647 w 74"/>
                <a:gd name="T15" fmla="*/ 2147483647 h 57"/>
                <a:gd name="T16" fmla="*/ 2147483647 w 74"/>
                <a:gd name="T17" fmla="*/ 2147483647 h 57"/>
                <a:gd name="T18" fmla="*/ 2147483647 w 74"/>
                <a:gd name="T19" fmla="*/ 2147483647 h 57"/>
                <a:gd name="T20" fmla="*/ 2147483647 w 74"/>
                <a:gd name="T21" fmla="*/ 2147483647 h 57"/>
                <a:gd name="T22" fmla="*/ 2147483647 w 74"/>
                <a:gd name="T23" fmla="*/ 2147483647 h 57"/>
                <a:gd name="T24" fmla="*/ 2147483647 w 74"/>
                <a:gd name="T25" fmla="*/ 2147483647 h 57"/>
                <a:gd name="T26" fmla="*/ 2147483647 w 74"/>
                <a:gd name="T27" fmla="*/ 2147483647 h 57"/>
                <a:gd name="T28" fmla="*/ 2147483647 w 74"/>
                <a:gd name="T29" fmla="*/ 2147483647 h 57"/>
                <a:gd name="T30" fmla="*/ 2147483647 w 74"/>
                <a:gd name="T31" fmla="*/ 2147483647 h 57"/>
                <a:gd name="T32" fmla="*/ 2147483647 w 74"/>
                <a:gd name="T33" fmla="*/ 2147483647 h 57"/>
                <a:gd name="T34" fmla="*/ 2147483647 w 74"/>
                <a:gd name="T35" fmla="*/ 2147483647 h 57"/>
                <a:gd name="T36" fmla="*/ 2147483647 w 74"/>
                <a:gd name="T37" fmla="*/ 2147483647 h 57"/>
                <a:gd name="T38" fmla="*/ 2147483647 w 74"/>
                <a:gd name="T39" fmla="*/ 2147483647 h 57"/>
                <a:gd name="T40" fmla="*/ 2147483647 w 74"/>
                <a:gd name="T41" fmla="*/ 2147483647 h 57"/>
                <a:gd name="T42" fmla="*/ 2147483647 w 74"/>
                <a:gd name="T43" fmla="*/ 2147483647 h 57"/>
                <a:gd name="T44" fmla="*/ 2147483647 w 74"/>
                <a:gd name="T45" fmla="*/ 2147483647 h 57"/>
                <a:gd name="T46" fmla="*/ 2147483647 w 74"/>
                <a:gd name="T47" fmla="*/ 2147483647 h 57"/>
                <a:gd name="T48" fmla="*/ 2147483647 w 74"/>
                <a:gd name="T49" fmla="*/ 2147483647 h 57"/>
                <a:gd name="T50" fmla="*/ 2147483647 w 74"/>
                <a:gd name="T51" fmla="*/ 2147483647 h 57"/>
                <a:gd name="T52" fmla="*/ 2147483647 w 74"/>
                <a:gd name="T53" fmla="*/ 2147483647 h 57"/>
                <a:gd name="T54" fmla="*/ 2147483647 w 74"/>
                <a:gd name="T55" fmla="*/ 2147483647 h 57"/>
                <a:gd name="T56" fmla="*/ 2147483647 w 74"/>
                <a:gd name="T57" fmla="*/ 2147483647 h 57"/>
                <a:gd name="T58" fmla="*/ 2147483647 w 74"/>
                <a:gd name="T59" fmla="*/ 2147483647 h 57"/>
                <a:gd name="T60" fmla="*/ 2147483647 w 74"/>
                <a:gd name="T61" fmla="*/ 2147483647 h 57"/>
                <a:gd name="T62" fmla="*/ 2147483647 w 74"/>
                <a:gd name="T63" fmla="*/ 2147483647 h 57"/>
                <a:gd name="T64" fmla="*/ 2147483647 w 74"/>
                <a:gd name="T65" fmla="*/ 2147483647 h 57"/>
                <a:gd name="T66" fmla="*/ 2147483647 w 74"/>
                <a:gd name="T67" fmla="*/ 2147483647 h 57"/>
                <a:gd name="T68" fmla="*/ 2147483647 w 74"/>
                <a:gd name="T69" fmla="*/ 2147483647 h 57"/>
                <a:gd name="T70" fmla="*/ 2147483647 w 74"/>
                <a:gd name="T71" fmla="*/ 2147483647 h 57"/>
                <a:gd name="T72" fmla="*/ 2147483647 w 74"/>
                <a:gd name="T73" fmla="*/ 2147483647 h 57"/>
                <a:gd name="T74" fmla="*/ 2147483647 w 74"/>
                <a:gd name="T75" fmla="*/ 2147483647 h 57"/>
                <a:gd name="T76" fmla="*/ 2147483647 w 74"/>
                <a:gd name="T77" fmla="*/ 2147483647 h 57"/>
                <a:gd name="T78" fmla="*/ 2147483647 w 74"/>
                <a:gd name="T79" fmla="*/ 2147483647 h 57"/>
                <a:gd name="T80" fmla="*/ 2147483647 w 74"/>
                <a:gd name="T81" fmla="*/ 2147483647 h 57"/>
                <a:gd name="T82" fmla="*/ 2147483647 w 74"/>
                <a:gd name="T83" fmla="*/ 2147483647 h 57"/>
                <a:gd name="T84" fmla="*/ 2147483647 w 74"/>
                <a:gd name="T85" fmla="*/ 2147483647 h 57"/>
                <a:gd name="T86" fmla="*/ 2147483647 w 74"/>
                <a:gd name="T87" fmla="*/ 2147483647 h 57"/>
                <a:gd name="T88" fmla="*/ 2147483647 w 74"/>
                <a:gd name="T89" fmla="*/ 2147483647 h 57"/>
                <a:gd name="T90" fmla="*/ 2147483647 w 74"/>
                <a:gd name="T91" fmla="*/ 2147483647 h 57"/>
                <a:gd name="T92" fmla="*/ 2147483647 w 74"/>
                <a:gd name="T93" fmla="*/ 2147483647 h 57"/>
                <a:gd name="T94" fmla="*/ 2147483647 w 74"/>
                <a:gd name="T95" fmla="*/ 2147483647 h 57"/>
                <a:gd name="T96" fmla="*/ 2147483647 w 74"/>
                <a:gd name="T97" fmla="*/ 2147483647 h 57"/>
                <a:gd name="T98" fmla="*/ 2147483647 w 74"/>
                <a:gd name="T99" fmla="*/ 2147483647 h 57"/>
                <a:gd name="T100" fmla="*/ 2147483647 w 74"/>
                <a:gd name="T101" fmla="*/ 2147483647 h 57"/>
                <a:gd name="T102" fmla="*/ 2147483647 w 74"/>
                <a:gd name="T103" fmla="*/ 2147483647 h 57"/>
                <a:gd name="T104" fmla="*/ 2147483647 w 74"/>
                <a:gd name="T105" fmla="*/ 2147483647 h 57"/>
                <a:gd name="T106" fmla="*/ 2147483647 w 74"/>
                <a:gd name="T107" fmla="*/ 2147483647 h 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4" h="57">
                  <a:moveTo>
                    <a:pt x="0" y="0"/>
                  </a:moveTo>
                  <a:cubicBezTo>
                    <a:pt x="0" y="57"/>
                    <a:pt x="0" y="57"/>
                    <a:pt x="0" y="57"/>
                  </a:cubicBezTo>
                  <a:cubicBezTo>
                    <a:pt x="74" y="57"/>
                    <a:pt x="74" y="57"/>
                    <a:pt x="74" y="57"/>
                  </a:cubicBezTo>
                  <a:cubicBezTo>
                    <a:pt x="74" y="0"/>
                    <a:pt x="74" y="0"/>
                    <a:pt x="74" y="0"/>
                  </a:cubicBezTo>
                  <a:lnTo>
                    <a:pt x="0" y="0"/>
                  </a:lnTo>
                  <a:close/>
                  <a:moveTo>
                    <a:pt x="58" y="4"/>
                  </a:moveTo>
                  <a:cubicBezTo>
                    <a:pt x="63" y="4"/>
                    <a:pt x="63" y="4"/>
                    <a:pt x="63" y="4"/>
                  </a:cubicBezTo>
                  <a:cubicBezTo>
                    <a:pt x="63" y="9"/>
                    <a:pt x="63" y="9"/>
                    <a:pt x="63" y="9"/>
                  </a:cubicBezTo>
                  <a:cubicBezTo>
                    <a:pt x="58" y="9"/>
                    <a:pt x="58" y="9"/>
                    <a:pt x="58" y="9"/>
                  </a:cubicBezTo>
                  <a:lnTo>
                    <a:pt x="58" y="4"/>
                  </a:lnTo>
                  <a:close/>
                  <a:moveTo>
                    <a:pt x="39" y="4"/>
                  </a:moveTo>
                  <a:cubicBezTo>
                    <a:pt x="45" y="4"/>
                    <a:pt x="45" y="4"/>
                    <a:pt x="45" y="4"/>
                  </a:cubicBezTo>
                  <a:cubicBezTo>
                    <a:pt x="45" y="9"/>
                    <a:pt x="45" y="9"/>
                    <a:pt x="45" y="9"/>
                  </a:cubicBezTo>
                  <a:cubicBezTo>
                    <a:pt x="39" y="9"/>
                    <a:pt x="39" y="9"/>
                    <a:pt x="39" y="9"/>
                  </a:cubicBezTo>
                  <a:lnTo>
                    <a:pt x="39" y="4"/>
                  </a:lnTo>
                  <a:close/>
                  <a:moveTo>
                    <a:pt x="30" y="4"/>
                  </a:moveTo>
                  <a:cubicBezTo>
                    <a:pt x="36" y="4"/>
                    <a:pt x="36" y="4"/>
                    <a:pt x="36" y="4"/>
                  </a:cubicBezTo>
                  <a:cubicBezTo>
                    <a:pt x="36" y="9"/>
                    <a:pt x="36" y="9"/>
                    <a:pt x="36" y="9"/>
                  </a:cubicBezTo>
                  <a:cubicBezTo>
                    <a:pt x="30" y="9"/>
                    <a:pt x="30" y="9"/>
                    <a:pt x="30" y="9"/>
                  </a:cubicBezTo>
                  <a:lnTo>
                    <a:pt x="30" y="4"/>
                  </a:lnTo>
                  <a:close/>
                  <a:moveTo>
                    <a:pt x="21" y="4"/>
                  </a:moveTo>
                  <a:cubicBezTo>
                    <a:pt x="26" y="4"/>
                    <a:pt x="26" y="4"/>
                    <a:pt x="26" y="4"/>
                  </a:cubicBezTo>
                  <a:cubicBezTo>
                    <a:pt x="26" y="9"/>
                    <a:pt x="26" y="9"/>
                    <a:pt x="26" y="9"/>
                  </a:cubicBezTo>
                  <a:cubicBezTo>
                    <a:pt x="21" y="9"/>
                    <a:pt x="21" y="9"/>
                    <a:pt x="21" y="9"/>
                  </a:cubicBezTo>
                  <a:lnTo>
                    <a:pt x="21" y="4"/>
                  </a:lnTo>
                  <a:close/>
                  <a:moveTo>
                    <a:pt x="11" y="4"/>
                  </a:moveTo>
                  <a:cubicBezTo>
                    <a:pt x="17" y="4"/>
                    <a:pt x="17" y="4"/>
                    <a:pt x="17" y="4"/>
                  </a:cubicBezTo>
                  <a:cubicBezTo>
                    <a:pt x="17" y="9"/>
                    <a:pt x="17" y="9"/>
                    <a:pt x="17" y="9"/>
                  </a:cubicBezTo>
                  <a:cubicBezTo>
                    <a:pt x="11" y="9"/>
                    <a:pt x="11" y="9"/>
                    <a:pt x="11" y="9"/>
                  </a:cubicBezTo>
                  <a:lnTo>
                    <a:pt x="11" y="4"/>
                  </a:lnTo>
                  <a:close/>
                  <a:moveTo>
                    <a:pt x="2" y="4"/>
                  </a:moveTo>
                  <a:cubicBezTo>
                    <a:pt x="8" y="4"/>
                    <a:pt x="8" y="4"/>
                    <a:pt x="8" y="4"/>
                  </a:cubicBezTo>
                  <a:cubicBezTo>
                    <a:pt x="8" y="9"/>
                    <a:pt x="8" y="9"/>
                    <a:pt x="8" y="9"/>
                  </a:cubicBezTo>
                  <a:cubicBezTo>
                    <a:pt x="2" y="9"/>
                    <a:pt x="2" y="9"/>
                    <a:pt x="2" y="9"/>
                  </a:cubicBezTo>
                  <a:lnTo>
                    <a:pt x="2" y="4"/>
                  </a:lnTo>
                  <a:close/>
                  <a:moveTo>
                    <a:pt x="8" y="53"/>
                  </a:moveTo>
                  <a:cubicBezTo>
                    <a:pt x="2" y="53"/>
                    <a:pt x="2" y="53"/>
                    <a:pt x="2" y="53"/>
                  </a:cubicBezTo>
                  <a:cubicBezTo>
                    <a:pt x="2" y="48"/>
                    <a:pt x="2" y="48"/>
                    <a:pt x="2" y="48"/>
                  </a:cubicBezTo>
                  <a:cubicBezTo>
                    <a:pt x="2" y="47"/>
                    <a:pt x="2" y="47"/>
                    <a:pt x="2" y="47"/>
                  </a:cubicBezTo>
                  <a:cubicBezTo>
                    <a:pt x="8" y="47"/>
                    <a:pt x="8" y="47"/>
                    <a:pt x="8" y="47"/>
                  </a:cubicBezTo>
                  <a:lnTo>
                    <a:pt x="8" y="53"/>
                  </a:lnTo>
                  <a:close/>
                  <a:moveTo>
                    <a:pt x="17" y="53"/>
                  </a:moveTo>
                  <a:cubicBezTo>
                    <a:pt x="11" y="53"/>
                    <a:pt x="11" y="53"/>
                    <a:pt x="11" y="53"/>
                  </a:cubicBezTo>
                  <a:cubicBezTo>
                    <a:pt x="11" y="47"/>
                    <a:pt x="11" y="47"/>
                    <a:pt x="11" y="47"/>
                  </a:cubicBezTo>
                  <a:cubicBezTo>
                    <a:pt x="17" y="47"/>
                    <a:pt x="17" y="47"/>
                    <a:pt x="17" y="47"/>
                  </a:cubicBezTo>
                  <a:lnTo>
                    <a:pt x="17" y="53"/>
                  </a:lnTo>
                  <a:close/>
                  <a:moveTo>
                    <a:pt x="18" y="39"/>
                  </a:moveTo>
                  <a:cubicBezTo>
                    <a:pt x="18" y="41"/>
                    <a:pt x="16" y="44"/>
                    <a:pt x="13" y="44"/>
                  </a:cubicBezTo>
                  <a:cubicBezTo>
                    <a:pt x="2" y="44"/>
                    <a:pt x="2" y="44"/>
                    <a:pt x="2" y="44"/>
                  </a:cubicBezTo>
                  <a:cubicBezTo>
                    <a:pt x="2" y="13"/>
                    <a:pt x="2" y="13"/>
                    <a:pt x="2" y="13"/>
                  </a:cubicBezTo>
                  <a:cubicBezTo>
                    <a:pt x="13" y="13"/>
                    <a:pt x="13" y="13"/>
                    <a:pt x="13" y="13"/>
                  </a:cubicBezTo>
                  <a:cubicBezTo>
                    <a:pt x="16" y="13"/>
                    <a:pt x="18" y="15"/>
                    <a:pt x="18" y="18"/>
                  </a:cubicBezTo>
                  <a:lnTo>
                    <a:pt x="18" y="39"/>
                  </a:lnTo>
                  <a:close/>
                  <a:moveTo>
                    <a:pt x="26" y="53"/>
                  </a:moveTo>
                  <a:cubicBezTo>
                    <a:pt x="21" y="53"/>
                    <a:pt x="21" y="53"/>
                    <a:pt x="21" y="53"/>
                  </a:cubicBezTo>
                  <a:cubicBezTo>
                    <a:pt x="21" y="47"/>
                    <a:pt x="21" y="47"/>
                    <a:pt x="21" y="47"/>
                  </a:cubicBezTo>
                  <a:cubicBezTo>
                    <a:pt x="26" y="47"/>
                    <a:pt x="26" y="47"/>
                    <a:pt x="26" y="47"/>
                  </a:cubicBezTo>
                  <a:lnTo>
                    <a:pt x="26" y="53"/>
                  </a:lnTo>
                  <a:close/>
                  <a:moveTo>
                    <a:pt x="36" y="53"/>
                  </a:moveTo>
                  <a:cubicBezTo>
                    <a:pt x="30" y="53"/>
                    <a:pt x="30" y="53"/>
                    <a:pt x="30" y="53"/>
                  </a:cubicBezTo>
                  <a:cubicBezTo>
                    <a:pt x="30" y="47"/>
                    <a:pt x="30" y="47"/>
                    <a:pt x="30" y="47"/>
                  </a:cubicBezTo>
                  <a:cubicBezTo>
                    <a:pt x="36" y="47"/>
                    <a:pt x="36" y="47"/>
                    <a:pt x="36" y="47"/>
                  </a:cubicBezTo>
                  <a:lnTo>
                    <a:pt x="36" y="53"/>
                  </a:lnTo>
                  <a:close/>
                  <a:moveTo>
                    <a:pt x="45" y="53"/>
                  </a:moveTo>
                  <a:cubicBezTo>
                    <a:pt x="39" y="53"/>
                    <a:pt x="39" y="53"/>
                    <a:pt x="39" y="53"/>
                  </a:cubicBezTo>
                  <a:cubicBezTo>
                    <a:pt x="39" y="47"/>
                    <a:pt x="39" y="47"/>
                    <a:pt x="39" y="47"/>
                  </a:cubicBezTo>
                  <a:cubicBezTo>
                    <a:pt x="45" y="47"/>
                    <a:pt x="45" y="47"/>
                    <a:pt x="45" y="47"/>
                  </a:cubicBezTo>
                  <a:lnTo>
                    <a:pt x="45" y="53"/>
                  </a:lnTo>
                  <a:close/>
                  <a:moveTo>
                    <a:pt x="27" y="44"/>
                  </a:moveTo>
                  <a:cubicBezTo>
                    <a:pt x="24" y="44"/>
                    <a:pt x="22" y="41"/>
                    <a:pt x="22" y="39"/>
                  </a:cubicBezTo>
                  <a:cubicBezTo>
                    <a:pt x="22" y="18"/>
                    <a:pt x="22" y="18"/>
                    <a:pt x="22" y="18"/>
                  </a:cubicBezTo>
                  <a:cubicBezTo>
                    <a:pt x="22" y="15"/>
                    <a:pt x="24" y="13"/>
                    <a:pt x="27" y="13"/>
                  </a:cubicBezTo>
                  <a:cubicBezTo>
                    <a:pt x="48" y="13"/>
                    <a:pt x="48" y="13"/>
                    <a:pt x="48" y="13"/>
                  </a:cubicBezTo>
                  <a:cubicBezTo>
                    <a:pt x="51" y="13"/>
                    <a:pt x="53" y="15"/>
                    <a:pt x="53" y="18"/>
                  </a:cubicBezTo>
                  <a:cubicBezTo>
                    <a:pt x="53" y="39"/>
                    <a:pt x="53" y="39"/>
                    <a:pt x="53" y="39"/>
                  </a:cubicBezTo>
                  <a:cubicBezTo>
                    <a:pt x="53" y="41"/>
                    <a:pt x="51" y="44"/>
                    <a:pt x="48" y="44"/>
                  </a:cubicBezTo>
                  <a:lnTo>
                    <a:pt x="27" y="44"/>
                  </a:lnTo>
                  <a:close/>
                  <a:moveTo>
                    <a:pt x="54" y="53"/>
                  </a:moveTo>
                  <a:cubicBezTo>
                    <a:pt x="48" y="53"/>
                    <a:pt x="48" y="53"/>
                    <a:pt x="48" y="53"/>
                  </a:cubicBezTo>
                  <a:cubicBezTo>
                    <a:pt x="48" y="47"/>
                    <a:pt x="48" y="47"/>
                    <a:pt x="48" y="47"/>
                  </a:cubicBezTo>
                  <a:cubicBezTo>
                    <a:pt x="54" y="47"/>
                    <a:pt x="54" y="47"/>
                    <a:pt x="54" y="47"/>
                  </a:cubicBezTo>
                  <a:lnTo>
                    <a:pt x="54" y="53"/>
                  </a:lnTo>
                  <a:close/>
                  <a:moveTo>
                    <a:pt x="54" y="9"/>
                  </a:moveTo>
                  <a:cubicBezTo>
                    <a:pt x="48" y="9"/>
                    <a:pt x="48" y="9"/>
                    <a:pt x="48" y="9"/>
                  </a:cubicBezTo>
                  <a:cubicBezTo>
                    <a:pt x="48" y="4"/>
                    <a:pt x="48" y="4"/>
                    <a:pt x="48" y="4"/>
                  </a:cubicBezTo>
                  <a:cubicBezTo>
                    <a:pt x="54" y="4"/>
                    <a:pt x="54" y="4"/>
                    <a:pt x="54" y="4"/>
                  </a:cubicBezTo>
                  <a:lnTo>
                    <a:pt x="54" y="9"/>
                  </a:lnTo>
                  <a:close/>
                  <a:moveTo>
                    <a:pt x="63" y="53"/>
                  </a:moveTo>
                  <a:cubicBezTo>
                    <a:pt x="58" y="53"/>
                    <a:pt x="58" y="53"/>
                    <a:pt x="58" y="53"/>
                  </a:cubicBezTo>
                  <a:cubicBezTo>
                    <a:pt x="58" y="47"/>
                    <a:pt x="58" y="47"/>
                    <a:pt x="58" y="47"/>
                  </a:cubicBezTo>
                  <a:cubicBezTo>
                    <a:pt x="63" y="47"/>
                    <a:pt x="63" y="47"/>
                    <a:pt x="63" y="47"/>
                  </a:cubicBezTo>
                  <a:lnTo>
                    <a:pt x="63" y="53"/>
                  </a:lnTo>
                  <a:close/>
                  <a:moveTo>
                    <a:pt x="73" y="53"/>
                  </a:moveTo>
                  <a:cubicBezTo>
                    <a:pt x="67" y="53"/>
                    <a:pt x="67" y="53"/>
                    <a:pt x="67" y="53"/>
                  </a:cubicBezTo>
                  <a:cubicBezTo>
                    <a:pt x="67" y="47"/>
                    <a:pt x="67" y="47"/>
                    <a:pt x="67" y="47"/>
                  </a:cubicBezTo>
                  <a:cubicBezTo>
                    <a:pt x="73" y="47"/>
                    <a:pt x="73" y="47"/>
                    <a:pt x="73" y="47"/>
                  </a:cubicBezTo>
                  <a:lnTo>
                    <a:pt x="73" y="53"/>
                  </a:lnTo>
                  <a:close/>
                  <a:moveTo>
                    <a:pt x="73" y="44"/>
                  </a:moveTo>
                  <a:cubicBezTo>
                    <a:pt x="61" y="44"/>
                    <a:pt x="61" y="44"/>
                    <a:pt x="61" y="44"/>
                  </a:cubicBezTo>
                  <a:cubicBezTo>
                    <a:pt x="59" y="44"/>
                    <a:pt x="57" y="41"/>
                    <a:pt x="57" y="39"/>
                  </a:cubicBezTo>
                  <a:cubicBezTo>
                    <a:pt x="57" y="18"/>
                    <a:pt x="57" y="18"/>
                    <a:pt x="57" y="18"/>
                  </a:cubicBezTo>
                  <a:cubicBezTo>
                    <a:pt x="57" y="15"/>
                    <a:pt x="59" y="13"/>
                    <a:pt x="61" y="13"/>
                  </a:cubicBezTo>
                  <a:cubicBezTo>
                    <a:pt x="73" y="13"/>
                    <a:pt x="73" y="13"/>
                    <a:pt x="73" y="13"/>
                  </a:cubicBezTo>
                  <a:lnTo>
                    <a:pt x="73" y="44"/>
                  </a:lnTo>
                  <a:close/>
                  <a:moveTo>
                    <a:pt x="67" y="9"/>
                  </a:moveTo>
                  <a:cubicBezTo>
                    <a:pt x="67" y="4"/>
                    <a:pt x="67" y="4"/>
                    <a:pt x="67" y="4"/>
                  </a:cubicBezTo>
                  <a:cubicBezTo>
                    <a:pt x="73" y="4"/>
                    <a:pt x="73" y="4"/>
                    <a:pt x="73" y="4"/>
                  </a:cubicBezTo>
                  <a:cubicBezTo>
                    <a:pt x="73" y="9"/>
                    <a:pt x="73" y="9"/>
                    <a:pt x="73" y="9"/>
                  </a:cubicBezTo>
                  <a:lnTo>
                    <a:pt x="67" y="9"/>
                  </a:lnTo>
                  <a:close/>
                </a:path>
              </a:pathLst>
            </a:custGeom>
            <a:grpFill/>
            <a:ln w="9525">
              <a:noFill/>
              <a:round/>
              <a:headEnd/>
              <a:tailEnd/>
            </a:ln>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grpSp>
      <p:sp>
        <p:nvSpPr>
          <p:cNvPr id="163" name="Rectangle 162">
            <a:extLst>
              <a:ext uri="{FF2B5EF4-FFF2-40B4-BE49-F238E27FC236}">
                <a16:creationId xmlns:a16="http://schemas.microsoft.com/office/drawing/2014/main" id="{C6EFEC1C-D670-4A24-849A-797EF0D9C009}"/>
              </a:ext>
            </a:extLst>
          </p:cNvPr>
          <p:cNvSpPr/>
          <p:nvPr/>
        </p:nvSpPr>
        <p:spPr>
          <a:xfrm>
            <a:off x="2837414" y="1899048"/>
            <a:ext cx="1211170" cy="63751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167" name="Rectangle 166">
            <a:extLst>
              <a:ext uri="{FF2B5EF4-FFF2-40B4-BE49-F238E27FC236}">
                <a16:creationId xmlns:a16="http://schemas.microsoft.com/office/drawing/2014/main" id="{DCAE1BB9-137E-490F-B818-19E46E27FADF}"/>
              </a:ext>
            </a:extLst>
          </p:cNvPr>
          <p:cNvSpPr/>
          <p:nvPr/>
        </p:nvSpPr>
        <p:spPr>
          <a:xfrm>
            <a:off x="2514150" y="2557991"/>
            <a:ext cx="1857698" cy="1641516"/>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t" anchorCtr="0" forceAA="0" compatLnSpc="1">
            <a:prstTxWarp prst="textNoShape">
              <a:avLst/>
            </a:prstTxWarp>
            <a:noAutofit/>
          </a:bodyPr>
          <a:lstStyle/>
          <a:p>
            <a:pPr algn="ctr" defTabSz="659163">
              <a:defRPr/>
            </a:pPr>
            <a:r>
              <a:rPr lang="en-US" sz="1000" b="1" dirty="0">
                <a:solidFill>
                  <a:srgbClr val="595959"/>
                </a:solidFill>
                <a:latin typeface="Trebuchet MS"/>
              </a:rPr>
              <a:t>MANAGED SECURITY SERVICES</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Implement consistent set of controls to prevent security threats</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Continuously monitor to detect security breaches</a:t>
            </a:r>
          </a:p>
          <a:p>
            <a:pPr marL="92075" indent="-92075" defTabSz="659163">
              <a:spcBef>
                <a:spcPts val="288"/>
              </a:spcBef>
              <a:buFont typeface="Arial" panose="020B0604020202020204" pitchFamily="34" charset="0"/>
              <a:buChar char="•"/>
              <a:defRPr/>
            </a:pPr>
            <a:r>
              <a:rPr lang="en-US" sz="800" dirty="0">
                <a:solidFill>
                  <a:srgbClr val="595959"/>
                </a:solidFill>
                <a:latin typeface="Trebuchet MS"/>
              </a:rPr>
              <a:t>Tactical threat containment and automated response</a:t>
            </a:r>
            <a:endParaRPr lang="en-IN" sz="800" dirty="0">
              <a:solidFill>
                <a:srgbClr val="595959"/>
              </a:solidFill>
              <a:latin typeface="Trebuchet MS"/>
            </a:endParaRPr>
          </a:p>
          <a:p>
            <a:pPr marL="164787" indent="-164787" defTabSz="659163">
              <a:defRPr/>
            </a:pPr>
            <a:endParaRPr lang="en-US" sz="865" dirty="0">
              <a:solidFill>
                <a:srgbClr val="595959"/>
              </a:solidFill>
              <a:latin typeface="Trebuchet MS"/>
            </a:endParaRPr>
          </a:p>
        </p:txBody>
      </p:sp>
      <p:sp>
        <p:nvSpPr>
          <p:cNvPr id="160" name="Rectangle 159">
            <a:extLst>
              <a:ext uri="{FF2B5EF4-FFF2-40B4-BE49-F238E27FC236}">
                <a16:creationId xmlns:a16="http://schemas.microsoft.com/office/drawing/2014/main" id="{4028FF34-DD9D-404D-AE3F-40D236E7C487}"/>
              </a:ext>
            </a:extLst>
          </p:cNvPr>
          <p:cNvSpPr/>
          <p:nvPr/>
        </p:nvSpPr>
        <p:spPr>
          <a:xfrm>
            <a:off x="2514150" y="1343770"/>
            <a:ext cx="1857698" cy="550453"/>
          </a:xfrm>
          <a:prstGeom prst="rect">
            <a:avLst/>
          </a:prstGeom>
          <a:solidFill>
            <a:schemeClr val="accent4">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ctr" anchorCtr="0" forceAA="0" compatLnSpc="1">
            <a:prstTxWarp prst="textNoShape">
              <a:avLst/>
            </a:prstTxWarp>
            <a:noAutofit/>
          </a:bodyPr>
          <a:lstStyle/>
          <a:p>
            <a:pPr algn="ctr" defTabSz="659163">
              <a:defRPr/>
            </a:pPr>
            <a:r>
              <a:rPr lang="en-US" sz="1000" dirty="0">
                <a:solidFill>
                  <a:schemeClr val="tx1"/>
                </a:solidFill>
                <a:latin typeface="Trebuchet MS"/>
              </a:rPr>
              <a:t>15 years of experience in securing enterprise IT</a:t>
            </a:r>
          </a:p>
        </p:txBody>
      </p:sp>
      <p:grpSp>
        <p:nvGrpSpPr>
          <p:cNvPr id="6" name="Group 136"/>
          <p:cNvGrpSpPr>
            <a:grpSpLocks/>
          </p:cNvGrpSpPr>
          <p:nvPr/>
        </p:nvGrpSpPr>
        <p:grpSpPr bwMode="auto">
          <a:xfrm>
            <a:off x="3261951" y="1966017"/>
            <a:ext cx="491625" cy="503575"/>
            <a:chOff x="4510653" y="1940151"/>
            <a:chExt cx="211137" cy="222249"/>
          </a:xfrm>
          <a:solidFill>
            <a:schemeClr val="bg1"/>
          </a:solidFill>
        </p:grpSpPr>
        <p:sp>
          <p:nvSpPr>
            <p:cNvPr id="129" name="Rectangle 218"/>
            <p:cNvSpPr>
              <a:spLocks noChangeArrowheads="1"/>
            </p:cNvSpPr>
            <p:nvPr/>
          </p:nvSpPr>
          <p:spPr bwMode="auto">
            <a:xfrm>
              <a:off x="4553515" y="2048101"/>
              <a:ext cx="25400"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130" name="Rectangle 219"/>
            <p:cNvSpPr>
              <a:spLocks noChangeArrowheads="1"/>
            </p:cNvSpPr>
            <p:nvPr/>
          </p:nvSpPr>
          <p:spPr bwMode="auto">
            <a:xfrm>
              <a:off x="4656703" y="2048101"/>
              <a:ext cx="206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131" name="Freeform 220"/>
            <p:cNvSpPr>
              <a:spLocks/>
            </p:cNvSpPr>
            <p:nvPr/>
          </p:nvSpPr>
          <p:spPr bwMode="auto">
            <a:xfrm>
              <a:off x="4596378" y="1970313"/>
              <a:ext cx="38100" cy="19050"/>
            </a:xfrm>
            <a:custGeom>
              <a:avLst/>
              <a:gdLst>
                <a:gd name="T0" fmla="*/ 2147483647 w 12"/>
                <a:gd name="T1" fmla="*/ 2147483647 h 6"/>
                <a:gd name="T2" fmla="*/ 2147483647 w 12"/>
                <a:gd name="T3" fmla="*/ 0 h 6"/>
                <a:gd name="T4" fmla="*/ 2147483647 w 12"/>
                <a:gd name="T5" fmla="*/ 2147483647 h 6"/>
                <a:gd name="T6" fmla="*/ 0 w 12"/>
                <a:gd name="T7" fmla="*/ 0 h 6"/>
                <a:gd name="T8" fmla="*/ 0 w 12"/>
                <a:gd name="T9" fmla="*/ 2147483647 h 6"/>
                <a:gd name="T10" fmla="*/ 2147483647 w 12"/>
                <a:gd name="T11" fmla="*/ 2147483647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12" y="3"/>
                  </a:moveTo>
                  <a:cubicBezTo>
                    <a:pt x="12" y="0"/>
                    <a:pt x="12" y="0"/>
                    <a:pt x="12" y="0"/>
                  </a:cubicBezTo>
                  <a:cubicBezTo>
                    <a:pt x="12" y="2"/>
                    <a:pt x="10" y="3"/>
                    <a:pt x="6" y="3"/>
                  </a:cubicBezTo>
                  <a:cubicBezTo>
                    <a:pt x="3" y="3"/>
                    <a:pt x="0" y="2"/>
                    <a:pt x="0" y="0"/>
                  </a:cubicBezTo>
                  <a:cubicBezTo>
                    <a:pt x="0" y="3"/>
                    <a:pt x="0" y="3"/>
                    <a:pt x="0" y="3"/>
                  </a:cubicBezTo>
                  <a:cubicBezTo>
                    <a:pt x="0" y="5"/>
                    <a:pt x="3" y="6"/>
                    <a:pt x="6" y="6"/>
                  </a:cubicBezTo>
                  <a:cubicBezTo>
                    <a:pt x="10" y="6"/>
                    <a:pt x="12" y="5"/>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2" name="Freeform 221"/>
            <p:cNvSpPr>
              <a:spLocks/>
            </p:cNvSpPr>
            <p:nvPr/>
          </p:nvSpPr>
          <p:spPr bwMode="auto">
            <a:xfrm>
              <a:off x="4596378" y="1960788"/>
              <a:ext cx="38100" cy="15875"/>
            </a:xfrm>
            <a:custGeom>
              <a:avLst/>
              <a:gdLst>
                <a:gd name="T0" fmla="*/ 2147483647 w 12"/>
                <a:gd name="T1" fmla="*/ 0 h 5"/>
                <a:gd name="T2" fmla="*/ 2147483647 w 12"/>
                <a:gd name="T3" fmla="*/ 2147483647 h 5"/>
                <a:gd name="T4" fmla="*/ 0 w 12"/>
                <a:gd name="T5" fmla="*/ 0 h 5"/>
                <a:gd name="T6" fmla="*/ 0 w 12"/>
                <a:gd name="T7" fmla="*/ 2147483647 h 5"/>
                <a:gd name="T8" fmla="*/ 2147483647 w 12"/>
                <a:gd name="T9" fmla="*/ 2147483647 h 5"/>
                <a:gd name="T10" fmla="*/ 2147483647 w 12"/>
                <a:gd name="T11" fmla="*/ 2147483647 h 5"/>
                <a:gd name="T12" fmla="*/ 2147483647 w 12"/>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5">
                  <a:moveTo>
                    <a:pt x="12" y="0"/>
                  </a:moveTo>
                  <a:cubicBezTo>
                    <a:pt x="12" y="1"/>
                    <a:pt x="10" y="2"/>
                    <a:pt x="6" y="2"/>
                  </a:cubicBezTo>
                  <a:cubicBezTo>
                    <a:pt x="3" y="2"/>
                    <a:pt x="0" y="1"/>
                    <a:pt x="0" y="0"/>
                  </a:cubicBezTo>
                  <a:cubicBezTo>
                    <a:pt x="0" y="3"/>
                    <a:pt x="0" y="3"/>
                    <a:pt x="0" y="3"/>
                  </a:cubicBezTo>
                  <a:cubicBezTo>
                    <a:pt x="0" y="4"/>
                    <a:pt x="3" y="5"/>
                    <a:pt x="6" y="5"/>
                  </a:cubicBezTo>
                  <a:cubicBezTo>
                    <a:pt x="10" y="5"/>
                    <a:pt x="12" y="4"/>
                    <a:pt x="12" y="3"/>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3" name="Freeform 222"/>
            <p:cNvSpPr>
              <a:spLocks noEditPoints="1"/>
            </p:cNvSpPr>
            <p:nvPr/>
          </p:nvSpPr>
          <p:spPr bwMode="auto">
            <a:xfrm>
              <a:off x="4596378" y="1940151"/>
              <a:ext cx="38100" cy="23813"/>
            </a:xfrm>
            <a:custGeom>
              <a:avLst/>
              <a:gdLst>
                <a:gd name="T0" fmla="*/ 0 w 12"/>
                <a:gd name="T1" fmla="*/ 2147483647 h 8"/>
                <a:gd name="T2" fmla="*/ 2147483647 w 12"/>
                <a:gd name="T3" fmla="*/ 2147483647 h 8"/>
                <a:gd name="T4" fmla="*/ 2147483647 w 12"/>
                <a:gd name="T5" fmla="*/ 2147483647 h 8"/>
                <a:gd name="T6" fmla="*/ 2147483647 w 12"/>
                <a:gd name="T7" fmla="*/ 2147483647 h 8"/>
                <a:gd name="T8" fmla="*/ 2147483647 w 12"/>
                <a:gd name="T9" fmla="*/ 0 h 8"/>
                <a:gd name="T10" fmla="*/ 0 w 12"/>
                <a:gd name="T11" fmla="*/ 2147483647 h 8"/>
                <a:gd name="T12" fmla="*/ 0 w 12"/>
                <a:gd name="T13" fmla="*/ 2147483647 h 8"/>
                <a:gd name="T14" fmla="*/ 0 w 12"/>
                <a:gd name="T15" fmla="*/ 2147483647 h 8"/>
                <a:gd name="T16" fmla="*/ 2147483647 w 12"/>
                <a:gd name="T17" fmla="*/ 2147483647 h 8"/>
                <a:gd name="T18" fmla="*/ 2147483647 w 12"/>
                <a:gd name="T19" fmla="*/ 2147483647 h 8"/>
                <a:gd name="T20" fmla="*/ 2147483647 w 12"/>
                <a:gd name="T21" fmla="*/ 2147483647 h 8"/>
                <a:gd name="T22" fmla="*/ 0 w 12"/>
                <a:gd name="T23" fmla="*/ 2147483647 h 8"/>
                <a:gd name="T24" fmla="*/ 2147483647 w 12"/>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8">
                  <a:moveTo>
                    <a:pt x="0" y="6"/>
                  </a:moveTo>
                  <a:cubicBezTo>
                    <a:pt x="0" y="7"/>
                    <a:pt x="3" y="8"/>
                    <a:pt x="6" y="8"/>
                  </a:cubicBezTo>
                  <a:cubicBezTo>
                    <a:pt x="10" y="8"/>
                    <a:pt x="12" y="7"/>
                    <a:pt x="12" y="6"/>
                  </a:cubicBezTo>
                  <a:cubicBezTo>
                    <a:pt x="12" y="3"/>
                    <a:pt x="12" y="3"/>
                    <a:pt x="12" y="3"/>
                  </a:cubicBezTo>
                  <a:cubicBezTo>
                    <a:pt x="12" y="2"/>
                    <a:pt x="10" y="0"/>
                    <a:pt x="6" y="0"/>
                  </a:cubicBezTo>
                  <a:cubicBezTo>
                    <a:pt x="3" y="0"/>
                    <a:pt x="0" y="2"/>
                    <a:pt x="0" y="3"/>
                  </a:cubicBezTo>
                  <a:cubicBezTo>
                    <a:pt x="0" y="3"/>
                    <a:pt x="0" y="3"/>
                    <a:pt x="0" y="3"/>
                  </a:cubicBezTo>
                  <a:lnTo>
                    <a:pt x="0" y="6"/>
                  </a:lnTo>
                  <a:close/>
                  <a:moveTo>
                    <a:pt x="6" y="1"/>
                  </a:moveTo>
                  <a:cubicBezTo>
                    <a:pt x="10" y="1"/>
                    <a:pt x="12" y="2"/>
                    <a:pt x="12" y="3"/>
                  </a:cubicBezTo>
                  <a:cubicBezTo>
                    <a:pt x="12" y="4"/>
                    <a:pt x="10" y="5"/>
                    <a:pt x="6" y="5"/>
                  </a:cubicBezTo>
                  <a:cubicBezTo>
                    <a:pt x="3" y="5"/>
                    <a:pt x="0" y="4"/>
                    <a:pt x="0" y="3"/>
                  </a:cubicBezTo>
                  <a:cubicBezTo>
                    <a:pt x="0" y="2"/>
                    <a:pt x="3"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4" name="Freeform 223"/>
            <p:cNvSpPr>
              <a:spLocks noEditPoints="1"/>
            </p:cNvSpPr>
            <p:nvPr/>
          </p:nvSpPr>
          <p:spPr bwMode="auto">
            <a:xfrm>
              <a:off x="4599553" y="1943326"/>
              <a:ext cx="34925" cy="12700"/>
            </a:xfrm>
            <a:custGeom>
              <a:avLst/>
              <a:gdLst>
                <a:gd name="T0" fmla="*/ 2147483647 w 11"/>
                <a:gd name="T1" fmla="*/ 2147483647 h 4"/>
                <a:gd name="T2" fmla="*/ 2147483647 w 11"/>
                <a:gd name="T3" fmla="*/ 2147483647 h 4"/>
                <a:gd name="T4" fmla="*/ 2147483647 w 11"/>
                <a:gd name="T5" fmla="*/ 0 h 4"/>
                <a:gd name="T6" fmla="*/ 0 w 11"/>
                <a:gd name="T7" fmla="*/ 2147483647 h 4"/>
                <a:gd name="T8" fmla="*/ 2147483647 w 11"/>
                <a:gd name="T9" fmla="*/ 2147483647 h 4"/>
                <a:gd name="T10" fmla="*/ 2147483647 w 11"/>
                <a:gd name="T11" fmla="*/ 0 h 4"/>
                <a:gd name="T12" fmla="*/ 2147483647 w 11"/>
                <a:gd name="T13" fmla="*/ 2147483647 h 4"/>
                <a:gd name="T14" fmla="*/ 2147483647 w 11"/>
                <a:gd name="T15" fmla="*/ 2147483647 h 4"/>
                <a:gd name="T16" fmla="*/ 0 w 11"/>
                <a:gd name="T17" fmla="*/ 2147483647 h 4"/>
                <a:gd name="T18" fmla="*/ 2147483647 w 11"/>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5" y="4"/>
                  </a:moveTo>
                  <a:cubicBezTo>
                    <a:pt x="8" y="4"/>
                    <a:pt x="11" y="3"/>
                    <a:pt x="11" y="2"/>
                  </a:cubicBezTo>
                  <a:cubicBezTo>
                    <a:pt x="11" y="1"/>
                    <a:pt x="8" y="0"/>
                    <a:pt x="5" y="0"/>
                  </a:cubicBezTo>
                  <a:cubicBezTo>
                    <a:pt x="2" y="0"/>
                    <a:pt x="0" y="1"/>
                    <a:pt x="0" y="2"/>
                  </a:cubicBezTo>
                  <a:cubicBezTo>
                    <a:pt x="0" y="3"/>
                    <a:pt x="2" y="4"/>
                    <a:pt x="5" y="4"/>
                  </a:cubicBezTo>
                  <a:close/>
                  <a:moveTo>
                    <a:pt x="5" y="0"/>
                  </a:moveTo>
                  <a:cubicBezTo>
                    <a:pt x="8" y="0"/>
                    <a:pt x="10" y="1"/>
                    <a:pt x="10" y="2"/>
                  </a:cubicBezTo>
                  <a:cubicBezTo>
                    <a:pt x="10" y="3"/>
                    <a:pt x="8" y="4"/>
                    <a:pt x="5" y="4"/>
                  </a:cubicBezTo>
                  <a:cubicBezTo>
                    <a:pt x="3" y="4"/>
                    <a:pt x="0" y="3"/>
                    <a:pt x="0" y="2"/>
                  </a:cubicBezTo>
                  <a:cubicBezTo>
                    <a:pt x="0" y="1"/>
                    <a:pt x="3"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5" name="Freeform 224"/>
            <p:cNvSpPr>
              <a:spLocks/>
            </p:cNvSpPr>
            <p:nvPr/>
          </p:nvSpPr>
          <p:spPr bwMode="auto">
            <a:xfrm>
              <a:off x="4510653" y="2057626"/>
              <a:ext cx="39688"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7" y="2"/>
                  </a:moveTo>
                  <a:cubicBezTo>
                    <a:pt x="3" y="2"/>
                    <a:pt x="0" y="1"/>
                    <a:pt x="0" y="0"/>
                  </a:cubicBezTo>
                  <a:cubicBezTo>
                    <a:pt x="0" y="3"/>
                    <a:pt x="0" y="3"/>
                    <a:pt x="0" y="3"/>
                  </a:cubicBezTo>
                  <a:cubicBezTo>
                    <a:pt x="0" y="4"/>
                    <a:pt x="3" y="5"/>
                    <a:pt x="7" y="5"/>
                  </a:cubicBezTo>
                  <a:cubicBezTo>
                    <a:pt x="10" y="5"/>
                    <a:pt x="13" y="4"/>
                    <a:pt x="13" y="3"/>
                  </a:cubicBezTo>
                  <a:cubicBezTo>
                    <a:pt x="13" y="0"/>
                    <a:pt x="13" y="0"/>
                    <a:pt x="13" y="0"/>
                  </a:cubicBezTo>
                  <a:cubicBezTo>
                    <a:pt x="13" y="1"/>
                    <a:pt x="10" y="2"/>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6" name="Freeform 225"/>
            <p:cNvSpPr>
              <a:spLocks/>
            </p:cNvSpPr>
            <p:nvPr/>
          </p:nvSpPr>
          <p:spPr bwMode="auto">
            <a:xfrm>
              <a:off x="4510653" y="2044926"/>
              <a:ext cx="39688" cy="19050"/>
            </a:xfrm>
            <a:custGeom>
              <a:avLst/>
              <a:gdLst>
                <a:gd name="T0" fmla="*/ 2147483647 w 13"/>
                <a:gd name="T1" fmla="*/ 2147483647 h 6"/>
                <a:gd name="T2" fmla="*/ 0 w 13"/>
                <a:gd name="T3" fmla="*/ 0 h 6"/>
                <a:gd name="T4" fmla="*/ 0 w 13"/>
                <a:gd name="T5" fmla="*/ 2147483647 h 6"/>
                <a:gd name="T6" fmla="*/ 2147483647 w 13"/>
                <a:gd name="T7" fmla="*/ 2147483647 h 6"/>
                <a:gd name="T8" fmla="*/ 2147483647 w 13"/>
                <a:gd name="T9" fmla="*/ 2147483647 h 6"/>
                <a:gd name="T10" fmla="*/ 2147483647 w 13"/>
                <a:gd name="T11" fmla="*/ 0 h 6"/>
                <a:gd name="T12" fmla="*/ 2147483647 w 13"/>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
                  <a:moveTo>
                    <a:pt x="7" y="3"/>
                  </a:moveTo>
                  <a:cubicBezTo>
                    <a:pt x="3" y="3"/>
                    <a:pt x="0" y="2"/>
                    <a:pt x="0" y="0"/>
                  </a:cubicBezTo>
                  <a:cubicBezTo>
                    <a:pt x="0" y="3"/>
                    <a:pt x="0" y="3"/>
                    <a:pt x="0" y="3"/>
                  </a:cubicBezTo>
                  <a:cubicBezTo>
                    <a:pt x="0" y="5"/>
                    <a:pt x="3" y="6"/>
                    <a:pt x="7" y="6"/>
                  </a:cubicBezTo>
                  <a:cubicBezTo>
                    <a:pt x="10" y="6"/>
                    <a:pt x="13" y="5"/>
                    <a:pt x="13" y="3"/>
                  </a:cubicBezTo>
                  <a:cubicBezTo>
                    <a:pt x="13" y="0"/>
                    <a:pt x="13" y="0"/>
                    <a:pt x="13" y="0"/>
                  </a:cubicBezTo>
                  <a:cubicBezTo>
                    <a:pt x="13" y="2"/>
                    <a:pt x="10"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7" name="Freeform 226"/>
            <p:cNvSpPr>
              <a:spLocks noEditPoints="1"/>
            </p:cNvSpPr>
            <p:nvPr/>
          </p:nvSpPr>
          <p:spPr bwMode="auto">
            <a:xfrm>
              <a:off x="4510653" y="2025876"/>
              <a:ext cx="39688" cy="25400"/>
            </a:xfrm>
            <a:custGeom>
              <a:avLst/>
              <a:gdLst>
                <a:gd name="T0" fmla="*/ 2147483647 w 13"/>
                <a:gd name="T1" fmla="*/ 0 h 8"/>
                <a:gd name="T2" fmla="*/ 0 w 13"/>
                <a:gd name="T3" fmla="*/ 2147483647 h 8"/>
                <a:gd name="T4" fmla="*/ 0 w 13"/>
                <a:gd name="T5" fmla="*/ 2147483647 h 8"/>
                <a:gd name="T6" fmla="*/ 0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0 h 8"/>
                <a:gd name="T16" fmla="*/ 2147483647 w 13"/>
                <a:gd name="T17" fmla="*/ 2147483647 h 8"/>
                <a:gd name="T18" fmla="*/ 2147483647 w 13"/>
                <a:gd name="T19" fmla="*/ 2147483647 h 8"/>
                <a:gd name="T20" fmla="*/ 2147483647 w 13"/>
                <a:gd name="T21" fmla="*/ 0 h 8"/>
                <a:gd name="T22" fmla="*/ 2147483647 w 13"/>
                <a:gd name="T23" fmla="*/ 2147483647 h 8"/>
                <a:gd name="T24" fmla="*/ 2147483647 w 13"/>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8">
                  <a:moveTo>
                    <a:pt x="7" y="0"/>
                  </a:moveTo>
                  <a:cubicBezTo>
                    <a:pt x="3" y="0"/>
                    <a:pt x="0" y="1"/>
                    <a:pt x="0" y="3"/>
                  </a:cubicBezTo>
                  <a:cubicBezTo>
                    <a:pt x="0" y="3"/>
                    <a:pt x="0" y="3"/>
                    <a:pt x="0" y="3"/>
                  </a:cubicBezTo>
                  <a:cubicBezTo>
                    <a:pt x="0" y="6"/>
                    <a:pt x="0" y="6"/>
                    <a:pt x="0" y="6"/>
                  </a:cubicBezTo>
                  <a:cubicBezTo>
                    <a:pt x="0" y="7"/>
                    <a:pt x="3" y="8"/>
                    <a:pt x="7" y="8"/>
                  </a:cubicBezTo>
                  <a:cubicBezTo>
                    <a:pt x="10" y="8"/>
                    <a:pt x="13" y="7"/>
                    <a:pt x="13" y="6"/>
                  </a:cubicBezTo>
                  <a:cubicBezTo>
                    <a:pt x="13" y="3"/>
                    <a:pt x="13" y="3"/>
                    <a:pt x="13" y="3"/>
                  </a:cubicBezTo>
                  <a:cubicBezTo>
                    <a:pt x="13" y="1"/>
                    <a:pt x="10" y="0"/>
                    <a:pt x="7" y="0"/>
                  </a:cubicBezTo>
                  <a:close/>
                  <a:moveTo>
                    <a:pt x="7" y="5"/>
                  </a:moveTo>
                  <a:cubicBezTo>
                    <a:pt x="3" y="5"/>
                    <a:pt x="1" y="4"/>
                    <a:pt x="1" y="3"/>
                  </a:cubicBezTo>
                  <a:cubicBezTo>
                    <a:pt x="1" y="1"/>
                    <a:pt x="3" y="0"/>
                    <a:pt x="7" y="0"/>
                  </a:cubicBezTo>
                  <a:cubicBezTo>
                    <a:pt x="10" y="0"/>
                    <a:pt x="13" y="1"/>
                    <a:pt x="13" y="3"/>
                  </a:cubicBezTo>
                  <a:cubicBezTo>
                    <a:pt x="13" y="4"/>
                    <a:pt x="10"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8" name="Freeform 227"/>
            <p:cNvSpPr>
              <a:spLocks noEditPoints="1"/>
            </p:cNvSpPr>
            <p:nvPr/>
          </p:nvSpPr>
          <p:spPr bwMode="auto">
            <a:xfrm>
              <a:off x="4513828" y="2025876"/>
              <a:ext cx="33338" cy="15875"/>
            </a:xfrm>
            <a:custGeom>
              <a:avLst/>
              <a:gdLst>
                <a:gd name="T0" fmla="*/ 2147483647 w 11"/>
                <a:gd name="T1" fmla="*/ 0 h 5"/>
                <a:gd name="T2" fmla="*/ 0 w 11"/>
                <a:gd name="T3" fmla="*/ 2147483647 h 5"/>
                <a:gd name="T4" fmla="*/ 2147483647 w 11"/>
                <a:gd name="T5" fmla="*/ 2147483647 h 5"/>
                <a:gd name="T6" fmla="*/ 2147483647 w 11"/>
                <a:gd name="T7" fmla="*/ 2147483647 h 5"/>
                <a:gd name="T8" fmla="*/ 2147483647 w 11"/>
                <a:gd name="T9" fmla="*/ 0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5">
                  <a:moveTo>
                    <a:pt x="6" y="0"/>
                  </a:moveTo>
                  <a:cubicBezTo>
                    <a:pt x="2" y="0"/>
                    <a:pt x="0" y="1"/>
                    <a:pt x="0" y="3"/>
                  </a:cubicBezTo>
                  <a:cubicBezTo>
                    <a:pt x="0" y="4"/>
                    <a:pt x="2" y="5"/>
                    <a:pt x="6" y="5"/>
                  </a:cubicBezTo>
                  <a:cubicBezTo>
                    <a:pt x="9" y="5"/>
                    <a:pt x="11" y="4"/>
                    <a:pt x="11" y="3"/>
                  </a:cubicBezTo>
                  <a:cubicBezTo>
                    <a:pt x="11" y="1"/>
                    <a:pt x="9" y="0"/>
                    <a:pt x="6" y="0"/>
                  </a:cubicBezTo>
                  <a:close/>
                  <a:moveTo>
                    <a:pt x="6" y="4"/>
                  </a:moveTo>
                  <a:cubicBezTo>
                    <a:pt x="3" y="4"/>
                    <a:pt x="1" y="4"/>
                    <a:pt x="1" y="3"/>
                  </a:cubicBezTo>
                  <a:cubicBezTo>
                    <a:pt x="1" y="1"/>
                    <a:pt x="3" y="1"/>
                    <a:pt x="6" y="1"/>
                  </a:cubicBezTo>
                  <a:cubicBezTo>
                    <a:pt x="8" y="1"/>
                    <a:pt x="10" y="1"/>
                    <a:pt x="10" y="3"/>
                  </a:cubicBezTo>
                  <a:cubicBezTo>
                    <a:pt x="10" y="4"/>
                    <a:pt x="8" y="4"/>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39" name="Freeform 228"/>
            <p:cNvSpPr>
              <a:spLocks/>
            </p:cNvSpPr>
            <p:nvPr/>
          </p:nvSpPr>
          <p:spPr bwMode="auto">
            <a:xfrm>
              <a:off x="4596378" y="2144937"/>
              <a:ext cx="38100" cy="17463"/>
            </a:xfrm>
            <a:custGeom>
              <a:avLst/>
              <a:gdLst>
                <a:gd name="T0" fmla="*/ 2147483647 w 12"/>
                <a:gd name="T1" fmla="*/ 2147483647 h 6"/>
                <a:gd name="T2" fmla="*/ 0 w 12"/>
                <a:gd name="T3" fmla="*/ 0 h 6"/>
                <a:gd name="T4" fmla="*/ 0 w 12"/>
                <a:gd name="T5" fmla="*/ 2147483647 h 6"/>
                <a:gd name="T6" fmla="*/ 2147483647 w 12"/>
                <a:gd name="T7" fmla="*/ 2147483647 h 6"/>
                <a:gd name="T8" fmla="*/ 2147483647 w 12"/>
                <a:gd name="T9" fmla="*/ 2147483647 h 6"/>
                <a:gd name="T10" fmla="*/ 2147483647 w 12"/>
                <a:gd name="T11" fmla="*/ 0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3"/>
                  </a:moveTo>
                  <a:cubicBezTo>
                    <a:pt x="3" y="3"/>
                    <a:pt x="0" y="2"/>
                    <a:pt x="0" y="0"/>
                  </a:cubicBezTo>
                  <a:cubicBezTo>
                    <a:pt x="0" y="3"/>
                    <a:pt x="0" y="3"/>
                    <a:pt x="0" y="3"/>
                  </a:cubicBezTo>
                  <a:cubicBezTo>
                    <a:pt x="0" y="5"/>
                    <a:pt x="3" y="6"/>
                    <a:pt x="6" y="6"/>
                  </a:cubicBezTo>
                  <a:cubicBezTo>
                    <a:pt x="10" y="6"/>
                    <a:pt x="12" y="5"/>
                    <a:pt x="12" y="3"/>
                  </a:cubicBezTo>
                  <a:cubicBezTo>
                    <a:pt x="12" y="0"/>
                    <a:pt x="12" y="0"/>
                    <a:pt x="12" y="0"/>
                  </a:cubicBezTo>
                  <a:cubicBezTo>
                    <a:pt x="12" y="2"/>
                    <a:pt x="10"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0" name="Freeform 229"/>
            <p:cNvSpPr>
              <a:spLocks/>
            </p:cNvSpPr>
            <p:nvPr/>
          </p:nvSpPr>
          <p:spPr bwMode="auto">
            <a:xfrm>
              <a:off x="4596378" y="2132237"/>
              <a:ext cx="38100" cy="19050"/>
            </a:xfrm>
            <a:custGeom>
              <a:avLst/>
              <a:gdLst>
                <a:gd name="T0" fmla="*/ 2147483647 w 12"/>
                <a:gd name="T1" fmla="*/ 2147483647 h 6"/>
                <a:gd name="T2" fmla="*/ 0 w 12"/>
                <a:gd name="T3" fmla="*/ 0 h 6"/>
                <a:gd name="T4" fmla="*/ 0 w 12"/>
                <a:gd name="T5" fmla="*/ 2147483647 h 6"/>
                <a:gd name="T6" fmla="*/ 2147483647 w 12"/>
                <a:gd name="T7" fmla="*/ 2147483647 h 6"/>
                <a:gd name="T8" fmla="*/ 2147483647 w 12"/>
                <a:gd name="T9" fmla="*/ 2147483647 h 6"/>
                <a:gd name="T10" fmla="*/ 2147483647 w 12"/>
                <a:gd name="T11" fmla="*/ 0 h 6"/>
                <a:gd name="T12" fmla="*/ 2147483647 w 12"/>
                <a:gd name="T13" fmla="*/ 2147483647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6">
                  <a:moveTo>
                    <a:pt x="6" y="3"/>
                  </a:moveTo>
                  <a:cubicBezTo>
                    <a:pt x="3" y="3"/>
                    <a:pt x="0" y="2"/>
                    <a:pt x="0" y="0"/>
                  </a:cubicBezTo>
                  <a:cubicBezTo>
                    <a:pt x="0" y="3"/>
                    <a:pt x="0" y="3"/>
                    <a:pt x="0" y="3"/>
                  </a:cubicBezTo>
                  <a:cubicBezTo>
                    <a:pt x="0" y="5"/>
                    <a:pt x="3" y="6"/>
                    <a:pt x="6" y="6"/>
                  </a:cubicBezTo>
                  <a:cubicBezTo>
                    <a:pt x="10" y="6"/>
                    <a:pt x="12" y="5"/>
                    <a:pt x="12" y="3"/>
                  </a:cubicBezTo>
                  <a:cubicBezTo>
                    <a:pt x="12" y="0"/>
                    <a:pt x="12" y="0"/>
                    <a:pt x="12" y="0"/>
                  </a:cubicBezTo>
                  <a:cubicBezTo>
                    <a:pt x="12" y="2"/>
                    <a:pt x="10"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1" name="Freeform 230"/>
            <p:cNvSpPr>
              <a:spLocks noEditPoints="1"/>
            </p:cNvSpPr>
            <p:nvPr/>
          </p:nvSpPr>
          <p:spPr bwMode="auto">
            <a:xfrm>
              <a:off x="4596378" y="2113187"/>
              <a:ext cx="38100" cy="25400"/>
            </a:xfrm>
            <a:custGeom>
              <a:avLst/>
              <a:gdLst>
                <a:gd name="T0" fmla="*/ 2147483647 w 12"/>
                <a:gd name="T1" fmla="*/ 0 h 8"/>
                <a:gd name="T2" fmla="*/ 0 w 12"/>
                <a:gd name="T3" fmla="*/ 2147483647 h 8"/>
                <a:gd name="T4" fmla="*/ 0 w 12"/>
                <a:gd name="T5" fmla="*/ 2147483647 h 8"/>
                <a:gd name="T6" fmla="*/ 0 w 12"/>
                <a:gd name="T7" fmla="*/ 2147483647 h 8"/>
                <a:gd name="T8" fmla="*/ 2147483647 w 12"/>
                <a:gd name="T9" fmla="*/ 2147483647 h 8"/>
                <a:gd name="T10" fmla="*/ 2147483647 w 12"/>
                <a:gd name="T11" fmla="*/ 2147483647 h 8"/>
                <a:gd name="T12" fmla="*/ 2147483647 w 12"/>
                <a:gd name="T13" fmla="*/ 2147483647 h 8"/>
                <a:gd name="T14" fmla="*/ 2147483647 w 12"/>
                <a:gd name="T15" fmla="*/ 0 h 8"/>
                <a:gd name="T16" fmla="*/ 2147483647 w 12"/>
                <a:gd name="T17" fmla="*/ 2147483647 h 8"/>
                <a:gd name="T18" fmla="*/ 0 w 12"/>
                <a:gd name="T19" fmla="*/ 2147483647 h 8"/>
                <a:gd name="T20" fmla="*/ 2147483647 w 12"/>
                <a:gd name="T21" fmla="*/ 0 h 8"/>
                <a:gd name="T22" fmla="*/ 2147483647 w 12"/>
                <a:gd name="T23" fmla="*/ 2147483647 h 8"/>
                <a:gd name="T24" fmla="*/ 2147483647 w 12"/>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8">
                  <a:moveTo>
                    <a:pt x="6" y="0"/>
                  </a:moveTo>
                  <a:cubicBezTo>
                    <a:pt x="3" y="0"/>
                    <a:pt x="0" y="1"/>
                    <a:pt x="0" y="3"/>
                  </a:cubicBezTo>
                  <a:cubicBezTo>
                    <a:pt x="0" y="3"/>
                    <a:pt x="0" y="3"/>
                    <a:pt x="0" y="3"/>
                  </a:cubicBezTo>
                  <a:cubicBezTo>
                    <a:pt x="0" y="6"/>
                    <a:pt x="0" y="6"/>
                    <a:pt x="0" y="6"/>
                  </a:cubicBezTo>
                  <a:cubicBezTo>
                    <a:pt x="0" y="7"/>
                    <a:pt x="3" y="8"/>
                    <a:pt x="6" y="8"/>
                  </a:cubicBezTo>
                  <a:cubicBezTo>
                    <a:pt x="10" y="8"/>
                    <a:pt x="12" y="7"/>
                    <a:pt x="12" y="6"/>
                  </a:cubicBezTo>
                  <a:cubicBezTo>
                    <a:pt x="12" y="3"/>
                    <a:pt x="12" y="3"/>
                    <a:pt x="12" y="3"/>
                  </a:cubicBezTo>
                  <a:cubicBezTo>
                    <a:pt x="12" y="1"/>
                    <a:pt x="10" y="0"/>
                    <a:pt x="6" y="0"/>
                  </a:cubicBezTo>
                  <a:close/>
                  <a:moveTo>
                    <a:pt x="6" y="5"/>
                  </a:moveTo>
                  <a:cubicBezTo>
                    <a:pt x="3" y="5"/>
                    <a:pt x="0" y="4"/>
                    <a:pt x="0" y="3"/>
                  </a:cubicBezTo>
                  <a:cubicBezTo>
                    <a:pt x="0" y="1"/>
                    <a:pt x="3" y="0"/>
                    <a:pt x="6" y="0"/>
                  </a:cubicBezTo>
                  <a:cubicBezTo>
                    <a:pt x="10" y="0"/>
                    <a:pt x="12" y="1"/>
                    <a:pt x="12" y="3"/>
                  </a:cubicBezTo>
                  <a:cubicBezTo>
                    <a:pt x="12" y="4"/>
                    <a:pt x="10"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2" name="Freeform 231"/>
            <p:cNvSpPr>
              <a:spLocks noEditPoints="1"/>
            </p:cNvSpPr>
            <p:nvPr/>
          </p:nvSpPr>
          <p:spPr bwMode="auto">
            <a:xfrm>
              <a:off x="4599553" y="2113187"/>
              <a:ext cx="34925" cy="15875"/>
            </a:xfrm>
            <a:custGeom>
              <a:avLst/>
              <a:gdLst>
                <a:gd name="T0" fmla="*/ 2147483647 w 11"/>
                <a:gd name="T1" fmla="*/ 0 h 5"/>
                <a:gd name="T2" fmla="*/ 0 w 11"/>
                <a:gd name="T3" fmla="*/ 2147483647 h 5"/>
                <a:gd name="T4" fmla="*/ 2147483647 w 11"/>
                <a:gd name="T5" fmla="*/ 2147483647 h 5"/>
                <a:gd name="T6" fmla="*/ 2147483647 w 11"/>
                <a:gd name="T7" fmla="*/ 2147483647 h 5"/>
                <a:gd name="T8" fmla="*/ 2147483647 w 11"/>
                <a:gd name="T9" fmla="*/ 0 h 5"/>
                <a:gd name="T10" fmla="*/ 2147483647 w 11"/>
                <a:gd name="T11" fmla="*/ 2147483647 h 5"/>
                <a:gd name="T12" fmla="*/ 0 w 11"/>
                <a:gd name="T13" fmla="*/ 2147483647 h 5"/>
                <a:gd name="T14" fmla="*/ 2147483647 w 11"/>
                <a:gd name="T15" fmla="*/ 2147483647 h 5"/>
                <a:gd name="T16" fmla="*/ 2147483647 w 11"/>
                <a:gd name="T17" fmla="*/ 2147483647 h 5"/>
                <a:gd name="T18" fmla="*/ 2147483647 w 11"/>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5">
                  <a:moveTo>
                    <a:pt x="5" y="0"/>
                  </a:moveTo>
                  <a:cubicBezTo>
                    <a:pt x="2" y="0"/>
                    <a:pt x="0" y="1"/>
                    <a:pt x="0" y="3"/>
                  </a:cubicBezTo>
                  <a:cubicBezTo>
                    <a:pt x="0" y="4"/>
                    <a:pt x="2" y="5"/>
                    <a:pt x="5" y="5"/>
                  </a:cubicBezTo>
                  <a:cubicBezTo>
                    <a:pt x="8" y="5"/>
                    <a:pt x="11" y="4"/>
                    <a:pt x="11" y="3"/>
                  </a:cubicBezTo>
                  <a:cubicBezTo>
                    <a:pt x="11" y="1"/>
                    <a:pt x="8" y="0"/>
                    <a:pt x="5" y="0"/>
                  </a:cubicBezTo>
                  <a:close/>
                  <a:moveTo>
                    <a:pt x="5" y="5"/>
                  </a:moveTo>
                  <a:cubicBezTo>
                    <a:pt x="3" y="5"/>
                    <a:pt x="0" y="4"/>
                    <a:pt x="0" y="3"/>
                  </a:cubicBezTo>
                  <a:cubicBezTo>
                    <a:pt x="0" y="2"/>
                    <a:pt x="3" y="1"/>
                    <a:pt x="5" y="1"/>
                  </a:cubicBezTo>
                  <a:cubicBezTo>
                    <a:pt x="8" y="1"/>
                    <a:pt x="10" y="2"/>
                    <a:pt x="10" y="3"/>
                  </a:cubicBezTo>
                  <a:cubicBezTo>
                    <a:pt x="10" y="4"/>
                    <a:pt x="8"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3" name="Freeform 232"/>
            <p:cNvSpPr>
              <a:spLocks/>
            </p:cNvSpPr>
            <p:nvPr/>
          </p:nvSpPr>
          <p:spPr bwMode="auto">
            <a:xfrm>
              <a:off x="4680515" y="2060801"/>
              <a:ext cx="41275"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6" y="2"/>
                  </a:moveTo>
                  <a:cubicBezTo>
                    <a:pt x="3" y="2"/>
                    <a:pt x="0" y="1"/>
                    <a:pt x="0" y="0"/>
                  </a:cubicBezTo>
                  <a:cubicBezTo>
                    <a:pt x="0" y="3"/>
                    <a:pt x="0" y="3"/>
                    <a:pt x="0" y="3"/>
                  </a:cubicBezTo>
                  <a:cubicBezTo>
                    <a:pt x="0" y="4"/>
                    <a:pt x="3" y="5"/>
                    <a:pt x="6" y="5"/>
                  </a:cubicBezTo>
                  <a:cubicBezTo>
                    <a:pt x="10" y="5"/>
                    <a:pt x="13" y="4"/>
                    <a:pt x="13" y="3"/>
                  </a:cubicBezTo>
                  <a:cubicBezTo>
                    <a:pt x="13" y="0"/>
                    <a:pt x="13" y="0"/>
                    <a:pt x="13" y="0"/>
                  </a:cubicBezTo>
                  <a:cubicBezTo>
                    <a:pt x="13" y="1"/>
                    <a:pt x="10"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4" name="Freeform 233"/>
            <p:cNvSpPr>
              <a:spLocks/>
            </p:cNvSpPr>
            <p:nvPr/>
          </p:nvSpPr>
          <p:spPr bwMode="auto">
            <a:xfrm>
              <a:off x="4680515" y="2048101"/>
              <a:ext cx="41275" cy="15875"/>
            </a:xfrm>
            <a:custGeom>
              <a:avLst/>
              <a:gdLst>
                <a:gd name="T0" fmla="*/ 2147483647 w 13"/>
                <a:gd name="T1" fmla="*/ 2147483647 h 5"/>
                <a:gd name="T2" fmla="*/ 0 w 13"/>
                <a:gd name="T3" fmla="*/ 0 h 5"/>
                <a:gd name="T4" fmla="*/ 0 w 13"/>
                <a:gd name="T5" fmla="*/ 2147483647 h 5"/>
                <a:gd name="T6" fmla="*/ 2147483647 w 13"/>
                <a:gd name="T7" fmla="*/ 2147483647 h 5"/>
                <a:gd name="T8" fmla="*/ 2147483647 w 13"/>
                <a:gd name="T9" fmla="*/ 2147483647 h 5"/>
                <a:gd name="T10" fmla="*/ 2147483647 w 13"/>
                <a:gd name="T11" fmla="*/ 0 h 5"/>
                <a:gd name="T12" fmla="*/ 2147483647 w 13"/>
                <a:gd name="T13" fmla="*/ 2147483647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5">
                  <a:moveTo>
                    <a:pt x="6" y="2"/>
                  </a:moveTo>
                  <a:cubicBezTo>
                    <a:pt x="3" y="2"/>
                    <a:pt x="0" y="1"/>
                    <a:pt x="0" y="0"/>
                  </a:cubicBezTo>
                  <a:cubicBezTo>
                    <a:pt x="0" y="3"/>
                    <a:pt x="0" y="3"/>
                    <a:pt x="0" y="3"/>
                  </a:cubicBezTo>
                  <a:cubicBezTo>
                    <a:pt x="0" y="4"/>
                    <a:pt x="3" y="5"/>
                    <a:pt x="6" y="5"/>
                  </a:cubicBezTo>
                  <a:cubicBezTo>
                    <a:pt x="10" y="5"/>
                    <a:pt x="13" y="4"/>
                    <a:pt x="13" y="3"/>
                  </a:cubicBezTo>
                  <a:cubicBezTo>
                    <a:pt x="13" y="0"/>
                    <a:pt x="13" y="0"/>
                    <a:pt x="13" y="0"/>
                  </a:cubicBezTo>
                  <a:cubicBezTo>
                    <a:pt x="13" y="1"/>
                    <a:pt x="10" y="2"/>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5" name="Freeform 234"/>
            <p:cNvSpPr>
              <a:spLocks noEditPoints="1"/>
            </p:cNvSpPr>
            <p:nvPr/>
          </p:nvSpPr>
          <p:spPr bwMode="auto">
            <a:xfrm>
              <a:off x="4680515" y="2029051"/>
              <a:ext cx="41275" cy="25400"/>
            </a:xfrm>
            <a:custGeom>
              <a:avLst/>
              <a:gdLst>
                <a:gd name="T0" fmla="*/ 2147483647 w 13"/>
                <a:gd name="T1" fmla="*/ 0 h 8"/>
                <a:gd name="T2" fmla="*/ 0 w 13"/>
                <a:gd name="T3" fmla="*/ 2147483647 h 8"/>
                <a:gd name="T4" fmla="*/ 0 w 13"/>
                <a:gd name="T5" fmla="*/ 2147483647 h 8"/>
                <a:gd name="T6" fmla="*/ 0 w 13"/>
                <a:gd name="T7" fmla="*/ 2147483647 h 8"/>
                <a:gd name="T8" fmla="*/ 2147483647 w 13"/>
                <a:gd name="T9" fmla="*/ 2147483647 h 8"/>
                <a:gd name="T10" fmla="*/ 2147483647 w 13"/>
                <a:gd name="T11" fmla="*/ 2147483647 h 8"/>
                <a:gd name="T12" fmla="*/ 2147483647 w 13"/>
                <a:gd name="T13" fmla="*/ 2147483647 h 8"/>
                <a:gd name="T14" fmla="*/ 2147483647 w 13"/>
                <a:gd name="T15" fmla="*/ 0 h 8"/>
                <a:gd name="T16" fmla="*/ 2147483647 w 13"/>
                <a:gd name="T17" fmla="*/ 2147483647 h 8"/>
                <a:gd name="T18" fmla="*/ 0 w 13"/>
                <a:gd name="T19" fmla="*/ 2147483647 h 8"/>
                <a:gd name="T20" fmla="*/ 2147483647 w 13"/>
                <a:gd name="T21" fmla="*/ 0 h 8"/>
                <a:gd name="T22" fmla="*/ 2147483647 w 13"/>
                <a:gd name="T23" fmla="*/ 2147483647 h 8"/>
                <a:gd name="T24" fmla="*/ 2147483647 w 13"/>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8">
                  <a:moveTo>
                    <a:pt x="6" y="0"/>
                  </a:moveTo>
                  <a:cubicBezTo>
                    <a:pt x="3" y="0"/>
                    <a:pt x="0" y="1"/>
                    <a:pt x="0" y="2"/>
                  </a:cubicBezTo>
                  <a:cubicBezTo>
                    <a:pt x="0" y="2"/>
                    <a:pt x="0" y="2"/>
                    <a:pt x="0" y="2"/>
                  </a:cubicBezTo>
                  <a:cubicBezTo>
                    <a:pt x="0" y="5"/>
                    <a:pt x="0" y="5"/>
                    <a:pt x="0" y="5"/>
                  </a:cubicBezTo>
                  <a:cubicBezTo>
                    <a:pt x="0" y="7"/>
                    <a:pt x="3" y="8"/>
                    <a:pt x="6" y="8"/>
                  </a:cubicBezTo>
                  <a:cubicBezTo>
                    <a:pt x="10" y="8"/>
                    <a:pt x="13" y="7"/>
                    <a:pt x="13" y="5"/>
                  </a:cubicBezTo>
                  <a:cubicBezTo>
                    <a:pt x="13" y="2"/>
                    <a:pt x="13" y="2"/>
                    <a:pt x="13" y="2"/>
                  </a:cubicBezTo>
                  <a:cubicBezTo>
                    <a:pt x="13" y="1"/>
                    <a:pt x="10" y="0"/>
                    <a:pt x="6" y="0"/>
                  </a:cubicBezTo>
                  <a:close/>
                  <a:moveTo>
                    <a:pt x="6" y="5"/>
                  </a:moveTo>
                  <a:cubicBezTo>
                    <a:pt x="3" y="5"/>
                    <a:pt x="0" y="4"/>
                    <a:pt x="0" y="2"/>
                  </a:cubicBezTo>
                  <a:cubicBezTo>
                    <a:pt x="0" y="1"/>
                    <a:pt x="3" y="0"/>
                    <a:pt x="6" y="0"/>
                  </a:cubicBezTo>
                  <a:cubicBezTo>
                    <a:pt x="10" y="0"/>
                    <a:pt x="12" y="1"/>
                    <a:pt x="12" y="2"/>
                  </a:cubicBezTo>
                  <a:cubicBezTo>
                    <a:pt x="12" y="4"/>
                    <a:pt x="10"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6" name="Freeform 235"/>
            <p:cNvSpPr>
              <a:spLocks noEditPoints="1"/>
            </p:cNvSpPr>
            <p:nvPr/>
          </p:nvSpPr>
          <p:spPr bwMode="auto">
            <a:xfrm>
              <a:off x="4683690" y="2029051"/>
              <a:ext cx="34925" cy="12700"/>
            </a:xfrm>
            <a:custGeom>
              <a:avLst/>
              <a:gdLst>
                <a:gd name="T0" fmla="*/ 2147483647 w 11"/>
                <a:gd name="T1" fmla="*/ 0 h 4"/>
                <a:gd name="T2" fmla="*/ 0 w 11"/>
                <a:gd name="T3" fmla="*/ 2147483647 h 4"/>
                <a:gd name="T4" fmla="*/ 2147483647 w 11"/>
                <a:gd name="T5" fmla="*/ 2147483647 h 4"/>
                <a:gd name="T6" fmla="*/ 2147483647 w 11"/>
                <a:gd name="T7" fmla="*/ 2147483647 h 4"/>
                <a:gd name="T8" fmla="*/ 2147483647 w 11"/>
                <a:gd name="T9" fmla="*/ 0 h 4"/>
                <a:gd name="T10" fmla="*/ 2147483647 w 11"/>
                <a:gd name="T11" fmla="*/ 2147483647 h 4"/>
                <a:gd name="T12" fmla="*/ 2147483647 w 11"/>
                <a:gd name="T13" fmla="*/ 2147483647 h 4"/>
                <a:gd name="T14" fmla="*/ 2147483647 w 11"/>
                <a:gd name="T15" fmla="*/ 0 h 4"/>
                <a:gd name="T16" fmla="*/ 2147483647 w 11"/>
                <a:gd name="T17" fmla="*/ 2147483647 h 4"/>
                <a:gd name="T18" fmla="*/ 2147483647 w 11"/>
                <a:gd name="T19" fmla="*/ 2147483647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 h="4">
                  <a:moveTo>
                    <a:pt x="5" y="0"/>
                  </a:moveTo>
                  <a:cubicBezTo>
                    <a:pt x="2" y="0"/>
                    <a:pt x="0" y="1"/>
                    <a:pt x="0" y="2"/>
                  </a:cubicBezTo>
                  <a:cubicBezTo>
                    <a:pt x="0" y="3"/>
                    <a:pt x="2" y="4"/>
                    <a:pt x="5" y="4"/>
                  </a:cubicBezTo>
                  <a:cubicBezTo>
                    <a:pt x="9" y="4"/>
                    <a:pt x="11" y="3"/>
                    <a:pt x="11" y="2"/>
                  </a:cubicBezTo>
                  <a:cubicBezTo>
                    <a:pt x="11" y="1"/>
                    <a:pt x="9" y="0"/>
                    <a:pt x="5" y="0"/>
                  </a:cubicBezTo>
                  <a:close/>
                  <a:moveTo>
                    <a:pt x="5" y="4"/>
                  </a:moveTo>
                  <a:cubicBezTo>
                    <a:pt x="3" y="4"/>
                    <a:pt x="1" y="3"/>
                    <a:pt x="1" y="2"/>
                  </a:cubicBezTo>
                  <a:cubicBezTo>
                    <a:pt x="1" y="1"/>
                    <a:pt x="3" y="0"/>
                    <a:pt x="5" y="0"/>
                  </a:cubicBezTo>
                  <a:cubicBezTo>
                    <a:pt x="8" y="0"/>
                    <a:pt x="10" y="1"/>
                    <a:pt x="10" y="2"/>
                  </a:cubicBezTo>
                  <a:cubicBezTo>
                    <a:pt x="10" y="3"/>
                    <a:pt x="8"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7" name="Freeform 236"/>
            <p:cNvSpPr>
              <a:spLocks/>
            </p:cNvSpPr>
            <p:nvPr/>
          </p:nvSpPr>
          <p:spPr bwMode="auto">
            <a:xfrm>
              <a:off x="4582090" y="2063976"/>
              <a:ext cx="71438" cy="30163"/>
            </a:xfrm>
            <a:custGeom>
              <a:avLst/>
              <a:gdLst>
                <a:gd name="T0" fmla="*/ 2147483647 w 23"/>
                <a:gd name="T1" fmla="*/ 2147483647 h 10"/>
                <a:gd name="T2" fmla="*/ 0 w 23"/>
                <a:gd name="T3" fmla="*/ 0 h 10"/>
                <a:gd name="T4" fmla="*/ 0 w 23"/>
                <a:gd name="T5" fmla="*/ 2147483647 h 10"/>
                <a:gd name="T6" fmla="*/ 2147483647 w 23"/>
                <a:gd name="T7" fmla="*/ 2147483647 h 10"/>
                <a:gd name="T8" fmla="*/ 2147483647 w 23"/>
                <a:gd name="T9" fmla="*/ 2147483647 h 10"/>
                <a:gd name="T10" fmla="*/ 2147483647 w 23"/>
                <a:gd name="T11" fmla="*/ 0 h 10"/>
                <a:gd name="T12" fmla="*/ 2147483647 w 2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11" y="5"/>
                  </a:moveTo>
                  <a:cubicBezTo>
                    <a:pt x="5" y="5"/>
                    <a:pt x="0" y="3"/>
                    <a:pt x="0" y="0"/>
                  </a:cubicBezTo>
                  <a:cubicBezTo>
                    <a:pt x="0" y="6"/>
                    <a:pt x="0" y="6"/>
                    <a:pt x="0" y="6"/>
                  </a:cubicBezTo>
                  <a:cubicBezTo>
                    <a:pt x="0" y="8"/>
                    <a:pt x="5" y="10"/>
                    <a:pt x="11" y="10"/>
                  </a:cubicBezTo>
                  <a:cubicBezTo>
                    <a:pt x="18" y="10"/>
                    <a:pt x="23" y="8"/>
                    <a:pt x="23" y="6"/>
                  </a:cubicBezTo>
                  <a:cubicBezTo>
                    <a:pt x="23" y="0"/>
                    <a:pt x="23" y="0"/>
                    <a:pt x="23" y="0"/>
                  </a:cubicBezTo>
                  <a:cubicBezTo>
                    <a:pt x="23" y="3"/>
                    <a:pt x="18"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8" name="Freeform 237"/>
            <p:cNvSpPr>
              <a:spLocks/>
            </p:cNvSpPr>
            <p:nvPr/>
          </p:nvSpPr>
          <p:spPr bwMode="auto">
            <a:xfrm>
              <a:off x="4582090" y="2041751"/>
              <a:ext cx="71438" cy="31750"/>
            </a:xfrm>
            <a:custGeom>
              <a:avLst/>
              <a:gdLst>
                <a:gd name="T0" fmla="*/ 2147483647 w 23"/>
                <a:gd name="T1" fmla="*/ 2147483647 h 10"/>
                <a:gd name="T2" fmla="*/ 0 w 23"/>
                <a:gd name="T3" fmla="*/ 0 h 10"/>
                <a:gd name="T4" fmla="*/ 0 w 23"/>
                <a:gd name="T5" fmla="*/ 2147483647 h 10"/>
                <a:gd name="T6" fmla="*/ 2147483647 w 23"/>
                <a:gd name="T7" fmla="*/ 2147483647 h 10"/>
                <a:gd name="T8" fmla="*/ 2147483647 w 23"/>
                <a:gd name="T9" fmla="*/ 2147483647 h 10"/>
                <a:gd name="T10" fmla="*/ 2147483647 w 23"/>
                <a:gd name="T11" fmla="*/ 0 h 10"/>
                <a:gd name="T12" fmla="*/ 2147483647 w 23"/>
                <a:gd name="T13" fmla="*/ 2147483647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10">
                  <a:moveTo>
                    <a:pt x="11" y="5"/>
                  </a:moveTo>
                  <a:cubicBezTo>
                    <a:pt x="5" y="5"/>
                    <a:pt x="0" y="3"/>
                    <a:pt x="0" y="0"/>
                  </a:cubicBezTo>
                  <a:cubicBezTo>
                    <a:pt x="0" y="6"/>
                    <a:pt x="0" y="6"/>
                    <a:pt x="0" y="6"/>
                  </a:cubicBezTo>
                  <a:cubicBezTo>
                    <a:pt x="0" y="8"/>
                    <a:pt x="5" y="10"/>
                    <a:pt x="11" y="10"/>
                  </a:cubicBezTo>
                  <a:cubicBezTo>
                    <a:pt x="18" y="10"/>
                    <a:pt x="23" y="8"/>
                    <a:pt x="23" y="6"/>
                  </a:cubicBezTo>
                  <a:cubicBezTo>
                    <a:pt x="23" y="0"/>
                    <a:pt x="23" y="0"/>
                    <a:pt x="23" y="0"/>
                  </a:cubicBezTo>
                  <a:cubicBezTo>
                    <a:pt x="23" y="3"/>
                    <a:pt x="18" y="5"/>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49" name="Freeform 238"/>
            <p:cNvSpPr>
              <a:spLocks noEditPoints="1"/>
            </p:cNvSpPr>
            <p:nvPr/>
          </p:nvSpPr>
          <p:spPr bwMode="auto">
            <a:xfrm>
              <a:off x="4582090" y="2008413"/>
              <a:ext cx="71438" cy="46038"/>
            </a:xfrm>
            <a:custGeom>
              <a:avLst/>
              <a:gdLst>
                <a:gd name="T0" fmla="*/ 2147483647 w 23"/>
                <a:gd name="T1" fmla="*/ 0 h 15"/>
                <a:gd name="T2" fmla="*/ 0 w 23"/>
                <a:gd name="T3" fmla="*/ 2147483647 h 15"/>
                <a:gd name="T4" fmla="*/ 0 w 23"/>
                <a:gd name="T5" fmla="*/ 2147483647 h 15"/>
                <a:gd name="T6" fmla="*/ 0 w 23"/>
                <a:gd name="T7" fmla="*/ 2147483647 h 15"/>
                <a:gd name="T8" fmla="*/ 2147483647 w 23"/>
                <a:gd name="T9" fmla="*/ 2147483647 h 15"/>
                <a:gd name="T10" fmla="*/ 2147483647 w 23"/>
                <a:gd name="T11" fmla="*/ 2147483647 h 15"/>
                <a:gd name="T12" fmla="*/ 2147483647 w 23"/>
                <a:gd name="T13" fmla="*/ 2147483647 h 15"/>
                <a:gd name="T14" fmla="*/ 2147483647 w 23"/>
                <a:gd name="T15" fmla="*/ 0 h 15"/>
                <a:gd name="T16" fmla="*/ 2147483647 w 23"/>
                <a:gd name="T17" fmla="*/ 2147483647 h 15"/>
                <a:gd name="T18" fmla="*/ 0 w 23"/>
                <a:gd name="T19" fmla="*/ 2147483647 h 15"/>
                <a:gd name="T20" fmla="*/ 2147483647 w 23"/>
                <a:gd name="T21" fmla="*/ 0 h 15"/>
                <a:gd name="T22" fmla="*/ 2147483647 w 23"/>
                <a:gd name="T23" fmla="*/ 2147483647 h 15"/>
                <a:gd name="T24" fmla="*/ 2147483647 w 23"/>
                <a:gd name="T25" fmla="*/ 2147483647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 h="15">
                  <a:moveTo>
                    <a:pt x="11" y="0"/>
                  </a:moveTo>
                  <a:cubicBezTo>
                    <a:pt x="5" y="0"/>
                    <a:pt x="0" y="2"/>
                    <a:pt x="0" y="4"/>
                  </a:cubicBezTo>
                  <a:cubicBezTo>
                    <a:pt x="0" y="4"/>
                    <a:pt x="0" y="4"/>
                    <a:pt x="0" y="4"/>
                  </a:cubicBezTo>
                  <a:cubicBezTo>
                    <a:pt x="0" y="10"/>
                    <a:pt x="0" y="10"/>
                    <a:pt x="0" y="10"/>
                  </a:cubicBezTo>
                  <a:cubicBezTo>
                    <a:pt x="0" y="12"/>
                    <a:pt x="5" y="15"/>
                    <a:pt x="11" y="15"/>
                  </a:cubicBezTo>
                  <a:cubicBezTo>
                    <a:pt x="18" y="15"/>
                    <a:pt x="23" y="12"/>
                    <a:pt x="23" y="10"/>
                  </a:cubicBezTo>
                  <a:cubicBezTo>
                    <a:pt x="23" y="4"/>
                    <a:pt x="23" y="4"/>
                    <a:pt x="23" y="4"/>
                  </a:cubicBezTo>
                  <a:cubicBezTo>
                    <a:pt x="23" y="2"/>
                    <a:pt x="18" y="0"/>
                    <a:pt x="11" y="0"/>
                  </a:cubicBezTo>
                  <a:close/>
                  <a:moveTo>
                    <a:pt x="11" y="9"/>
                  </a:moveTo>
                  <a:cubicBezTo>
                    <a:pt x="5" y="9"/>
                    <a:pt x="0" y="7"/>
                    <a:pt x="0" y="4"/>
                  </a:cubicBezTo>
                  <a:cubicBezTo>
                    <a:pt x="0" y="2"/>
                    <a:pt x="5" y="0"/>
                    <a:pt x="11" y="0"/>
                  </a:cubicBezTo>
                  <a:cubicBezTo>
                    <a:pt x="17" y="0"/>
                    <a:pt x="23" y="2"/>
                    <a:pt x="23" y="4"/>
                  </a:cubicBezTo>
                  <a:cubicBezTo>
                    <a:pt x="23" y="7"/>
                    <a:pt x="17" y="9"/>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50" name="Freeform 239"/>
            <p:cNvSpPr>
              <a:spLocks noEditPoints="1"/>
            </p:cNvSpPr>
            <p:nvPr/>
          </p:nvSpPr>
          <p:spPr bwMode="auto">
            <a:xfrm>
              <a:off x="4585265" y="2008413"/>
              <a:ext cx="65088" cy="23813"/>
            </a:xfrm>
            <a:custGeom>
              <a:avLst/>
              <a:gdLst>
                <a:gd name="T0" fmla="*/ 2147483647 w 21"/>
                <a:gd name="T1" fmla="*/ 0 h 8"/>
                <a:gd name="T2" fmla="*/ 0 w 21"/>
                <a:gd name="T3" fmla="*/ 2147483647 h 8"/>
                <a:gd name="T4" fmla="*/ 2147483647 w 21"/>
                <a:gd name="T5" fmla="*/ 2147483647 h 8"/>
                <a:gd name="T6" fmla="*/ 2147483647 w 21"/>
                <a:gd name="T7" fmla="*/ 2147483647 h 8"/>
                <a:gd name="T8" fmla="*/ 2147483647 w 21"/>
                <a:gd name="T9" fmla="*/ 0 h 8"/>
                <a:gd name="T10" fmla="*/ 2147483647 w 21"/>
                <a:gd name="T11" fmla="*/ 2147483647 h 8"/>
                <a:gd name="T12" fmla="*/ 2147483647 w 21"/>
                <a:gd name="T13" fmla="*/ 2147483647 h 8"/>
                <a:gd name="T14" fmla="*/ 2147483647 w 21"/>
                <a:gd name="T15" fmla="*/ 2147483647 h 8"/>
                <a:gd name="T16" fmla="*/ 2147483647 w 21"/>
                <a:gd name="T17" fmla="*/ 2147483647 h 8"/>
                <a:gd name="T18" fmla="*/ 2147483647 w 21"/>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8">
                  <a:moveTo>
                    <a:pt x="10" y="0"/>
                  </a:moveTo>
                  <a:cubicBezTo>
                    <a:pt x="4" y="0"/>
                    <a:pt x="0" y="2"/>
                    <a:pt x="0" y="4"/>
                  </a:cubicBezTo>
                  <a:cubicBezTo>
                    <a:pt x="0" y="7"/>
                    <a:pt x="4" y="8"/>
                    <a:pt x="10" y="8"/>
                  </a:cubicBezTo>
                  <a:cubicBezTo>
                    <a:pt x="16" y="8"/>
                    <a:pt x="21" y="7"/>
                    <a:pt x="21" y="4"/>
                  </a:cubicBezTo>
                  <a:cubicBezTo>
                    <a:pt x="21" y="2"/>
                    <a:pt x="16" y="0"/>
                    <a:pt x="10" y="0"/>
                  </a:cubicBezTo>
                  <a:close/>
                  <a:moveTo>
                    <a:pt x="10" y="8"/>
                  </a:moveTo>
                  <a:cubicBezTo>
                    <a:pt x="5" y="8"/>
                    <a:pt x="1" y="6"/>
                    <a:pt x="1" y="4"/>
                  </a:cubicBezTo>
                  <a:cubicBezTo>
                    <a:pt x="1" y="2"/>
                    <a:pt x="5" y="1"/>
                    <a:pt x="10" y="1"/>
                  </a:cubicBezTo>
                  <a:cubicBezTo>
                    <a:pt x="15" y="1"/>
                    <a:pt x="19" y="2"/>
                    <a:pt x="19" y="4"/>
                  </a:cubicBezTo>
                  <a:cubicBezTo>
                    <a:pt x="19" y="6"/>
                    <a:pt x="15" y="8"/>
                    <a:pt x="1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151" name="Rectangle 240"/>
            <p:cNvSpPr>
              <a:spLocks noChangeArrowheads="1"/>
            </p:cNvSpPr>
            <p:nvPr/>
          </p:nvSpPr>
          <p:spPr bwMode="auto">
            <a:xfrm>
              <a:off x="4615428" y="1989363"/>
              <a:ext cx="31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sp>
          <p:nvSpPr>
            <p:cNvPr id="152" name="Rectangle 241"/>
            <p:cNvSpPr>
              <a:spLocks noChangeArrowheads="1"/>
            </p:cNvSpPr>
            <p:nvPr/>
          </p:nvSpPr>
          <p:spPr bwMode="auto">
            <a:xfrm>
              <a:off x="4615428" y="2097312"/>
              <a:ext cx="3175"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100000"/>
                </a:spcBef>
                <a:buClr>
                  <a:schemeClr val="tx1"/>
                </a:buClr>
                <a:buFont typeface="Wingdings 2" pitchFamily="18" charset="2"/>
                <a:buChar char="¡"/>
                <a:defRPr sz="1600">
                  <a:solidFill>
                    <a:schemeClr val="tx1"/>
                  </a:solidFill>
                  <a:latin typeface="Arial" pitchFamily="34" charset="0"/>
                  <a:ea typeface="ＭＳ Ｐゴシック" pitchFamily="34" charset="-128"/>
                </a:defRPr>
              </a:lvl1pPr>
              <a:lvl2pPr marL="742950" indent="-28575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2pPr>
              <a:lvl3pPr marL="11430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3pPr>
              <a:lvl4pPr marL="16002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4pPr>
              <a:lvl5pPr marL="2057400" indent="-228600" eaLnBrk="0" hangingPunct="0">
                <a:spcBef>
                  <a:spcPct val="50000"/>
                </a:spcBef>
                <a:buClr>
                  <a:schemeClr val="tx1"/>
                </a:buClr>
                <a:buFont typeface="Wingdings" pitchFamily="2" charset="2"/>
                <a:buChar char="§"/>
                <a:defRPr sz="1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chemeClr val="tx1"/>
                </a:buClr>
                <a:buFont typeface="Wingdings" pitchFamily="2" charset="2"/>
                <a:buChar char="§"/>
                <a:defRPr sz="1400">
                  <a:solidFill>
                    <a:schemeClr val="tx1"/>
                  </a:solidFill>
                  <a:latin typeface="Arial" pitchFamily="34" charset="0"/>
                  <a:ea typeface="ＭＳ Ｐゴシック" pitchFamily="34" charset="-128"/>
                </a:defRPr>
              </a:lvl9pPr>
            </a:lstStyle>
            <a:p>
              <a:pPr algn="ctr" defTabSz="659163" eaLnBrk="1" hangingPunct="1">
                <a:spcBef>
                  <a:spcPct val="0"/>
                </a:spcBef>
                <a:buClrTx/>
                <a:buNone/>
                <a:defRPr/>
              </a:pPr>
              <a:endParaRPr lang="en-US" altLang="en-US" sz="2691" dirty="0">
                <a:solidFill>
                  <a:prstClr val="black"/>
                </a:solidFill>
                <a:cs typeface="Arial" panose="020B0604020202020204" pitchFamily="34" charset="0"/>
              </a:endParaRPr>
            </a:p>
          </p:txBody>
        </p:sp>
      </p:grpSp>
      <p:sp>
        <p:nvSpPr>
          <p:cNvPr id="164" name="Rectangle 163">
            <a:extLst>
              <a:ext uri="{FF2B5EF4-FFF2-40B4-BE49-F238E27FC236}">
                <a16:creationId xmlns:a16="http://schemas.microsoft.com/office/drawing/2014/main" id="{E380F246-8271-4D42-A9FF-5A43478BA28A}"/>
              </a:ext>
            </a:extLst>
          </p:cNvPr>
          <p:cNvSpPr/>
          <p:nvPr/>
        </p:nvSpPr>
        <p:spPr>
          <a:xfrm>
            <a:off x="4910181" y="1894226"/>
            <a:ext cx="1211170" cy="6375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endParaRPr lang="en-IN" sz="1730" dirty="0">
              <a:solidFill>
                <a:prstClr val="white"/>
              </a:solidFill>
              <a:latin typeface="Trebuchet MS"/>
            </a:endParaRPr>
          </a:p>
        </p:txBody>
      </p:sp>
      <p:sp>
        <p:nvSpPr>
          <p:cNvPr id="161" name="Rectangle 160">
            <a:extLst>
              <a:ext uri="{FF2B5EF4-FFF2-40B4-BE49-F238E27FC236}">
                <a16:creationId xmlns:a16="http://schemas.microsoft.com/office/drawing/2014/main" id="{719BA1C9-60BF-463A-86EC-8069799EF9B3}"/>
              </a:ext>
            </a:extLst>
          </p:cNvPr>
          <p:cNvSpPr/>
          <p:nvPr/>
        </p:nvSpPr>
        <p:spPr>
          <a:xfrm>
            <a:off x="4506873" y="1343770"/>
            <a:ext cx="2017787" cy="550453"/>
          </a:xfrm>
          <a:prstGeom prst="rect">
            <a:avLst/>
          </a:prstGeom>
          <a:solidFill>
            <a:schemeClr val="accent1">
              <a:lumMod val="40000"/>
              <a:lumOff val="60000"/>
            </a:schemeClr>
          </a:solidFill>
          <a:ln w="127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ctr" anchorCtr="0" forceAA="0" compatLnSpc="1">
            <a:prstTxWarp prst="textNoShape">
              <a:avLst/>
            </a:prstTxWarp>
            <a:noAutofit/>
          </a:bodyPr>
          <a:lstStyle/>
          <a:p>
            <a:pPr algn="ctr" defTabSz="659163">
              <a:defRPr/>
            </a:pPr>
            <a:r>
              <a:rPr lang="en-US" sz="1000" dirty="0">
                <a:solidFill>
                  <a:schemeClr val="tx1"/>
                </a:solidFill>
                <a:latin typeface="Trebuchet MS"/>
              </a:rPr>
              <a:t>Experience in running enterprise Apps and SaaS</a:t>
            </a:r>
          </a:p>
        </p:txBody>
      </p:sp>
      <p:sp>
        <p:nvSpPr>
          <p:cNvPr id="171" name="Rectangle 170">
            <a:extLst>
              <a:ext uri="{FF2B5EF4-FFF2-40B4-BE49-F238E27FC236}">
                <a16:creationId xmlns:a16="http://schemas.microsoft.com/office/drawing/2014/main" id="{6826E563-D588-4908-8B92-2DDA7C912B71}"/>
              </a:ext>
            </a:extLst>
          </p:cNvPr>
          <p:cNvSpPr/>
          <p:nvPr/>
        </p:nvSpPr>
        <p:spPr>
          <a:xfrm>
            <a:off x="4506873" y="2553170"/>
            <a:ext cx="2017787" cy="1641516"/>
          </a:xfrm>
          <a:prstGeom prst="rect">
            <a:avLst/>
          </a:prstGeom>
          <a:solidFill>
            <a:schemeClr val="bg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7880" tIns="43940" rIns="87880" bIns="43940" numCol="1" spcCol="0" rtlCol="0" fromWordArt="0" anchor="t" anchorCtr="0" forceAA="0" compatLnSpc="1">
            <a:prstTxWarp prst="textNoShape">
              <a:avLst/>
            </a:prstTxWarp>
            <a:noAutofit/>
          </a:bodyPr>
          <a:lstStyle/>
          <a:p>
            <a:pPr algn="ctr" defTabSz="659163">
              <a:defRPr/>
            </a:pPr>
            <a:r>
              <a:rPr lang="en-US" sz="1000" b="1" dirty="0">
                <a:solidFill>
                  <a:srgbClr val="595959"/>
                </a:solidFill>
                <a:latin typeface="Trebuchet MS"/>
              </a:rPr>
              <a:t>APPLICATION &amp; PLATFORM SERVICES</a:t>
            </a:r>
          </a:p>
          <a:p>
            <a:pPr marL="92075" indent="-92075" defTabSz="659163">
              <a:spcBef>
                <a:spcPts val="96"/>
              </a:spcBef>
              <a:buFont typeface="Arial" panose="020B0604020202020204" pitchFamily="34" charset="0"/>
              <a:buChar char="•"/>
              <a:defRPr/>
            </a:pPr>
            <a:r>
              <a:rPr lang="en-IN" sz="800" dirty="0">
                <a:solidFill>
                  <a:srgbClr val="595959"/>
                </a:solidFill>
                <a:latin typeface="Trebuchet MS"/>
              </a:rPr>
              <a:t>Design and implementation of SaaS (ForumNXT, SFFNxt, iTest, LMS)</a:t>
            </a:r>
          </a:p>
          <a:p>
            <a:pPr marL="92075" indent="-92075" defTabSz="659163">
              <a:spcBef>
                <a:spcPts val="96"/>
              </a:spcBef>
              <a:buFont typeface="Arial" panose="020B0604020202020204" pitchFamily="34" charset="0"/>
              <a:buChar char="•"/>
              <a:defRPr/>
            </a:pPr>
            <a:r>
              <a:rPr lang="en-IN" sz="800" dirty="0">
                <a:solidFill>
                  <a:srgbClr val="595959"/>
                </a:solidFill>
                <a:latin typeface="Trebuchet MS"/>
              </a:rPr>
              <a:t>Implementation of enterprise apps (S4HANA, O365, Dynamics CRM)</a:t>
            </a:r>
            <a:endParaRPr lang="fr-FR" sz="800" dirty="0">
              <a:solidFill>
                <a:srgbClr val="595959"/>
              </a:solidFill>
              <a:latin typeface="Trebuchet MS"/>
            </a:endParaRPr>
          </a:p>
          <a:p>
            <a:pPr marL="92075" indent="-92075" defTabSz="659163">
              <a:spcBef>
                <a:spcPts val="96"/>
              </a:spcBef>
              <a:buFont typeface="Arial" panose="020B0604020202020204" pitchFamily="34" charset="0"/>
              <a:buChar char="•"/>
              <a:defRPr/>
            </a:pPr>
            <a:r>
              <a:rPr lang="en-IN" sz="800" dirty="0">
                <a:solidFill>
                  <a:srgbClr val="595959"/>
                </a:solidFill>
                <a:latin typeface="Trebuchet MS"/>
              </a:rPr>
              <a:t>Application migration: on-prem to Cloud</a:t>
            </a:r>
          </a:p>
          <a:p>
            <a:pPr marL="92075" indent="-92075" defTabSz="659163">
              <a:spcBef>
                <a:spcPts val="96"/>
              </a:spcBef>
              <a:buFont typeface="Arial" panose="020B0604020202020204" pitchFamily="34" charset="0"/>
              <a:buChar char="•"/>
              <a:defRPr/>
            </a:pPr>
            <a:r>
              <a:rPr lang="en-US" sz="800" dirty="0">
                <a:solidFill>
                  <a:srgbClr val="595959"/>
                </a:solidFill>
                <a:latin typeface="Trebuchet MS"/>
              </a:rPr>
              <a:t>A</a:t>
            </a:r>
            <a:r>
              <a:rPr lang="en-IN" sz="800" dirty="0">
                <a:solidFill>
                  <a:srgbClr val="595959"/>
                </a:solidFill>
                <a:latin typeface="Trebuchet MS"/>
              </a:rPr>
              <a:t>pp modernisation</a:t>
            </a:r>
          </a:p>
          <a:p>
            <a:pPr marL="92075" indent="-92075" defTabSz="659163">
              <a:spcBef>
                <a:spcPts val="96"/>
              </a:spcBef>
              <a:buFont typeface="Arial" panose="020B0604020202020204" pitchFamily="34" charset="0"/>
              <a:buChar char="•"/>
              <a:defRPr/>
            </a:pPr>
            <a:r>
              <a:rPr lang="en-US" sz="800" dirty="0">
                <a:solidFill>
                  <a:srgbClr val="595959"/>
                </a:solidFill>
                <a:latin typeface="Trebuchet MS"/>
              </a:rPr>
              <a:t>B</a:t>
            </a:r>
            <a:r>
              <a:rPr lang="en-IN" sz="800" dirty="0">
                <a:solidFill>
                  <a:srgbClr val="595959"/>
                </a:solidFill>
                <a:latin typeface="Trebuchet MS"/>
              </a:rPr>
              <a:t>ig data and Analytics</a:t>
            </a:r>
          </a:p>
          <a:p>
            <a:pPr marL="164787" indent="-164787" defTabSz="659163">
              <a:spcBef>
                <a:spcPts val="96"/>
              </a:spcBef>
              <a:buFont typeface="Wingdings" panose="05000000000000000000" pitchFamily="2" charset="2"/>
              <a:buChar char="§"/>
              <a:defRPr/>
            </a:pPr>
            <a:endParaRPr lang="en-IN" sz="770" dirty="0">
              <a:solidFill>
                <a:srgbClr val="595959"/>
              </a:solidFill>
              <a:latin typeface="Trebuchet MS"/>
            </a:endParaRPr>
          </a:p>
        </p:txBody>
      </p:sp>
      <p:grpSp>
        <p:nvGrpSpPr>
          <p:cNvPr id="8" name="Group 1052"/>
          <p:cNvGrpSpPr>
            <a:grpSpLocks/>
          </p:cNvGrpSpPr>
          <p:nvPr/>
        </p:nvGrpSpPr>
        <p:grpSpPr bwMode="auto">
          <a:xfrm>
            <a:off x="5296757" y="2010040"/>
            <a:ext cx="412256" cy="405884"/>
            <a:chOff x="4714875" y="2174876"/>
            <a:chExt cx="1016000" cy="1030288"/>
          </a:xfrm>
          <a:solidFill>
            <a:schemeClr val="bg1"/>
          </a:solidFill>
        </p:grpSpPr>
        <p:sp>
          <p:nvSpPr>
            <p:cNvPr id="92" name="Freeform 47"/>
            <p:cNvSpPr>
              <a:spLocks noEditPoints="1"/>
            </p:cNvSpPr>
            <p:nvPr/>
          </p:nvSpPr>
          <p:spPr bwMode="auto">
            <a:xfrm>
              <a:off x="4714875" y="2324101"/>
              <a:ext cx="539750" cy="566738"/>
            </a:xfrm>
            <a:custGeom>
              <a:avLst/>
              <a:gdLst>
                <a:gd name="T0" fmla="*/ 2147483647 w 340"/>
                <a:gd name="T1" fmla="*/ 2147483647 h 357"/>
                <a:gd name="T2" fmla="*/ 2147483647 w 340"/>
                <a:gd name="T3" fmla="*/ 2147483647 h 357"/>
                <a:gd name="T4" fmla="*/ 2147483647 w 340"/>
                <a:gd name="T5" fmla="*/ 2147483647 h 357"/>
                <a:gd name="T6" fmla="*/ 2147483647 w 340"/>
                <a:gd name="T7" fmla="*/ 2147483647 h 357"/>
                <a:gd name="T8" fmla="*/ 2147483647 w 340"/>
                <a:gd name="T9" fmla="*/ 2147483647 h 357"/>
                <a:gd name="T10" fmla="*/ 2147483647 w 340"/>
                <a:gd name="T11" fmla="*/ 2147483647 h 357"/>
                <a:gd name="T12" fmla="*/ 2147483647 w 340"/>
                <a:gd name="T13" fmla="*/ 2147483647 h 357"/>
                <a:gd name="T14" fmla="*/ 2147483647 w 340"/>
                <a:gd name="T15" fmla="*/ 2147483647 h 357"/>
                <a:gd name="T16" fmla="*/ 2147483647 w 340"/>
                <a:gd name="T17" fmla="*/ 2147483647 h 357"/>
                <a:gd name="T18" fmla="*/ 2147483647 w 340"/>
                <a:gd name="T19" fmla="*/ 2147483647 h 357"/>
                <a:gd name="T20" fmla="*/ 2147483647 w 340"/>
                <a:gd name="T21" fmla="*/ 2147483647 h 357"/>
                <a:gd name="T22" fmla="*/ 2147483647 w 340"/>
                <a:gd name="T23" fmla="*/ 2147483647 h 357"/>
                <a:gd name="T24" fmla="*/ 2147483647 w 340"/>
                <a:gd name="T25" fmla="*/ 2147483647 h 357"/>
                <a:gd name="T26" fmla="*/ 2147483647 w 340"/>
                <a:gd name="T27" fmla="*/ 2147483647 h 357"/>
                <a:gd name="T28" fmla="*/ 2147483647 w 340"/>
                <a:gd name="T29" fmla="*/ 2147483647 h 357"/>
                <a:gd name="T30" fmla="*/ 2147483647 w 340"/>
                <a:gd name="T31" fmla="*/ 2147483647 h 357"/>
                <a:gd name="T32" fmla="*/ 2147483647 w 340"/>
                <a:gd name="T33" fmla="*/ 2147483647 h 357"/>
                <a:gd name="T34" fmla="*/ 2147483647 w 340"/>
                <a:gd name="T35" fmla="*/ 2147483647 h 357"/>
                <a:gd name="T36" fmla="*/ 2147483647 w 340"/>
                <a:gd name="T37" fmla="*/ 2147483647 h 357"/>
                <a:gd name="T38" fmla="*/ 2147483647 w 340"/>
                <a:gd name="T39" fmla="*/ 2147483647 h 357"/>
                <a:gd name="T40" fmla="*/ 2147483647 w 340"/>
                <a:gd name="T41" fmla="*/ 2147483647 h 357"/>
                <a:gd name="T42" fmla="*/ 2147483647 w 340"/>
                <a:gd name="T43" fmla="*/ 2147483647 h 357"/>
                <a:gd name="T44" fmla="*/ 2147483647 w 340"/>
                <a:gd name="T45" fmla="*/ 2147483647 h 357"/>
                <a:gd name="T46" fmla="*/ 2147483647 w 340"/>
                <a:gd name="T47" fmla="*/ 2147483647 h 357"/>
                <a:gd name="T48" fmla="*/ 2147483647 w 340"/>
                <a:gd name="T49" fmla="*/ 2147483647 h 357"/>
                <a:gd name="T50" fmla="*/ 2147483647 w 340"/>
                <a:gd name="T51" fmla="*/ 0 h 357"/>
                <a:gd name="T52" fmla="*/ 0 w 340"/>
                <a:gd name="T53" fmla="*/ 2147483647 h 357"/>
                <a:gd name="T54" fmla="*/ 2147483647 w 340"/>
                <a:gd name="T55" fmla="*/ 2147483647 h 357"/>
                <a:gd name="T56" fmla="*/ 2147483647 w 340"/>
                <a:gd name="T57" fmla="*/ 2147483647 h 357"/>
                <a:gd name="T58" fmla="*/ 2147483647 w 340"/>
                <a:gd name="T59" fmla="*/ 2147483647 h 357"/>
                <a:gd name="T60" fmla="*/ 2147483647 w 340"/>
                <a:gd name="T61" fmla="*/ 2147483647 h 357"/>
                <a:gd name="T62" fmla="*/ 2147483647 w 340"/>
                <a:gd name="T63" fmla="*/ 2147483647 h 357"/>
                <a:gd name="T64" fmla="*/ 2147483647 w 340"/>
                <a:gd name="T65" fmla="*/ 2147483647 h 357"/>
                <a:gd name="T66" fmla="*/ 2147483647 w 340"/>
                <a:gd name="T67" fmla="*/ 2147483647 h 357"/>
                <a:gd name="T68" fmla="*/ 2147483647 w 340"/>
                <a:gd name="T69" fmla="*/ 2147483647 h 357"/>
                <a:gd name="T70" fmla="*/ 2147483647 w 340"/>
                <a:gd name="T71" fmla="*/ 2147483647 h 357"/>
                <a:gd name="T72" fmla="*/ 2147483647 w 340"/>
                <a:gd name="T73" fmla="*/ 2147483647 h 357"/>
                <a:gd name="T74" fmla="*/ 2147483647 w 340"/>
                <a:gd name="T75" fmla="*/ 2147483647 h 357"/>
                <a:gd name="T76" fmla="*/ 2147483647 w 340"/>
                <a:gd name="T77" fmla="*/ 2147483647 h 35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40" h="357">
                  <a:moveTo>
                    <a:pt x="300" y="303"/>
                  </a:moveTo>
                  <a:lnTo>
                    <a:pt x="40" y="303"/>
                  </a:lnTo>
                  <a:lnTo>
                    <a:pt x="40" y="321"/>
                  </a:lnTo>
                  <a:lnTo>
                    <a:pt x="16" y="321"/>
                  </a:lnTo>
                  <a:lnTo>
                    <a:pt x="16" y="357"/>
                  </a:lnTo>
                  <a:lnTo>
                    <a:pt x="323" y="357"/>
                  </a:lnTo>
                  <a:lnTo>
                    <a:pt x="323" y="321"/>
                  </a:lnTo>
                  <a:lnTo>
                    <a:pt x="300" y="321"/>
                  </a:lnTo>
                  <a:lnTo>
                    <a:pt x="300" y="303"/>
                  </a:lnTo>
                  <a:close/>
                  <a:moveTo>
                    <a:pt x="151" y="149"/>
                  </a:moveTo>
                  <a:lnTo>
                    <a:pt x="151" y="296"/>
                  </a:lnTo>
                  <a:lnTo>
                    <a:pt x="189" y="296"/>
                  </a:lnTo>
                  <a:lnTo>
                    <a:pt x="189" y="149"/>
                  </a:lnTo>
                  <a:lnTo>
                    <a:pt x="151" y="149"/>
                  </a:lnTo>
                  <a:close/>
                  <a:moveTo>
                    <a:pt x="56" y="149"/>
                  </a:moveTo>
                  <a:lnTo>
                    <a:pt x="56" y="296"/>
                  </a:lnTo>
                  <a:lnTo>
                    <a:pt x="94" y="296"/>
                  </a:lnTo>
                  <a:lnTo>
                    <a:pt x="94" y="149"/>
                  </a:lnTo>
                  <a:lnTo>
                    <a:pt x="56" y="149"/>
                  </a:lnTo>
                  <a:close/>
                  <a:moveTo>
                    <a:pt x="243" y="149"/>
                  </a:moveTo>
                  <a:lnTo>
                    <a:pt x="243" y="296"/>
                  </a:lnTo>
                  <a:lnTo>
                    <a:pt x="283" y="296"/>
                  </a:lnTo>
                  <a:lnTo>
                    <a:pt x="283" y="149"/>
                  </a:lnTo>
                  <a:lnTo>
                    <a:pt x="243" y="149"/>
                  </a:lnTo>
                  <a:close/>
                  <a:moveTo>
                    <a:pt x="340" y="107"/>
                  </a:moveTo>
                  <a:lnTo>
                    <a:pt x="170" y="0"/>
                  </a:lnTo>
                  <a:lnTo>
                    <a:pt x="0" y="107"/>
                  </a:lnTo>
                  <a:lnTo>
                    <a:pt x="7" y="128"/>
                  </a:lnTo>
                  <a:lnTo>
                    <a:pt x="40" y="128"/>
                  </a:lnTo>
                  <a:lnTo>
                    <a:pt x="40" y="142"/>
                  </a:lnTo>
                  <a:lnTo>
                    <a:pt x="300" y="142"/>
                  </a:lnTo>
                  <a:lnTo>
                    <a:pt x="300" y="128"/>
                  </a:lnTo>
                  <a:lnTo>
                    <a:pt x="333" y="128"/>
                  </a:lnTo>
                  <a:lnTo>
                    <a:pt x="340" y="107"/>
                  </a:lnTo>
                  <a:close/>
                  <a:moveTo>
                    <a:pt x="52" y="104"/>
                  </a:moveTo>
                  <a:lnTo>
                    <a:pt x="170" y="29"/>
                  </a:lnTo>
                  <a:lnTo>
                    <a:pt x="288" y="104"/>
                  </a:ln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93" name="Freeform 48"/>
            <p:cNvSpPr>
              <a:spLocks/>
            </p:cNvSpPr>
            <p:nvPr/>
          </p:nvSpPr>
          <p:spPr bwMode="auto">
            <a:xfrm>
              <a:off x="5262563" y="2466976"/>
              <a:ext cx="322263" cy="239713"/>
            </a:xfrm>
            <a:custGeom>
              <a:avLst/>
              <a:gdLst>
                <a:gd name="T0" fmla="*/ 2147483647 w 203"/>
                <a:gd name="T1" fmla="*/ 2147483647 h 151"/>
                <a:gd name="T2" fmla="*/ 2147483647 w 203"/>
                <a:gd name="T3" fmla="*/ 0 h 151"/>
                <a:gd name="T4" fmla="*/ 2147483647 w 203"/>
                <a:gd name="T5" fmla="*/ 2147483647 h 151"/>
                <a:gd name="T6" fmla="*/ 0 w 203"/>
                <a:gd name="T7" fmla="*/ 2147483647 h 151"/>
                <a:gd name="T8" fmla="*/ 0 w 203"/>
                <a:gd name="T9" fmla="*/ 2147483647 h 151"/>
                <a:gd name="T10" fmla="*/ 2147483647 w 203"/>
                <a:gd name="T11" fmla="*/ 2147483647 h 151"/>
                <a:gd name="T12" fmla="*/ 2147483647 w 203"/>
                <a:gd name="T13" fmla="*/ 2147483647 h 151"/>
                <a:gd name="T14" fmla="*/ 2147483647 w 203"/>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51">
                  <a:moveTo>
                    <a:pt x="203" y="76"/>
                  </a:moveTo>
                  <a:lnTo>
                    <a:pt x="118" y="0"/>
                  </a:lnTo>
                  <a:lnTo>
                    <a:pt x="118" y="38"/>
                  </a:lnTo>
                  <a:lnTo>
                    <a:pt x="0" y="38"/>
                  </a:lnTo>
                  <a:lnTo>
                    <a:pt x="0" y="113"/>
                  </a:lnTo>
                  <a:lnTo>
                    <a:pt x="118" y="113"/>
                  </a:lnTo>
                  <a:lnTo>
                    <a:pt x="118" y="151"/>
                  </a:lnTo>
                  <a:lnTo>
                    <a:pt x="203"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94" name="Freeform 49"/>
            <p:cNvSpPr>
              <a:spLocks/>
            </p:cNvSpPr>
            <p:nvPr/>
          </p:nvSpPr>
          <p:spPr bwMode="auto">
            <a:xfrm>
              <a:off x="5262563" y="2684463"/>
              <a:ext cx="322263" cy="239713"/>
            </a:xfrm>
            <a:custGeom>
              <a:avLst/>
              <a:gdLst>
                <a:gd name="T0" fmla="*/ 0 w 203"/>
                <a:gd name="T1" fmla="*/ 2147483647 h 151"/>
                <a:gd name="T2" fmla="*/ 2147483647 w 203"/>
                <a:gd name="T3" fmla="*/ 2147483647 h 151"/>
                <a:gd name="T4" fmla="*/ 2147483647 w 203"/>
                <a:gd name="T5" fmla="*/ 2147483647 h 151"/>
                <a:gd name="T6" fmla="*/ 2147483647 w 203"/>
                <a:gd name="T7" fmla="*/ 2147483647 h 151"/>
                <a:gd name="T8" fmla="*/ 2147483647 w 203"/>
                <a:gd name="T9" fmla="*/ 2147483647 h 151"/>
                <a:gd name="T10" fmla="*/ 2147483647 w 203"/>
                <a:gd name="T11" fmla="*/ 2147483647 h 151"/>
                <a:gd name="T12" fmla="*/ 2147483647 w 203"/>
                <a:gd name="T13" fmla="*/ 0 h 151"/>
                <a:gd name="T14" fmla="*/ 0 w 203"/>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3" h="151">
                  <a:moveTo>
                    <a:pt x="0" y="76"/>
                  </a:moveTo>
                  <a:lnTo>
                    <a:pt x="85" y="151"/>
                  </a:lnTo>
                  <a:lnTo>
                    <a:pt x="85" y="113"/>
                  </a:lnTo>
                  <a:lnTo>
                    <a:pt x="203" y="113"/>
                  </a:lnTo>
                  <a:lnTo>
                    <a:pt x="203" y="38"/>
                  </a:lnTo>
                  <a:lnTo>
                    <a:pt x="85" y="38"/>
                  </a:lnTo>
                  <a:lnTo>
                    <a:pt x="85" y="0"/>
                  </a:ln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sp>
          <p:nvSpPr>
            <p:cNvPr id="95" name="Freeform 50"/>
            <p:cNvSpPr>
              <a:spLocks noEditPoints="1"/>
            </p:cNvSpPr>
            <p:nvPr/>
          </p:nvSpPr>
          <p:spPr bwMode="auto">
            <a:xfrm>
              <a:off x="5133975" y="2174876"/>
              <a:ext cx="596900" cy="1030288"/>
            </a:xfrm>
            <a:custGeom>
              <a:avLst/>
              <a:gdLst>
                <a:gd name="T0" fmla="*/ 2147483647 w 159"/>
                <a:gd name="T1" fmla="*/ 0 h 275"/>
                <a:gd name="T2" fmla="*/ 2147483647 w 159"/>
                <a:gd name="T3" fmla="*/ 0 h 275"/>
                <a:gd name="T4" fmla="*/ 0 w 159"/>
                <a:gd name="T5" fmla="*/ 2147483647 h 275"/>
                <a:gd name="T6" fmla="*/ 0 w 159"/>
                <a:gd name="T7" fmla="*/ 2147483647 h 275"/>
                <a:gd name="T8" fmla="*/ 2147483647 w 159"/>
                <a:gd name="T9" fmla="*/ 2147483647 h 275"/>
                <a:gd name="T10" fmla="*/ 2147483647 w 159"/>
                <a:gd name="T11" fmla="*/ 2147483647 h 275"/>
                <a:gd name="T12" fmla="*/ 2147483647 w 159"/>
                <a:gd name="T13" fmla="*/ 2147483647 h 275"/>
                <a:gd name="T14" fmla="*/ 2147483647 w 159"/>
                <a:gd name="T15" fmla="*/ 2147483647 h 275"/>
                <a:gd name="T16" fmla="*/ 2147483647 w 159"/>
                <a:gd name="T17" fmla="*/ 2147483647 h 275"/>
                <a:gd name="T18" fmla="*/ 2147483647 w 159"/>
                <a:gd name="T19" fmla="*/ 2147483647 h 275"/>
                <a:gd name="T20" fmla="*/ 2147483647 w 159"/>
                <a:gd name="T21" fmla="*/ 2147483647 h 275"/>
                <a:gd name="T22" fmla="*/ 2147483647 w 159"/>
                <a:gd name="T23" fmla="*/ 2147483647 h 275"/>
                <a:gd name="T24" fmla="*/ 0 w 159"/>
                <a:gd name="T25" fmla="*/ 2147483647 h 275"/>
                <a:gd name="T26" fmla="*/ 0 w 159"/>
                <a:gd name="T27" fmla="*/ 2147483647 h 275"/>
                <a:gd name="T28" fmla="*/ 2147483647 w 159"/>
                <a:gd name="T29" fmla="*/ 2147483647 h 275"/>
                <a:gd name="T30" fmla="*/ 2147483647 w 159"/>
                <a:gd name="T31" fmla="*/ 2147483647 h 275"/>
                <a:gd name="T32" fmla="*/ 2147483647 w 159"/>
                <a:gd name="T33" fmla="*/ 2147483647 h 275"/>
                <a:gd name="T34" fmla="*/ 2147483647 w 159"/>
                <a:gd name="T35" fmla="*/ 2147483647 h 275"/>
                <a:gd name="T36" fmla="*/ 2147483647 w 159"/>
                <a:gd name="T37" fmla="*/ 0 h 275"/>
                <a:gd name="T38" fmla="*/ 2147483647 w 159"/>
                <a:gd name="T39" fmla="*/ 2147483647 h 275"/>
                <a:gd name="T40" fmla="*/ 2147483647 w 159"/>
                <a:gd name="T41" fmla="*/ 2147483647 h 275"/>
                <a:gd name="T42" fmla="*/ 2147483647 w 159"/>
                <a:gd name="T43" fmla="*/ 2147483647 h 275"/>
                <a:gd name="T44" fmla="*/ 2147483647 w 159"/>
                <a:gd name="T45" fmla="*/ 2147483647 h 275"/>
                <a:gd name="T46" fmla="*/ 2147483647 w 159"/>
                <a:gd name="T47" fmla="*/ 2147483647 h 2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59" h="275">
                  <a:moveTo>
                    <a:pt x="135" y="0"/>
                  </a:moveTo>
                  <a:cubicBezTo>
                    <a:pt x="24" y="0"/>
                    <a:pt x="24" y="0"/>
                    <a:pt x="24" y="0"/>
                  </a:cubicBezTo>
                  <a:cubicBezTo>
                    <a:pt x="11" y="0"/>
                    <a:pt x="0" y="11"/>
                    <a:pt x="0" y="24"/>
                  </a:cubicBezTo>
                  <a:cubicBezTo>
                    <a:pt x="0" y="51"/>
                    <a:pt x="0" y="51"/>
                    <a:pt x="0" y="51"/>
                  </a:cubicBezTo>
                  <a:cubicBezTo>
                    <a:pt x="12" y="58"/>
                    <a:pt x="12" y="58"/>
                    <a:pt x="12" y="58"/>
                  </a:cubicBezTo>
                  <a:cubicBezTo>
                    <a:pt x="12" y="24"/>
                    <a:pt x="12" y="24"/>
                    <a:pt x="12" y="24"/>
                  </a:cubicBezTo>
                  <a:cubicBezTo>
                    <a:pt x="12" y="24"/>
                    <a:pt x="12" y="23"/>
                    <a:pt x="12" y="22"/>
                  </a:cubicBezTo>
                  <a:cubicBezTo>
                    <a:pt x="147" y="22"/>
                    <a:pt x="147" y="22"/>
                    <a:pt x="147" y="22"/>
                  </a:cubicBezTo>
                  <a:cubicBezTo>
                    <a:pt x="147" y="23"/>
                    <a:pt x="147" y="24"/>
                    <a:pt x="147" y="24"/>
                  </a:cubicBezTo>
                  <a:cubicBezTo>
                    <a:pt x="147" y="236"/>
                    <a:pt x="147" y="236"/>
                    <a:pt x="147" y="236"/>
                  </a:cubicBezTo>
                  <a:cubicBezTo>
                    <a:pt x="12" y="236"/>
                    <a:pt x="12" y="236"/>
                    <a:pt x="12" y="236"/>
                  </a:cubicBezTo>
                  <a:cubicBezTo>
                    <a:pt x="12" y="202"/>
                    <a:pt x="12" y="202"/>
                    <a:pt x="12" y="202"/>
                  </a:cubicBezTo>
                  <a:cubicBezTo>
                    <a:pt x="0" y="202"/>
                    <a:pt x="0" y="202"/>
                    <a:pt x="0" y="202"/>
                  </a:cubicBezTo>
                  <a:cubicBezTo>
                    <a:pt x="0" y="251"/>
                    <a:pt x="0" y="251"/>
                    <a:pt x="0" y="251"/>
                  </a:cubicBezTo>
                  <a:cubicBezTo>
                    <a:pt x="0" y="265"/>
                    <a:pt x="11" y="275"/>
                    <a:pt x="24" y="275"/>
                  </a:cubicBezTo>
                  <a:cubicBezTo>
                    <a:pt x="135" y="275"/>
                    <a:pt x="135" y="275"/>
                    <a:pt x="135" y="275"/>
                  </a:cubicBezTo>
                  <a:cubicBezTo>
                    <a:pt x="148" y="275"/>
                    <a:pt x="159" y="265"/>
                    <a:pt x="159" y="251"/>
                  </a:cubicBezTo>
                  <a:cubicBezTo>
                    <a:pt x="159" y="24"/>
                    <a:pt x="159" y="24"/>
                    <a:pt x="159" y="24"/>
                  </a:cubicBezTo>
                  <a:cubicBezTo>
                    <a:pt x="159" y="11"/>
                    <a:pt x="148" y="0"/>
                    <a:pt x="135" y="0"/>
                  </a:cubicBezTo>
                  <a:close/>
                  <a:moveTo>
                    <a:pt x="80" y="269"/>
                  </a:moveTo>
                  <a:cubicBezTo>
                    <a:pt x="72" y="269"/>
                    <a:pt x="66" y="263"/>
                    <a:pt x="66" y="255"/>
                  </a:cubicBezTo>
                  <a:cubicBezTo>
                    <a:pt x="66" y="247"/>
                    <a:pt x="72" y="241"/>
                    <a:pt x="80" y="241"/>
                  </a:cubicBezTo>
                  <a:cubicBezTo>
                    <a:pt x="87" y="241"/>
                    <a:pt x="94" y="247"/>
                    <a:pt x="94" y="255"/>
                  </a:cubicBezTo>
                  <a:cubicBezTo>
                    <a:pt x="94" y="263"/>
                    <a:pt x="87" y="269"/>
                    <a:pt x="80"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659163">
                <a:defRPr/>
              </a:pPr>
              <a:endParaRPr lang="en-IN" sz="1730" dirty="0">
                <a:solidFill>
                  <a:prstClr val="black"/>
                </a:solidFill>
                <a:latin typeface="Arial" panose="020B0604020202020204" pitchFamily="34" charset="0"/>
                <a:cs typeface="Arial" panose="020B0604020202020204" pitchFamily="34" charset="0"/>
              </a:endParaRPr>
            </a:p>
          </p:txBody>
        </p:sp>
      </p:grpSp>
      <p:sp>
        <p:nvSpPr>
          <p:cNvPr id="153" name="Rectangle 152">
            <a:extLst>
              <a:ext uri="{FF2B5EF4-FFF2-40B4-BE49-F238E27FC236}">
                <a16:creationId xmlns:a16="http://schemas.microsoft.com/office/drawing/2014/main" id="{927954AA-7581-4F7B-ABD0-0DC910DEE7D4}"/>
              </a:ext>
            </a:extLst>
          </p:cNvPr>
          <p:cNvSpPr/>
          <p:nvPr/>
        </p:nvSpPr>
        <p:spPr>
          <a:xfrm>
            <a:off x="323850" y="4266475"/>
            <a:ext cx="8496300" cy="282547"/>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r>
              <a:rPr lang="en-IN" sz="961" b="1" dirty="0">
                <a:solidFill>
                  <a:prstClr val="white"/>
                </a:solidFill>
                <a:latin typeface="Trebuchet MS"/>
                <a:cs typeface="Calibri"/>
                <a:sym typeface="Calibri"/>
              </a:rPr>
              <a:t>DC ASSESSMENT, SERVER FARM OPTIMISATION, CLOUD STRATEGY,LICENSE OPTIMISATION (HARDWARE &amp; SOFTWARE), APPLICATION AUDIT </a:t>
            </a:r>
          </a:p>
        </p:txBody>
      </p:sp>
      <p:pic>
        <p:nvPicPr>
          <p:cNvPr id="14" name="Graphic 13" descr="Users">
            <a:extLst>
              <a:ext uri="{FF2B5EF4-FFF2-40B4-BE49-F238E27FC236}">
                <a16:creationId xmlns:a16="http://schemas.microsoft.com/office/drawing/2014/main" id="{AD365A92-4761-4F8F-BE7D-4BF061C04E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5365" y="1894224"/>
            <a:ext cx="611129" cy="594782"/>
          </a:xfrm>
          <a:prstGeom prst="rect">
            <a:avLst/>
          </a:prstGeom>
        </p:spPr>
      </p:pic>
      <p:sp>
        <p:nvSpPr>
          <p:cNvPr id="9" name="Rectangle: Rounded Corners 8">
            <a:extLst>
              <a:ext uri="{FF2B5EF4-FFF2-40B4-BE49-F238E27FC236}">
                <a16:creationId xmlns:a16="http://schemas.microsoft.com/office/drawing/2014/main" id="{E2237F48-2A4A-42EF-99DD-DB914ACF82B8}"/>
              </a:ext>
            </a:extLst>
          </p:cNvPr>
          <p:cNvSpPr/>
          <p:nvPr/>
        </p:nvSpPr>
        <p:spPr>
          <a:xfrm>
            <a:off x="2136890" y="870987"/>
            <a:ext cx="2752838" cy="282547"/>
          </a:xfrm>
          <a:prstGeom prst="roundRect">
            <a:avLst>
              <a:gd name="adj" fmla="val 44051"/>
            </a:avLst>
          </a:prstGeom>
          <a:solidFill>
            <a:schemeClr val="accent1">
              <a:lumMod val="75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r>
              <a:rPr lang="en-IN" sz="1200" b="1" dirty="0">
                <a:solidFill>
                  <a:prstClr val="white"/>
                </a:solidFill>
                <a:latin typeface="Trebuchet MS"/>
                <a:cs typeface="Calibri"/>
                <a:sym typeface="Calibri"/>
              </a:rPr>
              <a:t>Data Center-Centric Services</a:t>
            </a:r>
          </a:p>
        </p:txBody>
      </p:sp>
      <p:sp>
        <p:nvSpPr>
          <p:cNvPr id="121" name="Rectangle: Rounded Corners 120">
            <a:extLst>
              <a:ext uri="{FF2B5EF4-FFF2-40B4-BE49-F238E27FC236}">
                <a16:creationId xmlns:a16="http://schemas.microsoft.com/office/drawing/2014/main" id="{408CD357-87FD-41E8-812E-134797BA47FA}"/>
              </a:ext>
            </a:extLst>
          </p:cNvPr>
          <p:cNvSpPr/>
          <p:nvPr/>
        </p:nvSpPr>
        <p:spPr>
          <a:xfrm>
            <a:off x="6779600" y="850790"/>
            <a:ext cx="1976428" cy="282547"/>
          </a:xfrm>
          <a:prstGeom prst="roundRect">
            <a:avLst>
              <a:gd name="adj" fmla="val 46541"/>
            </a:avLst>
          </a:prstGeom>
          <a:solidFill>
            <a:schemeClr val="accent5"/>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9163">
              <a:defRPr/>
            </a:pPr>
            <a:r>
              <a:rPr lang="en-IN" sz="1100" b="1" dirty="0">
                <a:solidFill>
                  <a:prstClr val="white"/>
                </a:solidFill>
                <a:latin typeface="Trebuchet MS"/>
                <a:cs typeface="Calibri"/>
                <a:sym typeface="Calibri"/>
              </a:rPr>
              <a:t>End User centric services</a:t>
            </a:r>
          </a:p>
        </p:txBody>
      </p:sp>
    </p:spTree>
    <p:extLst>
      <p:ext uri="{BB962C8B-B14F-4D97-AF65-F5344CB8AC3E}">
        <p14:creationId xmlns:p14="http://schemas.microsoft.com/office/powerpoint/2010/main" val="2692160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141">
            <a:extLst>
              <a:ext uri="{FF2B5EF4-FFF2-40B4-BE49-F238E27FC236}">
                <a16:creationId xmlns:a16="http://schemas.microsoft.com/office/drawing/2014/main" id="{2627C372-33E5-435E-A5F8-C8DF49E3F5BC}"/>
              </a:ext>
            </a:extLst>
          </p:cNvPr>
          <p:cNvCxnSpPr>
            <a:stCxn id="22" idx="0"/>
          </p:cNvCxnSpPr>
          <p:nvPr/>
        </p:nvCxnSpPr>
        <p:spPr>
          <a:xfrm rot="5400000" flipH="1" flipV="1">
            <a:off x="2656056" y="1823715"/>
            <a:ext cx="306651" cy="2654299"/>
          </a:xfrm>
          <a:prstGeom prst="bentConnector2">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Elbow Connector 142">
            <a:extLst>
              <a:ext uri="{FF2B5EF4-FFF2-40B4-BE49-F238E27FC236}">
                <a16:creationId xmlns:a16="http://schemas.microsoft.com/office/drawing/2014/main" id="{11EAEDA0-4582-4D88-9150-7B9AEAF635BB}"/>
              </a:ext>
            </a:extLst>
          </p:cNvPr>
          <p:cNvCxnSpPr>
            <a:cxnSpLocks/>
            <a:stCxn id="61" idx="0"/>
          </p:cNvCxnSpPr>
          <p:nvPr/>
        </p:nvCxnSpPr>
        <p:spPr>
          <a:xfrm rot="16200000" flipV="1">
            <a:off x="6258968" y="1757942"/>
            <a:ext cx="177662" cy="2777216"/>
          </a:xfrm>
          <a:prstGeom prst="bentConnector2">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Elbow Connector 99">
            <a:extLst>
              <a:ext uri="{FF2B5EF4-FFF2-40B4-BE49-F238E27FC236}">
                <a16:creationId xmlns:a16="http://schemas.microsoft.com/office/drawing/2014/main" id="{9250029D-3EC0-4B46-99C6-7BF875E8D127}"/>
              </a:ext>
            </a:extLst>
          </p:cNvPr>
          <p:cNvCxnSpPr>
            <a:stCxn id="26" idx="2"/>
          </p:cNvCxnSpPr>
          <p:nvPr/>
        </p:nvCxnSpPr>
        <p:spPr>
          <a:xfrm rot="16200000" flipH="1">
            <a:off x="2630347" y="1201662"/>
            <a:ext cx="358070" cy="2654301"/>
          </a:xfrm>
          <a:prstGeom prst="bentConnector2">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140">
            <a:extLst>
              <a:ext uri="{FF2B5EF4-FFF2-40B4-BE49-F238E27FC236}">
                <a16:creationId xmlns:a16="http://schemas.microsoft.com/office/drawing/2014/main" id="{2A0D9BDE-4EA4-4717-A1CE-6CD219459D70}"/>
              </a:ext>
            </a:extLst>
          </p:cNvPr>
          <p:cNvCxnSpPr>
            <a:cxnSpLocks/>
            <a:stCxn id="51" idx="2"/>
          </p:cNvCxnSpPr>
          <p:nvPr/>
        </p:nvCxnSpPr>
        <p:spPr>
          <a:xfrm rot="5400000">
            <a:off x="6183936" y="1180650"/>
            <a:ext cx="347696" cy="2698603"/>
          </a:xfrm>
          <a:prstGeom prst="bentConnector2">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E191445-5CD4-4201-B071-C67EA4029D62}"/>
              </a:ext>
            </a:extLst>
          </p:cNvPr>
          <p:cNvCxnSpPr/>
          <p:nvPr/>
        </p:nvCxnSpPr>
        <p:spPr>
          <a:xfrm>
            <a:off x="5482748" y="1504118"/>
            <a:ext cx="0" cy="2703115"/>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7CEF761-FB5C-428A-B068-C86BBC4F915B}"/>
              </a:ext>
            </a:extLst>
          </p:cNvPr>
          <p:cNvCxnSpPr/>
          <p:nvPr/>
        </p:nvCxnSpPr>
        <p:spPr>
          <a:xfrm>
            <a:off x="3374308" y="1504118"/>
            <a:ext cx="0" cy="270311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5564A1B-8D11-49AB-965E-C45F3C7B52C9}"/>
              </a:ext>
            </a:extLst>
          </p:cNvPr>
          <p:cNvSpPr>
            <a:spLocks noGrp="1"/>
          </p:cNvSpPr>
          <p:nvPr>
            <p:ph type="title"/>
          </p:nvPr>
        </p:nvSpPr>
        <p:spPr/>
        <p:txBody>
          <a:bodyPr/>
          <a:lstStyle/>
          <a:p>
            <a:r>
              <a:rPr lang="en-US" dirty="0"/>
              <a:t>Sify Cloud enhanced services</a:t>
            </a:r>
            <a:endParaRPr lang="en-IN" dirty="0"/>
          </a:p>
        </p:txBody>
      </p:sp>
      <p:sp>
        <p:nvSpPr>
          <p:cNvPr id="5" name="Rectangle: Rounded Corners 129">
            <a:extLst>
              <a:ext uri="{FF2B5EF4-FFF2-40B4-BE49-F238E27FC236}">
                <a16:creationId xmlns:a16="http://schemas.microsoft.com/office/drawing/2014/main" id="{47C7C09F-81B7-4F3D-9A16-09159492C2D7}"/>
              </a:ext>
            </a:extLst>
          </p:cNvPr>
          <p:cNvSpPr/>
          <p:nvPr/>
        </p:nvSpPr>
        <p:spPr>
          <a:xfrm>
            <a:off x="4626088" y="4098069"/>
            <a:ext cx="1895706"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6" name="Rectangle: Rounded Corners 57">
            <a:extLst>
              <a:ext uri="{FF2B5EF4-FFF2-40B4-BE49-F238E27FC236}">
                <a16:creationId xmlns:a16="http://schemas.microsoft.com/office/drawing/2014/main" id="{2E4A4036-FAD6-4467-9BE2-06EA66B84BDD}"/>
              </a:ext>
            </a:extLst>
          </p:cNvPr>
          <p:cNvSpPr/>
          <p:nvPr/>
        </p:nvSpPr>
        <p:spPr>
          <a:xfrm>
            <a:off x="2502370" y="992210"/>
            <a:ext cx="2082620"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11" name="Rectangle: Rounded Corners 10">
            <a:extLst>
              <a:ext uri="{FF2B5EF4-FFF2-40B4-BE49-F238E27FC236}">
                <a16:creationId xmlns:a16="http://schemas.microsoft.com/office/drawing/2014/main" id="{13F5CCE3-D7BA-4157-BCD6-EF829DA67E5B}"/>
              </a:ext>
            </a:extLst>
          </p:cNvPr>
          <p:cNvSpPr/>
          <p:nvPr/>
        </p:nvSpPr>
        <p:spPr>
          <a:xfrm>
            <a:off x="4634185" y="988515"/>
            <a:ext cx="1895706"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12" name="TextBox 11">
            <a:extLst>
              <a:ext uri="{FF2B5EF4-FFF2-40B4-BE49-F238E27FC236}">
                <a16:creationId xmlns:a16="http://schemas.microsoft.com/office/drawing/2014/main" id="{E9D8A2E5-3787-4F4B-895E-6E2D6B80DD4D}"/>
              </a:ext>
            </a:extLst>
          </p:cNvPr>
          <p:cNvSpPr txBox="1"/>
          <p:nvPr/>
        </p:nvSpPr>
        <p:spPr>
          <a:xfrm>
            <a:off x="3027235" y="1148057"/>
            <a:ext cx="835165" cy="323165"/>
          </a:xfrm>
          <a:prstGeom prst="rect">
            <a:avLst/>
          </a:prstGeom>
          <a:noFill/>
        </p:spPr>
        <p:txBody>
          <a:bodyPr wrap="none" lIns="0" tIns="0" rIns="0" bIns="0" rtlCol="0" anchor="ctr">
            <a:spAutoFit/>
          </a:bodyPr>
          <a:lstStyle/>
          <a:p>
            <a:r>
              <a:rPr lang="en-US" sz="1050" spc="-50" dirty="0">
                <a:latin typeface="+mj-lt"/>
                <a:cs typeface="Segoe UI Semilight" panose="020B0402040204020203" pitchFamily="34" charset="0"/>
              </a:rPr>
              <a:t>Value-Chain </a:t>
            </a:r>
            <a:br>
              <a:rPr lang="en-US" sz="1050" spc="-50" dirty="0">
                <a:latin typeface="+mj-lt"/>
                <a:cs typeface="Segoe UI Semilight" panose="020B0402040204020203" pitchFamily="34" charset="0"/>
              </a:rPr>
            </a:br>
            <a:r>
              <a:rPr lang="en-US" sz="1050" spc="-50" dirty="0">
                <a:latin typeface="+mj-lt"/>
                <a:cs typeface="Segoe UI Semilight" panose="020B0402040204020203" pitchFamily="34" charset="0"/>
              </a:rPr>
              <a:t>Transformation</a:t>
            </a:r>
          </a:p>
        </p:txBody>
      </p:sp>
      <p:sp>
        <p:nvSpPr>
          <p:cNvPr id="13" name="TextBox 12">
            <a:extLst>
              <a:ext uri="{FF2B5EF4-FFF2-40B4-BE49-F238E27FC236}">
                <a16:creationId xmlns:a16="http://schemas.microsoft.com/office/drawing/2014/main" id="{E1DD3B72-3A71-4503-9BCA-022646D5C4EC}"/>
              </a:ext>
            </a:extLst>
          </p:cNvPr>
          <p:cNvSpPr txBox="1"/>
          <p:nvPr/>
        </p:nvSpPr>
        <p:spPr>
          <a:xfrm>
            <a:off x="5172194" y="1136837"/>
            <a:ext cx="1272010" cy="323165"/>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Intelligent </a:t>
            </a:r>
            <a:br>
              <a:rPr lang="en-US" sz="1050" spc="-50" dirty="0">
                <a:latin typeface="+mj-lt"/>
                <a:cs typeface="Segoe UI Semilight" panose="020B0402040204020203" pitchFamily="34" charset="0"/>
              </a:rPr>
            </a:br>
            <a:r>
              <a:rPr lang="en-US" sz="1050" spc="-50" dirty="0">
                <a:latin typeface="+mj-lt"/>
                <a:cs typeface="Segoe UI Semilight" panose="020B0402040204020203" pitchFamily="34" charset="0"/>
              </a:rPr>
              <a:t>Applications</a:t>
            </a:r>
          </a:p>
        </p:txBody>
      </p:sp>
      <p:sp>
        <p:nvSpPr>
          <p:cNvPr id="16" name="TextBox 15">
            <a:extLst>
              <a:ext uri="{FF2B5EF4-FFF2-40B4-BE49-F238E27FC236}">
                <a16:creationId xmlns:a16="http://schemas.microsoft.com/office/drawing/2014/main" id="{409FCFC8-BFA7-44FA-9B8C-9FDFBA826F45}"/>
              </a:ext>
            </a:extLst>
          </p:cNvPr>
          <p:cNvSpPr txBox="1"/>
          <p:nvPr/>
        </p:nvSpPr>
        <p:spPr>
          <a:xfrm>
            <a:off x="5262970" y="4325085"/>
            <a:ext cx="950581" cy="161583"/>
          </a:xfrm>
          <a:prstGeom prst="rect">
            <a:avLst/>
          </a:prstGeom>
          <a:noFill/>
        </p:spPr>
        <p:txBody>
          <a:bodyPr wrap="none" lIns="0" tIns="0" rIns="0" bIns="0" rtlCol="0" anchor="ctr">
            <a:spAutoFit/>
          </a:bodyPr>
          <a:lstStyle/>
          <a:p>
            <a:r>
              <a:rPr lang="en-US" sz="1050" spc="-50" dirty="0">
                <a:latin typeface="+mj-lt"/>
                <a:cs typeface="Segoe UI Semilight" panose="020B0402040204020203" pitchFamily="34" charset="0"/>
              </a:rPr>
              <a:t>Machine Learning</a:t>
            </a:r>
          </a:p>
        </p:txBody>
      </p:sp>
      <p:grpSp>
        <p:nvGrpSpPr>
          <p:cNvPr id="68" name="Group 67">
            <a:extLst>
              <a:ext uri="{FF2B5EF4-FFF2-40B4-BE49-F238E27FC236}">
                <a16:creationId xmlns:a16="http://schemas.microsoft.com/office/drawing/2014/main" id="{DB39880B-E338-45F2-8C63-689138753665}"/>
              </a:ext>
            </a:extLst>
          </p:cNvPr>
          <p:cNvGrpSpPr/>
          <p:nvPr/>
        </p:nvGrpSpPr>
        <p:grpSpPr>
          <a:xfrm>
            <a:off x="2815738" y="2427032"/>
            <a:ext cx="3512524" cy="866439"/>
            <a:chOff x="2919986" y="2427032"/>
            <a:chExt cx="3512524" cy="866439"/>
          </a:xfrm>
        </p:grpSpPr>
        <p:sp>
          <p:nvSpPr>
            <p:cNvPr id="17" name="Freeform 8">
              <a:extLst>
                <a:ext uri="{FF2B5EF4-FFF2-40B4-BE49-F238E27FC236}">
                  <a16:creationId xmlns:a16="http://schemas.microsoft.com/office/drawing/2014/main" id="{6581CE1C-3742-445F-8F1A-C2633AC48B46}"/>
                </a:ext>
              </a:extLst>
            </p:cNvPr>
            <p:cNvSpPr/>
            <p:nvPr/>
          </p:nvSpPr>
          <p:spPr>
            <a:xfrm>
              <a:off x="2919986" y="2427032"/>
              <a:ext cx="3512524" cy="866439"/>
            </a:xfrm>
            <a:custGeom>
              <a:avLst/>
              <a:gdLst>
                <a:gd name="connsiteX0" fmla="*/ 523568 w 4669568"/>
                <a:gd name="connsiteY0" fmla="*/ 0 h 1047137"/>
                <a:gd name="connsiteX1" fmla="*/ 532645 w 4669568"/>
                <a:gd name="connsiteY1" fmla="*/ 915 h 1047137"/>
                <a:gd name="connsiteX2" fmla="*/ 532645 w 4669568"/>
                <a:gd name="connsiteY2" fmla="*/ 2 h 1047137"/>
                <a:gd name="connsiteX3" fmla="*/ 4145990 w 4669568"/>
                <a:gd name="connsiteY3" fmla="*/ 2 h 1047137"/>
                <a:gd name="connsiteX4" fmla="*/ 4146000 w 4669568"/>
                <a:gd name="connsiteY4" fmla="*/ 1 h 1047137"/>
                <a:gd name="connsiteX5" fmla="*/ 4669568 w 4669568"/>
                <a:gd name="connsiteY5" fmla="*/ 523569 h 1047137"/>
                <a:gd name="connsiteX6" fmla="*/ 4146000 w 4669568"/>
                <a:gd name="connsiteY6" fmla="*/ 1047137 h 1047137"/>
                <a:gd name="connsiteX7" fmla="*/ 532645 w 4669568"/>
                <a:gd name="connsiteY7" fmla="*/ 1047137 h 1047137"/>
                <a:gd name="connsiteX8" fmla="*/ 532645 w 4669568"/>
                <a:gd name="connsiteY8" fmla="*/ 1046221 h 1047137"/>
                <a:gd name="connsiteX9" fmla="*/ 523568 w 4669568"/>
                <a:gd name="connsiteY9" fmla="*/ 1047136 h 1047137"/>
                <a:gd name="connsiteX10" fmla="*/ 0 w 4669568"/>
                <a:gd name="connsiteY10" fmla="*/ 523568 h 1047137"/>
                <a:gd name="connsiteX11" fmla="*/ 523568 w 4669568"/>
                <a:gd name="connsiteY11" fmla="*/ 0 h 1047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9568" h="1047137">
                  <a:moveTo>
                    <a:pt x="523568" y="0"/>
                  </a:moveTo>
                  <a:lnTo>
                    <a:pt x="532645" y="915"/>
                  </a:lnTo>
                  <a:lnTo>
                    <a:pt x="532645" y="2"/>
                  </a:lnTo>
                  <a:lnTo>
                    <a:pt x="4145990" y="2"/>
                  </a:lnTo>
                  <a:lnTo>
                    <a:pt x="4146000" y="1"/>
                  </a:lnTo>
                  <a:cubicBezTo>
                    <a:pt x="4435159" y="1"/>
                    <a:pt x="4669568" y="234410"/>
                    <a:pt x="4669568" y="523569"/>
                  </a:cubicBezTo>
                  <a:cubicBezTo>
                    <a:pt x="4669568" y="812728"/>
                    <a:pt x="4435159" y="1047137"/>
                    <a:pt x="4146000" y="1047137"/>
                  </a:cubicBezTo>
                  <a:lnTo>
                    <a:pt x="532645" y="1047137"/>
                  </a:lnTo>
                  <a:lnTo>
                    <a:pt x="532645" y="1046221"/>
                  </a:lnTo>
                  <a:lnTo>
                    <a:pt x="523568" y="1047136"/>
                  </a:lnTo>
                  <a:cubicBezTo>
                    <a:pt x="234409" y="1047136"/>
                    <a:pt x="0" y="812727"/>
                    <a:pt x="0" y="523568"/>
                  </a:cubicBezTo>
                  <a:cubicBezTo>
                    <a:pt x="0" y="234409"/>
                    <a:pt x="234409" y="0"/>
                    <a:pt x="523568" y="0"/>
                  </a:cubicBezTo>
                  <a:close/>
                </a:path>
              </a:pathLst>
            </a:custGeom>
            <a:solidFill>
              <a:schemeClr val="tx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18" name="TextBox 17">
              <a:extLst>
                <a:ext uri="{FF2B5EF4-FFF2-40B4-BE49-F238E27FC236}">
                  <a16:creationId xmlns:a16="http://schemas.microsoft.com/office/drawing/2014/main" id="{07387A8D-8F9E-48E2-9CC1-25680C6015DE}"/>
                </a:ext>
              </a:extLst>
            </p:cNvPr>
            <p:cNvSpPr txBox="1"/>
            <p:nvPr/>
          </p:nvSpPr>
          <p:spPr>
            <a:xfrm>
              <a:off x="4730303" y="2652501"/>
              <a:ext cx="65" cy="430887"/>
            </a:xfrm>
            <a:prstGeom prst="rect">
              <a:avLst/>
            </a:prstGeom>
            <a:noFill/>
            <a:effectLst/>
          </p:spPr>
          <p:txBody>
            <a:bodyPr wrap="none" lIns="0" tIns="0" rIns="0" bIns="0" rtlCol="0" anchor="ctr">
              <a:spAutoFit/>
            </a:bodyPr>
            <a:lstStyle/>
            <a:p>
              <a:pPr algn="ctr"/>
              <a:endParaRPr lang="en-US" sz="2800" spc="170" dirty="0">
                <a:solidFill>
                  <a:schemeClr val="bg1"/>
                </a:solidFill>
                <a:effectLst>
                  <a:outerShdw blurRad="50800" dist="38100" algn="l" rotWithShape="0">
                    <a:schemeClr val="bg1">
                      <a:lumMod val="95000"/>
                      <a:alpha val="40000"/>
                    </a:schemeClr>
                  </a:outerShdw>
                </a:effectLst>
                <a:latin typeface="Impact" panose="020B0806030902050204" pitchFamily="34" charset="0"/>
                <a:cs typeface="Segoe UI Semibold" panose="020B0702040204020203" pitchFamily="34" charset="0"/>
              </a:endParaRPr>
            </a:p>
          </p:txBody>
        </p:sp>
      </p:grpSp>
      <p:sp>
        <p:nvSpPr>
          <p:cNvPr id="19" name="Oval 18">
            <a:extLst>
              <a:ext uri="{FF2B5EF4-FFF2-40B4-BE49-F238E27FC236}">
                <a16:creationId xmlns:a16="http://schemas.microsoft.com/office/drawing/2014/main" id="{0B759F9B-84BF-4CBA-ABFD-C7E5FF52721E}"/>
              </a:ext>
            </a:extLst>
          </p:cNvPr>
          <p:cNvSpPr/>
          <p:nvPr/>
        </p:nvSpPr>
        <p:spPr>
          <a:xfrm>
            <a:off x="4721259" y="4208656"/>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0" name="Oval 19">
            <a:extLst>
              <a:ext uri="{FF2B5EF4-FFF2-40B4-BE49-F238E27FC236}">
                <a16:creationId xmlns:a16="http://schemas.microsoft.com/office/drawing/2014/main" id="{AAC26D7E-7347-4102-BD23-016968A267D8}"/>
              </a:ext>
            </a:extLst>
          </p:cNvPr>
          <p:cNvSpPr/>
          <p:nvPr/>
        </p:nvSpPr>
        <p:spPr>
          <a:xfrm>
            <a:off x="4718495" y="1108666"/>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1" name="Oval 20">
            <a:extLst>
              <a:ext uri="{FF2B5EF4-FFF2-40B4-BE49-F238E27FC236}">
                <a16:creationId xmlns:a16="http://schemas.microsoft.com/office/drawing/2014/main" id="{12C2800A-0924-437B-B602-5F219F155EC3}"/>
              </a:ext>
            </a:extLst>
          </p:cNvPr>
          <p:cNvSpPr/>
          <p:nvPr/>
        </p:nvSpPr>
        <p:spPr>
          <a:xfrm>
            <a:off x="2586829" y="1112833"/>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2" name="Rectangle: Rounded Corners 57">
            <a:extLst>
              <a:ext uri="{FF2B5EF4-FFF2-40B4-BE49-F238E27FC236}">
                <a16:creationId xmlns:a16="http://schemas.microsoft.com/office/drawing/2014/main" id="{E2E5A65D-0574-4A04-B026-C01EE36DAA19}"/>
              </a:ext>
            </a:extLst>
          </p:cNvPr>
          <p:cNvSpPr/>
          <p:nvPr/>
        </p:nvSpPr>
        <p:spPr>
          <a:xfrm>
            <a:off x="465331" y="3304189"/>
            <a:ext cx="2033802"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3" name="TextBox 22">
            <a:extLst>
              <a:ext uri="{FF2B5EF4-FFF2-40B4-BE49-F238E27FC236}">
                <a16:creationId xmlns:a16="http://schemas.microsoft.com/office/drawing/2014/main" id="{22199924-6B2A-4DE2-AFE4-5178E9262958}"/>
              </a:ext>
            </a:extLst>
          </p:cNvPr>
          <p:cNvSpPr txBox="1"/>
          <p:nvPr/>
        </p:nvSpPr>
        <p:spPr>
          <a:xfrm>
            <a:off x="1032189" y="3463301"/>
            <a:ext cx="908903" cy="323165"/>
          </a:xfrm>
          <a:prstGeom prst="rect">
            <a:avLst/>
          </a:prstGeom>
          <a:noFill/>
        </p:spPr>
        <p:txBody>
          <a:bodyPr wrap="none" lIns="0" tIns="0" rIns="0" bIns="0" rtlCol="0" anchor="ctr">
            <a:spAutoFit/>
          </a:bodyPr>
          <a:lstStyle/>
          <a:p>
            <a:r>
              <a:rPr lang="en-US" sz="1050" spc="-50" dirty="0">
                <a:latin typeface="+mj-lt"/>
                <a:cs typeface="Segoe UI Semilight" panose="020B0402040204020203" pitchFamily="34" charset="0"/>
              </a:rPr>
              <a:t>RPA &amp; Cognitive </a:t>
            </a:r>
            <a:br>
              <a:rPr lang="en-US" sz="1050" spc="-50" dirty="0">
                <a:latin typeface="+mj-lt"/>
                <a:cs typeface="Segoe UI Semilight" panose="020B0402040204020203" pitchFamily="34" charset="0"/>
              </a:rPr>
            </a:br>
            <a:r>
              <a:rPr lang="en-US" sz="1050" spc="-50" dirty="0">
                <a:latin typeface="+mj-lt"/>
                <a:cs typeface="Segoe UI Semilight" panose="020B0402040204020203" pitchFamily="34" charset="0"/>
              </a:rPr>
              <a:t>Automation</a:t>
            </a:r>
          </a:p>
        </p:txBody>
      </p:sp>
      <p:sp>
        <p:nvSpPr>
          <p:cNvPr id="24" name="Oval 23">
            <a:extLst>
              <a:ext uri="{FF2B5EF4-FFF2-40B4-BE49-F238E27FC236}">
                <a16:creationId xmlns:a16="http://schemas.microsoft.com/office/drawing/2014/main" id="{EFD8B887-891F-4417-85CB-7971EDA56B08}"/>
              </a:ext>
            </a:extLst>
          </p:cNvPr>
          <p:cNvSpPr/>
          <p:nvPr/>
        </p:nvSpPr>
        <p:spPr>
          <a:xfrm>
            <a:off x="560226" y="3428077"/>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5" name="Freeform 146">
            <a:extLst>
              <a:ext uri="{FF2B5EF4-FFF2-40B4-BE49-F238E27FC236}">
                <a16:creationId xmlns:a16="http://schemas.microsoft.com/office/drawing/2014/main" id="{E5ADC76F-8C82-4C83-AF22-B2A8DA132609}"/>
              </a:ext>
            </a:extLst>
          </p:cNvPr>
          <p:cNvSpPr>
            <a:spLocks noEditPoints="1"/>
          </p:cNvSpPr>
          <p:nvPr/>
        </p:nvSpPr>
        <p:spPr bwMode="auto">
          <a:xfrm>
            <a:off x="670442" y="3506806"/>
            <a:ext cx="173182" cy="236157"/>
          </a:xfrm>
          <a:custGeom>
            <a:avLst/>
            <a:gdLst>
              <a:gd name="T0" fmla="*/ 150 w 660"/>
              <a:gd name="T1" fmla="*/ 31 h 903"/>
              <a:gd name="T2" fmla="*/ 420 w 660"/>
              <a:gd name="T3" fmla="*/ 226 h 903"/>
              <a:gd name="T4" fmla="*/ 421 w 660"/>
              <a:gd name="T5" fmla="*/ 233 h 903"/>
              <a:gd name="T6" fmla="*/ 425 w 660"/>
              <a:gd name="T7" fmla="*/ 237 h 903"/>
              <a:gd name="T8" fmla="*/ 429 w 660"/>
              <a:gd name="T9" fmla="*/ 240 h 903"/>
              <a:gd name="T10" fmla="*/ 435 w 660"/>
              <a:gd name="T11" fmla="*/ 241 h 903"/>
              <a:gd name="T12" fmla="*/ 630 w 660"/>
              <a:gd name="T13" fmla="*/ 752 h 903"/>
              <a:gd name="T14" fmla="*/ 540 w 660"/>
              <a:gd name="T15" fmla="*/ 872 h 903"/>
              <a:gd name="T16" fmla="*/ 30 w 660"/>
              <a:gd name="T17" fmla="*/ 151 h 903"/>
              <a:gd name="T18" fmla="*/ 120 w 660"/>
              <a:gd name="T19" fmla="*/ 767 h 903"/>
              <a:gd name="T20" fmla="*/ 121 w 660"/>
              <a:gd name="T21" fmla="*/ 773 h 903"/>
              <a:gd name="T22" fmla="*/ 124 w 660"/>
              <a:gd name="T23" fmla="*/ 777 h 903"/>
              <a:gd name="T24" fmla="*/ 128 w 660"/>
              <a:gd name="T25" fmla="*/ 781 h 903"/>
              <a:gd name="T26" fmla="*/ 135 w 660"/>
              <a:gd name="T27" fmla="*/ 782 h 903"/>
              <a:gd name="T28" fmla="*/ 540 w 660"/>
              <a:gd name="T29" fmla="*/ 872 h 903"/>
              <a:gd name="T30" fmla="*/ 609 w 660"/>
              <a:gd name="T31" fmla="*/ 211 h 903"/>
              <a:gd name="T32" fmla="*/ 450 w 660"/>
              <a:gd name="T33" fmla="*/ 54 h 903"/>
              <a:gd name="T34" fmla="*/ 445 w 660"/>
              <a:gd name="T35" fmla="*/ 6 h 903"/>
              <a:gd name="T36" fmla="*/ 441 w 660"/>
              <a:gd name="T37" fmla="*/ 3 h 903"/>
              <a:gd name="T38" fmla="*/ 435 w 660"/>
              <a:gd name="T39" fmla="*/ 0 h 903"/>
              <a:gd name="T40" fmla="*/ 131 w 660"/>
              <a:gd name="T41" fmla="*/ 1 h 903"/>
              <a:gd name="T42" fmla="*/ 126 w 660"/>
              <a:gd name="T43" fmla="*/ 4 h 903"/>
              <a:gd name="T44" fmla="*/ 122 w 660"/>
              <a:gd name="T45" fmla="*/ 8 h 903"/>
              <a:gd name="T46" fmla="*/ 120 w 660"/>
              <a:gd name="T47" fmla="*/ 13 h 903"/>
              <a:gd name="T48" fmla="*/ 120 w 660"/>
              <a:gd name="T49" fmla="*/ 121 h 903"/>
              <a:gd name="T50" fmla="*/ 12 w 660"/>
              <a:gd name="T51" fmla="*/ 121 h 903"/>
              <a:gd name="T52" fmla="*/ 6 w 660"/>
              <a:gd name="T53" fmla="*/ 123 h 903"/>
              <a:gd name="T54" fmla="*/ 2 w 660"/>
              <a:gd name="T55" fmla="*/ 128 h 903"/>
              <a:gd name="T56" fmla="*/ 0 w 660"/>
              <a:gd name="T57" fmla="*/ 133 h 903"/>
              <a:gd name="T58" fmla="*/ 0 w 660"/>
              <a:gd name="T59" fmla="*/ 887 h 903"/>
              <a:gd name="T60" fmla="*/ 1 w 660"/>
              <a:gd name="T61" fmla="*/ 893 h 903"/>
              <a:gd name="T62" fmla="*/ 4 w 660"/>
              <a:gd name="T63" fmla="*/ 898 h 903"/>
              <a:gd name="T64" fmla="*/ 8 w 660"/>
              <a:gd name="T65" fmla="*/ 901 h 903"/>
              <a:gd name="T66" fmla="*/ 15 w 660"/>
              <a:gd name="T67" fmla="*/ 903 h 903"/>
              <a:gd name="T68" fmla="*/ 558 w 660"/>
              <a:gd name="T69" fmla="*/ 901 h 903"/>
              <a:gd name="T70" fmla="*/ 564 w 660"/>
              <a:gd name="T71" fmla="*/ 899 h 903"/>
              <a:gd name="T72" fmla="*/ 567 w 660"/>
              <a:gd name="T73" fmla="*/ 896 h 903"/>
              <a:gd name="T74" fmla="*/ 570 w 660"/>
              <a:gd name="T75" fmla="*/ 891 h 903"/>
              <a:gd name="T76" fmla="*/ 570 w 660"/>
              <a:gd name="T77" fmla="*/ 782 h 903"/>
              <a:gd name="T78" fmla="*/ 648 w 660"/>
              <a:gd name="T79" fmla="*/ 782 h 903"/>
              <a:gd name="T80" fmla="*/ 654 w 660"/>
              <a:gd name="T81" fmla="*/ 779 h 903"/>
              <a:gd name="T82" fmla="*/ 658 w 660"/>
              <a:gd name="T83" fmla="*/ 775 h 903"/>
              <a:gd name="T84" fmla="*/ 660 w 660"/>
              <a:gd name="T85" fmla="*/ 770 h 903"/>
              <a:gd name="T86" fmla="*/ 660 w 660"/>
              <a:gd name="T87" fmla="*/ 226 h 903"/>
              <a:gd name="T88" fmla="*/ 656 w 660"/>
              <a:gd name="T89" fmla="*/ 21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0" h="903">
                <a:moveTo>
                  <a:pt x="150" y="752"/>
                </a:moveTo>
                <a:lnTo>
                  <a:pt x="150" y="31"/>
                </a:lnTo>
                <a:lnTo>
                  <a:pt x="420" y="31"/>
                </a:lnTo>
                <a:lnTo>
                  <a:pt x="420" y="226"/>
                </a:lnTo>
                <a:lnTo>
                  <a:pt x="420" y="229"/>
                </a:lnTo>
                <a:lnTo>
                  <a:pt x="421" y="233"/>
                </a:lnTo>
                <a:lnTo>
                  <a:pt x="422" y="235"/>
                </a:lnTo>
                <a:lnTo>
                  <a:pt x="425" y="237"/>
                </a:lnTo>
                <a:lnTo>
                  <a:pt x="427" y="239"/>
                </a:lnTo>
                <a:lnTo>
                  <a:pt x="429" y="240"/>
                </a:lnTo>
                <a:lnTo>
                  <a:pt x="432" y="241"/>
                </a:lnTo>
                <a:lnTo>
                  <a:pt x="435" y="241"/>
                </a:lnTo>
                <a:lnTo>
                  <a:pt x="630" y="241"/>
                </a:lnTo>
                <a:lnTo>
                  <a:pt x="630" y="752"/>
                </a:lnTo>
                <a:lnTo>
                  <a:pt x="150" y="752"/>
                </a:lnTo>
                <a:close/>
                <a:moveTo>
                  <a:pt x="540" y="872"/>
                </a:moveTo>
                <a:lnTo>
                  <a:pt x="30" y="872"/>
                </a:lnTo>
                <a:lnTo>
                  <a:pt x="30" y="151"/>
                </a:lnTo>
                <a:lnTo>
                  <a:pt x="120" y="151"/>
                </a:lnTo>
                <a:lnTo>
                  <a:pt x="120" y="767"/>
                </a:lnTo>
                <a:lnTo>
                  <a:pt x="120" y="770"/>
                </a:lnTo>
                <a:lnTo>
                  <a:pt x="121" y="773"/>
                </a:lnTo>
                <a:lnTo>
                  <a:pt x="122" y="775"/>
                </a:lnTo>
                <a:lnTo>
                  <a:pt x="124" y="777"/>
                </a:lnTo>
                <a:lnTo>
                  <a:pt x="126" y="779"/>
                </a:lnTo>
                <a:lnTo>
                  <a:pt x="128" y="781"/>
                </a:lnTo>
                <a:lnTo>
                  <a:pt x="131" y="782"/>
                </a:lnTo>
                <a:lnTo>
                  <a:pt x="135" y="782"/>
                </a:lnTo>
                <a:lnTo>
                  <a:pt x="540" y="782"/>
                </a:lnTo>
                <a:lnTo>
                  <a:pt x="540" y="872"/>
                </a:lnTo>
                <a:close/>
                <a:moveTo>
                  <a:pt x="450" y="54"/>
                </a:moveTo>
                <a:lnTo>
                  <a:pt x="609" y="211"/>
                </a:lnTo>
                <a:lnTo>
                  <a:pt x="450" y="211"/>
                </a:lnTo>
                <a:lnTo>
                  <a:pt x="450" y="54"/>
                </a:lnTo>
                <a:close/>
                <a:moveTo>
                  <a:pt x="656" y="215"/>
                </a:moveTo>
                <a:lnTo>
                  <a:pt x="445" y="6"/>
                </a:lnTo>
                <a:lnTo>
                  <a:pt x="443" y="4"/>
                </a:lnTo>
                <a:lnTo>
                  <a:pt x="441" y="3"/>
                </a:lnTo>
                <a:lnTo>
                  <a:pt x="437" y="1"/>
                </a:lnTo>
                <a:lnTo>
                  <a:pt x="435" y="0"/>
                </a:lnTo>
                <a:lnTo>
                  <a:pt x="135" y="0"/>
                </a:lnTo>
                <a:lnTo>
                  <a:pt x="131" y="1"/>
                </a:lnTo>
                <a:lnTo>
                  <a:pt x="128" y="3"/>
                </a:lnTo>
                <a:lnTo>
                  <a:pt x="126" y="4"/>
                </a:lnTo>
                <a:lnTo>
                  <a:pt x="124" y="6"/>
                </a:lnTo>
                <a:lnTo>
                  <a:pt x="122" y="8"/>
                </a:lnTo>
                <a:lnTo>
                  <a:pt x="121" y="10"/>
                </a:lnTo>
                <a:lnTo>
                  <a:pt x="120" y="13"/>
                </a:lnTo>
                <a:lnTo>
                  <a:pt x="120" y="16"/>
                </a:lnTo>
                <a:lnTo>
                  <a:pt x="120" y="121"/>
                </a:lnTo>
                <a:lnTo>
                  <a:pt x="15" y="121"/>
                </a:lnTo>
                <a:lnTo>
                  <a:pt x="12" y="121"/>
                </a:lnTo>
                <a:lnTo>
                  <a:pt x="8" y="122"/>
                </a:lnTo>
                <a:lnTo>
                  <a:pt x="6" y="123"/>
                </a:lnTo>
                <a:lnTo>
                  <a:pt x="4" y="126"/>
                </a:lnTo>
                <a:lnTo>
                  <a:pt x="2" y="128"/>
                </a:lnTo>
                <a:lnTo>
                  <a:pt x="1" y="131"/>
                </a:lnTo>
                <a:lnTo>
                  <a:pt x="0" y="133"/>
                </a:lnTo>
                <a:lnTo>
                  <a:pt x="0" y="136"/>
                </a:lnTo>
                <a:lnTo>
                  <a:pt x="0" y="887"/>
                </a:lnTo>
                <a:lnTo>
                  <a:pt x="0" y="891"/>
                </a:lnTo>
                <a:lnTo>
                  <a:pt x="1" y="893"/>
                </a:lnTo>
                <a:lnTo>
                  <a:pt x="2" y="896"/>
                </a:lnTo>
                <a:lnTo>
                  <a:pt x="4" y="898"/>
                </a:lnTo>
                <a:lnTo>
                  <a:pt x="6" y="899"/>
                </a:lnTo>
                <a:lnTo>
                  <a:pt x="8" y="901"/>
                </a:lnTo>
                <a:lnTo>
                  <a:pt x="12" y="901"/>
                </a:lnTo>
                <a:lnTo>
                  <a:pt x="15" y="903"/>
                </a:lnTo>
                <a:lnTo>
                  <a:pt x="555" y="903"/>
                </a:lnTo>
                <a:lnTo>
                  <a:pt x="558" y="901"/>
                </a:lnTo>
                <a:lnTo>
                  <a:pt x="560" y="901"/>
                </a:lnTo>
                <a:lnTo>
                  <a:pt x="564" y="899"/>
                </a:lnTo>
                <a:lnTo>
                  <a:pt x="566" y="898"/>
                </a:lnTo>
                <a:lnTo>
                  <a:pt x="567" y="896"/>
                </a:lnTo>
                <a:lnTo>
                  <a:pt x="569" y="893"/>
                </a:lnTo>
                <a:lnTo>
                  <a:pt x="570" y="891"/>
                </a:lnTo>
                <a:lnTo>
                  <a:pt x="570" y="888"/>
                </a:lnTo>
                <a:lnTo>
                  <a:pt x="570" y="782"/>
                </a:lnTo>
                <a:lnTo>
                  <a:pt x="645" y="782"/>
                </a:lnTo>
                <a:lnTo>
                  <a:pt x="648" y="782"/>
                </a:lnTo>
                <a:lnTo>
                  <a:pt x="651" y="781"/>
                </a:lnTo>
                <a:lnTo>
                  <a:pt x="654" y="779"/>
                </a:lnTo>
                <a:lnTo>
                  <a:pt x="656" y="777"/>
                </a:lnTo>
                <a:lnTo>
                  <a:pt x="658" y="775"/>
                </a:lnTo>
                <a:lnTo>
                  <a:pt x="659" y="773"/>
                </a:lnTo>
                <a:lnTo>
                  <a:pt x="660" y="770"/>
                </a:lnTo>
                <a:lnTo>
                  <a:pt x="660" y="767"/>
                </a:lnTo>
                <a:lnTo>
                  <a:pt x="660" y="226"/>
                </a:lnTo>
                <a:lnTo>
                  <a:pt x="659" y="221"/>
                </a:lnTo>
                <a:lnTo>
                  <a:pt x="656" y="2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26" name="Rectangle: Rounded Corners 57">
            <a:extLst>
              <a:ext uri="{FF2B5EF4-FFF2-40B4-BE49-F238E27FC236}">
                <a16:creationId xmlns:a16="http://schemas.microsoft.com/office/drawing/2014/main" id="{E391D020-941A-4816-BB99-E7349ED84D16}"/>
              </a:ext>
            </a:extLst>
          </p:cNvPr>
          <p:cNvSpPr/>
          <p:nvPr/>
        </p:nvSpPr>
        <p:spPr>
          <a:xfrm>
            <a:off x="534379" y="1715859"/>
            <a:ext cx="1895706"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27" name="TextBox 26">
            <a:extLst>
              <a:ext uri="{FF2B5EF4-FFF2-40B4-BE49-F238E27FC236}">
                <a16:creationId xmlns:a16="http://schemas.microsoft.com/office/drawing/2014/main" id="{6E79BE53-F68E-47CA-8E26-3BBD3917DF9E}"/>
              </a:ext>
            </a:extLst>
          </p:cNvPr>
          <p:cNvSpPr txBox="1"/>
          <p:nvPr/>
        </p:nvSpPr>
        <p:spPr>
          <a:xfrm>
            <a:off x="1141515" y="1958351"/>
            <a:ext cx="1095291" cy="161583"/>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DevOps</a:t>
            </a:r>
          </a:p>
        </p:txBody>
      </p:sp>
      <p:sp>
        <p:nvSpPr>
          <p:cNvPr id="28" name="Oval 27">
            <a:extLst>
              <a:ext uri="{FF2B5EF4-FFF2-40B4-BE49-F238E27FC236}">
                <a16:creationId xmlns:a16="http://schemas.microsoft.com/office/drawing/2014/main" id="{DB4A1284-443D-48AC-8068-6AA823A3A06F}"/>
              </a:ext>
            </a:extLst>
          </p:cNvPr>
          <p:cNvSpPr/>
          <p:nvPr/>
        </p:nvSpPr>
        <p:spPr>
          <a:xfrm>
            <a:off x="610891" y="1842336"/>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grpSp>
        <p:nvGrpSpPr>
          <p:cNvPr id="29" name="Group 28">
            <a:extLst>
              <a:ext uri="{FF2B5EF4-FFF2-40B4-BE49-F238E27FC236}">
                <a16:creationId xmlns:a16="http://schemas.microsoft.com/office/drawing/2014/main" id="{0CE67336-AA2D-4E40-92D7-2FAC35DC9C4E}"/>
              </a:ext>
            </a:extLst>
          </p:cNvPr>
          <p:cNvGrpSpPr/>
          <p:nvPr/>
        </p:nvGrpSpPr>
        <p:grpSpPr>
          <a:xfrm>
            <a:off x="724805" y="1931799"/>
            <a:ext cx="165787" cy="214688"/>
            <a:chOff x="2278184" y="2469878"/>
            <a:chExt cx="220663" cy="285750"/>
          </a:xfrm>
        </p:grpSpPr>
        <p:sp>
          <p:nvSpPr>
            <p:cNvPr id="30" name="Freeform 144">
              <a:extLst>
                <a:ext uri="{FF2B5EF4-FFF2-40B4-BE49-F238E27FC236}">
                  <a16:creationId xmlns:a16="http://schemas.microsoft.com/office/drawing/2014/main" id="{221E5782-20B1-4B7F-A3D2-8B9F2F3966C4}"/>
                </a:ext>
              </a:extLst>
            </p:cNvPr>
            <p:cNvSpPr>
              <a:spLocks noEditPoints="1"/>
            </p:cNvSpPr>
            <p:nvPr/>
          </p:nvSpPr>
          <p:spPr bwMode="auto">
            <a:xfrm>
              <a:off x="2278184" y="2469878"/>
              <a:ext cx="220663" cy="285750"/>
            </a:xfrm>
            <a:custGeom>
              <a:avLst/>
              <a:gdLst>
                <a:gd name="T0" fmla="*/ 361 w 692"/>
                <a:gd name="T1" fmla="*/ 632 h 903"/>
                <a:gd name="T2" fmla="*/ 662 w 692"/>
                <a:gd name="T3" fmla="*/ 818 h 903"/>
                <a:gd name="T4" fmla="*/ 657 w 692"/>
                <a:gd name="T5" fmla="*/ 835 h 903"/>
                <a:gd name="T6" fmla="*/ 648 w 692"/>
                <a:gd name="T7" fmla="*/ 850 h 903"/>
                <a:gd name="T8" fmla="*/ 635 w 692"/>
                <a:gd name="T9" fmla="*/ 862 h 903"/>
                <a:gd name="T10" fmla="*/ 619 w 692"/>
                <a:gd name="T11" fmla="*/ 869 h 903"/>
                <a:gd name="T12" fmla="*/ 602 w 692"/>
                <a:gd name="T13" fmla="*/ 872 h 903"/>
                <a:gd name="T14" fmla="*/ 331 w 692"/>
                <a:gd name="T15" fmla="*/ 632 h 903"/>
                <a:gd name="T16" fmla="*/ 85 w 692"/>
                <a:gd name="T17" fmla="*/ 872 h 903"/>
                <a:gd name="T18" fmla="*/ 67 w 692"/>
                <a:gd name="T19" fmla="*/ 867 h 903"/>
                <a:gd name="T20" fmla="*/ 52 w 692"/>
                <a:gd name="T21" fmla="*/ 859 h 903"/>
                <a:gd name="T22" fmla="*/ 41 w 692"/>
                <a:gd name="T23" fmla="*/ 846 h 903"/>
                <a:gd name="T24" fmla="*/ 33 w 692"/>
                <a:gd name="T25" fmla="*/ 830 h 903"/>
                <a:gd name="T26" fmla="*/ 30 w 692"/>
                <a:gd name="T27" fmla="*/ 812 h 903"/>
                <a:gd name="T28" fmla="*/ 30 w 692"/>
                <a:gd name="T29" fmla="*/ 602 h 903"/>
                <a:gd name="T30" fmla="*/ 331 w 692"/>
                <a:gd name="T31" fmla="*/ 602 h 903"/>
                <a:gd name="T32" fmla="*/ 662 w 692"/>
                <a:gd name="T33" fmla="*/ 602 h 903"/>
                <a:gd name="T34" fmla="*/ 91 w 692"/>
                <a:gd name="T35" fmla="*/ 30 h 903"/>
                <a:gd name="T36" fmla="*/ 614 w 692"/>
                <a:gd name="T37" fmla="*/ 32 h 903"/>
                <a:gd name="T38" fmla="*/ 631 w 692"/>
                <a:gd name="T39" fmla="*/ 37 h 903"/>
                <a:gd name="T40" fmla="*/ 644 w 692"/>
                <a:gd name="T41" fmla="*/ 48 h 903"/>
                <a:gd name="T42" fmla="*/ 655 w 692"/>
                <a:gd name="T43" fmla="*/ 62 h 903"/>
                <a:gd name="T44" fmla="*/ 661 w 692"/>
                <a:gd name="T45" fmla="*/ 78 h 903"/>
                <a:gd name="T46" fmla="*/ 662 w 692"/>
                <a:gd name="T47" fmla="*/ 361 h 903"/>
                <a:gd name="T48" fmla="*/ 31 w 692"/>
                <a:gd name="T49" fmla="*/ 84 h 903"/>
                <a:gd name="T50" fmla="*/ 35 w 692"/>
                <a:gd name="T51" fmla="*/ 67 h 903"/>
                <a:gd name="T52" fmla="*/ 44 w 692"/>
                <a:gd name="T53" fmla="*/ 52 h 903"/>
                <a:gd name="T54" fmla="*/ 57 w 692"/>
                <a:gd name="T55" fmla="*/ 40 h 903"/>
                <a:gd name="T56" fmla="*/ 73 w 692"/>
                <a:gd name="T57" fmla="*/ 33 h 903"/>
                <a:gd name="T58" fmla="*/ 91 w 692"/>
                <a:gd name="T59" fmla="*/ 31 h 903"/>
                <a:gd name="T60" fmla="*/ 91 w 692"/>
                <a:gd name="T61" fmla="*/ 0 h 903"/>
                <a:gd name="T62" fmla="*/ 64 w 692"/>
                <a:gd name="T63" fmla="*/ 4 h 903"/>
                <a:gd name="T64" fmla="*/ 41 w 692"/>
                <a:gd name="T65" fmla="*/ 16 h 903"/>
                <a:gd name="T66" fmla="*/ 21 w 692"/>
                <a:gd name="T67" fmla="*/ 33 h 903"/>
                <a:gd name="T68" fmla="*/ 7 w 692"/>
                <a:gd name="T69" fmla="*/ 55 h 903"/>
                <a:gd name="T70" fmla="*/ 1 w 692"/>
                <a:gd name="T71" fmla="*/ 81 h 903"/>
                <a:gd name="T72" fmla="*/ 1 w 692"/>
                <a:gd name="T73" fmla="*/ 821 h 903"/>
                <a:gd name="T74" fmla="*/ 7 w 692"/>
                <a:gd name="T75" fmla="*/ 847 h 903"/>
                <a:gd name="T76" fmla="*/ 21 w 692"/>
                <a:gd name="T77" fmla="*/ 869 h 903"/>
                <a:gd name="T78" fmla="*/ 40 w 692"/>
                <a:gd name="T79" fmla="*/ 887 h 903"/>
                <a:gd name="T80" fmla="*/ 64 w 692"/>
                <a:gd name="T81" fmla="*/ 898 h 903"/>
                <a:gd name="T82" fmla="*/ 91 w 692"/>
                <a:gd name="T83" fmla="*/ 903 h 903"/>
                <a:gd name="T84" fmla="*/ 620 w 692"/>
                <a:gd name="T85" fmla="*/ 900 h 903"/>
                <a:gd name="T86" fmla="*/ 645 w 692"/>
                <a:gd name="T87" fmla="*/ 891 h 903"/>
                <a:gd name="T88" fmla="*/ 665 w 692"/>
                <a:gd name="T89" fmla="*/ 876 h 903"/>
                <a:gd name="T90" fmla="*/ 681 w 692"/>
                <a:gd name="T91" fmla="*/ 854 h 903"/>
                <a:gd name="T92" fmla="*/ 690 w 692"/>
                <a:gd name="T93" fmla="*/ 830 h 903"/>
                <a:gd name="T94" fmla="*/ 692 w 692"/>
                <a:gd name="T95" fmla="*/ 91 h 903"/>
                <a:gd name="T96" fmla="*/ 688 w 692"/>
                <a:gd name="T97" fmla="*/ 64 h 903"/>
                <a:gd name="T98" fmla="*/ 677 w 692"/>
                <a:gd name="T99" fmla="*/ 40 h 903"/>
                <a:gd name="T100" fmla="*/ 659 w 692"/>
                <a:gd name="T101" fmla="*/ 21 h 903"/>
                <a:gd name="T102" fmla="*/ 637 w 692"/>
                <a:gd name="T103" fmla="*/ 7 h 903"/>
                <a:gd name="T104" fmla="*/ 611 w 692"/>
                <a:gd name="T105" fmla="*/ 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2" h="903">
                  <a:moveTo>
                    <a:pt x="602" y="872"/>
                  </a:moveTo>
                  <a:lnTo>
                    <a:pt x="361" y="872"/>
                  </a:lnTo>
                  <a:lnTo>
                    <a:pt x="361" y="632"/>
                  </a:lnTo>
                  <a:lnTo>
                    <a:pt x="662" y="632"/>
                  </a:lnTo>
                  <a:lnTo>
                    <a:pt x="662" y="812"/>
                  </a:lnTo>
                  <a:lnTo>
                    <a:pt x="662" y="818"/>
                  </a:lnTo>
                  <a:lnTo>
                    <a:pt x="661" y="824"/>
                  </a:lnTo>
                  <a:lnTo>
                    <a:pt x="659" y="830"/>
                  </a:lnTo>
                  <a:lnTo>
                    <a:pt x="657" y="835"/>
                  </a:lnTo>
                  <a:lnTo>
                    <a:pt x="655" y="841"/>
                  </a:lnTo>
                  <a:lnTo>
                    <a:pt x="651" y="846"/>
                  </a:lnTo>
                  <a:lnTo>
                    <a:pt x="648" y="850"/>
                  </a:lnTo>
                  <a:lnTo>
                    <a:pt x="644" y="854"/>
                  </a:lnTo>
                  <a:lnTo>
                    <a:pt x="640" y="859"/>
                  </a:lnTo>
                  <a:lnTo>
                    <a:pt x="635" y="862"/>
                  </a:lnTo>
                  <a:lnTo>
                    <a:pt x="631" y="865"/>
                  </a:lnTo>
                  <a:lnTo>
                    <a:pt x="626" y="867"/>
                  </a:lnTo>
                  <a:lnTo>
                    <a:pt x="619" y="869"/>
                  </a:lnTo>
                  <a:lnTo>
                    <a:pt x="614" y="870"/>
                  </a:lnTo>
                  <a:lnTo>
                    <a:pt x="607" y="872"/>
                  </a:lnTo>
                  <a:lnTo>
                    <a:pt x="602" y="872"/>
                  </a:lnTo>
                  <a:close/>
                  <a:moveTo>
                    <a:pt x="30" y="812"/>
                  </a:moveTo>
                  <a:lnTo>
                    <a:pt x="30" y="632"/>
                  </a:lnTo>
                  <a:lnTo>
                    <a:pt x="331" y="632"/>
                  </a:lnTo>
                  <a:lnTo>
                    <a:pt x="331" y="872"/>
                  </a:lnTo>
                  <a:lnTo>
                    <a:pt x="91" y="872"/>
                  </a:lnTo>
                  <a:lnTo>
                    <a:pt x="85" y="872"/>
                  </a:lnTo>
                  <a:lnTo>
                    <a:pt x="78" y="870"/>
                  </a:lnTo>
                  <a:lnTo>
                    <a:pt x="73" y="869"/>
                  </a:lnTo>
                  <a:lnTo>
                    <a:pt x="67" y="867"/>
                  </a:lnTo>
                  <a:lnTo>
                    <a:pt x="62" y="865"/>
                  </a:lnTo>
                  <a:lnTo>
                    <a:pt x="57" y="862"/>
                  </a:lnTo>
                  <a:lnTo>
                    <a:pt x="52" y="859"/>
                  </a:lnTo>
                  <a:lnTo>
                    <a:pt x="48" y="854"/>
                  </a:lnTo>
                  <a:lnTo>
                    <a:pt x="44" y="850"/>
                  </a:lnTo>
                  <a:lnTo>
                    <a:pt x="41" y="846"/>
                  </a:lnTo>
                  <a:lnTo>
                    <a:pt x="37" y="841"/>
                  </a:lnTo>
                  <a:lnTo>
                    <a:pt x="35" y="835"/>
                  </a:lnTo>
                  <a:lnTo>
                    <a:pt x="33" y="830"/>
                  </a:lnTo>
                  <a:lnTo>
                    <a:pt x="32" y="824"/>
                  </a:lnTo>
                  <a:lnTo>
                    <a:pt x="31" y="818"/>
                  </a:lnTo>
                  <a:lnTo>
                    <a:pt x="30" y="812"/>
                  </a:lnTo>
                  <a:lnTo>
                    <a:pt x="30" y="812"/>
                  </a:lnTo>
                  <a:close/>
                  <a:moveTo>
                    <a:pt x="331" y="602"/>
                  </a:moveTo>
                  <a:lnTo>
                    <a:pt x="30" y="602"/>
                  </a:lnTo>
                  <a:lnTo>
                    <a:pt x="30" y="391"/>
                  </a:lnTo>
                  <a:lnTo>
                    <a:pt x="331" y="391"/>
                  </a:lnTo>
                  <a:lnTo>
                    <a:pt x="331" y="602"/>
                  </a:lnTo>
                  <a:close/>
                  <a:moveTo>
                    <a:pt x="361" y="391"/>
                  </a:moveTo>
                  <a:lnTo>
                    <a:pt x="662" y="391"/>
                  </a:lnTo>
                  <a:lnTo>
                    <a:pt x="662" y="602"/>
                  </a:lnTo>
                  <a:lnTo>
                    <a:pt x="361" y="602"/>
                  </a:lnTo>
                  <a:lnTo>
                    <a:pt x="361" y="391"/>
                  </a:lnTo>
                  <a:close/>
                  <a:moveTo>
                    <a:pt x="91" y="30"/>
                  </a:moveTo>
                  <a:lnTo>
                    <a:pt x="602" y="30"/>
                  </a:lnTo>
                  <a:lnTo>
                    <a:pt x="607" y="31"/>
                  </a:lnTo>
                  <a:lnTo>
                    <a:pt x="614" y="32"/>
                  </a:lnTo>
                  <a:lnTo>
                    <a:pt x="619" y="33"/>
                  </a:lnTo>
                  <a:lnTo>
                    <a:pt x="626" y="35"/>
                  </a:lnTo>
                  <a:lnTo>
                    <a:pt x="631" y="37"/>
                  </a:lnTo>
                  <a:lnTo>
                    <a:pt x="635" y="40"/>
                  </a:lnTo>
                  <a:lnTo>
                    <a:pt x="640" y="44"/>
                  </a:lnTo>
                  <a:lnTo>
                    <a:pt x="644" y="48"/>
                  </a:lnTo>
                  <a:lnTo>
                    <a:pt x="648" y="52"/>
                  </a:lnTo>
                  <a:lnTo>
                    <a:pt x="651" y="56"/>
                  </a:lnTo>
                  <a:lnTo>
                    <a:pt x="655" y="62"/>
                  </a:lnTo>
                  <a:lnTo>
                    <a:pt x="657" y="67"/>
                  </a:lnTo>
                  <a:lnTo>
                    <a:pt x="659" y="72"/>
                  </a:lnTo>
                  <a:lnTo>
                    <a:pt x="661" y="78"/>
                  </a:lnTo>
                  <a:lnTo>
                    <a:pt x="662" y="84"/>
                  </a:lnTo>
                  <a:lnTo>
                    <a:pt x="662" y="91"/>
                  </a:lnTo>
                  <a:lnTo>
                    <a:pt x="662" y="361"/>
                  </a:lnTo>
                  <a:lnTo>
                    <a:pt x="30" y="361"/>
                  </a:lnTo>
                  <a:lnTo>
                    <a:pt x="30" y="91"/>
                  </a:lnTo>
                  <a:lnTo>
                    <a:pt x="31" y="84"/>
                  </a:lnTo>
                  <a:lnTo>
                    <a:pt x="32" y="78"/>
                  </a:lnTo>
                  <a:lnTo>
                    <a:pt x="33" y="72"/>
                  </a:lnTo>
                  <a:lnTo>
                    <a:pt x="35" y="67"/>
                  </a:lnTo>
                  <a:lnTo>
                    <a:pt x="37" y="62"/>
                  </a:lnTo>
                  <a:lnTo>
                    <a:pt x="41" y="56"/>
                  </a:lnTo>
                  <a:lnTo>
                    <a:pt x="44" y="52"/>
                  </a:lnTo>
                  <a:lnTo>
                    <a:pt x="48" y="48"/>
                  </a:lnTo>
                  <a:lnTo>
                    <a:pt x="52" y="44"/>
                  </a:lnTo>
                  <a:lnTo>
                    <a:pt x="57" y="40"/>
                  </a:lnTo>
                  <a:lnTo>
                    <a:pt x="62" y="37"/>
                  </a:lnTo>
                  <a:lnTo>
                    <a:pt x="67" y="35"/>
                  </a:lnTo>
                  <a:lnTo>
                    <a:pt x="73" y="33"/>
                  </a:lnTo>
                  <a:lnTo>
                    <a:pt x="78" y="32"/>
                  </a:lnTo>
                  <a:lnTo>
                    <a:pt x="85" y="31"/>
                  </a:lnTo>
                  <a:lnTo>
                    <a:pt x="91" y="31"/>
                  </a:lnTo>
                  <a:lnTo>
                    <a:pt x="91" y="30"/>
                  </a:lnTo>
                  <a:close/>
                  <a:moveTo>
                    <a:pt x="602" y="0"/>
                  </a:moveTo>
                  <a:lnTo>
                    <a:pt x="91" y="0"/>
                  </a:lnTo>
                  <a:lnTo>
                    <a:pt x="81" y="1"/>
                  </a:lnTo>
                  <a:lnTo>
                    <a:pt x="73" y="2"/>
                  </a:lnTo>
                  <a:lnTo>
                    <a:pt x="64" y="4"/>
                  </a:lnTo>
                  <a:lnTo>
                    <a:pt x="56" y="7"/>
                  </a:lnTo>
                  <a:lnTo>
                    <a:pt x="47" y="11"/>
                  </a:lnTo>
                  <a:lnTo>
                    <a:pt x="41" y="16"/>
                  </a:lnTo>
                  <a:lnTo>
                    <a:pt x="33" y="21"/>
                  </a:lnTo>
                  <a:lnTo>
                    <a:pt x="27" y="26"/>
                  </a:lnTo>
                  <a:lnTo>
                    <a:pt x="21" y="33"/>
                  </a:lnTo>
                  <a:lnTo>
                    <a:pt x="16" y="40"/>
                  </a:lnTo>
                  <a:lnTo>
                    <a:pt x="12" y="48"/>
                  </a:lnTo>
                  <a:lnTo>
                    <a:pt x="7" y="55"/>
                  </a:lnTo>
                  <a:lnTo>
                    <a:pt x="4" y="64"/>
                  </a:lnTo>
                  <a:lnTo>
                    <a:pt x="2" y="72"/>
                  </a:lnTo>
                  <a:lnTo>
                    <a:pt x="1" y="81"/>
                  </a:lnTo>
                  <a:lnTo>
                    <a:pt x="0" y="91"/>
                  </a:lnTo>
                  <a:lnTo>
                    <a:pt x="0" y="812"/>
                  </a:lnTo>
                  <a:lnTo>
                    <a:pt x="1" y="821"/>
                  </a:lnTo>
                  <a:lnTo>
                    <a:pt x="2" y="830"/>
                  </a:lnTo>
                  <a:lnTo>
                    <a:pt x="4" y="838"/>
                  </a:lnTo>
                  <a:lnTo>
                    <a:pt x="7" y="847"/>
                  </a:lnTo>
                  <a:lnTo>
                    <a:pt x="12" y="854"/>
                  </a:lnTo>
                  <a:lnTo>
                    <a:pt x="16" y="862"/>
                  </a:lnTo>
                  <a:lnTo>
                    <a:pt x="21" y="869"/>
                  </a:lnTo>
                  <a:lnTo>
                    <a:pt x="27" y="876"/>
                  </a:lnTo>
                  <a:lnTo>
                    <a:pt x="33" y="881"/>
                  </a:lnTo>
                  <a:lnTo>
                    <a:pt x="40" y="887"/>
                  </a:lnTo>
                  <a:lnTo>
                    <a:pt x="47" y="891"/>
                  </a:lnTo>
                  <a:lnTo>
                    <a:pt x="56" y="895"/>
                  </a:lnTo>
                  <a:lnTo>
                    <a:pt x="64" y="898"/>
                  </a:lnTo>
                  <a:lnTo>
                    <a:pt x="73" y="900"/>
                  </a:lnTo>
                  <a:lnTo>
                    <a:pt x="81" y="902"/>
                  </a:lnTo>
                  <a:lnTo>
                    <a:pt x="91" y="903"/>
                  </a:lnTo>
                  <a:lnTo>
                    <a:pt x="602" y="903"/>
                  </a:lnTo>
                  <a:lnTo>
                    <a:pt x="611" y="902"/>
                  </a:lnTo>
                  <a:lnTo>
                    <a:pt x="620" y="900"/>
                  </a:lnTo>
                  <a:lnTo>
                    <a:pt x="629" y="898"/>
                  </a:lnTo>
                  <a:lnTo>
                    <a:pt x="637" y="895"/>
                  </a:lnTo>
                  <a:lnTo>
                    <a:pt x="645" y="891"/>
                  </a:lnTo>
                  <a:lnTo>
                    <a:pt x="652" y="887"/>
                  </a:lnTo>
                  <a:lnTo>
                    <a:pt x="659" y="881"/>
                  </a:lnTo>
                  <a:lnTo>
                    <a:pt x="665" y="876"/>
                  </a:lnTo>
                  <a:lnTo>
                    <a:pt x="672" y="869"/>
                  </a:lnTo>
                  <a:lnTo>
                    <a:pt x="677" y="862"/>
                  </a:lnTo>
                  <a:lnTo>
                    <a:pt x="681" y="854"/>
                  </a:lnTo>
                  <a:lnTo>
                    <a:pt x="685" y="847"/>
                  </a:lnTo>
                  <a:lnTo>
                    <a:pt x="688" y="838"/>
                  </a:lnTo>
                  <a:lnTo>
                    <a:pt x="690" y="830"/>
                  </a:lnTo>
                  <a:lnTo>
                    <a:pt x="692" y="821"/>
                  </a:lnTo>
                  <a:lnTo>
                    <a:pt x="692" y="812"/>
                  </a:lnTo>
                  <a:lnTo>
                    <a:pt x="692" y="91"/>
                  </a:lnTo>
                  <a:lnTo>
                    <a:pt x="692" y="81"/>
                  </a:lnTo>
                  <a:lnTo>
                    <a:pt x="690" y="72"/>
                  </a:lnTo>
                  <a:lnTo>
                    <a:pt x="688" y="64"/>
                  </a:lnTo>
                  <a:lnTo>
                    <a:pt x="685" y="55"/>
                  </a:lnTo>
                  <a:lnTo>
                    <a:pt x="681" y="48"/>
                  </a:lnTo>
                  <a:lnTo>
                    <a:pt x="677" y="40"/>
                  </a:lnTo>
                  <a:lnTo>
                    <a:pt x="672" y="33"/>
                  </a:lnTo>
                  <a:lnTo>
                    <a:pt x="665" y="26"/>
                  </a:lnTo>
                  <a:lnTo>
                    <a:pt x="659" y="21"/>
                  </a:lnTo>
                  <a:lnTo>
                    <a:pt x="652" y="16"/>
                  </a:lnTo>
                  <a:lnTo>
                    <a:pt x="645" y="11"/>
                  </a:lnTo>
                  <a:lnTo>
                    <a:pt x="637" y="7"/>
                  </a:lnTo>
                  <a:lnTo>
                    <a:pt x="629" y="4"/>
                  </a:lnTo>
                  <a:lnTo>
                    <a:pt x="620" y="2"/>
                  </a:lnTo>
                  <a:lnTo>
                    <a:pt x="611" y="1"/>
                  </a:lnTo>
                  <a:lnTo>
                    <a:pt x="602" y="0"/>
                  </a:lnTo>
                  <a:lnTo>
                    <a:pt x="60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1" name="Freeform 145">
              <a:extLst>
                <a:ext uri="{FF2B5EF4-FFF2-40B4-BE49-F238E27FC236}">
                  <a16:creationId xmlns:a16="http://schemas.microsoft.com/office/drawing/2014/main" id="{515B8600-77E6-4824-A329-6CF369562BF5}"/>
                </a:ext>
              </a:extLst>
            </p:cNvPr>
            <p:cNvSpPr>
              <a:spLocks noEditPoints="1"/>
            </p:cNvSpPr>
            <p:nvPr/>
          </p:nvSpPr>
          <p:spPr bwMode="auto">
            <a:xfrm>
              <a:off x="2306759" y="2498453"/>
              <a:ext cx="163513" cy="66675"/>
            </a:xfrm>
            <a:custGeom>
              <a:avLst/>
              <a:gdLst>
                <a:gd name="T0" fmla="*/ 30 w 511"/>
                <a:gd name="T1" fmla="*/ 41 h 210"/>
                <a:gd name="T2" fmla="*/ 32 w 511"/>
                <a:gd name="T3" fmla="*/ 36 h 210"/>
                <a:gd name="T4" fmla="*/ 36 w 511"/>
                <a:gd name="T5" fmla="*/ 32 h 210"/>
                <a:gd name="T6" fmla="*/ 42 w 511"/>
                <a:gd name="T7" fmla="*/ 30 h 210"/>
                <a:gd name="T8" fmla="*/ 466 w 511"/>
                <a:gd name="T9" fmla="*/ 30 h 210"/>
                <a:gd name="T10" fmla="*/ 471 w 511"/>
                <a:gd name="T11" fmla="*/ 31 h 210"/>
                <a:gd name="T12" fmla="*/ 477 w 511"/>
                <a:gd name="T13" fmla="*/ 34 h 210"/>
                <a:gd name="T14" fmla="*/ 480 w 511"/>
                <a:gd name="T15" fmla="*/ 38 h 210"/>
                <a:gd name="T16" fmla="*/ 481 w 511"/>
                <a:gd name="T17" fmla="*/ 45 h 210"/>
                <a:gd name="T18" fmla="*/ 480 w 511"/>
                <a:gd name="T19" fmla="*/ 168 h 210"/>
                <a:gd name="T20" fmla="*/ 478 w 511"/>
                <a:gd name="T21" fmla="*/ 173 h 210"/>
                <a:gd name="T22" fmla="*/ 474 w 511"/>
                <a:gd name="T23" fmla="*/ 177 h 210"/>
                <a:gd name="T24" fmla="*/ 468 w 511"/>
                <a:gd name="T25" fmla="*/ 180 h 210"/>
                <a:gd name="T26" fmla="*/ 45 w 511"/>
                <a:gd name="T27" fmla="*/ 180 h 210"/>
                <a:gd name="T28" fmla="*/ 39 w 511"/>
                <a:gd name="T29" fmla="*/ 179 h 210"/>
                <a:gd name="T30" fmla="*/ 34 w 511"/>
                <a:gd name="T31" fmla="*/ 175 h 210"/>
                <a:gd name="T32" fmla="*/ 31 w 511"/>
                <a:gd name="T33" fmla="*/ 171 h 210"/>
                <a:gd name="T34" fmla="*/ 30 w 511"/>
                <a:gd name="T35" fmla="*/ 165 h 210"/>
                <a:gd name="T36" fmla="*/ 45 w 511"/>
                <a:gd name="T37" fmla="*/ 210 h 210"/>
                <a:gd name="T38" fmla="*/ 475 w 511"/>
                <a:gd name="T39" fmla="*/ 209 h 210"/>
                <a:gd name="T40" fmla="*/ 491 w 511"/>
                <a:gd name="T41" fmla="*/ 202 h 210"/>
                <a:gd name="T42" fmla="*/ 504 w 511"/>
                <a:gd name="T43" fmla="*/ 190 h 210"/>
                <a:gd name="T44" fmla="*/ 510 w 511"/>
                <a:gd name="T45" fmla="*/ 174 h 210"/>
                <a:gd name="T46" fmla="*/ 511 w 511"/>
                <a:gd name="T47" fmla="*/ 45 h 210"/>
                <a:gd name="T48" fmla="*/ 507 w 511"/>
                <a:gd name="T49" fmla="*/ 26 h 210"/>
                <a:gd name="T50" fmla="*/ 497 w 511"/>
                <a:gd name="T51" fmla="*/ 13 h 210"/>
                <a:gd name="T52" fmla="*/ 483 w 511"/>
                <a:gd name="T53" fmla="*/ 3 h 210"/>
                <a:gd name="T54" fmla="*/ 466 w 511"/>
                <a:gd name="T55" fmla="*/ 0 h 210"/>
                <a:gd name="T56" fmla="*/ 35 w 511"/>
                <a:gd name="T57" fmla="*/ 1 h 210"/>
                <a:gd name="T58" fmla="*/ 19 w 511"/>
                <a:gd name="T59" fmla="*/ 7 h 210"/>
                <a:gd name="T60" fmla="*/ 8 w 511"/>
                <a:gd name="T61" fmla="*/ 19 h 210"/>
                <a:gd name="T62" fmla="*/ 0 w 511"/>
                <a:gd name="T63" fmla="*/ 35 h 210"/>
                <a:gd name="T64" fmla="*/ 0 w 511"/>
                <a:gd name="T65" fmla="*/ 165 h 210"/>
                <a:gd name="T66" fmla="*/ 3 w 511"/>
                <a:gd name="T67" fmla="*/ 182 h 210"/>
                <a:gd name="T68" fmla="*/ 13 w 511"/>
                <a:gd name="T69" fmla="*/ 197 h 210"/>
                <a:gd name="T70" fmla="*/ 27 w 511"/>
                <a:gd name="T71" fmla="*/ 206 h 210"/>
                <a:gd name="T72" fmla="*/ 45 w 511"/>
                <a:gd name="T7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1" h="210">
                  <a:moveTo>
                    <a:pt x="30" y="45"/>
                  </a:moveTo>
                  <a:lnTo>
                    <a:pt x="30" y="41"/>
                  </a:lnTo>
                  <a:lnTo>
                    <a:pt x="31" y="38"/>
                  </a:lnTo>
                  <a:lnTo>
                    <a:pt x="32" y="36"/>
                  </a:lnTo>
                  <a:lnTo>
                    <a:pt x="34" y="34"/>
                  </a:lnTo>
                  <a:lnTo>
                    <a:pt x="36" y="32"/>
                  </a:lnTo>
                  <a:lnTo>
                    <a:pt x="39" y="31"/>
                  </a:lnTo>
                  <a:lnTo>
                    <a:pt x="42" y="30"/>
                  </a:lnTo>
                  <a:lnTo>
                    <a:pt x="45" y="30"/>
                  </a:lnTo>
                  <a:lnTo>
                    <a:pt x="466" y="30"/>
                  </a:lnTo>
                  <a:lnTo>
                    <a:pt x="468" y="30"/>
                  </a:lnTo>
                  <a:lnTo>
                    <a:pt x="471" y="31"/>
                  </a:lnTo>
                  <a:lnTo>
                    <a:pt x="474" y="32"/>
                  </a:lnTo>
                  <a:lnTo>
                    <a:pt x="477" y="34"/>
                  </a:lnTo>
                  <a:lnTo>
                    <a:pt x="478" y="36"/>
                  </a:lnTo>
                  <a:lnTo>
                    <a:pt x="480" y="38"/>
                  </a:lnTo>
                  <a:lnTo>
                    <a:pt x="480" y="41"/>
                  </a:lnTo>
                  <a:lnTo>
                    <a:pt x="481" y="45"/>
                  </a:lnTo>
                  <a:lnTo>
                    <a:pt x="481" y="165"/>
                  </a:lnTo>
                  <a:lnTo>
                    <a:pt x="480" y="168"/>
                  </a:lnTo>
                  <a:lnTo>
                    <a:pt x="480" y="170"/>
                  </a:lnTo>
                  <a:lnTo>
                    <a:pt x="478" y="173"/>
                  </a:lnTo>
                  <a:lnTo>
                    <a:pt x="477" y="175"/>
                  </a:lnTo>
                  <a:lnTo>
                    <a:pt x="474" y="177"/>
                  </a:lnTo>
                  <a:lnTo>
                    <a:pt x="471" y="179"/>
                  </a:lnTo>
                  <a:lnTo>
                    <a:pt x="468" y="180"/>
                  </a:lnTo>
                  <a:lnTo>
                    <a:pt x="466" y="180"/>
                  </a:lnTo>
                  <a:lnTo>
                    <a:pt x="45" y="180"/>
                  </a:lnTo>
                  <a:lnTo>
                    <a:pt x="42" y="180"/>
                  </a:lnTo>
                  <a:lnTo>
                    <a:pt x="39" y="179"/>
                  </a:lnTo>
                  <a:lnTo>
                    <a:pt x="36" y="177"/>
                  </a:lnTo>
                  <a:lnTo>
                    <a:pt x="34" y="175"/>
                  </a:lnTo>
                  <a:lnTo>
                    <a:pt x="32" y="173"/>
                  </a:lnTo>
                  <a:lnTo>
                    <a:pt x="31" y="171"/>
                  </a:lnTo>
                  <a:lnTo>
                    <a:pt x="30" y="168"/>
                  </a:lnTo>
                  <a:lnTo>
                    <a:pt x="30" y="165"/>
                  </a:lnTo>
                  <a:lnTo>
                    <a:pt x="30" y="45"/>
                  </a:lnTo>
                  <a:close/>
                  <a:moveTo>
                    <a:pt x="45" y="210"/>
                  </a:moveTo>
                  <a:lnTo>
                    <a:pt x="466" y="210"/>
                  </a:lnTo>
                  <a:lnTo>
                    <a:pt x="475" y="209"/>
                  </a:lnTo>
                  <a:lnTo>
                    <a:pt x="483" y="206"/>
                  </a:lnTo>
                  <a:lnTo>
                    <a:pt x="491" y="202"/>
                  </a:lnTo>
                  <a:lnTo>
                    <a:pt x="497" y="197"/>
                  </a:lnTo>
                  <a:lnTo>
                    <a:pt x="504" y="190"/>
                  </a:lnTo>
                  <a:lnTo>
                    <a:pt x="507" y="182"/>
                  </a:lnTo>
                  <a:lnTo>
                    <a:pt x="510" y="174"/>
                  </a:lnTo>
                  <a:lnTo>
                    <a:pt x="511" y="165"/>
                  </a:lnTo>
                  <a:lnTo>
                    <a:pt x="511" y="45"/>
                  </a:lnTo>
                  <a:lnTo>
                    <a:pt x="510" y="35"/>
                  </a:lnTo>
                  <a:lnTo>
                    <a:pt x="507" y="26"/>
                  </a:lnTo>
                  <a:lnTo>
                    <a:pt x="504" y="19"/>
                  </a:lnTo>
                  <a:lnTo>
                    <a:pt x="497" y="13"/>
                  </a:lnTo>
                  <a:lnTo>
                    <a:pt x="491" y="7"/>
                  </a:lnTo>
                  <a:lnTo>
                    <a:pt x="483" y="3"/>
                  </a:lnTo>
                  <a:lnTo>
                    <a:pt x="475" y="1"/>
                  </a:lnTo>
                  <a:lnTo>
                    <a:pt x="466" y="0"/>
                  </a:lnTo>
                  <a:lnTo>
                    <a:pt x="45" y="0"/>
                  </a:lnTo>
                  <a:lnTo>
                    <a:pt x="35" y="1"/>
                  </a:lnTo>
                  <a:lnTo>
                    <a:pt x="27" y="3"/>
                  </a:lnTo>
                  <a:lnTo>
                    <a:pt x="19" y="7"/>
                  </a:lnTo>
                  <a:lnTo>
                    <a:pt x="13" y="13"/>
                  </a:lnTo>
                  <a:lnTo>
                    <a:pt x="8" y="19"/>
                  </a:lnTo>
                  <a:lnTo>
                    <a:pt x="3" y="26"/>
                  </a:lnTo>
                  <a:lnTo>
                    <a:pt x="0" y="35"/>
                  </a:lnTo>
                  <a:lnTo>
                    <a:pt x="0" y="45"/>
                  </a:lnTo>
                  <a:lnTo>
                    <a:pt x="0" y="165"/>
                  </a:lnTo>
                  <a:lnTo>
                    <a:pt x="0" y="173"/>
                  </a:lnTo>
                  <a:lnTo>
                    <a:pt x="3" y="182"/>
                  </a:lnTo>
                  <a:lnTo>
                    <a:pt x="8" y="190"/>
                  </a:lnTo>
                  <a:lnTo>
                    <a:pt x="13" y="197"/>
                  </a:lnTo>
                  <a:lnTo>
                    <a:pt x="19" y="202"/>
                  </a:lnTo>
                  <a:lnTo>
                    <a:pt x="27" y="206"/>
                  </a:lnTo>
                  <a:lnTo>
                    <a:pt x="35" y="209"/>
                  </a:lnTo>
                  <a:lnTo>
                    <a:pt x="45" y="210"/>
                  </a:lnTo>
                  <a:lnTo>
                    <a:pt x="45" y="2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2" name="Freeform 146">
              <a:extLst>
                <a:ext uri="{FF2B5EF4-FFF2-40B4-BE49-F238E27FC236}">
                  <a16:creationId xmlns:a16="http://schemas.microsoft.com/office/drawing/2014/main" id="{ECE41CED-940E-4404-8E09-EA8989F1740A}"/>
                </a:ext>
              </a:extLst>
            </p:cNvPr>
            <p:cNvSpPr>
              <a:spLocks/>
            </p:cNvSpPr>
            <p:nvPr/>
          </p:nvSpPr>
          <p:spPr bwMode="auto">
            <a:xfrm>
              <a:off x="2306759" y="2603228"/>
              <a:ext cx="47625" cy="47625"/>
            </a:xfrm>
            <a:custGeom>
              <a:avLst/>
              <a:gdLst>
                <a:gd name="T0" fmla="*/ 60 w 150"/>
                <a:gd name="T1" fmla="*/ 91 h 151"/>
                <a:gd name="T2" fmla="*/ 60 w 150"/>
                <a:gd name="T3" fmla="*/ 139 h 151"/>
                <a:gd name="T4" fmla="*/ 62 w 150"/>
                <a:gd name="T5" fmla="*/ 144 h 151"/>
                <a:gd name="T6" fmla="*/ 66 w 150"/>
                <a:gd name="T7" fmla="*/ 147 h 151"/>
                <a:gd name="T8" fmla="*/ 72 w 150"/>
                <a:gd name="T9" fmla="*/ 151 h 151"/>
                <a:gd name="T10" fmla="*/ 78 w 150"/>
                <a:gd name="T11" fmla="*/ 150 h 151"/>
                <a:gd name="T12" fmla="*/ 84 w 150"/>
                <a:gd name="T13" fmla="*/ 147 h 151"/>
                <a:gd name="T14" fmla="*/ 87 w 150"/>
                <a:gd name="T15" fmla="*/ 144 h 151"/>
                <a:gd name="T16" fmla="*/ 89 w 150"/>
                <a:gd name="T17" fmla="*/ 139 h 151"/>
                <a:gd name="T18" fmla="*/ 90 w 150"/>
                <a:gd name="T19" fmla="*/ 91 h 151"/>
                <a:gd name="T20" fmla="*/ 138 w 150"/>
                <a:gd name="T21" fmla="*/ 90 h 151"/>
                <a:gd name="T22" fmla="*/ 144 w 150"/>
                <a:gd name="T23" fmla="*/ 87 h 151"/>
                <a:gd name="T24" fmla="*/ 148 w 150"/>
                <a:gd name="T25" fmla="*/ 83 h 151"/>
                <a:gd name="T26" fmla="*/ 150 w 150"/>
                <a:gd name="T27" fmla="*/ 78 h 151"/>
                <a:gd name="T28" fmla="*/ 150 w 150"/>
                <a:gd name="T29" fmla="*/ 72 h 151"/>
                <a:gd name="T30" fmla="*/ 148 w 150"/>
                <a:gd name="T31" fmla="*/ 67 h 151"/>
                <a:gd name="T32" fmla="*/ 144 w 150"/>
                <a:gd name="T33" fmla="*/ 63 h 151"/>
                <a:gd name="T34" fmla="*/ 138 w 150"/>
                <a:gd name="T35" fmla="*/ 61 h 151"/>
                <a:gd name="T36" fmla="*/ 90 w 150"/>
                <a:gd name="T37" fmla="*/ 61 h 151"/>
                <a:gd name="T38" fmla="*/ 89 w 150"/>
                <a:gd name="T39" fmla="*/ 12 h 151"/>
                <a:gd name="T40" fmla="*/ 87 w 150"/>
                <a:gd name="T41" fmla="*/ 7 h 151"/>
                <a:gd name="T42" fmla="*/ 84 w 150"/>
                <a:gd name="T43" fmla="*/ 3 h 151"/>
                <a:gd name="T44" fmla="*/ 78 w 150"/>
                <a:gd name="T45" fmla="*/ 1 h 151"/>
                <a:gd name="T46" fmla="*/ 72 w 150"/>
                <a:gd name="T47" fmla="*/ 1 h 151"/>
                <a:gd name="T48" fmla="*/ 66 w 150"/>
                <a:gd name="T49" fmla="*/ 3 h 151"/>
                <a:gd name="T50" fmla="*/ 62 w 150"/>
                <a:gd name="T51" fmla="*/ 7 h 151"/>
                <a:gd name="T52" fmla="*/ 60 w 150"/>
                <a:gd name="T53" fmla="*/ 12 h 151"/>
                <a:gd name="T54" fmla="*/ 60 w 150"/>
                <a:gd name="T55" fmla="*/ 61 h 151"/>
                <a:gd name="T56" fmla="*/ 12 w 150"/>
                <a:gd name="T57" fmla="*/ 61 h 151"/>
                <a:gd name="T58" fmla="*/ 6 w 150"/>
                <a:gd name="T59" fmla="*/ 63 h 151"/>
                <a:gd name="T60" fmla="*/ 2 w 150"/>
                <a:gd name="T61" fmla="*/ 67 h 151"/>
                <a:gd name="T62" fmla="*/ 0 w 150"/>
                <a:gd name="T63" fmla="*/ 72 h 151"/>
                <a:gd name="T64" fmla="*/ 0 w 150"/>
                <a:gd name="T65" fmla="*/ 78 h 151"/>
                <a:gd name="T66" fmla="*/ 2 w 150"/>
                <a:gd name="T67" fmla="*/ 83 h 151"/>
                <a:gd name="T68" fmla="*/ 6 w 150"/>
                <a:gd name="T69" fmla="*/ 87 h 151"/>
                <a:gd name="T70" fmla="*/ 12 w 150"/>
                <a:gd name="T71"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51">
                  <a:moveTo>
                    <a:pt x="15" y="91"/>
                  </a:moveTo>
                  <a:lnTo>
                    <a:pt x="60" y="91"/>
                  </a:lnTo>
                  <a:lnTo>
                    <a:pt x="60" y="136"/>
                  </a:lnTo>
                  <a:lnTo>
                    <a:pt x="60" y="139"/>
                  </a:lnTo>
                  <a:lnTo>
                    <a:pt x="61" y="141"/>
                  </a:lnTo>
                  <a:lnTo>
                    <a:pt x="62" y="144"/>
                  </a:lnTo>
                  <a:lnTo>
                    <a:pt x="64" y="146"/>
                  </a:lnTo>
                  <a:lnTo>
                    <a:pt x="66" y="147"/>
                  </a:lnTo>
                  <a:lnTo>
                    <a:pt x="69" y="150"/>
                  </a:lnTo>
                  <a:lnTo>
                    <a:pt x="72" y="151"/>
                  </a:lnTo>
                  <a:lnTo>
                    <a:pt x="75" y="151"/>
                  </a:lnTo>
                  <a:lnTo>
                    <a:pt x="78" y="150"/>
                  </a:lnTo>
                  <a:lnTo>
                    <a:pt x="80" y="150"/>
                  </a:lnTo>
                  <a:lnTo>
                    <a:pt x="84" y="147"/>
                  </a:lnTo>
                  <a:lnTo>
                    <a:pt x="86" y="146"/>
                  </a:lnTo>
                  <a:lnTo>
                    <a:pt x="87" y="144"/>
                  </a:lnTo>
                  <a:lnTo>
                    <a:pt x="89" y="141"/>
                  </a:lnTo>
                  <a:lnTo>
                    <a:pt x="89" y="139"/>
                  </a:lnTo>
                  <a:lnTo>
                    <a:pt x="90" y="136"/>
                  </a:lnTo>
                  <a:lnTo>
                    <a:pt x="90" y="91"/>
                  </a:lnTo>
                  <a:lnTo>
                    <a:pt x="135" y="91"/>
                  </a:lnTo>
                  <a:lnTo>
                    <a:pt x="138" y="90"/>
                  </a:lnTo>
                  <a:lnTo>
                    <a:pt x="140" y="90"/>
                  </a:lnTo>
                  <a:lnTo>
                    <a:pt x="144" y="87"/>
                  </a:lnTo>
                  <a:lnTo>
                    <a:pt x="146" y="86"/>
                  </a:lnTo>
                  <a:lnTo>
                    <a:pt x="148" y="83"/>
                  </a:lnTo>
                  <a:lnTo>
                    <a:pt x="149" y="81"/>
                  </a:lnTo>
                  <a:lnTo>
                    <a:pt x="150" y="78"/>
                  </a:lnTo>
                  <a:lnTo>
                    <a:pt x="150" y="76"/>
                  </a:lnTo>
                  <a:lnTo>
                    <a:pt x="150" y="72"/>
                  </a:lnTo>
                  <a:lnTo>
                    <a:pt x="149" y="69"/>
                  </a:lnTo>
                  <a:lnTo>
                    <a:pt x="148" y="67"/>
                  </a:lnTo>
                  <a:lnTo>
                    <a:pt x="146" y="65"/>
                  </a:lnTo>
                  <a:lnTo>
                    <a:pt x="144" y="63"/>
                  </a:lnTo>
                  <a:lnTo>
                    <a:pt x="140" y="62"/>
                  </a:lnTo>
                  <a:lnTo>
                    <a:pt x="138" y="61"/>
                  </a:lnTo>
                  <a:lnTo>
                    <a:pt x="135" y="61"/>
                  </a:lnTo>
                  <a:lnTo>
                    <a:pt x="90" y="61"/>
                  </a:lnTo>
                  <a:lnTo>
                    <a:pt x="90" y="15"/>
                  </a:lnTo>
                  <a:lnTo>
                    <a:pt x="89" y="12"/>
                  </a:lnTo>
                  <a:lnTo>
                    <a:pt x="89" y="9"/>
                  </a:lnTo>
                  <a:lnTo>
                    <a:pt x="87" y="7"/>
                  </a:lnTo>
                  <a:lnTo>
                    <a:pt x="86" y="5"/>
                  </a:lnTo>
                  <a:lnTo>
                    <a:pt x="84" y="3"/>
                  </a:lnTo>
                  <a:lnTo>
                    <a:pt x="80" y="2"/>
                  </a:lnTo>
                  <a:lnTo>
                    <a:pt x="78" y="1"/>
                  </a:lnTo>
                  <a:lnTo>
                    <a:pt x="75" y="0"/>
                  </a:lnTo>
                  <a:lnTo>
                    <a:pt x="72" y="1"/>
                  </a:lnTo>
                  <a:lnTo>
                    <a:pt x="69" y="2"/>
                  </a:lnTo>
                  <a:lnTo>
                    <a:pt x="66" y="3"/>
                  </a:lnTo>
                  <a:lnTo>
                    <a:pt x="64" y="5"/>
                  </a:lnTo>
                  <a:lnTo>
                    <a:pt x="62" y="7"/>
                  </a:lnTo>
                  <a:lnTo>
                    <a:pt x="61" y="9"/>
                  </a:lnTo>
                  <a:lnTo>
                    <a:pt x="60" y="12"/>
                  </a:lnTo>
                  <a:lnTo>
                    <a:pt x="60" y="16"/>
                  </a:lnTo>
                  <a:lnTo>
                    <a:pt x="60" y="61"/>
                  </a:lnTo>
                  <a:lnTo>
                    <a:pt x="15" y="61"/>
                  </a:lnTo>
                  <a:lnTo>
                    <a:pt x="12" y="61"/>
                  </a:lnTo>
                  <a:lnTo>
                    <a:pt x="9" y="62"/>
                  </a:lnTo>
                  <a:lnTo>
                    <a:pt x="6" y="63"/>
                  </a:lnTo>
                  <a:lnTo>
                    <a:pt x="4" y="65"/>
                  </a:lnTo>
                  <a:lnTo>
                    <a:pt x="2" y="67"/>
                  </a:lnTo>
                  <a:lnTo>
                    <a:pt x="1" y="69"/>
                  </a:lnTo>
                  <a:lnTo>
                    <a:pt x="0" y="72"/>
                  </a:lnTo>
                  <a:lnTo>
                    <a:pt x="0" y="76"/>
                  </a:lnTo>
                  <a:lnTo>
                    <a:pt x="0" y="78"/>
                  </a:lnTo>
                  <a:lnTo>
                    <a:pt x="1" y="81"/>
                  </a:lnTo>
                  <a:lnTo>
                    <a:pt x="2" y="83"/>
                  </a:lnTo>
                  <a:lnTo>
                    <a:pt x="4" y="86"/>
                  </a:lnTo>
                  <a:lnTo>
                    <a:pt x="6" y="87"/>
                  </a:lnTo>
                  <a:lnTo>
                    <a:pt x="9" y="90"/>
                  </a:lnTo>
                  <a:lnTo>
                    <a:pt x="12" y="90"/>
                  </a:lnTo>
                  <a:lnTo>
                    <a:pt x="15" y="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3" name="Freeform 147">
              <a:extLst>
                <a:ext uri="{FF2B5EF4-FFF2-40B4-BE49-F238E27FC236}">
                  <a16:creationId xmlns:a16="http://schemas.microsoft.com/office/drawing/2014/main" id="{284C8A80-6099-44E2-BD4B-70F5DE3AC221}"/>
                </a:ext>
              </a:extLst>
            </p:cNvPr>
            <p:cNvSpPr>
              <a:spLocks/>
            </p:cNvSpPr>
            <p:nvPr/>
          </p:nvSpPr>
          <p:spPr bwMode="auto">
            <a:xfrm>
              <a:off x="2416297" y="2622278"/>
              <a:ext cx="49213" cy="9525"/>
            </a:xfrm>
            <a:custGeom>
              <a:avLst/>
              <a:gdLst>
                <a:gd name="T0" fmla="*/ 136 w 151"/>
                <a:gd name="T1" fmla="*/ 0 h 30"/>
                <a:gd name="T2" fmla="*/ 15 w 151"/>
                <a:gd name="T3" fmla="*/ 0 h 30"/>
                <a:gd name="T4" fmla="*/ 13 w 151"/>
                <a:gd name="T5" fmla="*/ 0 h 30"/>
                <a:gd name="T6" fmla="*/ 10 w 151"/>
                <a:gd name="T7" fmla="*/ 1 h 30"/>
                <a:gd name="T8" fmla="*/ 7 w 151"/>
                <a:gd name="T9" fmla="*/ 2 h 30"/>
                <a:gd name="T10" fmla="*/ 4 w 151"/>
                <a:gd name="T11" fmla="*/ 4 h 30"/>
                <a:gd name="T12" fmla="*/ 3 w 151"/>
                <a:gd name="T13" fmla="*/ 6 h 30"/>
                <a:gd name="T14" fmla="*/ 1 w 151"/>
                <a:gd name="T15" fmla="*/ 8 h 30"/>
                <a:gd name="T16" fmla="*/ 1 w 151"/>
                <a:gd name="T17" fmla="*/ 11 h 30"/>
                <a:gd name="T18" fmla="*/ 0 w 151"/>
                <a:gd name="T19" fmla="*/ 15 h 30"/>
                <a:gd name="T20" fmla="*/ 1 w 151"/>
                <a:gd name="T21" fmla="*/ 17 h 30"/>
                <a:gd name="T22" fmla="*/ 1 w 151"/>
                <a:gd name="T23" fmla="*/ 20 h 30"/>
                <a:gd name="T24" fmla="*/ 3 w 151"/>
                <a:gd name="T25" fmla="*/ 22 h 30"/>
                <a:gd name="T26" fmla="*/ 4 w 151"/>
                <a:gd name="T27" fmla="*/ 25 h 30"/>
                <a:gd name="T28" fmla="*/ 7 w 151"/>
                <a:gd name="T29" fmla="*/ 26 h 30"/>
                <a:gd name="T30" fmla="*/ 10 w 151"/>
                <a:gd name="T31" fmla="*/ 29 h 30"/>
                <a:gd name="T32" fmla="*/ 13 w 151"/>
                <a:gd name="T33" fmla="*/ 29 h 30"/>
                <a:gd name="T34" fmla="*/ 15 w 151"/>
                <a:gd name="T35" fmla="*/ 30 h 30"/>
                <a:gd name="T36" fmla="*/ 136 w 151"/>
                <a:gd name="T37" fmla="*/ 30 h 30"/>
                <a:gd name="T38" fmla="*/ 139 w 151"/>
                <a:gd name="T39" fmla="*/ 29 h 30"/>
                <a:gd name="T40" fmla="*/ 141 w 151"/>
                <a:gd name="T41" fmla="*/ 29 h 30"/>
                <a:gd name="T42" fmla="*/ 145 w 151"/>
                <a:gd name="T43" fmla="*/ 26 h 30"/>
                <a:gd name="T44" fmla="*/ 147 w 151"/>
                <a:gd name="T45" fmla="*/ 25 h 30"/>
                <a:gd name="T46" fmla="*/ 148 w 151"/>
                <a:gd name="T47" fmla="*/ 22 h 30"/>
                <a:gd name="T48" fmla="*/ 150 w 151"/>
                <a:gd name="T49" fmla="*/ 20 h 30"/>
                <a:gd name="T50" fmla="*/ 150 w 151"/>
                <a:gd name="T51" fmla="*/ 17 h 30"/>
                <a:gd name="T52" fmla="*/ 151 w 151"/>
                <a:gd name="T53" fmla="*/ 15 h 30"/>
                <a:gd name="T54" fmla="*/ 150 w 151"/>
                <a:gd name="T55" fmla="*/ 11 h 30"/>
                <a:gd name="T56" fmla="*/ 150 w 151"/>
                <a:gd name="T57" fmla="*/ 8 h 30"/>
                <a:gd name="T58" fmla="*/ 148 w 151"/>
                <a:gd name="T59" fmla="*/ 6 h 30"/>
                <a:gd name="T60" fmla="*/ 147 w 151"/>
                <a:gd name="T61" fmla="*/ 4 h 30"/>
                <a:gd name="T62" fmla="*/ 145 w 151"/>
                <a:gd name="T63" fmla="*/ 2 h 30"/>
                <a:gd name="T64" fmla="*/ 141 w 151"/>
                <a:gd name="T65" fmla="*/ 1 h 30"/>
                <a:gd name="T66" fmla="*/ 139 w 151"/>
                <a:gd name="T67" fmla="*/ 0 h 30"/>
                <a:gd name="T68" fmla="*/ 136 w 15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30">
                  <a:moveTo>
                    <a:pt x="136" y="0"/>
                  </a:moveTo>
                  <a:lnTo>
                    <a:pt x="15" y="0"/>
                  </a:lnTo>
                  <a:lnTo>
                    <a:pt x="13" y="0"/>
                  </a:lnTo>
                  <a:lnTo>
                    <a:pt x="10" y="1"/>
                  </a:lnTo>
                  <a:lnTo>
                    <a:pt x="7" y="2"/>
                  </a:lnTo>
                  <a:lnTo>
                    <a:pt x="4" y="4"/>
                  </a:lnTo>
                  <a:lnTo>
                    <a:pt x="3" y="6"/>
                  </a:lnTo>
                  <a:lnTo>
                    <a:pt x="1" y="8"/>
                  </a:lnTo>
                  <a:lnTo>
                    <a:pt x="1" y="11"/>
                  </a:lnTo>
                  <a:lnTo>
                    <a:pt x="0" y="15"/>
                  </a:lnTo>
                  <a:lnTo>
                    <a:pt x="1" y="17"/>
                  </a:lnTo>
                  <a:lnTo>
                    <a:pt x="1" y="20"/>
                  </a:lnTo>
                  <a:lnTo>
                    <a:pt x="3" y="22"/>
                  </a:lnTo>
                  <a:lnTo>
                    <a:pt x="4" y="25"/>
                  </a:lnTo>
                  <a:lnTo>
                    <a:pt x="7" y="26"/>
                  </a:lnTo>
                  <a:lnTo>
                    <a:pt x="10" y="29"/>
                  </a:lnTo>
                  <a:lnTo>
                    <a:pt x="13" y="29"/>
                  </a:lnTo>
                  <a:lnTo>
                    <a:pt x="15" y="30"/>
                  </a:lnTo>
                  <a:lnTo>
                    <a:pt x="136" y="30"/>
                  </a:lnTo>
                  <a:lnTo>
                    <a:pt x="139" y="29"/>
                  </a:lnTo>
                  <a:lnTo>
                    <a:pt x="141" y="29"/>
                  </a:lnTo>
                  <a:lnTo>
                    <a:pt x="145" y="26"/>
                  </a:lnTo>
                  <a:lnTo>
                    <a:pt x="147" y="25"/>
                  </a:lnTo>
                  <a:lnTo>
                    <a:pt x="148" y="22"/>
                  </a:lnTo>
                  <a:lnTo>
                    <a:pt x="150" y="20"/>
                  </a:lnTo>
                  <a:lnTo>
                    <a:pt x="150" y="17"/>
                  </a:lnTo>
                  <a:lnTo>
                    <a:pt x="151" y="15"/>
                  </a:lnTo>
                  <a:lnTo>
                    <a:pt x="150" y="11"/>
                  </a:lnTo>
                  <a:lnTo>
                    <a:pt x="150" y="8"/>
                  </a:lnTo>
                  <a:lnTo>
                    <a:pt x="148" y="6"/>
                  </a:lnTo>
                  <a:lnTo>
                    <a:pt x="147" y="4"/>
                  </a:lnTo>
                  <a:lnTo>
                    <a:pt x="145" y="2"/>
                  </a:lnTo>
                  <a:lnTo>
                    <a:pt x="141" y="1"/>
                  </a:lnTo>
                  <a:lnTo>
                    <a:pt x="139" y="0"/>
                  </a:lnTo>
                  <a:lnTo>
                    <a:pt x="1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4" name="Freeform 148">
              <a:extLst>
                <a:ext uri="{FF2B5EF4-FFF2-40B4-BE49-F238E27FC236}">
                  <a16:creationId xmlns:a16="http://schemas.microsoft.com/office/drawing/2014/main" id="{6D07C1E9-71E6-410C-8BB3-F8173E23591C}"/>
                </a:ext>
              </a:extLst>
            </p:cNvPr>
            <p:cNvSpPr>
              <a:spLocks/>
            </p:cNvSpPr>
            <p:nvPr/>
          </p:nvSpPr>
          <p:spPr bwMode="auto">
            <a:xfrm>
              <a:off x="2416297" y="2688953"/>
              <a:ext cx="49213" cy="9525"/>
            </a:xfrm>
            <a:custGeom>
              <a:avLst/>
              <a:gdLst>
                <a:gd name="T0" fmla="*/ 136 w 151"/>
                <a:gd name="T1" fmla="*/ 0 h 30"/>
                <a:gd name="T2" fmla="*/ 15 w 151"/>
                <a:gd name="T3" fmla="*/ 0 h 30"/>
                <a:gd name="T4" fmla="*/ 13 w 151"/>
                <a:gd name="T5" fmla="*/ 0 h 30"/>
                <a:gd name="T6" fmla="*/ 10 w 151"/>
                <a:gd name="T7" fmla="*/ 1 h 30"/>
                <a:gd name="T8" fmla="*/ 7 w 151"/>
                <a:gd name="T9" fmla="*/ 2 h 30"/>
                <a:gd name="T10" fmla="*/ 4 w 151"/>
                <a:gd name="T11" fmla="*/ 4 h 30"/>
                <a:gd name="T12" fmla="*/ 3 w 151"/>
                <a:gd name="T13" fmla="*/ 6 h 30"/>
                <a:gd name="T14" fmla="*/ 1 w 151"/>
                <a:gd name="T15" fmla="*/ 9 h 30"/>
                <a:gd name="T16" fmla="*/ 1 w 151"/>
                <a:gd name="T17" fmla="*/ 11 h 30"/>
                <a:gd name="T18" fmla="*/ 0 w 151"/>
                <a:gd name="T19" fmla="*/ 15 h 30"/>
                <a:gd name="T20" fmla="*/ 1 w 151"/>
                <a:gd name="T21" fmla="*/ 18 h 30"/>
                <a:gd name="T22" fmla="*/ 1 w 151"/>
                <a:gd name="T23" fmla="*/ 21 h 30"/>
                <a:gd name="T24" fmla="*/ 3 w 151"/>
                <a:gd name="T25" fmla="*/ 23 h 30"/>
                <a:gd name="T26" fmla="*/ 4 w 151"/>
                <a:gd name="T27" fmla="*/ 25 h 30"/>
                <a:gd name="T28" fmla="*/ 7 w 151"/>
                <a:gd name="T29" fmla="*/ 27 h 30"/>
                <a:gd name="T30" fmla="*/ 10 w 151"/>
                <a:gd name="T31" fmla="*/ 29 h 30"/>
                <a:gd name="T32" fmla="*/ 13 w 151"/>
                <a:gd name="T33" fmla="*/ 30 h 30"/>
                <a:gd name="T34" fmla="*/ 15 w 151"/>
                <a:gd name="T35" fmla="*/ 30 h 30"/>
                <a:gd name="T36" fmla="*/ 136 w 151"/>
                <a:gd name="T37" fmla="*/ 30 h 30"/>
                <a:gd name="T38" fmla="*/ 139 w 151"/>
                <a:gd name="T39" fmla="*/ 30 h 30"/>
                <a:gd name="T40" fmla="*/ 141 w 151"/>
                <a:gd name="T41" fmla="*/ 29 h 30"/>
                <a:gd name="T42" fmla="*/ 145 w 151"/>
                <a:gd name="T43" fmla="*/ 27 h 30"/>
                <a:gd name="T44" fmla="*/ 147 w 151"/>
                <a:gd name="T45" fmla="*/ 25 h 30"/>
                <a:gd name="T46" fmla="*/ 148 w 151"/>
                <a:gd name="T47" fmla="*/ 23 h 30"/>
                <a:gd name="T48" fmla="*/ 150 w 151"/>
                <a:gd name="T49" fmla="*/ 21 h 30"/>
                <a:gd name="T50" fmla="*/ 150 w 151"/>
                <a:gd name="T51" fmla="*/ 18 h 30"/>
                <a:gd name="T52" fmla="*/ 151 w 151"/>
                <a:gd name="T53" fmla="*/ 15 h 30"/>
                <a:gd name="T54" fmla="*/ 150 w 151"/>
                <a:gd name="T55" fmla="*/ 11 h 30"/>
                <a:gd name="T56" fmla="*/ 150 w 151"/>
                <a:gd name="T57" fmla="*/ 9 h 30"/>
                <a:gd name="T58" fmla="*/ 148 w 151"/>
                <a:gd name="T59" fmla="*/ 6 h 30"/>
                <a:gd name="T60" fmla="*/ 147 w 151"/>
                <a:gd name="T61" fmla="*/ 4 h 30"/>
                <a:gd name="T62" fmla="*/ 145 w 151"/>
                <a:gd name="T63" fmla="*/ 2 h 30"/>
                <a:gd name="T64" fmla="*/ 141 w 151"/>
                <a:gd name="T65" fmla="*/ 1 h 30"/>
                <a:gd name="T66" fmla="*/ 138 w 151"/>
                <a:gd name="T67" fmla="*/ 0 h 30"/>
                <a:gd name="T68" fmla="*/ 136 w 151"/>
                <a:gd name="T69" fmla="*/ 0 h 30"/>
                <a:gd name="T70" fmla="*/ 136 w 151"/>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30">
                  <a:moveTo>
                    <a:pt x="136" y="0"/>
                  </a:moveTo>
                  <a:lnTo>
                    <a:pt x="15" y="0"/>
                  </a:lnTo>
                  <a:lnTo>
                    <a:pt x="13" y="0"/>
                  </a:lnTo>
                  <a:lnTo>
                    <a:pt x="10" y="1"/>
                  </a:lnTo>
                  <a:lnTo>
                    <a:pt x="7" y="2"/>
                  </a:lnTo>
                  <a:lnTo>
                    <a:pt x="4" y="4"/>
                  </a:lnTo>
                  <a:lnTo>
                    <a:pt x="3" y="6"/>
                  </a:lnTo>
                  <a:lnTo>
                    <a:pt x="1" y="9"/>
                  </a:lnTo>
                  <a:lnTo>
                    <a:pt x="1" y="11"/>
                  </a:lnTo>
                  <a:lnTo>
                    <a:pt x="0" y="15"/>
                  </a:lnTo>
                  <a:lnTo>
                    <a:pt x="1" y="18"/>
                  </a:lnTo>
                  <a:lnTo>
                    <a:pt x="1" y="21"/>
                  </a:lnTo>
                  <a:lnTo>
                    <a:pt x="3" y="23"/>
                  </a:lnTo>
                  <a:lnTo>
                    <a:pt x="4" y="25"/>
                  </a:lnTo>
                  <a:lnTo>
                    <a:pt x="7" y="27"/>
                  </a:lnTo>
                  <a:lnTo>
                    <a:pt x="10" y="29"/>
                  </a:lnTo>
                  <a:lnTo>
                    <a:pt x="13" y="30"/>
                  </a:lnTo>
                  <a:lnTo>
                    <a:pt x="15" y="30"/>
                  </a:lnTo>
                  <a:lnTo>
                    <a:pt x="136" y="30"/>
                  </a:lnTo>
                  <a:lnTo>
                    <a:pt x="139" y="30"/>
                  </a:lnTo>
                  <a:lnTo>
                    <a:pt x="141" y="29"/>
                  </a:lnTo>
                  <a:lnTo>
                    <a:pt x="145" y="27"/>
                  </a:lnTo>
                  <a:lnTo>
                    <a:pt x="147" y="25"/>
                  </a:lnTo>
                  <a:lnTo>
                    <a:pt x="148" y="23"/>
                  </a:lnTo>
                  <a:lnTo>
                    <a:pt x="150" y="21"/>
                  </a:lnTo>
                  <a:lnTo>
                    <a:pt x="150" y="18"/>
                  </a:lnTo>
                  <a:lnTo>
                    <a:pt x="151" y="15"/>
                  </a:lnTo>
                  <a:lnTo>
                    <a:pt x="150" y="11"/>
                  </a:lnTo>
                  <a:lnTo>
                    <a:pt x="150" y="9"/>
                  </a:lnTo>
                  <a:lnTo>
                    <a:pt x="148" y="6"/>
                  </a:lnTo>
                  <a:lnTo>
                    <a:pt x="147" y="4"/>
                  </a:lnTo>
                  <a:lnTo>
                    <a:pt x="145" y="2"/>
                  </a:lnTo>
                  <a:lnTo>
                    <a:pt x="141" y="1"/>
                  </a:lnTo>
                  <a:lnTo>
                    <a:pt x="138" y="0"/>
                  </a:lnTo>
                  <a:lnTo>
                    <a:pt x="136" y="0"/>
                  </a:lnTo>
                  <a:lnTo>
                    <a:pt x="1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5" name="Freeform 149">
              <a:extLst>
                <a:ext uri="{FF2B5EF4-FFF2-40B4-BE49-F238E27FC236}">
                  <a16:creationId xmlns:a16="http://schemas.microsoft.com/office/drawing/2014/main" id="{9EDC6EB7-97B8-4E3F-8490-882FB49C7972}"/>
                </a:ext>
              </a:extLst>
            </p:cNvPr>
            <p:cNvSpPr>
              <a:spLocks/>
            </p:cNvSpPr>
            <p:nvPr/>
          </p:nvSpPr>
          <p:spPr bwMode="auto">
            <a:xfrm>
              <a:off x="2416297" y="2708003"/>
              <a:ext cx="49213" cy="9525"/>
            </a:xfrm>
            <a:custGeom>
              <a:avLst/>
              <a:gdLst>
                <a:gd name="T0" fmla="*/ 136 w 151"/>
                <a:gd name="T1" fmla="*/ 0 h 30"/>
                <a:gd name="T2" fmla="*/ 15 w 151"/>
                <a:gd name="T3" fmla="*/ 0 h 30"/>
                <a:gd name="T4" fmla="*/ 13 w 151"/>
                <a:gd name="T5" fmla="*/ 0 h 30"/>
                <a:gd name="T6" fmla="*/ 10 w 151"/>
                <a:gd name="T7" fmla="*/ 1 h 30"/>
                <a:gd name="T8" fmla="*/ 7 w 151"/>
                <a:gd name="T9" fmla="*/ 3 h 30"/>
                <a:gd name="T10" fmla="*/ 4 w 151"/>
                <a:gd name="T11" fmla="*/ 4 h 30"/>
                <a:gd name="T12" fmla="*/ 3 w 151"/>
                <a:gd name="T13" fmla="*/ 6 h 30"/>
                <a:gd name="T14" fmla="*/ 1 w 151"/>
                <a:gd name="T15" fmla="*/ 9 h 30"/>
                <a:gd name="T16" fmla="*/ 1 w 151"/>
                <a:gd name="T17" fmla="*/ 11 h 30"/>
                <a:gd name="T18" fmla="*/ 0 w 151"/>
                <a:gd name="T19" fmla="*/ 15 h 30"/>
                <a:gd name="T20" fmla="*/ 1 w 151"/>
                <a:gd name="T21" fmla="*/ 18 h 30"/>
                <a:gd name="T22" fmla="*/ 1 w 151"/>
                <a:gd name="T23" fmla="*/ 21 h 30"/>
                <a:gd name="T24" fmla="*/ 3 w 151"/>
                <a:gd name="T25" fmla="*/ 23 h 30"/>
                <a:gd name="T26" fmla="*/ 4 w 151"/>
                <a:gd name="T27" fmla="*/ 25 h 30"/>
                <a:gd name="T28" fmla="*/ 7 w 151"/>
                <a:gd name="T29" fmla="*/ 27 h 30"/>
                <a:gd name="T30" fmla="*/ 10 w 151"/>
                <a:gd name="T31" fmla="*/ 29 h 30"/>
                <a:gd name="T32" fmla="*/ 13 w 151"/>
                <a:gd name="T33" fmla="*/ 30 h 30"/>
                <a:gd name="T34" fmla="*/ 15 w 151"/>
                <a:gd name="T35" fmla="*/ 30 h 30"/>
                <a:gd name="T36" fmla="*/ 136 w 151"/>
                <a:gd name="T37" fmla="*/ 30 h 30"/>
                <a:gd name="T38" fmla="*/ 139 w 151"/>
                <a:gd name="T39" fmla="*/ 30 h 30"/>
                <a:gd name="T40" fmla="*/ 141 w 151"/>
                <a:gd name="T41" fmla="*/ 29 h 30"/>
                <a:gd name="T42" fmla="*/ 145 w 151"/>
                <a:gd name="T43" fmla="*/ 27 h 30"/>
                <a:gd name="T44" fmla="*/ 147 w 151"/>
                <a:gd name="T45" fmla="*/ 25 h 30"/>
                <a:gd name="T46" fmla="*/ 148 w 151"/>
                <a:gd name="T47" fmla="*/ 23 h 30"/>
                <a:gd name="T48" fmla="*/ 150 w 151"/>
                <a:gd name="T49" fmla="*/ 21 h 30"/>
                <a:gd name="T50" fmla="*/ 150 w 151"/>
                <a:gd name="T51" fmla="*/ 18 h 30"/>
                <a:gd name="T52" fmla="*/ 151 w 151"/>
                <a:gd name="T53" fmla="*/ 15 h 30"/>
                <a:gd name="T54" fmla="*/ 150 w 151"/>
                <a:gd name="T55" fmla="*/ 11 h 30"/>
                <a:gd name="T56" fmla="*/ 150 w 151"/>
                <a:gd name="T57" fmla="*/ 9 h 30"/>
                <a:gd name="T58" fmla="*/ 148 w 151"/>
                <a:gd name="T59" fmla="*/ 6 h 30"/>
                <a:gd name="T60" fmla="*/ 147 w 151"/>
                <a:gd name="T61" fmla="*/ 4 h 30"/>
                <a:gd name="T62" fmla="*/ 145 w 151"/>
                <a:gd name="T63" fmla="*/ 3 h 30"/>
                <a:gd name="T64" fmla="*/ 141 w 151"/>
                <a:gd name="T65" fmla="*/ 1 h 30"/>
                <a:gd name="T66" fmla="*/ 139 w 151"/>
                <a:gd name="T67" fmla="*/ 1 h 30"/>
                <a:gd name="T68" fmla="*/ 136 w 15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30">
                  <a:moveTo>
                    <a:pt x="136" y="0"/>
                  </a:moveTo>
                  <a:lnTo>
                    <a:pt x="15" y="0"/>
                  </a:lnTo>
                  <a:lnTo>
                    <a:pt x="13" y="0"/>
                  </a:lnTo>
                  <a:lnTo>
                    <a:pt x="10" y="1"/>
                  </a:lnTo>
                  <a:lnTo>
                    <a:pt x="7" y="3"/>
                  </a:lnTo>
                  <a:lnTo>
                    <a:pt x="4" y="4"/>
                  </a:lnTo>
                  <a:lnTo>
                    <a:pt x="3" y="6"/>
                  </a:lnTo>
                  <a:lnTo>
                    <a:pt x="1" y="9"/>
                  </a:lnTo>
                  <a:lnTo>
                    <a:pt x="1" y="11"/>
                  </a:lnTo>
                  <a:lnTo>
                    <a:pt x="0" y="15"/>
                  </a:lnTo>
                  <a:lnTo>
                    <a:pt x="1" y="18"/>
                  </a:lnTo>
                  <a:lnTo>
                    <a:pt x="1" y="21"/>
                  </a:lnTo>
                  <a:lnTo>
                    <a:pt x="3" y="23"/>
                  </a:lnTo>
                  <a:lnTo>
                    <a:pt x="4" y="25"/>
                  </a:lnTo>
                  <a:lnTo>
                    <a:pt x="7" y="27"/>
                  </a:lnTo>
                  <a:lnTo>
                    <a:pt x="10" y="29"/>
                  </a:lnTo>
                  <a:lnTo>
                    <a:pt x="13" y="30"/>
                  </a:lnTo>
                  <a:lnTo>
                    <a:pt x="15" y="30"/>
                  </a:lnTo>
                  <a:lnTo>
                    <a:pt x="136" y="30"/>
                  </a:lnTo>
                  <a:lnTo>
                    <a:pt x="139" y="30"/>
                  </a:lnTo>
                  <a:lnTo>
                    <a:pt x="141" y="29"/>
                  </a:lnTo>
                  <a:lnTo>
                    <a:pt x="145" y="27"/>
                  </a:lnTo>
                  <a:lnTo>
                    <a:pt x="147" y="25"/>
                  </a:lnTo>
                  <a:lnTo>
                    <a:pt x="148" y="23"/>
                  </a:lnTo>
                  <a:lnTo>
                    <a:pt x="150" y="21"/>
                  </a:lnTo>
                  <a:lnTo>
                    <a:pt x="150" y="18"/>
                  </a:lnTo>
                  <a:lnTo>
                    <a:pt x="151" y="15"/>
                  </a:lnTo>
                  <a:lnTo>
                    <a:pt x="150" y="11"/>
                  </a:lnTo>
                  <a:lnTo>
                    <a:pt x="150" y="9"/>
                  </a:lnTo>
                  <a:lnTo>
                    <a:pt x="148" y="6"/>
                  </a:lnTo>
                  <a:lnTo>
                    <a:pt x="147" y="4"/>
                  </a:lnTo>
                  <a:lnTo>
                    <a:pt x="145" y="3"/>
                  </a:lnTo>
                  <a:lnTo>
                    <a:pt x="141" y="1"/>
                  </a:lnTo>
                  <a:lnTo>
                    <a:pt x="139" y="1"/>
                  </a:lnTo>
                  <a:lnTo>
                    <a:pt x="13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6" name="Freeform 150">
              <a:extLst>
                <a:ext uri="{FF2B5EF4-FFF2-40B4-BE49-F238E27FC236}">
                  <a16:creationId xmlns:a16="http://schemas.microsoft.com/office/drawing/2014/main" id="{9A399F5E-6DCE-4CB8-A2AE-F3B4B2626C94}"/>
                </a:ext>
              </a:extLst>
            </p:cNvPr>
            <p:cNvSpPr>
              <a:spLocks/>
            </p:cNvSpPr>
            <p:nvPr/>
          </p:nvSpPr>
          <p:spPr bwMode="auto">
            <a:xfrm>
              <a:off x="2311522" y="2688953"/>
              <a:ext cx="38100" cy="38100"/>
            </a:xfrm>
            <a:custGeom>
              <a:avLst/>
              <a:gdLst>
                <a:gd name="T0" fmla="*/ 116 w 120"/>
                <a:gd name="T1" fmla="*/ 25 h 120"/>
                <a:gd name="T2" fmla="*/ 119 w 120"/>
                <a:gd name="T3" fmla="*/ 20 h 120"/>
                <a:gd name="T4" fmla="*/ 120 w 120"/>
                <a:gd name="T5" fmla="*/ 15 h 120"/>
                <a:gd name="T6" fmla="*/ 119 w 120"/>
                <a:gd name="T7" fmla="*/ 9 h 120"/>
                <a:gd name="T8" fmla="*/ 116 w 120"/>
                <a:gd name="T9" fmla="*/ 4 h 120"/>
                <a:gd name="T10" fmla="*/ 110 w 120"/>
                <a:gd name="T11" fmla="*/ 1 h 120"/>
                <a:gd name="T12" fmla="*/ 105 w 120"/>
                <a:gd name="T13" fmla="*/ 0 h 120"/>
                <a:gd name="T14" fmla="*/ 100 w 120"/>
                <a:gd name="T15" fmla="*/ 1 h 120"/>
                <a:gd name="T16" fmla="*/ 94 w 120"/>
                <a:gd name="T17" fmla="*/ 4 h 120"/>
                <a:gd name="T18" fmla="*/ 26 w 120"/>
                <a:gd name="T19" fmla="*/ 4 h 120"/>
                <a:gd name="T20" fmla="*/ 20 w 120"/>
                <a:gd name="T21" fmla="*/ 1 h 120"/>
                <a:gd name="T22" fmla="*/ 15 w 120"/>
                <a:gd name="T23" fmla="*/ 0 h 120"/>
                <a:gd name="T24" fmla="*/ 9 w 120"/>
                <a:gd name="T25" fmla="*/ 1 h 120"/>
                <a:gd name="T26" fmla="*/ 4 w 120"/>
                <a:gd name="T27" fmla="*/ 4 h 120"/>
                <a:gd name="T28" fmla="*/ 1 w 120"/>
                <a:gd name="T29" fmla="*/ 9 h 120"/>
                <a:gd name="T30" fmla="*/ 0 w 120"/>
                <a:gd name="T31" fmla="*/ 15 h 120"/>
                <a:gd name="T32" fmla="*/ 1 w 120"/>
                <a:gd name="T33" fmla="*/ 20 h 120"/>
                <a:gd name="T34" fmla="*/ 4 w 120"/>
                <a:gd name="T35" fmla="*/ 25 h 120"/>
                <a:gd name="T36" fmla="*/ 4 w 120"/>
                <a:gd name="T37" fmla="*/ 94 h 120"/>
                <a:gd name="T38" fmla="*/ 1 w 120"/>
                <a:gd name="T39" fmla="*/ 99 h 120"/>
                <a:gd name="T40" fmla="*/ 0 w 120"/>
                <a:gd name="T41" fmla="*/ 105 h 120"/>
                <a:gd name="T42" fmla="*/ 1 w 120"/>
                <a:gd name="T43" fmla="*/ 111 h 120"/>
                <a:gd name="T44" fmla="*/ 4 w 120"/>
                <a:gd name="T45" fmla="*/ 115 h 120"/>
                <a:gd name="T46" fmla="*/ 9 w 120"/>
                <a:gd name="T47" fmla="*/ 119 h 120"/>
                <a:gd name="T48" fmla="*/ 15 w 120"/>
                <a:gd name="T49" fmla="*/ 120 h 120"/>
                <a:gd name="T50" fmla="*/ 20 w 120"/>
                <a:gd name="T51" fmla="*/ 119 h 120"/>
                <a:gd name="T52" fmla="*/ 26 w 120"/>
                <a:gd name="T53" fmla="*/ 115 h 120"/>
                <a:gd name="T54" fmla="*/ 94 w 120"/>
                <a:gd name="T55" fmla="*/ 115 h 120"/>
                <a:gd name="T56" fmla="*/ 100 w 120"/>
                <a:gd name="T57" fmla="*/ 119 h 120"/>
                <a:gd name="T58" fmla="*/ 105 w 120"/>
                <a:gd name="T59" fmla="*/ 120 h 120"/>
                <a:gd name="T60" fmla="*/ 110 w 120"/>
                <a:gd name="T61" fmla="*/ 119 h 120"/>
                <a:gd name="T62" fmla="*/ 116 w 120"/>
                <a:gd name="T63" fmla="*/ 115 h 120"/>
                <a:gd name="T64" fmla="*/ 119 w 120"/>
                <a:gd name="T65" fmla="*/ 111 h 120"/>
                <a:gd name="T66" fmla="*/ 120 w 120"/>
                <a:gd name="T67" fmla="*/ 105 h 120"/>
                <a:gd name="T68" fmla="*/ 119 w 120"/>
                <a:gd name="T69" fmla="*/ 99 h 120"/>
                <a:gd name="T70" fmla="*/ 116 w 120"/>
                <a:gd name="T71"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20">
                  <a:moveTo>
                    <a:pt x="81" y="60"/>
                  </a:moveTo>
                  <a:lnTo>
                    <a:pt x="116" y="25"/>
                  </a:lnTo>
                  <a:lnTo>
                    <a:pt x="118" y="23"/>
                  </a:lnTo>
                  <a:lnTo>
                    <a:pt x="119" y="20"/>
                  </a:lnTo>
                  <a:lnTo>
                    <a:pt x="120" y="18"/>
                  </a:lnTo>
                  <a:lnTo>
                    <a:pt x="120" y="15"/>
                  </a:lnTo>
                  <a:lnTo>
                    <a:pt x="120" y="11"/>
                  </a:lnTo>
                  <a:lnTo>
                    <a:pt x="119" y="9"/>
                  </a:lnTo>
                  <a:lnTo>
                    <a:pt x="118" y="6"/>
                  </a:lnTo>
                  <a:lnTo>
                    <a:pt x="116" y="4"/>
                  </a:lnTo>
                  <a:lnTo>
                    <a:pt x="114" y="2"/>
                  </a:lnTo>
                  <a:lnTo>
                    <a:pt x="110" y="1"/>
                  </a:lnTo>
                  <a:lnTo>
                    <a:pt x="108" y="0"/>
                  </a:lnTo>
                  <a:lnTo>
                    <a:pt x="105" y="0"/>
                  </a:lnTo>
                  <a:lnTo>
                    <a:pt x="102" y="0"/>
                  </a:lnTo>
                  <a:lnTo>
                    <a:pt x="100" y="1"/>
                  </a:lnTo>
                  <a:lnTo>
                    <a:pt x="96" y="2"/>
                  </a:lnTo>
                  <a:lnTo>
                    <a:pt x="94" y="4"/>
                  </a:lnTo>
                  <a:lnTo>
                    <a:pt x="60" y="38"/>
                  </a:lnTo>
                  <a:lnTo>
                    <a:pt x="26" y="4"/>
                  </a:lnTo>
                  <a:lnTo>
                    <a:pt x="23" y="2"/>
                  </a:lnTo>
                  <a:lnTo>
                    <a:pt x="20" y="1"/>
                  </a:lnTo>
                  <a:lnTo>
                    <a:pt x="17" y="0"/>
                  </a:lnTo>
                  <a:lnTo>
                    <a:pt x="15" y="0"/>
                  </a:lnTo>
                  <a:lnTo>
                    <a:pt x="12" y="0"/>
                  </a:lnTo>
                  <a:lnTo>
                    <a:pt x="9" y="1"/>
                  </a:lnTo>
                  <a:lnTo>
                    <a:pt x="6" y="2"/>
                  </a:lnTo>
                  <a:lnTo>
                    <a:pt x="4" y="4"/>
                  </a:lnTo>
                  <a:lnTo>
                    <a:pt x="2" y="6"/>
                  </a:lnTo>
                  <a:lnTo>
                    <a:pt x="1" y="9"/>
                  </a:lnTo>
                  <a:lnTo>
                    <a:pt x="0" y="11"/>
                  </a:lnTo>
                  <a:lnTo>
                    <a:pt x="0" y="15"/>
                  </a:lnTo>
                  <a:lnTo>
                    <a:pt x="0" y="18"/>
                  </a:lnTo>
                  <a:lnTo>
                    <a:pt x="1" y="20"/>
                  </a:lnTo>
                  <a:lnTo>
                    <a:pt x="2" y="23"/>
                  </a:lnTo>
                  <a:lnTo>
                    <a:pt x="4" y="25"/>
                  </a:lnTo>
                  <a:lnTo>
                    <a:pt x="39" y="60"/>
                  </a:lnTo>
                  <a:lnTo>
                    <a:pt x="4" y="94"/>
                  </a:lnTo>
                  <a:lnTo>
                    <a:pt x="2" y="97"/>
                  </a:lnTo>
                  <a:lnTo>
                    <a:pt x="1" y="99"/>
                  </a:lnTo>
                  <a:lnTo>
                    <a:pt x="0" y="102"/>
                  </a:lnTo>
                  <a:lnTo>
                    <a:pt x="0" y="105"/>
                  </a:lnTo>
                  <a:lnTo>
                    <a:pt x="0" y="108"/>
                  </a:lnTo>
                  <a:lnTo>
                    <a:pt x="1" y="111"/>
                  </a:lnTo>
                  <a:lnTo>
                    <a:pt x="2" y="113"/>
                  </a:lnTo>
                  <a:lnTo>
                    <a:pt x="4" y="115"/>
                  </a:lnTo>
                  <a:lnTo>
                    <a:pt x="6" y="117"/>
                  </a:lnTo>
                  <a:lnTo>
                    <a:pt x="9" y="119"/>
                  </a:lnTo>
                  <a:lnTo>
                    <a:pt x="12" y="120"/>
                  </a:lnTo>
                  <a:lnTo>
                    <a:pt x="15" y="120"/>
                  </a:lnTo>
                  <a:lnTo>
                    <a:pt x="17" y="120"/>
                  </a:lnTo>
                  <a:lnTo>
                    <a:pt x="20" y="119"/>
                  </a:lnTo>
                  <a:lnTo>
                    <a:pt x="23" y="117"/>
                  </a:lnTo>
                  <a:lnTo>
                    <a:pt x="26" y="115"/>
                  </a:lnTo>
                  <a:lnTo>
                    <a:pt x="60" y="81"/>
                  </a:lnTo>
                  <a:lnTo>
                    <a:pt x="94" y="115"/>
                  </a:lnTo>
                  <a:lnTo>
                    <a:pt x="96" y="117"/>
                  </a:lnTo>
                  <a:lnTo>
                    <a:pt x="100" y="119"/>
                  </a:lnTo>
                  <a:lnTo>
                    <a:pt x="102" y="120"/>
                  </a:lnTo>
                  <a:lnTo>
                    <a:pt x="105" y="120"/>
                  </a:lnTo>
                  <a:lnTo>
                    <a:pt x="108" y="120"/>
                  </a:lnTo>
                  <a:lnTo>
                    <a:pt x="110" y="119"/>
                  </a:lnTo>
                  <a:lnTo>
                    <a:pt x="114" y="117"/>
                  </a:lnTo>
                  <a:lnTo>
                    <a:pt x="116" y="115"/>
                  </a:lnTo>
                  <a:lnTo>
                    <a:pt x="118" y="113"/>
                  </a:lnTo>
                  <a:lnTo>
                    <a:pt x="119" y="111"/>
                  </a:lnTo>
                  <a:lnTo>
                    <a:pt x="120" y="108"/>
                  </a:lnTo>
                  <a:lnTo>
                    <a:pt x="120" y="105"/>
                  </a:lnTo>
                  <a:lnTo>
                    <a:pt x="120" y="102"/>
                  </a:lnTo>
                  <a:lnTo>
                    <a:pt x="119" y="99"/>
                  </a:lnTo>
                  <a:lnTo>
                    <a:pt x="118" y="97"/>
                  </a:lnTo>
                  <a:lnTo>
                    <a:pt x="116" y="94"/>
                  </a:lnTo>
                  <a:lnTo>
                    <a:pt x="81"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grpSp>
        <p:nvGrpSpPr>
          <p:cNvPr id="37" name="Group 36">
            <a:extLst>
              <a:ext uri="{FF2B5EF4-FFF2-40B4-BE49-F238E27FC236}">
                <a16:creationId xmlns:a16="http://schemas.microsoft.com/office/drawing/2014/main" id="{C82028EA-2BE9-4838-A3A7-7FF4DDA5EDAA}"/>
              </a:ext>
            </a:extLst>
          </p:cNvPr>
          <p:cNvGrpSpPr/>
          <p:nvPr/>
        </p:nvGrpSpPr>
        <p:grpSpPr>
          <a:xfrm>
            <a:off x="4807958" y="1197533"/>
            <a:ext cx="214688" cy="215881"/>
            <a:chOff x="6439191" y="1702976"/>
            <a:chExt cx="214688" cy="215881"/>
          </a:xfrm>
        </p:grpSpPr>
        <p:sp>
          <p:nvSpPr>
            <p:cNvPr id="38" name="Freeform 170">
              <a:extLst>
                <a:ext uri="{FF2B5EF4-FFF2-40B4-BE49-F238E27FC236}">
                  <a16:creationId xmlns:a16="http://schemas.microsoft.com/office/drawing/2014/main" id="{56F3D762-9671-444C-A77E-AB85C824C0ED}"/>
                </a:ext>
              </a:extLst>
            </p:cNvPr>
            <p:cNvSpPr>
              <a:spLocks noEditPoints="1"/>
            </p:cNvSpPr>
            <p:nvPr/>
          </p:nvSpPr>
          <p:spPr bwMode="auto">
            <a:xfrm>
              <a:off x="6439191" y="1702976"/>
              <a:ext cx="214688" cy="215881"/>
            </a:xfrm>
            <a:custGeom>
              <a:avLst/>
              <a:gdLst>
                <a:gd name="T0" fmla="*/ 421 w 902"/>
                <a:gd name="T1" fmla="*/ 269 h 901"/>
                <a:gd name="T2" fmla="*/ 721 w 902"/>
                <a:gd name="T3" fmla="*/ 405 h 901"/>
                <a:gd name="T4" fmla="*/ 722 w 902"/>
                <a:gd name="T5" fmla="*/ 411 h 901"/>
                <a:gd name="T6" fmla="*/ 726 w 902"/>
                <a:gd name="T7" fmla="*/ 416 h 901"/>
                <a:gd name="T8" fmla="*/ 731 w 902"/>
                <a:gd name="T9" fmla="*/ 419 h 901"/>
                <a:gd name="T10" fmla="*/ 736 w 902"/>
                <a:gd name="T11" fmla="*/ 420 h 901"/>
                <a:gd name="T12" fmla="*/ 871 w 902"/>
                <a:gd name="T13" fmla="*/ 871 h 901"/>
                <a:gd name="T14" fmla="*/ 31 w 902"/>
                <a:gd name="T15" fmla="*/ 630 h 901"/>
                <a:gd name="T16" fmla="*/ 331 w 902"/>
                <a:gd name="T17" fmla="*/ 30 h 901"/>
                <a:gd name="T18" fmla="*/ 331 w 902"/>
                <a:gd name="T19" fmla="*/ 168 h 901"/>
                <a:gd name="T20" fmla="*/ 334 w 902"/>
                <a:gd name="T21" fmla="*/ 173 h 901"/>
                <a:gd name="T22" fmla="*/ 337 w 902"/>
                <a:gd name="T23" fmla="*/ 177 h 901"/>
                <a:gd name="T24" fmla="*/ 343 w 902"/>
                <a:gd name="T25" fmla="*/ 179 h 901"/>
                <a:gd name="T26" fmla="*/ 482 w 902"/>
                <a:gd name="T27" fmla="*/ 179 h 901"/>
                <a:gd name="T28" fmla="*/ 406 w 902"/>
                <a:gd name="T29" fmla="*/ 239 h 901"/>
                <a:gd name="T30" fmla="*/ 400 w 902"/>
                <a:gd name="T31" fmla="*/ 240 h 901"/>
                <a:gd name="T32" fmla="*/ 395 w 902"/>
                <a:gd name="T33" fmla="*/ 245 h 901"/>
                <a:gd name="T34" fmla="*/ 392 w 902"/>
                <a:gd name="T35" fmla="*/ 249 h 901"/>
                <a:gd name="T36" fmla="*/ 391 w 902"/>
                <a:gd name="T37" fmla="*/ 254 h 901"/>
                <a:gd name="T38" fmla="*/ 31 w 902"/>
                <a:gd name="T39" fmla="*/ 630 h 901"/>
                <a:gd name="T40" fmla="*/ 460 w 902"/>
                <a:gd name="T41" fmla="*/ 150 h 901"/>
                <a:gd name="T42" fmla="*/ 361 w 902"/>
                <a:gd name="T43" fmla="*/ 52 h 901"/>
                <a:gd name="T44" fmla="*/ 851 w 902"/>
                <a:gd name="T45" fmla="*/ 390 h 901"/>
                <a:gd name="T46" fmla="*/ 751 w 902"/>
                <a:gd name="T47" fmla="*/ 292 h 901"/>
                <a:gd name="T48" fmla="*/ 747 w 902"/>
                <a:gd name="T49" fmla="*/ 244 h 901"/>
                <a:gd name="T50" fmla="*/ 743 w 902"/>
                <a:gd name="T51" fmla="*/ 240 h 901"/>
                <a:gd name="T52" fmla="*/ 736 w 902"/>
                <a:gd name="T53" fmla="*/ 239 h 901"/>
                <a:gd name="T54" fmla="*/ 512 w 902"/>
                <a:gd name="T55" fmla="*/ 164 h 901"/>
                <a:gd name="T56" fmla="*/ 507 w 902"/>
                <a:gd name="T57" fmla="*/ 154 h 901"/>
                <a:gd name="T58" fmla="*/ 354 w 902"/>
                <a:gd name="T59" fmla="*/ 2 h 901"/>
                <a:gd name="T60" fmla="*/ 349 w 902"/>
                <a:gd name="T61" fmla="*/ 0 h 901"/>
                <a:gd name="T62" fmla="*/ 15 w 902"/>
                <a:gd name="T63" fmla="*/ 0 h 901"/>
                <a:gd name="T64" fmla="*/ 10 w 902"/>
                <a:gd name="T65" fmla="*/ 1 h 901"/>
                <a:gd name="T66" fmla="*/ 6 w 902"/>
                <a:gd name="T67" fmla="*/ 4 h 901"/>
                <a:gd name="T68" fmla="*/ 2 w 902"/>
                <a:gd name="T69" fmla="*/ 9 h 901"/>
                <a:gd name="T70" fmla="*/ 0 w 902"/>
                <a:gd name="T71" fmla="*/ 15 h 901"/>
                <a:gd name="T72" fmla="*/ 1 w 902"/>
                <a:gd name="T73" fmla="*/ 648 h 901"/>
                <a:gd name="T74" fmla="*/ 3 w 902"/>
                <a:gd name="T75" fmla="*/ 654 h 901"/>
                <a:gd name="T76" fmla="*/ 8 w 902"/>
                <a:gd name="T77" fmla="*/ 658 h 901"/>
                <a:gd name="T78" fmla="*/ 13 w 902"/>
                <a:gd name="T79" fmla="*/ 660 h 901"/>
                <a:gd name="T80" fmla="*/ 391 w 902"/>
                <a:gd name="T81" fmla="*/ 660 h 901"/>
                <a:gd name="T82" fmla="*/ 392 w 902"/>
                <a:gd name="T83" fmla="*/ 889 h 901"/>
                <a:gd name="T84" fmla="*/ 394 w 902"/>
                <a:gd name="T85" fmla="*/ 894 h 901"/>
                <a:gd name="T86" fmla="*/ 398 w 902"/>
                <a:gd name="T87" fmla="*/ 898 h 901"/>
                <a:gd name="T88" fmla="*/ 404 w 902"/>
                <a:gd name="T89" fmla="*/ 900 h 901"/>
                <a:gd name="T90" fmla="*/ 887 w 902"/>
                <a:gd name="T91" fmla="*/ 901 h 901"/>
                <a:gd name="T92" fmla="*/ 893 w 902"/>
                <a:gd name="T93" fmla="*/ 900 h 901"/>
                <a:gd name="T94" fmla="*/ 897 w 902"/>
                <a:gd name="T95" fmla="*/ 897 h 901"/>
                <a:gd name="T96" fmla="*/ 900 w 902"/>
                <a:gd name="T97" fmla="*/ 891 h 901"/>
                <a:gd name="T98" fmla="*/ 902 w 902"/>
                <a:gd name="T99" fmla="*/ 886 h 901"/>
                <a:gd name="T100" fmla="*/ 900 w 902"/>
                <a:gd name="T101" fmla="*/ 40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2" h="901">
                  <a:moveTo>
                    <a:pt x="421" y="871"/>
                  </a:moveTo>
                  <a:lnTo>
                    <a:pt x="421" y="269"/>
                  </a:lnTo>
                  <a:lnTo>
                    <a:pt x="721" y="269"/>
                  </a:lnTo>
                  <a:lnTo>
                    <a:pt x="721" y="405"/>
                  </a:lnTo>
                  <a:lnTo>
                    <a:pt x="721" y="408"/>
                  </a:lnTo>
                  <a:lnTo>
                    <a:pt x="722" y="411"/>
                  </a:lnTo>
                  <a:lnTo>
                    <a:pt x="725" y="414"/>
                  </a:lnTo>
                  <a:lnTo>
                    <a:pt x="726" y="416"/>
                  </a:lnTo>
                  <a:lnTo>
                    <a:pt x="728" y="417"/>
                  </a:lnTo>
                  <a:lnTo>
                    <a:pt x="731" y="419"/>
                  </a:lnTo>
                  <a:lnTo>
                    <a:pt x="733" y="419"/>
                  </a:lnTo>
                  <a:lnTo>
                    <a:pt x="736" y="420"/>
                  </a:lnTo>
                  <a:lnTo>
                    <a:pt x="871" y="420"/>
                  </a:lnTo>
                  <a:lnTo>
                    <a:pt x="871" y="871"/>
                  </a:lnTo>
                  <a:lnTo>
                    <a:pt x="421" y="871"/>
                  </a:lnTo>
                  <a:close/>
                  <a:moveTo>
                    <a:pt x="31" y="630"/>
                  </a:moveTo>
                  <a:lnTo>
                    <a:pt x="31" y="30"/>
                  </a:lnTo>
                  <a:lnTo>
                    <a:pt x="331" y="30"/>
                  </a:lnTo>
                  <a:lnTo>
                    <a:pt x="331" y="164"/>
                  </a:lnTo>
                  <a:lnTo>
                    <a:pt x="331" y="168"/>
                  </a:lnTo>
                  <a:lnTo>
                    <a:pt x="332" y="171"/>
                  </a:lnTo>
                  <a:lnTo>
                    <a:pt x="334" y="173"/>
                  </a:lnTo>
                  <a:lnTo>
                    <a:pt x="335" y="175"/>
                  </a:lnTo>
                  <a:lnTo>
                    <a:pt x="337" y="177"/>
                  </a:lnTo>
                  <a:lnTo>
                    <a:pt x="340" y="178"/>
                  </a:lnTo>
                  <a:lnTo>
                    <a:pt x="343" y="179"/>
                  </a:lnTo>
                  <a:lnTo>
                    <a:pt x="346" y="179"/>
                  </a:lnTo>
                  <a:lnTo>
                    <a:pt x="482" y="179"/>
                  </a:lnTo>
                  <a:lnTo>
                    <a:pt x="482" y="239"/>
                  </a:lnTo>
                  <a:lnTo>
                    <a:pt x="406" y="239"/>
                  </a:lnTo>
                  <a:lnTo>
                    <a:pt x="404" y="239"/>
                  </a:lnTo>
                  <a:lnTo>
                    <a:pt x="400" y="240"/>
                  </a:lnTo>
                  <a:lnTo>
                    <a:pt x="398" y="243"/>
                  </a:lnTo>
                  <a:lnTo>
                    <a:pt x="395" y="245"/>
                  </a:lnTo>
                  <a:lnTo>
                    <a:pt x="394" y="247"/>
                  </a:lnTo>
                  <a:lnTo>
                    <a:pt x="392" y="249"/>
                  </a:lnTo>
                  <a:lnTo>
                    <a:pt x="392" y="252"/>
                  </a:lnTo>
                  <a:lnTo>
                    <a:pt x="391" y="254"/>
                  </a:lnTo>
                  <a:lnTo>
                    <a:pt x="391" y="630"/>
                  </a:lnTo>
                  <a:lnTo>
                    <a:pt x="31" y="630"/>
                  </a:lnTo>
                  <a:close/>
                  <a:moveTo>
                    <a:pt x="361" y="52"/>
                  </a:moveTo>
                  <a:lnTo>
                    <a:pt x="460" y="150"/>
                  </a:lnTo>
                  <a:lnTo>
                    <a:pt x="361" y="150"/>
                  </a:lnTo>
                  <a:lnTo>
                    <a:pt x="361" y="52"/>
                  </a:lnTo>
                  <a:close/>
                  <a:moveTo>
                    <a:pt x="751" y="292"/>
                  </a:moveTo>
                  <a:lnTo>
                    <a:pt x="851" y="390"/>
                  </a:lnTo>
                  <a:lnTo>
                    <a:pt x="751" y="390"/>
                  </a:lnTo>
                  <a:lnTo>
                    <a:pt x="751" y="292"/>
                  </a:lnTo>
                  <a:close/>
                  <a:moveTo>
                    <a:pt x="897" y="395"/>
                  </a:moveTo>
                  <a:lnTo>
                    <a:pt x="747" y="244"/>
                  </a:lnTo>
                  <a:lnTo>
                    <a:pt x="745" y="243"/>
                  </a:lnTo>
                  <a:lnTo>
                    <a:pt x="743" y="240"/>
                  </a:lnTo>
                  <a:lnTo>
                    <a:pt x="740" y="239"/>
                  </a:lnTo>
                  <a:lnTo>
                    <a:pt x="736" y="239"/>
                  </a:lnTo>
                  <a:lnTo>
                    <a:pt x="512" y="239"/>
                  </a:lnTo>
                  <a:lnTo>
                    <a:pt x="512" y="164"/>
                  </a:lnTo>
                  <a:lnTo>
                    <a:pt x="511" y="159"/>
                  </a:lnTo>
                  <a:lnTo>
                    <a:pt x="507" y="154"/>
                  </a:lnTo>
                  <a:lnTo>
                    <a:pt x="357" y="4"/>
                  </a:lnTo>
                  <a:lnTo>
                    <a:pt x="354" y="2"/>
                  </a:lnTo>
                  <a:lnTo>
                    <a:pt x="352" y="1"/>
                  </a:lnTo>
                  <a:lnTo>
                    <a:pt x="349" y="0"/>
                  </a:lnTo>
                  <a:lnTo>
                    <a:pt x="346" y="0"/>
                  </a:lnTo>
                  <a:lnTo>
                    <a:pt x="15" y="0"/>
                  </a:lnTo>
                  <a:lnTo>
                    <a:pt x="13" y="0"/>
                  </a:lnTo>
                  <a:lnTo>
                    <a:pt x="10" y="1"/>
                  </a:lnTo>
                  <a:lnTo>
                    <a:pt x="8" y="2"/>
                  </a:lnTo>
                  <a:lnTo>
                    <a:pt x="6" y="4"/>
                  </a:lnTo>
                  <a:lnTo>
                    <a:pt x="3" y="6"/>
                  </a:lnTo>
                  <a:lnTo>
                    <a:pt x="2" y="9"/>
                  </a:lnTo>
                  <a:lnTo>
                    <a:pt x="1" y="11"/>
                  </a:lnTo>
                  <a:lnTo>
                    <a:pt x="0" y="15"/>
                  </a:lnTo>
                  <a:lnTo>
                    <a:pt x="0" y="645"/>
                  </a:lnTo>
                  <a:lnTo>
                    <a:pt x="1" y="648"/>
                  </a:lnTo>
                  <a:lnTo>
                    <a:pt x="2" y="651"/>
                  </a:lnTo>
                  <a:lnTo>
                    <a:pt x="3" y="654"/>
                  </a:lnTo>
                  <a:lnTo>
                    <a:pt x="6" y="656"/>
                  </a:lnTo>
                  <a:lnTo>
                    <a:pt x="8" y="658"/>
                  </a:lnTo>
                  <a:lnTo>
                    <a:pt x="10" y="659"/>
                  </a:lnTo>
                  <a:lnTo>
                    <a:pt x="13" y="660"/>
                  </a:lnTo>
                  <a:lnTo>
                    <a:pt x="15" y="660"/>
                  </a:lnTo>
                  <a:lnTo>
                    <a:pt x="391" y="660"/>
                  </a:lnTo>
                  <a:lnTo>
                    <a:pt x="391" y="886"/>
                  </a:lnTo>
                  <a:lnTo>
                    <a:pt x="392" y="889"/>
                  </a:lnTo>
                  <a:lnTo>
                    <a:pt x="392" y="891"/>
                  </a:lnTo>
                  <a:lnTo>
                    <a:pt x="394" y="894"/>
                  </a:lnTo>
                  <a:lnTo>
                    <a:pt x="395" y="897"/>
                  </a:lnTo>
                  <a:lnTo>
                    <a:pt x="398" y="898"/>
                  </a:lnTo>
                  <a:lnTo>
                    <a:pt x="400" y="900"/>
                  </a:lnTo>
                  <a:lnTo>
                    <a:pt x="404" y="900"/>
                  </a:lnTo>
                  <a:lnTo>
                    <a:pt x="406" y="901"/>
                  </a:lnTo>
                  <a:lnTo>
                    <a:pt x="887" y="901"/>
                  </a:lnTo>
                  <a:lnTo>
                    <a:pt x="889" y="900"/>
                  </a:lnTo>
                  <a:lnTo>
                    <a:pt x="893" y="900"/>
                  </a:lnTo>
                  <a:lnTo>
                    <a:pt x="895" y="898"/>
                  </a:lnTo>
                  <a:lnTo>
                    <a:pt x="897" y="897"/>
                  </a:lnTo>
                  <a:lnTo>
                    <a:pt x="899" y="894"/>
                  </a:lnTo>
                  <a:lnTo>
                    <a:pt x="900" y="891"/>
                  </a:lnTo>
                  <a:lnTo>
                    <a:pt x="901" y="889"/>
                  </a:lnTo>
                  <a:lnTo>
                    <a:pt x="902" y="886"/>
                  </a:lnTo>
                  <a:lnTo>
                    <a:pt x="902" y="405"/>
                  </a:lnTo>
                  <a:lnTo>
                    <a:pt x="900" y="400"/>
                  </a:lnTo>
                  <a:lnTo>
                    <a:pt x="897" y="39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39" name="Freeform 171">
              <a:extLst>
                <a:ext uri="{FF2B5EF4-FFF2-40B4-BE49-F238E27FC236}">
                  <a16:creationId xmlns:a16="http://schemas.microsoft.com/office/drawing/2014/main" id="{CAC4F629-9A9B-427C-B651-B46CCA15B720}"/>
                </a:ext>
              </a:extLst>
            </p:cNvPr>
            <p:cNvSpPr>
              <a:spLocks/>
            </p:cNvSpPr>
            <p:nvPr/>
          </p:nvSpPr>
          <p:spPr bwMode="auto">
            <a:xfrm>
              <a:off x="6578738" y="1706555"/>
              <a:ext cx="67985" cy="50094"/>
            </a:xfrm>
            <a:custGeom>
              <a:avLst/>
              <a:gdLst>
                <a:gd name="T0" fmla="*/ 2 w 284"/>
                <a:gd name="T1" fmla="*/ 99 h 209"/>
                <a:gd name="T2" fmla="*/ 4 w 284"/>
                <a:gd name="T3" fmla="*/ 101 h 209"/>
                <a:gd name="T4" fmla="*/ 81 w 284"/>
                <a:gd name="T5" fmla="*/ 177 h 209"/>
                <a:gd name="T6" fmla="*/ 86 w 284"/>
                <a:gd name="T7" fmla="*/ 179 h 209"/>
                <a:gd name="T8" fmla="*/ 93 w 284"/>
                <a:gd name="T9" fmla="*/ 179 h 209"/>
                <a:gd name="T10" fmla="*/ 98 w 284"/>
                <a:gd name="T11" fmla="*/ 177 h 209"/>
                <a:gd name="T12" fmla="*/ 102 w 284"/>
                <a:gd name="T13" fmla="*/ 173 h 209"/>
                <a:gd name="T14" fmla="*/ 104 w 284"/>
                <a:gd name="T15" fmla="*/ 168 h 209"/>
                <a:gd name="T16" fmla="*/ 104 w 284"/>
                <a:gd name="T17" fmla="*/ 161 h 209"/>
                <a:gd name="T18" fmla="*/ 102 w 284"/>
                <a:gd name="T19" fmla="*/ 156 h 209"/>
                <a:gd name="T20" fmla="*/ 51 w 284"/>
                <a:gd name="T21" fmla="*/ 106 h 209"/>
                <a:gd name="T22" fmla="*/ 213 w 284"/>
                <a:gd name="T23" fmla="*/ 107 h 209"/>
                <a:gd name="T24" fmla="*/ 231 w 284"/>
                <a:gd name="T25" fmla="*/ 114 h 209"/>
                <a:gd name="T26" fmla="*/ 245 w 284"/>
                <a:gd name="T27" fmla="*/ 126 h 209"/>
                <a:gd name="T28" fmla="*/ 253 w 284"/>
                <a:gd name="T29" fmla="*/ 142 h 209"/>
                <a:gd name="T30" fmla="*/ 254 w 284"/>
                <a:gd name="T31" fmla="*/ 194 h 209"/>
                <a:gd name="T32" fmla="*/ 256 w 284"/>
                <a:gd name="T33" fmla="*/ 201 h 209"/>
                <a:gd name="T34" fmla="*/ 260 w 284"/>
                <a:gd name="T35" fmla="*/ 205 h 209"/>
                <a:gd name="T36" fmla="*/ 264 w 284"/>
                <a:gd name="T37" fmla="*/ 208 h 209"/>
                <a:gd name="T38" fmla="*/ 269 w 284"/>
                <a:gd name="T39" fmla="*/ 209 h 209"/>
                <a:gd name="T40" fmla="*/ 276 w 284"/>
                <a:gd name="T41" fmla="*/ 208 h 209"/>
                <a:gd name="T42" fmla="*/ 280 w 284"/>
                <a:gd name="T43" fmla="*/ 205 h 209"/>
                <a:gd name="T44" fmla="*/ 283 w 284"/>
                <a:gd name="T45" fmla="*/ 201 h 209"/>
                <a:gd name="T46" fmla="*/ 284 w 284"/>
                <a:gd name="T47" fmla="*/ 194 h 209"/>
                <a:gd name="T48" fmla="*/ 284 w 284"/>
                <a:gd name="T49" fmla="*/ 142 h 209"/>
                <a:gd name="T50" fmla="*/ 280 w 284"/>
                <a:gd name="T51" fmla="*/ 127 h 209"/>
                <a:gd name="T52" fmla="*/ 274 w 284"/>
                <a:gd name="T53" fmla="*/ 114 h 209"/>
                <a:gd name="T54" fmla="*/ 264 w 284"/>
                <a:gd name="T55" fmla="*/ 102 h 209"/>
                <a:gd name="T56" fmla="*/ 252 w 284"/>
                <a:gd name="T57" fmla="*/ 93 h 209"/>
                <a:gd name="T58" fmla="*/ 239 w 284"/>
                <a:gd name="T59" fmla="*/ 84 h 209"/>
                <a:gd name="T60" fmla="*/ 225 w 284"/>
                <a:gd name="T61" fmla="*/ 79 h 209"/>
                <a:gd name="T62" fmla="*/ 210 w 284"/>
                <a:gd name="T63" fmla="*/ 77 h 209"/>
                <a:gd name="T64" fmla="*/ 51 w 284"/>
                <a:gd name="T65" fmla="*/ 76 h 209"/>
                <a:gd name="T66" fmla="*/ 102 w 284"/>
                <a:gd name="T67" fmla="*/ 23 h 209"/>
                <a:gd name="T68" fmla="*/ 104 w 284"/>
                <a:gd name="T69" fmla="*/ 18 h 209"/>
                <a:gd name="T70" fmla="*/ 104 w 284"/>
                <a:gd name="T71" fmla="*/ 11 h 209"/>
                <a:gd name="T72" fmla="*/ 102 w 284"/>
                <a:gd name="T73" fmla="*/ 6 h 209"/>
                <a:gd name="T74" fmla="*/ 98 w 284"/>
                <a:gd name="T75" fmla="*/ 2 h 209"/>
                <a:gd name="T76" fmla="*/ 93 w 284"/>
                <a:gd name="T77" fmla="*/ 0 h 209"/>
                <a:gd name="T78" fmla="*/ 87 w 284"/>
                <a:gd name="T79" fmla="*/ 0 h 209"/>
                <a:gd name="T80" fmla="*/ 82 w 284"/>
                <a:gd name="T81" fmla="*/ 2 h 209"/>
                <a:gd name="T82" fmla="*/ 4 w 284"/>
                <a:gd name="T83" fmla="*/ 80 h 209"/>
                <a:gd name="T84" fmla="*/ 1 w 284"/>
                <a:gd name="T85" fmla="*/ 85 h 209"/>
                <a:gd name="T86" fmla="*/ 0 w 284"/>
                <a:gd name="T87" fmla="*/ 90 h 209"/>
                <a:gd name="T88" fmla="*/ 0 w 284"/>
                <a:gd name="T89" fmla="*/ 91 h 209"/>
                <a:gd name="T90" fmla="*/ 0 w 284"/>
                <a:gd name="T91" fmla="*/ 9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4" h="209">
                  <a:moveTo>
                    <a:pt x="1" y="97"/>
                  </a:moveTo>
                  <a:lnTo>
                    <a:pt x="2" y="99"/>
                  </a:lnTo>
                  <a:lnTo>
                    <a:pt x="4" y="101"/>
                  </a:lnTo>
                  <a:lnTo>
                    <a:pt x="4" y="101"/>
                  </a:lnTo>
                  <a:lnTo>
                    <a:pt x="79" y="175"/>
                  </a:lnTo>
                  <a:lnTo>
                    <a:pt x="81" y="177"/>
                  </a:lnTo>
                  <a:lnTo>
                    <a:pt x="84" y="178"/>
                  </a:lnTo>
                  <a:lnTo>
                    <a:pt x="86" y="179"/>
                  </a:lnTo>
                  <a:lnTo>
                    <a:pt x="89" y="179"/>
                  </a:lnTo>
                  <a:lnTo>
                    <a:pt x="93" y="179"/>
                  </a:lnTo>
                  <a:lnTo>
                    <a:pt x="95" y="178"/>
                  </a:lnTo>
                  <a:lnTo>
                    <a:pt x="98" y="177"/>
                  </a:lnTo>
                  <a:lnTo>
                    <a:pt x="100" y="175"/>
                  </a:lnTo>
                  <a:lnTo>
                    <a:pt x="102" y="173"/>
                  </a:lnTo>
                  <a:lnTo>
                    <a:pt x="103" y="170"/>
                  </a:lnTo>
                  <a:lnTo>
                    <a:pt x="104" y="168"/>
                  </a:lnTo>
                  <a:lnTo>
                    <a:pt x="104" y="164"/>
                  </a:lnTo>
                  <a:lnTo>
                    <a:pt x="104" y="161"/>
                  </a:lnTo>
                  <a:lnTo>
                    <a:pt x="103" y="159"/>
                  </a:lnTo>
                  <a:lnTo>
                    <a:pt x="102" y="156"/>
                  </a:lnTo>
                  <a:lnTo>
                    <a:pt x="100" y="154"/>
                  </a:lnTo>
                  <a:lnTo>
                    <a:pt x="51" y="106"/>
                  </a:lnTo>
                  <a:lnTo>
                    <a:pt x="204" y="106"/>
                  </a:lnTo>
                  <a:lnTo>
                    <a:pt x="213" y="107"/>
                  </a:lnTo>
                  <a:lnTo>
                    <a:pt x="222" y="110"/>
                  </a:lnTo>
                  <a:lnTo>
                    <a:pt x="231" y="114"/>
                  </a:lnTo>
                  <a:lnTo>
                    <a:pt x="238" y="120"/>
                  </a:lnTo>
                  <a:lnTo>
                    <a:pt x="245" y="126"/>
                  </a:lnTo>
                  <a:lnTo>
                    <a:pt x="250" y="133"/>
                  </a:lnTo>
                  <a:lnTo>
                    <a:pt x="253" y="142"/>
                  </a:lnTo>
                  <a:lnTo>
                    <a:pt x="254" y="149"/>
                  </a:lnTo>
                  <a:lnTo>
                    <a:pt x="254" y="194"/>
                  </a:lnTo>
                  <a:lnTo>
                    <a:pt x="255" y="198"/>
                  </a:lnTo>
                  <a:lnTo>
                    <a:pt x="256" y="201"/>
                  </a:lnTo>
                  <a:lnTo>
                    <a:pt x="257" y="203"/>
                  </a:lnTo>
                  <a:lnTo>
                    <a:pt x="260" y="205"/>
                  </a:lnTo>
                  <a:lnTo>
                    <a:pt x="262" y="207"/>
                  </a:lnTo>
                  <a:lnTo>
                    <a:pt x="264" y="208"/>
                  </a:lnTo>
                  <a:lnTo>
                    <a:pt x="267" y="209"/>
                  </a:lnTo>
                  <a:lnTo>
                    <a:pt x="269" y="209"/>
                  </a:lnTo>
                  <a:lnTo>
                    <a:pt x="272" y="209"/>
                  </a:lnTo>
                  <a:lnTo>
                    <a:pt x="276" y="208"/>
                  </a:lnTo>
                  <a:lnTo>
                    <a:pt x="278" y="207"/>
                  </a:lnTo>
                  <a:lnTo>
                    <a:pt x="280" y="205"/>
                  </a:lnTo>
                  <a:lnTo>
                    <a:pt x="282" y="203"/>
                  </a:lnTo>
                  <a:lnTo>
                    <a:pt x="283" y="201"/>
                  </a:lnTo>
                  <a:lnTo>
                    <a:pt x="284" y="198"/>
                  </a:lnTo>
                  <a:lnTo>
                    <a:pt x="284" y="194"/>
                  </a:lnTo>
                  <a:lnTo>
                    <a:pt x="284" y="149"/>
                  </a:lnTo>
                  <a:lnTo>
                    <a:pt x="284" y="142"/>
                  </a:lnTo>
                  <a:lnTo>
                    <a:pt x="283" y="135"/>
                  </a:lnTo>
                  <a:lnTo>
                    <a:pt x="280" y="127"/>
                  </a:lnTo>
                  <a:lnTo>
                    <a:pt x="278" y="121"/>
                  </a:lnTo>
                  <a:lnTo>
                    <a:pt x="274" y="114"/>
                  </a:lnTo>
                  <a:lnTo>
                    <a:pt x="269" y="108"/>
                  </a:lnTo>
                  <a:lnTo>
                    <a:pt x="264" y="102"/>
                  </a:lnTo>
                  <a:lnTo>
                    <a:pt x="259" y="97"/>
                  </a:lnTo>
                  <a:lnTo>
                    <a:pt x="252" y="93"/>
                  </a:lnTo>
                  <a:lnTo>
                    <a:pt x="246" y="88"/>
                  </a:lnTo>
                  <a:lnTo>
                    <a:pt x="239" y="84"/>
                  </a:lnTo>
                  <a:lnTo>
                    <a:pt x="232" y="81"/>
                  </a:lnTo>
                  <a:lnTo>
                    <a:pt x="225" y="79"/>
                  </a:lnTo>
                  <a:lnTo>
                    <a:pt x="218" y="78"/>
                  </a:lnTo>
                  <a:lnTo>
                    <a:pt x="210" y="77"/>
                  </a:lnTo>
                  <a:lnTo>
                    <a:pt x="204" y="76"/>
                  </a:lnTo>
                  <a:lnTo>
                    <a:pt x="51" y="76"/>
                  </a:lnTo>
                  <a:lnTo>
                    <a:pt x="101" y="25"/>
                  </a:lnTo>
                  <a:lnTo>
                    <a:pt x="102" y="23"/>
                  </a:lnTo>
                  <a:lnTo>
                    <a:pt x="104" y="20"/>
                  </a:lnTo>
                  <a:lnTo>
                    <a:pt x="104" y="18"/>
                  </a:lnTo>
                  <a:lnTo>
                    <a:pt x="106" y="15"/>
                  </a:lnTo>
                  <a:lnTo>
                    <a:pt x="104" y="11"/>
                  </a:lnTo>
                  <a:lnTo>
                    <a:pt x="104" y="9"/>
                  </a:lnTo>
                  <a:lnTo>
                    <a:pt x="102" y="6"/>
                  </a:lnTo>
                  <a:lnTo>
                    <a:pt x="101" y="4"/>
                  </a:lnTo>
                  <a:lnTo>
                    <a:pt x="98" y="2"/>
                  </a:lnTo>
                  <a:lnTo>
                    <a:pt x="96" y="1"/>
                  </a:lnTo>
                  <a:lnTo>
                    <a:pt x="93" y="0"/>
                  </a:lnTo>
                  <a:lnTo>
                    <a:pt x="91" y="0"/>
                  </a:lnTo>
                  <a:lnTo>
                    <a:pt x="87" y="0"/>
                  </a:lnTo>
                  <a:lnTo>
                    <a:pt x="84" y="1"/>
                  </a:lnTo>
                  <a:lnTo>
                    <a:pt x="82" y="2"/>
                  </a:lnTo>
                  <a:lnTo>
                    <a:pt x="80" y="4"/>
                  </a:lnTo>
                  <a:lnTo>
                    <a:pt x="4" y="80"/>
                  </a:lnTo>
                  <a:lnTo>
                    <a:pt x="2" y="83"/>
                  </a:lnTo>
                  <a:lnTo>
                    <a:pt x="1" y="85"/>
                  </a:lnTo>
                  <a:lnTo>
                    <a:pt x="0" y="87"/>
                  </a:lnTo>
                  <a:lnTo>
                    <a:pt x="0" y="90"/>
                  </a:lnTo>
                  <a:lnTo>
                    <a:pt x="0" y="91"/>
                  </a:lnTo>
                  <a:lnTo>
                    <a:pt x="0" y="91"/>
                  </a:lnTo>
                  <a:lnTo>
                    <a:pt x="0" y="91"/>
                  </a:lnTo>
                  <a:lnTo>
                    <a:pt x="0" y="94"/>
                  </a:lnTo>
                  <a:lnTo>
                    <a:pt x="1" y="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0" name="Freeform 172">
              <a:extLst>
                <a:ext uri="{FF2B5EF4-FFF2-40B4-BE49-F238E27FC236}">
                  <a16:creationId xmlns:a16="http://schemas.microsoft.com/office/drawing/2014/main" id="{3899D29C-0C7B-48C9-9AE4-3006E354980B}"/>
                </a:ext>
              </a:extLst>
            </p:cNvPr>
            <p:cNvSpPr>
              <a:spLocks/>
            </p:cNvSpPr>
            <p:nvPr/>
          </p:nvSpPr>
          <p:spPr bwMode="auto">
            <a:xfrm>
              <a:off x="6446347" y="1871149"/>
              <a:ext cx="67985" cy="44131"/>
            </a:xfrm>
            <a:custGeom>
              <a:avLst/>
              <a:gdLst>
                <a:gd name="T0" fmla="*/ 283 w 285"/>
                <a:gd name="T1" fmla="*/ 83 h 182"/>
                <a:gd name="T2" fmla="*/ 206 w 285"/>
                <a:gd name="T3" fmla="*/ 6 h 182"/>
                <a:gd name="T4" fmla="*/ 200 w 285"/>
                <a:gd name="T5" fmla="*/ 3 h 182"/>
                <a:gd name="T6" fmla="*/ 195 w 285"/>
                <a:gd name="T7" fmla="*/ 2 h 182"/>
                <a:gd name="T8" fmla="*/ 190 w 285"/>
                <a:gd name="T9" fmla="*/ 3 h 182"/>
                <a:gd name="T10" fmla="*/ 184 w 285"/>
                <a:gd name="T11" fmla="*/ 6 h 182"/>
                <a:gd name="T12" fmla="*/ 181 w 285"/>
                <a:gd name="T13" fmla="*/ 12 h 182"/>
                <a:gd name="T14" fmla="*/ 180 w 285"/>
                <a:gd name="T15" fmla="*/ 17 h 182"/>
                <a:gd name="T16" fmla="*/ 181 w 285"/>
                <a:gd name="T17" fmla="*/ 22 h 182"/>
                <a:gd name="T18" fmla="*/ 184 w 285"/>
                <a:gd name="T19" fmla="*/ 28 h 182"/>
                <a:gd name="T20" fmla="*/ 81 w 285"/>
                <a:gd name="T21" fmla="*/ 77 h 182"/>
                <a:gd name="T22" fmla="*/ 64 w 285"/>
                <a:gd name="T23" fmla="*/ 75 h 182"/>
                <a:gd name="T24" fmla="*/ 47 w 285"/>
                <a:gd name="T25" fmla="*/ 70 h 182"/>
                <a:gd name="T26" fmla="*/ 35 w 285"/>
                <a:gd name="T27" fmla="*/ 60 h 182"/>
                <a:gd name="T28" fmla="*/ 31 w 285"/>
                <a:gd name="T29" fmla="*/ 53 h 182"/>
                <a:gd name="T30" fmla="*/ 30 w 285"/>
                <a:gd name="T31" fmla="*/ 45 h 182"/>
                <a:gd name="T32" fmla="*/ 29 w 285"/>
                <a:gd name="T33" fmla="*/ 13 h 182"/>
                <a:gd name="T34" fmla="*/ 27 w 285"/>
                <a:gd name="T35" fmla="*/ 7 h 182"/>
                <a:gd name="T36" fmla="*/ 23 w 285"/>
                <a:gd name="T37" fmla="*/ 3 h 182"/>
                <a:gd name="T38" fmla="*/ 17 w 285"/>
                <a:gd name="T39" fmla="*/ 1 h 182"/>
                <a:gd name="T40" fmla="*/ 12 w 285"/>
                <a:gd name="T41" fmla="*/ 1 h 182"/>
                <a:gd name="T42" fmla="*/ 7 w 285"/>
                <a:gd name="T43" fmla="*/ 3 h 182"/>
                <a:gd name="T44" fmla="*/ 2 w 285"/>
                <a:gd name="T45" fmla="*/ 7 h 182"/>
                <a:gd name="T46" fmla="*/ 0 w 285"/>
                <a:gd name="T47" fmla="*/ 13 h 182"/>
                <a:gd name="T48" fmla="*/ 0 w 285"/>
                <a:gd name="T49" fmla="*/ 45 h 182"/>
                <a:gd name="T50" fmla="*/ 1 w 285"/>
                <a:gd name="T51" fmla="*/ 60 h 182"/>
                <a:gd name="T52" fmla="*/ 7 w 285"/>
                <a:gd name="T53" fmla="*/ 73 h 182"/>
                <a:gd name="T54" fmla="*/ 15 w 285"/>
                <a:gd name="T55" fmla="*/ 83 h 182"/>
                <a:gd name="T56" fmla="*/ 26 w 285"/>
                <a:gd name="T57" fmla="*/ 92 h 182"/>
                <a:gd name="T58" fmla="*/ 38 w 285"/>
                <a:gd name="T59" fmla="*/ 98 h 182"/>
                <a:gd name="T60" fmla="*/ 52 w 285"/>
                <a:gd name="T61" fmla="*/ 103 h 182"/>
                <a:gd name="T62" fmla="*/ 81 w 285"/>
                <a:gd name="T63" fmla="*/ 107 h 182"/>
                <a:gd name="T64" fmla="*/ 184 w 285"/>
                <a:gd name="T65" fmla="*/ 156 h 182"/>
                <a:gd name="T66" fmla="*/ 181 w 285"/>
                <a:gd name="T67" fmla="*/ 162 h 182"/>
                <a:gd name="T68" fmla="*/ 180 w 285"/>
                <a:gd name="T69" fmla="*/ 167 h 182"/>
                <a:gd name="T70" fmla="*/ 181 w 285"/>
                <a:gd name="T71" fmla="*/ 172 h 182"/>
                <a:gd name="T72" fmla="*/ 184 w 285"/>
                <a:gd name="T73" fmla="*/ 178 h 182"/>
                <a:gd name="T74" fmla="*/ 190 w 285"/>
                <a:gd name="T75" fmla="*/ 181 h 182"/>
                <a:gd name="T76" fmla="*/ 195 w 285"/>
                <a:gd name="T77" fmla="*/ 182 h 182"/>
                <a:gd name="T78" fmla="*/ 200 w 285"/>
                <a:gd name="T79" fmla="*/ 181 h 182"/>
                <a:gd name="T80" fmla="*/ 206 w 285"/>
                <a:gd name="T81" fmla="*/ 178 h 182"/>
                <a:gd name="T82" fmla="*/ 283 w 285"/>
                <a:gd name="T83" fmla="*/ 101 h 182"/>
                <a:gd name="T84" fmla="*/ 285 w 285"/>
                <a:gd name="T85" fmla="*/ 94 h 182"/>
                <a:gd name="T86" fmla="*/ 285 w 285"/>
                <a:gd name="T87" fmla="*/ 8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 h="182">
                  <a:moveTo>
                    <a:pt x="284" y="86"/>
                  </a:moveTo>
                  <a:lnTo>
                    <a:pt x="283" y="83"/>
                  </a:lnTo>
                  <a:lnTo>
                    <a:pt x="281" y="81"/>
                  </a:lnTo>
                  <a:lnTo>
                    <a:pt x="206" y="6"/>
                  </a:lnTo>
                  <a:lnTo>
                    <a:pt x="204" y="4"/>
                  </a:lnTo>
                  <a:lnTo>
                    <a:pt x="200" y="3"/>
                  </a:lnTo>
                  <a:lnTo>
                    <a:pt x="198" y="2"/>
                  </a:lnTo>
                  <a:lnTo>
                    <a:pt x="195" y="2"/>
                  </a:lnTo>
                  <a:lnTo>
                    <a:pt x="192" y="2"/>
                  </a:lnTo>
                  <a:lnTo>
                    <a:pt x="190" y="3"/>
                  </a:lnTo>
                  <a:lnTo>
                    <a:pt x="186" y="4"/>
                  </a:lnTo>
                  <a:lnTo>
                    <a:pt x="184" y="6"/>
                  </a:lnTo>
                  <a:lnTo>
                    <a:pt x="182" y="9"/>
                  </a:lnTo>
                  <a:lnTo>
                    <a:pt x="181" y="12"/>
                  </a:lnTo>
                  <a:lnTo>
                    <a:pt x="180" y="14"/>
                  </a:lnTo>
                  <a:lnTo>
                    <a:pt x="180" y="17"/>
                  </a:lnTo>
                  <a:lnTo>
                    <a:pt x="180" y="19"/>
                  </a:lnTo>
                  <a:lnTo>
                    <a:pt x="181" y="22"/>
                  </a:lnTo>
                  <a:lnTo>
                    <a:pt x="182" y="25"/>
                  </a:lnTo>
                  <a:lnTo>
                    <a:pt x="184" y="28"/>
                  </a:lnTo>
                  <a:lnTo>
                    <a:pt x="234" y="77"/>
                  </a:lnTo>
                  <a:lnTo>
                    <a:pt x="81" y="77"/>
                  </a:lnTo>
                  <a:lnTo>
                    <a:pt x="73" y="76"/>
                  </a:lnTo>
                  <a:lnTo>
                    <a:pt x="64" y="75"/>
                  </a:lnTo>
                  <a:lnTo>
                    <a:pt x="56" y="73"/>
                  </a:lnTo>
                  <a:lnTo>
                    <a:pt x="47" y="70"/>
                  </a:lnTo>
                  <a:lnTo>
                    <a:pt x="41" y="65"/>
                  </a:lnTo>
                  <a:lnTo>
                    <a:pt x="35" y="60"/>
                  </a:lnTo>
                  <a:lnTo>
                    <a:pt x="32" y="57"/>
                  </a:lnTo>
                  <a:lnTo>
                    <a:pt x="31" y="53"/>
                  </a:lnTo>
                  <a:lnTo>
                    <a:pt x="30" y="49"/>
                  </a:lnTo>
                  <a:lnTo>
                    <a:pt x="30" y="45"/>
                  </a:lnTo>
                  <a:lnTo>
                    <a:pt x="30" y="15"/>
                  </a:lnTo>
                  <a:lnTo>
                    <a:pt x="29" y="13"/>
                  </a:lnTo>
                  <a:lnTo>
                    <a:pt x="28" y="10"/>
                  </a:lnTo>
                  <a:lnTo>
                    <a:pt x="27" y="7"/>
                  </a:lnTo>
                  <a:lnTo>
                    <a:pt x="25" y="5"/>
                  </a:lnTo>
                  <a:lnTo>
                    <a:pt x="23" y="3"/>
                  </a:lnTo>
                  <a:lnTo>
                    <a:pt x="21" y="1"/>
                  </a:lnTo>
                  <a:lnTo>
                    <a:pt x="17" y="1"/>
                  </a:lnTo>
                  <a:lnTo>
                    <a:pt x="15" y="0"/>
                  </a:lnTo>
                  <a:lnTo>
                    <a:pt x="12" y="1"/>
                  </a:lnTo>
                  <a:lnTo>
                    <a:pt x="9" y="1"/>
                  </a:lnTo>
                  <a:lnTo>
                    <a:pt x="7" y="3"/>
                  </a:lnTo>
                  <a:lnTo>
                    <a:pt x="5" y="5"/>
                  </a:lnTo>
                  <a:lnTo>
                    <a:pt x="2" y="7"/>
                  </a:lnTo>
                  <a:lnTo>
                    <a:pt x="1" y="10"/>
                  </a:lnTo>
                  <a:lnTo>
                    <a:pt x="0" y="13"/>
                  </a:lnTo>
                  <a:lnTo>
                    <a:pt x="0" y="15"/>
                  </a:lnTo>
                  <a:lnTo>
                    <a:pt x="0" y="45"/>
                  </a:lnTo>
                  <a:lnTo>
                    <a:pt x="0" y="52"/>
                  </a:lnTo>
                  <a:lnTo>
                    <a:pt x="1" y="60"/>
                  </a:lnTo>
                  <a:lnTo>
                    <a:pt x="3" y="66"/>
                  </a:lnTo>
                  <a:lnTo>
                    <a:pt x="7" y="73"/>
                  </a:lnTo>
                  <a:lnTo>
                    <a:pt x="11" y="78"/>
                  </a:lnTo>
                  <a:lnTo>
                    <a:pt x="15" y="83"/>
                  </a:lnTo>
                  <a:lnTo>
                    <a:pt x="21" y="88"/>
                  </a:lnTo>
                  <a:lnTo>
                    <a:pt x="26" y="92"/>
                  </a:lnTo>
                  <a:lnTo>
                    <a:pt x="31" y="95"/>
                  </a:lnTo>
                  <a:lnTo>
                    <a:pt x="38" y="98"/>
                  </a:lnTo>
                  <a:lnTo>
                    <a:pt x="44" y="101"/>
                  </a:lnTo>
                  <a:lnTo>
                    <a:pt x="52" y="103"/>
                  </a:lnTo>
                  <a:lnTo>
                    <a:pt x="66" y="106"/>
                  </a:lnTo>
                  <a:lnTo>
                    <a:pt x="81" y="107"/>
                  </a:lnTo>
                  <a:lnTo>
                    <a:pt x="234" y="107"/>
                  </a:lnTo>
                  <a:lnTo>
                    <a:pt x="184" y="156"/>
                  </a:lnTo>
                  <a:lnTo>
                    <a:pt x="182" y="158"/>
                  </a:lnTo>
                  <a:lnTo>
                    <a:pt x="181" y="162"/>
                  </a:lnTo>
                  <a:lnTo>
                    <a:pt x="180" y="164"/>
                  </a:lnTo>
                  <a:lnTo>
                    <a:pt x="180" y="167"/>
                  </a:lnTo>
                  <a:lnTo>
                    <a:pt x="180" y="170"/>
                  </a:lnTo>
                  <a:lnTo>
                    <a:pt x="181" y="172"/>
                  </a:lnTo>
                  <a:lnTo>
                    <a:pt x="182" y="175"/>
                  </a:lnTo>
                  <a:lnTo>
                    <a:pt x="184" y="178"/>
                  </a:lnTo>
                  <a:lnTo>
                    <a:pt x="186" y="180"/>
                  </a:lnTo>
                  <a:lnTo>
                    <a:pt x="190" y="181"/>
                  </a:lnTo>
                  <a:lnTo>
                    <a:pt x="192" y="182"/>
                  </a:lnTo>
                  <a:lnTo>
                    <a:pt x="195" y="182"/>
                  </a:lnTo>
                  <a:lnTo>
                    <a:pt x="198" y="182"/>
                  </a:lnTo>
                  <a:lnTo>
                    <a:pt x="200" y="181"/>
                  </a:lnTo>
                  <a:lnTo>
                    <a:pt x="204" y="180"/>
                  </a:lnTo>
                  <a:lnTo>
                    <a:pt x="206" y="178"/>
                  </a:lnTo>
                  <a:lnTo>
                    <a:pt x="281" y="103"/>
                  </a:lnTo>
                  <a:lnTo>
                    <a:pt x="283" y="101"/>
                  </a:lnTo>
                  <a:lnTo>
                    <a:pt x="284" y="97"/>
                  </a:lnTo>
                  <a:lnTo>
                    <a:pt x="285" y="94"/>
                  </a:lnTo>
                  <a:lnTo>
                    <a:pt x="285" y="91"/>
                  </a:lnTo>
                  <a:lnTo>
                    <a:pt x="285" y="89"/>
                  </a:lnTo>
                  <a:lnTo>
                    <a:pt x="284"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sp>
        <p:nvSpPr>
          <p:cNvPr id="41" name="Rectangle: Rounded Corners 57">
            <a:extLst>
              <a:ext uri="{FF2B5EF4-FFF2-40B4-BE49-F238E27FC236}">
                <a16:creationId xmlns:a16="http://schemas.microsoft.com/office/drawing/2014/main" id="{C75FE0C6-9DA8-4F62-A42C-9D1126B24650}"/>
              </a:ext>
            </a:extLst>
          </p:cNvPr>
          <p:cNvSpPr/>
          <p:nvPr/>
        </p:nvSpPr>
        <p:spPr>
          <a:xfrm>
            <a:off x="2502938" y="4098069"/>
            <a:ext cx="2033802"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42" name="TextBox 41">
            <a:extLst>
              <a:ext uri="{FF2B5EF4-FFF2-40B4-BE49-F238E27FC236}">
                <a16:creationId xmlns:a16="http://schemas.microsoft.com/office/drawing/2014/main" id="{7CCF4AE8-EBF6-472C-B873-53CA189C3A08}"/>
              </a:ext>
            </a:extLst>
          </p:cNvPr>
          <p:cNvSpPr txBox="1"/>
          <p:nvPr/>
        </p:nvSpPr>
        <p:spPr>
          <a:xfrm>
            <a:off x="3040214" y="4334236"/>
            <a:ext cx="1146535" cy="161583"/>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Analytics</a:t>
            </a:r>
          </a:p>
        </p:txBody>
      </p:sp>
      <p:sp>
        <p:nvSpPr>
          <p:cNvPr id="43" name="Oval 42">
            <a:extLst>
              <a:ext uri="{FF2B5EF4-FFF2-40B4-BE49-F238E27FC236}">
                <a16:creationId xmlns:a16="http://schemas.microsoft.com/office/drawing/2014/main" id="{841243BA-9587-427F-8B24-FA70C78EA45C}"/>
              </a:ext>
            </a:extLst>
          </p:cNvPr>
          <p:cNvSpPr/>
          <p:nvPr/>
        </p:nvSpPr>
        <p:spPr>
          <a:xfrm>
            <a:off x="2586829" y="4218221"/>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grpSp>
        <p:nvGrpSpPr>
          <p:cNvPr id="44" name="Group 43">
            <a:extLst>
              <a:ext uri="{FF2B5EF4-FFF2-40B4-BE49-F238E27FC236}">
                <a16:creationId xmlns:a16="http://schemas.microsoft.com/office/drawing/2014/main" id="{393FF5FD-4D4D-48B1-A483-B10ED70A9092}"/>
              </a:ext>
            </a:extLst>
          </p:cNvPr>
          <p:cNvGrpSpPr/>
          <p:nvPr/>
        </p:nvGrpSpPr>
        <p:grpSpPr>
          <a:xfrm>
            <a:off x="2676292" y="4313051"/>
            <a:ext cx="214688" cy="203955"/>
            <a:chOff x="4312095" y="4935540"/>
            <a:chExt cx="214688" cy="203955"/>
          </a:xfrm>
        </p:grpSpPr>
        <p:sp>
          <p:nvSpPr>
            <p:cNvPr id="45" name="Freeform 175">
              <a:extLst>
                <a:ext uri="{FF2B5EF4-FFF2-40B4-BE49-F238E27FC236}">
                  <a16:creationId xmlns:a16="http://schemas.microsoft.com/office/drawing/2014/main" id="{4710E13E-2788-4DEB-AAF7-8C472664578E}"/>
                </a:ext>
              </a:extLst>
            </p:cNvPr>
            <p:cNvSpPr>
              <a:spLocks noEditPoints="1"/>
            </p:cNvSpPr>
            <p:nvPr/>
          </p:nvSpPr>
          <p:spPr bwMode="auto">
            <a:xfrm>
              <a:off x="4312095" y="5053619"/>
              <a:ext cx="214688" cy="85876"/>
            </a:xfrm>
            <a:custGeom>
              <a:avLst/>
              <a:gdLst>
                <a:gd name="T0" fmla="*/ 611 w 902"/>
                <a:gd name="T1" fmla="*/ 290 h 359"/>
                <a:gd name="T2" fmla="*/ 516 w 902"/>
                <a:gd name="T3" fmla="*/ 325 h 359"/>
                <a:gd name="T4" fmla="*/ 435 w 902"/>
                <a:gd name="T5" fmla="*/ 324 h 359"/>
                <a:gd name="T6" fmla="*/ 325 w 902"/>
                <a:gd name="T7" fmla="*/ 292 h 359"/>
                <a:gd name="T8" fmla="*/ 210 w 902"/>
                <a:gd name="T9" fmla="*/ 252 h 359"/>
                <a:gd name="T10" fmla="*/ 306 w 902"/>
                <a:gd name="T11" fmla="*/ 61 h 359"/>
                <a:gd name="T12" fmla="*/ 386 w 902"/>
                <a:gd name="T13" fmla="*/ 82 h 359"/>
                <a:gd name="T14" fmla="*/ 446 w 902"/>
                <a:gd name="T15" fmla="*/ 118 h 359"/>
                <a:gd name="T16" fmla="*/ 500 w 902"/>
                <a:gd name="T17" fmla="*/ 120 h 359"/>
                <a:gd name="T18" fmla="*/ 554 w 902"/>
                <a:gd name="T19" fmla="*/ 120 h 359"/>
                <a:gd name="T20" fmla="*/ 590 w 902"/>
                <a:gd name="T21" fmla="*/ 125 h 359"/>
                <a:gd name="T22" fmla="*/ 601 w 902"/>
                <a:gd name="T23" fmla="*/ 144 h 359"/>
                <a:gd name="T24" fmla="*/ 598 w 902"/>
                <a:gd name="T25" fmla="*/ 166 h 359"/>
                <a:gd name="T26" fmla="*/ 578 w 902"/>
                <a:gd name="T27" fmla="*/ 180 h 359"/>
                <a:gd name="T28" fmla="*/ 355 w 902"/>
                <a:gd name="T29" fmla="*/ 181 h 359"/>
                <a:gd name="T30" fmla="*/ 347 w 902"/>
                <a:gd name="T31" fmla="*/ 189 h 359"/>
                <a:gd name="T32" fmla="*/ 347 w 902"/>
                <a:gd name="T33" fmla="*/ 201 h 359"/>
                <a:gd name="T34" fmla="*/ 355 w 902"/>
                <a:gd name="T35" fmla="*/ 208 h 359"/>
                <a:gd name="T36" fmla="*/ 578 w 902"/>
                <a:gd name="T37" fmla="*/ 209 h 359"/>
                <a:gd name="T38" fmla="*/ 604 w 902"/>
                <a:gd name="T39" fmla="*/ 201 h 359"/>
                <a:gd name="T40" fmla="*/ 778 w 902"/>
                <a:gd name="T41" fmla="*/ 136 h 359"/>
                <a:gd name="T42" fmla="*/ 818 w 902"/>
                <a:gd name="T43" fmla="*/ 135 h 359"/>
                <a:gd name="T44" fmla="*/ 861 w 902"/>
                <a:gd name="T45" fmla="*/ 161 h 359"/>
                <a:gd name="T46" fmla="*/ 712 w 902"/>
                <a:gd name="T47" fmla="*/ 237 h 359"/>
                <a:gd name="T48" fmla="*/ 901 w 902"/>
                <a:gd name="T49" fmla="*/ 159 h 359"/>
                <a:gd name="T50" fmla="*/ 871 w 902"/>
                <a:gd name="T51" fmla="*/ 130 h 359"/>
                <a:gd name="T52" fmla="*/ 825 w 902"/>
                <a:gd name="T53" fmla="*/ 106 h 359"/>
                <a:gd name="T54" fmla="*/ 790 w 902"/>
                <a:gd name="T55" fmla="*/ 102 h 359"/>
                <a:gd name="T56" fmla="*/ 631 w 902"/>
                <a:gd name="T57" fmla="*/ 151 h 359"/>
                <a:gd name="T58" fmla="*/ 622 w 902"/>
                <a:gd name="T59" fmla="*/ 117 h 359"/>
                <a:gd name="T60" fmla="*/ 602 w 902"/>
                <a:gd name="T61" fmla="*/ 97 h 359"/>
                <a:gd name="T62" fmla="*/ 578 w 902"/>
                <a:gd name="T63" fmla="*/ 90 h 359"/>
                <a:gd name="T64" fmla="*/ 526 w 902"/>
                <a:gd name="T65" fmla="*/ 90 h 359"/>
                <a:gd name="T66" fmla="*/ 474 w 902"/>
                <a:gd name="T67" fmla="*/ 90 h 359"/>
                <a:gd name="T68" fmla="*/ 395 w 902"/>
                <a:gd name="T69" fmla="*/ 53 h 359"/>
                <a:gd name="T70" fmla="*/ 309 w 902"/>
                <a:gd name="T71" fmla="*/ 31 h 359"/>
                <a:gd name="T72" fmla="*/ 180 w 902"/>
                <a:gd name="T73" fmla="*/ 11 h 359"/>
                <a:gd name="T74" fmla="*/ 174 w 902"/>
                <a:gd name="T75" fmla="*/ 2 h 359"/>
                <a:gd name="T76" fmla="*/ 15 w 902"/>
                <a:gd name="T77" fmla="*/ 0 h 359"/>
                <a:gd name="T78" fmla="*/ 4 w 902"/>
                <a:gd name="T79" fmla="*/ 4 h 359"/>
                <a:gd name="T80" fmla="*/ 0 w 902"/>
                <a:gd name="T81" fmla="*/ 15 h 359"/>
                <a:gd name="T82" fmla="*/ 2 w 902"/>
                <a:gd name="T83" fmla="*/ 293 h 359"/>
                <a:gd name="T84" fmla="*/ 12 w 902"/>
                <a:gd name="T85" fmla="*/ 299 h 359"/>
                <a:gd name="T86" fmla="*/ 171 w 902"/>
                <a:gd name="T87" fmla="*/ 299 h 359"/>
                <a:gd name="T88" fmla="*/ 179 w 902"/>
                <a:gd name="T89" fmla="*/ 291 h 359"/>
                <a:gd name="T90" fmla="*/ 208 w 902"/>
                <a:gd name="T91" fmla="*/ 282 h 359"/>
                <a:gd name="T92" fmla="*/ 313 w 902"/>
                <a:gd name="T93" fmla="*/ 320 h 359"/>
                <a:gd name="T94" fmla="*/ 419 w 902"/>
                <a:gd name="T95" fmla="*/ 352 h 359"/>
                <a:gd name="T96" fmla="*/ 492 w 902"/>
                <a:gd name="T97" fmla="*/ 359 h 359"/>
                <a:gd name="T98" fmla="*/ 539 w 902"/>
                <a:gd name="T99" fmla="*/ 351 h 359"/>
                <a:gd name="T100" fmla="*/ 610 w 902"/>
                <a:gd name="T101" fmla="*/ 323 h 359"/>
                <a:gd name="T102" fmla="*/ 743 w 902"/>
                <a:gd name="T103" fmla="*/ 256 h 359"/>
                <a:gd name="T104" fmla="*/ 823 w 902"/>
                <a:gd name="T105" fmla="*/ 214 h 359"/>
                <a:gd name="T106" fmla="*/ 897 w 902"/>
                <a:gd name="T107" fmla="*/ 176 h 359"/>
                <a:gd name="T108" fmla="*/ 902 w 902"/>
                <a:gd name="T109" fmla="*/ 167 h 359"/>
                <a:gd name="T110" fmla="*/ 30 w 902"/>
                <a:gd name="T111" fmla="*/ 3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2" h="359">
                  <a:moveTo>
                    <a:pt x="712" y="237"/>
                  </a:moveTo>
                  <a:lnTo>
                    <a:pt x="674" y="258"/>
                  </a:lnTo>
                  <a:lnTo>
                    <a:pt x="641" y="275"/>
                  </a:lnTo>
                  <a:lnTo>
                    <a:pt x="611" y="290"/>
                  </a:lnTo>
                  <a:lnTo>
                    <a:pt x="584" y="303"/>
                  </a:lnTo>
                  <a:lnTo>
                    <a:pt x="559" y="312"/>
                  </a:lnTo>
                  <a:lnTo>
                    <a:pt x="537" y="320"/>
                  </a:lnTo>
                  <a:lnTo>
                    <a:pt x="516" y="325"/>
                  </a:lnTo>
                  <a:lnTo>
                    <a:pt x="496" y="328"/>
                  </a:lnTo>
                  <a:lnTo>
                    <a:pt x="477" y="329"/>
                  </a:lnTo>
                  <a:lnTo>
                    <a:pt x="456" y="327"/>
                  </a:lnTo>
                  <a:lnTo>
                    <a:pt x="435" y="324"/>
                  </a:lnTo>
                  <a:lnTo>
                    <a:pt x="411" y="319"/>
                  </a:lnTo>
                  <a:lnTo>
                    <a:pt x="386" y="312"/>
                  </a:lnTo>
                  <a:lnTo>
                    <a:pt x="357" y="303"/>
                  </a:lnTo>
                  <a:lnTo>
                    <a:pt x="325" y="292"/>
                  </a:lnTo>
                  <a:lnTo>
                    <a:pt x="288" y="279"/>
                  </a:lnTo>
                  <a:lnTo>
                    <a:pt x="265" y="271"/>
                  </a:lnTo>
                  <a:lnTo>
                    <a:pt x="238" y="262"/>
                  </a:lnTo>
                  <a:lnTo>
                    <a:pt x="210" y="252"/>
                  </a:lnTo>
                  <a:lnTo>
                    <a:pt x="180" y="242"/>
                  </a:lnTo>
                  <a:lnTo>
                    <a:pt x="180" y="60"/>
                  </a:lnTo>
                  <a:lnTo>
                    <a:pt x="286" y="60"/>
                  </a:lnTo>
                  <a:lnTo>
                    <a:pt x="306" y="61"/>
                  </a:lnTo>
                  <a:lnTo>
                    <a:pt x="327" y="63"/>
                  </a:lnTo>
                  <a:lnTo>
                    <a:pt x="347" y="68"/>
                  </a:lnTo>
                  <a:lnTo>
                    <a:pt x="366" y="73"/>
                  </a:lnTo>
                  <a:lnTo>
                    <a:pt x="386" y="82"/>
                  </a:lnTo>
                  <a:lnTo>
                    <a:pt x="405" y="92"/>
                  </a:lnTo>
                  <a:lnTo>
                    <a:pt x="423" y="103"/>
                  </a:lnTo>
                  <a:lnTo>
                    <a:pt x="441" y="116"/>
                  </a:lnTo>
                  <a:lnTo>
                    <a:pt x="446" y="118"/>
                  </a:lnTo>
                  <a:lnTo>
                    <a:pt x="451" y="120"/>
                  </a:lnTo>
                  <a:lnTo>
                    <a:pt x="471" y="120"/>
                  </a:lnTo>
                  <a:lnTo>
                    <a:pt x="486" y="120"/>
                  </a:lnTo>
                  <a:lnTo>
                    <a:pt x="500" y="120"/>
                  </a:lnTo>
                  <a:lnTo>
                    <a:pt x="515" y="120"/>
                  </a:lnTo>
                  <a:lnTo>
                    <a:pt x="526" y="120"/>
                  </a:lnTo>
                  <a:lnTo>
                    <a:pt x="539" y="120"/>
                  </a:lnTo>
                  <a:lnTo>
                    <a:pt x="554" y="120"/>
                  </a:lnTo>
                  <a:lnTo>
                    <a:pt x="571" y="120"/>
                  </a:lnTo>
                  <a:lnTo>
                    <a:pt x="578" y="121"/>
                  </a:lnTo>
                  <a:lnTo>
                    <a:pt x="585" y="123"/>
                  </a:lnTo>
                  <a:lnTo>
                    <a:pt x="590" y="125"/>
                  </a:lnTo>
                  <a:lnTo>
                    <a:pt x="595" y="129"/>
                  </a:lnTo>
                  <a:lnTo>
                    <a:pt x="598" y="135"/>
                  </a:lnTo>
                  <a:lnTo>
                    <a:pt x="600" y="139"/>
                  </a:lnTo>
                  <a:lnTo>
                    <a:pt x="601" y="144"/>
                  </a:lnTo>
                  <a:lnTo>
                    <a:pt x="601" y="150"/>
                  </a:lnTo>
                  <a:lnTo>
                    <a:pt x="601" y="155"/>
                  </a:lnTo>
                  <a:lnTo>
                    <a:pt x="600" y="160"/>
                  </a:lnTo>
                  <a:lnTo>
                    <a:pt x="598" y="166"/>
                  </a:lnTo>
                  <a:lnTo>
                    <a:pt x="595" y="170"/>
                  </a:lnTo>
                  <a:lnTo>
                    <a:pt x="590" y="174"/>
                  </a:lnTo>
                  <a:lnTo>
                    <a:pt x="585" y="177"/>
                  </a:lnTo>
                  <a:lnTo>
                    <a:pt x="578" y="180"/>
                  </a:lnTo>
                  <a:lnTo>
                    <a:pt x="571" y="180"/>
                  </a:lnTo>
                  <a:lnTo>
                    <a:pt x="361" y="180"/>
                  </a:lnTo>
                  <a:lnTo>
                    <a:pt x="358" y="181"/>
                  </a:lnTo>
                  <a:lnTo>
                    <a:pt x="355" y="181"/>
                  </a:lnTo>
                  <a:lnTo>
                    <a:pt x="352" y="183"/>
                  </a:lnTo>
                  <a:lnTo>
                    <a:pt x="350" y="184"/>
                  </a:lnTo>
                  <a:lnTo>
                    <a:pt x="348" y="187"/>
                  </a:lnTo>
                  <a:lnTo>
                    <a:pt x="347" y="189"/>
                  </a:lnTo>
                  <a:lnTo>
                    <a:pt x="346" y="192"/>
                  </a:lnTo>
                  <a:lnTo>
                    <a:pt x="346" y="194"/>
                  </a:lnTo>
                  <a:lnTo>
                    <a:pt x="346" y="198"/>
                  </a:lnTo>
                  <a:lnTo>
                    <a:pt x="347" y="201"/>
                  </a:lnTo>
                  <a:lnTo>
                    <a:pt x="348" y="203"/>
                  </a:lnTo>
                  <a:lnTo>
                    <a:pt x="350" y="205"/>
                  </a:lnTo>
                  <a:lnTo>
                    <a:pt x="352" y="207"/>
                  </a:lnTo>
                  <a:lnTo>
                    <a:pt x="355" y="208"/>
                  </a:lnTo>
                  <a:lnTo>
                    <a:pt x="358" y="209"/>
                  </a:lnTo>
                  <a:lnTo>
                    <a:pt x="361" y="209"/>
                  </a:lnTo>
                  <a:lnTo>
                    <a:pt x="571" y="209"/>
                  </a:lnTo>
                  <a:lnTo>
                    <a:pt x="578" y="209"/>
                  </a:lnTo>
                  <a:lnTo>
                    <a:pt x="586" y="208"/>
                  </a:lnTo>
                  <a:lnTo>
                    <a:pt x="592" y="206"/>
                  </a:lnTo>
                  <a:lnTo>
                    <a:pt x="599" y="204"/>
                  </a:lnTo>
                  <a:lnTo>
                    <a:pt x="604" y="201"/>
                  </a:lnTo>
                  <a:lnTo>
                    <a:pt x="610" y="198"/>
                  </a:lnTo>
                  <a:lnTo>
                    <a:pt x="614" y="193"/>
                  </a:lnTo>
                  <a:lnTo>
                    <a:pt x="618" y="188"/>
                  </a:lnTo>
                  <a:lnTo>
                    <a:pt x="778" y="136"/>
                  </a:lnTo>
                  <a:lnTo>
                    <a:pt x="788" y="133"/>
                  </a:lnTo>
                  <a:lnTo>
                    <a:pt x="799" y="132"/>
                  </a:lnTo>
                  <a:lnTo>
                    <a:pt x="809" y="132"/>
                  </a:lnTo>
                  <a:lnTo>
                    <a:pt x="818" y="135"/>
                  </a:lnTo>
                  <a:lnTo>
                    <a:pt x="829" y="139"/>
                  </a:lnTo>
                  <a:lnTo>
                    <a:pt x="839" y="144"/>
                  </a:lnTo>
                  <a:lnTo>
                    <a:pt x="850" y="152"/>
                  </a:lnTo>
                  <a:lnTo>
                    <a:pt x="861" y="161"/>
                  </a:lnTo>
                  <a:lnTo>
                    <a:pt x="818" y="183"/>
                  </a:lnTo>
                  <a:lnTo>
                    <a:pt x="780" y="202"/>
                  </a:lnTo>
                  <a:lnTo>
                    <a:pt x="745" y="221"/>
                  </a:lnTo>
                  <a:lnTo>
                    <a:pt x="712" y="237"/>
                  </a:lnTo>
                  <a:lnTo>
                    <a:pt x="712" y="237"/>
                  </a:lnTo>
                  <a:close/>
                  <a:moveTo>
                    <a:pt x="902" y="166"/>
                  </a:moveTo>
                  <a:lnTo>
                    <a:pt x="902" y="165"/>
                  </a:lnTo>
                  <a:lnTo>
                    <a:pt x="901" y="159"/>
                  </a:lnTo>
                  <a:lnTo>
                    <a:pt x="898" y="154"/>
                  </a:lnTo>
                  <a:lnTo>
                    <a:pt x="898" y="154"/>
                  </a:lnTo>
                  <a:lnTo>
                    <a:pt x="885" y="142"/>
                  </a:lnTo>
                  <a:lnTo>
                    <a:pt x="871" y="130"/>
                  </a:lnTo>
                  <a:lnTo>
                    <a:pt x="857" y="120"/>
                  </a:lnTo>
                  <a:lnTo>
                    <a:pt x="841" y="112"/>
                  </a:lnTo>
                  <a:lnTo>
                    <a:pt x="833" y="109"/>
                  </a:lnTo>
                  <a:lnTo>
                    <a:pt x="825" y="106"/>
                  </a:lnTo>
                  <a:lnTo>
                    <a:pt x="816" y="103"/>
                  </a:lnTo>
                  <a:lnTo>
                    <a:pt x="808" y="102"/>
                  </a:lnTo>
                  <a:lnTo>
                    <a:pt x="799" y="102"/>
                  </a:lnTo>
                  <a:lnTo>
                    <a:pt x="790" y="102"/>
                  </a:lnTo>
                  <a:lnTo>
                    <a:pt x="780" y="105"/>
                  </a:lnTo>
                  <a:lnTo>
                    <a:pt x="769" y="107"/>
                  </a:lnTo>
                  <a:lnTo>
                    <a:pt x="631" y="153"/>
                  </a:lnTo>
                  <a:lnTo>
                    <a:pt x="631" y="151"/>
                  </a:lnTo>
                  <a:lnTo>
                    <a:pt x="631" y="150"/>
                  </a:lnTo>
                  <a:lnTo>
                    <a:pt x="630" y="139"/>
                  </a:lnTo>
                  <a:lnTo>
                    <a:pt x="628" y="128"/>
                  </a:lnTo>
                  <a:lnTo>
                    <a:pt x="622" y="117"/>
                  </a:lnTo>
                  <a:lnTo>
                    <a:pt x="616" y="109"/>
                  </a:lnTo>
                  <a:lnTo>
                    <a:pt x="612" y="105"/>
                  </a:lnTo>
                  <a:lnTo>
                    <a:pt x="607" y="100"/>
                  </a:lnTo>
                  <a:lnTo>
                    <a:pt x="602" y="97"/>
                  </a:lnTo>
                  <a:lnTo>
                    <a:pt x="597" y="95"/>
                  </a:lnTo>
                  <a:lnTo>
                    <a:pt x="591" y="93"/>
                  </a:lnTo>
                  <a:lnTo>
                    <a:pt x="585" y="91"/>
                  </a:lnTo>
                  <a:lnTo>
                    <a:pt x="578" y="90"/>
                  </a:lnTo>
                  <a:lnTo>
                    <a:pt x="571" y="90"/>
                  </a:lnTo>
                  <a:lnTo>
                    <a:pt x="554" y="90"/>
                  </a:lnTo>
                  <a:lnTo>
                    <a:pt x="539" y="90"/>
                  </a:lnTo>
                  <a:lnTo>
                    <a:pt x="526" y="90"/>
                  </a:lnTo>
                  <a:lnTo>
                    <a:pt x="515" y="90"/>
                  </a:lnTo>
                  <a:lnTo>
                    <a:pt x="501" y="90"/>
                  </a:lnTo>
                  <a:lnTo>
                    <a:pt x="488" y="90"/>
                  </a:lnTo>
                  <a:lnTo>
                    <a:pt x="474" y="90"/>
                  </a:lnTo>
                  <a:lnTo>
                    <a:pt x="456" y="90"/>
                  </a:lnTo>
                  <a:lnTo>
                    <a:pt x="436" y="76"/>
                  </a:lnTo>
                  <a:lnTo>
                    <a:pt x="417" y="64"/>
                  </a:lnTo>
                  <a:lnTo>
                    <a:pt x="395" y="53"/>
                  </a:lnTo>
                  <a:lnTo>
                    <a:pt x="375" y="45"/>
                  </a:lnTo>
                  <a:lnTo>
                    <a:pt x="352" y="38"/>
                  </a:lnTo>
                  <a:lnTo>
                    <a:pt x="331" y="34"/>
                  </a:lnTo>
                  <a:lnTo>
                    <a:pt x="309" y="31"/>
                  </a:lnTo>
                  <a:lnTo>
                    <a:pt x="286" y="30"/>
                  </a:lnTo>
                  <a:lnTo>
                    <a:pt x="180" y="30"/>
                  </a:lnTo>
                  <a:lnTo>
                    <a:pt x="180" y="15"/>
                  </a:lnTo>
                  <a:lnTo>
                    <a:pt x="180" y="11"/>
                  </a:lnTo>
                  <a:lnTo>
                    <a:pt x="179" y="8"/>
                  </a:lnTo>
                  <a:lnTo>
                    <a:pt x="178" y="6"/>
                  </a:lnTo>
                  <a:lnTo>
                    <a:pt x="176" y="4"/>
                  </a:lnTo>
                  <a:lnTo>
                    <a:pt x="174" y="2"/>
                  </a:lnTo>
                  <a:lnTo>
                    <a:pt x="171" y="1"/>
                  </a:lnTo>
                  <a:lnTo>
                    <a:pt x="168" y="0"/>
                  </a:lnTo>
                  <a:lnTo>
                    <a:pt x="165" y="0"/>
                  </a:lnTo>
                  <a:lnTo>
                    <a:pt x="15" y="0"/>
                  </a:lnTo>
                  <a:lnTo>
                    <a:pt x="12" y="0"/>
                  </a:lnTo>
                  <a:lnTo>
                    <a:pt x="9" y="1"/>
                  </a:lnTo>
                  <a:lnTo>
                    <a:pt x="6" y="2"/>
                  </a:lnTo>
                  <a:lnTo>
                    <a:pt x="4" y="4"/>
                  </a:lnTo>
                  <a:lnTo>
                    <a:pt x="2" y="6"/>
                  </a:lnTo>
                  <a:lnTo>
                    <a:pt x="1" y="9"/>
                  </a:lnTo>
                  <a:lnTo>
                    <a:pt x="0" y="11"/>
                  </a:lnTo>
                  <a:lnTo>
                    <a:pt x="0" y="15"/>
                  </a:lnTo>
                  <a:lnTo>
                    <a:pt x="0" y="286"/>
                  </a:lnTo>
                  <a:lnTo>
                    <a:pt x="0" y="288"/>
                  </a:lnTo>
                  <a:lnTo>
                    <a:pt x="1" y="291"/>
                  </a:lnTo>
                  <a:lnTo>
                    <a:pt x="2" y="293"/>
                  </a:lnTo>
                  <a:lnTo>
                    <a:pt x="4" y="296"/>
                  </a:lnTo>
                  <a:lnTo>
                    <a:pt x="6" y="297"/>
                  </a:lnTo>
                  <a:lnTo>
                    <a:pt x="9" y="299"/>
                  </a:lnTo>
                  <a:lnTo>
                    <a:pt x="12" y="299"/>
                  </a:lnTo>
                  <a:lnTo>
                    <a:pt x="15" y="301"/>
                  </a:lnTo>
                  <a:lnTo>
                    <a:pt x="165" y="301"/>
                  </a:lnTo>
                  <a:lnTo>
                    <a:pt x="168" y="299"/>
                  </a:lnTo>
                  <a:lnTo>
                    <a:pt x="171" y="299"/>
                  </a:lnTo>
                  <a:lnTo>
                    <a:pt x="174" y="297"/>
                  </a:lnTo>
                  <a:lnTo>
                    <a:pt x="176" y="296"/>
                  </a:lnTo>
                  <a:lnTo>
                    <a:pt x="178" y="293"/>
                  </a:lnTo>
                  <a:lnTo>
                    <a:pt x="179" y="291"/>
                  </a:lnTo>
                  <a:lnTo>
                    <a:pt x="180" y="288"/>
                  </a:lnTo>
                  <a:lnTo>
                    <a:pt x="180" y="286"/>
                  </a:lnTo>
                  <a:lnTo>
                    <a:pt x="180" y="274"/>
                  </a:lnTo>
                  <a:lnTo>
                    <a:pt x="208" y="282"/>
                  </a:lnTo>
                  <a:lnTo>
                    <a:pt x="232" y="292"/>
                  </a:lnTo>
                  <a:lnTo>
                    <a:pt x="256" y="299"/>
                  </a:lnTo>
                  <a:lnTo>
                    <a:pt x="279" y="307"/>
                  </a:lnTo>
                  <a:lnTo>
                    <a:pt x="313" y="320"/>
                  </a:lnTo>
                  <a:lnTo>
                    <a:pt x="343" y="329"/>
                  </a:lnTo>
                  <a:lnTo>
                    <a:pt x="371" y="339"/>
                  </a:lnTo>
                  <a:lnTo>
                    <a:pt x="396" y="347"/>
                  </a:lnTo>
                  <a:lnTo>
                    <a:pt x="419" y="352"/>
                  </a:lnTo>
                  <a:lnTo>
                    <a:pt x="440" y="356"/>
                  </a:lnTo>
                  <a:lnTo>
                    <a:pt x="461" y="358"/>
                  </a:lnTo>
                  <a:lnTo>
                    <a:pt x="479" y="359"/>
                  </a:lnTo>
                  <a:lnTo>
                    <a:pt x="492" y="359"/>
                  </a:lnTo>
                  <a:lnTo>
                    <a:pt x="503" y="358"/>
                  </a:lnTo>
                  <a:lnTo>
                    <a:pt x="515" y="356"/>
                  </a:lnTo>
                  <a:lnTo>
                    <a:pt x="527" y="354"/>
                  </a:lnTo>
                  <a:lnTo>
                    <a:pt x="539" y="351"/>
                  </a:lnTo>
                  <a:lnTo>
                    <a:pt x="552" y="347"/>
                  </a:lnTo>
                  <a:lnTo>
                    <a:pt x="566" y="342"/>
                  </a:lnTo>
                  <a:lnTo>
                    <a:pt x="580" y="337"/>
                  </a:lnTo>
                  <a:lnTo>
                    <a:pt x="610" y="323"/>
                  </a:lnTo>
                  <a:lnTo>
                    <a:pt x="644" y="307"/>
                  </a:lnTo>
                  <a:lnTo>
                    <a:pt x="682" y="288"/>
                  </a:lnTo>
                  <a:lnTo>
                    <a:pt x="726" y="264"/>
                  </a:lnTo>
                  <a:lnTo>
                    <a:pt x="743" y="256"/>
                  </a:lnTo>
                  <a:lnTo>
                    <a:pt x="762" y="246"/>
                  </a:lnTo>
                  <a:lnTo>
                    <a:pt x="781" y="235"/>
                  </a:lnTo>
                  <a:lnTo>
                    <a:pt x="801" y="226"/>
                  </a:lnTo>
                  <a:lnTo>
                    <a:pt x="823" y="214"/>
                  </a:lnTo>
                  <a:lnTo>
                    <a:pt x="845" y="203"/>
                  </a:lnTo>
                  <a:lnTo>
                    <a:pt x="869" y="190"/>
                  </a:lnTo>
                  <a:lnTo>
                    <a:pt x="893" y="178"/>
                  </a:lnTo>
                  <a:lnTo>
                    <a:pt x="897" y="176"/>
                  </a:lnTo>
                  <a:lnTo>
                    <a:pt x="899" y="174"/>
                  </a:lnTo>
                  <a:lnTo>
                    <a:pt x="901" y="171"/>
                  </a:lnTo>
                  <a:lnTo>
                    <a:pt x="902" y="168"/>
                  </a:lnTo>
                  <a:lnTo>
                    <a:pt x="902" y="167"/>
                  </a:lnTo>
                  <a:lnTo>
                    <a:pt x="902" y="166"/>
                  </a:lnTo>
                  <a:close/>
                  <a:moveTo>
                    <a:pt x="150" y="271"/>
                  </a:moveTo>
                  <a:lnTo>
                    <a:pt x="30" y="271"/>
                  </a:lnTo>
                  <a:lnTo>
                    <a:pt x="30" y="30"/>
                  </a:lnTo>
                  <a:lnTo>
                    <a:pt x="150" y="30"/>
                  </a:lnTo>
                  <a:lnTo>
                    <a:pt x="150" y="2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6" name="Freeform 176">
              <a:extLst>
                <a:ext uri="{FF2B5EF4-FFF2-40B4-BE49-F238E27FC236}">
                  <a16:creationId xmlns:a16="http://schemas.microsoft.com/office/drawing/2014/main" id="{02CA52E1-7193-4533-9C5C-91CD6503DF68}"/>
                </a:ext>
              </a:extLst>
            </p:cNvPr>
            <p:cNvSpPr>
              <a:spLocks/>
            </p:cNvSpPr>
            <p:nvPr/>
          </p:nvSpPr>
          <p:spPr bwMode="auto">
            <a:xfrm>
              <a:off x="4419439" y="5014259"/>
              <a:ext cx="7156" cy="28625"/>
            </a:xfrm>
            <a:custGeom>
              <a:avLst/>
              <a:gdLst>
                <a:gd name="T0" fmla="*/ 15 w 30"/>
                <a:gd name="T1" fmla="*/ 120 h 120"/>
                <a:gd name="T2" fmla="*/ 18 w 30"/>
                <a:gd name="T3" fmla="*/ 118 h 120"/>
                <a:gd name="T4" fmla="*/ 20 w 30"/>
                <a:gd name="T5" fmla="*/ 118 h 120"/>
                <a:gd name="T6" fmla="*/ 24 w 30"/>
                <a:gd name="T7" fmla="*/ 116 h 120"/>
                <a:gd name="T8" fmla="*/ 26 w 30"/>
                <a:gd name="T9" fmla="*/ 115 h 120"/>
                <a:gd name="T10" fmla="*/ 28 w 30"/>
                <a:gd name="T11" fmla="*/ 113 h 120"/>
                <a:gd name="T12" fmla="*/ 29 w 30"/>
                <a:gd name="T13" fmla="*/ 110 h 120"/>
                <a:gd name="T14" fmla="*/ 30 w 30"/>
                <a:gd name="T15" fmla="*/ 108 h 120"/>
                <a:gd name="T16" fmla="*/ 30 w 30"/>
                <a:gd name="T17" fmla="*/ 105 h 120"/>
                <a:gd name="T18" fmla="*/ 30 w 30"/>
                <a:gd name="T19" fmla="*/ 14 h 120"/>
                <a:gd name="T20" fmla="*/ 30 w 30"/>
                <a:gd name="T21" fmla="*/ 11 h 120"/>
                <a:gd name="T22" fmla="*/ 29 w 30"/>
                <a:gd name="T23" fmla="*/ 8 h 120"/>
                <a:gd name="T24" fmla="*/ 28 w 30"/>
                <a:gd name="T25" fmla="*/ 6 h 120"/>
                <a:gd name="T26" fmla="*/ 26 w 30"/>
                <a:gd name="T27" fmla="*/ 4 h 120"/>
                <a:gd name="T28" fmla="*/ 24 w 30"/>
                <a:gd name="T29" fmla="*/ 2 h 120"/>
                <a:gd name="T30" fmla="*/ 20 w 30"/>
                <a:gd name="T31" fmla="*/ 1 h 120"/>
                <a:gd name="T32" fmla="*/ 18 w 30"/>
                <a:gd name="T33" fmla="*/ 0 h 120"/>
                <a:gd name="T34" fmla="*/ 15 w 30"/>
                <a:gd name="T35" fmla="*/ 0 h 120"/>
                <a:gd name="T36" fmla="*/ 12 w 30"/>
                <a:gd name="T37" fmla="*/ 0 h 120"/>
                <a:gd name="T38" fmla="*/ 10 w 30"/>
                <a:gd name="T39" fmla="*/ 1 h 120"/>
                <a:gd name="T40" fmla="*/ 6 w 30"/>
                <a:gd name="T41" fmla="*/ 2 h 120"/>
                <a:gd name="T42" fmla="*/ 4 w 30"/>
                <a:gd name="T43" fmla="*/ 4 h 120"/>
                <a:gd name="T44" fmla="*/ 2 w 30"/>
                <a:gd name="T45" fmla="*/ 6 h 120"/>
                <a:gd name="T46" fmla="*/ 1 w 30"/>
                <a:gd name="T47" fmla="*/ 8 h 120"/>
                <a:gd name="T48" fmla="*/ 0 w 30"/>
                <a:gd name="T49" fmla="*/ 11 h 120"/>
                <a:gd name="T50" fmla="*/ 0 w 30"/>
                <a:gd name="T51" fmla="*/ 15 h 120"/>
                <a:gd name="T52" fmla="*/ 0 w 30"/>
                <a:gd name="T53" fmla="*/ 105 h 120"/>
                <a:gd name="T54" fmla="*/ 0 w 30"/>
                <a:gd name="T55" fmla="*/ 108 h 120"/>
                <a:gd name="T56" fmla="*/ 1 w 30"/>
                <a:gd name="T57" fmla="*/ 110 h 120"/>
                <a:gd name="T58" fmla="*/ 2 w 30"/>
                <a:gd name="T59" fmla="*/ 113 h 120"/>
                <a:gd name="T60" fmla="*/ 4 w 30"/>
                <a:gd name="T61" fmla="*/ 115 h 120"/>
                <a:gd name="T62" fmla="*/ 6 w 30"/>
                <a:gd name="T63" fmla="*/ 116 h 120"/>
                <a:gd name="T64" fmla="*/ 10 w 30"/>
                <a:gd name="T65" fmla="*/ 118 h 120"/>
                <a:gd name="T66" fmla="*/ 12 w 30"/>
                <a:gd name="T67" fmla="*/ 120 h 120"/>
                <a:gd name="T68" fmla="*/ 15 w 30"/>
                <a:gd name="T69" fmla="*/ 120 h 120"/>
                <a:gd name="T70" fmla="*/ 15 w 30"/>
                <a:gd name="T7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20">
                  <a:moveTo>
                    <a:pt x="15" y="120"/>
                  </a:moveTo>
                  <a:lnTo>
                    <a:pt x="18" y="118"/>
                  </a:lnTo>
                  <a:lnTo>
                    <a:pt x="20" y="118"/>
                  </a:lnTo>
                  <a:lnTo>
                    <a:pt x="24" y="116"/>
                  </a:lnTo>
                  <a:lnTo>
                    <a:pt x="26" y="115"/>
                  </a:lnTo>
                  <a:lnTo>
                    <a:pt x="28" y="113"/>
                  </a:lnTo>
                  <a:lnTo>
                    <a:pt x="29" y="110"/>
                  </a:lnTo>
                  <a:lnTo>
                    <a:pt x="30" y="108"/>
                  </a:lnTo>
                  <a:lnTo>
                    <a:pt x="30" y="105"/>
                  </a:lnTo>
                  <a:lnTo>
                    <a:pt x="30" y="14"/>
                  </a:lnTo>
                  <a:lnTo>
                    <a:pt x="30" y="11"/>
                  </a:lnTo>
                  <a:lnTo>
                    <a:pt x="29" y="8"/>
                  </a:lnTo>
                  <a:lnTo>
                    <a:pt x="28" y="6"/>
                  </a:lnTo>
                  <a:lnTo>
                    <a:pt x="26" y="4"/>
                  </a:lnTo>
                  <a:lnTo>
                    <a:pt x="24" y="2"/>
                  </a:lnTo>
                  <a:lnTo>
                    <a:pt x="20" y="1"/>
                  </a:lnTo>
                  <a:lnTo>
                    <a:pt x="18" y="0"/>
                  </a:lnTo>
                  <a:lnTo>
                    <a:pt x="15" y="0"/>
                  </a:lnTo>
                  <a:lnTo>
                    <a:pt x="12" y="0"/>
                  </a:lnTo>
                  <a:lnTo>
                    <a:pt x="10" y="1"/>
                  </a:lnTo>
                  <a:lnTo>
                    <a:pt x="6" y="2"/>
                  </a:lnTo>
                  <a:lnTo>
                    <a:pt x="4" y="4"/>
                  </a:lnTo>
                  <a:lnTo>
                    <a:pt x="2" y="6"/>
                  </a:lnTo>
                  <a:lnTo>
                    <a:pt x="1" y="8"/>
                  </a:lnTo>
                  <a:lnTo>
                    <a:pt x="0" y="11"/>
                  </a:lnTo>
                  <a:lnTo>
                    <a:pt x="0" y="15"/>
                  </a:lnTo>
                  <a:lnTo>
                    <a:pt x="0" y="105"/>
                  </a:lnTo>
                  <a:lnTo>
                    <a:pt x="0" y="108"/>
                  </a:lnTo>
                  <a:lnTo>
                    <a:pt x="1" y="110"/>
                  </a:lnTo>
                  <a:lnTo>
                    <a:pt x="2" y="113"/>
                  </a:lnTo>
                  <a:lnTo>
                    <a:pt x="4" y="115"/>
                  </a:lnTo>
                  <a:lnTo>
                    <a:pt x="6" y="116"/>
                  </a:lnTo>
                  <a:lnTo>
                    <a:pt x="10" y="118"/>
                  </a:lnTo>
                  <a:lnTo>
                    <a:pt x="12" y="120"/>
                  </a:lnTo>
                  <a:lnTo>
                    <a:pt x="15" y="120"/>
                  </a:lnTo>
                  <a:lnTo>
                    <a:pt x="15"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7" name="Freeform 177">
              <a:extLst>
                <a:ext uri="{FF2B5EF4-FFF2-40B4-BE49-F238E27FC236}">
                  <a16:creationId xmlns:a16="http://schemas.microsoft.com/office/drawing/2014/main" id="{E3DA9DCA-0075-4085-A67F-A125099EED0D}"/>
                </a:ext>
              </a:extLst>
            </p:cNvPr>
            <p:cNvSpPr>
              <a:spLocks/>
            </p:cNvSpPr>
            <p:nvPr/>
          </p:nvSpPr>
          <p:spPr bwMode="auto">
            <a:xfrm>
              <a:off x="4462377" y="4949853"/>
              <a:ext cx="7156" cy="28625"/>
            </a:xfrm>
            <a:custGeom>
              <a:avLst/>
              <a:gdLst>
                <a:gd name="T0" fmla="*/ 15 w 30"/>
                <a:gd name="T1" fmla="*/ 120 h 120"/>
                <a:gd name="T2" fmla="*/ 18 w 30"/>
                <a:gd name="T3" fmla="*/ 120 h 120"/>
                <a:gd name="T4" fmla="*/ 21 w 30"/>
                <a:gd name="T5" fmla="*/ 118 h 120"/>
                <a:gd name="T6" fmla="*/ 24 w 30"/>
                <a:gd name="T7" fmla="*/ 117 h 120"/>
                <a:gd name="T8" fmla="*/ 26 w 30"/>
                <a:gd name="T9" fmla="*/ 115 h 120"/>
                <a:gd name="T10" fmla="*/ 28 w 30"/>
                <a:gd name="T11" fmla="*/ 113 h 120"/>
                <a:gd name="T12" fmla="*/ 29 w 30"/>
                <a:gd name="T13" fmla="*/ 111 h 120"/>
                <a:gd name="T14" fmla="*/ 30 w 30"/>
                <a:gd name="T15" fmla="*/ 108 h 120"/>
                <a:gd name="T16" fmla="*/ 30 w 30"/>
                <a:gd name="T17" fmla="*/ 105 h 120"/>
                <a:gd name="T18" fmla="*/ 30 w 30"/>
                <a:gd name="T19" fmla="*/ 15 h 120"/>
                <a:gd name="T20" fmla="*/ 30 w 30"/>
                <a:gd name="T21" fmla="*/ 11 h 120"/>
                <a:gd name="T22" fmla="*/ 29 w 30"/>
                <a:gd name="T23" fmla="*/ 8 h 120"/>
                <a:gd name="T24" fmla="*/ 28 w 30"/>
                <a:gd name="T25" fmla="*/ 6 h 120"/>
                <a:gd name="T26" fmla="*/ 26 w 30"/>
                <a:gd name="T27" fmla="*/ 4 h 120"/>
                <a:gd name="T28" fmla="*/ 24 w 30"/>
                <a:gd name="T29" fmla="*/ 2 h 120"/>
                <a:gd name="T30" fmla="*/ 21 w 30"/>
                <a:gd name="T31" fmla="*/ 1 h 120"/>
                <a:gd name="T32" fmla="*/ 18 w 30"/>
                <a:gd name="T33" fmla="*/ 0 h 120"/>
                <a:gd name="T34" fmla="*/ 15 w 30"/>
                <a:gd name="T35" fmla="*/ 0 h 120"/>
                <a:gd name="T36" fmla="*/ 13 w 30"/>
                <a:gd name="T37" fmla="*/ 0 h 120"/>
                <a:gd name="T38" fmla="*/ 10 w 30"/>
                <a:gd name="T39" fmla="*/ 1 h 120"/>
                <a:gd name="T40" fmla="*/ 7 w 30"/>
                <a:gd name="T41" fmla="*/ 2 h 120"/>
                <a:gd name="T42" fmla="*/ 4 w 30"/>
                <a:gd name="T43" fmla="*/ 4 h 120"/>
                <a:gd name="T44" fmla="*/ 3 w 30"/>
                <a:gd name="T45" fmla="*/ 6 h 120"/>
                <a:gd name="T46" fmla="*/ 1 w 30"/>
                <a:gd name="T47" fmla="*/ 8 h 120"/>
                <a:gd name="T48" fmla="*/ 1 w 30"/>
                <a:gd name="T49" fmla="*/ 11 h 120"/>
                <a:gd name="T50" fmla="*/ 0 w 30"/>
                <a:gd name="T51" fmla="*/ 15 h 120"/>
                <a:gd name="T52" fmla="*/ 0 w 30"/>
                <a:gd name="T53" fmla="*/ 105 h 120"/>
                <a:gd name="T54" fmla="*/ 1 w 30"/>
                <a:gd name="T55" fmla="*/ 108 h 120"/>
                <a:gd name="T56" fmla="*/ 1 w 30"/>
                <a:gd name="T57" fmla="*/ 111 h 120"/>
                <a:gd name="T58" fmla="*/ 3 w 30"/>
                <a:gd name="T59" fmla="*/ 113 h 120"/>
                <a:gd name="T60" fmla="*/ 4 w 30"/>
                <a:gd name="T61" fmla="*/ 115 h 120"/>
                <a:gd name="T62" fmla="*/ 7 w 30"/>
                <a:gd name="T63" fmla="*/ 117 h 120"/>
                <a:gd name="T64" fmla="*/ 10 w 30"/>
                <a:gd name="T65" fmla="*/ 118 h 120"/>
                <a:gd name="T66" fmla="*/ 13 w 30"/>
                <a:gd name="T67" fmla="*/ 120 h 120"/>
                <a:gd name="T68" fmla="*/ 15 w 30"/>
                <a:gd name="T69" fmla="*/ 120 h 120"/>
                <a:gd name="T70" fmla="*/ 15 w 30"/>
                <a:gd name="T7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 h="120">
                  <a:moveTo>
                    <a:pt x="15" y="120"/>
                  </a:moveTo>
                  <a:lnTo>
                    <a:pt x="18" y="120"/>
                  </a:lnTo>
                  <a:lnTo>
                    <a:pt x="21" y="118"/>
                  </a:lnTo>
                  <a:lnTo>
                    <a:pt x="24" y="117"/>
                  </a:lnTo>
                  <a:lnTo>
                    <a:pt x="26" y="115"/>
                  </a:lnTo>
                  <a:lnTo>
                    <a:pt x="28" y="113"/>
                  </a:lnTo>
                  <a:lnTo>
                    <a:pt x="29" y="111"/>
                  </a:lnTo>
                  <a:lnTo>
                    <a:pt x="30" y="108"/>
                  </a:lnTo>
                  <a:lnTo>
                    <a:pt x="30" y="105"/>
                  </a:lnTo>
                  <a:lnTo>
                    <a:pt x="30" y="15"/>
                  </a:lnTo>
                  <a:lnTo>
                    <a:pt x="30" y="11"/>
                  </a:lnTo>
                  <a:lnTo>
                    <a:pt x="29" y="8"/>
                  </a:lnTo>
                  <a:lnTo>
                    <a:pt x="28" y="6"/>
                  </a:lnTo>
                  <a:lnTo>
                    <a:pt x="26" y="4"/>
                  </a:lnTo>
                  <a:lnTo>
                    <a:pt x="24" y="2"/>
                  </a:lnTo>
                  <a:lnTo>
                    <a:pt x="21" y="1"/>
                  </a:lnTo>
                  <a:lnTo>
                    <a:pt x="18" y="0"/>
                  </a:lnTo>
                  <a:lnTo>
                    <a:pt x="15" y="0"/>
                  </a:lnTo>
                  <a:lnTo>
                    <a:pt x="13" y="0"/>
                  </a:lnTo>
                  <a:lnTo>
                    <a:pt x="10" y="1"/>
                  </a:lnTo>
                  <a:lnTo>
                    <a:pt x="7" y="2"/>
                  </a:lnTo>
                  <a:lnTo>
                    <a:pt x="4" y="4"/>
                  </a:lnTo>
                  <a:lnTo>
                    <a:pt x="3" y="6"/>
                  </a:lnTo>
                  <a:lnTo>
                    <a:pt x="1" y="8"/>
                  </a:lnTo>
                  <a:lnTo>
                    <a:pt x="1" y="11"/>
                  </a:lnTo>
                  <a:lnTo>
                    <a:pt x="0" y="15"/>
                  </a:lnTo>
                  <a:lnTo>
                    <a:pt x="0" y="105"/>
                  </a:lnTo>
                  <a:lnTo>
                    <a:pt x="1" y="108"/>
                  </a:lnTo>
                  <a:lnTo>
                    <a:pt x="1" y="111"/>
                  </a:lnTo>
                  <a:lnTo>
                    <a:pt x="3" y="113"/>
                  </a:lnTo>
                  <a:lnTo>
                    <a:pt x="4" y="115"/>
                  </a:lnTo>
                  <a:lnTo>
                    <a:pt x="7" y="117"/>
                  </a:lnTo>
                  <a:lnTo>
                    <a:pt x="10" y="118"/>
                  </a:lnTo>
                  <a:lnTo>
                    <a:pt x="13" y="120"/>
                  </a:lnTo>
                  <a:lnTo>
                    <a:pt x="15" y="120"/>
                  </a:lnTo>
                  <a:lnTo>
                    <a:pt x="15"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8" name="Freeform 178">
              <a:extLst>
                <a:ext uri="{FF2B5EF4-FFF2-40B4-BE49-F238E27FC236}">
                  <a16:creationId xmlns:a16="http://schemas.microsoft.com/office/drawing/2014/main" id="{74D604BF-3B82-4A51-83D7-6DC09ECFA381}"/>
                </a:ext>
              </a:extLst>
            </p:cNvPr>
            <p:cNvSpPr>
              <a:spLocks noEditPoints="1"/>
            </p:cNvSpPr>
            <p:nvPr/>
          </p:nvSpPr>
          <p:spPr bwMode="auto">
            <a:xfrm>
              <a:off x="4394392" y="4999947"/>
              <a:ext cx="57250" cy="57250"/>
            </a:xfrm>
            <a:custGeom>
              <a:avLst/>
              <a:gdLst>
                <a:gd name="T0" fmla="*/ 138 w 240"/>
                <a:gd name="T1" fmla="*/ 32 h 241"/>
                <a:gd name="T2" fmla="*/ 163 w 240"/>
                <a:gd name="T3" fmla="*/ 41 h 241"/>
                <a:gd name="T4" fmla="*/ 184 w 240"/>
                <a:gd name="T5" fmla="*/ 56 h 241"/>
                <a:gd name="T6" fmla="*/ 199 w 240"/>
                <a:gd name="T7" fmla="*/ 78 h 241"/>
                <a:gd name="T8" fmla="*/ 208 w 240"/>
                <a:gd name="T9" fmla="*/ 102 h 241"/>
                <a:gd name="T10" fmla="*/ 210 w 240"/>
                <a:gd name="T11" fmla="*/ 129 h 241"/>
                <a:gd name="T12" fmla="*/ 204 w 240"/>
                <a:gd name="T13" fmla="*/ 155 h 241"/>
                <a:gd name="T14" fmla="*/ 190 w 240"/>
                <a:gd name="T15" fmla="*/ 177 h 241"/>
                <a:gd name="T16" fmla="*/ 170 w 240"/>
                <a:gd name="T17" fmla="*/ 194 h 241"/>
                <a:gd name="T18" fmla="*/ 147 w 240"/>
                <a:gd name="T19" fmla="*/ 206 h 241"/>
                <a:gd name="T20" fmla="*/ 120 w 240"/>
                <a:gd name="T21" fmla="*/ 211 h 241"/>
                <a:gd name="T22" fmla="*/ 93 w 240"/>
                <a:gd name="T23" fmla="*/ 206 h 241"/>
                <a:gd name="T24" fmla="*/ 70 w 240"/>
                <a:gd name="T25" fmla="*/ 194 h 241"/>
                <a:gd name="T26" fmla="*/ 50 w 240"/>
                <a:gd name="T27" fmla="*/ 177 h 241"/>
                <a:gd name="T28" fmla="*/ 36 w 240"/>
                <a:gd name="T29" fmla="*/ 155 h 241"/>
                <a:gd name="T30" fmla="*/ 30 w 240"/>
                <a:gd name="T31" fmla="*/ 129 h 241"/>
                <a:gd name="T32" fmla="*/ 31 w 240"/>
                <a:gd name="T33" fmla="*/ 102 h 241"/>
                <a:gd name="T34" fmla="*/ 41 w 240"/>
                <a:gd name="T35" fmla="*/ 78 h 241"/>
                <a:gd name="T36" fmla="*/ 56 w 240"/>
                <a:gd name="T37" fmla="*/ 56 h 241"/>
                <a:gd name="T38" fmla="*/ 77 w 240"/>
                <a:gd name="T39" fmla="*/ 41 h 241"/>
                <a:gd name="T40" fmla="*/ 102 w 240"/>
                <a:gd name="T41" fmla="*/ 32 h 241"/>
                <a:gd name="T42" fmla="*/ 120 w 240"/>
                <a:gd name="T43" fmla="*/ 30 h 241"/>
                <a:gd name="T44" fmla="*/ 145 w 240"/>
                <a:gd name="T45" fmla="*/ 238 h 241"/>
                <a:gd name="T46" fmla="*/ 177 w 240"/>
                <a:gd name="T47" fmla="*/ 226 h 241"/>
                <a:gd name="T48" fmla="*/ 205 w 240"/>
                <a:gd name="T49" fmla="*/ 205 h 241"/>
                <a:gd name="T50" fmla="*/ 226 w 240"/>
                <a:gd name="T51" fmla="*/ 177 h 241"/>
                <a:gd name="T52" fmla="*/ 238 w 240"/>
                <a:gd name="T53" fmla="*/ 144 h 241"/>
                <a:gd name="T54" fmla="*/ 240 w 240"/>
                <a:gd name="T55" fmla="*/ 108 h 241"/>
                <a:gd name="T56" fmla="*/ 230 w 240"/>
                <a:gd name="T57" fmla="*/ 73 h 241"/>
                <a:gd name="T58" fmla="*/ 213 w 240"/>
                <a:gd name="T59" fmla="*/ 43 h 241"/>
                <a:gd name="T60" fmla="*/ 187 w 240"/>
                <a:gd name="T61" fmla="*/ 21 h 241"/>
                <a:gd name="T62" fmla="*/ 155 w 240"/>
                <a:gd name="T63" fmla="*/ 5 h 241"/>
                <a:gd name="T64" fmla="*/ 120 w 240"/>
                <a:gd name="T65" fmla="*/ 0 h 241"/>
                <a:gd name="T66" fmla="*/ 85 w 240"/>
                <a:gd name="T67" fmla="*/ 5 h 241"/>
                <a:gd name="T68" fmla="*/ 53 w 240"/>
                <a:gd name="T69" fmla="*/ 21 h 241"/>
                <a:gd name="T70" fmla="*/ 27 w 240"/>
                <a:gd name="T71" fmla="*/ 43 h 241"/>
                <a:gd name="T72" fmla="*/ 10 w 240"/>
                <a:gd name="T73" fmla="*/ 73 h 241"/>
                <a:gd name="T74" fmla="*/ 0 w 240"/>
                <a:gd name="T75" fmla="*/ 108 h 241"/>
                <a:gd name="T76" fmla="*/ 2 w 240"/>
                <a:gd name="T77" fmla="*/ 144 h 241"/>
                <a:gd name="T78" fmla="*/ 14 w 240"/>
                <a:gd name="T79" fmla="*/ 177 h 241"/>
                <a:gd name="T80" fmla="*/ 35 w 240"/>
                <a:gd name="T81" fmla="*/ 205 h 241"/>
                <a:gd name="T82" fmla="*/ 63 w 240"/>
                <a:gd name="T83" fmla="*/ 226 h 241"/>
                <a:gd name="T84" fmla="*/ 95 w 240"/>
                <a:gd name="T85" fmla="*/ 23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0" h="241">
                  <a:moveTo>
                    <a:pt x="120" y="30"/>
                  </a:moveTo>
                  <a:lnTo>
                    <a:pt x="130" y="31"/>
                  </a:lnTo>
                  <a:lnTo>
                    <a:pt x="138" y="32"/>
                  </a:lnTo>
                  <a:lnTo>
                    <a:pt x="147" y="34"/>
                  </a:lnTo>
                  <a:lnTo>
                    <a:pt x="155" y="37"/>
                  </a:lnTo>
                  <a:lnTo>
                    <a:pt x="163" y="41"/>
                  </a:lnTo>
                  <a:lnTo>
                    <a:pt x="170" y="46"/>
                  </a:lnTo>
                  <a:lnTo>
                    <a:pt x="178" y="51"/>
                  </a:lnTo>
                  <a:lnTo>
                    <a:pt x="184" y="56"/>
                  </a:lnTo>
                  <a:lnTo>
                    <a:pt x="190" y="63"/>
                  </a:lnTo>
                  <a:lnTo>
                    <a:pt x="195" y="70"/>
                  </a:lnTo>
                  <a:lnTo>
                    <a:pt x="199" y="78"/>
                  </a:lnTo>
                  <a:lnTo>
                    <a:pt x="204" y="85"/>
                  </a:lnTo>
                  <a:lnTo>
                    <a:pt x="206" y="94"/>
                  </a:lnTo>
                  <a:lnTo>
                    <a:pt x="208" y="102"/>
                  </a:lnTo>
                  <a:lnTo>
                    <a:pt x="210" y="111"/>
                  </a:lnTo>
                  <a:lnTo>
                    <a:pt x="210" y="121"/>
                  </a:lnTo>
                  <a:lnTo>
                    <a:pt x="210" y="129"/>
                  </a:lnTo>
                  <a:lnTo>
                    <a:pt x="208" y="139"/>
                  </a:lnTo>
                  <a:lnTo>
                    <a:pt x="206" y="147"/>
                  </a:lnTo>
                  <a:lnTo>
                    <a:pt x="204" y="155"/>
                  </a:lnTo>
                  <a:lnTo>
                    <a:pt x="199" y="163"/>
                  </a:lnTo>
                  <a:lnTo>
                    <a:pt x="195" y="171"/>
                  </a:lnTo>
                  <a:lnTo>
                    <a:pt x="190" y="177"/>
                  </a:lnTo>
                  <a:lnTo>
                    <a:pt x="184" y="184"/>
                  </a:lnTo>
                  <a:lnTo>
                    <a:pt x="178" y="190"/>
                  </a:lnTo>
                  <a:lnTo>
                    <a:pt x="170" y="194"/>
                  </a:lnTo>
                  <a:lnTo>
                    <a:pt x="163" y="200"/>
                  </a:lnTo>
                  <a:lnTo>
                    <a:pt x="155" y="203"/>
                  </a:lnTo>
                  <a:lnTo>
                    <a:pt x="147" y="206"/>
                  </a:lnTo>
                  <a:lnTo>
                    <a:pt x="138" y="208"/>
                  </a:lnTo>
                  <a:lnTo>
                    <a:pt x="130" y="209"/>
                  </a:lnTo>
                  <a:lnTo>
                    <a:pt x="120" y="211"/>
                  </a:lnTo>
                  <a:lnTo>
                    <a:pt x="110" y="209"/>
                  </a:lnTo>
                  <a:lnTo>
                    <a:pt x="102" y="208"/>
                  </a:lnTo>
                  <a:lnTo>
                    <a:pt x="93" y="206"/>
                  </a:lnTo>
                  <a:lnTo>
                    <a:pt x="85" y="203"/>
                  </a:lnTo>
                  <a:lnTo>
                    <a:pt x="77" y="200"/>
                  </a:lnTo>
                  <a:lnTo>
                    <a:pt x="70" y="194"/>
                  </a:lnTo>
                  <a:lnTo>
                    <a:pt x="62" y="190"/>
                  </a:lnTo>
                  <a:lnTo>
                    <a:pt x="56" y="184"/>
                  </a:lnTo>
                  <a:lnTo>
                    <a:pt x="50" y="177"/>
                  </a:lnTo>
                  <a:lnTo>
                    <a:pt x="45" y="171"/>
                  </a:lnTo>
                  <a:lnTo>
                    <a:pt x="41" y="163"/>
                  </a:lnTo>
                  <a:lnTo>
                    <a:pt x="36" y="155"/>
                  </a:lnTo>
                  <a:lnTo>
                    <a:pt x="34" y="147"/>
                  </a:lnTo>
                  <a:lnTo>
                    <a:pt x="31" y="139"/>
                  </a:lnTo>
                  <a:lnTo>
                    <a:pt x="30" y="129"/>
                  </a:lnTo>
                  <a:lnTo>
                    <a:pt x="30" y="121"/>
                  </a:lnTo>
                  <a:lnTo>
                    <a:pt x="30" y="111"/>
                  </a:lnTo>
                  <a:lnTo>
                    <a:pt x="31" y="102"/>
                  </a:lnTo>
                  <a:lnTo>
                    <a:pt x="34" y="94"/>
                  </a:lnTo>
                  <a:lnTo>
                    <a:pt x="36" y="85"/>
                  </a:lnTo>
                  <a:lnTo>
                    <a:pt x="41" y="78"/>
                  </a:lnTo>
                  <a:lnTo>
                    <a:pt x="45" y="70"/>
                  </a:lnTo>
                  <a:lnTo>
                    <a:pt x="50" y="63"/>
                  </a:lnTo>
                  <a:lnTo>
                    <a:pt x="56" y="56"/>
                  </a:lnTo>
                  <a:lnTo>
                    <a:pt x="62" y="51"/>
                  </a:lnTo>
                  <a:lnTo>
                    <a:pt x="70" y="46"/>
                  </a:lnTo>
                  <a:lnTo>
                    <a:pt x="77" y="41"/>
                  </a:lnTo>
                  <a:lnTo>
                    <a:pt x="85" y="37"/>
                  </a:lnTo>
                  <a:lnTo>
                    <a:pt x="93" y="34"/>
                  </a:lnTo>
                  <a:lnTo>
                    <a:pt x="102" y="32"/>
                  </a:lnTo>
                  <a:lnTo>
                    <a:pt x="110" y="31"/>
                  </a:lnTo>
                  <a:lnTo>
                    <a:pt x="120" y="30"/>
                  </a:lnTo>
                  <a:lnTo>
                    <a:pt x="120" y="30"/>
                  </a:lnTo>
                  <a:close/>
                  <a:moveTo>
                    <a:pt x="120" y="241"/>
                  </a:moveTo>
                  <a:lnTo>
                    <a:pt x="132" y="239"/>
                  </a:lnTo>
                  <a:lnTo>
                    <a:pt x="145" y="238"/>
                  </a:lnTo>
                  <a:lnTo>
                    <a:pt x="155" y="235"/>
                  </a:lnTo>
                  <a:lnTo>
                    <a:pt x="167" y="231"/>
                  </a:lnTo>
                  <a:lnTo>
                    <a:pt x="177" y="226"/>
                  </a:lnTo>
                  <a:lnTo>
                    <a:pt x="187" y="220"/>
                  </a:lnTo>
                  <a:lnTo>
                    <a:pt x="196" y="213"/>
                  </a:lnTo>
                  <a:lnTo>
                    <a:pt x="205" y="205"/>
                  </a:lnTo>
                  <a:lnTo>
                    <a:pt x="213" y="197"/>
                  </a:lnTo>
                  <a:lnTo>
                    <a:pt x="220" y="187"/>
                  </a:lnTo>
                  <a:lnTo>
                    <a:pt x="226" y="177"/>
                  </a:lnTo>
                  <a:lnTo>
                    <a:pt x="230" y="167"/>
                  </a:lnTo>
                  <a:lnTo>
                    <a:pt x="235" y="156"/>
                  </a:lnTo>
                  <a:lnTo>
                    <a:pt x="238" y="144"/>
                  </a:lnTo>
                  <a:lnTo>
                    <a:pt x="240" y="132"/>
                  </a:lnTo>
                  <a:lnTo>
                    <a:pt x="240" y="121"/>
                  </a:lnTo>
                  <a:lnTo>
                    <a:pt x="240" y="108"/>
                  </a:lnTo>
                  <a:lnTo>
                    <a:pt x="238" y="96"/>
                  </a:lnTo>
                  <a:lnTo>
                    <a:pt x="235" y="84"/>
                  </a:lnTo>
                  <a:lnTo>
                    <a:pt x="230" y="73"/>
                  </a:lnTo>
                  <a:lnTo>
                    <a:pt x="226" y="63"/>
                  </a:lnTo>
                  <a:lnTo>
                    <a:pt x="220" y="53"/>
                  </a:lnTo>
                  <a:lnTo>
                    <a:pt x="213" y="43"/>
                  </a:lnTo>
                  <a:lnTo>
                    <a:pt x="205" y="35"/>
                  </a:lnTo>
                  <a:lnTo>
                    <a:pt x="196" y="27"/>
                  </a:lnTo>
                  <a:lnTo>
                    <a:pt x="187" y="21"/>
                  </a:lnTo>
                  <a:lnTo>
                    <a:pt x="177" y="15"/>
                  </a:lnTo>
                  <a:lnTo>
                    <a:pt x="167" y="9"/>
                  </a:lnTo>
                  <a:lnTo>
                    <a:pt x="155" y="5"/>
                  </a:lnTo>
                  <a:lnTo>
                    <a:pt x="145" y="3"/>
                  </a:lnTo>
                  <a:lnTo>
                    <a:pt x="132" y="1"/>
                  </a:lnTo>
                  <a:lnTo>
                    <a:pt x="120" y="0"/>
                  </a:lnTo>
                  <a:lnTo>
                    <a:pt x="108" y="1"/>
                  </a:lnTo>
                  <a:lnTo>
                    <a:pt x="95" y="3"/>
                  </a:lnTo>
                  <a:lnTo>
                    <a:pt x="85" y="5"/>
                  </a:lnTo>
                  <a:lnTo>
                    <a:pt x="73" y="9"/>
                  </a:lnTo>
                  <a:lnTo>
                    <a:pt x="63" y="15"/>
                  </a:lnTo>
                  <a:lnTo>
                    <a:pt x="53" y="21"/>
                  </a:lnTo>
                  <a:lnTo>
                    <a:pt x="44" y="27"/>
                  </a:lnTo>
                  <a:lnTo>
                    <a:pt x="35" y="35"/>
                  </a:lnTo>
                  <a:lnTo>
                    <a:pt x="27" y="43"/>
                  </a:lnTo>
                  <a:lnTo>
                    <a:pt x="20" y="53"/>
                  </a:lnTo>
                  <a:lnTo>
                    <a:pt x="14" y="63"/>
                  </a:lnTo>
                  <a:lnTo>
                    <a:pt x="10" y="73"/>
                  </a:lnTo>
                  <a:lnTo>
                    <a:pt x="5" y="84"/>
                  </a:lnTo>
                  <a:lnTo>
                    <a:pt x="2" y="96"/>
                  </a:lnTo>
                  <a:lnTo>
                    <a:pt x="0" y="108"/>
                  </a:lnTo>
                  <a:lnTo>
                    <a:pt x="0" y="121"/>
                  </a:lnTo>
                  <a:lnTo>
                    <a:pt x="0" y="132"/>
                  </a:lnTo>
                  <a:lnTo>
                    <a:pt x="2" y="144"/>
                  </a:lnTo>
                  <a:lnTo>
                    <a:pt x="5" y="156"/>
                  </a:lnTo>
                  <a:lnTo>
                    <a:pt x="10" y="167"/>
                  </a:lnTo>
                  <a:lnTo>
                    <a:pt x="14" y="177"/>
                  </a:lnTo>
                  <a:lnTo>
                    <a:pt x="20" y="187"/>
                  </a:lnTo>
                  <a:lnTo>
                    <a:pt x="27" y="197"/>
                  </a:lnTo>
                  <a:lnTo>
                    <a:pt x="35" y="205"/>
                  </a:lnTo>
                  <a:lnTo>
                    <a:pt x="44" y="213"/>
                  </a:lnTo>
                  <a:lnTo>
                    <a:pt x="53" y="220"/>
                  </a:lnTo>
                  <a:lnTo>
                    <a:pt x="63" y="226"/>
                  </a:lnTo>
                  <a:lnTo>
                    <a:pt x="73" y="231"/>
                  </a:lnTo>
                  <a:lnTo>
                    <a:pt x="85" y="235"/>
                  </a:lnTo>
                  <a:lnTo>
                    <a:pt x="95" y="238"/>
                  </a:lnTo>
                  <a:lnTo>
                    <a:pt x="108" y="239"/>
                  </a:lnTo>
                  <a:lnTo>
                    <a:pt x="120"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49" name="Freeform 179">
              <a:extLst>
                <a:ext uri="{FF2B5EF4-FFF2-40B4-BE49-F238E27FC236}">
                  <a16:creationId xmlns:a16="http://schemas.microsoft.com/office/drawing/2014/main" id="{54A3CDAB-3216-46BE-B774-69E137A1598C}"/>
                </a:ext>
              </a:extLst>
            </p:cNvPr>
            <p:cNvSpPr>
              <a:spLocks noEditPoints="1"/>
            </p:cNvSpPr>
            <p:nvPr/>
          </p:nvSpPr>
          <p:spPr bwMode="auto">
            <a:xfrm>
              <a:off x="4437330" y="4935540"/>
              <a:ext cx="57250" cy="57250"/>
            </a:xfrm>
            <a:custGeom>
              <a:avLst/>
              <a:gdLst>
                <a:gd name="T0" fmla="*/ 138 w 241"/>
                <a:gd name="T1" fmla="*/ 32 h 240"/>
                <a:gd name="T2" fmla="*/ 164 w 241"/>
                <a:gd name="T3" fmla="*/ 40 h 240"/>
                <a:gd name="T4" fmla="*/ 184 w 241"/>
                <a:gd name="T5" fmla="*/ 56 h 240"/>
                <a:gd name="T6" fmla="*/ 199 w 241"/>
                <a:gd name="T7" fmla="*/ 77 h 240"/>
                <a:gd name="T8" fmla="*/ 209 w 241"/>
                <a:gd name="T9" fmla="*/ 101 h 240"/>
                <a:gd name="T10" fmla="*/ 210 w 241"/>
                <a:gd name="T11" fmla="*/ 129 h 240"/>
                <a:gd name="T12" fmla="*/ 204 w 241"/>
                <a:gd name="T13" fmla="*/ 155 h 240"/>
                <a:gd name="T14" fmla="*/ 190 w 241"/>
                <a:gd name="T15" fmla="*/ 177 h 240"/>
                <a:gd name="T16" fmla="*/ 170 w 241"/>
                <a:gd name="T17" fmla="*/ 195 h 240"/>
                <a:gd name="T18" fmla="*/ 147 w 241"/>
                <a:gd name="T19" fmla="*/ 205 h 240"/>
                <a:gd name="T20" fmla="*/ 120 w 241"/>
                <a:gd name="T21" fmla="*/ 210 h 240"/>
                <a:gd name="T22" fmla="*/ 93 w 241"/>
                <a:gd name="T23" fmla="*/ 205 h 240"/>
                <a:gd name="T24" fmla="*/ 70 w 241"/>
                <a:gd name="T25" fmla="*/ 195 h 240"/>
                <a:gd name="T26" fmla="*/ 50 w 241"/>
                <a:gd name="T27" fmla="*/ 177 h 240"/>
                <a:gd name="T28" fmla="*/ 37 w 241"/>
                <a:gd name="T29" fmla="*/ 155 h 240"/>
                <a:gd name="T30" fmla="*/ 31 w 241"/>
                <a:gd name="T31" fmla="*/ 129 h 240"/>
                <a:gd name="T32" fmla="*/ 32 w 241"/>
                <a:gd name="T33" fmla="*/ 101 h 240"/>
                <a:gd name="T34" fmla="*/ 41 w 241"/>
                <a:gd name="T35" fmla="*/ 77 h 240"/>
                <a:gd name="T36" fmla="*/ 57 w 241"/>
                <a:gd name="T37" fmla="*/ 56 h 240"/>
                <a:gd name="T38" fmla="*/ 77 w 241"/>
                <a:gd name="T39" fmla="*/ 40 h 240"/>
                <a:gd name="T40" fmla="*/ 102 w 241"/>
                <a:gd name="T41" fmla="*/ 32 h 240"/>
                <a:gd name="T42" fmla="*/ 120 w 241"/>
                <a:gd name="T43" fmla="*/ 30 h 240"/>
                <a:gd name="T44" fmla="*/ 145 w 241"/>
                <a:gd name="T45" fmla="*/ 237 h 240"/>
                <a:gd name="T46" fmla="*/ 178 w 241"/>
                <a:gd name="T47" fmla="*/ 226 h 240"/>
                <a:gd name="T48" fmla="*/ 206 w 241"/>
                <a:gd name="T49" fmla="*/ 204 h 240"/>
                <a:gd name="T50" fmla="*/ 226 w 241"/>
                <a:gd name="T51" fmla="*/ 177 h 240"/>
                <a:gd name="T52" fmla="*/ 238 w 241"/>
                <a:gd name="T53" fmla="*/ 144 h 240"/>
                <a:gd name="T54" fmla="*/ 240 w 241"/>
                <a:gd name="T55" fmla="*/ 108 h 240"/>
                <a:gd name="T56" fmla="*/ 231 w 241"/>
                <a:gd name="T57" fmla="*/ 72 h 240"/>
                <a:gd name="T58" fmla="*/ 213 w 241"/>
                <a:gd name="T59" fmla="*/ 43 h 240"/>
                <a:gd name="T60" fmla="*/ 187 w 241"/>
                <a:gd name="T61" fmla="*/ 20 h 240"/>
                <a:gd name="T62" fmla="*/ 156 w 241"/>
                <a:gd name="T63" fmla="*/ 5 h 240"/>
                <a:gd name="T64" fmla="*/ 120 w 241"/>
                <a:gd name="T65" fmla="*/ 0 h 240"/>
                <a:gd name="T66" fmla="*/ 85 w 241"/>
                <a:gd name="T67" fmla="*/ 5 h 240"/>
                <a:gd name="T68" fmla="*/ 54 w 241"/>
                <a:gd name="T69" fmla="*/ 20 h 240"/>
                <a:gd name="T70" fmla="*/ 28 w 241"/>
                <a:gd name="T71" fmla="*/ 43 h 240"/>
                <a:gd name="T72" fmla="*/ 10 w 241"/>
                <a:gd name="T73" fmla="*/ 72 h 240"/>
                <a:gd name="T74" fmla="*/ 1 w 241"/>
                <a:gd name="T75" fmla="*/ 108 h 240"/>
                <a:gd name="T76" fmla="*/ 2 w 241"/>
                <a:gd name="T77" fmla="*/ 144 h 240"/>
                <a:gd name="T78" fmla="*/ 15 w 241"/>
                <a:gd name="T79" fmla="*/ 177 h 240"/>
                <a:gd name="T80" fmla="*/ 35 w 241"/>
                <a:gd name="T81" fmla="*/ 204 h 240"/>
                <a:gd name="T82" fmla="*/ 63 w 241"/>
                <a:gd name="T83" fmla="*/ 226 h 240"/>
                <a:gd name="T84" fmla="*/ 96 w 241"/>
                <a:gd name="T85" fmla="*/ 237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1" h="240">
                  <a:moveTo>
                    <a:pt x="120" y="30"/>
                  </a:moveTo>
                  <a:lnTo>
                    <a:pt x="130" y="30"/>
                  </a:lnTo>
                  <a:lnTo>
                    <a:pt x="138" y="32"/>
                  </a:lnTo>
                  <a:lnTo>
                    <a:pt x="147" y="34"/>
                  </a:lnTo>
                  <a:lnTo>
                    <a:pt x="155" y="36"/>
                  </a:lnTo>
                  <a:lnTo>
                    <a:pt x="164" y="40"/>
                  </a:lnTo>
                  <a:lnTo>
                    <a:pt x="170" y="45"/>
                  </a:lnTo>
                  <a:lnTo>
                    <a:pt x="178" y="50"/>
                  </a:lnTo>
                  <a:lnTo>
                    <a:pt x="184" y="56"/>
                  </a:lnTo>
                  <a:lnTo>
                    <a:pt x="190" y="63"/>
                  </a:lnTo>
                  <a:lnTo>
                    <a:pt x="195" y="69"/>
                  </a:lnTo>
                  <a:lnTo>
                    <a:pt x="199" y="77"/>
                  </a:lnTo>
                  <a:lnTo>
                    <a:pt x="204" y="84"/>
                  </a:lnTo>
                  <a:lnTo>
                    <a:pt x="207" y="93"/>
                  </a:lnTo>
                  <a:lnTo>
                    <a:pt x="209" y="101"/>
                  </a:lnTo>
                  <a:lnTo>
                    <a:pt x="210" y="110"/>
                  </a:lnTo>
                  <a:lnTo>
                    <a:pt x="211" y="120"/>
                  </a:lnTo>
                  <a:lnTo>
                    <a:pt x="210" y="129"/>
                  </a:lnTo>
                  <a:lnTo>
                    <a:pt x="209" y="138"/>
                  </a:lnTo>
                  <a:lnTo>
                    <a:pt x="207" y="146"/>
                  </a:lnTo>
                  <a:lnTo>
                    <a:pt x="204" y="155"/>
                  </a:lnTo>
                  <a:lnTo>
                    <a:pt x="199" y="162"/>
                  </a:lnTo>
                  <a:lnTo>
                    <a:pt x="195" y="170"/>
                  </a:lnTo>
                  <a:lnTo>
                    <a:pt x="190" y="177"/>
                  </a:lnTo>
                  <a:lnTo>
                    <a:pt x="184" y="184"/>
                  </a:lnTo>
                  <a:lnTo>
                    <a:pt x="178" y="189"/>
                  </a:lnTo>
                  <a:lnTo>
                    <a:pt x="170" y="195"/>
                  </a:lnTo>
                  <a:lnTo>
                    <a:pt x="164" y="199"/>
                  </a:lnTo>
                  <a:lnTo>
                    <a:pt x="155" y="203"/>
                  </a:lnTo>
                  <a:lnTo>
                    <a:pt x="147" y="205"/>
                  </a:lnTo>
                  <a:lnTo>
                    <a:pt x="138" y="208"/>
                  </a:lnTo>
                  <a:lnTo>
                    <a:pt x="130" y="210"/>
                  </a:lnTo>
                  <a:lnTo>
                    <a:pt x="120" y="210"/>
                  </a:lnTo>
                  <a:lnTo>
                    <a:pt x="111" y="210"/>
                  </a:lnTo>
                  <a:lnTo>
                    <a:pt x="102" y="208"/>
                  </a:lnTo>
                  <a:lnTo>
                    <a:pt x="93" y="205"/>
                  </a:lnTo>
                  <a:lnTo>
                    <a:pt x="86" y="203"/>
                  </a:lnTo>
                  <a:lnTo>
                    <a:pt x="77" y="199"/>
                  </a:lnTo>
                  <a:lnTo>
                    <a:pt x="70" y="195"/>
                  </a:lnTo>
                  <a:lnTo>
                    <a:pt x="63" y="189"/>
                  </a:lnTo>
                  <a:lnTo>
                    <a:pt x="57" y="184"/>
                  </a:lnTo>
                  <a:lnTo>
                    <a:pt x="50" y="177"/>
                  </a:lnTo>
                  <a:lnTo>
                    <a:pt x="46" y="170"/>
                  </a:lnTo>
                  <a:lnTo>
                    <a:pt x="41" y="162"/>
                  </a:lnTo>
                  <a:lnTo>
                    <a:pt x="37" y="155"/>
                  </a:lnTo>
                  <a:lnTo>
                    <a:pt x="34" y="146"/>
                  </a:lnTo>
                  <a:lnTo>
                    <a:pt x="32" y="138"/>
                  </a:lnTo>
                  <a:lnTo>
                    <a:pt x="31" y="129"/>
                  </a:lnTo>
                  <a:lnTo>
                    <a:pt x="30" y="120"/>
                  </a:lnTo>
                  <a:lnTo>
                    <a:pt x="31" y="110"/>
                  </a:lnTo>
                  <a:lnTo>
                    <a:pt x="32" y="101"/>
                  </a:lnTo>
                  <a:lnTo>
                    <a:pt x="34" y="93"/>
                  </a:lnTo>
                  <a:lnTo>
                    <a:pt x="37" y="84"/>
                  </a:lnTo>
                  <a:lnTo>
                    <a:pt x="41" y="77"/>
                  </a:lnTo>
                  <a:lnTo>
                    <a:pt x="46" y="69"/>
                  </a:lnTo>
                  <a:lnTo>
                    <a:pt x="50" y="62"/>
                  </a:lnTo>
                  <a:lnTo>
                    <a:pt x="57" y="56"/>
                  </a:lnTo>
                  <a:lnTo>
                    <a:pt x="63" y="50"/>
                  </a:lnTo>
                  <a:lnTo>
                    <a:pt x="70" y="45"/>
                  </a:lnTo>
                  <a:lnTo>
                    <a:pt x="77" y="40"/>
                  </a:lnTo>
                  <a:lnTo>
                    <a:pt x="86" y="36"/>
                  </a:lnTo>
                  <a:lnTo>
                    <a:pt x="93" y="34"/>
                  </a:lnTo>
                  <a:lnTo>
                    <a:pt x="102" y="32"/>
                  </a:lnTo>
                  <a:lnTo>
                    <a:pt x="111" y="30"/>
                  </a:lnTo>
                  <a:lnTo>
                    <a:pt x="120" y="30"/>
                  </a:lnTo>
                  <a:lnTo>
                    <a:pt x="120" y="30"/>
                  </a:lnTo>
                  <a:close/>
                  <a:moveTo>
                    <a:pt x="120" y="240"/>
                  </a:moveTo>
                  <a:lnTo>
                    <a:pt x="133" y="240"/>
                  </a:lnTo>
                  <a:lnTo>
                    <a:pt x="145" y="237"/>
                  </a:lnTo>
                  <a:lnTo>
                    <a:pt x="156" y="234"/>
                  </a:lnTo>
                  <a:lnTo>
                    <a:pt x="167" y="231"/>
                  </a:lnTo>
                  <a:lnTo>
                    <a:pt x="178" y="226"/>
                  </a:lnTo>
                  <a:lnTo>
                    <a:pt x="187" y="219"/>
                  </a:lnTo>
                  <a:lnTo>
                    <a:pt x="197" y="213"/>
                  </a:lnTo>
                  <a:lnTo>
                    <a:pt x="206" y="204"/>
                  </a:lnTo>
                  <a:lnTo>
                    <a:pt x="213" y="196"/>
                  </a:lnTo>
                  <a:lnTo>
                    <a:pt x="220" y="187"/>
                  </a:lnTo>
                  <a:lnTo>
                    <a:pt x="226" y="177"/>
                  </a:lnTo>
                  <a:lnTo>
                    <a:pt x="231" y="167"/>
                  </a:lnTo>
                  <a:lnTo>
                    <a:pt x="236" y="155"/>
                  </a:lnTo>
                  <a:lnTo>
                    <a:pt x="238" y="144"/>
                  </a:lnTo>
                  <a:lnTo>
                    <a:pt x="240" y="132"/>
                  </a:lnTo>
                  <a:lnTo>
                    <a:pt x="241" y="120"/>
                  </a:lnTo>
                  <a:lnTo>
                    <a:pt x="240" y="108"/>
                  </a:lnTo>
                  <a:lnTo>
                    <a:pt x="238" y="95"/>
                  </a:lnTo>
                  <a:lnTo>
                    <a:pt x="236" y="84"/>
                  </a:lnTo>
                  <a:lnTo>
                    <a:pt x="231" y="72"/>
                  </a:lnTo>
                  <a:lnTo>
                    <a:pt x="226" y="63"/>
                  </a:lnTo>
                  <a:lnTo>
                    <a:pt x="220" y="52"/>
                  </a:lnTo>
                  <a:lnTo>
                    <a:pt x="213" y="43"/>
                  </a:lnTo>
                  <a:lnTo>
                    <a:pt x="206" y="35"/>
                  </a:lnTo>
                  <a:lnTo>
                    <a:pt x="197" y="26"/>
                  </a:lnTo>
                  <a:lnTo>
                    <a:pt x="187" y="20"/>
                  </a:lnTo>
                  <a:lnTo>
                    <a:pt x="178" y="14"/>
                  </a:lnTo>
                  <a:lnTo>
                    <a:pt x="167" y="9"/>
                  </a:lnTo>
                  <a:lnTo>
                    <a:pt x="156" y="5"/>
                  </a:lnTo>
                  <a:lnTo>
                    <a:pt x="145" y="2"/>
                  </a:lnTo>
                  <a:lnTo>
                    <a:pt x="133" y="0"/>
                  </a:lnTo>
                  <a:lnTo>
                    <a:pt x="120" y="0"/>
                  </a:lnTo>
                  <a:lnTo>
                    <a:pt x="108" y="0"/>
                  </a:lnTo>
                  <a:lnTo>
                    <a:pt x="96" y="2"/>
                  </a:lnTo>
                  <a:lnTo>
                    <a:pt x="85" y="5"/>
                  </a:lnTo>
                  <a:lnTo>
                    <a:pt x="74" y="9"/>
                  </a:lnTo>
                  <a:lnTo>
                    <a:pt x="63" y="14"/>
                  </a:lnTo>
                  <a:lnTo>
                    <a:pt x="54" y="20"/>
                  </a:lnTo>
                  <a:lnTo>
                    <a:pt x="44" y="26"/>
                  </a:lnTo>
                  <a:lnTo>
                    <a:pt x="35" y="35"/>
                  </a:lnTo>
                  <a:lnTo>
                    <a:pt x="28" y="43"/>
                  </a:lnTo>
                  <a:lnTo>
                    <a:pt x="20" y="52"/>
                  </a:lnTo>
                  <a:lnTo>
                    <a:pt x="15" y="63"/>
                  </a:lnTo>
                  <a:lnTo>
                    <a:pt x="10" y="72"/>
                  </a:lnTo>
                  <a:lnTo>
                    <a:pt x="5" y="84"/>
                  </a:lnTo>
                  <a:lnTo>
                    <a:pt x="2" y="95"/>
                  </a:lnTo>
                  <a:lnTo>
                    <a:pt x="1" y="108"/>
                  </a:lnTo>
                  <a:lnTo>
                    <a:pt x="0" y="120"/>
                  </a:lnTo>
                  <a:lnTo>
                    <a:pt x="1" y="132"/>
                  </a:lnTo>
                  <a:lnTo>
                    <a:pt x="2" y="144"/>
                  </a:lnTo>
                  <a:lnTo>
                    <a:pt x="5" y="155"/>
                  </a:lnTo>
                  <a:lnTo>
                    <a:pt x="10" y="167"/>
                  </a:lnTo>
                  <a:lnTo>
                    <a:pt x="15" y="177"/>
                  </a:lnTo>
                  <a:lnTo>
                    <a:pt x="20" y="187"/>
                  </a:lnTo>
                  <a:lnTo>
                    <a:pt x="28" y="196"/>
                  </a:lnTo>
                  <a:lnTo>
                    <a:pt x="35" y="204"/>
                  </a:lnTo>
                  <a:lnTo>
                    <a:pt x="44" y="213"/>
                  </a:lnTo>
                  <a:lnTo>
                    <a:pt x="54" y="219"/>
                  </a:lnTo>
                  <a:lnTo>
                    <a:pt x="63" y="226"/>
                  </a:lnTo>
                  <a:lnTo>
                    <a:pt x="74" y="231"/>
                  </a:lnTo>
                  <a:lnTo>
                    <a:pt x="85" y="234"/>
                  </a:lnTo>
                  <a:lnTo>
                    <a:pt x="96" y="237"/>
                  </a:lnTo>
                  <a:lnTo>
                    <a:pt x="108" y="240"/>
                  </a:lnTo>
                  <a:lnTo>
                    <a:pt x="120" y="2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sp>
        <p:nvSpPr>
          <p:cNvPr id="50" name="Freeform 40">
            <a:extLst>
              <a:ext uri="{FF2B5EF4-FFF2-40B4-BE49-F238E27FC236}">
                <a16:creationId xmlns:a16="http://schemas.microsoft.com/office/drawing/2014/main" id="{6F292BE8-64DB-423F-BE5B-7C7F24255849}"/>
              </a:ext>
            </a:extLst>
          </p:cNvPr>
          <p:cNvSpPr>
            <a:spLocks noEditPoints="1"/>
          </p:cNvSpPr>
          <p:nvPr/>
        </p:nvSpPr>
        <p:spPr bwMode="auto">
          <a:xfrm>
            <a:off x="4811380" y="4298777"/>
            <a:ext cx="213372" cy="213372"/>
          </a:xfrm>
          <a:custGeom>
            <a:avLst/>
            <a:gdLst>
              <a:gd name="T0" fmla="*/ 586 w 760"/>
              <a:gd name="T1" fmla="*/ 675 h 759"/>
              <a:gd name="T2" fmla="*/ 574 w 760"/>
              <a:gd name="T3" fmla="*/ 724 h 759"/>
              <a:gd name="T4" fmla="*/ 507 w 760"/>
              <a:gd name="T5" fmla="*/ 649 h 759"/>
              <a:gd name="T6" fmla="*/ 513 w 760"/>
              <a:gd name="T7" fmla="*/ 569 h 759"/>
              <a:gd name="T8" fmla="*/ 574 w 760"/>
              <a:gd name="T9" fmla="*/ 511 h 759"/>
              <a:gd name="T10" fmla="*/ 657 w 760"/>
              <a:gd name="T11" fmla="*/ 509 h 759"/>
              <a:gd name="T12" fmla="*/ 730 w 760"/>
              <a:gd name="T13" fmla="*/ 587 h 759"/>
              <a:gd name="T14" fmla="*/ 258 w 760"/>
              <a:gd name="T15" fmla="*/ 616 h 759"/>
              <a:gd name="T16" fmla="*/ 231 w 760"/>
              <a:gd name="T17" fmla="*/ 694 h 759"/>
              <a:gd name="T18" fmla="*/ 132 w 760"/>
              <a:gd name="T19" fmla="*/ 734 h 759"/>
              <a:gd name="T20" fmla="*/ 171 w 760"/>
              <a:gd name="T21" fmla="*/ 587 h 759"/>
              <a:gd name="T22" fmla="*/ 36 w 760"/>
              <a:gd name="T23" fmla="*/ 573 h 759"/>
              <a:gd name="T24" fmla="*/ 130 w 760"/>
              <a:gd name="T25" fmla="*/ 503 h 759"/>
              <a:gd name="T26" fmla="*/ 509 w 760"/>
              <a:gd name="T27" fmla="*/ 201 h 759"/>
              <a:gd name="T28" fmla="*/ 503 w 760"/>
              <a:gd name="T29" fmla="*/ 136 h 759"/>
              <a:gd name="T30" fmla="*/ 537 w 760"/>
              <a:gd name="T31" fmla="*/ 59 h 759"/>
              <a:gd name="T32" fmla="*/ 643 w 760"/>
              <a:gd name="T33" fmla="*/ 28 h 759"/>
              <a:gd name="T34" fmla="*/ 599 w 760"/>
              <a:gd name="T35" fmla="*/ 179 h 759"/>
              <a:gd name="T36" fmla="*/ 719 w 760"/>
              <a:gd name="T37" fmla="*/ 200 h 759"/>
              <a:gd name="T38" fmla="*/ 619 w 760"/>
              <a:gd name="T39" fmla="*/ 257 h 759"/>
              <a:gd name="T40" fmla="*/ 249 w 760"/>
              <a:gd name="T41" fmla="*/ 562 h 759"/>
              <a:gd name="T42" fmla="*/ 170 w 760"/>
              <a:gd name="T43" fmla="*/ 254 h 759"/>
              <a:gd name="T44" fmla="*/ 87 w 760"/>
              <a:gd name="T45" fmla="*/ 244 h 759"/>
              <a:gd name="T46" fmla="*/ 26 w 760"/>
              <a:gd name="T47" fmla="*/ 147 h 759"/>
              <a:gd name="T48" fmla="*/ 180 w 760"/>
              <a:gd name="T49" fmla="*/ 166 h 759"/>
              <a:gd name="T50" fmla="*/ 175 w 760"/>
              <a:gd name="T51" fmla="*/ 30 h 759"/>
              <a:gd name="T52" fmla="*/ 251 w 760"/>
              <a:gd name="T53" fmla="*/ 102 h 759"/>
              <a:gd name="T54" fmla="*/ 248 w 760"/>
              <a:gd name="T55" fmla="*/ 187 h 759"/>
              <a:gd name="T56" fmla="*/ 703 w 760"/>
              <a:gd name="T57" fmla="*/ 505 h 759"/>
              <a:gd name="T58" fmla="*/ 611 w 760"/>
              <a:gd name="T59" fmla="*/ 477 h 759"/>
              <a:gd name="T60" fmla="*/ 619 w 760"/>
              <a:gd name="T61" fmla="*/ 283 h 759"/>
              <a:gd name="T62" fmla="*/ 732 w 760"/>
              <a:gd name="T63" fmla="*/ 225 h 759"/>
              <a:gd name="T64" fmla="*/ 759 w 760"/>
              <a:gd name="T65" fmla="*/ 129 h 759"/>
              <a:gd name="T66" fmla="*/ 732 w 760"/>
              <a:gd name="T67" fmla="*/ 82 h 759"/>
              <a:gd name="T68" fmla="*/ 682 w 760"/>
              <a:gd name="T69" fmla="*/ 22 h 759"/>
              <a:gd name="T70" fmla="*/ 591 w 760"/>
              <a:gd name="T71" fmla="*/ 3 h 759"/>
              <a:gd name="T72" fmla="*/ 495 w 760"/>
              <a:gd name="T73" fmla="*/ 73 h 759"/>
              <a:gd name="T74" fmla="*/ 480 w 760"/>
              <a:gd name="T75" fmla="*/ 169 h 759"/>
              <a:gd name="T76" fmla="*/ 283 w 760"/>
              <a:gd name="T77" fmla="*/ 129 h 759"/>
              <a:gd name="T78" fmla="*/ 242 w 760"/>
              <a:gd name="T79" fmla="*/ 42 h 759"/>
              <a:gd name="T80" fmla="*/ 149 w 760"/>
              <a:gd name="T81" fmla="*/ 0 h 759"/>
              <a:gd name="T82" fmla="*/ 82 w 760"/>
              <a:gd name="T83" fmla="*/ 22 h 759"/>
              <a:gd name="T84" fmla="*/ 28 w 760"/>
              <a:gd name="T85" fmla="*/ 82 h 759"/>
              <a:gd name="T86" fmla="*/ 1 w 760"/>
              <a:gd name="T87" fmla="*/ 129 h 759"/>
              <a:gd name="T88" fmla="*/ 28 w 760"/>
              <a:gd name="T89" fmla="*/ 227 h 759"/>
              <a:gd name="T90" fmla="*/ 111 w 760"/>
              <a:gd name="T91" fmla="*/ 281 h 759"/>
              <a:gd name="T92" fmla="*/ 189 w 760"/>
              <a:gd name="T93" fmla="*/ 485 h 759"/>
              <a:gd name="T94" fmla="*/ 64 w 760"/>
              <a:gd name="T95" fmla="*/ 501 h 759"/>
              <a:gd name="T96" fmla="*/ 3 w 760"/>
              <a:gd name="T97" fmla="*/ 592 h 759"/>
              <a:gd name="T98" fmla="*/ 16 w 760"/>
              <a:gd name="T99" fmla="*/ 678 h 759"/>
              <a:gd name="T100" fmla="*/ 86 w 760"/>
              <a:gd name="T101" fmla="*/ 727 h 759"/>
              <a:gd name="T102" fmla="*/ 116 w 760"/>
              <a:gd name="T103" fmla="*/ 757 h 759"/>
              <a:gd name="T104" fmla="*/ 232 w 760"/>
              <a:gd name="T105" fmla="*/ 727 h 759"/>
              <a:gd name="T106" fmla="*/ 282 w 760"/>
              <a:gd name="T107" fmla="*/ 640 h 759"/>
              <a:gd name="T108" fmla="*/ 482 w 760"/>
              <a:gd name="T109" fmla="*/ 581 h 759"/>
              <a:gd name="T110" fmla="*/ 491 w 760"/>
              <a:gd name="T111" fmla="*/ 678 h 759"/>
              <a:gd name="T112" fmla="*/ 578 w 760"/>
              <a:gd name="T113" fmla="*/ 754 h 759"/>
              <a:gd name="T114" fmla="*/ 681 w 760"/>
              <a:gd name="T115" fmla="*/ 742 h 759"/>
              <a:gd name="T116" fmla="*/ 730 w 760"/>
              <a:gd name="T117" fmla="*/ 679 h 759"/>
              <a:gd name="T118" fmla="*/ 758 w 760"/>
              <a:gd name="T119" fmla="*/ 642 h 759"/>
              <a:gd name="T120" fmla="*/ 739 w 760"/>
              <a:gd name="T121" fmla="*/ 54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0" h="759">
                <a:moveTo>
                  <a:pt x="731" y="642"/>
                </a:moveTo>
                <a:lnTo>
                  <a:pt x="685" y="591"/>
                </a:lnTo>
                <a:lnTo>
                  <a:pt x="681" y="588"/>
                </a:lnTo>
                <a:lnTo>
                  <a:pt x="676" y="586"/>
                </a:lnTo>
                <a:lnTo>
                  <a:pt x="599" y="586"/>
                </a:lnTo>
                <a:lnTo>
                  <a:pt x="594" y="587"/>
                </a:lnTo>
                <a:lnTo>
                  <a:pt x="590" y="590"/>
                </a:lnTo>
                <a:lnTo>
                  <a:pt x="588" y="594"/>
                </a:lnTo>
                <a:lnTo>
                  <a:pt x="586" y="598"/>
                </a:lnTo>
                <a:lnTo>
                  <a:pt x="586" y="675"/>
                </a:lnTo>
                <a:lnTo>
                  <a:pt x="586" y="678"/>
                </a:lnTo>
                <a:lnTo>
                  <a:pt x="588" y="680"/>
                </a:lnTo>
                <a:lnTo>
                  <a:pt x="589" y="683"/>
                </a:lnTo>
                <a:lnTo>
                  <a:pt x="591" y="685"/>
                </a:lnTo>
                <a:lnTo>
                  <a:pt x="643" y="732"/>
                </a:lnTo>
                <a:lnTo>
                  <a:pt x="629" y="734"/>
                </a:lnTo>
                <a:lnTo>
                  <a:pt x="615" y="734"/>
                </a:lnTo>
                <a:lnTo>
                  <a:pt x="600" y="733"/>
                </a:lnTo>
                <a:lnTo>
                  <a:pt x="586" y="729"/>
                </a:lnTo>
                <a:lnTo>
                  <a:pt x="574" y="724"/>
                </a:lnTo>
                <a:lnTo>
                  <a:pt x="561" y="718"/>
                </a:lnTo>
                <a:lnTo>
                  <a:pt x="548" y="710"/>
                </a:lnTo>
                <a:lnTo>
                  <a:pt x="537" y="700"/>
                </a:lnTo>
                <a:lnTo>
                  <a:pt x="531" y="694"/>
                </a:lnTo>
                <a:lnTo>
                  <a:pt x="525" y="688"/>
                </a:lnTo>
                <a:lnTo>
                  <a:pt x="521" y="680"/>
                </a:lnTo>
                <a:lnTo>
                  <a:pt x="517" y="673"/>
                </a:lnTo>
                <a:lnTo>
                  <a:pt x="512" y="665"/>
                </a:lnTo>
                <a:lnTo>
                  <a:pt x="509" y="657"/>
                </a:lnTo>
                <a:lnTo>
                  <a:pt x="507" y="649"/>
                </a:lnTo>
                <a:lnTo>
                  <a:pt x="505" y="640"/>
                </a:lnTo>
                <a:lnTo>
                  <a:pt x="504" y="633"/>
                </a:lnTo>
                <a:lnTo>
                  <a:pt x="504" y="624"/>
                </a:lnTo>
                <a:lnTo>
                  <a:pt x="503" y="616"/>
                </a:lnTo>
                <a:lnTo>
                  <a:pt x="504" y="607"/>
                </a:lnTo>
                <a:lnTo>
                  <a:pt x="505" y="598"/>
                </a:lnTo>
                <a:lnTo>
                  <a:pt x="507" y="590"/>
                </a:lnTo>
                <a:lnTo>
                  <a:pt x="509" y="581"/>
                </a:lnTo>
                <a:lnTo>
                  <a:pt x="512" y="573"/>
                </a:lnTo>
                <a:lnTo>
                  <a:pt x="513" y="569"/>
                </a:lnTo>
                <a:lnTo>
                  <a:pt x="513" y="566"/>
                </a:lnTo>
                <a:lnTo>
                  <a:pt x="512" y="562"/>
                </a:lnTo>
                <a:lnTo>
                  <a:pt x="509" y="559"/>
                </a:lnTo>
                <a:lnTo>
                  <a:pt x="399" y="448"/>
                </a:lnTo>
                <a:lnTo>
                  <a:pt x="449" y="399"/>
                </a:lnTo>
                <a:lnTo>
                  <a:pt x="560" y="509"/>
                </a:lnTo>
                <a:lnTo>
                  <a:pt x="563" y="511"/>
                </a:lnTo>
                <a:lnTo>
                  <a:pt x="566" y="513"/>
                </a:lnTo>
                <a:lnTo>
                  <a:pt x="570" y="513"/>
                </a:lnTo>
                <a:lnTo>
                  <a:pt x="574" y="511"/>
                </a:lnTo>
                <a:lnTo>
                  <a:pt x="582" y="508"/>
                </a:lnTo>
                <a:lnTo>
                  <a:pt x="591" y="506"/>
                </a:lnTo>
                <a:lnTo>
                  <a:pt x="598" y="505"/>
                </a:lnTo>
                <a:lnTo>
                  <a:pt x="607" y="503"/>
                </a:lnTo>
                <a:lnTo>
                  <a:pt x="615" y="503"/>
                </a:lnTo>
                <a:lnTo>
                  <a:pt x="624" y="503"/>
                </a:lnTo>
                <a:lnTo>
                  <a:pt x="633" y="504"/>
                </a:lnTo>
                <a:lnTo>
                  <a:pt x="641" y="505"/>
                </a:lnTo>
                <a:lnTo>
                  <a:pt x="649" y="507"/>
                </a:lnTo>
                <a:lnTo>
                  <a:pt x="657" y="509"/>
                </a:lnTo>
                <a:lnTo>
                  <a:pt x="665" y="513"/>
                </a:lnTo>
                <a:lnTo>
                  <a:pt x="672" y="516"/>
                </a:lnTo>
                <a:lnTo>
                  <a:pt x="680" y="520"/>
                </a:lnTo>
                <a:lnTo>
                  <a:pt x="687" y="525"/>
                </a:lnTo>
                <a:lnTo>
                  <a:pt x="694" y="531"/>
                </a:lnTo>
                <a:lnTo>
                  <a:pt x="700" y="537"/>
                </a:lnTo>
                <a:lnTo>
                  <a:pt x="711" y="548"/>
                </a:lnTo>
                <a:lnTo>
                  <a:pt x="719" y="560"/>
                </a:lnTo>
                <a:lnTo>
                  <a:pt x="725" y="573"/>
                </a:lnTo>
                <a:lnTo>
                  <a:pt x="730" y="587"/>
                </a:lnTo>
                <a:lnTo>
                  <a:pt x="734" y="600"/>
                </a:lnTo>
                <a:lnTo>
                  <a:pt x="735" y="615"/>
                </a:lnTo>
                <a:lnTo>
                  <a:pt x="735" y="628"/>
                </a:lnTo>
                <a:lnTo>
                  <a:pt x="731" y="642"/>
                </a:lnTo>
                <a:close/>
                <a:moveTo>
                  <a:pt x="248" y="573"/>
                </a:moveTo>
                <a:lnTo>
                  <a:pt x="251" y="581"/>
                </a:lnTo>
                <a:lnTo>
                  <a:pt x="254" y="590"/>
                </a:lnTo>
                <a:lnTo>
                  <a:pt x="256" y="598"/>
                </a:lnTo>
                <a:lnTo>
                  <a:pt x="257" y="607"/>
                </a:lnTo>
                <a:lnTo>
                  <a:pt x="258" y="616"/>
                </a:lnTo>
                <a:lnTo>
                  <a:pt x="258" y="624"/>
                </a:lnTo>
                <a:lnTo>
                  <a:pt x="257" y="633"/>
                </a:lnTo>
                <a:lnTo>
                  <a:pt x="256" y="640"/>
                </a:lnTo>
                <a:lnTo>
                  <a:pt x="255" y="649"/>
                </a:lnTo>
                <a:lnTo>
                  <a:pt x="251" y="657"/>
                </a:lnTo>
                <a:lnTo>
                  <a:pt x="248" y="665"/>
                </a:lnTo>
                <a:lnTo>
                  <a:pt x="245" y="673"/>
                </a:lnTo>
                <a:lnTo>
                  <a:pt x="241" y="680"/>
                </a:lnTo>
                <a:lnTo>
                  <a:pt x="236" y="688"/>
                </a:lnTo>
                <a:lnTo>
                  <a:pt x="231" y="694"/>
                </a:lnTo>
                <a:lnTo>
                  <a:pt x="225" y="700"/>
                </a:lnTo>
                <a:lnTo>
                  <a:pt x="216" y="708"/>
                </a:lnTo>
                <a:lnTo>
                  <a:pt x="207" y="714"/>
                </a:lnTo>
                <a:lnTo>
                  <a:pt x="198" y="721"/>
                </a:lnTo>
                <a:lnTo>
                  <a:pt x="188" y="725"/>
                </a:lnTo>
                <a:lnTo>
                  <a:pt x="177" y="729"/>
                </a:lnTo>
                <a:lnTo>
                  <a:pt x="167" y="733"/>
                </a:lnTo>
                <a:lnTo>
                  <a:pt x="155" y="734"/>
                </a:lnTo>
                <a:lnTo>
                  <a:pt x="144" y="735"/>
                </a:lnTo>
                <a:lnTo>
                  <a:pt x="132" y="734"/>
                </a:lnTo>
                <a:lnTo>
                  <a:pt x="119" y="732"/>
                </a:lnTo>
                <a:lnTo>
                  <a:pt x="174" y="685"/>
                </a:lnTo>
                <a:lnTo>
                  <a:pt x="176" y="683"/>
                </a:lnTo>
                <a:lnTo>
                  <a:pt x="177" y="680"/>
                </a:lnTo>
                <a:lnTo>
                  <a:pt x="178" y="678"/>
                </a:lnTo>
                <a:lnTo>
                  <a:pt x="180" y="675"/>
                </a:lnTo>
                <a:lnTo>
                  <a:pt x="180" y="598"/>
                </a:lnTo>
                <a:lnTo>
                  <a:pt x="178" y="594"/>
                </a:lnTo>
                <a:lnTo>
                  <a:pt x="175" y="590"/>
                </a:lnTo>
                <a:lnTo>
                  <a:pt x="171" y="587"/>
                </a:lnTo>
                <a:lnTo>
                  <a:pt x="167" y="586"/>
                </a:lnTo>
                <a:lnTo>
                  <a:pt x="85" y="586"/>
                </a:lnTo>
                <a:lnTo>
                  <a:pt x="80" y="588"/>
                </a:lnTo>
                <a:lnTo>
                  <a:pt x="75" y="591"/>
                </a:lnTo>
                <a:lnTo>
                  <a:pt x="29" y="642"/>
                </a:lnTo>
                <a:lnTo>
                  <a:pt x="27" y="628"/>
                </a:lnTo>
                <a:lnTo>
                  <a:pt x="26" y="615"/>
                </a:lnTo>
                <a:lnTo>
                  <a:pt x="27" y="600"/>
                </a:lnTo>
                <a:lnTo>
                  <a:pt x="30" y="587"/>
                </a:lnTo>
                <a:lnTo>
                  <a:pt x="36" y="573"/>
                </a:lnTo>
                <a:lnTo>
                  <a:pt x="42" y="560"/>
                </a:lnTo>
                <a:lnTo>
                  <a:pt x="51" y="548"/>
                </a:lnTo>
                <a:lnTo>
                  <a:pt x="60" y="537"/>
                </a:lnTo>
                <a:lnTo>
                  <a:pt x="69" y="529"/>
                </a:lnTo>
                <a:lnTo>
                  <a:pt x="78" y="522"/>
                </a:lnTo>
                <a:lnTo>
                  <a:pt x="87" y="516"/>
                </a:lnTo>
                <a:lnTo>
                  <a:pt x="98" y="511"/>
                </a:lnTo>
                <a:lnTo>
                  <a:pt x="108" y="507"/>
                </a:lnTo>
                <a:lnTo>
                  <a:pt x="119" y="505"/>
                </a:lnTo>
                <a:lnTo>
                  <a:pt x="130" y="503"/>
                </a:lnTo>
                <a:lnTo>
                  <a:pt x="142" y="503"/>
                </a:lnTo>
                <a:lnTo>
                  <a:pt x="154" y="503"/>
                </a:lnTo>
                <a:lnTo>
                  <a:pt x="164" y="505"/>
                </a:lnTo>
                <a:lnTo>
                  <a:pt x="176" y="507"/>
                </a:lnTo>
                <a:lnTo>
                  <a:pt x="187" y="511"/>
                </a:lnTo>
                <a:lnTo>
                  <a:pt x="190" y="513"/>
                </a:lnTo>
                <a:lnTo>
                  <a:pt x="195" y="513"/>
                </a:lnTo>
                <a:lnTo>
                  <a:pt x="198" y="511"/>
                </a:lnTo>
                <a:lnTo>
                  <a:pt x="201" y="509"/>
                </a:lnTo>
                <a:lnTo>
                  <a:pt x="509" y="201"/>
                </a:lnTo>
                <a:lnTo>
                  <a:pt x="512" y="198"/>
                </a:lnTo>
                <a:lnTo>
                  <a:pt x="513" y="194"/>
                </a:lnTo>
                <a:lnTo>
                  <a:pt x="513" y="190"/>
                </a:lnTo>
                <a:lnTo>
                  <a:pt x="512" y="187"/>
                </a:lnTo>
                <a:lnTo>
                  <a:pt x="509" y="179"/>
                </a:lnTo>
                <a:lnTo>
                  <a:pt x="507" y="170"/>
                </a:lnTo>
                <a:lnTo>
                  <a:pt x="505" y="161"/>
                </a:lnTo>
                <a:lnTo>
                  <a:pt x="504" y="153"/>
                </a:lnTo>
                <a:lnTo>
                  <a:pt x="503" y="144"/>
                </a:lnTo>
                <a:lnTo>
                  <a:pt x="503" y="136"/>
                </a:lnTo>
                <a:lnTo>
                  <a:pt x="504" y="127"/>
                </a:lnTo>
                <a:lnTo>
                  <a:pt x="505" y="120"/>
                </a:lnTo>
                <a:lnTo>
                  <a:pt x="507" y="111"/>
                </a:lnTo>
                <a:lnTo>
                  <a:pt x="509" y="102"/>
                </a:lnTo>
                <a:lnTo>
                  <a:pt x="512" y="95"/>
                </a:lnTo>
                <a:lnTo>
                  <a:pt x="517" y="87"/>
                </a:lnTo>
                <a:lnTo>
                  <a:pt x="521" y="80"/>
                </a:lnTo>
                <a:lnTo>
                  <a:pt x="525" y="72"/>
                </a:lnTo>
                <a:lnTo>
                  <a:pt x="531" y="66"/>
                </a:lnTo>
                <a:lnTo>
                  <a:pt x="537" y="59"/>
                </a:lnTo>
                <a:lnTo>
                  <a:pt x="546" y="52"/>
                </a:lnTo>
                <a:lnTo>
                  <a:pt x="554" y="45"/>
                </a:lnTo>
                <a:lnTo>
                  <a:pt x="564" y="39"/>
                </a:lnTo>
                <a:lnTo>
                  <a:pt x="575" y="35"/>
                </a:lnTo>
                <a:lnTo>
                  <a:pt x="585" y="30"/>
                </a:lnTo>
                <a:lnTo>
                  <a:pt x="596" y="27"/>
                </a:lnTo>
                <a:lnTo>
                  <a:pt x="607" y="26"/>
                </a:lnTo>
                <a:lnTo>
                  <a:pt x="619" y="25"/>
                </a:lnTo>
                <a:lnTo>
                  <a:pt x="632" y="26"/>
                </a:lnTo>
                <a:lnTo>
                  <a:pt x="643" y="28"/>
                </a:lnTo>
                <a:lnTo>
                  <a:pt x="591" y="74"/>
                </a:lnTo>
                <a:lnTo>
                  <a:pt x="589" y="77"/>
                </a:lnTo>
                <a:lnTo>
                  <a:pt x="588" y="80"/>
                </a:lnTo>
                <a:lnTo>
                  <a:pt x="586" y="82"/>
                </a:lnTo>
                <a:lnTo>
                  <a:pt x="586" y="85"/>
                </a:lnTo>
                <a:lnTo>
                  <a:pt x="586" y="166"/>
                </a:lnTo>
                <a:lnTo>
                  <a:pt x="588" y="171"/>
                </a:lnTo>
                <a:lnTo>
                  <a:pt x="590" y="174"/>
                </a:lnTo>
                <a:lnTo>
                  <a:pt x="594" y="178"/>
                </a:lnTo>
                <a:lnTo>
                  <a:pt x="599" y="179"/>
                </a:lnTo>
                <a:lnTo>
                  <a:pt x="676" y="179"/>
                </a:lnTo>
                <a:lnTo>
                  <a:pt x="681" y="178"/>
                </a:lnTo>
                <a:lnTo>
                  <a:pt x="685" y="174"/>
                </a:lnTo>
                <a:lnTo>
                  <a:pt x="731" y="120"/>
                </a:lnTo>
                <a:lnTo>
                  <a:pt x="735" y="133"/>
                </a:lnTo>
                <a:lnTo>
                  <a:pt x="735" y="147"/>
                </a:lnTo>
                <a:lnTo>
                  <a:pt x="734" y="161"/>
                </a:lnTo>
                <a:lnTo>
                  <a:pt x="730" y="174"/>
                </a:lnTo>
                <a:lnTo>
                  <a:pt x="725" y="187"/>
                </a:lnTo>
                <a:lnTo>
                  <a:pt x="719" y="200"/>
                </a:lnTo>
                <a:lnTo>
                  <a:pt x="711" y="212"/>
                </a:lnTo>
                <a:lnTo>
                  <a:pt x="700" y="223"/>
                </a:lnTo>
                <a:lnTo>
                  <a:pt x="692" y="231"/>
                </a:lnTo>
                <a:lnTo>
                  <a:pt x="683" y="238"/>
                </a:lnTo>
                <a:lnTo>
                  <a:pt x="673" y="244"/>
                </a:lnTo>
                <a:lnTo>
                  <a:pt x="663" y="248"/>
                </a:lnTo>
                <a:lnTo>
                  <a:pt x="653" y="253"/>
                </a:lnTo>
                <a:lnTo>
                  <a:pt x="641" y="255"/>
                </a:lnTo>
                <a:lnTo>
                  <a:pt x="630" y="257"/>
                </a:lnTo>
                <a:lnTo>
                  <a:pt x="619" y="257"/>
                </a:lnTo>
                <a:lnTo>
                  <a:pt x="607" y="257"/>
                </a:lnTo>
                <a:lnTo>
                  <a:pt x="596" y="255"/>
                </a:lnTo>
                <a:lnTo>
                  <a:pt x="584" y="253"/>
                </a:lnTo>
                <a:lnTo>
                  <a:pt x="574" y="248"/>
                </a:lnTo>
                <a:lnTo>
                  <a:pt x="570" y="247"/>
                </a:lnTo>
                <a:lnTo>
                  <a:pt x="566" y="247"/>
                </a:lnTo>
                <a:lnTo>
                  <a:pt x="563" y="248"/>
                </a:lnTo>
                <a:lnTo>
                  <a:pt x="560" y="251"/>
                </a:lnTo>
                <a:lnTo>
                  <a:pt x="251" y="559"/>
                </a:lnTo>
                <a:lnTo>
                  <a:pt x="249" y="562"/>
                </a:lnTo>
                <a:lnTo>
                  <a:pt x="247" y="566"/>
                </a:lnTo>
                <a:lnTo>
                  <a:pt x="247" y="569"/>
                </a:lnTo>
                <a:lnTo>
                  <a:pt x="248" y="573"/>
                </a:lnTo>
                <a:close/>
                <a:moveTo>
                  <a:pt x="201" y="251"/>
                </a:moveTo>
                <a:lnTo>
                  <a:pt x="198" y="249"/>
                </a:lnTo>
                <a:lnTo>
                  <a:pt x="195" y="248"/>
                </a:lnTo>
                <a:lnTo>
                  <a:pt x="190" y="247"/>
                </a:lnTo>
                <a:lnTo>
                  <a:pt x="187" y="248"/>
                </a:lnTo>
                <a:lnTo>
                  <a:pt x="178" y="252"/>
                </a:lnTo>
                <a:lnTo>
                  <a:pt x="170" y="254"/>
                </a:lnTo>
                <a:lnTo>
                  <a:pt x="162" y="256"/>
                </a:lnTo>
                <a:lnTo>
                  <a:pt x="154" y="257"/>
                </a:lnTo>
                <a:lnTo>
                  <a:pt x="145" y="258"/>
                </a:lnTo>
                <a:lnTo>
                  <a:pt x="137" y="258"/>
                </a:lnTo>
                <a:lnTo>
                  <a:pt x="128" y="257"/>
                </a:lnTo>
                <a:lnTo>
                  <a:pt x="119" y="256"/>
                </a:lnTo>
                <a:lnTo>
                  <a:pt x="111" y="254"/>
                </a:lnTo>
                <a:lnTo>
                  <a:pt x="103" y="252"/>
                </a:lnTo>
                <a:lnTo>
                  <a:pt x="96" y="248"/>
                </a:lnTo>
                <a:lnTo>
                  <a:pt x="87" y="244"/>
                </a:lnTo>
                <a:lnTo>
                  <a:pt x="81" y="240"/>
                </a:lnTo>
                <a:lnTo>
                  <a:pt x="73" y="236"/>
                </a:lnTo>
                <a:lnTo>
                  <a:pt x="67" y="230"/>
                </a:lnTo>
                <a:lnTo>
                  <a:pt x="60" y="224"/>
                </a:lnTo>
                <a:lnTo>
                  <a:pt x="51" y="213"/>
                </a:lnTo>
                <a:lnTo>
                  <a:pt x="42" y="201"/>
                </a:lnTo>
                <a:lnTo>
                  <a:pt x="36" y="188"/>
                </a:lnTo>
                <a:lnTo>
                  <a:pt x="31" y="175"/>
                </a:lnTo>
                <a:lnTo>
                  <a:pt x="28" y="161"/>
                </a:lnTo>
                <a:lnTo>
                  <a:pt x="26" y="147"/>
                </a:lnTo>
                <a:lnTo>
                  <a:pt x="27" y="133"/>
                </a:lnTo>
                <a:lnTo>
                  <a:pt x="29" y="120"/>
                </a:lnTo>
                <a:lnTo>
                  <a:pt x="75" y="174"/>
                </a:lnTo>
                <a:lnTo>
                  <a:pt x="80" y="178"/>
                </a:lnTo>
                <a:lnTo>
                  <a:pt x="85" y="179"/>
                </a:lnTo>
                <a:lnTo>
                  <a:pt x="167" y="179"/>
                </a:lnTo>
                <a:lnTo>
                  <a:pt x="171" y="178"/>
                </a:lnTo>
                <a:lnTo>
                  <a:pt x="175" y="174"/>
                </a:lnTo>
                <a:lnTo>
                  <a:pt x="178" y="171"/>
                </a:lnTo>
                <a:lnTo>
                  <a:pt x="180" y="166"/>
                </a:lnTo>
                <a:lnTo>
                  <a:pt x="180" y="85"/>
                </a:lnTo>
                <a:lnTo>
                  <a:pt x="178" y="82"/>
                </a:lnTo>
                <a:lnTo>
                  <a:pt x="177" y="80"/>
                </a:lnTo>
                <a:lnTo>
                  <a:pt x="176" y="77"/>
                </a:lnTo>
                <a:lnTo>
                  <a:pt x="174" y="74"/>
                </a:lnTo>
                <a:lnTo>
                  <a:pt x="119" y="28"/>
                </a:lnTo>
                <a:lnTo>
                  <a:pt x="133" y="26"/>
                </a:lnTo>
                <a:lnTo>
                  <a:pt x="147" y="26"/>
                </a:lnTo>
                <a:lnTo>
                  <a:pt x="161" y="27"/>
                </a:lnTo>
                <a:lnTo>
                  <a:pt x="175" y="30"/>
                </a:lnTo>
                <a:lnTo>
                  <a:pt x="188" y="36"/>
                </a:lnTo>
                <a:lnTo>
                  <a:pt x="201" y="42"/>
                </a:lnTo>
                <a:lnTo>
                  <a:pt x="213" y="50"/>
                </a:lnTo>
                <a:lnTo>
                  <a:pt x="224" y="59"/>
                </a:lnTo>
                <a:lnTo>
                  <a:pt x="230" y="66"/>
                </a:lnTo>
                <a:lnTo>
                  <a:pt x="235" y="72"/>
                </a:lnTo>
                <a:lnTo>
                  <a:pt x="240" y="80"/>
                </a:lnTo>
                <a:lnTo>
                  <a:pt x="244" y="87"/>
                </a:lnTo>
                <a:lnTo>
                  <a:pt x="248" y="95"/>
                </a:lnTo>
                <a:lnTo>
                  <a:pt x="251" y="102"/>
                </a:lnTo>
                <a:lnTo>
                  <a:pt x="254" y="111"/>
                </a:lnTo>
                <a:lnTo>
                  <a:pt x="256" y="120"/>
                </a:lnTo>
                <a:lnTo>
                  <a:pt x="257" y="127"/>
                </a:lnTo>
                <a:lnTo>
                  <a:pt x="258" y="136"/>
                </a:lnTo>
                <a:lnTo>
                  <a:pt x="258" y="144"/>
                </a:lnTo>
                <a:lnTo>
                  <a:pt x="257" y="153"/>
                </a:lnTo>
                <a:lnTo>
                  <a:pt x="256" y="161"/>
                </a:lnTo>
                <a:lnTo>
                  <a:pt x="254" y="170"/>
                </a:lnTo>
                <a:lnTo>
                  <a:pt x="251" y="179"/>
                </a:lnTo>
                <a:lnTo>
                  <a:pt x="248" y="187"/>
                </a:lnTo>
                <a:lnTo>
                  <a:pt x="247" y="190"/>
                </a:lnTo>
                <a:lnTo>
                  <a:pt x="247" y="194"/>
                </a:lnTo>
                <a:lnTo>
                  <a:pt x="249" y="198"/>
                </a:lnTo>
                <a:lnTo>
                  <a:pt x="251" y="201"/>
                </a:lnTo>
                <a:lnTo>
                  <a:pt x="362" y="312"/>
                </a:lnTo>
                <a:lnTo>
                  <a:pt x="312" y="361"/>
                </a:lnTo>
                <a:lnTo>
                  <a:pt x="201" y="251"/>
                </a:lnTo>
                <a:close/>
                <a:moveTo>
                  <a:pt x="719" y="518"/>
                </a:moveTo>
                <a:lnTo>
                  <a:pt x="711" y="511"/>
                </a:lnTo>
                <a:lnTo>
                  <a:pt x="703" y="505"/>
                </a:lnTo>
                <a:lnTo>
                  <a:pt x="695" y="500"/>
                </a:lnTo>
                <a:lnTo>
                  <a:pt x="686" y="494"/>
                </a:lnTo>
                <a:lnTo>
                  <a:pt x="678" y="490"/>
                </a:lnTo>
                <a:lnTo>
                  <a:pt x="669" y="486"/>
                </a:lnTo>
                <a:lnTo>
                  <a:pt x="659" y="482"/>
                </a:lnTo>
                <a:lnTo>
                  <a:pt x="650" y="480"/>
                </a:lnTo>
                <a:lnTo>
                  <a:pt x="640" y="478"/>
                </a:lnTo>
                <a:lnTo>
                  <a:pt x="630" y="477"/>
                </a:lnTo>
                <a:lnTo>
                  <a:pt x="621" y="477"/>
                </a:lnTo>
                <a:lnTo>
                  <a:pt x="611" y="477"/>
                </a:lnTo>
                <a:lnTo>
                  <a:pt x="601" y="478"/>
                </a:lnTo>
                <a:lnTo>
                  <a:pt x="592" y="479"/>
                </a:lnTo>
                <a:lnTo>
                  <a:pt x="581" y="482"/>
                </a:lnTo>
                <a:lnTo>
                  <a:pt x="571" y="485"/>
                </a:lnTo>
                <a:lnTo>
                  <a:pt x="466" y="380"/>
                </a:lnTo>
                <a:lnTo>
                  <a:pt x="571" y="275"/>
                </a:lnTo>
                <a:lnTo>
                  <a:pt x="583" y="278"/>
                </a:lnTo>
                <a:lnTo>
                  <a:pt x="595" y="281"/>
                </a:lnTo>
                <a:lnTo>
                  <a:pt x="607" y="282"/>
                </a:lnTo>
                <a:lnTo>
                  <a:pt x="619" y="283"/>
                </a:lnTo>
                <a:lnTo>
                  <a:pt x="633" y="282"/>
                </a:lnTo>
                <a:lnTo>
                  <a:pt x="647" y="280"/>
                </a:lnTo>
                <a:lnTo>
                  <a:pt x="661" y="276"/>
                </a:lnTo>
                <a:lnTo>
                  <a:pt x="673" y="272"/>
                </a:lnTo>
                <a:lnTo>
                  <a:pt x="685" y="267"/>
                </a:lnTo>
                <a:lnTo>
                  <a:pt x="697" y="259"/>
                </a:lnTo>
                <a:lnTo>
                  <a:pt x="708" y="252"/>
                </a:lnTo>
                <a:lnTo>
                  <a:pt x="719" y="242"/>
                </a:lnTo>
                <a:lnTo>
                  <a:pt x="726" y="233"/>
                </a:lnTo>
                <a:lnTo>
                  <a:pt x="732" y="225"/>
                </a:lnTo>
                <a:lnTo>
                  <a:pt x="739" y="216"/>
                </a:lnTo>
                <a:lnTo>
                  <a:pt x="744" y="208"/>
                </a:lnTo>
                <a:lnTo>
                  <a:pt x="749" y="198"/>
                </a:lnTo>
                <a:lnTo>
                  <a:pt x="752" y="188"/>
                </a:lnTo>
                <a:lnTo>
                  <a:pt x="755" y="179"/>
                </a:lnTo>
                <a:lnTo>
                  <a:pt x="757" y="169"/>
                </a:lnTo>
                <a:lnTo>
                  <a:pt x="759" y="159"/>
                </a:lnTo>
                <a:lnTo>
                  <a:pt x="760" y="150"/>
                </a:lnTo>
                <a:lnTo>
                  <a:pt x="760" y="139"/>
                </a:lnTo>
                <a:lnTo>
                  <a:pt x="759" y="129"/>
                </a:lnTo>
                <a:lnTo>
                  <a:pt x="758" y="118"/>
                </a:lnTo>
                <a:lnTo>
                  <a:pt x="756" y="109"/>
                </a:lnTo>
                <a:lnTo>
                  <a:pt x="753" y="99"/>
                </a:lnTo>
                <a:lnTo>
                  <a:pt x="749" y="89"/>
                </a:lnTo>
                <a:lnTo>
                  <a:pt x="747" y="86"/>
                </a:lnTo>
                <a:lnTo>
                  <a:pt x="745" y="84"/>
                </a:lnTo>
                <a:lnTo>
                  <a:pt x="742" y="82"/>
                </a:lnTo>
                <a:lnTo>
                  <a:pt x="739" y="81"/>
                </a:lnTo>
                <a:lnTo>
                  <a:pt x="736" y="81"/>
                </a:lnTo>
                <a:lnTo>
                  <a:pt x="732" y="82"/>
                </a:lnTo>
                <a:lnTo>
                  <a:pt x="729" y="83"/>
                </a:lnTo>
                <a:lnTo>
                  <a:pt x="727" y="85"/>
                </a:lnTo>
                <a:lnTo>
                  <a:pt x="670" y="153"/>
                </a:lnTo>
                <a:lnTo>
                  <a:pt x="612" y="153"/>
                </a:lnTo>
                <a:lnTo>
                  <a:pt x="612" y="91"/>
                </a:lnTo>
                <a:lnTo>
                  <a:pt x="678" y="33"/>
                </a:lnTo>
                <a:lnTo>
                  <a:pt x="680" y="30"/>
                </a:lnTo>
                <a:lnTo>
                  <a:pt x="681" y="27"/>
                </a:lnTo>
                <a:lnTo>
                  <a:pt x="682" y="25"/>
                </a:lnTo>
                <a:lnTo>
                  <a:pt x="682" y="22"/>
                </a:lnTo>
                <a:lnTo>
                  <a:pt x="681" y="18"/>
                </a:lnTo>
                <a:lnTo>
                  <a:pt x="679" y="15"/>
                </a:lnTo>
                <a:lnTo>
                  <a:pt x="677" y="13"/>
                </a:lnTo>
                <a:lnTo>
                  <a:pt x="674" y="11"/>
                </a:lnTo>
                <a:lnTo>
                  <a:pt x="661" y="7"/>
                </a:lnTo>
                <a:lnTo>
                  <a:pt x="647" y="3"/>
                </a:lnTo>
                <a:lnTo>
                  <a:pt x="633" y="0"/>
                </a:lnTo>
                <a:lnTo>
                  <a:pt x="619" y="0"/>
                </a:lnTo>
                <a:lnTo>
                  <a:pt x="605" y="0"/>
                </a:lnTo>
                <a:lnTo>
                  <a:pt x="591" y="3"/>
                </a:lnTo>
                <a:lnTo>
                  <a:pt x="578" y="6"/>
                </a:lnTo>
                <a:lnTo>
                  <a:pt x="565" y="11"/>
                </a:lnTo>
                <a:lnTo>
                  <a:pt x="552" y="16"/>
                </a:lnTo>
                <a:lnTo>
                  <a:pt x="540" y="24"/>
                </a:lnTo>
                <a:lnTo>
                  <a:pt x="530" y="33"/>
                </a:lnTo>
                <a:lnTo>
                  <a:pt x="519" y="42"/>
                </a:lnTo>
                <a:lnTo>
                  <a:pt x="512" y="50"/>
                </a:lnTo>
                <a:lnTo>
                  <a:pt x="506" y="57"/>
                </a:lnTo>
                <a:lnTo>
                  <a:pt x="499" y="65"/>
                </a:lnTo>
                <a:lnTo>
                  <a:pt x="495" y="73"/>
                </a:lnTo>
                <a:lnTo>
                  <a:pt x="491" y="82"/>
                </a:lnTo>
                <a:lnTo>
                  <a:pt x="487" y="92"/>
                </a:lnTo>
                <a:lnTo>
                  <a:pt x="483" y="101"/>
                </a:lnTo>
                <a:lnTo>
                  <a:pt x="481" y="110"/>
                </a:lnTo>
                <a:lnTo>
                  <a:pt x="479" y="120"/>
                </a:lnTo>
                <a:lnTo>
                  <a:pt x="478" y="129"/>
                </a:lnTo>
                <a:lnTo>
                  <a:pt x="478" y="140"/>
                </a:lnTo>
                <a:lnTo>
                  <a:pt x="478" y="150"/>
                </a:lnTo>
                <a:lnTo>
                  <a:pt x="479" y="159"/>
                </a:lnTo>
                <a:lnTo>
                  <a:pt x="480" y="169"/>
                </a:lnTo>
                <a:lnTo>
                  <a:pt x="482" y="179"/>
                </a:lnTo>
                <a:lnTo>
                  <a:pt x="486" y="188"/>
                </a:lnTo>
                <a:lnTo>
                  <a:pt x="380" y="293"/>
                </a:lnTo>
                <a:lnTo>
                  <a:pt x="275" y="188"/>
                </a:lnTo>
                <a:lnTo>
                  <a:pt x="278" y="179"/>
                </a:lnTo>
                <a:lnTo>
                  <a:pt x="280" y="169"/>
                </a:lnTo>
                <a:lnTo>
                  <a:pt x="282" y="159"/>
                </a:lnTo>
                <a:lnTo>
                  <a:pt x="283" y="150"/>
                </a:lnTo>
                <a:lnTo>
                  <a:pt x="283" y="140"/>
                </a:lnTo>
                <a:lnTo>
                  <a:pt x="283" y="129"/>
                </a:lnTo>
                <a:lnTo>
                  <a:pt x="282" y="120"/>
                </a:lnTo>
                <a:lnTo>
                  <a:pt x="279" y="110"/>
                </a:lnTo>
                <a:lnTo>
                  <a:pt x="277" y="101"/>
                </a:lnTo>
                <a:lnTo>
                  <a:pt x="274" y="92"/>
                </a:lnTo>
                <a:lnTo>
                  <a:pt x="270" y="82"/>
                </a:lnTo>
                <a:lnTo>
                  <a:pt x="265" y="73"/>
                </a:lnTo>
                <a:lnTo>
                  <a:pt x="261" y="65"/>
                </a:lnTo>
                <a:lnTo>
                  <a:pt x="255" y="57"/>
                </a:lnTo>
                <a:lnTo>
                  <a:pt x="248" y="50"/>
                </a:lnTo>
                <a:lnTo>
                  <a:pt x="242" y="42"/>
                </a:lnTo>
                <a:lnTo>
                  <a:pt x="234" y="35"/>
                </a:lnTo>
                <a:lnTo>
                  <a:pt x="226" y="28"/>
                </a:lnTo>
                <a:lnTo>
                  <a:pt x="217" y="22"/>
                </a:lnTo>
                <a:lnTo>
                  <a:pt x="209" y="16"/>
                </a:lnTo>
                <a:lnTo>
                  <a:pt x="199" y="12"/>
                </a:lnTo>
                <a:lnTo>
                  <a:pt x="189" y="9"/>
                </a:lnTo>
                <a:lnTo>
                  <a:pt x="180" y="6"/>
                </a:lnTo>
                <a:lnTo>
                  <a:pt x="170" y="4"/>
                </a:lnTo>
                <a:lnTo>
                  <a:pt x="160" y="1"/>
                </a:lnTo>
                <a:lnTo>
                  <a:pt x="149" y="0"/>
                </a:lnTo>
                <a:lnTo>
                  <a:pt x="140" y="0"/>
                </a:lnTo>
                <a:lnTo>
                  <a:pt x="130" y="1"/>
                </a:lnTo>
                <a:lnTo>
                  <a:pt x="119" y="3"/>
                </a:lnTo>
                <a:lnTo>
                  <a:pt x="110" y="5"/>
                </a:lnTo>
                <a:lnTo>
                  <a:pt x="99" y="8"/>
                </a:lnTo>
                <a:lnTo>
                  <a:pt x="89" y="11"/>
                </a:lnTo>
                <a:lnTo>
                  <a:pt x="86" y="13"/>
                </a:lnTo>
                <a:lnTo>
                  <a:pt x="84" y="15"/>
                </a:lnTo>
                <a:lnTo>
                  <a:pt x="83" y="19"/>
                </a:lnTo>
                <a:lnTo>
                  <a:pt x="82" y="22"/>
                </a:lnTo>
                <a:lnTo>
                  <a:pt x="82" y="25"/>
                </a:lnTo>
                <a:lnTo>
                  <a:pt x="82" y="27"/>
                </a:lnTo>
                <a:lnTo>
                  <a:pt x="84" y="30"/>
                </a:lnTo>
                <a:lnTo>
                  <a:pt x="86" y="33"/>
                </a:lnTo>
                <a:lnTo>
                  <a:pt x="154" y="91"/>
                </a:lnTo>
                <a:lnTo>
                  <a:pt x="154" y="153"/>
                </a:lnTo>
                <a:lnTo>
                  <a:pt x="91" y="153"/>
                </a:lnTo>
                <a:lnTo>
                  <a:pt x="34" y="85"/>
                </a:lnTo>
                <a:lnTo>
                  <a:pt x="31" y="83"/>
                </a:lnTo>
                <a:lnTo>
                  <a:pt x="28" y="82"/>
                </a:lnTo>
                <a:lnTo>
                  <a:pt x="25" y="81"/>
                </a:lnTo>
                <a:lnTo>
                  <a:pt x="22" y="81"/>
                </a:lnTo>
                <a:lnTo>
                  <a:pt x="18" y="82"/>
                </a:lnTo>
                <a:lnTo>
                  <a:pt x="16" y="84"/>
                </a:lnTo>
                <a:lnTo>
                  <a:pt x="13" y="86"/>
                </a:lnTo>
                <a:lnTo>
                  <a:pt x="12" y="89"/>
                </a:lnTo>
                <a:lnTo>
                  <a:pt x="8" y="99"/>
                </a:lnTo>
                <a:lnTo>
                  <a:pt x="6" y="109"/>
                </a:lnTo>
                <a:lnTo>
                  <a:pt x="3" y="120"/>
                </a:lnTo>
                <a:lnTo>
                  <a:pt x="1" y="129"/>
                </a:lnTo>
                <a:lnTo>
                  <a:pt x="1" y="140"/>
                </a:lnTo>
                <a:lnTo>
                  <a:pt x="1" y="150"/>
                </a:lnTo>
                <a:lnTo>
                  <a:pt x="1" y="160"/>
                </a:lnTo>
                <a:lnTo>
                  <a:pt x="3" y="170"/>
                </a:lnTo>
                <a:lnTo>
                  <a:pt x="6" y="181"/>
                </a:lnTo>
                <a:lnTo>
                  <a:pt x="9" y="190"/>
                </a:lnTo>
                <a:lnTo>
                  <a:pt x="13" y="200"/>
                </a:lnTo>
                <a:lnTo>
                  <a:pt x="17" y="209"/>
                </a:lnTo>
                <a:lnTo>
                  <a:pt x="23" y="218"/>
                </a:lnTo>
                <a:lnTo>
                  <a:pt x="28" y="227"/>
                </a:lnTo>
                <a:lnTo>
                  <a:pt x="35" y="236"/>
                </a:lnTo>
                <a:lnTo>
                  <a:pt x="42" y="243"/>
                </a:lnTo>
                <a:lnTo>
                  <a:pt x="50" y="249"/>
                </a:lnTo>
                <a:lnTo>
                  <a:pt x="57" y="256"/>
                </a:lnTo>
                <a:lnTo>
                  <a:pt x="66" y="261"/>
                </a:lnTo>
                <a:lnTo>
                  <a:pt x="74" y="267"/>
                </a:lnTo>
                <a:lnTo>
                  <a:pt x="83" y="271"/>
                </a:lnTo>
                <a:lnTo>
                  <a:pt x="91" y="275"/>
                </a:lnTo>
                <a:lnTo>
                  <a:pt x="101" y="278"/>
                </a:lnTo>
                <a:lnTo>
                  <a:pt x="111" y="281"/>
                </a:lnTo>
                <a:lnTo>
                  <a:pt x="120" y="282"/>
                </a:lnTo>
                <a:lnTo>
                  <a:pt x="130" y="283"/>
                </a:lnTo>
                <a:lnTo>
                  <a:pt x="140" y="284"/>
                </a:lnTo>
                <a:lnTo>
                  <a:pt x="149" y="284"/>
                </a:lnTo>
                <a:lnTo>
                  <a:pt x="159" y="283"/>
                </a:lnTo>
                <a:lnTo>
                  <a:pt x="170" y="281"/>
                </a:lnTo>
                <a:lnTo>
                  <a:pt x="180" y="278"/>
                </a:lnTo>
                <a:lnTo>
                  <a:pt x="189" y="275"/>
                </a:lnTo>
                <a:lnTo>
                  <a:pt x="294" y="380"/>
                </a:lnTo>
                <a:lnTo>
                  <a:pt x="189" y="485"/>
                </a:lnTo>
                <a:lnTo>
                  <a:pt x="177" y="481"/>
                </a:lnTo>
                <a:lnTo>
                  <a:pt x="166" y="479"/>
                </a:lnTo>
                <a:lnTo>
                  <a:pt x="154" y="478"/>
                </a:lnTo>
                <a:lnTo>
                  <a:pt x="142" y="477"/>
                </a:lnTo>
                <a:lnTo>
                  <a:pt x="128" y="478"/>
                </a:lnTo>
                <a:lnTo>
                  <a:pt x="114" y="480"/>
                </a:lnTo>
                <a:lnTo>
                  <a:pt x="101" y="484"/>
                </a:lnTo>
                <a:lnTo>
                  <a:pt x="88" y="488"/>
                </a:lnTo>
                <a:lnTo>
                  <a:pt x="75" y="494"/>
                </a:lnTo>
                <a:lnTo>
                  <a:pt x="64" y="501"/>
                </a:lnTo>
                <a:lnTo>
                  <a:pt x="53" y="509"/>
                </a:lnTo>
                <a:lnTo>
                  <a:pt x="42" y="518"/>
                </a:lnTo>
                <a:lnTo>
                  <a:pt x="35" y="526"/>
                </a:lnTo>
                <a:lnTo>
                  <a:pt x="28" y="535"/>
                </a:lnTo>
                <a:lnTo>
                  <a:pt x="22" y="544"/>
                </a:lnTo>
                <a:lnTo>
                  <a:pt x="17" y="552"/>
                </a:lnTo>
                <a:lnTo>
                  <a:pt x="12" y="562"/>
                </a:lnTo>
                <a:lnTo>
                  <a:pt x="9" y="572"/>
                </a:lnTo>
                <a:lnTo>
                  <a:pt x="6" y="581"/>
                </a:lnTo>
                <a:lnTo>
                  <a:pt x="3" y="592"/>
                </a:lnTo>
                <a:lnTo>
                  <a:pt x="1" y="602"/>
                </a:lnTo>
                <a:lnTo>
                  <a:pt x="1" y="612"/>
                </a:lnTo>
                <a:lnTo>
                  <a:pt x="0" y="622"/>
                </a:lnTo>
                <a:lnTo>
                  <a:pt x="1" y="633"/>
                </a:lnTo>
                <a:lnTo>
                  <a:pt x="2" y="642"/>
                </a:lnTo>
                <a:lnTo>
                  <a:pt x="6" y="653"/>
                </a:lnTo>
                <a:lnTo>
                  <a:pt x="8" y="663"/>
                </a:lnTo>
                <a:lnTo>
                  <a:pt x="12" y="674"/>
                </a:lnTo>
                <a:lnTo>
                  <a:pt x="13" y="676"/>
                </a:lnTo>
                <a:lnTo>
                  <a:pt x="16" y="678"/>
                </a:lnTo>
                <a:lnTo>
                  <a:pt x="18" y="680"/>
                </a:lnTo>
                <a:lnTo>
                  <a:pt x="22" y="681"/>
                </a:lnTo>
                <a:lnTo>
                  <a:pt x="25" y="681"/>
                </a:lnTo>
                <a:lnTo>
                  <a:pt x="28" y="681"/>
                </a:lnTo>
                <a:lnTo>
                  <a:pt x="30" y="679"/>
                </a:lnTo>
                <a:lnTo>
                  <a:pt x="34" y="677"/>
                </a:lnTo>
                <a:lnTo>
                  <a:pt x="90" y="611"/>
                </a:lnTo>
                <a:lnTo>
                  <a:pt x="154" y="611"/>
                </a:lnTo>
                <a:lnTo>
                  <a:pt x="154" y="669"/>
                </a:lnTo>
                <a:lnTo>
                  <a:pt x="86" y="727"/>
                </a:lnTo>
                <a:lnTo>
                  <a:pt x="84" y="729"/>
                </a:lnTo>
                <a:lnTo>
                  <a:pt x="82" y="733"/>
                </a:lnTo>
                <a:lnTo>
                  <a:pt x="82" y="735"/>
                </a:lnTo>
                <a:lnTo>
                  <a:pt x="82" y="738"/>
                </a:lnTo>
                <a:lnTo>
                  <a:pt x="83" y="742"/>
                </a:lnTo>
                <a:lnTo>
                  <a:pt x="84" y="744"/>
                </a:lnTo>
                <a:lnTo>
                  <a:pt x="86" y="747"/>
                </a:lnTo>
                <a:lnTo>
                  <a:pt x="89" y="749"/>
                </a:lnTo>
                <a:lnTo>
                  <a:pt x="102" y="753"/>
                </a:lnTo>
                <a:lnTo>
                  <a:pt x="116" y="757"/>
                </a:lnTo>
                <a:lnTo>
                  <a:pt x="130" y="759"/>
                </a:lnTo>
                <a:lnTo>
                  <a:pt x="144" y="759"/>
                </a:lnTo>
                <a:lnTo>
                  <a:pt x="144" y="759"/>
                </a:lnTo>
                <a:lnTo>
                  <a:pt x="158" y="759"/>
                </a:lnTo>
                <a:lnTo>
                  <a:pt x="171" y="757"/>
                </a:lnTo>
                <a:lnTo>
                  <a:pt x="185" y="754"/>
                </a:lnTo>
                <a:lnTo>
                  <a:pt x="198" y="749"/>
                </a:lnTo>
                <a:lnTo>
                  <a:pt x="210" y="743"/>
                </a:lnTo>
                <a:lnTo>
                  <a:pt x="221" y="736"/>
                </a:lnTo>
                <a:lnTo>
                  <a:pt x="232" y="727"/>
                </a:lnTo>
                <a:lnTo>
                  <a:pt x="243" y="718"/>
                </a:lnTo>
                <a:lnTo>
                  <a:pt x="249" y="710"/>
                </a:lnTo>
                <a:lnTo>
                  <a:pt x="256" y="703"/>
                </a:lnTo>
                <a:lnTo>
                  <a:pt x="261" y="695"/>
                </a:lnTo>
                <a:lnTo>
                  <a:pt x="266" y="686"/>
                </a:lnTo>
                <a:lnTo>
                  <a:pt x="271" y="678"/>
                </a:lnTo>
                <a:lnTo>
                  <a:pt x="275" y="668"/>
                </a:lnTo>
                <a:lnTo>
                  <a:pt x="278" y="660"/>
                </a:lnTo>
                <a:lnTo>
                  <a:pt x="280" y="650"/>
                </a:lnTo>
                <a:lnTo>
                  <a:pt x="282" y="640"/>
                </a:lnTo>
                <a:lnTo>
                  <a:pt x="283" y="631"/>
                </a:lnTo>
                <a:lnTo>
                  <a:pt x="284" y="621"/>
                </a:lnTo>
                <a:lnTo>
                  <a:pt x="283" y="611"/>
                </a:lnTo>
                <a:lnTo>
                  <a:pt x="283" y="602"/>
                </a:lnTo>
                <a:lnTo>
                  <a:pt x="280" y="591"/>
                </a:lnTo>
                <a:lnTo>
                  <a:pt x="278" y="581"/>
                </a:lnTo>
                <a:lnTo>
                  <a:pt x="275" y="572"/>
                </a:lnTo>
                <a:lnTo>
                  <a:pt x="380" y="466"/>
                </a:lnTo>
                <a:lnTo>
                  <a:pt x="486" y="572"/>
                </a:lnTo>
                <a:lnTo>
                  <a:pt x="482" y="581"/>
                </a:lnTo>
                <a:lnTo>
                  <a:pt x="480" y="591"/>
                </a:lnTo>
                <a:lnTo>
                  <a:pt x="479" y="601"/>
                </a:lnTo>
                <a:lnTo>
                  <a:pt x="478" y="610"/>
                </a:lnTo>
                <a:lnTo>
                  <a:pt x="478" y="620"/>
                </a:lnTo>
                <a:lnTo>
                  <a:pt x="478" y="631"/>
                </a:lnTo>
                <a:lnTo>
                  <a:pt x="479" y="640"/>
                </a:lnTo>
                <a:lnTo>
                  <a:pt x="481" y="650"/>
                </a:lnTo>
                <a:lnTo>
                  <a:pt x="483" y="659"/>
                </a:lnTo>
                <a:lnTo>
                  <a:pt x="487" y="668"/>
                </a:lnTo>
                <a:lnTo>
                  <a:pt x="491" y="678"/>
                </a:lnTo>
                <a:lnTo>
                  <a:pt x="495" y="686"/>
                </a:lnTo>
                <a:lnTo>
                  <a:pt x="501" y="695"/>
                </a:lnTo>
                <a:lnTo>
                  <a:pt x="506" y="703"/>
                </a:lnTo>
                <a:lnTo>
                  <a:pt x="512" y="710"/>
                </a:lnTo>
                <a:lnTo>
                  <a:pt x="519" y="718"/>
                </a:lnTo>
                <a:lnTo>
                  <a:pt x="530" y="727"/>
                </a:lnTo>
                <a:lnTo>
                  <a:pt x="541" y="736"/>
                </a:lnTo>
                <a:lnTo>
                  <a:pt x="553" y="743"/>
                </a:lnTo>
                <a:lnTo>
                  <a:pt x="565" y="749"/>
                </a:lnTo>
                <a:lnTo>
                  <a:pt x="578" y="754"/>
                </a:lnTo>
                <a:lnTo>
                  <a:pt x="592" y="757"/>
                </a:lnTo>
                <a:lnTo>
                  <a:pt x="605" y="759"/>
                </a:lnTo>
                <a:lnTo>
                  <a:pt x="619" y="759"/>
                </a:lnTo>
                <a:lnTo>
                  <a:pt x="633" y="759"/>
                </a:lnTo>
                <a:lnTo>
                  <a:pt x="647" y="757"/>
                </a:lnTo>
                <a:lnTo>
                  <a:pt x="661" y="753"/>
                </a:lnTo>
                <a:lnTo>
                  <a:pt x="674" y="749"/>
                </a:lnTo>
                <a:lnTo>
                  <a:pt x="677" y="747"/>
                </a:lnTo>
                <a:lnTo>
                  <a:pt x="679" y="744"/>
                </a:lnTo>
                <a:lnTo>
                  <a:pt x="681" y="742"/>
                </a:lnTo>
                <a:lnTo>
                  <a:pt x="682" y="738"/>
                </a:lnTo>
                <a:lnTo>
                  <a:pt x="682" y="735"/>
                </a:lnTo>
                <a:lnTo>
                  <a:pt x="681" y="733"/>
                </a:lnTo>
                <a:lnTo>
                  <a:pt x="680" y="729"/>
                </a:lnTo>
                <a:lnTo>
                  <a:pt x="678" y="727"/>
                </a:lnTo>
                <a:lnTo>
                  <a:pt x="612" y="669"/>
                </a:lnTo>
                <a:lnTo>
                  <a:pt x="612" y="611"/>
                </a:lnTo>
                <a:lnTo>
                  <a:pt x="670" y="611"/>
                </a:lnTo>
                <a:lnTo>
                  <a:pt x="727" y="677"/>
                </a:lnTo>
                <a:lnTo>
                  <a:pt x="730" y="679"/>
                </a:lnTo>
                <a:lnTo>
                  <a:pt x="732" y="681"/>
                </a:lnTo>
                <a:lnTo>
                  <a:pt x="736" y="681"/>
                </a:lnTo>
                <a:lnTo>
                  <a:pt x="739" y="681"/>
                </a:lnTo>
                <a:lnTo>
                  <a:pt x="742" y="680"/>
                </a:lnTo>
                <a:lnTo>
                  <a:pt x="745" y="678"/>
                </a:lnTo>
                <a:lnTo>
                  <a:pt x="747" y="676"/>
                </a:lnTo>
                <a:lnTo>
                  <a:pt x="749" y="674"/>
                </a:lnTo>
                <a:lnTo>
                  <a:pt x="753" y="663"/>
                </a:lnTo>
                <a:lnTo>
                  <a:pt x="756" y="653"/>
                </a:lnTo>
                <a:lnTo>
                  <a:pt x="758" y="642"/>
                </a:lnTo>
                <a:lnTo>
                  <a:pt x="759" y="633"/>
                </a:lnTo>
                <a:lnTo>
                  <a:pt x="760" y="622"/>
                </a:lnTo>
                <a:lnTo>
                  <a:pt x="760" y="612"/>
                </a:lnTo>
                <a:lnTo>
                  <a:pt x="759" y="602"/>
                </a:lnTo>
                <a:lnTo>
                  <a:pt x="757" y="592"/>
                </a:lnTo>
                <a:lnTo>
                  <a:pt x="755" y="581"/>
                </a:lnTo>
                <a:lnTo>
                  <a:pt x="752" y="572"/>
                </a:lnTo>
                <a:lnTo>
                  <a:pt x="749" y="562"/>
                </a:lnTo>
                <a:lnTo>
                  <a:pt x="744" y="552"/>
                </a:lnTo>
                <a:lnTo>
                  <a:pt x="739" y="544"/>
                </a:lnTo>
                <a:lnTo>
                  <a:pt x="732" y="535"/>
                </a:lnTo>
                <a:lnTo>
                  <a:pt x="726" y="526"/>
                </a:lnTo>
                <a:lnTo>
                  <a:pt x="719" y="5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51" name="Rectangle: Rounded Corners 129">
            <a:extLst>
              <a:ext uri="{FF2B5EF4-FFF2-40B4-BE49-F238E27FC236}">
                <a16:creationId xmlns:a16="http://schemas.microsoft.com/office/drawing/2014/main" id="{6CC32F94-11E6-4A8F-9F4C-69D666FAE5FC}"/>
              </a:ext>
            </a:extLst>
          </p:cNvPr>
          <p:cNvSpPr/>
          <p:nvPr/>
        </p:nvSpPr>
        <p:spPr>
          <a:xfrm>
            <a:off x="6636736" y="1722184"/>
            <a:ext cx="2140697" cy="633919"/>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52" name="TextBox 51">
            <a:extLst>
              <a:ext uri="{FF2B5EF4-FFF2-40B4-BE49-F238E27FC236}">
                <a16:creationId xmlns:a16="http://schemas.microsoft.com/office/drawing/2014/main" id="{83CF3A7B-4ED3-47A1-AE26-A9C0A36C2E12}"/>
              </a:ext>
            </a:extLst>
          </p:cNvPr>
          <p:cNvSpPr txBox="1"/>
          <p:nvPr/>
        </p:nvSpPr>
        <p:spPr>
          <a:xfrm>
            <a:off x="7188722" y="1949341"/>
            <a:ext cx="1030318" cy="161583"/>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Conversational AI</a:t>
            </a:r>
          </a:p>
        </p:txBody>
      </p:sp>
      <p:sp>
        <p:nvSpPr>
          <p:cNvPr id="53" name="Oval 52">
            <a:extLst>
              <a:ext uri="{FF2B5EF4-FFF2-40B4-BE49-F238E27FC236}">
                <a16:creationId xmlns:a16="http://schemas.microsoft.com/office/drawing/2014/main" id="{C365F0DF-4835-42AB-887F-CF879483AB14}"/>
              </a:ext>
            </a:extLst>
          </p:cNvPr>
          <p:cNvSpPr/>
          <p:nvPr/>
        </p:nvSpPr>
        <p:spPr>
          <a:xfrm>
            <a:off x="6732234" y="1840362"/>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grpSp>
        <p:nvGrpSpPr>
          <p:cNvPr id="54" name="Group 53">
            <a:extLst>
              <a:ext uri="{FF2B5EF4-FFF2-40B4-BE49-F238E27FC236}">
                <a16:creationId xmlns:a16="http://schemas.microsoft.com/office/drawing/2014/main" id="{DF62FF91-3158-4E4A-A014-DF67D4001D30}"/>
              </a:ext>
            </a:extLst>
          </p:cNvPr>
          <p:cNvGrpSpPr/>
          <p:nvPr/>
        </p:nvGrpSpPr>
        <p:grpSpPr>
          <a:xfrm>
            <a:off x="6821697" y="1929229"/>
            <a:ext cx="214688" cy="215881"/>
            <a:chOff x="8468390" y="2494994"/>
            <a:chExt cx="214688" cy="215881"/>
          </a:xfrm>
        </p:grpSpPr>
        <p:sp>
          <p:nvSpPr>
            <p:cNvPr id="55" name="Freeform 214">
              <a:extLst>
                <a:ext uri="{FF2B5EF4-FFF2-40B4-BE49-F238E27FC236}">
                  <a16:creationId xmlns:a16="http://schemas.microsoft.com/office/drawing/2014/main" id="{2782E46F-C461-4226-AEE4-A375257EC2F4}"/>
                </a:ext>
              </a:extLst>
            </p:cNvPr>
            <p:cNvSpPr>
              <a:spLocks noEditPoints="1"/>
            </p:cNvSpPr>
            <p:nvPr/>
          </p:nvSpPr>
          <p:spPr bwMode="auto">
            <a:xfrm>
              <a:off x="8468390" y="2566557"/>
              <a:ext cx="214688" cy="144318"/>
            </a:xfrm>
            <a:custGeom>
              <a:avLst/>
              <a:gdLst>
                <a:gd name="T0" fmla="*/ 812 w 903"/>
                <a:gd name="T1" fmla="*/ 30 h 601"/>
                <a:gd name="T2" fmla="*/ 512 w 903"/>
                <a:gd name="T3" fmla="*/ 571 h 601"/>
                <a:gd name="T4" fmla="*/ 602 w 903"/>
                <a:gd name="T5" fmla="*/ 571 h 601"/>
                <a:gd name="T6" fmla="*/ 301 w 903"/>
                <a:gd name="T7" fmla="*/ 210 h 601"/>
                <a:gd name="T8" fmla="*/ 301 w 903"/>
                <a:gd name="T9" fmla="*/ 571 h 601"/>
                <a:gd name="T10" fmla="*/ 181 w 903"/>
                <a:gd name="T11" fmla="*/ 421 h 601"/>
                <a:gd name="T12" fmla="*/ 888 w 903"/>
                <a:gd name="T13" fmla="*/ 571 h 601"/>
                <a:gd name="T14" fmla="*/ 842 w 903"/>
                <a:gd name="T15" fmla="*/ 12 h 601"/>
                <a:gd name="T16" fmla="*/ 838 w 903"/>
                <a:gd name="T17" fmla="*/ 5 h 601"/>
                <a:gd name="T18" fmla="*/ 830 w 903"/>
                <a:gd name="T19" fmla="*/ 0 h 601"/>
                <a:gd name="T20" fmla="*/ 704 w 903"/>
                <a:gd name="T21" fmla="*/ 0 h 601"/>
                <a:gd name="T22" fmla="*/ 696 w 903"/>
                <a:gd name="T23" fmla="*/ 5 h 601"/>
                <a:gd name="T24" fmla="*/ 692 w 903"/>
                <a:gd name="T25" fmla="*/ 12 h 601"/>
                <a:gd name="T26" fmla="*/ 632 w 903"/>
                <a:gd name="T27" fmla="*/ 571 h 601"/>
                <a:gd name="T28" fmla="*/ 631 w 903"/>
                <a:gd name="T29" fmla="*/ 280 h 601"/>
                <a:gd name="T30" fmla="*/ 626 w 903"/>
                <a:gd name="T31" fmla="*/ 274 h 601"/>
                <a:gd name="T32" fmla="*/ 617 w 903"/>
                <a:gd name="T33" fmla="*/ 270 h 601"/>
                <a:gd name="T34" fmla="*/ 491 w 903"/>
                <a:gd name="T35" fmla="*/ 271 h 601"/>
                <a:gd name="T36" fmla="*/ 484 w 903"/>
                <a:gd name="T37" fmla="*/ 278 h 601"/>
                <a:gd name="T38" fmla="*/ 482 w 903"/>
                <a:gd name="T39" fmla="*/ 285 h 601"/>
                <a:gd name="T40" fmla="*/ 421 w 903"/>
                <a:gd name="T41" fmla="*/ 195 h 601"/>
                <a:gd name="T42" fmla="*/ 419 w 903"/>
                <a:gd name="T43" fmla="*/ 187 h 601"/>
                <a:gd name="T44" fmla="*/ 412 w 903"/>
                <a:gd name="T45" fmla="*/ 181 h 601"/>
                <a:gd name="T46" fmla="*/ 286 w 903"/>
                <a:gd name="T47" fmla="*/ 180 h 601"/>
                <a:gd name="T48" fmla="*/ 277 w 903"/>
                <a:gd name="T49" fmla="*/ 184 h 601"/>
                <a:gd name="T50" fmla="*/ 272 w 903"/>
                <a:gd name="T51" fmla="*/ 190 h 601"/>
                <a:gd name="T52" fmla="*/ 271 w 903"/>
                <a:gd name="T53" fmla="*/ 571 h 601"/>
                <a:gd name="T54" fmla="*/ 211 w 903"/>
                <a:gd name="T55" fmla="*/ 403 h 601"/>
                <a:gd name="T56" fmla="*/ 207 w 903"/>
                <a:gd name="T57" fmla="*/ 396 h 601"/>
                <a:gd name="T58" fmla="*/ 199 w 903"/>
                <a:gd name="T59" fmla="*/ 391 h 601"/>
                <a:gd name="T60" fmla="*/ 73 w 903"/>
                <a:gd name="T61" fmla="*/ 391 h 601"/>
                <a:gd name="T62" fmla="*/ 65 w 903"/>
                <a:gd name="T63" fmla="*/ 396 h 601"/>
                <a:gd name="T64" fmla="*/ 61 w 903"/>
                <a:gd name="T65" fmla="*/ 403 h 601"/>
                <a:gd name="T66" fmla="*/ 16 w 903"/>
                <a:gd name="T67" fmla="*/ 571 h 601"/>
                <a:gd name="T68" fmla="*/ 7 w 903"/>
                <a:gd name="T69" fmla="*/ 573 h 601"/>
                <a:gd name="T70" fmla="*/ 2 w 903"/>
                <a:gd name="T71" fmla="*/ 581 h 601"/>
                <a:gd name="T72" fmla="*/ 1 w 903"/>
                <a:gd name="T73" fmla="*/ 590 h 601"/>
                <a:gd name="T74" fmla="*/ 5 w 903"/>
                <a:gd name="T75" fmla="*/ 597 h 601"/>
                <a:gd name="T76" fmla="*/ 13 w 903"/>
                <a:gd name="T77" fmla="*/ 601 h 601"/>
                <a:gd name="T78" fmla="*/ 196 w 903"/>
                <a:gd name="T79" fmla="*/ 601 h 601"/>
                <a:gd name="T80" fmla="*/ 497 w 903"/>
                <a:gd name="T81" fmla="*/ 601 h 601"/>
                <a:gd name="T82" fmla="*/ 827 w 903"/>
                <a:gd name="T83" fmla="*/ 601 h 601"/>
                <a:gd name="T84" fmla="*/ 893 w 903"/>
                <a:gd name="T85" fmla="*/ 600 h 601"/>
                <a:gd name="T86" fmla="*/ 900 w 903"/>
                <a:gd name="T87" fmla="*/ 595 h 601"/>
                <a:gd name="T88" fmla="*/ 903 w 903"/>
                <a:gd name="T89" fmla="*/ 586 h 601"/>
                <a:gd name="T90" fmla="*/ 900 w 903"/>
                <a:gd name="T91" fmla="*/ 578 h 601"/>
                <a:gd name="T92" fmla="*/ 893 w 903"/>
                <a:gd name="T93" fmla="*/ 57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3" h="601">
                  <a:moveTo>
                    <a:pt x="722" y="571"/>
                  </a:moveTo>
                  <a:lnTo>
                    <a:pt x="722" y="30"/>
                  </a:lnTo>
                  <a:lnTo>
                    <a:pt x="812" y="30"/>
                  </a:lnTo>
                  <a:lnTo>
                    <a:pt x="812" y="571"/>
                  </a:lnTo>
                  <a:lnTo>
                    <a:pt x="722" y="571"/>
                  </a:lnTo>
                  <a:close/>
                  <a:moveTo>
                    <a:pt x="512" y="571"/>
                  </a:moveTo>
                  <a:lnTo>
                    <a:pt x="512" y="300"/>
                  </a:lnTo>
                  <a:lnTo>
                    <a:pt x="602" y="300"/>
                  </a:lnTo>
                  <a:lnTo>
                    <a:pt x="602" y="571"/>
                  </a:lnTo>
                  <a:lnTo>
                    <a:pt x="512" y="571"/>
                  </a:lnTo>
                  <a:close/>
                  <a:moveTo>
                    <a:pt x="301" y="571"/>
                  </a:moveTo>
                  <a:lnTo>
                    <a:pt x="301" y="210"/>
                  </a:lnTo>
                  <a:lnTo>
                    <a:pt x="391" y="210"/>
                  </a:lnTo>
                  <a:lnTo>
                    <a:pt x="391" y="571"/>
                  </a:lnTo>
                  <a:lnTo>
                    <a:pt x="301" y="571"/>
                  </a:lnTo>
                  <a:close/>
                  <a:moveTo>
                    <a:pt x="91" y="571"/>
                  </a:moveTo>
                  <a:lnTo>
                    <a:pt x="91" y="421"/>
                  </a:lnTo>
                  <a:lnTo>
                    <a:pt x="181" y="421"/>
                  </a:lnTo>
                  <a:lnTo>
                    <a:pt x="181" y="571"/>
                  </a:lnTo>
                  <a:lnTo>
                    <a:pt x="91" y="571"/>
                  </a:lnTo>
                  <a:close/>
                  <a:moveTo>
                    <a:pt x="888" y="571"/>
                  </a:moveTo>
                  <a:lnTo>
                    <a:pt x="842" y="571"/>
                  </a:lnTo>
                  <a:lnTo>
                    <a:pt x="842" y="15"/>
                  </a:lnTo>
                  <a:lnTo>
                    <a:pt x="842" y="12"/>
                  </a:lnTo>
                  <a:lnTo>
                    <a:pt x="841" y="9"/>
                  </a:lnTo>
                  <a:lnTo>
                    <a:pt x="840" y="7"/>
                  </a:lnTo>
                  <a:lnTo>
                    <a:pt x="838" y="5"/>
                  </a:lnTo>
                  <a:lnTo>
                    <a:pt x="836" y="3"/>
                  </a:lnTo>
                  <a:lnTo>
                    <a:pt x="833" y="1"/>
                  </a:lnTo>
                  <a:lnTo>
                    <a:pt x="830" y="0"/>
                  </a:lnTo>
                  <a:lnTo>
                    <a:pt x="827" y="0"/>
                  </a:lnTo>
                  <a:lnTo>
                    <a:pt x="707" y="0"/>
                  </a:lnTo>
                  <a:lnTo>
                    <a:pt x="704" y="0"/>
                  </a:lnTo>
                  <a:lnTo>
                    <a:pt x="702" y="1"/>
                  </a:lnTo>
                  <a:lnTo>
                    <a:pt x="698" y="3"/>
                  </a:lnTo>
                  <a:lnTo>
                    <a:pt x="696" y="5"/>
                  </a:lnTo>
                  <a:lnTo>
                    <a:pt x="694" y="7"/>
                  </a:lnTo>
                  <a:lnTo>
                    <a:pt x="693" y="9"/>
                  </a:lnTo>
                  <a:lnTo>
                    <a:pt x="692" y="12"/>
                  </a:lnTo>
                  <a:lnTo>
                    <a:pt x="692" y="15"/>
                  </a:lnTo>
                  <a:lnTo>
                    <a:pt x="692" y="571"/>
                  </a:lnTo>
                  <a:lnTo>
                    <a:pt x="632" y="571"/>
                  </a:lnTo>
                  <a:lnTo>
                    <a:pt x="632" y="285"/>
                  </a:lnTo>
                  <a:lnTo>
                    <a:pt x="632" y="283"/>
                  </a:lnTo>
                  <a:lnTo>
                    <a:pt x="631" y="280"/>
                  </a:lnTo>
                  <a:lnTo>
                    <a:pt x="630" y="278"/>
                  </a:lnTo>
                  <a:lnTo>
                    <a:pt x="628" y="275"/>
                  </a:lnTo>
                  <a:lnTo>
                    <a:pt x="626" y="274"/>
                  </a:lnTo>
                  <a:lnTo>
                    <a:pt x="622" y="271"/>
                  </a:lnTo>
                  <a:lnTo>
                    <a:pt x="620" y="271"/>
                  </a:lnTo>
                  <a:lnTo>
                    <a:pt x="617" y="270"/>
                  </a:lnTo>
                  <a:lnTo>
                    <a:pt x="497" y="270"/>
                  </a:lnTo>
                  <a:lnTo>
                    <a:pt x="494" y="271"/>
                  </a:lnTo>
                  <a:lnTo>
                    <a:pt x="491" y="271"/>
                  </a:lnTo>
                  <a:lnTo>
                    <a:pt x="488" y="274"/>
                  </a:lnTo>
                  <a:lnTo>
                    <a:pt x="486" y="275"/>
                  </a:lnTo>
                  <a:lnTo>
                    <a:pt x="484" y="278"/>
                  </a:lnTo>
                  <a:lnTo>
                    <a:pt x="483" y="280"/>
                  </a:lnTo>
                  <a:lnTo>
                    <a:pt x="482" y="283"/>
                  </a:lnTo>
                  <a:lnTo>
                    <a:pt x="482" y="285"/>
                  </a:lnTo>
                  <a:lnTo>
                    <a:pt x="482" y="571"/>
                  </a:lnTo>
                  <a:lnTo>
                    <a:pt x="421" y="571"/>
                  </a:lnTo>
                  <a:lnTo>
                    <a:pt x="421" y="195"/>
                  </a:lnTo>
                  <a:lnTo>
                    <a:pt x="421" y="192"/>
                  </a:lnTo>
                  <a:lnTo>
                    <a:pt x="420" y="190"/>
                  </a:lnTo>
                  <a:lnTo>
                    <a:pt x="419" y="187"/>
                  </a:lnTo>
                  <a:lnTo>
                    <a:pt x="417" y="185"/>
                  </a:lnTo>
                  <a:lnTo>
                    <a:pt x="415" y="184"/>
                  </a:lnTo>
                  <a:lnTo>
                    <a:pt x="412" y="181"/>
                  </a:lnTo>
                  <a:lnTo>
                    <a:pt x="409" y="180"/>
                  </a:lnTo>
                  <a:lnTo>
                    <a:pt x="406" y="180"/>
                  </a:lnTo>
                  <a:lnTo>
                    <a:pt x="286" y="180"/>
                  </a:lnTo>
                  <a:lnTo>
                    <a:pt x="283" y="180"/>
                  </a:lnTo>
                  <a:lnTo>
                    <a:pt x="281" y="181"/>
                  </a:lnTo>
                  <a:lnTo>
                    <a:pt x="277" y="184"/>
                  </a:lnTo>
                  <a:lnTo>
                    <a:pt x="275" y="185"/>
                  </a:lnTo>
                  <a:lnTo>
                    <a:pt x="274" y="187"/>
                  </a:lnTo>
                  <a:lnTo>
                    <a:pt x="272" y="190"/>
                  </a:lnTo>
                  <a:lnTo>
                    <a:pt x="271" y="192"/>
                  </a:lnTo>
                  <a:lnTo>
                    <a:pt x="271" y="195"/>
                  </a:lnTo>
                  <a:lnTo>
                    <a:pt x="271" y="571"/>
                  </a:lnTo>
                  <a:lnTo>
                    <a:pt x="211" y="571"/>
                  </a:lnTo>
                  <a:lnTo>
                    <a:pt x="211" y="406"/>
                  </a:lnTo>
                  <a:lnTo>
                    <a:pt x="211" y="403"/>
                  </a:lnTo>
                  <a:lnTo>
                    <a:pt x="210" y="400"/>
                  </a:lnTo>
                  <a:lnTo>
                    <a:pt x="209" y="398"/>
                  </a:lnTo>
                  <a:lnTo>
                    <a:pt x="207" y="396"/>
                  </a:lnTo>
                  <a:lnTo>
                    <a:pt x="205" y="394"/>
                  </a:lnTo>
                  <a:lnTo>
                    <a:pt x="201" y="392"/>
                  </a:lnTo>
                  <a:lnTo>
                    <a:pt x="199" y="391"/>
                  </a:lnTo>
                  <a:lnTo>
                    <a:pt x="196" y="391"/>
                  </a:lnTo>
                  <a:lnTo>
                    <a:pt x="76" y="391"/>
                  </a:lnTo>
                  <a:lnTo>
                    <a:pt x="73" y="391"/>
                  </a:lnTo>
                  <a:lnTo>
                    <a:pt x="70" y="392"/>
                  </a:lnTo>
                  <a:lnTo>
                    <a:pt x="67" y="394"/>
                  </a:lnTo>
                  <a:lnTo>
                    <a:pt x="65" y="396"/>
                  </a:lnTo>
                  <a:lnTo>
                    <a:pt x="63" y="398"/>
                  </a:lnTo>
                  <a:lnTo>
                    <a:pt x="62" y="400"/>
                  </a:lnTo>
                  <a:lnTo>
                    <a:pt x="61" y="403"/>
                  </a:lnTo>
                  <a:lnTo>
                    <a:pt x="61" y="406"/>
                  </a:lnTo>
                  <a:lnTo>
                    <a:pt x="61" y="571"/>
                  </a:lnTo>
                  <a:lnTo>
                    <a:pt x="16" y="571"/>
                  </a:lnTo>
                  <a:lnTo>
                    <a:pt x="13" y="571"/>
                  </a:lnTo>
                  <a:lnTo>
                    <a:pt x="10" y="572"/>
                  </a:lnTo>
                  <a:lnTo>
                    <a:pt x="7" y="573"/>
                  </a:lnTo>
                  <a:lnTo>
                    <a:pt x="5" y="576"/>
                  </a:lnTo>
                  <a:lnTo>
                    <a:pt x="3" y="578"/>
                  </a:lnTo>
                  <a:lnTo>
                    <a:pt x="2" y="581"/>
                  </a:lnTo>
                  <a:lnTo>
                    <a:pt x="1" y="583"/>
                  </a:lnTo>
                  <a:lnTo>
                    <a:pt x="0" y="586"/>
                  </a:lnTo>
                  <a:lnTo>
                    <a:pt x="1" y="590"/>
                  </a:lnTo>
                  <a:lnTo>
                    <a:pt x="2" y="593"/>
                  </a:lnTo>
                  <a:lnTo>
                    <a:pt x="3" y="595"/>
                  </a:lnTo>
                  <a:lnTo>
                    <a:pt x="5" y="597"/>
                  </a:lnTo>
                  <a:lnTo>
                    <a:pt x="7" y="599"/>
                  </a:lnTo>
                  <a:lnTo>
                    <a:pt x="10" y="600"/>
                  </a:lnTo>
                  <a:lnTo>
                    <a:pt x="13" y="601"/>
                  </a:lnTo>
                  <a:lnTo>
                    <a:pt x="16" y="601"/>
                  </a:lnTo>
                  <a:lnTo>
                    <a:pt x="76" y="601"/>
                  </a:lnTo>
                  <a:lnTo>
                    <a:pt x="196" y="601"/>
                  </a:lnTo>
                  <a:lnTo>
                    <a:pt x="286" y="601"/>
                  </a:lnTo>
                  <a:lnTo>
                    <a:pt x="406" y="601"/>
                  </a:lnTo>
                  <a:lnTo>
                    <a:pt x="497" y="601"/>
                  </a:lnTo>
                  <a:lnTo>
                    <a:pt x="617" y="601"/>
                  </a:lnTo>
                  <a:lnTo>
                    <a:pt x="707" y="601"/>
                  </a:lnTo>
                  <a:lnTo>
                    <a:pt x="827" y="601"/>
                  </a:lnTo>
                  <a:lnTo>
                    <a:pt x="888" y="601"/>
                  </a:lnTo>
                  <a:lnTo>
                    <a:pt x="890" y="601"/>
                  </a:lnTo>
                  <a:lnTo>
                    <a:pt x="893" y="600"/>
                  </a:lnTo>
                  <a:lnTo>
                    <a:pt x="896" y="599"/>
                  </a:lnTo>
                  <a:lnTo>
                    <a:pt x="898" y="597"/>
                  </a:lnTo>
                  <a:lnTo>
                    <a:pt x="900" y="595"/>
                  </a:lnTo>
                  <a:lnTo>
                    <a:pt x="901" y="593"/>
                  </a:lnTo>
                  <a:lnTo>
                    <a:pt x="902" y="590"/>
                  </a:lnTo>
                  <a:lnTo>
                    <a:pt x="903" y="586"/>
                  </a:lnTo>
                  <a:lnTo>
                    <a:pt x="902" y="583"/>
                  </a:lnTo>
                  <a:lnTo>
                    <a:pt x="901" y="581"/>
                  </a:lnTo>
                  <a:lnTo>
                    <a:pt x="900" y="578"/>
                  </a:lnTo>
                  <a:lnTo>
                    <a:pt x="898" y="576"/>
                  </a:lnTo>
                  <a:lnTo>
                    <a:pt x="896" y="573"/>
                  </a:lnTo>
                  <a:lnTo>
                    <a:pt x="893" y="572"/>
                  </a:lnTo>
                  <a:lnTo>
                    <a:pt x="890" y="571"/>
                  </a:lnTo>
                  <a:lnTo>
                    <a:pt x="888" y="5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56" name="Freeform 215">
              <a:extLst>
                <a:ext uri="{FF2B5EF4-FFF2-40B4-BE49-F238E27FC236}">
                  <a16:creationId xmlns:a16="http://schemas.microsoft.com/office/drawing/2014/main" id="{DFA1A7CB-F31A-426B-AC9D-FDC2E1AF4DF4}"/>
                </a:ext>
              </a:extLst>
            </p:cNvPr>
            <p:cNvSpPr>
              <a:spLocks noEditPoints="1"/>
            </p:cNvSpPr>
            <p:nvPr/>
          </p:nvSpPr>
          <p:spPr bwMode="auto">
            <a:xfrm>
              <a:off x="8482703" y="2494994"/>
              <a:ext cx="189641" cy="118079"/>
            </a:xfrm>
            <a:custGeom>
              <a:avLst/>
              <a:gdLst>
                <a:gd name="T0" fmla="*/ 83 w 796"/>
                <a:gd name="T1" fmla="*/ 417 h 496"/>
                <a:gd name="T2" fmla="*/ 89 w 796"/>
                <a:gd name="T3" fmla="*/ 431 h 496"/>
                <a:gd name="T4" fmla="*/ 76 w 796"/>
                <a:gd name="T5" fmla="*/ 461 h 496"/>
                <a:gd name="T6" fmla="*/ 43 w 796"/>
                <a:gd name="T7" fmla="*/ 461 h 496"/>
                <a:gd name="T8" fmla="*/ 30 w 796"/>
                <a:gd name="T9" fmla="*/ 430 h 496"/>
                <a:gd name="T10" fmla="*/ 54 w 796"/>
                <a:gd name="T11" fmla="*/ 407 h 496"/>
                <a:gd name="T12" fmla="*/ 302 w 796"/>
                <a:gd name="T13" fmla="*/ 216 h 496"/>
                <a:gd name="T14" fmla="*/ 315 w 796"/>
                <a:gd name="T15" fmla="*/ 247 h 496"/>
                <a:gd name="T16" fmla="*/ 291 w 796"/>
                <a:gd name="T17" fmla="*/ 270 h 496"/>
                <a:gd name="T18" fmla="*/ 260 w 796"/>
                <a:gd name="T19" fmla="*/ 257 h 496"/>
                <a:gd name="T20" fmla="*/ 260 w 796"/>
                <a:gd name="T21" fmla="*/ 224 h 496"/>
                <a:gd name="T22" fmla="*/ 511 w 796"/>
                <a:gd name="T23" fmla="*/ 301 h 496"/>
                <a:gd name="T24" fmla="*/ 530 w 796"/>
                <a:gd name="T25" fmla="*/ 308 h 496"/>
                <a:gd name="T26" fmla="*/ 541 w 796"/>
                <a:gd name="T27" fmla="*/ 331 h 496"/>
                <a:gd name="T28" fmla="*/ 523 w 796"/>
                <a:gd name="T29" fmla="*/ 359 h 496"/>
                <a:gd name="T30" fmla="*/ 490 w 796"/>
                <a:gd name="T31" fmla="*/ 353 h 496"/>
                <a:gd name="T32" fmla="*/ 483 w 796"/>
                <a:gd name="T33" fmla="*/ 320 h 496"/>
                <a:gd name="T34" fmla="*/ 511 w 796"/>
                <a:gd name="T35" fmla="*/ 301 h 496"/>
                <a:gd name="T36" fmla="*/ 757 w 796"/>
                <a:gd name="T37" fmla="*/ 39 h 496"/>
                <a:gd name="T38" fmla="*/ 764 w 796"/>
                <a:gd name="T39" fmla="*/ 72 h 496"/>
                <a:gd name="T40" fmla="*/ 736 w 796"/>
                <a:gd name="T41" fmla="*/ 90 h 496"/>
                <a:gd name="T42" fmla="*/ 708 w 796"/>
                <a:gd name="T43" fmla="*/ 72 h 496"/>
                <a:gd name="T44" fmla="*/ 716 w 796"/>
                <a:gd name="T45" fmla="*/ 39 h 496"/>
                <a:gd name="T46" fmla="*/ 60 w 796"/>
                <a:gd name="T47" fmla="*/ 496 h 496"/>
                <a:gd name="T48" fmla="*/ 93 w 796"/>
                <a:gd name="T49" fmla="*/ 487 h 496"/>
                <a:gd name="T50" fmla="*/ 115 w 796"/>
                <a:gd name="T51" fmla="*/ 460 h 496"/>
                <a:gd name="T52" fmla="*/ 118 w 796"/>
                <a:gd name="T53" fmla="*/ 422 h 496"/>
                <a:gd name="T54" fmla="*/ 276 w 796"/>
                <a:gd name="T55" fmla="*/ 300 h 496"/>
                <a:gd name="T56" fmla="*/ 318 w 796"/>
                <a:gd name="T57" fmla="*/ 291 h 496"/>
                <a:gd name="T58" fmla="*/ 451 w 796"/>
                <a:gd name="T59" fmla="*/ 331 h 496"/>
                <a:gd name="T60" fmla="*/ 461 w 796"/>
                <a:gd name="T61" fmla="*/ 365 h 496"/>
                <a:gd name="T62" fmla="*/ 487 w 796"/>
                <a:gd name="T63" fmla="*/ 387 h 496"/>
                <a:gd name="T64" fmla="*/ 523 w 796"/>
                <a:gd name="T65" fmla="*/ 390 h 496"/>
                <a:gd name="T66" fmla="*/ 554 w 796"/>
                <a:gd name="T67" fmla="*/ 373 h 496"/>
                <a:gd name="T68" fmla="*/ 570 w 796"/>
                <a:gd name="T69" fmla="*/ 343 h 496"/>
                <a:gd name="T70" fmla="*/ 559 w 796"/>
                <a:gd name="T71" fmla="*/ 296 h 496"/>
                <a:gd name="T72" fmla="*/ 742 w 796"/>
                <a:gd name="T73" fmla="*/ 120 h 496"/>
                <a:gd name="T74" fmla="*/ 775 w 796"/>
                <a:gd name="T75" fmla="*/ 106 h 496"/>
                <a:gd name="T76" fmla="*/ 794 w 796"/>
                <a:gd name="T77" fmla="*/ 79 h 496"/>
                <a:gd name="T78" fmla="*/ 794 w 796"/>
                <a:gd name="T79" fmla="*/ 43 h 496"/>
                <a:gd name="T80" fmla="*/ 775 w 796"/>
                <a:gd name="T81" fmla="*/ 14 h 496"/>
                <a:gd name="T82" fmla="*/ 742 w 796"/>
                <a:gd name="T83" fmla="*/ 0 h 496"/>
                <a:gd name="T84" fmla="*/ 708 w 796"/>
                <a:gd name="T85" fmla="*/ 8 h 496"/>
                <a:gd name="T86" fmla="*/ 683 w 796"/>
                <a:gd name="T87" fmla="*/ 31 h 496"/>
                <a:gd name="T88" fmla="*/ 677 w 796"/>
                <a:gd name="T89" fmla="*/ 70 h 496"/>
                <a:gd name="T90" fmla="*/ 524 w 796"/>
                <a:gd name="T91" fmla="*/ 272 h 496"/>
                <a:gd name="T92" fmla="*/ 483 w 796"/>
                <a:gd name="T93" fmla="*/ 278 h 496"/>
                <a:gd name="T94" fmla="*/ 345 w 796"/>
                <a:gd name="T95" fmla="*/ 245 h 496"/>
                <a:gd name="T96" fmla="*/ 339 w 796"/>
                <a:gd name="T97" fmla="*/ 212 h 496"/>
                <a:gd name="T98" fmla="*/ 314 w 796"/>
                <a:gd name="T99" fmla="*/ 188 h 496"/>
                <a:gd name="T100" fmla="*/ 280 w 796"/>
                <a:gd name="T101" fmla="*/ 181 h 496"/>
                <a:gd name="T102" fmla="*/ 247 w 796"/>
                <a:gd name="T103" fmla="*/ 194 h 496"/>
                <a:gd name="T104" fmla="*/ 228 w 796"/>
                <a:gd name="T105" fmla="*/ 223 h 496"/>
                <a:gd name="T106" fmla="*/ 229 w 796"/>
                <a:gd name="T107" fmla="*/ 262 h 496"/>
                <a:gd name="T108" fmla="*/ 60 w 796"/>
                <a:gd name="T109" fmla="*/ 376 h 496"/>
                <a:gd name="T110" fmla="*/ 26 w 796"/>
                <a:gd name="T111" fmla="*/ 387 h 496"/>
                <a:gd name="T112" fmla="*/ 4 w 796"/>
                <a:gd name="T113" fmla="*/ 413 h 496"/>
                <a:gd name="T114" fmla="*/ 1 w 796"/>
                <a:gd name="T115" fmla="*/ 448 h 496"/>
                <a:gd name="T116" fmla="*/ 17 w 796"/>
                <a:gd name="T117" fmla="*/ 479 h 496"/>
                <a:gd name="T118" fmla="*/ 47 w 796"/>
                <a:gd name="T119" fmla="*/ 4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6" h="496">
                  <a:moveTo>
                    <a:pt x="60" y="406"/>
                  </a:moveTo>
                  <a:lnTo>
                    <a:pt x="66" y="407"/>
                  </a:lnTo>
                  <a:lnTo>
                    <a:pt x="73" y="410"/>
                  </a:lnTo>
                  <a:lnTo>
                    <a:pt x="78" y="413"/>
                  </a:lnTo>
                  <a:lnTo>
                    <a:pt x="83" y="417"/>
                  </a:lnTo>
                  <a:lnTo>
                    <a:pt x="83" y="417"/>
                  </a:lnTo>
                  <a:lnTo>
                    <a:pt x="83" y="417"/>
                  </a:lnTo>
                  <a:lnTo>
                    <a:pt x="83" y="417"/>
                  </a:lnTo>
                  <a:lnTo>
                    <a:pt x="83" y="417"/>
                  </a:lnTo>
                  <a:lnTo>
                    <a:pt x="86" y="421"/>
                  </a:lnTo>
                  <a:lnTo>
                    <a:pt x="88" y="426"/>
                  </a:lnTo>
                  <a:lnTo>
                    <a:pt x="89" y="431"/>
                  </a:lnTo>
                  <a:lnTo>
                    <a:pt x="90" y="436"/>
                  </a:lnTo>
                  <a:lnTo>
                    <a:pt x="89" y="443"/>
                  </a:lnTo>
                  <a:lnTo>
                    <a:pt x="88" y="448"/>
                  </a:lnTo>
                  <a:lnTo>
                    <a:pt x="85" y="453"/>
                  </a:lnTo>
                  <a:lnTo>
                    <a:pt x="81" y="458"/>
                  </a:lnTo>
                  <a:lnTo>
                    <a:pt x="76" y="461"/>
                  </a:lnTo>
                  <a:lnTo>
                    <a:pt x="72" y="464"/>
                  </a:lnTo>
                  <a:lnTo>
                    <a:pt x="65" y="466"/>
                  </a:lnTo>
                  <a:lnTo>
                    <a:pt x="60" y="466"/>
                  </a:lnTo>
                  <a:lnTo>
                    <a:pt x="54" y="466"/>
                  </a:lnTo>
                  <a:lnTo>
                    <a:pt x="48" y="464"/>
                  </a:lnTo>
                  <a:lnTo>
                    <a:pt x="43" y="461"/>
                  </a:lnTo>
                  <a:lnTo>
                    <a:pt x="39" y="458"/>
                  </a:lnTo>
                  <a:lnTo>
                    <a:pt x="34" y="453"/>
                  </a:lnTo>
                  <a:lnTo>
                    <a:pt x="32" y="448"/>
                  </a:lnTo>
                  <a:lnTo>
                    <a:pt x="30" y="443"/>
                  </a:lnTo>
                  <a:lnTo>
                    <a:pt x="30" y="436"/>
                  </a:lnTo>
                  <a:lnTo>
                    <a:pt x="30" y="430"/>
                  </a:lnTo>
                  <a:lnTo>
                    <a:pt x="32" y="425"/>
                  </a:lnTo>
                  <a:lnTo>
                    <a:pt x="34" y="419"/>
                  </a:lnTo>
                  <a:lnTo>
                    <a:pt x="39" y="415"/>
                  </a:lnTo>
                  <a:lnTo>
                    <a:pt x="43" y="412"/>
                  </a:lnTo>
                  <a:lnTo>
                    <a:pt x="48" y="409"/>
                  </a:lnTo>
                  <a:lnTo>
                    <a:pt x="54" y="407"/>
                  </a:lnTo>
                  <a:lnTo>
                    <a:pt x="60" y="406"/>
                  </a:lnTo>
                  <a:lnTo>
                    <a:pt x="60" y="406"/>
                  </a:lnTo>
                  <a:close/>
                  <a:moveTo>
                    <a:pt x="285" y="211"/>
                  </a:moveTo>
                  <a:lnTo>
                    <a:pt x="291" y="211"/>
                  </a:lnTo>
                  <a:lnTo>
                    <a:pt x="297" y="214"/>
                  </a:lnTo>
                  <a:lnTo>
                    <a:pt x="302" y="216"/>
                  </a:lnTo>
                  <a:lnTo>
                    <a:pt x="306" y="220"/>
                  </a:lnTo>
                  <a:lnTo>
                    <a:pt x="311" y="224"/>
                  </a:lnTo>
                  <a:lnTo>
                    <a:pt x="313" y="230"/>
                  </a:lnTo>
                  <a:lnTo>
                    <a:pt x="315" y="235"/>
                  </a:lnTo>
                  <a:lnTo>
                    <a:pt x="315" y="241"/>
                  </a:lnTo>
                  <a:lnTo>
                    <a:pt x="315" y="247"/>
                  </a:lnTo>
                  <a:lnTo>
                    <a:pt x="313" y="253"/>
                  </a:lnTo>
                  <a:lnTo>
                    <a:pt x="311" y="257"/>
                  </a:lnTo>
                  <a:lnTo>
                    <a:pt x="306" y="262"/>
                  </a:lnTo>
                  <a:lnTo>
                    <a:pt x="302" y="266"/>
                  </a:lnTo>
                  <a:lnTo>
                    <a:pt x="297" y="268"/>
                  </a:lnTo>
                  <a:lnTo>
                    <a:pt x="291" y="270"/>
                  </a:lnTo>
                  <a:lnTo>
                    <a:pt x="285" y="271"/>
                  </a:lnTo>
                  <a:lnTo>
                    <a:pt x="280" y="270"/>
                  </a:lnTo>
                  <a:lnTo>
                    <a:pt x="273" y="268"/>
                  </a:lnTo>
                  <a:lnTo>
                    <a:pt x="269" y="266"/>
                  </a:lnTo>
                  <a:lnTo>
                    <a:pt x="264" y="262"/>
                  </a:lnTo>
                  <a:lnTo>
                    <a:pt x="260" y="257"/>
                  </a:lnTo>
                  <a:lnTo>
                    <a:pt x="257" y="253"/>
                  </a:lnTo>
                  <a:lnTo>
                    <a:pt x="256" y="247"/>
                  </a:lnTo>
                  <a:lnTo>
                    <a:pt x="255" y="241"/>
                  </a:lnTo>
                  <a:lnTo>
                    <a:pt x="256" y="235"/>
                  </a:lnTo>
                  <a:lnTo>
                    <a:pt x="257" y="230"/>
                  </a:lnTo>
                  <a:lnTo>
                    <a:pt x="260" y="224"/>
                  </a:lnTo>
                  <a:lnTo>
                    <a:pt x="264" y="220"/>
                  </a:lnTo>
                  <a:lnTo>
                    <a:pt x="269" y="216"/>
                  </a:lnTo>
                  <a:lnTo>
                    <a:pt x="273" y="214"/>
                  </a:lnTo>
                  <a:lnTo>
                    <a:pt x="280" y="211"/>
                  </a:lnTo>
                  <a:lnTo>
                    <a:pt x="285" y="211"/>
                  </a:lnTo>
                  <a:close/>
                  <a:moveTo>
                    <a:pt x="511" y="301"/>
                  </a:moveTo>
                  <a:lnTo>
                    <a:pt x="516" y="301"/>
                  </a:lnTo>
                  <a:lnTo>
                    <a:pt x="521" y="302"/>
                  </a:lnTo>
                  <a:lnTo>
                    <a:pt x="526" y="306"/>
                  </a:lnTo>
                  <a:lnTo>
                    <a:pt x="530" y="308"/>
                  </a:lnTo>
                  <a:lnTo>
                    <a:pt x="530" y="308"/>
                  </a:lnTo>
                  <a:lnTo>
                    <a:pt x="530" y="308"/>
                  </a:lnTo>
                  <a:lnTo>
                    <a:pt x="530" y="308"/>
                  </a:lnTo>
                  <a:lnTo>
                    <a:pt x="530" y="308"/>
                  </a:lnTo>
                  <a:lnTo>
                    <a:pt x="535" y="313"/>
                  </a:lnTo>
                  <a:lnTo>
                    <a:pt x="538" y="319"/>
                  </a:lnTo>
                  <a:lnTo>
                    <a:pt x="540" y="325"/>
                  </a:lnTo>
                  <a:lnTo>
                    <a:pt x="541" y="331"/>
                  </a:lnTo>
                  <a:lnTo>
                    <a:pt x="540" y="337"/>
                  </a:lnTo>
                  <a:lnTo>
                    <a:pt x="539" y="343"/>
                  </a:lnTo>
                  <a:lnTo>
                    <a:pt x="536" y="347"/>
                  </a:lnTo>
                  <a:lnTo>
                    <a:pt x="532" y="353"/>
                  </a:lnTo>
                  <a:lnTo>
                    <a:pt x="527" y="356"/>
                  </a:lnTo>
                  <a:lnTo>
                    <a:pt x="523" y="359"/>
                  </a:lnTo>
                  <a:lnTo>
                    <a:pt x="516" y="360"/>
                  </a:lnTo>
                  <a:lnTo>
                    <a:pt x="511" y="361"/>
                  </a:lnTo>
                  <a:lnTo>
                    <a:pt x="505" y="360"/>
                  </a:lnTo>
                  <a:lnTo>
                    <a:pt x="499" y="359"/>
                  </a:lnTo>
                  <a:lnTo>
                    <a:pt x="494" y="356"/>
                  </a:lnTo>
                  <a:lnTo>
                    <a:pt x="490" y="353"/>
                  </a:lnTo>
                  <a:lnTo>
                    <a:pt x="486" y="349"/>
                  </a:lnTo>
                  <a:lnTo>
                    <a:pt x="483" y="343"/>
                  </a:lnTo>
                  <a:lnTo>
                    <a:pt x="481" y="337"/>
                  </a:lnTo>
                  <a:lnTo>
                    <a:pt x="481" y="331"/>
                  </a:lnTo>
                  <a:lnTo>
                    <a:pt x="481" y="325"/>
                  </a:lnTo>
                  <a:lnTo>
                    <a:pt x="483" y="320"/>
                  </a:lnTo>
                  <a:lnTo>
                    <a:pt x="486" y="314"/>
                  </a:lnTo>
                  <a:lnTo>
                    <a:pt x="490" y="310"/>
                  </a:lnTo>
                  <a:lnTo>
                    <a:pt x="494" y="307"/>
                  </a:lnTo>
                  <a:lnTo>
                    <a:pt x="499" y="304"/>
                  </a:lnTo>
                  <a:lnTo>
                    <a:pt x="505" y="301"/>
                  </a:lnTo>
                  <a:lnTo>
                    <a:pt x="511" y="301"/>
                  </a:lnTo>
                  <a:lnTo>
                    <a:pt x="511" y="301"/>
                  </a:lnTo>
                  <a:close/>
                  <a:moveTo>
                    <a:pt x="736" y="30"/>
                  </a:moveTo>
                  <a:lnTo>
                    <a:pt x="742" y="31"/>
                  </a:lnTo>
                  <a:lnTo>
                    <a:pt x="748" y="33"/>
                  </a:lnTo>
                  <a:lnTo>
                    <a:pt x="753" y="36"/>
                  </a:lnTo>
                  <a:lnTo>
                    <a:pt x="757" y="39"/>
                  </a:lnTo>
                  <a:lnTo>
                    <a:pt x="762" y="43"/>
                  </a:lnTo>
                  <a:lnTo>
                    <a:pt x="764" y="49"/>
                  </a:lnTo>
                  <a:lnTo>
                    <a:pt x="766" y="55"/>
                  </a:lnTo>
                  <a:lnTo>
                    <a:pt x="766" y="60"/>
                  </a:lnTo>
                  <a:lnTo>
                    <a:pt x="766" y="67"/>
                  </a:lnTo>
                  <a:lnTo>
                    <a:pt x="764" y="72"/>
                  </a:lnTo>
                  <a:lnTo>
                    <a:pt x="762" y="78"/>
                  </a:lnTo>
                  <a:lnTo>
                    <a:pt x="757" y="82"/>
                  </a:lnTo>
                  <a:lnTo>
                    <a:pt x="753" y="85"/>
                  </a:lnTo>
                  <a:lnTo>
                    <a:pt x="748" y="88"/>
                  </a:lnTo>
                  <a:lnTo>
                    <a:pt x="742" y="90"/>
                  </a:lnTo>
                  <a:lnTo>
                    <a:pt x="736" y="90"/>
                  </a:lnTo>
                  <a:lnTo>
                    <a:pt x="731" y="90"/>
                  </a:lnTo>
                  <a:lnTo>
                    <a:pt x="724" y="88"/>
                  </a:lnTo>
                  <a:lnTo>
                    <a:pt x="720" y="85"/>
                  </a:lnTo>
                  <a:lnTo>
                    <a:pt x="716" y="82"/>
                  </a:lnTo>
                  <a:lnTo>
                    <a:pt x="711" y="78"/>
                  </a:lnTo>
                  <a:lnTo>
                    <a:pt x="708" y="72"/>
                  </a:lnTo>
                  <a:lnTo>
                    <a:pt x="707" y="67"/>
                  </a:lnTo>
                  <a:lnTo>
                    <a:pt x="706" y="60"/>
                  </a:lnTo>
                  <a:lnTo>
                    <a:pt x="707" y="55"/>
                  </a:lnTo>
                  <a:lnTo>
                    <a:pt x="708" y="49"/>
                  </a:lnTo>
                  <a:lnTo>
                    <a:pt x="711" y="43"/>
                  </a:lnTo>
                  <a:lnTo>
                    <a:pt x="716" y="39"/>
                  </a:lnTo>
                  <a:lnTo>
                    <a:pt x="720" y="36"/>
                  </a:lnTo>
                  <a:lnTo>
                    <a:pt x="724" y="33"/>
                  </a:lnTo>
                  <a:lnTo>
                    <a:pt x="731" y="31"/>
                  </a:lnTo>
                  <a:lnTo>
                    <a:pt x="736" y="30"/>
                  </a:lnTo>
                  <a:lnTo>
                    <a:pt x="736" y="30"/>
                  </a:lnTo>
                  <a:close/>
                  <a:moveTo>
                    <a:pt x="60" y="496"/>
                  </a:moveTo>
                  <a:lnTo>
                    <a:pt x="66" y="496"/>
                  </a:lnTo>
                  <a:lnTo>
                    <a:pt x="72" y="495"/>
                  </a:lnTo>
                  <a:lnTo>
                    <a:pt x="77" y="494"/>
                  </a:lnTo>
                  <a:lnTo>
                    <a:pt x="84" y="492"/>
                  </a:lnTo>
                  <a:lnTo>
                    <a:pt x="89" y="489"/>
                  </a:lnTo>
                  <a:lnTo>
                    <a:pt x="93" y="487"/>
                  </a:lnTo>
                  <a:lnTo>
                    <a:pt x="98" y="482"/>
                  </a:lnTo>
                  <a:lnTo>
                    <a:pt x="102" y="479"/>
                  </a:lnTo>
                  <a:lnTo>
                    <a:pt x="106" y="475"/>
                  </a:lnTo>
                  <a:lnTo>
                    <a:pt x="109" y="470"/>
                  </a:lnTo>
                  <a:lnTo>
                    <a:pt x="113" y="465"/>
                  </a:lnTo>
                  <a:lnTo>
                    <a:pt x="115" y="460"/>
                  </a:lnTo>
                  <a:lnTo>
                    <a:pt x="117" y="455"/>
                  </a:lnTo>
                  <a:lnTo>
                    <a:pt x="119" y="448"/>
                  </a:lnTo>
                  <a:lnTo>
                    <a:pt x="120" y="443"/>
                  </a:lnTo>
                  <a:lnTo>
                    <a:pt x="120" y="436"/>
                  </a:lnTo>
                  <a:lnTo>
                    <a:pt x="119" y="429"/>
                  </a:lnTo>
                  <a:lnTo>
                    <a:pt x="118" y="422"/>
                  </a:lnTo>
                  <a:lnTo>
                    <a:pt x="116" y="416"/>
                  </a:lnTo>
                  <a:lnTo>
                    <a:pt x="114" y="410"/>
                  </a:lnTo>
                  <a:lnTo>
                    <a:pt x="251" y="291"/>
                  </a:lnTo>
                  <a:lnTo>
                    <a:pt x="259" y="295"/>
                  </a:lnTo>
                  <a:lnTo>
                    <a:pt x="267" y="298"/>
                  </a:lnTo>
                  <a:lnTo>
                    <a:pt x="276" y="300"/>
                  </a:lnTo>
                  <a:lnTo>
                    <a:pt x="285" y="301"/>
                  </a:lnTo>
                  <a:lnTo>
                    <a:pt x="292" y="300"/>
                  </a:lnTo>
                  <a:lnTo>
                    <a:pt x="300" y="299"/>
                  </a:lnTo>
                  <a:lnTo>
                    <a:pt x="306" y="297"/>
                  </a:lnTo>
                  <a:lnTo>
                    <a:pt x="313" y="294"/>
                  </a:lnTo>
                  <a:lnTo>
                    <a:pt x="318" y="291"/>
                  </a:lnTo>
                  <a:lnTo>
                    <a:pt x="325" y="286"/>
                  </a:lnTo>
                  <a:lnTo>
                    <a:pt x="329" y="282"/>
                  </a:lnTo>
                  <a:lnTo>
                    <a:pt x="333" y="277"/>
                  </a:lnTo>
                  <a:lnTo>
                    <a:pt x="451" y="324"/>
                  </a:lnTo>
                  <a:lnTo>
                    <a:pt x="451" y="327"/>
                  </a:lnTo>
                  <a:lnTo>
                    <a:pt x="451" y="331"/>
                  </a:lnTo>
                  <a:lnTo>
                    <a:pt x="451" y="338"/>
                  </a:lnTo>
                  <a:lnTo>
                    <a:pt x="452" y="343"/>
                  </a:lnTo>
                  <a:lnTo>
                    <a:pt x="453" y="350"/>
                  </a:lnTo>
                  <a:lnTo>
                    <a:pt x="455" y="355"/>
                  </a:lnTo>
                  <a:lnTo>
                    <a:pt x="457" y="360"/>
                  </a:lnTo>
                  <a:lnTo>
                    <a:pt x="461" y="365"/>
                  </a:lnTo>
                  <a:lnTo>
                    <a:pt x="464" y="370"/>
                  </a:lnTo>
                  <a:lnTo>
                    <a:pt x="468" y="374"/>
                  </a:lnTo>
                  <a:lnTo>
                    <a:pt x="472" y="377"/>
                  </a:lnTo>
                  <a:lnTo>
                    <a:pt x="477" y="381"/>
                  </a:lnTo>
                  <a:lnTo>
                    <a:pt x="482" y="384"/>
                  </a:lnTo>
                  <a:lnTo>
                    <a:pt x="487" y="387"/>
                  </a:lnTo>
                  <a:lnTo>
                    <a:pt x="493" y="388"/>
                  </a:lnTo>
                  <a:lnTo>
                    <a:pt x="498" y="390"/>
                  </a:lnTo>
                  <a:lnTo>
                    <a:pt x="505" y="391"/>
                  </a:lnTo>
                  <a:lnTo>
                    <a:pt x="511" y="391"/>
                  </a:lnTo>
                  <a:lnTo>
                    <a:pt x="517" y="391"/>
                  </a:lnTo>
                  <a:lnTo>
                    <a:pt x="523" y="390"/>
                  </a:lnTo>
                  <a:lnTo>
                    <a:pt x="529" y="388"/>
                  </a:lnTo>
                  <a:lnTo>
                    <a:pt x="535" y="387"/>
                  </a:lnTo>
                  <a:lnTo>
                    <a:pt x="540" y="384"/>
                  </a:lnTo>
                  <a:lnTo>
                    <a:pt x="544" y="381"/>
                  </a:lnTo>
                  <a:lnTo>
                    <a:pt x="550" y="377"/>
                  </a:lnTo>
                  <a:lnTo>
                    <a:pt x="554" y="373"/>
                  </a:lnTo>
                  <a:lnTo>
                    <a:pt x="557" y="370"/>
                  </a:lnTo>
                  <a:lnTo>
                    <a:pt x="560" y="365"/>
                  </a:lnTo>
                  <a:lnTo>
                    <a:pt x="564" y="360"/>
                  </a:lnTo>
                  <a:lnTo>
                    <a:pt x="567" y="355"/>
                  </a:lnTo>
                  <a:lnTo>
                    <a:pt x="568" y="350"/>
                  </a:lnTo>
                  <a:lnTo>
                    <a:pt x="570" y="343"/>
                  </a:lnTo>
                  <a:lnTo>
                    <a:pt x="571" y="338"/>
                  </a:lnTo>
                  <a:lnTo>
                    <a:pt x="571" y="331"/>
                  </a:lnTo>
                  <a:lnTo>
                    <a:pt x="570" y="322"/>
                  </a:lnTo>
                  <a:lnTo>
                    <a:pt x="568" y="312"/>
                  </a:lnTo>
                  <a:lnTo>
                    <a:pt x="565" y="304"/>
                  </a:lnTo>
                  <a:lnTo>
                    <a:pt x="559" y="296"/>
                  </a:lnTo>
                  <a:lnTo>
                    <a:pt x="710" y="115"/>
                  </a:lnTo>
                  <a:lnTo>
                    <a:pt x="717" y="117"/>
                  </a:lnTo>
                  <a:lnTo>
                    <a:pt x="723" y="119"/>
                  </a:lnTo>
                  <a:lnTo>
                    <a:pt x="730" y="120"/>
                  </a:lnTo>
                  <a:lnTo>
                    <a:pt x="736" y="120"/>
                  </a:lnTo>
                  <a:lnTo>
                    <a:pt x="742" y="120"/>
                  </a:lnTo>
                  <a:lnTo>
                    <a:pt x="749" y="119"/>
                  </a:lnTo>
                  <a:lnTo>
                    <a:pt x="754" y="118"/>
                  </a:lnTo>
                  <a:lnTo>
                    <a:pt x="760" y="116"/>
                  </a:lnTo>
                  <a:lnTo>
                    <a:pt x="765" y="114"/>
                  </a:lnTo>
                  <a:lnTo>
                    <a:pt x="770" y="111"/>
                  </a:lnTo>
                  <a:lnTo>
                    <a:pt x="775" y="106"/>
                  </a:lnTo>
                  <a:lnTo>
                    <a:pt x="779" y="103"/>
                  </a:lnTo>
                  <a:lnTo>
                    <a:pt x="783" y="99"/>
                  </a:lnTo>
                  <a:lnTo>
                    <a:pt x="786" y="95"/>
                  </a:lnTo>
                  <a:lnTo>
                    <a:pt x="790" y="89"/>
                  </a:lnTo>
                  <a:lnTo>
                    <a:pt x="792" y="84"/>
                  </a:lnTo>
                  <a:lnTo>
                    <a:pt x="794" y="79"/>
                  </a:lnTo>
                  <a:lnTo>
                    <a:pt x="795" y="73"/>
                  </a:lnTo>
                  <a:lnTo>
                    <a:pt x="796" y="67"/>
                  </a:lnTo>
                  <a:lnTo>
                    <a:pt x="796" y="60"/>
                  </a:lnTo>
                  <a:lnTo>
                    <a:pt x="796" y="54"/>
                  </a:lnTo>
                  <a:lnTo>
                    <a:pt x="795" y="49"/>
                  </a:lnTo>
                  <a:lnTo>
                    <a:pt x="794" y="43"/>
                  </a:lnTo>
                  <a:lnTo>
                    <a:pt x="792" y="37"/>
                  </a:lnTo>
                  <a:lnTo>
                    <a:pt x="790" y="31"/>
                  </a:lnTo>
                  <a:lnTo>
                    <a:pt x="786" y="27"/>
                  </a:lnTo>
                  <a:lnTo>
                    <a:pt x="783" y="23"/>
                  </a:lnTo>
                  <a:lnTo>
                    <a:pt x="779" y="19"/>
                  </a:lnTo>
                  <a:lnTo>
                    <a:pt x="775" y="14"/>
                  </a:lnTo>
                  <a:lnTo>
                    <a:pt x="770" y="11"/>
                  </a:lnTo>
                  <a:lnTo>
                    <a:pt x="765" y="8"/>
                  </a:lnTo>
                  <a:lnTo>
                    <a:pt x="760" y="5"/>
                  </a:lnTo>
                  <a:lnTo>
                    <a:pt x="754" y="4"/>
                  </a:lnTo>
                  <a:lnTo>
                    <a:pt x="749" y="1"/>
                  </a:lnTo>
                  <a:lnTo>
                    <a:pt x="742" y="0"/>
                  </a:lnTo>
                  <a:lnTo>
                    <a:pt x="736" y="0"/>
                  </a:lnTo>
                  <a:lnTo>
                    <a:pt x="731" y="0"/>
                  </a:lnTo>
                  <a:lnTo>
                    <a:pt x="724" y="1"/>
                  </a:lnTo>
                  <a:lnTo>
                    <a:pt x="719" y="4"/>
                  </a:lnTo>
                  <a:lnTo>
                    <a:pt x="712" y="5"/>
                  </a:lnTo>
                  <a:lnTo>
                    <a:pt x="708" y="8"/>
                  </a:lnTo>
                  <a:lnTo>
                    <a:pt x="703" y="11"/>
                  </a:lnTo>
                  <a:lnTo>
                    <a:pt x="698" y="14"/>
                  </a:lnTo>
                  <a:lnTo>
                    <a:pt x="694" y="19"/>
                  </a:lnTo>
                  <a:lnTo>
                    <a:pt x="690" y="22"/>
                  </a:lnTo>
                  <a:lnTo>
                    <a:pt x="687" y="27"/>
                  </a:lnTo>
                  <a:lnTo>
                    <a:pt x="683" y="31"/>
                  </a:lnTo>
                  <a:lnTo>
                    <a:pt x="681" y="37"/>
                  </a:lnTo>
                  <a:lnTo>
                    <a:pt x="679" y="43"/>
                  </a:lnTo>
                  <a:lnTo>
                    <a:pt x="677" y="49"/>
                  </a:lnTo>
                  <a:lnTo>
                    <a:pt x="676" y="54"/>
                  </a:lnTo>
                  <a:lnTo>
                    <a:pt x="676" y="60"/>
                  </a:lnTo>
                  <a:lnTo>
                    <a:pt x="677" y="70"/>
                  </a:lnTo>
                  <a:lnTo>
                    <a:pt x="679" y="80"/>
                  </a:lnTo>
                  <a:lnTo>
                    <a:pt x="682" y="88"/>
                  </a:lnTo>
                  <a:lnTo>
                    <a:pt x="688" y="96"/>
                  </a:lnTo>
                  <a:lnTo>
                    <a:pt x="537" y="277"/>
                  </a:lnTo>
                  <a:lnTo>
                    <a:pt x="530" y="275"/>
                  </a:lnTo>
                  <a:lnTo>
                    <a:pt x="524" y="272"/>
                  </a:lnTo>
                  <a:lnTo>
                    <a:pt x="517" y="271"/>
                  </a:lnTo>
                  <a:lnTo>
                    <a:pt x="511" y="271"/>
                  </a:lnTo>
                  <a:lnTo>
                    <a:pt x="504" y="271"/>
                  </a:lnTo>
                  <a:lnTo>
                    <a:pt x="496" y="272"/>
                  </a:lnTo>
                  <a:lnTo>
                    <a:pt x="490" y="275"/>
                  </a:lnTo>
                  <a:lnTo>
                    <a:pt x="483" y="278"/>
                  </a:lnTo>
                  <a:lnTo>
                    <a:pt x="478" y="281"/>
                  </a:lnTo>
                  <a:lnTo>
                    <a:pt x="472" y="285"/>
                  </a:lnTo>
                  <a:lnTo>
                    <a:pt x="467" y="291"/>
                  </a:lnTo>
                  <a:lnTo>
                    <a:pt x="463" y="296"/>
                  </a:lnTo>
                  <a:lnTo>
                    <a:pt x="345" y="249"/>
                  </a:lnTo>
                  <a:lnTo>
                    <a:pt x="345" y="245"/>
                  </a:lnTo>
                  <a:lnTo>
                    <a:pt x="345" y="241"/>
                  </a:lnTo>
                  <a:lnTo>
                    <a:pt x="345" y="235"/>
                  </a:lnTo>
                  <a:lnTo>
                    <a:pt x="344" y="229"/>
                  </a:lnTo>
                  <a:lnTo>
                    <a:pt x="343" y="223"/>
                  </a:lnTo>
                  <a:lnTo>
                    <a:pt x="341" y="218"/>
                  </a:lnTo>
                  <a:lnTo>
                    <a:pt x="339" y="212"/>
                  </a:lnTo>
                  <a:lnTo>
                    <a:pt x="335" y="207"/>
                  </a:lnTo>
                  <a:lnTo>
                    <a:pt x="332" y="203"/>
                  </a:lnTo>
                  <a:lnTo>
                    <a:pt x="328" y="199"/>
                  </a:lnTo>
                  <a:lnTo>
                    <a:pt x="324" y="194"/>
                  </a:lnTo>
                  <a:lnTo>
                    <a:pt x="319" y="191"/>
                  </a:lnTo>
                  <a:lnTo>
                    <a:pt x="314" y="188"/>
                  </a:lnTo>
                  <a:lnTo>
                    <a:pt x="309" y="186"/>
                  </a:lnTo>
                  <a:lnTo>
                    <a:pt x="303" y="184"/>
                  </a:lnTo>
                  <a:lnTo>
                    <a:pt x="298" y="182"/>
                  </a:lnTo>
                  <a:lnTo>
                    <a:pt x="291" y="181"/>
                  </a:lnTo>
                  <a:lnTo>
                    <a:pt x="285" y="180"/>
                  </a:lnTo>
                  <a:lnTo>
                    <a:pt x="280" y="181"/>
                  </a:lnTo>
                  <a:lnTo>
                    <a:pt x="273" y="182"/>
                  </a:lnTo>
                  <a:lnTo>
                    <a:pt x="268" y="184"/>
                  </a:lnTo>
                  <a:lnTo>
                    <a:pt x="261" y="186"/>
                  </a:lnTo>
                  <a:lnTo>
                    <a:pt x="257" y="188"/>
                  </a:lnTo>
                  <a:lnTo>
                    <a:pt x="252" y="191"/>
                  </a:lnTo>
                  <a:lnTo>
                    <a:pt x="247" y="194"/>
                  </a:lnTo>
                  <a:lnTo>
                    <a:pt x="243" y="199"/>
                  </a:lnTo>
                  <a:lnTo>
                    <a:pt x="239" y="203"/>
                  </a:lnTo>
                  <a:lnTo>
                    <a:pt x="236" y="207"/>
                  </a:lnTo>
                  <a:lnTo>
                    <a:pt x="232" y="212"/>
                  </a:lnTo>
                  <a:lnTo>
                    <a:pt x="230" y="218"/>
                  </a:lnTo>
                  <a:lnTo>
                    <a:pt x="228" y="223"/>
                  </a:lnTo>
                  <a:lnTo>
                    <a:pt x="226" y="229"/>
                  </a:lnTo>
                  <a:lnTo>
                    <a:pt x="225" y="235"/>
                  </a:lnTo>
                  <a:lnTo>
                    <a:pt x="225" y="241"/>
                  </a:lnTo>
                  <a:lnTo>
                    <a:pt x="226" y="248"/>
                  </a:lnTo>
                  <a:lnTo>
                    <a:pt x="227" y="255"/>
                  </a:lnTo>
                  <a:lnTo>
                    <a:pt x="229" y="262"/>
                  </a:lnTo>
                  <a:lnTo>
                    <a:pt x="231" y="267"/>
                  </a:lnTo>
                  <a:lnTo>
                    <a:pt x="94" y="387"/>
                  </a:lnTo>
                  <a:lnTo>
                    <a:pt x="86" y="383"/>
                  </a:lnTo>
                  <a:lnTo>
                    <a:pt x="78" y="380"/>
                  </a:lnTo>
                  <a:lnTo>
                    <a:pt x="69" y="377"/>
                  </a:lnTo>
                  <a:lnTo>
                    <a:pt x="60" y="376"/>
                  </a:lnTo>
                  <a:lnTo>
                    <a:pt x="54" y="376"/>
                  </a:lnTo>
                  <a:lnTo>
                    <a:pt x="47" y="377"/>
                  </a:lnTo>
                  <a:lnTo>
                    <a:pt x="42" y="379"/>
                  </a:lnTo>
                  <a:lnTo>
                    <a:pt x="36" y="381"/>
                  </a:lnTo>
                  <a:lnTo>
                    <a:pt x="31" y="384"/>
                  </a:lnTo>
                  <a:lnTo>
                    <a:pt x="26" y="387"/>
                  </a:lnTo>
                  <a:lnTo>
                    <a:pt x="21" y="390"/>
                  </a:lnTo>
                  <a:lnTo>
                    <a:pt x="17" y="394"/>
                  </a:lnTo>
                  <a:lnTo>
                    <a:pt x="13" y="398"/>
                  </a:lnTo>
                  <a:lnTo>
                    <a:pt x="10" y="403"/>
                  </a:lnTo>
                  <a:lnTo>
                    <a:pt x="6" y="407"/>
                  </a:lnTo>
                  <a:lnTo>
                    <a:pt x="4" y="413"/>
                  </a:lnTo>
                  <a:lnTo>
                    <a:pt x="2" y="418"/>
                  </a:lnTo>
                  <a:lnTo>
                    <a:pt x="1" y="425"/>
                  </a:lnTo>
                  <a:lnTo>
                    <a:pt x="0" y="430"/>
                  </a:lnTo>
                  <a:lnTo>
                    <a:pt x="0" y="436"/>
                  </a:lnTo>
                  <a:lnTo>
                    <a:pt x="0" y="443"/>
                  </a:lnTo>
                  <a:lnTo>
                    <a:pt x="1" y="448"/>
                  </a:lnTo>
                  <a:lnTo>
                    <a:pt x="2" y="455"/>
                  </a:lnTo>
                  <a:lnTo>
                    <a:pt x="4" y="460"/>
                  </a:lnTo>
                  <a:lnTo>
                    <a:pt x="6" y="465"/>
                  </a:lnTo>
                  <a:lnTo>
                    <a:pt x="10" y="470"/>
                  </a:lnTo>
                  <a:lnTo>
                    <a:pt x="13" y="475"/>
                  </a:lnTo>
                  <a:lnTo>
                    <a:pt x="17" y="479"/>
                  </a:lnTo>
                  <a:lnTo>
                    <a:pt x="21" y="482"/>
                  </a:lnTo>
                  <a:lnTo>
                    <a:pt x="26" y="487"/>
                  </a:lnTo>
                  <a:lnTo>
                    <a:pt x="31" y="489"/>
                  </a:lnTo>
                  <a:lnTo>
                    <a:pt x="36" y="492"/>
                  </a:lnTo>
                  <a:lnTo>
                    <a:pt x="42" y="494"/>
                  </a:lnTo>
                  <a:lnTo>
                    <a:pt x="47" y="495"/>
                  </a:lnTo>
                  <a:lnTo>
                    <a:pt x="54" y="496"/>
                  </a:lnTo>
                  <a:lnTo>
                    <a:pt x="60" y="4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grpSp>
        <p:nvGrpSpPr>
          <p:cNvPr id="57" name="Group 56">
            <a:extLst>
              <a:ext uri="{FF2B5EF4-FFF2-40B4-BE49-F238E27FC236}">
                <a16:creationId xmlns:a16="http://schemas.microsoft.com/office/drawing/2014/main" id="{0AB74803-961D-4294-890A-5F3C606A7E1B}"/>
              </a:ext>
            </a:extLst>
          </p:cNvPr>
          <p:cNvGrpSpPr/>
          <p:nvPr/>
        </p:nvGrpSpPr>
        <p:grpSpPr>
          <a:xfrm>
            <a:off x="2676292" y="1223765"/>
            <a:ext cx="214688" cy="171750"/>
            <a:chOff x="4316857" y="1714890"/>
            <a:chExt cx="214688" cy="171750"/>
          </a:xfrm>
        </p:grpSpPr>
        <p:sp>
          <p:nvSpPr>
            <p:cNvPr id="58" name="Freeform 81">
              <a:extLst>
                <a:ext uri="{FF2B5EF4-FFF2-40B4-BE49-F238E27FC236}">
                  <a16:creationId xmlns:a16="http://schemas.microsoft.com/office/drawing/2014/main" id="{C0E5445C-2947-4282-897B-EE61E1A2E366}"/>
                </a:ext>
              </a:extLst>
            </p:cNvPr>
            <p:cNvSpPr>
              <a:spLocks/>
            </p:cNvSpPr>
            <p:nvPr/>
          </p:nvSpPr>
          <p:spPr bwMode="auto">
            <a:xfrm>
              <a:off x="4388420" y="1843703"/>
              <a:ext cx="114500" cy="7156"/>
            </a:xfrm>
            <a:custGeom>
              <a:avLst/>
              <a:gdLst>
                <a:gd name="T0" fmla="*/ 466 w 481"/>
                <a:gd name="T1" fmla="*/ 0 h 30"/>
                <a:gd name="T2" fmla="*/ 15 w 481"/>
                <a:gd name="T3" fmla="*/ 0 h 30"/>
                <a:gd name="T4" fmla="*/ 12 w 481"/>
                <a:gd name="T5" fmla="*/ 0 h 30"/>
                <a:gd name="T6" fmla="*/ 10 w 481"/>
                <a:gd name="T7" fmla="*/ 1 h 30"/>
                <a:gd name="T8" fmla="*/ 6 w 481"/>
                <a:gd name="T9" fmla="*/ 2 h 30"/>
                <a:gd name="T10" fmla="*/ 4 w 481"/>
                <a:gd name="T11" fmla="*/ 4 h 30"/>
                <a:gd name="T12" fmla="*/ 2 w 481"/>
                <a:gd name="T13" fmla="*/ 6 h 30"/>
                <a:gd name="T14" fmla="*/ 1 w 481"/>
                <a:gd name="T15" fmla="*/ 8 h 30"/>
                <a:gd name="T16" fmla="*/ 0 w 481"/>
                <a:gd name="T17" fmla="*/ 11 h 30"/>
                <a:gd name="T18" fmla="*/ 0 w 481"/>
                <a:gd name="T19" fmla="*/ 15 h 30"/>
                <a:gd name="T20" fmla="*/ 0 w 481"/>
                <a:gd name="T21" fmla="*/ 18 h 30"/>
                <a:gd name="T22" fmla="*/ 1 w 481"/>
                <a:gd name="T23" fmla="*/ 20 h 30"/>
                <a:gd name="T24" fmla="*/ 2 w 481"/>
                <a:gd name="T25" fmla="*/ 23 h 30"/>
                <a:gd name="T26" fmla="*/ 4 w 481"/>
                <a:gd name="T27" fmla="*/ 25 h 30"/>
                <a:gd name="T28" fmla="*/ 6 w 481"/>
                <a:gd name="T29" fmla="*/ 27 h 30"/>
                <a:gd name="T30" fmla="*/ 10 w 481"/>
                <a:gd name="T31" fmla="*/ 29 h 30"/>
                <a:gd name="T32" fmla="*/ 12 w 481"/>
                <a:gd name="T33" fmla="*/ 30 h 30"/>
                <a:gd name="T34" fmla="*/ 15 w 481"/>
                <a:gd name="T35" fmla="*/ 30 h 30"/>
                <a:gd name="T36" fmla="*/ 466 w 481"/>
                <a:gd name="T37" fmla="*/ 30 h 30"/>
                <a:gd name="T38" fmla="*/ 469 w 481"/>
                <a:gd name="T39" fmla="*/ 30 h 30"/>
                <a:gd name="T40" fmla="*/ 472 w 481"/>
                <a:gd name="T41" fmla="*/ 29 h 30"/>
                <a:gd name="T42" fmla="*/ 475 w 481"/>
                <a:gd name="T43" fmla="*/ 27 h 30"/>
                <a:gd name="T44" fmla="*/ 477 w 481"/>
                <a:gd name="T45" fmla="*/ 25 h 30"/>
                <a:gd name="T46" fmla="*/ 479 w 481"/>
                <a:gd name="T47" fmla="*/ 23 h 30"/>
                <a:gd name="T48" fmla="*/ 480 w 481"/>
                <a:gd name="T49" fmla="*/ 20 h 30"/>
                <a:gd name="T50" fmla="*/ 481 w 481"/>
                <a:gd name="T51" fmla="*/ 18 h 30"/>
                <a:gd name="T52" fmla="*/ 481 w 481"/>
                <a:gd name="T53" fmla="*/ 15 h 30"/>
                <a:gd name="T54" fmla="*/ 481 w 481"/>
                <a:gd name="T55" fmla="*/ 11 h 30"/>
                <a:gd name="T56" fmla="*/ 480 w 481"/>
                <a:gd name="T57" fmla="*/ 8 h 30"/>
                <a:gd name="T58" fmla="*/ 479 w 481"/>
                <a:gd name="T59" fmla="*/ 6 h 30"/>
                <a:gd name="T60" fmla="*/ 477 w 481"/>
                <a:gd name="T61" fmla="*/ 4 h 30"/>
                <a:gd name="T62" fmla="*/ 475 w 481"/>
                <a:gd name="T63" fmla="*/ 2 h 30"/>
                <a:gd name="T64" fmla="*/ 472 w 481"/>
                <a:gd name="T65" fmla="*/ 1 h 30"/>
                <a:gd name="T66" fmla="*/ 469 w 481"/>
                <a:gd name="T67" fmla="*/ 0 h 30"/>
                <a:gd name="T68" fmla="*/ 466 w 48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1" h="30">
                  <a:moveTo>
                    <a:pt x="466" y="0"/>
                  </a:moveTo>
                  <a:lnTo>
                    <a:pt x="15" y="0"/>
                  </a:lnTo>
                  <a:lnTo>
                    <a:pt x="12" y="0"/>
                  </a:lnTo>
                  <a:lnTo>
                    <a:pt x="10" y="1"/>
                  </a:lnTo>
                  <a:lnTo>
                    <a:pt x="6" y="2"/>
                  </a:lnTo>
                  <a:lnTo>
                    <a:pt x="4" y="4"/>
                  </a:lnTo>
                  <a:lnTo>
                    <a:pt x="2" y="6"/>
                  </a:lnTo>
                  <a:lnTo>
                    <a:pt x="1" y="8"/>
                  </a:lnTo>
                  <a:lnTo>
                    <a:pt x="0" y="11"/>
                  </a:lnTo>
                  <a:lnTo>
                    <a:pt x="0" y="15"/>
                  </a:lnTo>
                  <a:lnTo>
                    <a:pt x="0" y="18"/>
                  </a:lnTo>
                  <a:lnTo>
                    <a:pt x="1" y="20"/>
                  </a:lnTo>
                  <a:lnTo>
                    <a:pt x="2" y="23"/>
                  </a:lnTo>
                  <a:lnTo>
                    <a:pt x="4" y="25"/>
                  </a:lnTo>
                  <a:lnTo>
                    <a:pt x="6" y="27"/>
                  </a:lnTo>
                  <a:lnTo>
                    <a:pt x="10" y="29"/>
                  </a:lnTo>
                  <a:lnTo>
                    <a:pt x="12" y="30"/>
                  </a:lnTo>
                  <a:lnTo>
                    <a:pt x="15" y="30"/>
                  </a:lnTo>
                  <a:lnTo>
                    <a:pt x="466" y="30"/>
                  </a:lnTo>
                  <a:lnTo>
                    <a:pt x="469" y="30"/>
                  </a:lnTo>
                  <a:lnTo>
                    <a:pt x="472" y="29"/>
                  </a:lnTo>
                  <a:lnTo>
                    <a:pt x="475" y="27"/>
                  </a:lnTo>
                  <a:lnTo>
                    <a:pt x="477" y="25"/>
                  </a:lnTo>
                  <a:lnTo>
                    <a:pt x="479" y="23"/>
                  </a:lnTo>
                  <a:lnTo>
                    <a:pt x="480" y="20"/>
                  </a:lnTo>
                  <a:lnTo>
                    <a:pt x="481" y="18"/>
                  </a:lnTo>
                  <a:lnTo>
                    <a:pt x="481" y="15"/>
                  </a:lnTo>
                  <a:lnTo>
                    <a:pt x="481" y="11"/>
                  </a:lnTo>
                  <a:lnTo>
                    <a:pt x="480" y="8"/>
                  </a:lnTo>
                  <a:lnTo>
                    <a:pt x="479" y="6"/>
                  </a:lnTo>
                  <a:lnTo>
                    <a:pt x="477" y="4"/>
                  </a:lnTo>
                  <a:lnTo>
                    <a:pt x="475" y="2"/>
                  </a:lnTo>
                  <a:lnTo>
                    <a:pt x="472" y="1"/>
                  </a:lnTo>
                  <a:lnTo>
                    <a:pt x="469" y="0"/>
                  </a:lnTo>
                  <a:lnTo>
                    <a:pt x="466"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59" name="Freeform 82">
              <a:extLst>
                <a:ext uri="{FF2B5EF4-FFF2-40B4-BE49-F238E27FC236}">
                  <a16:creationId xmlns:a16="http://schemas.microsoft.com/office/drawing/2014/main" id="{D1203414-1DFA-4FD9-A997-910D3EF42517}"/>
                </a:ext>
              </a:extLst>
            </p:cNvPr>
            <p:cNvSpPr>
              <a:spLocks/>
            </p:cNvSpPr>
            <p:nvPr/>
          </p:nvSpPr>
          <p:spPr bwMode="auto">
            <a:xfrm>
              <a:off x="4424201" y="1815078"/>
              <a:ext cx="78719" cy="7156"/>
            </a:xfrm>
            <a:custGeom>
              <a:avLst/>
              <a:gdLst>
                <a:gd name="T0" fmla="*/ 15 w 331"/>
                <a:gd name="T1" fmla="*/ 0 h 30"/>
                <a:gd name="T2" fmla="*/ 13 w 331"/>
                <a:gd name="T3" fmla="*/ 0 h 30"/>
                <a:gd name="T4" fmla="*/ 10 w 331"/>
                <a:gd name="T5" fmla="*/ 1 h 30"/>
                <a:gd name="T6" fmla="*/ 7 w 331"/>
                <a:gd name="T7" fmla="*/ 2 h 30"/>
                <a:gd name="T8" fmla="*/ 4 w 331"/>
                <a:gd name="T9" fmla="*/ 4 h 30"/>
                <a:gd name="T10" fmla="*/ 3 w 331"/>
                <a:gd name="T11" fmla="*/ 6 h 30"/>
                <a:gd name="T12" fmla="*/ 1 w 331"/>
                <a:gd name="T13" fmla="*/ 8 h 30"/>
                <a:gd name="T14" fmla="*/ 1 w 331"/>
                <a:gd name="T15" fmla="*/ 11 h 30"/>
                <a:gd name="T16" fmla="*/ 0 w 331"/>
                <a:gd name="T17" fmla="*/ 15 h 30"/>
                <a:gd name="T18" fmla="*/ 1 w 331"/>
                <a:gd name="T19" fmla="*/ 17 h 30"/>
                <a:gd name="T20" fmla="*/ 1 w 331"/>
                <a:gd name="T21" fmla="*/ 20 h 30"/>
                <a:gd name="T22" fmla="*/ 3 w 331"/>
                <a:gd name="T23" fmla="*/ 22 h 30"/>
                <a:gd name="T24" fmla="*/ 4 w 331"/>
                <a:gd name="T25" fmla="*/ 25 h 30"/>
                <a:gd name="T26" fmla="*/ 7 w 331"/>
                <a:gd name="T27" fmla="*/ 26 h 30"/>
                <a:gd name="T28" fmla="*/ 10 w 331"/>
                <a:gd name="T29" fmla="*/ 29 h 30"/>
                <a:gd name="T30" fmla="*/ 13 w 331"/>
                <a:gd name="T31" fmla="*/ 29 h 30"/>
                <a:gd name="T32" fmla="*/ 15 w 331"/>
                <a:gd name="T33" fmla="*/ 30 h 30"/>
                <a:gd name="T34" fmla="*/ 316 w 331"/>
                <a:gd name="T35" fmla="*/ 30 h 30"/>
                <a:gd name="T36" fmla="*/ 319 w 331"/>
                <a:gd name="T37" fmla="*/ 29 h 30"/>
                <a:gd name="T38" fmla="*/ 322 w 331"/>
                <a:gd name="T39" fmla="*/ 29 h 30"/>
                <a:gd name="T40" fmla="*/ 325 w 331"/>
                <a:gd name="T41" fmla="*/ 26 h 30"/>
                <a:gd name="T42" fmla="*/ 327 w 331"/>
                <a:gd name="T43" fmla="*/ 25 h 30"/>
                <a:gd name="T44" fmla="*/ 329 w 331"/>
                <a:gd name="T45" fmla="*/ 22 h 30"/>
                <a:gd name="T46" fmla="*/ 330 w 331"/>
                <a:gd name="T47" fmla="*/ 20 h 30"/>
                <a:gd name="T48" fmla="*/ 331 w 331"/>
                <a:gd name="T49" fmla="*/ 17 h 30"/>
                <a:gd name="T50" fmla="*/ 331 w 331"/>
                <a:gd name="T51" fmla="*/ 15 h 30"/>
                <a:gd name="T52" fmla="*/ 331 w 331"/>
                <a:gd name="T53" fmla="*/ 11 h 30"/>
                <a:gd name="T54" fmla="*/ 330 w 331"/>
                <a:gd name="T55" fmla="*/ 8 h 30"/>
                <a:gd name="T56" fmla="*/ 329 w 331"/>
                <a:gd name="T57" fmla="*/ 6 h 30"/>
                <a:gd name="T58" fmla="*/ 327 w 331"/>
                <a:gd name="T59" fmla="*/ 4 h 30"/>
                <a:gd name="T60" fmla="*/ 325 w 331"/>
                <a:gd name="T61" fmla="*/ 2 h 30"/>
                <a:gd name="T62" fmla="*/ 322 w 331"/>
                <a:gd name="T63" fmla="*/ 1 h 30"/>
                <a:gd name="T64" fmla="*/ 319 w 331"/>
                <a:gd name="T65" fmla="*/ 0 h 30"/>
                <a:gd name="T66" fmla="*/ 316 w 331"/>
                <a:gd name="T67" fmla="*/ 0 h 30"/>
                <a:gd name="T68" fmla="*/ 15 w 331"/>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1" h="30">
                  <a:moveTo>
                    <a:pt x="15" y="0"/>
                  </a:moveTo>
                  <a:lnTo>
                    <a:pt x="13" y="0"/>
                  </a:lnTo>
                  <a:lnTo>
                    <a:pt x="10" y="1"/>
                  </a:lnTo>
                  <a:lnTo>
                    <a:pt x="7" y="2"/>
                  </a:lnTo>
                  <a:lnTo>
                    <a:pt x="4" y="4"/>
                  </a:lnTo>
                  <a:lnTo>
                    <a:pt x="3" y="6"/>
                  </a:lnTo>
                  <a:lnTo>
                    <a:pt x="1" y="8"/>
                  </a:lnTo>
                  <a:lnTo>
                    <a:pt x="1" y="11"/>
                  </a:lnTo>
                  <a:lnTo>
                    <a:pt x="0" y="15"/>
                  </a:lnTo>
                  <a:lnTo>
                    <a:pt x="1" y="17"/>
                  </a:lnTo>
                  <a:lnTo>
                    <a:pt x="1" y="20"/>
                  </a:lnTo>
                  <a:lnTo>
                    <a:pt x="3" y="22"/>
                  </a:lnTo>
                  <a:lnTo>
                    <a:pt x="4" y="25"/>
                  </a:lnTo>
                  <a:lnTo>
                    <a:pt x="7" y="26"/>
                  </a:lnTo>
                  <a:lnTo>
                    <a:pt x="10" y="29"/>
                  </a:lnTo>
                  <a:lnTo>
                    <a:pt x="13" y="29"/>
                  </a:lnTo>
                  <a:lnTo>
                    <a:pt x="15" y="30"/>
                  </a:lnTo>
                  <a:lnTo>
                    <a:pt x="316" y="30"/>
                  </a:lnTo>
                  <a:lnTo>
                    <a:pt x="319" y="29"/>
                  </a:lnTo>
                  <a:lnTo>
                    <a:pt x="322" y="29"/>
                  </a:lnTo>
                  <a:lnTo>
                    <a:pt x="325" y="26"/>
                  </a:lnTo>
                  <a:lnTo>
                    <a:pt x="327" y="25"/>
                  </a:lnTo>
                  <a:lnTo>
                    <a:pt x="329" y="22"/>
                  </a:lnTo>
                  <a:lnTo>
                    <a:pt x="330" y="20"/>
                  </a:lnTo>
                  <a:lnTo>
                    <a:pt x="331" y="17"/>
                  </a:lnTo>
                  <a:lnTo>
                    <a:pt x="331" y="15"/>
                  </a:lnTo>
                  <a:lnTo>
                    <a:pt x="331" y="11"/>
                  </a:lnTo>
                  <a:lnTo>
                    <a:pt x="330" y="8"/>
                  </a:lnTo>
                  <a:lnTo>
                    <a:pt x="329" y="6"/>
                  </a:lnTo>
                  <a:lnTo>
                    <a:pt x="327" y="4"/>
                  </a:lnTo>
                  <a:lnTo>
                    <a:pt x="325" y="2"/>
                  </a:lnTo>
                  <a:lnTo>
                    <a:pt x="322" y="1"/>
                  </a:lnTo>
                  <a:lnTo>
                    <a:pt x="319" y="0"/>
                  </a:lnTo>
                  <a:lnTo>
                    <a:pt x="316" y="0"/>
                  </a:ln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60" name="Freeform 83">
              <a:extLst>
                <a:ext uri="{FF2B5EF4-FFF2-40B4-BE49-F238E27FC236}">
                  <a16:creationId xmlns:a16="http://schemas.microsoft.com/office/drawing/2014/main" id="{249FFB26-B07B-42A1-9E54-1473676D573F}"/>
                </a:ext>
              </a:extLst>
            </p:cNvPr>
            <p:cNvSpPr>
              <a:spLocks noEditPoints="1"/>
            </p:cNvSpPr>
            <p:nvPr/>
          </p:nvSpPr>
          <p:spPr bwMode="auto">
            <a:xfrm>
              <a:off x="4316857" y="1714890"/>
              <a:ext cx="214688" cy="171750"/>
            </a:xfrm>
            <a:custGeom>
              <a:avLst/>
              <a:gdLst>
                <a:gd name="T0" fmla="*/ 30 w 902"/>
                <a:gd name="T1" fmla="*/ 240 h 721"/>
                <a:gd name="T2" fmla="*/ 123 w 902"/>
                <a:gd name="T3" fmla="*/ 427 h 721"/>
                <a:gd name="T4" fmla="*/ 122 w 902"/>
                <a:gd name="T5" fmla="*/ 430 h 721"/>
                <a:gd name="T6" fmla="*/ 91 w 902"/>
                <a:gd name="T7" fmla="*/ 536 h 721"/>
                <a:gd name="T8" fmla="*/ 92 w 902"/>
                <a:gd name="T9" fmla="*/ 548 h 721"/>
                <a:gd name="T10" fmla="*/ 100 w 902"/>
                <a:gd name="T11" fmla="*/ 555 h 721"/>
                <a:gd name="T12" fmla="*/ 107 w 902"/>
                <a:gd name="T13" fmla="*/ 556 h 721"/>
                <a:gd name="T14" fmla="*/ 215 w 902"/>
                <a:gd name="T15" fmla="*/ 525 h 721"/>
                <a:gd name="T16" fmla="*/ 217 w 902"/>
                <a:gd name="T17" fmla="*/ 523 h 721"/>
                <a:gd name="T18" fmla="*/ 502 w 902"/>
                <a:gd name="T19" fmla="*/ 240 h 721"/>
                <a:gd name="T20" fmla="*/ 557 w 902"/>
                <a:gd name="T21" fmla="*/ 35 h 721"/>
                <a:gd name="T22" fmla="*/ 442 w 902"/>
                <a:gd name="T23" fmla="*/ 150 h 721"/>
                <a:gd name="T24" fmla="*/ 182 w 902"/>
                <a:gd name="T25" fmla="*/ 503 h 721"/>
                <a:gd name="T26" fmla="*/ 211 w 902"/>
                <a:gd name="T27" fmla="*/ 489 h 721"/>
                <a:gd name="T28" fmla="*/ 421 w 902"/>
                <a:gd name="T29" fmla="*/ 171 h 721"/>
                <a:gd name="T30" fmla="*/ 887 w 902"/>
                <a:gd name="T31" fmla="*/ 210 h 721"/>
                <a:gd name="T32" fmla="*/ 645 w 902"/>
                <a:gd name="T33" fmla="*/ 98 h 721"/>
                <a:gd name="T34" fmla="*/ 647 w 902"/>
                <a:gd name="T35" fmla="*/ 90 h 721"/>
                <a:gd name="T36" fmla="*/ 645 w 902"/>
                <a:gd name="T37" fmla="*/ 81 h 721"/>
                <a:gd name="T38" fmla="*/ 565 w 902"/>
                <a:gd name="T39" fmla="*/ 2 h 721"/>
                <a:gd name="T40" fmla="*/ 557 w 902"/>
                <a:gd name="T41" fmla="*/ 0 h 721"/>
                <a:gd name="T42" fmla="*/ 548 w 902"/>
                <a:gd name="T43" fmla="*/ 2 h 721"/>
                <a:gd name="T44" fmla="*/ 447 w 902"/>
                <a:gd name="T45" fmla="*/ 19 h 721"/>
                <a:gd name="T46" fmla="*/ 439 w 902"/>
                <a:gd name="T47" fmla="*/ 15 h 721"/>
                <a:gd name="T48" fmla="*/ 431 w 902"/>
                <a:gd name="T49" fmla="*/ 16 h 721"/>
                <a:gd name="T50" fmla="*/ 305 w 902"/>
                <a:gd name="T51" fmla="*/ 139 h 721"/>
                <a:gd name="T52" fmla="*/ 301 w 902"/>
                <a:gd name="T53" fmla="*/ 146 h 721"/>
                <a:gd name="T54" fmla="*/ 302 w 902"/>
                <a:gd name="T55" fmla="*/ 155 h 721"/>
                <a:gd name="T56" fmla="*/ 307 w 902"/>
                <a:gd name="T57" fmla="*/ 162 h 721"/>
                <a:gd name="T58" fmla="*/ 316 w 902"/>
                <a:gd name="T59" fmla="*/ 165 h 721"/>
                <a:gd name="T60" fmla="*/ 325 w 902"/>
                <a:gd name="T61" fmla="*/ 162 h 721"/>
                <a:gd name="T62" fmla="*/ 467 w 902"/>
                <a:gd name="T63" fmla="*/ 83 h 721"/>
                <a:gd name="T64" fmla="*/ 12 w 902"/>
                <a:gd name="T65" fmla="*/ 210 h 721"/>
                <a:gd name="T66" fmla="*/ 4 w 902"/>
                <a:gd name="T67" fmla="*/ 214 h 721"/>
                <a:gd name="T68" fmla="*/ 1 w 902"/>
                <a:gd name="T69" fmla="*/ 221 h 721"/>
                <a:gd name="T70" fmla="*/ 1 w 902"/>
                <a:gd name="T71" fmla="*/ 709 h 721"/>
                <a:gd name="T72" fmla="*/ 4 w 902"/>
                <a:gd name="T73" fmla="*/ 716 h 721"/>
                <a:gd name="T74" fmla="*/ 12 w 902"/>
                <a:gd name="T75" fmla="*/ 721 h 721"/>
                <a:gd name="T76" fmla="*/ 890 w 902"/>
                <a:gd name="T77" fmla="*/ 721 h 721"/>
                <a:gd name="T78" fmla="*/ 898 w 902"/>
                <a:gd name="T79" fmla="*/ 716 h 721"/>
                <a:gd name="T80" fmla="*/ 902 w 902"/>
                <a:gd name="T81" fmla="*/ 709 h 721"/>
                <a:gd name="T82" fmla="*/ 902 w 902"/>
                <a:gd name="T83" fmla="*/ 221 h 721"/>
                <a:gd name="T84" fmla="*/ 898 w 902"/>
                <a:gd name="T85" fmla="*/ 214 h 721"/>
                <a:gd name="T86" fmla="*/ 890 w 902"/>
                <a:gd name="T87" fmla="*/ 21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2" h="721">
                  <a:moveTo>
                    <a:pt x="872" y="691"/>
                  </a:moveTo>
                  <a:lnTo>
                    <a:pt x="30" y="691"/>
                  </a:lnTo>
                  <a:lnTo>
                    <a:pt x="30" y="240"/>
                  </a:lnTo>
                  <a:lnTo>
                    <a:pt x="310" y="240"/>
                  </a:lnTo>
                  <a:lnTo>
                    <a:pt x="125" y="425"/>
                  </a:lnTo>
                  <a:lnTo>
                    <a:pt x="123" y="427"/>
                  </a:lnTo>
                  <a:lnTo>
                    <a:pt x="122" y="429"/>
                  </a:lnTo>
                  <a:lnTo>
                    <a:pt x="122" y="429"/>
                  </a:lnTo>
                  <a:lnTo>
                    <a:pt x="122" y="430"/>
                  </a:lnTo>
                  <a:lnTo>
                    <a:pt x="121" y="430"/>
                  </a:lnTo>
                  <a:lnTo>
                    <a:pt x="121" y="431"/>
                  </a:lnTo>
                  <a:lnTo>
                    <a:pt x="91" y="536"/>
                  </a:lnTo>
                  <a:lnTo>
                    <a:pt x="91" y="541"/>
                  </a:lnTo>
                  <a:lnTo>
                    <a:pt x="91" y="544"/>
                  </a:lnTo>
                  <a:lnTo>
                    <a:pt x="92" y="548"/>
                  </a:lnTo>
                  <a:lnTo>
                    <a:pt x="95" y="551"/>
                  </a:lnTo>
                  <a:lnTo>
                    <a:pt x="97" y="553"/>
                  </a:lnTo>
                  <a:lnTo>
                    <a:pt x="100" y="555"/>
                  </a:lnTo>
                  <a:lnTo>
                    <a:pt x="103" y="556"/>
                  </a:lnTo>
                  <a:lnTo>
                    <a:pt x="106" y="556"/>
                  </a:lnTo>
                  <a:lnTo>
                    <a:pt x="107" y="556"/>
                  </a:lnTo>
                  <a:lnTo>
                    <a:pt x="109" y="555"/>
                  </a:lnTo>
                  <a:lnTo>
                    <a:pt x="215" y="525"/>
                  </a:lnTo>
                  <a:lnTo>
                    <a:pt x="215" y="525"/>
                  </a:lnTo>
                  <a:lnTo>
                    <a:pt x="216" y="525"/>
                  </a:lnTo>
                  <a:lnTo>
                    <a:pt x="216" y="525"/>
                  </a:lnTo>
                  <a:lnTo>
                    <a:pt x="217" y="523"/>
                  </a:lnTo>
                  <a:lnTo>
                    <a:pt x="220" y="522"/>
                  </a:lnTo>
                  <a:lnTo>
                    <a:pt x="222" y="521"/>
                  </a:lnTo>
                  <a:lnTo>
                    <a:pt x="502" y="240"/>
                  </a:lnTo>
                  <a:lnTo>
                    <a:pt x="872" y="240"/>
                  </a:lnTo>
                  <a:lnTo>
                    <a:pt x="872" y="691"/>
                  </a:lnTo>
                  <a:close/>
                  <a:moveTo>
                    <a:pt x="557" y="35"/>
                  </a:moveTo>
                  <a:lnTo>
                    <a:pt x="611" y="90"/>
                  </a:lnTo>
                  <a:lnTo>
                    <a:pt x="496" y="203"/>
                  </a:lnTo>
                  <a:lnTo>
                    <a:pt x="442" y="150"/>
                  </a:lnTo>
                  <a:lnTo>
                    <a:pt x="557" y="35"/>
                  </a:lnTo>
                  <a:close/>
                  <a:moveTo>
                    <a:pt x="142" y="464"/>
                  </a:moveTo>
                  <a:lnTo>
                    <a:pt x="182" y="503"/>
                  </a:lnTo>
                  <a:lnTo>
                    <a:pt x="127" y="518"/>
                  </a:lnTo>
                  <a:lnTo>
                    <a:pt x="142" y="464"/>
                  </a:lnTo>
                  <a:close/>
                  <a:moveTo>
                    <a:pt x="211" y="489"/>
                  </a:moveTo>
                  <a:lnTo>
                    <a:pt x="156" y="436"/>
                  </a:lnTo>
                  <a:lnTo>
                    <a:pt x="357" y="235"/>
                  </a:lnTo>
                  <a:lnTo>
                    <a:pt x="421" y="171"/>
                  </a:lnTo>
                  <a:lnTo>
                    <a:pt x="476" y="225"/>
                  </a:lnTo>
                  <a:lnTo>
                    <a:pt x="211" y="489"/>
                  </a:lnTo>
                  <a:close/>
                  <a:moveTo>
                    <a:pt x="887" y="210"/>
                  </a:moveTo>
                  <a:lnTo>
                    <a:pt x="532" y="210"/>
                  </a:lnTo>
                  <a:lnTo>
                    <a:pt x="643" y="100"/>
                  </a:lnTo>
                  <a:lnTo>
                    <a:pt x="645" y="98"/>
                  </a:lnTo>
                  <a:lnTo>
                    <a:pt x="646" y="95"/>
                  </a:lnTo>
                  <a:lnTo>
                    <a:pt x="647" y="92"/>
                  </a:lnTo>
                  <a:lnTo>
                    <a:pt x="647" y="90"/>
                  </a:lnTo>
                  <a:lnTo>
                    <a:pt x="647" y="86"/>
                  </a:lnTo>
                  <a:lnTo>
                    <a:pt x="646" y="84"/>
                  </a:lnTo>
                  <a:lnTo>
                    <a:pt x="645" y="81"/>
                  </a:lnTo>
                  <a:lnTo>
                    <a:pt x="643" y="79"/>
                  </a:lnTo>
                  <a:lnTo>
                    <a:pt x="568" y="4"/>
                  </a:lnTo>
                  <a:lnTo>
                    <a:pt x="565" y="2"/>
                  </a:lnTo>
                  <a:lnTo>
                    <a:pt x="562" y="1"/>
                  </a:lnTo>
                  <a:lnTo>
                    <a:pt x="559" y="0"/>
                  </a:lnTo>
                  <a:lnTo>
                    <a:pt x="557" y="0"/>
                  </a:lnTo>
                  <a:lnTo>
                    <a:pt x="554" y="0"/>
                  </a:lnTo>
                  <a:lnTo>
                    <a:pt x="551" y="1"/>
                  </a:lnTo>
                  <a:lnTo>
                    <a:pt x="548" y="2"/>
                  </a:lnTo>
                  <a:lnTo>
                    <a:pt x="546" y="4"/>
                  </a:lnTo>
                  <a:lnTo>
                    <a:pt x="488" y="62"/>
                  </a:lnTo>
                  <a:lnTo>
                    <a:pt x="447" y="19"/>
                  </a:lnTo>
                  <a:lnTo>
                    <a:pt x="445" y="17"/>
                  </a:lnTo>
                  <a:lnTo>
                    <a:pt x="442" y="16"/>
                  </a:lnTo>
                  <a:lnTo>
                    <a:pt x="439" y="15"/>
                  </a:lnTo>
                  <a:lnTo>
                    <a:pt x="436" y="15"/>
                  </a:lnTo>
                  <a:lnTo>
                    <a:pt x="434" y="15"/>
                  </a:lnTo>
                  <a:lnTo>
                    <a:pt x="431" y="16"/>
                  </a:lnTo>
                  <a:lnTo>
                    <a:pt x="427" y="17"/>
                  </a:lnTo>
                  <a:lnTo>
                    <a:pt x="425" y="19"/>
                  </a:lnTo>
                  <a:lnTo>
                    <a:pt x="305" y="139"/>
                  </a:lnTo>
                  <a:lnTo>
                    <a:pt x="303" y="141"/>
                  </a:lnTo>
                  <a:lnTo>
                    <a:pt x="302" y="144"/>
                  </a:lnTo>
                  <a:lnTo>
                    <a:pt x="301" y="146"/>
                  </a:lnTo>
                  <a:lnTo>
                    <a:pt x="301" y="150"/>
                  </a:lnTo>
                  <a:lnTo>
                    <a:pt x="301" y="153"/>
                  </a:lnTo>
                  <a:lnTo>
                    <a:pt x="302" y="155"/>
                  </a:lnTo>
                  <a:lnTo>
                    <a:pt x="303" y="158"/>
                  </a:lnTo>
                  <a:lnTo>
                    <a:pt x="305" y="160"/>
                  </a:lnTo>
                  <a:lnTo>
                    <a:pt x="307" y="162"/>
                  </a:lnTo>
                  <a:lnTo>
                    <a:pt x="311" y="164"/>
                  </a:lnTo>
                  <a:lnTo>
                    <a:pt x="313" y="165"/>
                  </a:lnTo>
                  <a:lnTo>
                    <a:pt x="316" y="165"/>
                  </a:lnTo>
                  <a:lnTo>
                    <a:pt x="319" y="165"/>
                  </a:lnTo>
                  <a:lnTo>
                    <a:pt x="321" y="164"/>
                  </a:lnTo>
                  <a:lnTo>
                    <a:pt x="325" y="162"/>
                  </a:lnTo>
                  <a:lnTo>
                    <a:pt x="327" y="160"/>
                  </a:lnTo>
                  <a:lnTo>
                    <a:pt x="436" y="51"/>
                  </a:lnTo>
                  <a:lnTo>
                    <a:pt x="467" y="83"/>
                  </a:lnTo>
                  <a:lnTo>
                    <a:pt x="340" y="210"/>
                  </a:lnTo>
                  <a:lnTo>
                    <a:pt x="15" y="210"/>
                  </a:lnTo>
                  <a:lnTo>
                    <a:pt x="12" y="210"/>
                  </a:lnTo>
                  <a:lnTo>
                    <a:pt x="10" y="211"/>
                  </a:lnTo>
                  <a:lnTo>
                    <a:pt x="6" y="212"/>
                  </a:lnTo>
                  <a:lnTo>
                    <a:pt x="4" y="214"/>
                  </a:lnTo>
                  <a:lnTo>
                    <a:pt x="3" y="216"/>
                  </a:lnTo>
                  <a:lnTo>
                    <a:pt x="1" y="219"/>
                  </a:lnTo>
                  <a:lnTo>
                    <a:pt x="1" y="221"/>
                  </a:lnTo>
                  <a:lnTo>
                    <a:pt x="0" y="225"/>
                  </a:lnTo>
                  <a:lnTo>
                    <a:pt x="0" y="706"/>
                  </a:lnTo>
                  <a:lnTo>
                    <a:pt x="1" y="709"/>
                  </a:lnTo>
                  <a:lnTo>
                    <a:pt x="1" y="712"/>
                  </a:lnTo>
                  <a:lnTo>
                    <a:pt x="3" y="714"/>
                  </a:lnTo>
                  <a:lnTo>
                    <a:pt x="4" y="716"/>
                  </a:lnTo>
                  <a:lnTo>
                    <a:pt x="6" y="718"/>
                  </a:lnTo>
                  <a:lnTo>
                    <a:pt x="10" y="720"/>
                  </a:lnTo>
                  <a:lnTo>
                    <a:pt x="12" y="721"/>
                  </a:lnTo>
                  <a:lnTo>
                    <a:pt x="15" y="721"/>
                  </a:lnTo>
                  <a:lnTo>
                    <a:pt x="887" y="721"/>
                  </a:lnTo>
                  <a:lnTo>
                    <a:pt x="890" y="721"/>
                  </a:lnTo>
                  <a:lnTo>
                    <a:pt x="893" y="720"/>
                  </a:lnTo>
                  <a:lnTo>
                    <a:pt x="896" y="718"/>
                  </a:lnTo>
                  <a:lnTo>
                    <a:pt x="898" y="716"/>
                  </a:lnTo>
                  <a:lnTo>
                    <a:pt x="900" y="714"/>
                  </a:lnTo>
                  <a:lnTo>
                    <a:pt x="901" y="712"/>
                  </a:lnTo>
                  <a:lnTo>
                    <a:pt x="902" y="709"/>
                  </a:lnTo>
                  <a:lnTo>
                    <a:pt x="902" y="706"/>
                  </a:lnTo>
                  <a:lnTo>
                    <a:pt x="902" y="225"/>
                  </a:lnTo>
                  <a:lnTo>
                    <a:pt x="902" y="221"/>
                  </a:lnTo>
                  <a:lnTo>
                    <a:pt x="901" y="219"/>
                  </a:lnTo>
                  <a:lnTo>
                    <a:pt x="900" y="216"/>
                  </a:lnTo>
                  <a:lnTo>
                    <a:pt x="898" y="214"/>
                  </a:lnTo>
                  <a:lnTo>
                    <a:pt x="896" y="212"/>
                  </a:lnTo>
                  <a:lnTo>
                    <a:pt x="893" y="211"/>
                  </a:lnTo>
                  <a:lnTo>
                    <a:pt x="890" y="210"/>
                  </a:lnTo>
                  <a:lnTo>
                    <a:pt x="887" y="210"/>
                  </a:lnTo>
                  <a:lnTo>
                    <a:pt x="887" y="2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sp>
        <p:nvSpPr>
          <p:cNvPr id="61" name="Rectangle: Rounded Corners 60">
            <a:extLst>
              <a:ext uri="{FF2B5EF4-FFF2-40B4-BE49-F238E27FC236}">
                <a16:creationId xmlns:a16="http://schemas.microsoft.com/office/drawing/2014/main" id="{0E59D5D0-4B07-4A39-BCBD-0F2B830AF7F1}"/>
              </a:ext>
            </a:extLst>
          </p:cNvPr>
          <p:cNvSpPr/>
          <p:nvPr/>
        </p:nvSpPr>
        <p:spPr>
          <a:xfrm>
            <a:off x="6652341" y="3235381"/>
            <a:ext cx="2168131" cy="767042"/>
          </a:xfrm>
          <a:prstGeom prst="roundRect">
            <a:avLst>
              <a:gd name="adj" fmla="val 50000"/>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62" name="Oval 61">
            <a:extLst>
              <a:ext uri="{FF2B5EF4-FFF2-40B4-BE49-F238E27FC236}">
                <a16:creationId xmlns:a16="http://schemas.microsoft.com/office/drawing/2014/main" id="{68A83A65-1255-404B-BDE6-DEE924054DE7}"/>
              </a:ext>
            </a:extLst>
          </p:cNvPr>
          <p:cNvSpPr/>
          <p:nvPr/>
        </p:nvSpPr>
        <p:spPr>
          <a:xfrm>
            <a:off x="6710130" y="3421220"/>
            <a:ext cx="393615" cy="393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mj-lt"/>
            </a:endParaRPr>
          </a:p>
        </p:txBody>
      </p:sp>
      <p:sp>
        <p:nvSpPr>
          <p:cNvPr id="63" name="TextBox 62">
            <a:extLst>
              <a:ext uri="{FF2B5EF4-FFF2-40B4-BE49-F238E27FC236}">
                <a16:creationId xmlns:a16="http://schemas.microsoft.com/office/drawing/2014/main" id="{74A7E3E9-620E-4570-8ED9-D6D8C15A27EA}"/>
              </a:ext>
            </a:extLst>
          </p:cNvPr>
          <p:cNvSpPr txBox="1"/>
          <p:nvPr/>
        </p:nvSpPr>
        <p:spPr>
          <a:xfrm>
            <a:off x="7219642" y="3453068"/>
            <a:ext cx="1557798" cy="323165"/>
          </a:xfrm>
          <a:prstGeom prst="rect">
            <a:avLst/>
          </a:prstGeom>
          <a:noFill/>
        </p:spPr>
        <p:txBody>
          <a:bodyPr wrap="square" lIns="0" tIns="0" rIns="0" bIns="0" rtlCol="0" anchor="ctr">
            <a:spAutoFit/>
          </a:bodyPr>
          <a:lstStyle/>
          <a:p>
            <a:r>
              <a:rPr lang="en-US" sz="1050" spc="-50" dirty="0">
                <a:latin typeface="+mj-lt"/>
                <a:cs typeface="Segoe UI Semilight" panose="020B0402040204020203" pitchFamily="34" charset="0"/>
              </a:rPr>
              <a:t>AI (Facial Recognition / </a:t>
            </a:r>
          </a:p>
          <a:p>
            <a:r>
              <a:rPr lang="en-US" sz="1050" spc="-50" dirty="0">
                <a:latin typeface="+mj-lt"/>
                <a:cs typeface="Segoe UI Semilight" panose="020B0402040204020203" pitchFamily="34" charset="0"/>
              </a:rPr>
              <a:t>Text Extraction)</a:t>
            </a:r>
          </a:p>
        </p:txBody>
      </p:sp>
      <p:grpSp>
        <p:nvGrpSpPr>
          <p:cNvPr id="64" name="Group 63">
            <a:extLst>
              <a:ext uri="{FF2B5EF4-FFF2-40B4-BE49-F238E27FC236}">
                <a16:creationId xmlns:a16="http://schemas.microsoft.com/office/drawing/2014/main" id="{582C67C1-B9A1-4A38-8CF9-C111C4DF4CD9}"/>
              </a:ext>
            </a:extLst>
          </p:cNvPr>
          <p:cNvGrpSpPr/>
          <p:nvPr/>
        </p:nvGrpSpPr>
        <p:grpSpPr>
          <a:xfrm>
            <a:off x="6799593" y="3512472"/>
            <a:ext cx="214688" cy="211110"/>
            <a:chOff x="8440585" y="4097673"/>
            <a:chExt cx="195171" cy="191918"/>
          </a:xfrm>
        </p:grpSpPr>
        <p:sp>
          <p:nvSpPr>
            <p:cNvPr id="65" name="Freeform 158">
              <a:extLst>
                <a:ext uri="{FF2B5EF4-FFF2-40B4-BE49-F238E27FC236}">
                  <a16:creationId xmlns:a16="http://schemas.microsoft.com/office/drawing/2014/main" id="{88BCD2B2-CE18-448B-8E01-23E5DF226E11}"/>
                </a:ext>
              </a:extLst>
            </p:cNvPr>
            <p:cNvSpPr>
              <a:spLocks/>
            </p:cNvSpPr>
            <p:nvPr/>
          </p:nvSpPr>
          <p:spPr bwMode="auto">
            <a:xfrm>
              <a:off x="8440585" y="4097673"/>
              <a:ext cx="146379" cy="133367"/>
            </a:xfrm>
            <a:custGeom>
              <a:avLst/>
              <a:gdLst>
                <a:gd name="T0" fmla="*/ 383 w 674"/>
                <a:gd name="T1" fmla="*/ 32 h 615"/>
                <a:gd name="T2" fmla="*/ 442 w 674"/>
                <a:gd name="T3" fmla="*/ 45 h 615"/>
                <a:gd name="T4" fmla="*/ 495 w 674"/>
                <a:gd name="T5" fmla="*/ 65 h 615"/>
                <a:gd name="T6" fmla="*/ 544 w 674"/>
                <a:gd name="T7" fmla="*/ 94 h 615"/>
                <a:gd name="T8" fmla="*/ 583 w 674"/>
                <a:gd name="T9" fmla="*/ 129 h 615"/>
                <a:gd name="T10" fmla="*/ 613 w 674"/>
                <a:gd name="T11" fmla="*/ 170 h 615"/>
                <a:gd name="T12" fmla="*/ 635 w 674"/>
                <a:gd name="T13" fmla="*/ 215 h 615"/>
                <a:gd name="T14" fmla="*/ 643 w 674"/>
                <a:gd name="T15" fmla="*/ 264 h 615"/>
                <a:gd name="T16" fmla="*/ 672 w 674"/>
                <a:gd name="T17" fmla="*/ 249 h 615"/>
                <a:gd name="T18" fmla="*/ 659 w 674"/>
                <a:gd name="T19" fmla="*/ 194 h 615"/>
                <a:gd name="T20" fmla="*/ 633 w 674"/>
                <a:gd name="T21" fmla="*/ 144 h 615"/>
                <a:gd name="T22" fmla="*/ 597 w 674"/>
                <a:gd name="T23" fmla="*/ 100 h 615"/>
                <a:gd name="T24" fmla="*/ 551 w 674"/>
                <a:gd name="T25" fmla="*/ 63 h 615"/>
                <a:gd name="T26" fmla="*/ 498 w 674"/>
                <a:gd name="T27" fmla="*/ 33 h 615"/>
                <a:gd name="T28" fmla="*/ 437 w 674"/>
                <a:gd name="T29" fmla="*/ 11 h 615"/>
                <a:gd name="T30" fmla="*/ 371 w 674"/>
                <a:gd name="T31" fmla="*/ 1 h 615"/>
                <a:gd name="T32" fmla="*/ 303 w 674"/>
                <a:gd name="T33" fmla="*/ 1 h 615"/>
                <a:gd name="T34" fmla="*/ 236 w 674"/>
                <a:gd name="T35" fmla="*/ 11 h 615"/>
                <a:gd name="T36" fmla="*/ 177 w 674"/>
                <a:gd name="T37" fmla="*/ 33 h 615"/>
                <a:gd name="T38" fmla="*/ 123 w 674"/>
                <a:gd name="T39" fmla="*/ 63 h 615"/>
                <a:gd name="T40" fmla="*/ 77 w 674"/>
                <a:gd name="T41" fmla="*/ 100 h 615"/>
                <a:gd name="T42" fmla="*/ 41 w 674"/>
                <a:gd name="T43" fmla="*/ 145 h 615"/>
                <a:gd name="T44" fmla="*/ 15 w 674"/>
                <a:gd name="T45" fmla="*/ 194 h 615"/>
                <a:gd name="T46" fmla="*/ 2 w 674"/>
                <a:gd name="T47" fmla="*/ 249 h 615"/>
                <a:gd name="T48" fmla="*/ 1 w 674"/>
                <a:gd name="T49" fmla="*/ 305 h 615"/>
                <a:gd name="T50" fmla="*/ 13 w 674"/>
                <a:gd name="T51" fmla="*/ 357 h 615"/>
                <a:gd name="T52" fmla="*/ 34 w 674"/>
                <a:gd name="T53" fmla="*/ 406 h 615"/>
                <a:gd name="T54" fmla="*/ 66 w 674"/>
                <a:gd name="T55" fmla="*/ 449 h 615"/>
                <a:gd name="T56" fmla="*/ 15 w 674"/>
                <a:gd name="T57" fmla="*/ 597 h 615"/>
                <a:gd name="T58" fmla="*/ 21 w 674"/>
                <a:gd name="T59" fmla="*/ 612 h 615"/>
                <a:gd name="T60" fmla="*/ 33 w 674"/>
                <a:gd name="T61" fmla="*/ 615 h 615"/>
                <a:gd name="T62" fmla="*/ 254 w 674"/>
                <a:gd name="T63" fmla="*/ 549 h 615"/>
                <a:gd name="T64" fmla="*/ 273 w 674"/>
                <a:gd name="T65" fmla="*/ 522 h 615"/>
                <a:gd name="T66" fmla="*/ 225 w 674"/>
                <a:gd name="T67" fmla="*/ 510 h 615"/>
                <a:gd name="T68" fmla="*/ 120 w 674"/>
                <a:gd name="T69" fmla="*/ 467 h 615"/>
                <a:gd name="T70" fmla="*/ 105 w 674"/>
                <a:gd name="T71" fmla="*/ 445 h 615"/>
                <a:gd name="T72" fmla="*/ 71 w 674"/>
                <a:gd name="T73" fmla="*/ 407 h 615"/>
                <a:gd name="T74" fmla="*/ 47 w 674"/>
                <a:gd name="T75" fmla="*/ 364 h 615"/>
                <a:gd name="T76" fmla="*/ 33 w 674"/>
                <a:gd name="T77" fmla="*/ 315 h 615"/>
                <a:gd name="T78" fmla="*/ 30 w 674"/>
                <a:gd name="T79" fmla="*/ 264 h 615"/>
                <a:gd name="T80" fmla="*/ 40 w 674"/>
                <a:gd name="T81" fmla="*/ 215 h 615"/>
                <a:gd name="T82" fmla="*/ 60 w 674"/>
                <a:gd name="T83" fmla="*/ 170 h 615"/>
                <a:gd name="T84" fmla="*/ 91 w 674"/>
                <a:gd name="T85" fmla="*/ 129 h 615"/>
                <a:gd name="T86" fmla="*/ 131 w 674"/>
                <a:gd name="T87" fmla="*/ 94 h 615"/>
                <a:gd name="T88" fmla="*/ 178 w 674"/>
                <a:gd name="T89" fmla="*/ 65 h 615"/>
                <a:gd name="T90" fmla="*/ 231 w 674"/>
                <a:gd name="T91" fmla="*/ 45 h 615"/>
                <a:gd name="T92" fmla="*/ 290 w 674"/>
                <a:gd name="T93" fmla="*/ 32 h 615"/>
                <a:gd name="T94" fmla="*/ 337 w 674"/>
                <a:gd name="T95" fmla="*/ 3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4" h="615">
                  <a:moveTo>
                    <a:pt x="337" y="30"/>
                  </a:moveTo>
                  <a:lnTo>
                    <a:pt x="353" y="30"/>
                  </a:lnTo>
                  <a:lnTo>
                    <a:pt x="368" y="31"/>
                  </a:lnTo>
                  <a:lnTo>
                    <a:pt x="383" y="32"/>
                  </a:lnTo>
                  <a:lnTo>
                    <a:pt x="399" y="34"/>
                  </a:lnTo>
                  <a:lnTo>
                    <a:pt x="413" y="37"/>
                  </a:lnTo>
                  <a:lnTo>
                    <a:pt x="428" y="40"/>
                  </a:lnTo>
                  <a:lnTo>
                    <a:pt x="442" y="45"/>
                  </a:lnTo>
                  <a:lnTo>
                    <a:pt x="456" y="49"/>
                  </a:lnTo>
                  <a:lnTo>
                    <a:pt x="470" y="54"/>
                  </a:lnTo>
                  <a:lnTo>
                    <a:pt x="483" y="60"/>
                  </a:lnTo>
                  <a:lnTo>
                    <a:pt x="495" y="65"/>
                  </a:lnTo>
                  <a:lnTo>
                    <a:pt x="508" y="71"/>
                  </a:lnTo>
                  <a:lnTo>
                    <a:pt x="520" y="79"/>
                  </a:lnTo>
                  <a:lnTo>
                    <a:pt x="532" y="86"/>
                  </a:lnTo>
                  <a:lnTo>
                    <a:pt x="544" y="94"/>
                  </a:lnTo>
                  <a:lnTo>
                    <a:pt x="554" y="102"/>
                  </a:lnTo>
                  <a:lnTo>
                    <a:pt x="564" y="111"/>
                  </a:lnTo>
                  <a:lnTo>
                    <a:pt x="574" y="120"/>
                  </a:lnTo>
                  <a:lnTo>
                    <a:pt x="583" y="129"/>
                  </a:lnTo>
                  <a:lnTo>
                    <a:pt x="592" y="139"/>
                  </a:lnTo>
                  <a:lnTo>
                    <a:pt x="599" y="148"/>
                  </a:lnTo>
                  <a:lnTo>
                    <a:pt x="607" y="159"/>
                  </a:lnTo>
                  <a:lnTo>
                    <a:pt x="613" y="170"/>
                  </a:lnTo>
                  <a:lnTo>
                    <a:pt x="620" y="181"/>
                  </a:lnTo>
                  <a:lnTo>
                    <a:pt x="625" y="192"/>
                  </a:lnTo>
                  <a:lnTo>
                    <a:pt x="630" y="203"/>
                  </a:lnTo>
                  <a:lnTo>
                    <a:pt x="635" y="215"/>
                  </a:lnTo>
                  <a:lnTo>
                    <a:pt x="638" y="228"/>
                  </a:lnTo>
                  <a:lnTo>
                    <a:pt x="640" y="239"/>
                  </a:lnTo>
                  <a:lnTo>
                    <a:pt x="642" y="251"/>
                  </a:lnTo>
                  <a:lnTo>
                    <a:pt x="643" y="264"/>
                  </a:lnTo>
                  <a:lnTo>
                    <a:pt x="644" y="277"/>
                  </a:lnTo>
                  <a:lnTo>
                    <a:pt x="674" y="277"/>
                  </a:lnTo>
                  <a:lnTo>
                    <a:pt x="673" y="263"/>
                  </a:lnTo>
                  <a:lnTo>
                    <a:pt x="672" y="249"/>
                  </a:lnTo>
                  <a:lnTo>
                    <a:pt x="670" y="235"/>
                  </a:lnTo>
                  <a:lnTo>
                    <a:pt x="667" y="221"/>
                  </a:lnTo>
                  <a:lnTo>
                    <a:pt x="663" y="207"/>
                  </a:lnTo>
                  <a:lnTo>
                    <a:pt x="659" y="194"/>
                  </a:lnTo>
                  <a:lnTo>
                    <a:pt x="654" y="182"/>
                  </a:lnTo>
                  <a:lnTo>
                    <a:pt x="647" y="169"/>
                  </a:lnTo>
                  <a:lnTo>
                    <a:pt x="641" y="157"/>
                  </a:lnTo>
                  <a:lnTo>
                    <a:pt x="633" y="144"/>
                  </a:lnTo>
                  <a:lnTo>
                    <a:pt x="625" y="133"/>
                  </a:lnTo>
                  <a:lnTo>
                    <a:pt x="616" y="122"/>
                  </a:lnTo>
                  <a:lnTo>
                    <a:pt x="607" y="111"/>
                  </a:lnTo>
                  <a:lnTo>
                    <a:pt x="597" y="100"/>
                  </a:lnTo>
                  <a:lnTo>
                    <a:pt x="586" y="91"/>
                  </a:lnTo>
                  <a:lnTo>
                    <a:pt x="575" y="81"/>
                  </a:lnTo>
                  <a:lnTo>
                    <a:pt x="563" y="71"/>
                  </a:lnTo>
                  <a:lnTo>
                    <a:pt x="551" y="63"/>
                  </a:lnTo>
                  <a:lnTo>
                    <a:pt x="538" y="54"/>
                  </a:lnTo>
                  <a:lnTo>
                    <a:pt x="525" y="47"/>
                  </a:lnTo>
                  <a:lnTo>
                    <a:pt x="511" y="39"/>
                  </a:lnTo>
                  <a:lnTo>
                    <a:pt x="498" y="33"/>
                  </a:lnTo>
                  <a:lnTo>
                    <a:pt x="483" y="26"/>
                  </a:lnTo>
                  <a:lnTo>
                    <a:pt x="468" y="21"/>
                  </a:lnTo>
                  <a:lnTo>
                    <a:pt x="453" y="16"/>
                  </a:lnTo>
                  <a:lnTo>
                    <a:pt x="437" y="11"/>
                  </a:lnTo>
                  <a:lnTo>
                    <a:pt x="421" y="8"/>
                  </a:lnTo>
                  <a:lnTo>
                    <a:pt x="404" y="5"/>
                  </a:lnTo>
                  <a:lnTo>
                    <a:pt x="388" y="3"/>
                  </a:lnTo>
                  <a:lnTo>
                    <a:pt x="371" y="1"/>
                  </a:lnTo>
                  <a:lnTo>
                    <a:pt x="354" y="0"/>
                  </a:lnTo>
                  <a:lnTo>
                    <a:pt x="337" y="0"/>
                  </a:lnTo>
                  <a:lnTo>
                    <a:pt x="320" y="0"/>
                  </a:lnTo>
                  <a:lnTo>
                    <a:pt x="303" y="1"/>
                  </a:lnTo>
                  <a:lnTo>
                    <a:pt x="286" y="3"/>
                  </a:lnTo>
                  <a:lnTo>
                    <a:pt x="269" y="5"/>
                  </a:lnTo>
                  <a:lnTo>
                    <a:pt x="253" y="8"/>
                  </a:lnTo>
                  <a:lnTo>
                    <a:pt x="236" y="11"/>
                  </a:lnTo>
                  <a:lnTo>
                    <a:pt x="221" y="16"/>
                  </a:lnTo>
                  <a:lnTo>
                    <a:pt x="205" y="21"/>
                  </a:lnTo>
                  <a:lnTo>
                    <a:pt x="190" y="26"/>
                  </a:lnTo>
                  <a:lnTo>
                    <a:pt x="177" y="33"/>
                  </a:lnTo>
                  <a:lnTo>
                    <a:pt x="163" y="39"/>
                  </a:lnTo>
                  <a:lnTo>
                    <a:pt x="149" y="47"/>
                  </a:lnTo>
                  <a:lnTo>
                    <a:pt x="136" y="54"/>
                  </a:lnTo>
                  <a:lnTo>
                    <a:pt x="123" y="63"/>
                  </a:lnTo>
                  <a:lnTo>
                    <a:pt x="110" y="71"/>
                  </a:lnTo>
                  <a:lnTo>
                    <a:pt x="98" y="81"/>
                  </a:lnTo>
                  <a:lnTo>
                    <a:pt x="88" y="91"/>
                  </a:lnTo>
                  <a:lnTo>
                    <a:pt x="77" y="100"/>
                  </a:lnTo>
                  <a:lnTo>
                    <a:pt x="67" y="111"/>
                  </a:lnTo>
                  <a:lnTo>
                    <a:pt x="58" y="122"/>
                  </a:lnTo>
                  <a:lnTo>
                    <a:pt x="49" y="133"/>
                  </a:lnTo>
                  <a:lnTo>
                    <a:pt x="41" y="145"/>
                  </a:lnTo>
                  <a:lnTo>
                    <a:pt x="33" y="157"/>
                  </a:lnTo>
                  <a:lnTo>
                    <a:pt x="27" y="169"/>
                  </a:lnTo>
                  <a:lnTo>
                    <a:pt x="20" y="182"/>
                  </a:lnTo>
                  <a:lnTo>
                    <a:pt x="15" y="194"/>
                  </a:lnTo>
                  <a:lnTo>
                    <a:pt x="11" y="207"/>
                  </a:lnTo>
                  <a:lnTo>
                    <a:pt x="6" y="221"/>
                  </a:lnTo>
                  <a:lnTo>
                    <a:pt x="4" y="235"/>
                  </a:lnTo>
                  <a:lnTo>
                    <a:pt x="2" y="249"/>
                  </a:lnTo>
                  <a:lnTo>
                    <a:pt x="0" y="263"/>
                  </a:lnTo>
                  <a:lnTo>
                    <a:pt x="0" y="277"/>
                  </a:lnTo>
                  <a:lnTo>
                    <a:pt x="0" y="291"/>
                  </a:lnTo>
                  <a:lnTo>
                    <a:pt x="1" y="305"/>
                  </a:lnTo>
                  <a:lnTo>
                    <a:pt x="3" y="319"/>
                  </a:lnTo>
                  <a:lnTo>
                    <a:pt x="5" y="331"/>
                  </a:lnTo>
                  <a:lnTo>
                    <a:pt x="9" y="344"/>
                  </a:lnTo>
                  <a:lnTo>
                    <a:pt x="13" y="357"/>
                  </a:lnTo>
                  <a:lnTo>
                    <a:pt x="17" y="370"/>
                  </a:lnTo>
                  <a:lnTo>
                    <a:pt x="22" y="383"/>
                  </a:lnTo>
                  <a:lnTo>
                    <a:pt x="28" y="395"/>
                  </a:lnTo>
                  <a:lnTo>
                    <a:pt x="34" y="406"/>
                  </a:lnTo>
                  <a:lnTo>
                    <a:pt x="42" y="417"/>
                  </a:lnTo>
                  <a:lnTo>
                    <a:pt x="49" y="429"/>
                  </a:lnTo>
                  <a:lnTo>
                    <a:pt x="58" y="440"/>
                  </a:lnTo>
                  <a:lnTo>
                    <a:pt x="66" y="449"/>
                  </a:lnTo>
                  <a:lnTo>
                    <a:pt x="76" y="459"/>
                  </a:lnTo>
                  <a:lnTo>
                    <a:pt x="86" y="468"/>
                  </a:lnTo>
                  <a:lnTo>
                    <a:pt x="17" y="593"/>
                  </a:lnTo>
                  <a:lnTo>
                    <a:pt x="15" y="597"/>
                  </a:lnTo>
                  <a:lnTo>
                    <a:pt x="15" y="601"/>
                  </a:lnTo>
                  <a:lnTo>
                    <a:pt x="16" y="606"/>
                  </a:lnTo>
                  <a:lnTo>
                    <a:pt x="18" y="610"/>
                  </a:lnTo>
                  <a:lnTo>
                    <a:pt x="21" y="612"/>
                  </a:lnTo>
                  <a:lnTo>
                    <a:pt x="24" y="614"/>
                  </a:lnTo>
                  <a:lnTo>
                    <a:pt x="27" y="615"/>
                  </a:lnTo>
                  <a:lnTo>
                    <a:pt x="30" y="615"/>
                  </a:lnTo>
                  <a:lnTo>
                    <a:pt x="33" y="615"/>
                  </a:lnTo>
                  <a:lnTo>
                    <a:pt x="35" y="614"/>
                  </a:lnTo>
                  <a:lnTo>
                    <a:pt x="226" y="540"/>
                  </a:lnTo>
                  <a:lnTo>
                    <a:pt x="239" y="544"/>
                  </a:lnTo>
                  <a:lnTo>
                    <a:pt x="254" y="549"/>
                  </a:lnTo>
                  <a:lnTo>
                    <a:pt x="269" y="552"/>
                  </a:lnTo>
                  <a:lnTo>
                    <a:pt x="284" y="555"/>
                  </a:lnTo>
                  <a:lnTo>
                    <a:pt x="288" y="525"/>
                  </a:lnTo>
                  <a:lnTo>
                    <a:pt x="273" y="522"/>
                  </a:lnTo>
                  <a:lnTo>
                    <a:pt x="257" y="519"/>
                  </a:lnTo>
                  <a:lnTo>
                    <a:pt x="242" y="514"/>
                  </a:lnTo>
                  <a:lnTo>
                    <a:pt x="230" y="510"/>
                  </a:lnTo>
                  <a:lnTo>
                    <a:pt x="225" y="510"/>
                  </a:lnTo>
                  <a:lnTo>
                    <a:pt x="219" y="511"/>
                  </a:lnTo>
                  <a:lnTo>
                    <a:pt x="63" y="571"/>
                  </a:lnTo>
                  <a:lnTo>
                    <a:pt x="119" y="472"/>
                  </a:lnTo>
                  <a:lnTo>
                    <a:pt x="120" y="467"/>
                  </a:lnTo>
                  <a:lnTo>
                    <a:pt x="120" y="462"/>
                  </a:lnTo>
                  <a:lnTo>
                    <a:pt x="118" y="457"/>
                  </a:lnTo>
                  <a:lnTo>
                    <a:pt x="114" y="453"/>
                  </a:lnTo>
                  <a:lnTo>
                    <a:pt x="105" y="445"/>
                  </a:lnTo>
                  <a:lnTo>
                    <a:pt x="95" y="436"/>
                  </a:lnTo>
                  <a:lnTo>
                    <a:pt x="87" y="427"/>
                  </a:lnTo>
                  <a:lnTo>
                    <a:pt x="78" y="417"/>
                  </a:lnTo>
                  <a:lnTo>
                    <a:pt x="71" y="407"/>
                  </a:lnTo>
                  <a:lnTo>
                    <a:pt x="64" y="397"/>
                  </a:lnTo>
                  <a:lnTo>
                    <a:pt x="58" y="386"/>
                  </a:lnTo>
                  <a:lnTo>
                    <a:pt x="51" y="375"/>
                  </a:lnTo>
                  <a:lnTo>
                    <a:pt x="47" y="364"/>
                  </a:lnTo>
                  <a:lnTo>
                    <a:pt x="43" y="352"/>
                  </a:lnTo>
                  <a:lnTo>
                    <a:pt x="39" y="340"/>
                  </a:lnTo>
                  <a:lnTo>
                    <a:pt x="35" y="328"/>
                  </a:lnTo>
                  <a:lnTo>
                    <a:pt x="33" y="315"/>
                  </a:lnTo>
                  <a:lnTo>
                    <a:pt x="31" y="303"/>
                  </a:lnTo>
                  <a:lnTo>
                    <a:pt x="30" y="290"/>
                  </a:lnTo>
                  <a:lnTo>
                    <a:pt x="30" y="277"/>
                  </a:lnTo>
                  <a:lnTo>
                    <a:pt x="30" y="264"/>
                  </a:lnTo>
                  <a:lnTo>
                    <a:pt x="32" y="251"/>
                  </a:lnTo>
                  <a:lnTo>
                    <a:pt x="33" y="239"/>
                  </a:lnTo>
                  <a:lnTo>
                    <a:pt x="36" y="227"/>
                  </a:lnTo>
                  <a:lnTo>
                    <a:pt x="40" y="215"/>
                  </a:lnTo>
                  <a:lnTo>
                    <a:pt x="44" y="203"/>
                  </a:lnTo>
                  <a:lnTo>
                    <a:pt x="48" y="192"/>
                  </a:lnTo>
                  <a:lnTo>
                    <a:pt x="55" y="181"/>
                  </a:lnTo>
                  <a:lnTo>
                    <a:pt x="60" y="170"/>
                  </a:lnTo>
                  <a:lnTo>
                    <a:pt x="67" y="159"/>
                  </a:lnTo>
                  <a:lnTo>
                    <a:pt x="75" y="148"/>
                  </a:lnTo>
                  <a:lnTo>
                    <a:pt x="82" y="139"/>
                  </a:lnTo>
                  <a:lnTo>
                    <a:pt x="91" y="129"/>
                  </a:lnTo>
                  <a:lnTo>
                    <a:pt x="101" y="120"/>
                  </a:lnTo>
                  <a:lnTo>
                    <a:pt x="110" y="111"/>
                  </a:lnTo>
                  <a:lnTo>
                    <a:pt x="120" y="102"/>
                  </a:lnTo>
                  <a:lnTo>
                    <a:pt x="131" y="94"/>
                  </a:lnTo>
                  <a:lnTo>
                    <a:pt x="142" y="86"/>
                  </a:lnTo>
                  <a:lnTo>
                    <a:pt x="153" y="79"/>
                  </a:lnTo>
                  <a:lnTo>
                    <a:pt x="166" y="71"/>
                  </a:lnTo>
                  <a:lnTo>
                    <a:pt x="178" y="65"/>
                  </a:lnTo>
                  <a:lnTo>
                    <a:pt x="190" y="60"/>
                  </a:lnTo>
                  <a:lnTo>
                    <a:pt x="204" y="54"/>
                  </a:lnTo>
                  <a:lnTo>
                    <a:pt x="217" y="49"/>
                  </a:lnTo>
                  <a:lnTo>
                    <a:pt x="231" y="45"/>
                  </a:lnTo>
                  <a:lnTo>
                    <a:pt x="246" y="40"/>
                  </a:lnTo>
                  <a:lnTo>
                    <a:pt x="260" y="37"/>
                  </a:lnTo>
                  <a:lnTo>
                    <a:pt x="275" y="34"/>
                  </a:lnTo>
                  <a:lnTo>
                    <a:pt x="290" y="32"/>
                  </a:lnTo>
                  <a:lnTo>
                    <a:pt x="306" y="31"/>
                  </a:lnTo>
                  <a:lnTo>
                    <a:pt x="321" y="30"/>
                  </a:lnTo>
                  <a:lnTo>
                    <a:pt x="337" y="30"/>
                  </a:lnTo>
                  <a:lnTo>
                    <a:pt x="337" y="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sp>
          <p:nvSpPr>
            <p:cNvPr id="66" name="Freeform 159">
              <a:extLst>
                <a:ext uri="{FF2B5EF4-FFF2-40B4-BE49-F238E27FC236}">
                  <a16:creationId xmlns:a16="http://schemas.microsoft.com/office/drawing/2014/main" id="{E441D99A-FC27-4E14-9EE2-6E40DF7461F3}"/>
                </a:ext>
              </a:extLst>
            </p:cNvPr>
            <p:cNvSpPr>
              <a:spLocks noEditPoints="1"/>
            </p:cNvSpPr>
            <p:nvPr/>
          </p:nvSpPr>
          <p:spPr bwMode="auto">
            <a:xfrm>
              <a:off x="8514316" y="4174657"/>
              <a:ext cx="121440" cy="114934"/>
            </a:xfrm>
            <a:custGeom>
              <a:avLst/>
              <a:gdLst>
                <a:gd name="T0" fmla="*/ 377 w 560"/>
                <a:gd name="T1" fmla="*/ 437 h 527"/>
                <a:gd name="T2" fmla="*/ 336 w 560"/>
                <a:gd name="T3" fmla="*/ 451 h 527"/>
                <a:gd name="T4" fmla="*/ 285 w 560"/>
                <a:gd name="T5" fmla="*/ 459 h 527"/>
                <a:gd name="T6" fmla="*/ 248 w 560"/>
                <a:gd name="T7" fmla="*/ 458 h 527"/>
                <a:gd name="T8" fmla="*/ 179 w 560"/>
                <a:gd name="T9" fmla="*/ 442 h 527"/>
                <a:gd name="T10" fmla="*/ 102 w 560"/>
                <a:gd name="T11" fmla="*/ 395 h 527"/>
                <a:gd name="T12" fmla="*/ 59 w 560"/>
                <a:gd name="T13" fmla="*/ 345 h 527"/>
                <a:gd name="T14" fmla="*/ 41 w 560"/>
                <a:gd name="T15" fmla="*/ 306 h 527"/>
                <a:gd name="T16" fmla="*/ 31 w 560"/>
                <a:gd name="T17" fmla="*/ 265 h 527"/>
                <a:gd name="T18" fmla="*/ 31 w 560"/>
                <a:gd name="T19" fmla="*/ 221 h 527"/>
                <a:gd name="T20" fmla="*/ 41 w 560"/>
                <a:gd name="T21" fmla="*/ 180 h 527"/>
                <a:gd name="T22" fmla="*/ 60 w 560"/>
                <a:gd name="T23" fmla="*/ 143 h 527"/>
                <a:gd name="T24" fmla="*/ 104 w 560"/>
                <a:gd name="T25" fmla="*/ 93 h 527"/>
                <a:gd name="T26" fmla="*/ 183 w 560"/>
                <a:gd name="T27" fmla="*/ 47 h 527"/>
                <a:gd name="T28" fmla="*/ 255 w 560"/>
                <a:gd name="T29" fmla="*/ 31 h 527"/>
                <a:gd name="T30" fmla="*/ 305 w 560"/>
                <a:gd name="T31" fmla="*/ 31 h 527"/>
                <a:gd name="T32" fmla="*/ 376 w 560"/>
                <a:gd name="T33" fmla="*/ 47 h 527"/>
                <a:gd name="T34" fmla="*/ 456 w 560"/>
                <a:gd name="T35" fmla="*/ 93 h 527"/>
                <a:gd name="T36" fmla="*/ 499 w 560"/>
                <a:gd name="T37" fmla="*/ 143 h 527"/>
                <a:gd name="T38" fmla="*/ 518 w 560"/>
                <a:gd name="T39" fmla="*/ 180 h 527"/>
                <a:gd name="T40" fmla="*/ 529 w 560"/>
                <a:gd name="T41" fmla="*/ 221 h 527"/>
                <a:gd name="T42" fmla="*/ 529 w 560"/>
                <a:gd name="T43" fmla="*/ 262 h 527"/>
                <a:gd name="T44" fmla="*/ 520 w 560"/>
                <a:gd name="T45" fmla="*/ 301 h 527"/>
                <a:gd name="T46" fmla="*/ 502 w 560"/>
                <a:gd name="T47" fmla="*/ 336 h 527"/>
                <a:gd name="T48" fmla="*/ 476 w 560"/>
                <a:gd name="T49" fmla="*/ 367 h 527"/>
                <a:gd name="T50" fmla="*/ 455 w 560"/>
                <a:gd name="T51" fmla="*/ 391 h 527"/>
                <a:gd name="T52" fmla="*/ 386 w 560"/>
                <a:gd name="T53" fmla="*/ 437 h 527"/>
                <a:gd name="T54" fmla="*/ 512 w 560"/>
                <a:gd name="T55" fmla="*/ 373 h 527"/>
                <a:gd name="T56" fmla="*/ 536 w 560"/>
                <a:gd name="T57" fmla="*/ 336 h 527"/>
                <a:gd name="T58" fmla="*/ 552 w 560"/>
                <a:gd name="T59" fmla="*/ 297 h 527"/>
                <a:gd name="T60" fmla="*/ 560 w 560"/>
                <a:gd name="T61" fmla="*/ 254 h 527"/>
                <a:gd name="T62" fmla="*/ 557 w 560"/>
                <a:gd name="T63" fmla="*/ 206 h 527"/>
                <a:gd name="T64" fmla="*/ 543 w 560"/>
                <a:gd name="T65" fmla="*/ 160 h 527"/>
                <a:gd name="T66" fmla="*/ 519 w 560"/>
                <a:gd name="T67" fmla="*/ 118 h 527"/>
                <a:gd name="T68" fmla="*/ 486 w 560"/>
                <a:gd name="T69" fmla="*/ 81 h 527"/>
                <a:gd name="T70" fmla="*/ 447 w 560"/>
                <a:gd name="T71" fmla="*/ 48 h 527"/>
                <a:gd name="T72" fmla="*/ 401 w 560"/>
                <a:gd name="T73" fmla="*/ 24 h 527"/>
                <a:gd name="T74" fmla="*/ 349 w 560"/>
                <a:gd name="T75" fmla="*/ 8 h 527"/>
                <a:gd name="T76" fmla="*/ 295 w 560"/>
                <a:gd name="T77" fmla="*/ 0 h 527"/>
                <a:gd name="T78" fmla="*/ 238 w 560"/>
                <a:gd name="T79" fmla="*/ 2 h 527"/>
                <a:gd name="T80" fmla="*/ 184 w 560"/>
                <a:gd name="T81" fmla="*/ 15 h 527"/>
                <a:gd name="T82" fmla="*/ 136 w 560"/>
                <a:gd name="T83" fmla="*/ 36 h 527"/>
                <a:gd name="T84" fmla="*/ 92 w 560"/>
                <a:gd name="T85" fmla="*/ 63 h 527"/>
                <a:gd name="T86" fmla="*/ 56 w 560"/>
                <a:gd name="T87" fmla="*/ 99 h 527"/>
                <a:gd name="T88" fmla="*/ 28 w 560"/>
                <a:gd name="T89" fmla="*/ 138 h 527"/>
                <a:gd name="T90" fmla="*/ 9 w 560"/>
                <a:gd name="T91" fmla="*/ 182 h 527"/>
                <a:gd name="T92" fmla="*/ 0 w 560"/>
                <a:gd name="T93" fmla="*/ 230 h 527"/>
                <a:gd name="T94" fmla="*/ 4 w 560"/>
                <a:gd name="T95" fmla="*/ 280 h 527"/>
                <a:gd name="T96" fmla="*/ 16 w 560"/>
                <a:gd name="T97" fmla="*/ 327 h 527"/>
                <a:gd name="T98" fmla="*/ 40 w 560"/>
                <a:gd name="T99" fmla="*/ 369 h 527"/>
                <a:gd name="T100" fmla="*/ 72 w 560"/>
                <a:gd name="T101" fmla="*/ 407 h 527"/>
                <a:gd name="T102" fmla="*/ 111 w 560"/>
                <a:gd name="T103" fmla="*/ 439 h 527"/>
                <a:gd name="T104" fmla="*/ 155 w 560"/>
                <a:gd name="T105" fmla="*/ 465 h 527"/>
                <a:gd name="T106" fmla="*/ 205 w 560"/>
                <a:gd name="T107" fmla="*/ 482 h 527"/>
                <a:gd name="T108" fmla="*/ 258 w 560"/>
                <a:gd name="T109" fmla="*/ 489 h 527"/>
                <a:gd name="T110" fmla="*/ 300 w 560"/>
                <a:gd name="T111" fmla="*/ 488 h 527"/>
                <a:gd name="T112" fmla="*/ 353 w 560"/>
                <a:gd name="T113" fmla="*/ 478 h 527"/>
                <a:gd name="T114" fmla="*/ 527 w 560"/>
                <a:gd name="T115" fmla="*/ 526 h 527"/>
                <a:gd name="T116" fmla="*/ 539 w 560"/>
                <a:gd name="T117" fmla="*/ 524 h 527"/>
                <a:gd name="T118" fmla="*/ 545 w 560"/>
                <a:gd name="T119" fmla="*/ 50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0" h="527">
                  <a:moveTo>
                    <a:pt x="386" y="437"/>
                  </a:moveTo>
                  <a:lnTo>
                    <a:pt x="382" y="437"/>
                  </a:lnTo>
                  <a:lnTo>
                    <a:pt x="380" y="436"/>
                  </a:lnTo>
                  <a:lnTo>
                    <a:pt x="377" y="437"/>
                  </a:lnTo>
                  <a:lnTo>
                    <a:pt x="374" y="438"/>
                  </a:lnTo>
                  <a:lnTo>
                    <a:pt x="362" y="442"/>
                  </a:lnTo>
                  <a:lnTo>
                    <a:pt x="349" y="447"/>
                  </a:lnTo>
                  <a:lnTo>
                    <a:pt x="336" y="451"/>
                  </a:lnTo>
                  <a:lnTo>
                    <a:pt x="323" y="454"/>
                  </a:lnTo>
                  <a:lnTo>
                    <a:pt x="311" y="456"/>
                  </a:lnTo>
                  <a:lnTo>
                    <a:pt x="298" y="458"/>
                  </a:lnTo>
                  <a:lnTo>
                    <a:pt x="285" y="459"/>
                  </a:lnTo>
                  <a:lnTo>
                    <a:pt x="272" y="459"/>
                  </a:lnTo>
                  <a:lnTo>
                    <a:pt x="272" y="459"/>
                  </a:lnTo>
                  <a:lnTo>
                    <a:pt x="259" y="459"/>
                  </a:lnTo>
                  <a:lnTo>
                    <a:pt x="248" y="458"/>
                  </a:lnTo>
                  <a:lnTo>
                    <a:pt x="236" y="457"/>
                  </a:lnTo>
                  <a:lnTo>
                    <a:pt x="224" y="455"/>
                  </a:lnTo>
                  <a:lnTo>
                    <a:pt x="200" y="450"/>
                  </a:lnTo>
                  <a:lnTo>
                    <a:pt x="179" y="442"/>
                  </a:lnTo>
                  <a:lnTo>
                    <a:pt x="158" y="433"/>
                  </a:lnTo>
                  <a:lnTo>
                    <a:pt x="137" y="422"/>
                  </a:lnTo>
                  <a:lnTo>
                    <a:pt x="119" y="409"/>
                  </a:lnTo>
                  <a:lnTo>
                    <a:pt x="102" y="395"/>
                  </a:lnTo>
                  <a:lnTo>
                    <a:pt x="86" y="379"/>
                  </a:lnTo>
                  <a:lnTo>
                    <a:pt x="72" y="363"/>
                  </a:lnTo>
                  <a:lnTo>
                    <a:pt x="66" y="353"/>
                  </a:lnTo>
                  <a:lnTo>
                    <a:pt x="59" y="345"/>
                  </a:lnTo>
                  <a:lnTo>
                    <a:pt x="54" y="335"/>
                  </a:lnTo>
                  <a:lnTo>
                    <a:pt x="50" y="326"/>
                  </a:lnTo>
                  <a:lnTo>
                    <a:pt x="45" y="316"/>
                  </a:lnTo>
                  <a:lnTo>
                    <a:pt x="41" y="306"/>
                  </a:lnTo>
                  <a:lnTo>
                    <a:pt x="38" y="296"/>
                  </a:lnTo>
                  <a:lnTo>
                    <a:pt x="35" y="285"/>
                  </a:lnTo>
                  <a:lnTo>
                    <a:pt x="32" y="275"/>
                  </a:lnTo>
                  <a:lnTo>
                    <a:pt x="31" y="265"/>
                  </a:lnTo>
                  <a:lnTo>
                    <a:pt x="30" y="254"/>
                  </a:lnTo>
                  <a:lnTo>
                    <a:pt x="30" y="242"/>
                  </a:lnTo>
                  <a:lnTo>
                    <a:pt x="30" y="231"/>
                  </a:lnTo>
                  <a:lnTo>
                    <a:pt x="31" y="221"/>
                  </a:lnTo>
                  <a:lnTo>
                    <a:pt x="32" y="211"/>
                  </a:lnTo>
                  <a:lnTo>
                    <a:pt x="35" y="200"/>
                  </a:lnTo>
                  <a:lnTo>
                    <a:pt x="38" y="190"/>
                  </a:lnTo>
                  <a:lnTo>
                    <a:pt x="41" y="180"/>
                  </a:lnTo>
                  <a:lnTo>
                    <a:pt x="45" y="170"/>
                  </a:lnTo>
                  <a:lnTo>
                    <a:pt x="50" y="161"/>
                  </a:lnTo>
                  <a:lnTo>
                    <a:pt x="55" y="151"/>
                  </a:lnTo>
                  <a:lnTo>
                    <a:pt x="60" y="143"/>
                  </a:lnTo>
                  <a:lnTo>
                    <a:pt x="67" y="133"/>
                  </a:lnTo>
                  <a:lnTo>
                    <a:pt x="73" y="124"/>
                  </a:lnTo>
                  <a:lnTo>
                    <a:pt x="88" y="108"/>
                  </a:lnTo>
                  <a:lnTo>
                    <a:pt x="104" y="93"/>
                  </a:lnTo>
                  <a:lnTo>
                    <a:pt x="122" y="79"/>
                  </a:lnTo>
                  <a:lnTo>
                    <a:pt x="142" y="67"/>
                  </a:lnTo>
                  <a:lnTo>
                    <a:pt x="162" y="56"/>
                  </a:lnTo>
                  <a:lnTo>
                    <a:pt x="183" y="47"/>
                  </a:lnTo>
                  <a:lnTo>
                    <a:pt x="207" y="40"/>
                  </a:lnTo>
                  <a:lnTo>
                    <a:pt x="230" y="35"/>
                  </a:lnTo>
                  <a:lnTo>
                    <a:pt x="242" y="32"/>
                  </a:lnTo>
                  <a:lnTo>
                    <a:pt x="255" y="31"/>
                  </a:lnTo>
                  <a:lnTo>
                    <a:pt x="267" y="30"/>
                  </a:lnTo>
                  <a:lnTo>
                    <a:pt x="280" y="30"/>
                  </a:lnTo>
                  <a:lnTo>
                    <a:pt x="292" y="30"/>
                  </a:lnTo>
                  <a:lnTo>
                    <a:pt x="305" y="31"/>
                  </a:lnTo>
                  <a:lnTo>
                    <a:pt x="317" y="32"/>
                  </a:lnTo>
                  <a:lnTo>
                    <a:pt x="330" y="35"/>
                  </a:lnTo>
                  <a:lnTo>
                    <a:pt x="353" y="40"/>
                  </a:lnTo>
                  <a:lnTo>
                    <a:pt x="376" y="47"/>
                  </a:lnTo>
                  <a:lnTo>
                    <a:pt x="398" y="56"/>
                  </a:lnTo>
                  <a:lnTo>
                    <a:pt x="419" y="67"/>
                  </a:lnTo>
                  <a:lnTo>
                    <a:pt x="438" y="79"/>
                  </a:lnTo>
                  <a:lnTo>
                    <a:pt x="456" y="93"/>
                  </a:lnTo>
                  <a:lnTo>
                    <a:pt x="472" y="108"/>
                  </a:lnTo>
                  <a:lnTo>
                    <a:pt x="486" y="124"/>
                  </a:lnTo>
                  <a:lnTo>
                    <a:pt x="494" y="133"/>
                  </a:lnTo>
                  <a:lnTo>
                    <a:pt x="499" y="143"/>
                  </a:lnTo>
                  <a:lnTo>
                    <a:pt x="505" y="151"/>
                  </a:lnTo>
                  <a:lnTo>
                    <a:pt x="510" y="161"/>
                  </a:lnTo>
                  <a:lnTo>
                    <a:pt x="515" y="170"/>
                  </a:lnTo>
                  <a:lnTo>
                    <a:pt x="518" y="180"/>
                  </a:lnTo>
                  <a:lnTo>
                    <a:pt x="521" y="190"/>
                  </a:lnTo>
                  <a:lnTo>
                    <a:pt x="525" y="200"/>
                  </a:lnTo>
                  <a:lnTo>
                    <a:pt x="527" y="211"/>
                  </a:lnTo>
                  <a:lnTo>
                    <a:pt x="529" y="221"/>
                  </a:lnTo>
                  <a:lnTo>
                    <a:pt x="530" y="231"/>
                  </a:lnTo>
                  <a:lnTo>
                    <a:pt x="530" y="242"/>
                  </a:lnTo>
                  <a:lnTo>
                    <a:pt x="530" y="253"/>
                  </a:lnTo>
                  <a:lnTo>
                    <a:pt x="529" y="262"/>
                  </a:lnTo>
                  <a:lnTo>
                    <a:pt x="528" y="272"/>
                  </a:lnTo>
                  <a:lnTo>
                    <a:pt x="526" y="282"/>
                  </a:lnTo>
                  <a:lnTo>
                    <a:pt x="522" y="291"/>
                  </a:lnTo>
                  <a:lnTo>
                    <a:pt x="520" y="301"/>
                  </a:lnTo>
                  <a:lnTo>
                    <a:pt x="516" y="311"/>
                  </a:lnTo>
                  <a:lnTo>
                    <a:pt x="512" y="319"/>
                  </a:lnTo>
                  <a:lnTo>
                    <a:pt x="508" y="328"/>
                  </a:lnTo>
                  <a:lnTo>
                    <a:pt x="502" y="336"/>
                  </a:lnTo>
                  <a:lnTo>
                    <a:pt x="497" y="345"/>
                  </a:lnTo>
                  <a:lnTo>
                    <a:pt x="490" y="352"/>
                  </a:lnTo>
                  <a:lnTo>
                    <a:pt x="483" y="360"/>
                  </a:lnTo>
                  <a:lnTo>
                    <a:pt x="476" y="367"/>
                  </a:lnTo>
                  <a:lnTo>
                    <a:pt x="468" y="375"/>
                  </a:lnTo>
                  <a:lnTo>
                    <a:pt x="459" y="382"/>
                  </a:lnTo>
                  <a:lnTo>
                    <a:pt x="456" y="386"/>
                  </a:lnTo>
                  <a:lnTo>
                    <a:pt x="455" y="391"/>
                  </a:lnTo>
                  <a:lnTo>
                    <a:pt x="454" y="396"/>
                  </a:lnTo>
                  <a:lnTo>
                    <a:pt x="456" y="400"/>
                  </a:lnTo>
                  <a:lnTo>
                    <a:pt x="498" y="483"/>
                  </a:lnTo>
                  <a:lnTo>
                    <a:pt x="386" y="437"/>
                  </a:lnTo>
                  <a:close/>
                  <a:moveTo>
                    <a:pt x="488" y="397"/>
                  </a:moveTo>
                  <a:lnTo>
                    <a:pt x="497" y="390"/>
                  </a:lnTo>
                  <a:lnTo>
                    <a:pt x="504" y="381"/>
                  </a:lnTo>
                  <a:lnTo>
                    <a:pt x="512" y="373"/>
                  </a:lnTo>
                  <a:lnTo>
                    <a:pt x="519" y="364"/>
                  </a:lnTo>
                  <a:lnTo>
                    <a:pt x="526" y="356"/>
                  </a:lnTo>
                  <a:lnTo>
                    <a:pt x="531" y="346"/>
                  </a:lnTo>
                  <a:lnTo>
                    <a:pt x="536" y="336"/>
                  </a:lnTo>
                  <a:lnTo>
                    <a:pt x="542" y="327"/>
                  </a:lnTo>
                  <a:lnTo>
                    <a:pt x="546" y="317"/>
                  </a:lnTo>
                  <a:lnTo>
                    <a:pt x="549" y="307"/>
                  </a:lnTo>
                  <a:lnTo>
                    <a:pt x="552" y="297"/>
                  </a:lnTo>
                  <a:lnTo>
                    <a:pt x="556" y="286"/>
                  </a:lnTo>
                  <a:lnTo>
                    <a:pt x="558" y="275"/>
                  </a:lnTo>
                  <a:lnTo>
                    <a:pt x="559" y="265"/>
                  </a:lnTo>
                  <a:lnTo>
                    <a:pt x="560" y="254"/>
                  </a:lnTo>
                  <a:lnTo>
                    <a:pt x="560" y="242"/>
                  </a:lnTo>
                  <a:lnTo>
                    <a:pt x="560" y="230"/>
                  </a:lnTo>
                  <a:lnTo>
                    <a:pt x="559" y="218"/>
                  </a:lnTo>
                  <a:lnTo>
                    <a:pt x="557" y="206"/>
                  </a:lnTo>
                  <a:lnTo>
                    <a:pt x="555" y="194"/>
                  </a:lnTo>
                  <a:lnTo>
                    <a:pt x="551" y="182"/>
                  </a:lnTo>
                  <a:lnTo>
                    <a:pt x="547" y="171"/>
                  </a:lnTo>
                  <a:lnTo>
                    <a:pt x="543" y="160"/>
                  </a:lnTo>
                  <a:lnTo>
                    <a:pt x="537" y="149"/>
                  </a:lnTo>
                  <a:lnTo>
                    <a:pt x="532" y="138"/>
                  </a:lnTo>
                  <a:lnTo>
                    <a:pt x="526" y="128"/>
                  </a:lnTo>
                  <a:lnTo>
                    <a:pt x="519" y="118"/>
                  </a:lnTo>
                  <a:lnTo>
                    <a:pt x="512" y="108"/>
                  </a:lnTo>
                  <a:lnTo>
                    <a:pt x="503" y="99"/>
                  </a:lnTo>
                  <a:lnTo>
                    <a:pt x="495" y="89"/>
                  </a:lnTo>
                  <a:lnTo>
                    <a:pt x="486" y="81"/>
                  </a:lnTo>
                  <a:lnTo>
                    <a:pt x="476" y="72"/>
                  </a:lnTo>
                  <a:lnTo>
                    <a:pt x="467" y="63"/>
                  </a:lnTo>
                  <a:lnTo>
                    <a:pt x="457" y="56"/>
                  </a:lnTo>
                  <a:lnTo>
                    <a:pt x="447" y="48"/>
                  </a:lnTo>
                  <a:lnTo>
                    <a:pt x="435" y="42"/>
                  </a:lnTo>
                  <a:lnTo>
                    <a:pt x="424" y="36"/>
                  </a:lnTo>
                  <a:lnTo>
                    <a:pt x="412" y="30"/>
                  </a:lnTo>
                  <a:lnTo>
                    <a:pt x="401" y="24"/>
                  </a:lnTo>
                  <a:lnTo>
                    <a:pt x="388" y="20"/>
                  </a:lnTo>
                  <a:lnTo>
                    <a:pt x="375" y="15"/>
                  </a:lnTo>
                  <a:lnTo>
                    <a:pt x="362" y="11"/>
                  </a:lnTo>
                  <a:lnTo>
                    <a:pt x="349" y="8"/>
                  </a:lnTo>
                  <a:lnTo>
                    <a:pt x="335" y="5"/>
                  </a:lnTo>
                  <a:lnTo>
                    <a:pt x="322" y="2"/>
                  </a:lnTo>
                  <a:lnTo>
                    <a:pt x="308" y="1"/>
                  </a:lnTo>
                  <a:lnTo>
                    <a:pt x="295" y="0"/>
                  </a:lnTo>
                  <a:lnTo>
                    <a:pt x="280" y="0"/>
                  </a:lnTo>
                  <a:lnTo>
                    <a:pt x="266" y="0"/>
                  </a:lnTo>
                  <a:lnTo>
                    <a:pt x="252" y="1"/>
                  </a:lnTo>
                  <a:lnTo>
                    <a:pt x="238" y="2"/>
                  </a:lnTo>
                  <a:lnTo>
                    <a:pt x="224" y="5"/>
                  </a:lnTo>
                  <a:lnTo>
                    <a:pt x="211" y="8"/>
                  </a:lnTo>
                  <a:lnTo>
                    <a:pt x="197" y="11"/>
                  </a:lnTo>
                  <a:lnTo>
                    <a:pt x="184" y="15"/>
                  </a:lnTo>
                  <a:lnTo>
                    <a:pt x="173" y="20"/>
                  </a:lnTo>
                  <a:lnTo>
                    <a:pt x="160" y="24"/>
                  </a:lnTo>
                  <a:lnTo>
                    <a:pt x="148" y="30"/>
                  </a:lnTo>
                  <a:lnTo>
                    <a:pt x="136" y="36"/>
                  </a:lnTo>
                  <a:lnTo>
                    <a:pt x="124" y="42"/>
                  </a:lnTo>
                  <a:lnTo>
                    <a:pt x="114" y="48"/>
                  </a:lnTo>
                  <a:lnTo>
                    <a:pt x="103" y="56"/>
                  </a:lnTo>
                  <a:lnTo>
                    <a:pt x="92" y="63"/>
                  </a:lnTo>
                  <a:lnTo>
                    <a:pt x="83" y="72"/>
                  </a:lnTo>
                  <a:lnTo>
                    <a:pt x="73" y="81"/>
                  </a:lnTo>
                  <a:lnTo>
                    <a:pt x="65" y="89"/>
                  </a:lnTo>
                  <a:lnTo>
                    <a:pt x="56" y="99"/>
                  </a:lnTo>
                  <a:lnTo>
                    <a:pt x="48" y="108"/>
                  </a:lnTo>
                  <a:lnTo>
                    <a:pt x="41" y="118"/>
                  </a:lnTo>
                  <a:lnTo>
                    <a:pt x="35" y="128"/>
                  </a:lnTo>
                  <a:lnTo>
                    <a:pt x="28" y="138"/>
                  </a:lnTo>
                  <a:lnTo>
                    <a:pt x="22" y="149"/>
                  </a:lnTo>
                  <a:lnTo>
                    <a:pt x="17" y="160"/>
                  </a:lnTo>
                  <a:lnTo>
                    <a:pt x="13" y="171"/>
                  </a:lnTo>
                  <a:lnTo>
                    <a:pt x="9" y="182"/>
                  </a:lnTo>
                  <a:lnTo>
                    <a:pt x="6" y="194"/>
                  </a:lnTo>
                  <a:lnTo>
                    <a:pt x="4" y="206"/>
                  </a:lnTo>
                  <a:lnTo>
                    <a:pt x="1" y="218"/>
                  </a:lnTo>
                  <a:lnTo>
                    <a:pt x="0" y="230"/>
                  </a:lnTo>
                  <a:lnTo>
                    <a:pt x="0" y="242"/>
                  </a:lnTo>
                  <a:lnTo>
                    <a:pt x="0" y="255"/>
                  </a:lnTo>
                  <a:lnTo>
                    <a:pt x="1" y="267"/>
                  </a:lnTo>
                  <a:lnTo>
                    <a:pt x="4" y="280"/>
                  </a:lnTo>
                  <a:lnTo>
                    <a:pt x="6" y="291"/>
                  </a:lnTo>
                  <a:lnTo>
                    <a:pt x="9" y="303"/>
                  </a:lnTo>
                  <a:lnTo>
                    <a:pt x="12" y="315"/>
                  </a:lnTo>
                  <a:lnTo>
                    <a:pt x="16" y="327"/>
                  </a:lnTo>
                  <a:lnTo>
                    <a:pt x="22" y="337"/>
                  </a:lnTo>
                  <a:lnTo>
                    <a:pt x="27" y="348"/>
                  </a:lnTo>
                  <a:lnTo>
                    <a:pt x="34" y="359"/>
                  </a:lnTo>
                  <a:lnTo>
                    <a:pt x="40" y="369"/>
                  </a:lnTo>
                  <a:lnTo>
                    <a:pt x="47" y="379"/>
                  </a:lnTo>
                  <a:lnTo>
                    <a:pt x="55" y="389"/>
                  </a:lnTo>
                  <a:lnTo>
                    <a:pt x="62" y="398"/>
                  </a:lnTo>
                  <a:lnTo>
                    <a:pt x="72" y="407"/>
                  </a:lnTo>
                  <a:lnTo>
                    <a:pt x="81" y="417"/>
                  </a:lnTo>
                  <a:lnTo>
                    <a:pt x="90" y="424"/>
                  </a:lnTo>
                  <a:lnTo>
                    <a:pt x="100" y="433"/>
                  </a:lnTo>
                  <a:lnTo>
                    <a:pt x="111" y="439"/>
                  </a:lnTo>
                  <a:lnTo>
                    <a:pt x="121" y="447"/>
                  </a:lnTo>
                  <a:lnTo>
                    <a:pt x="132" y="453"/>
                  </a:lnTo>
                  <a:lnTo>
                    <a:pt x="144" y="459"/>
                  </a:lnTo>
                  <a:lnTo>
                    <a:pt x="155" y="465"/>
                  </a:lnTo>
                  <a:lnTo>
                    <a:pt x="167" y="470"/>
                  </a:lnTo>
                  <a:lnTo>
                    <a:pt x="179" y="474"/>
                  </a:lnTo>
                  <a:lnTo>
                    <a:pt x="192" y="478"/>
                  </a:lnTo>
                  <a:lnTo>
                    <a:pt x="205" y="482"/>
                  </a:lnTo>
                  <a:lnTo>
                    <a:pt x="218" y="484"/>
                  </a:lnTo>
                  <a:lnTo>
                    <a:pt x="231" y="486"/>
                  </a:lnTo>
                  <a:lnTo>
                    <a:pt x="244" y="488"/>
                  </a:lnTo>
                  <a:lnTo>
                    <a:pt x="258" y="489"/>
                  </a:lnTo>
                  <a:lnTo>
                    <a:pt x="272" y="489"/>
                  </a:lnTo>
                  <a:lnTo>
                    <a:pt x="272" y="489"/>
                  </a:lnTo>
                  <a:lnTo>
                    <a:pt x="286" y="489"/>
                  </a:lnTo>
                  <a:lnTo>
                    <a:pt x="300" y="488"/>
                  </a:lnTo>
                  <a:lnTo>
                    <a:pt x="314" y="486"/>
                  </a:lnTo>
                  <a:lnTo>
                    <a:pt x="327" y="484"/>
                  </a:lnTo>
                  <a:lnTo>
                    <a:pt x="341" y="481"/>
                  </a:lnTo>
                  <a:lnTo>
                    <a:pt x="353" y="478"/>
                  </a:lnTo>
                  <a:lnTo>
                    <a:pt x="367" y="472"/>
                  </a:lnTo>
                  <a:lnTo>
                    <a:pt x="380" y="468"/>
                  </a:lnTo>
                  <a:lnTo>
                    <a:pt x="525" y="526"/>
                  </a:lnTo>
                  <a:lnTo>
                    <a:pt x="527" y="526"/>
                  </a:lnTo>
                  <a:lnTo>
                    <a:pt x="530" y="527"/>
                  </a:lnTo>
                  <a:lnTo>
                    <a:pt x="533" y="526"/>
                  </a:lnTo>
                  <a:lnTo>
                    <a:pt x="536" y="525"/>
                  </a:lnTo>
                  <a:lnTo>
                    <a:pt x="539" y="524"/>
                  </a:lnTo>
                  <a:lnTo>
                    <a:pt x="541" y="521"/>
                  </a:lnTo>
                  <a:lnTo>
                    <a:pt x="544" y="517"/>
                  </a:lnTo>
                  <a:lnTo>
                    <a:pt x="545" y="513"/>
                  </a:lnTo>
                  <a:lnTo>
                    <a:pt x="545" y="509"/>
                  </a:lnTo>
                  <a:lnTo>
                    <a:pt x="543" y="504"/>
                  </a:lnTo>
                  <a:lnTo>
                    <a:pt x="488" y="39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200" dirty="0">
                <a:latin typeface="+mj-lt"/>
              </a:endParaRPr>
            </a:p>
          </p:txBody>
        </p:sp>
      </p:grpSp>
      <p:sp>
        <p:nvSpPr>
          <p:cNvPr id="3" name="TextBox 2">
            <a:extLst>
              <a:ext uri="{FF2B5EF4-FFF2-40B4-BE49-F238E27FC236}">
                <a16:creationId xmlns:a16="http://schemas.microsoft.com/office/drawing/2014/main" id="{AC8E249C-CFEE-46B6-9AB9-442CD94E1D78}"/>
              </a:ext>
            </a:extLst>
          </p:cNvPr>
          <p:cNvSpPr txBox="1"/>
          <p:nvPr/>
        </p:nvSpPr>
        <p:spPr>
          <a:xfrm>
            <a:off x="3108176" y="2636576"/>
            <a:ext cx="2976101" cy="461665"/>
          </a:xfrm>
          <a:prstGeom prst="rect">
            <a:avLst/>
          </a:prstGeom>
          <a:noFill/>
        </p:spPr>
        <p:txBody>
          <a:bodyPr wrap="square" rtlCol="0">
            <a:spAutoFit/>
          </a:bodyPr>
          <a:lstStyle/>
          <a:p>
            <a:pPr algn="ctr"/>
            <a:r>
              <a:rPr lang="en-US" sz="2400" b="1" dirty="0">
                <a:solidFill>
                  <a:schemeClr val="bg1"/>
                </a:solidFill>
                <a:latin typeface="+mj-lt"/>
                <a:cs typeface="Segoe UI Semibold" panose="020B0702040204020203" pitchFamily="34" charset="0"/>
              </a:rPr>
              <a:t>DIGITAL SERVICES</a:t>
            </a:r>
          </a:p>
        </p:txBody>
      </p:sp>
    </p:spTree>
    <p:extLst>
      <p:ext uri="{BB962C8B-B14F-4D97-AF65-F5344CB8AC3E}">
        <p14:creationId xmlns:p14="http://schemas.microsoft.com/office/powerpoint/2010/main" val="3504602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E59DA-120B-406C-9F87-E86D05FAEA63}"/>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37274" y="1424830"/>
            <a:ext cx="8482876" cy="2909718"/>
          </a:xfrm>
          <a:prstGeom prst="rect">
            <a:avLst/>
          </a:prstGeom>
        </p:spPr>
      </p:pic>
      <p:sp>
        <p:nvSpPr>
          <p:cNvPr id="2" name="Title 1">
            <a:extLst>
              <a:ext uri="{FF2B5EF4-FFF2-40B4-BE49-F238E27FC236}">
                <a16:creationId xmlns:a16="http://schemas.microsoft.com/office/drawing/2014/main" id="{B5FD90C4-01AB-40F5-A9A3-8C381D19B5A0}"/>
              </a:ext>
            </a:extLst>
          </p:cNvPr>
          <p:cNvSpPr>
            <a:spLocks noGrp="1"/>
          </p:cNvSpPr>
          <p:nvPr>
            <p:ph type="title"/>
          </p:nvPr>
        </p:nvSpPr>
        <p:spPr/>
        <p:txBody>
          <a:bodyPr/>
          <a:lstStyle/>
          <a:p>
            <a:r>
              <a:rPr lang="en-US" altLang="en-US" dirty="0">
                <a:sym typeface="Helvetica" panose="020B0604020202030204" pitchFamily="34" charset="0"/>
              </a:rPr>
              <a:t>Sify Value Chain Platform - A truly All Ops Coverage</a:t>
            </a:r>
            <a:endParaRPr lang="en-IN" dirty="0"/>
          </a:p>
        </p:txBody>
      </p:sp>
      <p:sp>
        <p:nvSpPr>
          <p:cNvPr id="5" name="AutoShape 11">
            <a:extLst>
              <a:ext uri="{FF2B5EF4-FFF2-40B4-BE49-F238E27FC236}">
                <a16:creationId xmlns:a16="http://schemas.microsoft.com/office/drawing/2014/main" id="{05CC7506-F5E0-4409-BE39-18B0CAD9C849}"/>
              </a:ext>
            </a:extLst>
          </p:cNvPr>
          <p:cNvSpPr>
            <a:spLocks/>
          </p:cNvSpPr>
          <p:nvPr/>
        </p:nvSpPr>
        <p:spPr bwMode="auto">
          <a:xfrm>
            <a:off x="490178" y="3563599"/>
            <a:ext cx="1080298" cy="261165"/>
          </a:xfrm>
          <a:custGeom>
            <a:avLst/>
            <a:gdLst>
              <a:gd name="T0" fmla="*/ 591344 w 21600"/>
              <a:gd name="T1" fmla="*/ 156369 h 21600"/>
              <a:gd name="T2" fmla="*/ 591344 w 21600"/>
              <a:gd name="T3" fmla="*/ 156369 h 21600"/>
              <a:gd name="T4" fmla="*/ 591344 w 21600"/>
              <a:gd name="T5" fmla="*/ 156369 h 21600"/>
              <a:gd name="T6" fmla="*/ 591344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CloudOps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6" name="AutoShape 12">
            <a:extLst>
              <a:ext uri="{FF2B5EF4-FFF2-40B4-BE49-F238E27FC236}">
                <a16:creationId xmlns:a16="http://schemas.microsoft.com/office/drawing/2014/main" id="{6FB3BA0E-5513-437F-A3BE-00DEEE9C28CD}"/>
              </a:ext>
            </a:extLst>
          </p:cNvPr>
          <p:cNvSpPr>
            <a:spLocks/>
          </p:cNvSpPr>
          <p:nvPr/>
        </p:nvSpPr>
        <p:spPr bwMode="auto">
          <a:xfrm>
            <a:off x="1907629" y="1963013"/>
            <a:ext cx="1129411" cy="233297"/>
          </a:xfrm>
          <a:custGeom>
            <a:avLst/>
            <a:gdLst>
              <a:gd name="T0" fmla="*/ 502444 w 21600"/>
              <a:gd name="T1" fmla="*/ 130969 h 21600"/>
              <a:gd name="T2" fmla="*/ 502444 w 21600"/>
              <a:gd name="T3" fmla="*/ 130969 h 21600"/>
              <a:gd name="T4" fmla="*/ 502444 w 21600"/>
              <a:gd name="T5" fmla="*/ 130969 h 21600"/>
              <a:gd name="T6" fmla="*/ 502444 w 21600"/>
              <a:gd name="T7" fmla="*/ 1309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DevOps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7" name="AutoShape 13">
            <a:extLst>
              <a:ext uri="{FF2B5EF4-FFF2-40B4-BE49-F238E27FC236}">
                <a16:creationId xmlns:a16="http://schemas.microsoft.com/office/drawing/2014/main" id="{F2CF9082-B5DD-4689-A703-3CDC215F19A3}"/>
              </a:ext>
            </a:extLst>
          </p:cNvPr>
          <p:cNvSpPr>
            <a:spLocks/>
          </p:cNvSpPr>
          <p:nvPr/>
        </p:nvSpPr>
        <p:spPr bwMode="auto">
          <a:xfrm>
            <a:off x="3316395" y="3563599"/>
            <a:ext cx="1080298" cy="261165"/>
          </a:xfrm>
          <a:custGeom>
            <a:avLst/>
            <a:gdLst>
              <a:gd name="T0" fmla="*/ 502444 w 21600"/>
              <a:gd name="T1" fmla="*/ 144463 h 21600"/>
              <a:gd name="T2" fmla="*/ 502444 w 21600"/>
              <a:gd name="T3" fmla="*/ 144463 h 21600"/>
              <a:gd name="T4" fmla="*/ 502444 w 21600"/>
              <a:gd name="T5" fmla="*/ 144463 h 21600"/>
              <a:gd name="T6" fmla="*/ 502444 w 21600"/>
              <a:gd name="T7" fmla="*/ 1444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SecOps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8" name="AutoShape 14">
            <a:extLst>
              <a:ext uri="{FF2B5EF4-FFF2-40B4-BE49-F238E27FC236}">
                <a16:creationId xmlns:a16="http://schemas.microsoft.com/office/drawing/2014/main" id="{DAC53A06-201E-49F5-8C83-3473301917ED}"/>
              </a:ext>
            </a:extLst>
          </p:cNvPr>
          <p:cNvSpPr>
            <a:spLocks/>
          </p:cNvSpPr>
          <p:nvPr/>
        </p:nvSpPr>
        <p:spPr bwMode="auto">
          <a:xfrm>
            <a:off x="4716463" y="1915645"/>
            <a:ext cx="1129411" cy="280665"/>
          </a:xfrm>
          <a:custGeom>
            <a:avLst/>
            <a:gdLst>
              <a:gd name="T0" fmla="*/ 865188 w 21600"/>
              <a:gd name="T1" fmla="*/ 142082 h 21600"/>
              <a:gd name="T2" fmla="*/ 865188 w 21600"/>
              <a:gd name="T3" fmla="*/ 142082 h 21600"/>
              <a:gd name="T4" fmla="*/ 865188 w 21600"/>
              <a:gd name="T5" fmla="*/ 142082 h 21600"/>
              <a:gd name="T6" fmla="*/ 865188 w 21600"/>
              <a:gd name="T7" fmla="*/ 1420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ComplianceOps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9" name="AutoShape 15">
            <a:extLst>
              <a:ext uri="{FF2B5EF4-FFF2-40B4-BE49-F238E27FC236}">
                <a16:creationId xmlns:a16="http://schemas.microsoft.com/office/drawing/2014/main" id="{59C8F9F6-0B97-4EE0-ACD2-32584C5B796C}"/>
              </a:ext>
            </a:extLst>
          </p:cNvPr>
          <p:cNvSpPr>
            <a:spLocks/>
          </p:cNvSpPr>
          <p:nvPr/>
        </p:nvSpPr>
        <p:spPr bwMode="auto">
          <a:xfrm>
            <a:off x="6118303" y="3563599"/>
            <a:ext cx="1129411" cy="261165"/>
          </a:xfrm>
          <a:custGeom>
            <a:avLst/>
            <a:gdLst>
              <a:gd name="T0" fmla="*/ 954882 w 21600"/>
              <a:gd name="T1" fmla="*/ 156369 h 21600"/>
              <a:gd name="T2" fmla="*/ 954882 w 21600"/>
              <a:gd name="T3" fmla="*/ 156369 h 21600"/>
              <a:gd name="T4" fmla="*/ 954882 w 21600"/>
              <a:gd name="T5" fmla="*/ 156369 h 21600"/>
              <a:gd name="T6" fmla="*/ 954882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GovernanceOps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10" name="AutoShape 17">
            <a:extLst>
              <a:ext uri="{FF2B5EF4-FFF2-40B4-BE49-F238E27FC236}">
                <a16:creationId xmlns:a16="http://schemas.microsoft.com/office/drawing/2014/main" id="{5C3EAEB2-D0F6-479D-814F-06DE6B4D4218}"/>
              </a:ext>
            </a:extLst>
          </p:cNvPr>
          <p:cNvSpPr>
            <a:spLocks/>
          </p:cNvSpPr>
          <p:nvPr/>
        </p:nvSpPr>
        <p:spPr bwMode="auto">
          <a:xfrm>
            <a:off x="490178" y="2840590"/>
            <a:ext cx="1080298" cy="658306"/>
          </a:xfrm>
          <a:custGeom>
            <a:avLst/>
            <a:gdLst>
              <a:gd name="T0" fmla="*/ 1083469 w 21600"/>
              <a:gd name="T1" fmla="*/ 203994 h 21600"/>
              <a:gd name="T2" fmla="*/ 1083469 w 21600"/>
              <a:gd name="T3" fmla="*/ 203994 h 21600"/>
              <a:gd name="T4" fmla="*/ 1083469 w 21600"/>
              <a:gd name="T5" fmla="*/ 203994 h 21600"/>
              <a:gd name="T6" fmla="*/ 1083469 w 21600"/>
              <a:gd name="T7" fmla="*/ 2039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Environment Provisioning</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Application Provisioning</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1" name="AutoShape 19">
            <a:extLst>
              <a:ext uri="{FF2B5EF4-FFF2-40B4-BE49-F238E27FC236}">
                <a16:creationId xmlns:a16="http://schemas.microsoft.com/office/drawing/2014/main" id="{877B3331-A4FF-456E-AF55-91F76D43392D}"/>
              </a:ext>
            </a:extLst>
          </p:cNvPr>
          <p:cNvSpPr>
            <a:spLocks/>
          </p:cNvSpPr>
          <p:nvPr/>
        </p:nvSpPr>
        <p:spPr bwMode="auto">
          <a:xfrm>
            <a:off x="2016161" y="2289038"/>
            <a:ext cx="851127" cy="982749"/>
          </a:xfrm>
          <a:custGeom>
            <a:avLst/>
            <a:gdLst>
              <a:gd name="T0" fmla="*/ 1112838 w 21600"/>
              <a:gd name="T1" fmla="*/ 307182 h 21600"/>
              <a:gd name="T2" fmla="*/ 1112838 w 21600"/>
              <a:gd name="T3" fmla="*/ 307182 h 21600"/>
              <a:gd name="T4" fmla="*/ 1112838 w 21600"/>
              <a:gd name="T5" fmla="*/ 307182 h 21600"/>
              <a:gd name="T6" fmla="*/ 1112838 w 21600"/>
              <a:gd name="T7" fmla="*/ 307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Tool Chain Setup</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Continuous Integration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Continuous Deployment</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2" name="AutoShape 21">
            <a:extLst>
              <a:ext uri="{FF2B5EF4-FFF2-40B4-BE49-F238E27FC236}">
                <a16:creationId xmlns:a16="http://schemas.microsoft.com/office/drawing/2014/main" id="{2A8D13B5-A13E-480C-8634-C2178F51549F}"/>
              </a:ext>
            </a:extLst>
          </p:cNvPr>
          <p:cNvSpPr>
            <a:spLocks/>
          </p:cNvSpPr>
          <p:nvPr/>
        </p:nvSpPr>
        <p:spPr bwMode="auto">
          <a:xfrm>
            <a:off x="3349860" y="2977268"/>
            <a:ext cx="1077678" cy="521628"/>
          </a:xfrm>
          <a:custGeom>
            <a:avLst/>
            <a:gdLst>
              <a:gd name="T0" fmla="*/ 1112838 w 21600"/>
              <a:gd name="T1" fmla="*/ 236538 h 21600"/>
              <a:gd name="T2" fmla="*/ 1112838 w 21600"/>
              <a:gd name="T3" fmla="*/ 236538 h 21600"/>
              <a:gd name="T4" fmla="*/ 1112838 w 21600"/>
              <a:gd name="T5" fmla="*/ 236538 h 21600"/>
              <a:gd name="T6" fmla="*/ 1112838 w 21600"/>
              <a:gd name="T7" fmla="*/ 2365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Security Assessment</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Security Testing</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3" name="AutoShape 23">
            <a:extLst>
              <a:ext uri="{FF2B5EF4-FFF2-40B4-BE49-F238E27FC236}">
                <a16:creationId xmlns:a16="http://schemas.microsoft.com/office/drawing/2014/main" id="{F803B43D-B376-4FC1-89BA-7F4399AA9FB1}"/>
              </a:ext>
            </a:extLst>
          </p:cNvPr>
          <p:cNvSpPr>
            <a:spLocks/>
          </p:cNvSpPr>
          <p:nvPr/>
        </p:nvSpPr>
        <p:spPr bwMode="auto">
          <a:xfrm>
            <a:off x="4716463" y="2289038"/>
            <a:ext cx="1129411" cy="324003"/>
          </a:xfrm>
          <a:custGeom>
            <a:avLst/>
            <a:gdLst>
              <a:gd name="T0" fmla="*/ 1112838 w 21600"/>
              <a:gd name="T1" fmla="*/ 129382 h 21600"/>
              <a:gd name="T2" fmla="*/ 1112838 w 21600"/>
              <a:gd name="T3" fmla="*/ 129382 h 21600"/>
              <a:gd name="T4" fmla="*/ 1112838 w 21600"/>
              <a:gd name="T5" fmla="*/ 129382 h 21600"/>
              <a:gd name="T6" fmla="*/ 1112838 w 21600"/>
              <a:gd name="T7" fmla="*/ 129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Compliance Automation</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4" name="AutoShape 25">
            <a:extLst>
              <a:ext uri="{FF2B5EF4-FFF2-40B4-BE49-F238E27FC236}">
                <a16:creationId xmlns:a16="http://schemas.microsoft.com/office/drawing/2014/main" id="{70EF46FB-4AEE-40C3-B859-ABD6CEB63A35}"/>
              </a:ext>
            </a:extLst>
          </p:cNvPr>
          <p:cNvSpPr>
            <a:spLocks/>
          </p:cNvSpPr>
          <p:nvPr/>
        </p:nvSpPr>
        <p:spPr bwMode="auto">
          <a:xfrm>
            <a:off x="6170035" y="3031373"/>
            <a:ext cx="1077678" cy="467523"/>
          </a:xfrm>
          <a:custGeom>
            <a:avLst/>
            <a:gdLst>
              <a:gd name="T0" fmla="*/ 1083469 w 21600"/>
              <a:gd name="T1" fmla="*/ 236538 h 21600"/>
              <a:gd name="T2" fmla="*/ 1083469 w 21600"/>
              <a:gd name="T3" fmla="*/ 236538 h 21600"/>
              <a:gd name="T4" fmla="*/ 1083469 w 21600"/>
              <a:gd name="T5" fmla="*/ 236538 h 21600"/>
              <a:gd name="T6" fmla="*/ 1083469 w 21600"/>
              <a:gd name="T7" fmla="*/ 2365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Track Atomic Progress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Measure KPIs</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
        <p:nvSpPr>
          <p:cNvPr id="15" name="AutoShape 28">
            <a:extLst>
              <a:ext uri="{FF2B5EF4-FFF2-40B4-BE49-F238E27FC236}">
                <a16:creationId xmlns:a16="http://schemas.microsoft.com/office/drawing/2014/main" id="{E94216D3-81D4-4EEB-92A4-BE531D617BD8}"/>
              </a:ext>
            </a:extLst>
          </p:cNvPr>
          <p:cNvSpPr>
            <a:spLocks/>
          </p:cNvSpPr>
          <p:nvPr/>
        </p:nvSpPr>
        <p:spPr bwMode="auto">
          <a:xfrm>
            <a:off x="7504732" y="1915644"/>
            <a:ext cx="1171838" cy="280666"/>
          </a:xfrm>
          <a:custGeom>
            <a:avLst/>
            <a:gdLst>
              <a:gd name="T0" fmla="*/ 496094 w 21600"/>
              <a:gd name="T1" fmla="*/ 156369 h 21600"/>
              <a:gd name="T2" fmla="*/ 496094 w 21600"/>
              <a:gd name="T3" fmla="*/ 156369 h 21600"/>
              <a:gd name="T4" fmla="*/ 496094 w 21600"/>
              <a:gd name="T5" fmla="*/ 156369 h 21600"/>
              <a:gd name="T6" fmla="*/ 496094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AIOps</a:t>
            </a:r>
            <a:endParaRPr kumimoji="0" lang="en-US" altLang="en-US" sz="1800" b="1" i="0" u="none" strike="noStrike" kern="1200" cap="none" spc="0" normalizeH="0" baseline="0" noProof="0" dirty="0">
              <a:ln>
                <a:noFill/>
              </a:ln>
              <a:solidFill>
                <a:prstClr val="black"/>
              </a:solidFill>
              <a:effectLst/>
              <a:uLnTx/>
              <a:uFillTx/>
              <a:latin typeface="Trebuchet MS"/>
              <a:ea typeface="Verdana" panose="020B0604030504040204" pitchFamily="34" charset="0"/>
              <a:sym typeface="Verdana" panose="020B0604030504040204" pitchFamily="34" charset="0"/>
            </a:endParaRPr>
          </a:p>
        </p:txBody>
      </p:sp>
      <p:sp>
        <p:nvSpPr>
          <p:cNvPr id="16" name="AutoShape 30">
            <a:extLst>
              <a:ext uri="{FF2B5EF4-FFF2-40B4-BE49-F238E27FC236}">
                <a16:creationId xmlns:a16="http://schemas.microsoft.com/office/drawing/2014/main" id="{67F600A3-8CE5-4403-A373-5E60485792A9}"/>
              </a:ext>
            </a:extLst>
          </p:cNvPr>
          <p:cNvSpPr>
            <a:spLocks/>
          </p:cNvSpPr>
          <p:nvPr/>
        </p:nvSpPr>
        <p:spPr bwMode="auto">
          <a:xfrm>
            <a:off x="7547159" y="2289038"/>
            <a:ext cx="985391" cy="1126770"/>
          </a:xfrm>
          <a:custGeom>
            <a:avLst/>
            <a:gdLst>
              <a:gd name="T0" fmla="*/ 1294606 w 21600"/>
              <a:gd name="T1" fmla="*/ 307975 h 21600"/>
              <a:gd name="T2" fmla="*/ 1294606 w 21600"/>
              <a:gd name="T3" fmla="*/ 307975 h 21600"/>
              <a:gd name="T4" fmla="*/ 1294606 w 21600"/>
              <a:gd name="T5" fmla="*/ 307975 h 21600"/>
              <a:gd name="T6" fmla="*/ 1294606 w 21600"/>
              <a:gd name="T7" fmla="*/ 307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Cost/Workload Optimization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Incident Prediction / Remediation</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Helvetica" panose="020B0604020202030204" pitchFamily="34" charset="0"/>
                <a:cs typeface="Helvetica" panose="020B0604020202030204" pitchFamily="34" charset="0"/>
                <a:sym typeface="Helvetica" panose="020B0604020202030204" pitchFamily="34" charset="0"/>
              </a:rPr>
              <a:t>DevOps Prediction</a:t>
            </a:r>
            <a:endParaRPr kumimoji="0" lang="en-US" altLang="en-US" sz="1000" b="0" i="0" u="none" strike="noStrike" kern="1200" cap="none" spc="0" normalizeH="0" baseline="0" noProof="0" dirty="0">
              <a:ln>
                <a:noFill/>
              </a:ln>
              <a:solidFill>
                <a:prstClr val="black">
                  <a:lumMod val="75000"/>
                  <a:lumOff val="25000"/>
                </a:prstClr>
              </a:solidFill>
              <a:effectLst/>
              <a:uLnTx/>
              <a:uFillTx/>
              <a:latin typeface="Trebuchet MS"/>
              <a:ea typeface="Verdana" panose="020B0604030504040204" pitchFamily="34" charset="0"/>
              <a:sym typeface="Verdana" panose="020B0604030504040204" pitchFamily="34" charset="0"/>
            </a:endParaRPr>
          </a:p>
        </p:txBody>
      </p:sp>
    </p:spTree>
    <p:extLst>
      <p:ext uri="{BB962C8B-B14F-4D97-AF65-F5344CB8AC3E}">
        <p14:creationId xmlns:p14="http://schemas.microsoft.com/office/powerpoint/2010/main" val="389912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E09B71D-A3A5-4C22-81BF-ADAFBC2BFA32}"/>
              </a:ext>
            </a:extLst>
          </p:cNvPr>
          <p:cNvCxnSpPr/>
          <p:nvPr/>
        </p:nvCxnSpPr>
        <p:spPr>
          <a:xfrm>
            <a:off x="324000" y="1437424"/>
            <a:ext cx="849615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CAB17D86-0F8C-403B-9DB2-1750800C7874}"/>
              </a:ext>
            </a:extLst>
          </p:cNvPr>
          <p:cNvSpPr/>
          <p:nvPr/>
        </p:nvSpPr>
        <p:spPr>
          <a:xfrm>
            <a:off x="324000" y="1437424"/>
            <a:ext cx="8496150" cy="1445414"/>
          </a:xfrm>
          <a:prstGeom prst="rect">
            <a:avLst/>
          </a:prstGeom>
          <a:solidFill>
            <a:schemeClr val="accent5">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F29DCB81-9CD0-47FC-94B8-A260FCB1034C}"/>
              </a:ext>
            </a:extLst>
          </p:cNvPr>
          <p:cNvSpPr/>
          <p:nvPr/>
        </p:nvSpPr>
        <p:spPr>
          <a:xfrm>
            <a:off x="324000" y="2882840"/>
            <a:ext cx="8496150" cy="1849498"/>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id="{EBE06F5B-EF6C-4F6B-9AA2-765B78153D39}"/>
              </a:ext>
            </a:extLst>
          </p:cNvPr>
          <p:cNvSpPr>
            <a:spLocks noGrp="1"/>
          </p:cNvSpPr>
          <p:nvPr>
            <p:ph type="title"/>
          </p:nvPr>
        </p:nvSpPr>
        <p:spPr/>
        <p:txBody>
          <a:bodyPr/>
          <a:lstStyle/>
          <a:p>
            <a:r>
              <a:rPr lang="en-US" dirty="0"/>
              <a:t>Modern Applications | Sify’s Center of Excellence</a:t>
            </a:r>
            <a:endParaRPr lang="en-IN" dirty="0"/>
          </a:p>
        </p:txBody>
      </p:sp>
      <p:sp>
        <p:nvSpPr>
          <p:cNvPr id="5" name="Oval 4">
            <a:extLst>
              <a:ext uri="{FF2B5EF4-FFF2-40B4-BE49-F238E27FC236}">
                <a16:creationId xmlns:a16="http://schemas.microsoft.com/office/drawing/2014/main" id="{776748A2-3705-4437-855B-C21191B6CBC0}"/>
              </a:ext>
            </a:extLst>
          </p:cNvPr>
          <p:cNvSpPr/>
          <p:nvPr/>
        </p:nvSpPr>
        <p:spPr>
          <a:xfrm>
            <a:off x="1998382"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B3DB5630-2326-47F4-BD56-C2D9C191352D}"/>
              </a:ext>
            </a:extLst>
          </p:cNvPr>
          <p:cNvSpPr/>
          <p:nvPr/>
        </p:nvSpPr>
        <p:spPr>
          <a:xfrm>
            <a:off x="3420324"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E3191D3E-D3EB-4C06-91EE-D3D450AE9C92}"/>
              </a:ext>
            </a:extLst>
          </p:cNvPr>
          <p:cNvSpPr/>
          <p:nvPr/>
        </p:nvSpPr>
        <p:spPr>
          <a:xfrm>
            <a:off x="4842266"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5E30175E-2107-49C0-944D-93864908BD75}"/>
              </a:ext>
            </a:extLst>
          </p:cNvPr>
          <p:cNvSpPr/>
          <p:nvPr/>
        </p:nvSpPr>
        <p:spPr>
          <a:xfrm>
            <a:off x="6264208"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22A9CFBE-4D5D-48BF-A77F-01870D276B31}"/>
              </a:ext>
            </a:extLst>
          </p:cNvPr>
          <p:cNvSpPr/>
          <p:nvPr/>
        </p:nvSpPr>
        <p:spPr>
          <a:xfrm>
            <a:off x="7686150"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Oval 49">
            <a:extLst>
              <a:ext uri="{FF2B5EF4-FFF2-40B4-BE49-F238E27FC236}">
                <a16:creationId xmlns:a16="http://schemas.microsoft.com/office/drawing/2014/main" id="{ACE7B987-6BD1-4E40-BA3E-678C293EA56D}"/>
              </a:ext>
            </a:extLst>
          </p:cNvPr>
          <p:cNvSpPr/>
          <p:nvPr/>
        </p:nvSpPr>
        <p:spPr>
          <a:xfrm>
            <a:off x="576440" y="987425"/>
            <a:ext cx="900000" cy="90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50">
            <a:extLst>
              <a:ext uri="{FF2B5EF4-FFF2-40B4-BE49-F238E27FC236}">
                <a16:creationId xmlns:a16="http://schemas.microsoft.com/office/drawing/2014/main" id="{CE86FC02-EC0C-4F32-AD2A-44980276845C}"/>
              </a:ext>
            </a:extLst>
          </p:cNvPr>
          <p:cNvSpPr txBox="1"/>
          <p:nvPr/>
        </p:nvSpPr>
        <p:spPr>
          <a:xfrm>
            <a:off x="407963" y="1970839"/>
            <a:ext cx="1192131" cy="461665"/>
          </a:xfrm>
          <a:prstGeom prst="rect">
            <a:avLst/>
          </a:prstGeom>
          <a:noFill/>
        </p:spPr>
        <p:txBody>
          <a:bodyPr wrap="square" rtlCol="0">
            <a:spAutoFit/>
          </a:bodyPr>
          <a:lstStyle/>
          <a:p>
            <a:pPr algn="ctr"/>
            <a:r>
              <a:rPr lang="en-IN" sz="1200" b="1" dirty="0"/>
              <a:t>Hybrid Mobile Apps</a:t>
            </a:r>
          </a:p>
        </p:txBody>
      </p:sp>
      <p:sp>
        <p:nvSpPr>
          <p:cNvPr id="52" name="TextBox 51">
            <a:extLst>
              <a:ext uri="{FF2B5EF4-FFF2-40B4-BE49-F238E27FC236}">
                <a16:creationId xmlns:a16="http://schemas.microsoft.com/office/drawing/2014/main" id="{49060692-7DE7-4B06-A2B3-55512BB4B67D}"/>
              </a:ext>
            </a:extLst>
          </p:cNvPr>
          <p:cNvSpPr txBox="1"/>
          <p:nvPr/>
        </p:nvSpPr>
        <p:spPr>
          <a:xfrm>
            <a:off x="407963" y="2973491"/>
            <a:ext cx="1192131" cy="1277273"/>
          </a:xfrm>
          <a:prstGeom prst="rect">
            <a:avLst/>
          </a:prstGeom>
          <a:noFill/>
        </p:spPr>
        <p:txBody>
          <a:bodyPr wrap="square" rtlCol="0">
            <a:spAutoFit/>
          </a:bodyPr>
          <a:lstStyle/>
          <a:p>
            <a:pPr algn="ctr"/>
            <a:r>
              <a:rPr lang="en-IN" sz="1100" dirty="0"/>
              <a:t>Html5 | jQuery | Cordova | </a:t>
            </a:r>
            <a:r>
              <a:rPr lang="en-IN" sz="1100" dirty="0" err="1"/>
              <a:t>Onsen</a:t>
            </a:r>
            <a:r>
              <a:rPr lang="en-IN" sz="1100" dirty="0"/>
              <a:t> UI | AngularJS | Ionic | </a:t>
            </a:r>
            <a:r>
              <a:rPr lang="en-IN" sz="1100" dirty="0" err="1"/>
              <a:t>NativeScript</a:t>
            </a:r>
            <a:r>
              <a:rPr lang="en-IN" sz="1100" dirty="0"/>
              <a:t> | React Native</a:t>
            </a:r>
          </a:p>
        </p:txBody>
      </p:sp>
      <p:sp>
        <p:nvSpPr>
          <p:cNvPr id="53" name="TextBox 52">
            <a:extLst>
              <a:ext uri="{FF2B5EF4-FFF2-40B4-BE49-F238E27FC236}">
                <a16:creationId xmlns:a16="http://schemas.microsoft.com/office/drawing/2014/main" id="{1BBC04E1-9C3A-459F-818F-AF17E24DAD64}"/>
              </a:ext>
            </a:extLst>
          </p:cNvPr>
          <p:cNvSpPr txBox="1"/>
          <p:nvPr/>
        </p:nvSpPr>
        <p:spPr>
          <a:xfrm>
            <a:off x="1834096" y="1970839"/>
            <a:ext cx="1192131" cy="461665"/>
          </a:xfrm>
          <a:prstGeom prst="rect">
            <a:avLst/>
          </a:prstGeom>
          <a:noFill/>
        </p:spPr>
        <p:txBody>
          <a:bodyPr wrap="square" rtlCol="0">
            <a:spAutoFit/>
          </a:bodyPr>
          <a:lstStyle/>
          <a:p>
            <a:pPr algn="ctr"/>
            <a:r>
              <a:rPr lang="en-IN" sz="1200" b="1" dirty="0"/>
              <a:t>Native iOS Mobile Apps</a:t>
            </a:r>
          </a:p>
        </p:txBody>
      </p:sp>
      <p:sp>
        <p:nvSpPr>
          <p:cNvPr id="54" name="TextBox 53">
            <a:extLst>
              <a:ext uri="{FF2B5EF4-FFF2-40B4-BE49-F238E27FC236}">
                <a16:creationId xmlns:a16="http://schemas.microsoft.com/office/drawing/2014/main" id="{7095B2C6-EADA-4C02-88E9-B95D545A5529}"/>
              </a:ext>
            </a:extLst>
          </p:cNvPr>
          <p:cNvSpPr txBox="1"/>
          <p:nvPr/>
        </p:nvSpPr>
        <p:spPr>
          <a:xfrm>
            <a:off x="1834096" y="2973491"/>
            <a:ext cx="1192131" cy="430887"/>
          </a:xfrm>
          <a:prstGeom prst="rect">
            <a:avLst/>
          </a:prstGeom>
          <a:noFill/>
        </p:spPr>
        <p:txBody>
          <a:bodyPr wrap="square" rtlCol="0">
            <a:spAutoFit/>
          </a:bodyPr>
          <a:lstStyle/>
          <a:p>
            <a:pPr algn="ctr"/>
            <a:r>
              <a:rPr lang="en-IN" sz="1100" dirty="0"/>
              <a:t>Objective-C | Swift</a:t>
            </a:r>
          </a:p>
        </p:txBody>
      </p:sp>
      <p:sp>
        <p:nvSpPr>
          <p:cNvPr id="55" name="TextBox 54">
            <a:extLst>
              <a:ext uri="{FF2B5EF4-FFF2-40B4-BE49-F238E27FC236}">
                <a16:creationId xmlns:a16="http://schemas.microsoft.com/office/drawing/2014/main" id="{F072CABB-4750-4B16-BCB2-5F8C7D3820D3}"/>
              </a:ext>
            </a:extLst>
          </p:cNvPr>
          <p:cNvSpPr txBox="1"/>
          <p:nvPr/>
        </p:nvSpPr>
        <p:spPr>
          <a:xfrm>
            <a:off x="3259283" y="1970839"/>
            <a:ext cx="1192131" cy="646331"/>
          </a:xfrm>
          <a:prstGeom prst="rect">
            <a:avLst/>
          </a:prstGeom>
          <a:noFill/>
        </p:spPr>
        <p:txBody>
          <a:bodyPr wrap="square" rtlCol="0">
            <a:spAutoFit/>
          </a:bodyPr>
          <a:lstStyle/>
          <a:p>
            <a:pPr algn="ctr"/>
            <a:r>
              <a:rPr lang="en-IN" sz="1200" b="1" dirty="0"/>
              <a:t>Native Android Mobile Apps</a:t>
            </a:r>
          </a:p>
        </p:txBody>
      </p:sp>
      <p:sp>
        <p:nvSpPr>
          <p:cNvPr id="56" name="TextBox 55">
            <a:extLst>
              <a:ext uri="{FF2B5EF4-FFF2-40B4-BE49-F238E27FC236}">
                <a16:creationId xmlns:a16="http://schemas.microsoft.com/office/drawing/2014/main" id="{F8CAF182-A232-4030-B859-866EB5FC9796}"/>
              </a:ext>
            </a:extLst>
          </p:cNvPr>
          <p:cNvSpPr txBox="1"/>
          <p:nvPr/>
        </p:nvSpPr>
        <p:spPr>
          <a:xfrm>
            <a:off x="3259283" y="2932282"/>
            <a:ext cx="1192131" cy="261610"/>
          </a:xfrm>
          <a:prstGeom prst="rect">
            <a:avLst/>
          </a:prstGeom>
          <a:noFill/>
        </p:spPr>
        <p:txBody>
          <a:bodyPr wrap="square" rtlCol="0">
            <a:spAutoFit/>
          </a:bodyPr>
          <a:lstStyle/>
          <a:p>
            <a:pPr algn="ctr"/>
            <a:r>
              <a:rPr lang="en-IN" sz="1100" dirty="0"/>
              <a:t>Java</a:t>
            </a:r>
          </a:p>
        </p:txBody>
      </p:sp>
      <p:sp>
        <p:nvSpPr>
          <p:cNvPr id="66" name="TextBox 65">
            <a:extLst>
              <a:ext uri="{FF2B5EF4-FFF2-40B4-BE49-F238E27FC236}">
                <a16:creationId xmlns:a16="http://schemas.microsoft.com/office/drawing/2014/main" id="{89413AC1-B17A-48F1-B3CC-A4EC5CB63F1C}"/>
              </a:ext>
            </a:extLst>
          </p:cNvPr>
          <p:cNvSpPr txBox="1"/>
          <p:nvPr/>
        </p:nvSpPr>
        <p:spPr>
          <a:xfrm>
            <a:off x="4685416" y="1970839"/>
            <a:ext cx="1192131" cy="646331"/>
          </a:xfrm>
          <a:prstGeom prst="rect">
            <a:avLst/>
          </a:prstGeom>
          <a:noFill/>
        </p:spPr>
        <p:txBody>
          <a:bodyPr wrap="square" rtlCol="0">
            <a:spAutoFit/>
          </a:bodyPr>
          <a:lstStyle/>
          <a:p>
            <a:pPr algn="ctr"/>
            <a:r>
              <a:rPr lang="en-IN" sz="1200" b="1" dirty="0"/>
              <a:t>Interactive 3D, VR, AR &amp; MR Apps</a:t>
            </a:r>
          </a:p>
        </p:txBody>
      </p:sp>
      <p:sp>
        <p:nvSpPr>
          <p:cNvPr id="67" name="TextBox 66">
            <a:extLst>
              <a:ext uri="{FF2B5EF4-FFF2-40B4-BE49-F238E27FC236}">
                <a16:creationId xmlns:a16="http://schemas.microsoft.com/office/drawing/2014/main" id="{35DD30B6-579A-4C02-83AE-55C8E434A1D5}"/>
              </a:ext>
            </a:extLst>
          </p:cNvPr>
          <p:cNvSpPr txBox="1"/>
          <p:nvPr/>
        </p:nvSpPr>
        <p:spPr>
          <a:xfrm>
            <a:off x="4685416" y="2973491"/>
            <a:ext cx="1192131" cy="430887"/>
          </a:xfrm>
          <a:prstGeom prst="rect">
            <a:avLst/>
          </a:prstGeom>
          <a:noFill/>
        </p:spPr>
        <p:txBody>
          <a:bodyPr wrap="square" rtlCol="0">
            <a:spAutoFit/>
          </a:bodyPr>
          <a:lstStyle/>
          <a:p>
            <a:pPr algn="ctr"/>
            <a:r>
              <a:rPr lang="en-US" sz="1100" dirty="0"/>
              <a:t>Unity 3D | 3ds Max | Three.js</a:t>
            </a:r>
            <a:endParaRPr lang="en-IN" sz="1100" dirty="0"/>
          </a:p>
        </p:txBody>
      </p:sp>
      <p:sp>
        <p:nvSpPr>
          <p:cNvPr id="68" name="TextBox 67">
            <a:extLst>
              <a:ext uri="{FF2B5EF4-FFF2-40B4-BE49-F238E27FC236}">
                <a16:creationId xmlns:a16="http://schemas.microsoft.com/office/drawing/2014/main" id="{7E6053F9-1456-45E6-9E2F-BC289A560C04}"/>
              </a:ext>
            </a:extLst>
          </p:cNvPr>
          <p:cNvSpPr txBox="1"/>
          <p:nvPr/>
        </p:nvSpPr>
        <p:spPr>
          <a:xfrm>
            <a:off x="6110603" y="1970839"/>
            <a:ext cx="1192131" cy="461665"/>
          </a:xfrm>
          <a:prstGeom prst="rect">
            <a:avLst/>
          </a:prstGeom>
          <a:noFill/>
        </p:spPr>
        <p:txBody>
          <a:bodyPr wrap="square" rtlCol="0">
            <a:spAutoFit/>
          </a:bodyPr>
          <a:lstStyle/>
          <a:p>
            <a:pPr algn="ctr"/>
            <a:r>
              <a:rPr lang="en-IN" sz="1200" b="1" dirty="0"/>
              <a:t>Server Side Applications</a:t>
            </a:r>
          </a:p>
        </p:txBody>
      </p:sp>
      <p:sp>
        <p:nvSpPr>
          <p:cNvPr id="69" name="TextBox 68">
            <a:extLst>
              <a:ext uri="{FF2B5EF4-FFF2-40B4-BE49-F238E27FC236}">
                <a16:creationId xmlns:a16="http://schemas.microsoft.com/office/drawing/2014/main" id="{BF0CD3C9-854D-4B02-9720-A81F8C86DA6A}"/>
              </a:ext>
            </a:extLst>
          </p:cNvPr>
          <p:cNvSpPr txBox="1"/>
          <p:nvPr/>
        </p:nvSpPr>
        <p:spPr>
          <a:xfrm>
            <a:off x="6110603" y="2973491"/>
            <a:ext cx="1192131" cy="430887"/>
          </a:xfrm>
          <a:prstGeom prst="rect">
            <a:avLst/>
          </a:prstGeom>
          <a:noFill/>
        </p:spPr>
        <p:txBody>
          <a:bodyPr wrap="square" rtlCol="0">
            <a:spAutoFit/>
          </a:bodyPr>
          <a:lstStyle/>
          <a:p>
            <a:pPr algn="ctr"/>
            <a:r>
              <a:rPr lang="en-IN" sz="1100" dirty="0"/>
              <a:t>Node JS | PHP | Angular</a:t>
            </a:r>
          </a:p>
        </p:txBody>
      </p:sp>
      <p:sp>
        <p:nvSpPr>
          <p:cNvPr id="70" name="TextBox 69">
            <a:extLst>
              <a:ext uri="{FF2B5EF4-FFF2-40B4-BE49-F238E27FC236}">
                <a16:creationId xmlns:a16="http://schemas.microsoft.com/office/drawing/2014/main" id="{94921061-7DC4-44D9-874E-92094BF32FA2}"/>
              </a:ext>
            </a:extLst>
          </p:cNvPr>
          <p:cNvSpPr txBox="1"/>
          <p:nvPr/>
        </p:nvSpPr>
        <p:spPr>
          <a:xfrm>
            <a:off x="7536263" y="1970839"/>
            <a:ext cx="1192131" cy="461665"/>
          </a:xfrm>
          <a:prstGeom prst="rect">
            <a:avLst/>
          </a:prstGeom>
          <a:noFill/>
        </p:spPr>
        <p:txBody>
          <a:bodyPr wrap="square" rtlCol="0">
            <a:spAutoFit/>
          </a:bodyPr>
          <a:lstStyle/>
          <a:p>
            <a:pPr algn="ctr"/>
            <a:r>
              <a:rPr lang="en-IN" sz="1200" b="1" dirty="0"/>
              <a:t>AI, ML &amp; Deep Learning</a:t>
            </a:r>
          </a:p>
        </p:txBody>
      </p:sp>
      <p:sp>
        <p:nvSpPr>
          <p:cNvPr id="71" name="TextBox 70">
            <a:extLst>
              <a:ext uri="{FF2B5EF4-FFF2-40B4-BE49-F238E27FC236}">
                <a16:creationId xmlns:a16="http://schemas.microsoft.com/office/drawing/2014/main" id="{23FC0202-8D92-4A72-BED5-FB0C714C7880}"/>
              </a:ext>
            </a:extLst>
          </p:cNvPr>
          <p:cNvSpPr txBox="1"/>
          <p:nvPr/>
        </p:nvSpPr>
        <p:spPr>
          <a:xfrm>
            <a:off x="7536263" y="2973491"/>
            <a:ext cx="1192131" cy="1107996"/>
          </a:xfrm>
          <a:prstGeom prst="rect">
            <a:avLst/>
          </a:prstGeom>
          <a:noFill/>
        </p:spPr>
        <p:txBody>
          <a:bodyPr wrap="square" rtlCol="0">
            <a:spAutoFit/>
          </a:bodyPr>
          <a:lstStyle/>
          <a:p>
            <a:pPr algn="ctr"/>
            <a:r>
              <a:rPr lang="en-IN" sz="1100" dirty="0"/>
              <a:t>TensorFlow | OpenCV | Tesseract | AWS Recognition | AWS Lex</a:t>
            </a:r>
          </a:p>
        </p:txBody>
      </p:sp>
      <p:sp>
        <p:nvSpPr>
          <p:cNvPr id="72" name="TextBox 71">
            <a:extLst>
              <a:ext uri="{FF2B5EF4-FFF2-40B4-BE49-F238E27FC236}">
                <a16:creationId xmlns:a16="http://schemas.microsoft.com/office/drawing/2014/main" id="{AD2FFC5D-1DB6-4F6A-9FBA-25769BE4EA30}"/>
              </a:ext>
            </a:extLst>
          </p:cNvPr>
          <p:cNvSpPr txBox="1"/>
          <p:nvPr/>
        </p:nvSpPr>
        <p:spPr>
          <a:xfrm>
            <a:off x="7490384" y="2347507"/>
            <a:ext cx="1283887" cy="461665"/>
          </a:xfrm>
          <a:prstGeom prst="rect">
            <a:avLst/>
          </a:prstGeom>
          <a:noFill/>
        </p:spPr>
        <p:txBody>
          <a:bodyPr wrap="square" rtlCol="0">
            <a:spAutoFit/>
          </a:bodyPr>
          <a:lstStyle/>
          <a:p>
            <a:pPr algn="ctr"/>
            <a:r>
              <a:rPr lang="en-IN" sz="800" dirty="0">
                <a:solidFill>
                  <a:schemeClr val="tx1">
                    <a:lumMod val="75000"/>
                    <a:lumOff val="25000"/>
                  </a:schemeClr>
                </a:solidFill>
              </a:rPr>
              <a:t>Computer Vision Natural Language Processing &amp; Chat Bots</a:t>
            </a:r>
          </a:p>
        </p:txBody>
      </p:sp>
      <p:grpSp>
        <p:nvGrpSpPr>
          <p:cNvPr id="17" name="Group 16">
            <a:extLst>
              <a:ext uri="{FF2B5EF4-FFF2-40B4-BE49-F238E27FC236}">
                <a16:creationId xmlns:a16="http://schemas.microsoft.com/office/drawing/2014/main" id="{A8C98B57-0474-4701-8298-0AD2DE099600}"/>
              </a:ext>
            </a:extLst>
          </p:cNvPr>
          <p:cNvGrpSpPr/>
          <p:nvPr/>
        </p:nvGrpSpPr>
        <p:grpSpPr>
          <a:xfrm>
            <a:off x="1730326" y="1437424"/>
            <a:ext cx="5690382" cy="3294911"/>
            <a:chOff x="1730326" y="1622478"/>
            <a:chExt cx="5690382" cy="3109860"/>
          </a:xfrm>
        </p:grpSpPr>
        <p:cxnSp>
          <p:nvCxnSpPr>
            <p:cNvPr id="15" name="Straight Connector 14">
              <a:extLst>
                <a:ext uri="{FF2B5EF4-FFF2-40B4-BE49-F238E27FC236}">
                  <a16:creationId xmlns:a16="http://schemas.microsoft.com/office/drawing/2014/main" id="{DDA9D39B-5864-4B72-8EA5-F6493C86EE79}"/>
                </a:ext>
              </a:extLst>
            </p:cNvPr>
            <p:cNvCxnSpPr/>
            <p:nvPr/>
          </p:nvCxnSpPr>
          <p:spPr>
            <a:xfrm>
              <a:off x="1730326"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629C9C3-8F7D-4231-9672-8070E6F5C8AA}"/>
                </a:ext>
              </a:extLst>
            </p:cNvPr>
            <p:cNvCxnSpPr/>
            <p:nvPr/>
          </p:nvCxnSpPr>
          <p:spPr>
            <a:xfrm>
              <a:off x="3144129"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A8D97F2-2FA8-4E43-8663-D16C1A4E6BC7}"/>
                </a:ext>
              </a:extLst>
            </p:cNvPr>
            <p:cNvCxnSpPr/>
            <p:nvPr/>
          </p:nvCxnSpPr>
          <p:spPr>
            <a:xfrm>
              <a:off x="4572000"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7B67767-7055-4DD0-96AC-C35571749CD2}"/>
                </a:ext>
              </a:extLst>
            </p:cNvPr>
            <p:cNvCxnSpPr/>
            <p:nvPr/>
          </p:nvCxnSpPr>
          <p:spPr>
            <a:xfrm>
              <a:off x="6006905"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4887A5B-9C70-4E72-BC36-5023AEC392B0}"/>
                </a:ext>
              </a:extLst>
            </p:cNvPr>
            <p:cNvCxnSpPr/>
            <p:nvPr/>
          </p:nvCxnSpPr>
          <p:spPr>
            <a:xfrm>
              <a:off x="7420708" y="1622478"/>
              <a:ext cx="0" cy="310986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pic>
        <p:nvPicPr>
          <p:cNvPr id="22" name="Picture 21" descr="Background pattern&#10;&#10;Description automatically generated">
            <a:extLst>
              <a:ext uri="{FF2B5EF4-FFF2-40B4-BE49-F238E27FC236}">
                <a16:creationId xmlns:a16="http://schemas.microsoft.com/office/drawing/2014/main" id="{5C330E99-EF0E-4DE9-A505-B9A752E2C524}"/>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62327" y="1164132"/>
            <a:ext cx="540000" cy="540000"/>
          </a:xfrm>
          <a:prstGeom prst="rect">
            <a:avLst/>
          </a:prstGeom>
        </p:spPr>
      </p:pic>
      <p:pic>
        <p:nvPicPr>
          <p:cNvPr id="24" name="Picture 23" descr="Shape&#10;&#10;Description automatically generated with low confidence">
            <a:extLst>
              <a:ext uri="{FF2B5EF4-FFF2-40B4-BE49-F238E27FC236}">
                <a16:creationId xmlns:a16="http://schemas.microsoft.com/office/drawing/2014/main" id="{F64D1E3B-1305-4BA8-9D0B-4604DCD13775}"/>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8107" y="1153032"/>
            <a:ext cx="540000" cy="540000"/>
          </a:xfrm>
          <a:prstGeom prst="rect">
            <a:avLst/>
          </a:prstGeom>
        </p:spPr>
      </p:pic>
      <p:pic>
        <p:nvPicPr>
          <p:cNvPr id="30" name="Picture 29" descr="Shape&#10;&#10;Description automatically generated with low confidence">
            <a:extLst>
              <a:ext uri="{FF2B5EF4-FFF2-40B4-BE49-F238E27FC236}">
                <a16:creationId xmlns:a16="http://schemas.microsoft.com/office/drawing/2014/main" id="{BB1266E0-7734-4AA3-8B64-A9C3E4A06A9F}"/>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22266" y="1167423"/>
            <a:ext cx="540000" cy="540000"/>
          </a:xfrm>
          <a:prstGeom prst="rect">
            <a:avLst/>
          </a:prstGeom>
        </p:spPr>
      </p:pic>
      <p:pic>
        <p:nvPicPr>
          <p:cNvPr id="40" name="Picture 39" descr="Shape&#10;&#10;Description automatically generated with low confidence">
            <a:extLst>
              <a:ext uri="{FF2B5EF4-FFF2-40B4-BE49-F238E27FC236}">
                <a16:creationId xmlns:a16="http://schemas.microsoft.com/office/drawing/2014/main" id="{1CA37156-944E-4CBC-8AA7-DA6C9FCB0A98}"/>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99368" y="1154250"/>
            <a:ext cx="540000" cy="540000"/>
          </a:xfrm>
          <a:prstGeom prst="rect">
            <a:avLst/>
          </a:prstGeom>
        </p:spPr>
      </p:pic>
      <p:pic>
        <p:nvPicPr>
          <p:cNvPr id="62" name="Picture 61" descr="Shape&#10;&#10;Description automatically generated with low confidence">
            <a:extLst>
              <a:ext uri="{FF2B5EF4-FFF2-40B4-BE49-F238E27FC236}">
                <a16:creationId xmlns:a16="http://schemas.microsoft.com/office/drawing/2014/main" id="{C27933E7-F891-45EA-AA79-CB0FE51A9D7E}"/>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80910" y="1147895"/>
            <a:ext cx="540000" cy="540000"/>
          </a:xfrm>
          <a:prstGeom prst="rect">
            <a:avLst/>
          </a:prstGeom>
        </p:spPr>
      </p:pic>
      <p:pic>
        <p:nvPicPr>
          <p:cNvPr id="64" name="Picture 63" descr="Shape&#10;&#10;Description automatically generated with low confidence">
            <a:extLst>
              <a:ext uri="{FF2B5EF4-FFF2-40B4-BE49-F238E27FC236}">
                <a16:creationId xmlns:a16="http://schemas.microsoft.com/office/drawing/2014/main" id="{110D6958-8C88-4213-8C29-2813D04E8315}"/>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46120" y="1154250"/>
            <a:ext cx="540000" cy="540000"/>
          </a:xfrm>
          <a:prstGeom prst="rect">
            <a:avLst/>
          </a:prstGeom>
        </p:spPr>
      </p:pic>
    </p:spTree>
    <p:extLst>
      <p:ext uri="{BB962C8B-B14F-4D97-AF65-F5344CB8AC3E}">
        <p14:creationId xmlns:p14="http://schemas.microsoft.com/office/powerpoint/2010/main" val="3691410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312A39E-B06F-4AB5-85CB-50285D319CD4}"/>
              </a:ext>
            </a:extLst>
          </p:cNvPr>
          <p:cNvSpPr/>
          <p:nvPr/>
        </p:nvSpPr>
        <p:spPr>
          <a:xfrm>
            <a:off x="3155950" y="990738"/>
            <a:ext cx="2831950" cy="3741600"/>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863F9799-B97B-4007-84E1-B1B38CE0EF37}"/>
              </a:ext>
            </a:extLst>
          </p:cNvPr>
          <p:cNvSpPr>
            <a:spLocks noGrp="1"/>
          </p:cNvSpPr>
          <p:nvPr>
            <p:ph type="title"/>
          </p:nvPr>
        </p:nvSpPr>
        <p:spPr/>
        <p:txBody>
          <a:bodyPr wrap="square" anchor="ctr">
            <a:normAutofit/>
          </a:bodyPr>
          <a:lstStyle/>
          <a:p>
            <a:r>
              <a:rPr lang="en-US" dirty="0"/>
              <a:t>ForumNxt Portfolio</a:t>
            </a:r>
            <a:endParaRPr lang="en-IN" dirty="0"/>
          </a:p>
        </p:txBody>
      </p:sp>
      <p:sp>
        <p:nvSpPr>
          <p:cNvPr id="9" name="TextBox 8">
            <a:extLst>
              <a:ext uri="{FF2B5EF4-FFF2-40B4-BE49-F238E27FC236}">
                <a16:creationId xmlns:a16="http://schemas.microsoft.com/office/drawing/2014/main" id="{B862EF92-88B9-4AB8-84BC-508262AF1B1A}"/>
              </a:ext>
            </a:extLst>
          </p:cNvPr>
          <p:cNvSpPr txBox="1"/>
          <p:nvPr/>
        </p:nvSpPr>
        <p:spPr>
          <a:xfrm>
            <a:off x="1271085" y="1342650"/>
            <a:ext cx="1656184" cy="584775"/>
          </a:xfrm>
          <a:prstGeom prst="rect">
            <a:avLst/>
          </a:prstGeom>
          <a:noFill/>
        </p:spPr>
        <p:txBody>
          <a:bodyPr wrap="square" rtlCol="0">
            <a:spAutoFit/>
          </a:bodyPr>
          <a:lstStyle/>
          <a:p>
            <a:r>
              <a:rPr lang="en-US" sz="1600" b="1" cap="all" dirty="0">
                <a:solidFill>
                  <a:schemeClr val="tx2"/>
                </a:solidFill>
              </a:rPr>
              <a:t>Distributor Konnect</a:t>
            </a:r>
            <a:endParaRPr lang="en-IN" sz="1600" b="1" cap="all" dirty="0">
              <a:solidFill>
                <a:schemeClr val="tx2"/>
              </a:solidFill>
            </a:endParaRPr>
          </a:p>
        </p:txBody>
      </p:sp>
      <p:sp>
        <p:nvSpPr>
          <p:cNvPr id="10" name="TextBox 9">
            <a:extLst>
              <a:ext uri="{FF2B5EF4-FFF2-40B4-BE49-F238E27FC236}">
                <a16:creationId xmlns:a16="http://schemas.microsoft.com/office/drawing/2014/main" id="{F8A69380-4DEB-4C9B-8429-665A671AB3D6}"/>
              </a:ext>
            </a:extLst>
          </p:cNvPr>
          <p:cNvSpPr txBox="1"/>
          <p:nvPr/>
        </p:nvSpPr>
        <p:spPr>
          <a:xfrm>
            <a:off x="4182856" y="1465760"/>
            <a:ext cx="1656184" cy="338554"/>
          </a:xfrm>
          <a:prstGeom prst="rect">
            <a:avLst/>
          </a:prstGeom>
          <a:noFill/>
        </p:spPr>
        <p:txBody>
          <a:bodyPr wrap="square" rtlCol="0">
            <a:spAutoFit/>
          </a:bodyPr>
          <a:lstStyle/>
          <a:p>
            <a:pPr lvl="0"/>
            <a:r>
              <a:rPr lang="en-US" sz="1600" b="1" cap="all" dirty="0">
                <a:solidFill>
                  <a:schemeClr val="tx2"/>
                </a:solidFill>
              </a:rPr>
              <a:t>Mobility</a:t>
            </a:r>
            <a:endParaRPr lang="en-IN" sz="1600" b="1" cap="all" dirty="0">
              <a:solidFill>
                <a:schemeClr val="tx2"/>
              </a:solidFill>
            </a:endParaRPr>
          </a:p>
        </p:txBody>
      </p:sp>
      <p:sp>
        <p:nvSpPr>
          <p:cNvPr id="12" name="TextBox 11">
            <a:extLst>
              <a:ext uri="{FF2B5EF4-FFF2-40B4-BE49-F238E27FC236}">
                <a16:creationId xmlns:a16="http://schemas.microsoft.com/office/drawing/2014/main" id="{2B6FFB12-4130-432B-A168-56964F418AD8}"/>
              </a:ext>
            </a:extLst>
          </p:cNvPr>
          <p:cNvSpPr txBox="1"/>
          <p:nvPr/>
        </p:nvSpPr>
        <p:spPr>
          <a:xfrm>
            <a:off x="7014955" y="1342650"/>
            <a:ext cx="1656184" cy="584775"/>
          </a:xfrm>
          <a:prstGeom prst="rect">
            <a:avLst/>
          </a:prstGeom>
          <a:noFill/>
        </p:spPr>
        <p:txBody>
          <a:bodyPr wrap="square" rtlCol="0">
            <a:spAutoFit/>
          </a:bodyPr>
          <a:lstStyle/>
          <a:p>
            <a:pPr lvl="0"/>
            <a:r>
              <a:rPr lang="en-US" sz="1600" b="1" cap="all" dirty="0">
                <a:solidFill>
                  <a:schemeClr val="tx2"/>
                </a:solidFill>
              </a:rPr>
              <a:t>Value Added Services</a:t>
            </a:r>
            <a:endParaRPr lang="en-IN" sz="1600" b="1" cap="all" dirty="0">
              <a:solidFill>
                <a:schemeClr val="tx2"/>
              </a:solidFill>
            </a:endParaRPr>
          </a:p>
        </p:txBody>
      </p:sp>
      <p:pic>
        <p:nvPicPr>
          <p:cNvPr id="11" name="Picture 10" descr="Background pattern&#10;&#10;Description automatically generated">
            <a:extLst>
              <a:ext uri="{FF2B5EF4-FFF2-40B4-BE49-F238E27FC236}">
                <a16:creationId xmlns:a16="http://schemas.microsoft.com/office/drawing/2014/main" id="{4CBFD0F3-26E2-40AE-A9C7-FD722867DC7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65968" y="1275037"/>
            <a:ext cx="720000" cy="720000"/>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688F818D-2D58-4D10-8F40-B646C75A8A3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1138" y="1275037"/>
            <a:ext cx="720000" cy="720000"/>
          </a:xfrm>
          <a:prstGeom prst="rect">
            <a:avLst/>
          </a:prstGeom>
        </p:spPr>
      </p:pic>
      <p:pic>
        <p:nvPicPr>
          <p:cNvPr id="17" name="Picture 16" descr="A picture containing dark, white, lit, night sky&#10;&#10;Description automatically generated">
            <a:extLst>
              <a:ext uri="{FF2B5EF4-FFF2-40B4-BE49-F238E27FC236}">
                <a16:creationId xmlns:a16="http://schemas.microsoft.com/office/drawing/2014/main" id="{AE74F91E-A195-4A2D-BFF9-84F8C1935CC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13237" y="1275037"/>
            <a:ext cx="720000" cy="720000"/>
          </a:xfrm>
          <a:prstGeom prst="rect">
            <a:avLst/>
          </a:prstGeom>
        </p:spPr>
      </p:pic>
      <p:cxnSp>
        <p:nvCxnSpPr>
          <p:cNvPr id="28" name="Straight Connector 27">
            <a:extLst>
              <a:ext uri="{FF2B5EF4-FFF2-40B4-BE49-F238E27FC236}">
                <a16:creationId xmlns:a16="http://schemas.microsoft.com/office/drawing/2014/main" id="{A7478323-724C-4BAF-A252-FC4603E664C6}"/>
              </a:ext>
            </a:extLst>
          </p:cNvPr>
          <p:cNvCxnSpPr>
            <a:cxnSpLocks/>
          </p:cNvCxnSpPr>
          <p:nvPr/>
        </p:nvCxnSpPr>
        <p:spPr>
          <a:xfrm>
            <a:off x="3155950" y="987425"/>
            <a:ext cx="0" cy="374491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CC9569-B64C-4722-995C-BE0FC4D0D60D}"/>
              </a:ext>
            </a:extLst>
          </p:cNvPr>
          <p:cNvCxnSpPr>
            <a:cxnSpLocks/>
          </p:cNvCxnSpPr>
          <p:nvPr/>
        </p:nvCxnSpPr>
        <p:spPr>
          <a:xfrm>
            <a:off x="5988050" y="987425"/>
            <a:ext cx="0" cy="374491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6C2809B-B043-40DA-8664-18AFB956F5FE}"/>
              </a:ext>
            </a:extLst>
          </p:cNvPr>
          <p:cNvSpPr txBox="1"/>
          <p:nvPr/>
        </p:nvSpPr>
        <p:spPr>
          <a:xfrm>
            <a:off x="671599" y="2295658"/>
            <a:ext cx="2255670" cy="584775"/>
          </a:xfrm>
          <a:prstGeom prst="rect">
            <a:avLst/>
          </a:prstGeom>
          <a:noFill/>
        </p:spPr>
        <p:txBody>
          <a:bodyPr wrap="square" rtlCol="0">
            <a:spAutoFit/>
          </a:bodyPr>
          <a:lstStyle/>
          <a:p>
            <a:pPr marL="171442" indent="-171442">
              <a:spcAft>
                <a:spcPts val="1200"/>
              </a:spcAft>
              <a:buFont typeface="Arial" panose="020B0604020202020204" pitchFamily="34" charset="0"/>
              <a:buChar char="•"/>
            </a:pPr>
            <a:r>
              <a:rPr lang="en-US" sz="1100" dirty="0"/>
              <a:t>Corporate Portal</a:t>
            </a:r>
          </a:p>
          <a:p>
            <a:pPr marL="171442" indent="-171442">
              <a:spcAft>
                <a:spcPts val="1200"/>
              </a:spcAft>
              <a:buFont typeface="Arial" panose="020B0604020202020204" pitchFamily="34" charset="0"/>
              <a:buChar char="•"/>
            </a:pPr>
            <a:r>
              <a:rPr lang="en-US" sz="1100" dirty="0"/>
              <a:t>Dealer Portal</a:t>
            </a:r>
          </a:p>
        </p:txBody>
      </p:sp>
      <p:sp>
        <p:nvSpPr>
          <p:cNvPr id="27" name="TextBox 26">
            <a:extLst>
              <a:ext uri="{FF2B5EF4-FFF2-40B4-BE49-F238E27FC236}">
                <a16:creationId xmlns:a16="http://schemas.microsoft.com/office/drawing/2014/main" id="{85F4C599-9828-4E66-967E-7D89628D079B}"/>
              </a:ext>
            </a:extLst>
          </p:cNvPr>
          <p:cNvSpPr txBox="1"/>
          <p:nvPr/>
        </p:nvSpPr>
        <p:spPr>
          <a:xfrm>
            <a:off x="3564520" y="2295658"/>
            <a:ext cx="2194841" cy="907941"/>
          </a:xfrm>
          <a:prstGeom prst="rect">
            <a:avLst/>
          </a:prstGeom>
          <a:noFill/>
        </p:spPr>
        <p:txBody>
          <a:bodyPr wrap="square" rtlCol="0">
            <a:spAutoFit/>
          </a:bodyPr>
          <a:lstStyle/>
          <a:p>
            <a:pPr marL="171442" indent="-171442">
              <a:spcAft>
                <a:spcPts val="1200"/>
              </a:spcAft>
              <a:buFont typeface="Arial" panose="020B0604020202020204" pitchFamily="34" charset="0"/>
              <a:buChar char="•"/>
            </a:pPr>
            <a:r>
              <a:rPr lang="en-US" sz="1100" dirty="0"/>
              <a:t>Corporate Salesman </a:t>
            </a:r>
          </a:p>
          <a:p>
            <a:pPr marL="171442" indent="-171442">
              <a:spcAft>
                <a:spcPts val="1200"/>
              </a:spcAft>
              <a:buFont typeface="Arial" panose="020B0604020202020204" pitchFamily="34" charset="0"/>
              <a:buChar char="•"/>
            </a:pPr>
            <a:r>
              <a:rPr lang="en-US" sz="1100" dirty="0"/>
              <a:t>Dealer Salesman</a:t>
            </a:r>
          </a:p>
          <a:p>
            <a:pPr marL="171442" indent="-171442">
              <a:spcAft>
                <a:spcPts val="1200"/>
              </a:spcAft>
              <a:buFont typeface="Arial" panose="020B0604020202020204" pitchFamily="34" charset="0"/>
              <a:buChar char="•"/>
            </a:pPr>
            <a:r>
              <a:rPr lang="en-US" sz="1100" dirty="0"/>
              <a:t>Merchandising Application</a:t>
            </a:r>
          </a:p>
        </p:txBody>
      </p:sp>
      <p:sp>
        <p:nvSpPr>
          <p:cNvPr id="29" name="TextBox 28">
            <a:extLst>
              <a:ext uri="{FF2B5EF4-FFF2-40B4-BE49-F238E27FC236}">
                <a16:creationId xmlns:a16="http://schemas.microsoft.com/office/drawing/2014/main" id="{B71852A6-5F5C-4238-9041-1E4F946365CC}"/>
              </a:ext>
            </a:extLst>
          </p:cNvPr>
          <p:cNvSpPr txBox="1"/>
          <p:nvPr/>
        </p:nvSpPr>
        <p:spPr>
          <a:xfrm>
            <a:off x="6386737" y="2295658"/>
            <a:ext cx="2204721" cy="2231380"/>
          </a:xfrm>
          <a:prstGeom prst="rect">
            <a:avLst/>
          </a:prstGeom>
          <a:noFill/>
        </p:spPr>
        <p:txBody>
          <a:bodyPr wrap="square" rtlCol="0">
            <a:spAutoFit/>
          </a:bodyPr>
          <a:lstStyle/>
          <a:p>
            <a:pPr marL="171442" indent="-171442">
              <a:spcAft>
                <a:spcPts val="1200"/>
              </a:spcAft>
              <a:buFont typeface="Arial" panose="020B0604020202020204" pitchFamily="34" charset="0"/>
              <a:buChar char="•"/>
            </a:pPr>
            <a:r>
              <a:rPr lang="en-US" sz="1100" dirty="0"/>
              <a:t>Perfect Store-Image Recognition</a:t>
            </a:r>
          </a:p>
          <a:p>
            <a:pPr marL="171442" indent="-171442">
              <a:spcAft>
                <a:spcPts val="1200"/>
              </a:spcAft>
              <a:buFont typeface="Arial" panose="020B0604020202020204" pitchFamily="34" charset="0"/>
              <a:buChar char="•"/>
            </a:pPr>
            <a:r>
              <a:rPr lang="en-US" sz="1100" dirty="0"/>
              <a:t>AI/ML Chatbots</a:t>
            </a:r>
          </a:p>
          <a:p>
            <a:pPr marL="171442" indent="-171442">
              <a:spcAft>
                <a:spcPts val="1200"/>
              </a:spcAft>
              <a:buFont typeface="Arial" panose="020B0604020202020204" pitchFamily="34" charset="0"/>
              <a:buChar char="•"/>
            </a:pPr>
            <a:r>
              <a:rPr lang="en-US" sz="1100" dirty="0"/>
              <a:t>Gamification and  Loyalty Programs</a:t>
            </a:r>
          </a:p>
          <a:p>
            <a:pPr marL="171442" indent="-171442">
              <a:spcAft>
                <a:spcPts val="1200"/>
              </a:spcAft>
              <a:buFont typeface="Arial" panose="020B0604020202020204" pitchFamily="34" charset="0"/>
              <a:buChar char="•"/>
            </a:pPr>
            <a:r>
              <a:rPr lang="en-US" sz="1100" dirty="0"/>
              <a:t>eRetail – Retailer Enablement Program</a:t>
            </a:r>
          </a:p>
          <a:p>
            <a:pPr marL="171442" indent="-171442">
              <a:spcAft>
                <a:spcPts val="1200"/>
              </a:spcAft>
              <a:buFont typeface="Arial" panose="020B0604020202020204" pitchFamily="34" charset="0"/>
              <a:buChar char="•"/>
            </a:pPr>
            <a:r>
              <a:rPr lang="en-US" sz="1100" dirty="0"/>
              <a:t>Intelligent Merchandising – Marketing Productivity</a:t>
            </a:r>
          </a:p>
        </p:txBody>
      </p:sp>
    </p:spTree>
    <p:extLst>
      <p:ext uri="{BB962C8B-B14F-4D97-AF65-F5344CB8AC3E}">
        <p14:creationId xmlns:p14="http://schemas.microsoft.com/office/powerpoint/2010/main" val="428679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Pentagon 16">
            <a:extLst>
              <a:ext uri="{FF2B5EF4-FFF2-40B4-BE49-F238E27FC236}">
                <a16:creationId xmlns:a16="http://schemas.microsoft.com/office/drawing/2014/main" id="{990F7EE3-C6F5-43AC-943E-FED22F649FED}"/>
              </a:ext>
            </a:extLst>
          </p:cNvPr>
          <p:cNvSpPr/>
          <p:nvPr/>
        </p:nvSpPr>
        <p:spPr>
          <a:xfrm rot="16200000">
            <a:off x="-369886" y="2058452"/>
            <a:ext cx="3367772" cy="1980000"/>
          </a:xfrm>
          <a:prstGeom prst="homePlate">
            <a:avLst>
              <a:gd name="adj" fmla="val 27841"/>
            </a:avLst>
          </a:prstGeom>
          <a:solidFill>
            <a:srgbClr val="F2DCDB">
              <a:alpha val="40000"/>
            </a:srgbClr>
          </a:solidFill>
          <a:ln w="952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Pentagon 17">
            <a:extLst>
              <a:ext uri="{FF2B5EF4-FFF2-40B4-BE49-F238E27FC236}">
                <a16:creationId xmlns:a16="http://schemas.microsoft.com/office/drawing/2014/main" id="{0F26FDEF-2D9A-476A-AEF4-616CC40B007E}"/>
              </a:ext>
            </a:extLst>
          </p:cNvPr>
          <p:cNvSpPr/>
          <p:nvPr/>
        </p:nvSpPr>
        <p:spPr>
          <a:xfrm rot="16200000">
            <a:off x="1866050" y="2122338"/>
            <a:ext cx="3240000" cy="1980000"/>
          </a:xfrm>
          <a:prstGeom prst="homePlate">
            <a:avLst>
              <a:gd name="adj" fmla="val 27841"/>
            </a:avLst>
          </a:prstGeom>
          <a:solidFill>
            <a:srgbClr val="DCE6F2">
              <a:alpha val="40000"/>
            </a:srgb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Pentagon 18">
            <a:extLst>
              <a:ext uri="{FF2B5EF4-FFF2-40B4-BE49-F238E27FC236}">
                <a16:creationId xmlns:a16="http://schemas.microsoft.com/office/drawing/2014/main" id="{E50A2CB4-3508-4872-A3AA-447491304891}"/>
              </a:ext>
            </a:extLst>
          </p:cNvPr>
          <p:cNvSpPr/>
          <p:nvPr/>
        </p:nvSpPr>
        <p:spPr>
          <a:xfrm rot="16200000">
            <a:off x="4038100" y="2122338"/>
            <a:ext cx="3240000" cy="1980000"/>
          </a:xfrm>
          <a:prstGeom prst="homePlate">
            <a:avLst>
              <a:gd name="adj" fmla="val 27841"/>
            </a:avLst>
          </a:prstGeom>
          <a:solidFill>
            <a:schemeClr val="accent3">
              <a:lumMod val="20000"/>
              <a:lumOff val="80000"/>
              <a:alpha val="40000"/>
            </a:schemeClr>
          </a:solidFill>
          <a:ln w="952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Arrow: Pentagon 19">
            <a:extLst>
              <a:ext uri="{FF2B5EF4-FFF2-40B4-BE49-F238E27FC236}">
                <a16:creationId xmlns:a16="http://schemas.microsoft.com/office/drawing/2014/main" id="{68044223-8B26-4840-9887-7FD7E9C2995C}"/>
              </a:ext>
            </a:extLst>
          </p:cNvPr>
          <p:cNvSpPr/>
          <p:nvPr/>
        </p:nvSpPr>
        <p:spPr>
          <a:xfrm rot="16200000">
            <a:off x="6210150" y="2122338"/>
            <a:ext cx="3240000" cy="1980000"/>
          </a:xfrm>
          <a:prstGeom prst="homePlate">
            <a:avLst>
              <a:gd name="adj" fmla="val 27841"/>
            </a:avLst>
          </a:prstGeom>
          <a:solidFill>
            <a:schemeClr val="accent5">
              <a:lumMod val="20000"/>
              <a:lumOff val="80000"/>
              <a:alpha val="40000"/>
            </a:schemeClr>
          </a:solidFill>
          <a:ln w="95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3CB669DF-43BE-4F11-B54A-6D6765140610}"/>
              </a:ext>
            </a:extLst>
          </p:cNvPr>
          <p:cNvSpPr/>
          <p:nvPr/>
        </p:nvSpPr>
        <p:spPr>
          <a:xfrm>
            <a:off x="828664" y="987425"/>
            <a:ext cx="900000" cy="900000"/>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285313C5-DF80-4A9F-A7A6-B03F74E1C9D9}"/>
              </a:ext>
            </a:extLst>
          </p:cNvPr>
          <p:cNvSpPr/>
          <p:nvPr/>
        </p:nvSpPr>
        <p:spPr>
          <a:xfrm>
            <a:off x="3000713" y="987425"/>
            <a:ext cx="970671" cy="970671"/>
          </a:xfrm>
          <a:prstGeom prst="ellipse">
            <a:avLst/>
          </a:prstGeom>
          <a:solidFill>
            <a:schemeClr val="bg1"/>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13E8F0E0-3178-4EB1-8043-C41DA9AFD015}"/>
              </a:ext>
            </a:extLst>
          </p:cNvPr>
          <p:cNvSpPr/>
          <p:nvPr/>
        </p:nvSpPr>
        <p:spPr>
          <a:xfrm>
            <a:off x="5172615" y="987425"/>
            <a:ext cx="970671" cy="970671"/>
          </a:xfrm>
          <a:prstGeom prst="ellipse">
            <a:avLst/>
          </a:prstGeom>
          <a:solidFill>
            <a:schemeClr val="bg1"/>
          </a:solidFill>
          <a:ln w="9525">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9BE233CA-1E9D-40FE-B8FC-AD0CB66A16E8}"/>
              </a:ext>
            </a:extLst>
          </p:cNvPr>
          <p:cNvSpPr/>
          <p:nvPr/>
        </p:nvSpPr>
        <p:spPr>
          <a:xfrm>
            <a:off x="7344665" y="987425"/>
            <a:ext cx="970671" cy="970671"/>
          </a:xfrm>
          <a:prstGeom prst="ellipse">
            <a:avLst/>
          </a:prstGeom>
          <a:solidFill>
            <a:schemeClr val="bg1"/>
          </a:solidFill>
          <a:ln w="9525">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object 2"/>
          <p:cNvSpPr txBox="1">
            <a:spLocks noGrp="1"/>
          </p:cNvSpPr>
          <p:nvPr>
            <p:ph type="title"/>
          </p:nvPr>
        </p:nvSpPr>
        <p:spPr>
          <a:xfrm>
            <a:off x="324000" y="257731"/>
            <a:ext cx="8496150" cy="369332"/>
          </a:xfrm>
        </p:spPr>
        <p:txBody>
          <a:bodyPr vert="horz" wrap="square" lIns="0" tIns="12700" rIns="0" bIns="0" rtlCol="0">
            <a:spAutoFit/>
          </a:bodyPr>
          <a:lstStyle/>
          <a:p>
            <a:r>
              <a:rPr lang="en-IN" dirty="0"/>
              <a:t>DR SERVICES: MODELS</a:t>
            </a:r>
          </a:p>
        </p:txBody>
      </p:sp>
      <p:sp>
        <p:nvSpPr>
          <p:cNvPr id="25" name="TextBox 24">
            <a:extLst>
              <a:ext uri="{FF2B5EF4-FFF2-40B4-BE49-F238E27FC236}">
                <a16:creationId xmlns:a16="http://schemas.microsoft.com/office/drawing/2014/main" id="{6ABABD6D-59F4-4538-9923-6511FFE1F08F}"/>
              </a:ext>
            </a:extLst>
          </p:cNvPr>
          <p:cNvSpPr txBox="1"/>
          <p:nvPr/>
        </p:nvSpPr>
        <p:spPr>
          <a:xfrm>
            <a:off x="403117" y="1971502"/>
            <a:ext cx="1821766" cy="307777"/>
          </a:xfrm>
          <a:prstGeom prst="rect">
            <a:avLst/>
          </a:prstGeom>
          <a:noFill/>
        </p:spPr>
        <p:txBody>
          <a:bodyPr wrap="square" rtlCol="0">
            <a:spAutoFit/>
          </a:bodyPr>
          <a:lstStyle/>
          <a:p>
            <a:pPr algn="ctr"/>
            <a:r>
              <a:rPr lang="en-US" sz="1400" b="1" cap="all" dirty="0"/>
              <a:t>ON-PREMISE</a:t>
            </a:r>
            <a:endParaRPr lang="en-IN" sz="1400" b="1" cap="all" dirty="0"/>
          </a:p>
        </p:txBody>
      </p:sp>
      <p:pic>
        <p:nvPicPr>
          <p:cNvPr id="26" name="Picture 25">
            <a:extLst>
              <a:ext uri="{FF2B5EF4-FFF2-40B4-BE49-F238E27FC236}">
                <a16:creationId xmlns:a16="http://schemas.microsoft.com/office/drawing/2014/main" id="{18DA0091-4A6F-42BC-BB70-B884375853BD}"/>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078670" y="1234000"/>
            <a:ext cx="432000" cy="432000"/>
          </a:xfrm>
          <a:prstGeom prst="rect">
            <a:avLst/>
          </a:prstGeom>
        </p:spPr>
      </p:pic>
      <p:sp>
        <p:nvSpPr>
          <p:cNvPr id="27" name="TextBox 26">
            <a:extLst>
              <a:ext uri="{FF2B5EF4-FFF2-40B4-BE49-F238E27FC236}">
                <a16:creationId xmlns:a16="http://schemas.microsoft.com/office/drawing/2014/main" id="{C8D24D95-12E5-4EF3-974D-50A5666EE498}"/>
              </a:ext>
            </a:extLst>
          </p:cNvPr>
          <p:cNvSpPr txBox="1"/>
          <p:nvPr/>
        </p:nvSpPr>
        <p:spPr>
          <a:xfrm>
            <a:off x="403118" y="2285514"/>
            <a:ext cx="1821766" cy="2446824"/>
          </a:xfrm>
          <a:prstGeom prst="rect">
            <a:avLst/>
          </a:prstGeom>
          <a:noFill/>
        </p:spPr>
        <p:txBody>
          <a:bodyPr wrap="square" rtlCol="0">
            <a:spAutoFit/>
          </a:bodyPr>
          <a:lstStyle/>
          <a:p>
            <a:r>
              <a:rPr lang="en-US" sz="900" b="1" dirty="0"/>
              <a:t>DRaaS</a:t>
            </a:r>
          </a:p>
          <a:p>
            <a:pPr marL="266700" lvl="1" indent="-174625">
              <a:buFont typeface="Arial" panose="020B0604020202020204" pitchFamily="34" charset="0"/>
              <a:buChar char="•"/>
            </a:pPr>
            <a:r>
              <a:rPr lang="en-US" sz="900" dirty="0"/>
              <a:t>DR Services through Sify’s Pre-  validated architecture and  tools to fulfil required SLAs</a:t>
            </a:r>
          </a:p>
          <a:p>
            <a:r>
              <a:rPr lang="en-US" sz="900" b="1" dirty="0"/>
              <a:t>DR Build</a:t>
            </a:r>
          </a:p>
          <a:p>
            <a:pPr marL="266700" lvl="1" indent="-174625">
              <a:buFont typeface="Arial" panose="020B0604020202020204" pitchFamily="34" charset="0"/>
              <a:buChar char="•"/>
            </a:pPr>
            <a:r>
              <a:rPr lang="en-US" sz="900" dirty="0"/>
              <a:t>DR delivery model build as  per Customer environment and  Business Demand</a:t>
            </a:r>
          </a:p>
          <a:p>
            <a:r>
              <a:rPr lang="en-US" sz="900" b="1" dirty="0"/>
              <a:t>DR Consultation</a:t>
            </a:r>
          </a:p>
          <a:p>
            <a:pPr marL="266700" lvl="1" indent="-171450">
              <a:buFont typeface="Arial" panose="020B0604020202020204" pitchFamily="34" charset="0"/>
              <a:buChar char="•"/>
            </a:pPr>
            <a:r>
              <a:rPr lang="en-US" sz="900" dirty="0"/>
              <a:t>Complete Assessment of environment to decide backup / DR Strategy</a:t>
            </a:r>
          </a:p>
          <a:p>
            <a:r>
              <a:rPr lang="en-US" sz="900" b="1" dirty="0"/>
              <a:t>Managed Services</a:t>
            </a:r>
          </a:p>
          <a:p>
            <a:pPr marL="266700" lvl="1" indent="-174625">
              <a:buFont typeface="Arial" panose="020B0604020202020204" pitchFamily="34" charset="0"/>
              <a:buChar char="•"/>
            </a:pPr>
            <a:r>
              <a:rPr lang="en-US" sz="900" dirty="0"/>
              <a:t>DR Support Services for Customer’s Existing/new Setup</a:t>
            </a:r>
          </a:p>
        </p:txBody>
      </p:sp>
      <p:sp>
        <p:nvSpPr>
          <p:cNvPr id="28" name="TextBox 27">
            <a:extLst>
              <a:ext uri="{FF2B5EF4-FFF2-40B4-BE49-F238E27FC236}">
                <a16:creationId xmlns:a16="http://schemas.microsoft.com/office/drawing/2014/main" id="{C4801377-488D-477A-BF46-1E315ABADCA1}"/>
              </a:ext>
            </a:extLst>
          </p:cNvPr>
          <p:cNvSpPr txBox="1"/>
          <p:nvPr/>
        </p:nvSpPr>
        <p:spPr>
          <a:xfrm>
            <a:off x="2570847" y="1971502"/>
            <a:ext cx="1821766" cy="307777"/>
          </a:xfrm>
          <a:prstGeom prst="rect">
            <a:avLst/>
          </a:prstGeom>
          <a:noFill/>
        </p:spPr>
        <p:txBody>
          <a:bodyPr wrap="square" rtlCol="0">
            <a:spAutoFit/>
          </a:bodyPr>
          <a:lstStyle/>
          <a:p>
            <a:pPr algn="ctr"/>
            <a:r>
              <a:rPr lang="en-US" sz="1400" b="1" cap="all" dirty="0"/>
              <a:t>SIFY CLOUD</a:t>
            </a:r>
            <a:endParaRPr lang="en-IN" sz="1400" b="1" cap="all" dirty="0"/>
          </a:p>
        </p:txBody>
      </p:sp>
      <p:sp>
        <p:nvSpPr>
          <p:cNvPr id="29" name="TextBox 28">
            <a:extLst>
              <a:ext uri="{FF2B5EF4-FFF2-40B4-BE49-F238E27FC236}">
                <a16:creationId xmlns:a16="http://schemas.microsoft.com/office/drawing/2014/main" id="{D2BD0021-F732-4AAC-AE70-3EE32C21ED54}"/>
              </a:ext>
            </a:extLst>
          </p:cNvPr>
          <p:cNvSpPr txBox="1"/>
          <p:nvPr/>
        </p:nvSpPr>
        <p:spPr>
          <a:xfrm>
            <a:off x="2570848" y="2285514"/>
            <a:ext cx="1821766" cy="923330"/>
          </a:xfrm>
          <a:prstGeom prst="rect">
            <a:avLst/>
          </a:prstGeom>
          <a:noFill/>
        </p:spPr>
        <p:txBody>
          <a:bodyPr wrap="square" rtlCol="0">
            <a:spAutoFit/>
          </a:bodyPr>
          <a:lstStyle/>
          <a:p>
            <a:r>
              <a:rPr lang="en-US" sz="900" b="1" dirty="0"/>
              <a:t>DRaaS</a:t>
            </a:r>
          </a:p>
          <a:p>
            <a:pPr marL="266700" indent="-174625">
              <a:buFont typeface="Arial" panose="020B0604020202020204" pitchFamily="34" charset="0"/>
              <a:buChar char="•"/>
            </a:pPr>
            <a:r>
              <a:rPr lang="en-US" sz="900" dirty="0"/>
              <a:t>Pay-As-You-Go Disaster  Recovery as a Service</a:t>
            </a:r>
          </a:p>
          <a:p>
            <a:pPr marL="266700" indent="-174625">
              <a:buFont typeface="Arial" panose="020B0604020202020204" pitchFamily="34" charset="0"/>
              <a:buChar char="•"/>
            </a:pPr>
            <a:r>
              <a:rPr lang="en-US" sz="900" dirty="0"/>
              <a:t>Protect the security and  continuity of critical IT  service delivery</a:t>
            </a:r>
          </a:p>
        </p:txBody>
      </p:sp>
      <p:sp>
        <p:nvSpPr>
          <p:cNvPr id="30" name="TextBox 29">
            <a:extLst>
              <a:ext uri="{FF2B5EF4-FFF2-40B4-BE49-F238E27FC236}">
                <a16:creationId xmlns:a16="http://schemas.microsoft.com/office/drawing/2014/main" id="{F90E4DE9-7014-4A76-B065-91479C72C65B}"/>
              </a:ext>
            </a:extLst>
          </p:cNvPr>
          <p:cNvSpPr txBox="1"/>
          <p:nvPr/>
        </p:nvSpPr>
        <p:spPr>
          <a:xfrm>
            <a:off x="4751387" y="1971502"/>
            <a:ext cx="1821766" cy="307777"/>
          </a:xfrm>
          <a:prstGeom prst="rect">
            <a:avLst/>
          </a:prstGeom>
          <a:noFill/>
        </p:spPr>
        <p:txBody>
          <a:bodyPr wrap="square" rtlCol="0">
            <a:spAutoFit/>
          </a:bodyPr>
          <a:lstStyle/>
          <a:p>
            <a:pPr algn="ctr"/>
            <a:r>
              <a:rPr lang="en-US" sz="1400" b="1" cap="all" dirty="0"/>
              <a:t>SIFY COLOCATION</a:t>
            </a:r>
            <a:endParaRPr lang="en-IN" sz="1400" b="1" cap="all" dirty="0"/>
          </a:p>
        </p:txBody>
      </p:sp>
      <p:sp>
        <p:nvSpPr>
          <p:cNvPr id="31" name="TextBox 30">
            <a:extLst>
              <a:ext uri="{FF2B5EF4-FFF2-40B4-BE49-F238E27FC236}">
                <a16:creationId xmlns:a16="http://schemas.microsoft.com/office/drawing/2014/main" id="{5C783F10-EC02-4A89-9D0B-EF03F751F066}"/>
              </a:ext>
            </a:extLst>
          </p:cNvPr>
          <p:cNvSpPr txBox="1"/>
          <p:nvPr/>
        </p:nvSpPr>
        <p:spPr>
          <a:xfrm>
            <a:off x="4751388" y="2285514"/>
            <a:ext cx="1821766" cy="2323713"/>
          </a:xfrm>
          <a:prstGeom prst="rect">
            <a:avLst/>
          </a:prstGeom>
          <a:noFill/>
        </p:spPr>
        <p:txBody>
          <a:bodyPr wrap="square" rtlCol="0">
            <a:spAutoFit/>
          </a:bodyPr>
          <a:lstStyle/>
          <a:p>
            <a:r>
              <a:rPr lang="en-US" sz="900" b="1" dirty="0"/>
              <a:t>DRaaS</a:t>
            </a:r>
          </a:p>
          <a:p>
            <a:pPr marL="266700" indent="-171450">
              <a:buFont typeface="Arial" panose="020B0604020202020204" pitchFamily="34" charset="0"/>
              <a:buChar char="•"/>
            </a:pPr>
            <a:r>
              <a:rPr lang="en-US" sz="900" dirty="0"/>
              <a:t>Pay-As-You-Go Disaster  Recovery as a Service</a:t>
            </a:r>
          </a:p>
          <a:p>
            <a:pPr marL="266700" indent="-171450">
              <a:buFont typeface="Arial" panose="020B0604020202020204" pitchFamily="34" charset="0"/>
              <a:buChar char="•"/>
            </a:pPr>
            <a:r>
              <a:rPr lang="en-US" sz="900" dirty="0"/>
              <a:t>Protect the security and  continuity of critical IT  service delivery.</a:t>
            </a:r>
          </a:p>
          <a:p>
            <a:pPr>
              <a:spcBef>
                <a:spcPts val="600"/>
              </a:spcBef>
            </a:pPr>
            <a:r>
              <a:rPr lang="en-US" sz="900" b="1" dirty="0"/>
              <a:t>DR Build</a:t>
            </a:r>
          </a:p>
          <a:p>
            <a:pPr marL="266700" indent="-171450">
              <a:buFont typeface="Arial" panose="020B0604020202020204" pitchFamily="34" charset="0"/>
              <a:buChar char="•"/>
            </a:pPr>
            <a:r>
              <a:rPr lang="en-US" sz="900" dirty="0"/>
              <a:t>DR delivery model build as  per Customer environment  and Business Demand</a:t>
            </a:r>
          </a:p>
          <a:p>
            <a:pPr>
              <a:spcBef>
                <a:spcPts val="600"/>
              </a:spcBef>
            </a:pPr>
            <a:r>
              <a:rPr lang="en-US" sz="900" b="1" dirty="0"/>
              <a:t>Managed Services</a:t>
            </a:r>
          </a:p>
          <a:p>
            <a:pPr marL="266700" indent="-171450">
              <a:buFont typeface="Arial" panose="020B0604020202020204" pitchFamily="34" charset="0"/>
              <a:buChar char="•"/>
            </a:pPr>
            <a:r>
              <a:rPr lang="en-US" sz="900" dirty="0"/>
              <a:t>Regular Backup &amp; DR Support  services | Profile/policy  administration</a:t>
            </a:r>
          </a:p>
        </p:txBody>
      </p:sp>
      <p:sp>
        <p:nvSpPr>
          <p:cNvPr id="32" name="TextBox 31">
            <a:extLst>
              <a:ext uri="{FF2B5EF4-FFF2-40B4-BE49-F238E27FC236}">
                <a16:creationId xmlns:a16="http://schemas.microsoft.com/office/drawing/2014/main" id="{A6D3E9A5-2845-447A-8530-0AA1DF98675B}"/>
              </a:ext>
            </a:extLst>
          </p:cNvPr>
          <p:cNvSpPr txBox="1"/>
          <p:nvPr/>
        </p:nvSpPr>
        <p:spPr>
          <a:xfrm>
            <a:off x="6919115" y="1971502"/>
            <a:ext cx="1821766" cy="523220"/>
          </a:xfrm>
          <a:prstGeom prst="rect">
            <a:avLst/>
          </a:prstGeom>
          <a:noFill/>
        </p:spPr>
        <p:txBody>
          <a:bodyPr wrap="square" rtlCol="0">
            <a:spAutoFit/>
          </a:bodyPr>
          <a:lstStyle/>
          <a:p>
            <a:pPr algn="ctr"/>
            <a:r>
              <a:rPr lang="en-US" sz="1400" b="1" cap="all" dirty="0"/>
              <a:t>PUBLIC CLOUD  (AWS/ AZURE)</a:t>
            </a:r>
            <a:endParaRPr lang="en-IN" sz="1400" b="1" cap="all" dirty="0"/>
          </a:p>
        </p:txBody>
      </p:sp>
      <p:sp>
        <p:nvSpPr>
          <p:cNvPr id="33" name="TextBox 32">
            <a:extLst>
              <a:ext uri="{FF2B5EF4-FFF2-40B4-BE49-F238E27FC236}">
                <a16:creationId xmlns:a16="http://schemas.microsoft.com/office/drawing/2014/main" id="{72F17391-DE00-4C38-99EE-F9F6A119788C}"/>
              </a:ext>
            </a:extLst>
          </p:cNvPr>
          <p:cNvSpPr txBox="1"/>
          <p:nvPr/>
        </p:nvSpPr>
        <p:spPr>
          <a:xfrm>
            <a:off x="6919116" y="2571750"/>
            <a:ext cx="1821766" cy="1969770"/>
          </a:xfrm>
          <a:prstGeom prst="rect">
            <a:avLst/>
          </a:prstGeom>
          <a:noFill/>
        </p:spPr>
        <p:txBody>
          <a:bodyPr wrap="square" rtlCol="0">
            <a:spAutoFit/>
          </a:bodyPr>
          <a:lstStyle/>
          <a:p>
            <a:r>
              <a:rPr lang="en-US" sz="900" b="1" dirty="0"/>
              <a:t>DRaaS</a:t>
            </a:r>
          </a:p>
          <a:p>
            <a:pPr marL="266700" indent="-171450">
              <a:buFont typeface="Arial" panose="020B0604020202020204" pitchFamily="34" charset="0"/>
              <a:buChar char="•"/>
            </a:pPr>
            <a:r>
              <a:rPr lang="en-US" sz="900" dirty="0"/>
              <a:t>Pay-As-You-Go Disaster  Recovery as a Service</a:t>
            </a:r>
          </a:p>
          <a:p>
            <a:pPr marL="266700" indent="-171450">
              <a:buFont typeface="Arial" panose="020B0604020202020204" pitchFamily="34" charset="0"/>
              <a:buChar char="•"/>
            </a:pPr>
            <a:r>
              <a:rPr lang="en-US" sz="900" dirty="0"/>
              <a:t>Protect the security and  continuity of critical IT  service delivery.</a:t>
            </a:r>
          </a:p>
          <a:p>
            <a:pPr marL="266700" indent="-171450">
              <a:buFont typeface="Arial" panose="020B0604020202020204" pitchFamily="34" charset="0"/>
              <a:buChar char="•"/>
            </a:pPr>
            <a:r>
              <a:rPr lang="en-US" sz="900" dirty="0"/>
              <a:t>Protect, replicate, recover &amp;  convert seamlessly</a:t>
            </a:r>
          </a:p>
          <a:p>
            <a:pPr>
              <a:spcBef>
                <a:spcPts val="600"/>
              </a:spcBef>
            </a:pPr>
            <a:r>
              <a:rPr lang="en-US" sz="900" b="1" dirty="0"/>
              <a:t>DR Build</a:t>
            </a:r>
          </a:p>
          <a:p>
            <a:pPr marL="266700" indent="-171450">
              <a:buFont typeface="Arial" panose="020B0604020202020204" pitchFamily="34" charset="0"/>
              <a:buChar char="•"/>
            </a:pPr>
            <a:r>
              <a:rPr lang="en-US" sz="900" dirty="0"/>
              <a:t>DR delivery model build as  per Customer environment  and Business Demand</a:t>
            </a:r>
          </a:p>
        </p:txBody>
      </p:sp>
      <p:pic>
        <p:nvPicPr>
          <p:cNvPr id="34" name="Picture 33">
            <a:extLst>
              <a:ext uri="{FF2B5EF4-FFF2-40B4-BE49-F238E27FC236}">
                <a16:creationId xmlns:a16="http://schemas.microsoft.com/office/drawing/2014/main" id="{3993DB66-AAF9-4DD0-9C98-32742D09A83C}"/>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265730" y="1234000"/>
            <a:ext cx="432000" cy="432000"/>
          </a:xfrm>
          <a:prstGeom prst="rect">
            <a:avLst/>
          </a:prstGeom>
        </p:spPr>
      </p:pic>
      <p:pic>
        <p:nvPicPr>
          <p:cNvPr id="35" name="Picture 34">
            <a:extLst>
              <a:ext uri="{FF2B5EF4-FFF2-40B4-BE49-F238E27FC236}">
                <a16:creationId xmlns:a16="http://schemas.microsoft.com/office/drawing/2014/main" id="{10416637-1921-47A2-9A58-CE82DE80E96F}"/>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5441950" y="1234000"/>
            <a:ext cx="432000" cy="432000"/>
          </a:xfrm>
          <a:prstGeom prst="rect">
            <a:avLst/>
          </a:prstGeom>
        </p:spPr>
      </p:pic>
      <p:pic>
        <p:nvPicPr>
          <p:cNvPr id="36" name="Picture 35">
            <a:extLst>
              <a:ext uri="{FF2B5EF4-FFF2-40B4-BE49-F238E27FC236}">
                <a16:creationId xmlns:a16="http://schemas.microsoft.com/office/drawing/2014/main" id="{0B78D6B3-722F-4B12-9759-7227361372FF}"/>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7613998" y="1234000"/>
            <a:ext cx="432000" cy="432000"/>
          </a:xfrm>
          <a:prstGeom prst="rect">
            <a:avLst/>
          </a:prstGeom>
        </p:spPr>
      </p:pic>
    </p:spTree>
    <p:extLst>
      <p:ext uri="{BB962C8B-B14F-4D97-AF65-F5344CB8AC3E}">
        <p14:creationId xmlns:p14="http://schemas.microsoft.com/office/powerpoint/2010/main" val="143953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Connector: Elbow 22">
            <a:extLst>
              <a:ext uri="{FF2B5EF4-FFF2-40B4-BE49-F238E27FC236}">
                <a16:creationId xmlns:a16="http://schemas.microsoft.com/office/drawing/2014/main" id="{4408802C-16A0-461C-BBED-E717F9214036}"/>
              </a:ext>
            </a:extLst>
          </p:cNvPr>
          <p:cNvCxnSpPr>
            <a:cxnSpLocks/>
          </p:cNvCxnSpPr>
          <p:nvPr/>
        </p:nvCxnSpPr>
        <p:spPr>
          <a:xfrm>
            <a:off x="5342691" y="3492083"/>
            <a:ext cx="1443840" cy="117122"/>
          </a:xfrm>
          <a:prstGeom prst="bentConnector3">
            <a:avLst>
              <a:gd name="adj1" fmla="val 50000"/>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106CB47A-E5ED-45A1-A875-61B2F07C7809}"/>
              </a:ext>
            </a:extLst>
          </p:cNvPr>
          <p:cNvCxnSpPr>
            <a:cxnSpLocks/>
          </p:cNvCxnSpPr>
          <p:nvPr/>
        </p:nvCxnSpPr>
        <p:spPr>
          <a:xfrm flipH="1">
            <a:off x="2383606" y="3712596"/>
            <a:ext cx="1406090" cy="62415"/>
          </a:xfrm>
          <a:prstGeom prst="bentConnector5">
            <a:avLst>
              <a:gd name="adj1" fmla="val 22469"/>
              <a:gd name="adj2" fmla="val 174174"/>
              <a:gd name="adj3" fmla="val 57242"/>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FF92534F-CC3E-45A5-9577-24F0A4D6EC1D}"/>
              </a:ext>
            </a:extLst>
          </p:cNvPr>
          <p:cNvCxnSpPr>
            <a:cxnSpLocks/>
          </p:cNvCxnSpPr>
          <p:nvPr/>
        </p:nvCxnSpPr>
        <p:spPr>
          <a:xfrm flipV="1">
            <a:off x="5337332" y="2301905"/>
            <a:ext cx="1476221" cy="509070"/>
          </a:xfrm>
          <a:prstGeom prst="bentConnector3">
            <a:avLst>
              <a:gd name="adj1"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558C816A-8885-426C-9633-E3DBEF706E3E}"/>
              </a:ext>
            </a:extLst>
          </p:cNvPr>
          <p:cNvCxnSpPr>
            <a:cxnSpLocks/>
            <a:stCxn id="95" idx="1"/>
            <a:endCxn id="84" idx="3"/>
          </p:cNvCxnSpPr>
          <p:nvPr/>
        </p:nvCxnSpPr>
        <p:spPr>
          <a:xfrm rot="10800000" flipV="1">
            <a:off x="2329367" y="2430447"/>
            <a:ext cx="421075" cy="329376"/>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4FFEB4C6-1D64-4934-83F4-666A9125CC03}"/>
              </a:ext>
            </a:extLst>
          </p:cNvPr>
          <p:cNvCxnSpPr>
            <a:cxnSpLocks/>
            <a:stCxn id="93" idx="0"/>
          </p:cNvCxnSpPr>
          <p:nvPr/>
        </p:nvCxnSpPr>
        <p:spPr>
          <a:xfrm rot="5400000" flipH="1" flipV="1">
            <a:off x="5902845" y="486543"/>
            <a:ext cx="117102" cy="1685372"/>
          </a:xfrm>
          <a:prstGeom prst="bentConnector2">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61FEFD20-50C4-4C23-ABAD-ED5A0188C629}"/>
              </a:ext>
            </a:extLst>
          </p:cNvPr>
          <p:cNvCxnSpPr>
            <a:cxnSpLocks/>
            <a:endCxn id="82" idx="3"/>
          </p:cNvCxnSpPr>
          <p:nvPr/>
        </p:nvCxnSpPr>
        <p:spPr>
          <a:xfrm rot="10800000">
            <a:off x="2329367" y="1518475"/>
            <a:ext cx="1771415" cy="134637"/>
          </a:xfrm>
          <a:prstGeom prst="bentConnector3">
            <a:avLst>
              <a:gd name="adj1" fmla="val 22205"/>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24000" y="257731"/>
            <a:ext cx="8496150" cy="369332"/>
          </a:xfrm>
        </p:spPr>
        <p:txBody>
          <a:bodyPr/>
          <a:lstStyle/>
          <a:p>
            <a:r>
              <a:rPr lang="en-US" dirty="0"/>
              <a:t>CLOUD Services PORTFOLIO for Microsoft services</a:t>
            </a:r>
          </a:p>
        </p:txBody>
      </p:sp>
      <p:pic>
        <p:nvPicPr>
          <p:cNvPr id="1048" name="Picture 24" descr="Image result for Microsoft Servi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9073" y="2551787"/>
            <a:ext cx="1565852" cy="742144"/>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329694" y="1020457"/>
            <a:ext cx="1999672" cy="996033"/>
          </a:xfrm>
          <a:prstGeom prst="rect">
            <a:avLst/>
          </a:prstGeom>
          <a:solidFill>
            <a:srgbClr val="93CED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spAutoFit/>
          </a:bodyPr>
          <a:lstStyle/>
          <a:p>
            <a:pPr marL="71999" indent="-71999">
              <a:spcAft>
                <a:spcPts val="600"/>
              </a:spcAft>
              <a:buFont typeface="Arial" panose="020B0604020202020204" pitchFamily="34" charset="0"/>
              <a:buChar char="•"/>
            </a:pPr>
            <a:r>
              <a:rPr lang="en-IN" sz="900" dirty="0">
                <a:solidFill>
                  <a:schemeClr val="tx1"/>
                </a:solidFill>
              </a:rPr>
              <a:t>Azure IaaS – Compute, Storage, ASR</a:t>
            </a:r>
          </a:p>
          <a:p>
            <a:pPr marL="71999" indent="-71999">
              <a:spcAft>
                <a:spcPts val="600"/>
              </a:spcAft>
              <a:buFont typeface="Arial" panose="020B0604020202020204" pitchFamily="34" charset="0"/>
              <a:buChar char="•"/>
            </a:pPr>
            <a:r>
              <a:rPr lang="en-IN" sz="900" dirty="0">
                <a:solidFill>
                  <a:schemeClr val="tx1"/>
                </a:solidFill>
              </a:rPr>
              <a:t>Azure PaaS – SQL, Media, IoT Hub</a:t>
            </a:r>
          </a:p>
          <a:p>
            <a:pPr marL="71999" indent="-71999">
              <a:spcAft>
                <a:spcPts val="600"/>
              </a:spcAft>
              <a:buFont typeface="Arial" panose="020B0604020202020204" pitchFamily="34" charset="0"/>
              <a:buChar char="•"/>
            </a:pPr>
            <a:r>
              <a:rPr lang="en-IN" sz="900" dirty="0">
                <a:solidFill>
                  <a:schemeClr val="tx1"/>
                </a:solidFill>
              </a:rPr>
              <a:t>Azure Dev Test</a:t>
            </a:r>
          </a:p>
          <a:p>
            <a:pPr marL="71999" indent="-71999">
              <a:spcAft>
                <a:spcPts val="600"/>
              </a:spcAft>
              <a:buFont typeface="Arial" panose="020B0604020202020204" pitchFamily="34" charset="0"/>
              <a:buChar char="•"/>
            </a:pPr>
            <a:r>
              <a:rPr lang="en-IN" sz="900" dirty="0">
                <a:solidFill>
                  <a:schemeClr val="tx1"/>
                </a:solidFill>
              </a:rPr>
              <a:t>Networking </a:t>
            </a:r>
          </a:p>
        </p:txBody>
      </p:sp>
      <p:sp>
        <p:nvSpPr>
          <p:cNvPr id="84" name="Rectangle 83"/>
          <p:cNvSpPr/>
          <p:nvPr/>
        </p:nvSpPr>
        <p:spPr>
          <a:xfrm>
            <a:off x="329695" y="2111377"/>
            <a:ext cx="1999671" cy="1296891"/>
          </a:xfrm>
          <a:prstGeom prst="rect">
            <a:avLst/>
          </a:prstGeom>
          <a:solidFill>
            <a:srgbClr val="E7B8B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71999" indent="-71999">
              <a:spcAft>
                <a:spcPts val="600"/>
              </a:spcAft>
              <a:buFont typeface="Arial" panose="020B0604020202020204" pitchFamily="34" charset="0"/>
              <a:buChar char="•"/>
            </a:pPr>
            <a:r>
              <a:rPr lang="en-IN" sz="900" dirty="0">
                <a:solidFill>
                  <a:schemeClr val="tx1"/>
                </a:solidFill>
              </a:rPr>
              <a:t>Migration/ Deployment/ Administration/ Upgrade</a:t>
            </a:r>
          </a:p>
          <a:p>
            <a:pPr marL="71999" indent="-71999">
              <a:spcAft>
                <a:spcPts val="600"/>
              </a:spcAft>
              <a:buFont typeface="Arial" panose="020B0604020202020204" pitchFamily="34" charset="0"/>
              <a:buChar char="•"/>
            </a:pPr>
            <a:r>
              <a:rPr lang="en-IN" sz="900" dirty="0">
                <a:solidFill>
                  <a:schemeClr val="tx1"/>
                </a:solidFill>
              </a:rPr>
              <a:t>Hybrid Exchange set &amp; management</a:t>
            </a:r>
          </a:p>
          <a:p>
            <a:pPr marL="71999" indent="-71999">
              <a:spcAft>
                <a:spcPts val="600"/>
              </a:spcAft>
              <a:buFont typeface="Arial" panose="020B0604020202020204" pitchFamily="34" charset="0"/>
              <a:buChar char="•"/>
            </a:pPr>
            <a:r>
              <a:rPr lang="en-IN" sz="900" dirty="0">
                <a:solidFill>
                  <a:schemeClr val="tx1"/>
                </a:solidFill>
              </a:rPr>
              <a:t>Integration with CRM, Power BI, Kaizala etc.</a:t>
            </a:r>
          </a:p>
          <a:p>
            <a:pPr marL="71999" indent="-71999">
              <a:spcAft>
                <a:spcPts val="600"/>
              </a:spcAft>
              <a:buFont typeface="Arial" panose="020B0604020202020204" pitchFamily="34" charset="0"/>
              <a:buChar char="•"/>
            </a:pPr>
            <a:r>
              <a:rPr lang="en-IN" sz="900" dirty="0">
                <a:solidFill>
                  <a:schemeClr val="tx1"/>
                </a:solidFill>
              </a:rPr>
              <a:t>O 365 / D365</a:t>
            </a:r>
          </a:p>
        </p:txBody>
      </p:sp>
      <p:sp>
        <p:nvSpPr>
          <p:cNvPr id="85" name="Rectangle 84"/>
          <p:cNvSpPr/>
          <p:nvPr/>
        </p:nvSpPr>
        <p:spPr>
          <a:xfrm>
            <a:off x="323851" y="3476251"/>
            <a:ext cx="2005515" cy="111742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71999" indent="-71999">
              <a:spcAft>
                <a:spcPts val="600"/>
              </a:spcAft>
              <a:buFont typeface="Arial" panose="020B0604020202020204" pitchFamily="34" charset="0"/>
              <a:buChar char="•"/>
            </a:pPr>
            <a:r>
              <a:rPr lang="en-IN" sz="900" dirty="0">
                <a:solidFill>
                  <a:schemeClr val="tx1"/>
                </a:solidFill>
              </a:rPr>
              <a:t>Azure Managed Services – Patch Management, Dev Op / Dev Test environment Creation and Management</a:t>
            </a:r>
          </a:p>
          <a:p>
            <a:pPr marL="71999" indent="-71999">
              <a:spcAft>
                <a:spcPts val="600"/>
              </a:spcAft>
              <a:buFont typeface="Arial" panose="020B0604020202020204" pitchFamily="34" charset="0"/>
              <a:buChar char="•"/>
            </a:pPr>
            <a:r>
              <a:rPr lang="en-IN" sz="900" dirty="0">
                <a:solidFill>
                  <a:schemeClr val="tx1"/>
                </a:solidFill>
              </a:rPr>
              <a:t>Application Creation / SQL on Azure</a:t>
            </a:r>
          </a:p>
        </p:txBody>
      </p:sp>
      <p:sp>
        <p:nvSpPr>
          <p:cNvPr id="86" name="Rectangle 85"/>
          <p:cNvSpPr/>
          <p:nvPr/>
        </p:nvSpPr>
        <p:spPr>
          <a:xfrm>
            <a:off x="6836163" y="983602"/>
            <a:ext cx="1984155" cy="819300"/>
          </a:xfrm>
          <a:prstGeom prst="rect">
            <a:avLst/>
          </a:prstGeom>
          <a:solidFill>
            <a:schemeClr val="accent6">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71999" indent="-71999">
              <a:spcAft>
                <a:spcPts val="600"/>
              </a:spcAft>
              <a:buFont typeface="Arial" panose="020B0604020202020204" pitchFamily="34" charset="0"/>
              <a:buChar char="•"/>
            </a:pPr>
            <a:r>
              <a:rPr lang="en-IN" sz="900" dirty="0">
                <a:solidFill>
                  <a:schemeClr val="tx1"/>
                </a:solidFill>
              </a:rPr>
              <a:t>Workload Assessment</a:t>
            </a:r>
          </a:p>
          <a:p>
            <a:pPr marL="71999" indent="-71999">
              <a:spcAft>
                <a:spcPts val="600"/>
              </a:spcAft>
              <a:buFont typeface="Arial" panose="020B0604020202020204" pitchFamily="34" charset="0"/>
              <a:buChar char="•"/>
            </a:pPr>
            <a:r>
              <a:rPr lang="en-IN" sz="900" dirty="0">
                <a:solidFill>
                  <a:schemeClr val="tx1"/>
                </a:solidFill>
              </a:rPr>
              <a:t>Migration/ App Upgradation</a:t>
            </a:r>
          </a:p>
          <a:p>
            <a:pPr marL="71999" indent="-71999">
              <a:spcAft>
                <a:spcPts val="600"/>
              </a:spcAft>
              <a:buFont typeface="Arial" panose="020B0604020202020204" pitchFamily="34" charset="0"/>
              <a:buChar char="•"/>
            </a:pPr>
            <a:r>
              <a:rPr lang="en-IN" sz="900" dirty="0">
                <a:solidFill>
                  <a:schemeClr val="tx1"/>
                </a:solidFill>
              </a:rPr>
              <a:t>Azure Stack Marketplace </a:t>
            </a:r>
          </a:p>
        </p:txBody>
      </p:sp>
      <p:sp>
        <p:nvSpPr>
          <p:cNvPr id="87" name="Rectangle 86"/>
          <p:cNvSpPr/>
          <p:nvPr/>
        </p:nvSpPr>
        <p:spPr>
          <a:xfrm>
            <a:off x="6836163" y="2044653"/>
            <a:ext cx="1983987" cy="861780"/>
          </a:xfrm>
          <a:prstGeom prst="rect">
            <a:avLst/>
          </a:prstGeom>
          <a:solidFill>
            <a:srgbClr val="B2A2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71999" indent="-71999">
              <a:spcAft>
                <a:spcPts val="600"/>
              </a:spcAft>
              <a:buFont typeface="Arial" panose="020B0604020202020204" pitchFamily="34" charset="0"/>
              <a:buChar char="•"/>
            </a:pPr>
            <a:r>
              <a:rPr lang="en-IN" sz="900" dirty="0">
                <a:solidFill>
                  <a:schemeClr val="tx1"/>
                </a:solidFill>
              </a:rPr>
              <a:t>Express Route Integration</a:t>
            </a:r>
          </a:p>
          <a:p>
            <a:pPr marL="71999" indent="-71999">
              <a:spcAft>
                <a:spcPts val="600"/>
              </a:spcAft>
              <a:buFont typeface="Arial" panose="020B0604020202020204" pitchFamily="34" charset="0"/>
              <a:buChar char="•"/>
            </a:pPr>
            <a:r>
              <a:rPr lang="en-IN" sz="900" dirty="0">
                <a:solidFill>
                  <a:schemeClr val="tx1"/>
                </a:solidFill>
              </a:rPr>
              <a:t>Hybrid Cloud Integration across on prem, Sify Cloud, Public Cloud</a:t>
            </a:r>
          </a:p>
          <a:p>
            <a:pPr marL="71999" indent="-71999">
              <a:spcAft>
                <a:spcPts val="600"/>
              </a:spcAft>
              <a:buFont typeface="Arial" panose="020B0604020202020204" pitchFamily="34" charset="0"/>
              <a:buChar char="•"/>
            </a:pPr>
            <a:r>
              <a:rPr lang="en-IN" sz="900" dirty="0">
                <a:solidFill>
                  <a:schemeClr val="tx1"/>
                </a:solidFill>
              </a:rPr>
              <a:t>Journey to Cloud</a:t>
            </a:r>
          </a:p>
        </p:txBody>
      </p:sp>
      <p:sp>
        <p:nvSpPr>
          <p:cNvPr id="88" name="Rectangle 87"/>
          <p:cNvSpPr/>
          <p:nvPr/>
        </p:nvSpPr>
        <p:spPr>
          <a:xfrm>
            <a:off x="6809141" y="3143706"/>
            <a:ext cx="2011177" cy="1067822"/>
          </a:xfrm>
          <a:prstGeom prst="rect">
            <a:avLst/>
          </a:prstGeom>
          <a:solidFill>
            <a:srgbClr val="C3D79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pPr marL="71999" indent="-71999">
              <a:spcAft>
                <a:spcPts val="600"/>
              </a:spcAft>
              <a:buClr>
                <a:srgbClr val="595959"/>
              </a:buClr>
              <a:buSzPct val="125000"/>
              <a:buFont typeface="Arial" panose="020B0604020202020204" pitchFamily="34" charset="0"/>
              <a:buChar char="•"/>
            </a:pPr>
            <a:r>
              <a:rPr lang="en-IN" sz="900" dirty="0">
                <a:solidFill>
                  <a:schemeClr val="tx1"/>
                </a:solidFill>
              </a:rPr>
              <a:t>DB Consolidation and Upgrade</a:t>
            </a:r>
          </a:p>
          <a:p>
            <a:pPr marL="71999" indent="-71999">
              <a:spcAft>
                <a:spcPts val="600"/>
              </a:spcAft>
              <a:buClr>
                <a:srgbClr val="595959"/>
              </a:buClr>
              <a:buSzPct val="125000"/>
              <a:buFont typeface="Arial" panose="020B0604020202020204" pitchFamily="34" charset="0"/>
              <a:buChar char="•"/>
            </a:pPr>
            <a:r>
              <a:rPr lang="en-IN" sz="900" dirty="0">
                <a:solidFill>
                  <a:schemeClr val="tx1"/>
                </a:solidFill>
              </a:rPr>
              <a:t>BI Analytics/ AI/ ML platform integration with applications</a:t>
            </a:r>
          </a:p>
          <a:p>
            <a:pPr marL="71999" indent="-71999">
              <a:spcAft>
                <a:spcPts val="600"/>
              </a:spcAft>
              <a:buClr>
                <a:srgbClr val="595959"/>
              </a:buClr>
              <a:buSzPct val="125000"/>
              <a:buFont typeface="Arial" panose="020B0604020202020204" pitchFamily="34" charset="0"/>
              <a:buChar char="•"/>
            </a:pPr>
            <a:r>
              <a:rPr lang="en-IN" sz="900" dirty="0">
                <a:solidFill>
                  <a:schemeClr val="tx1"/>
                </a:solidFill>
              </a:rPr>
              <a:t>IoT Hub integration with AI/ML and  Managed Services</a:t>
            </a:r>
          </a:p>
        </p:txBody>
      </p:sp>
      <p:grpSp>
        <p:nvGrpSpPr>
          <p:cNvPr id="3" name="Group 26">
            <a:extLst>
              <a:ext uri="{FF2B5EF4-FFF2-40B4-BE49-F238E27FC236}">
                <a16:creationId xmlns:a16="http://schemas.microsoft.com/office/drawing/2014/main" id="{843C7194-B23C-4BAB-B07B-E31661E0330D}"/>
              </a:ext>
            </a:extLst>
          </p:cNvPr>
          <p:cNvGrpSpPr/>
          <p:nvPr/>
        </p:nvGrpSpPr>
        <p:grpSpPr>
          <a:xfrm>
            <a:off x="2712380" y="1023938"/>
            <a:ext cx="3708970" cy="3248445"/>
            <a:chOff x="2478923" y="1033856"/>
            <a:chExt cx="4186154" cy="3557021"/>
          </a:xfrm>
        </p:grpSpPr>
        <p:sp>
          <p:nvSpPr>
            <p:cNvPr id="63" name="Freeform 5"/>
            <p:cNvSpPr>
              <a:spLocks/>
            </p:cNvSpPr>
            <p:nvPr/>
          </p:nvSpPr>
          <p:spPr bwMode="auto">
            <a:xfrm>
              <a:off x="2478923" y="3170791"/>
              <a:ext cx="1188698" cy="1420086"/>
            </a:xfrm>
            <a:custGeom>
              <a:avLst/>
              <a:gdLst>
                <a:gd name="T0" fmla="*/ 0 w 580"/>
                <a:gd name="T1" fmla="*/ 0 h 690"/>
                <a:gd name="T2" fmla="*/ 286 w 580"/>
                <a:gd name="T3" fmla="*/ 690 h 690"/>
                <a:gd name="T4" fmla="*/ 580 w 580"/>
                <a:gd name="T5" fmla="*/ 397 h 690"/>
                <a:gd name="T6" fmla="*/ 416 w 580"/>
                <a:gd name="T7" fmla="*/ 0 h 690"/>
                <a:gd name="T8" fmla="*/ 0 w 580"/>
                <a:gd name="T9" fmla="*/ 0 h 690"/>
              </a:gdLst>
              <a:ahLst/>
              <a:cxnLst>
                <a:cxn ang="0">
                  <a:pos x="T0" y="T1"/>
                </a:cxn>
                <a:cxn ang="0">
                  <a:pos x="T2" y="T3"/>
                </a:cxn>
                <a:cxn ang="0">
                  <a:pos x="T4" y="T5"/>
                </a:cxn>
                <a:cxn ang="0">
                  <a:pos x="T6" y="T7"/>
                </a:cxn>
                <a:cxn ang="0">
                  <a:pos x="T8" y="T9"/>
                </a:cxn>
              </a:cxnLst>
              <a:rect l="0" t="0" r="r" b="b"/>
              <a:pathLst>
                <a:path w="580" h="690">
                  <a:moveTo>
                    <a:pt x="0" y="0"/>
                  </a:moveTo>
                  <a:cubicBezTo>
                    <a:pt x="5" y="268"/>
                    <a:pt x="113" y="511"/>
                    <a:pt x="286" y="690"/>
                  </a:cubicBezTo>
                  <a:cubicBezTo>
                    <a:pt x="580" y="397"/>
                    <a:pt x="580" y="397"/>
                    <a:pt x="580" y="397"/>
                  </a:cubicBezTo>
                  <a:cubicBezTo>
                    <a:pt x="482" y="292"/>
                    <a:pt x="420" y="153"/>
                    <a:pt x="416" y="0"/>
                  </a:cubicBezTo>
                  <a:lnTo>
                    <a:pt x="0" y="0"/>
                  </a:lnTo>
                  <a:close/>
                </a:path>
              </a:pathLst>
            </a:custGeom>
            <a:solidFill>
              <a:srgbClr val="8FB4E0"/>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4" name="Freeform 6"/>
            <p:cNvSpPr>
              <a:spLocks/>
            </p:cNvSpPr>
            <p:nvPr/>
          </p:nvSpPr>
          <p:spPr bwMode="auto">
            <a:xfrm>
              <a:off x="2478923" y="1675087"/>
              <a:ext cx="1188698" cy="1420086"/>
            </a:xfrm>
            <a:custGeom>
              <a:avLst/>
              <a:gdLst>
                <a:gd name="T0" fmla="*/ 0 w 580"/>
                <a:gd name="T1" fmla="*/ 690 h 690"/>
                <a:gd name="T2" fmla="*/ 416 w 580"/>
                <a:gd name="T3" fmla="*/ 690 h 690"/>
                <a:gd name="T4" fmla="*/ 580 w 580"/>
                <a:gd name="T5" fmla="*/ 293 h 690"/>
                <a:gd name="T6" fmla="*/ 286 w 580"/>
                <a:gd name="T7" fmla="*/ 0 h 690"/>
                <a:gd name="T8" fmla="*/ 0 w 580"/>
                <a:gd name="T9" fmla="*/ 690 h 690"/>
              </a:gdLst>
              <a:ahLst/>
              <a:cxnLst>
                <a:cxn ang="0">
                  <a:pos x="T0" y="T1"/>
                </a:cxn>
                <a:cxn ang="0">
                  <a:pos x="T2" y="T3"/>
                </a:cxn>
                <a:cxn ang="0">
                  <a:pos x="T4" y="T5"/>
                </a:cxn>
                <a:cxn ang="0">
                  <a:pos x="T6" y="T7"/>
                </a:cxn>
                <a:cxn ang="0">
                  <a:pos x="T8" y="T9"/>
                </a:cxn>
              </a:cxnLst>
              <a:rect l="0" t="0" r="r" b="b"/>
              <a:pathLst>
                <a:path w="580" h="690">
                  <a:moveTo>
                    <a:pt x="0" y="690"/>
                  </a:moveTo>
                  <a:cubicBezTo>
                    <a:pt x="416" y="690"/>
                    <a:pt x="416" y="690"/>
                    <a:pt x="416" y="690"/>
                  </a:cubicBezTo>
                  <a:cubicBezTo>
                    <a:pt x="420" y="537"/>
                    <a:pt x="482" y="398"/>
                    <a:pt x="580" y="293"/>
                  </a:cubicBezTo>
                  <a:cubicBezTo>
                    <a:pt x="286" y="0"/>
                    <a:pt x="286" y="0"/>
                    <a:pt x="286" y="0"/>
                  </a:cubicBezTo>
                  <a:cubicBezTo>
                    <a:pt x="113" y="179"/>
                    <a:pt x="5" y="422"/>
                    <a:pt x="0" y="690"/>
                  </a:cubicBezTo>
                  <a:close/>
                </a:path>
              </a:pathLst>
            </a:custGeom>
            <a:solidFill>
              <a:srgbClr val="E7B8B7"/>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5" name="Freeform 7"/>
            <p:cNvSpPr>
              <a:spLocks/>
            </p:cNvSpPr>
            <p:nvPr/>
          </p:nvSpPr>
          <p:spPr bwMode="auto">
            <a:xfrm>
              <a:off x="3120155" y="1033856"/>
              <a:ext cx="1415549" cy="1190211"/>
            </a:xfrm>
            <a:custGeom>
              <a:avLst/>
              <a:gdLst>
                <a:gd name="T0" fmla="*/ 293 w 690"/>
                <a:gd name="T1" fmla="*/ 579 h 579"/>
                <a:gd name="T2" fmla="*/ 690 w 690"/>
                <a:gd name="T3" fmla="*/ 415 h 579"/>
                <a:gd name="T4" fmla="*/ 690 w 690"/>
                <a:gd name="T5" fmla="*/ 0 h 579"/>
                <a:gd name="T6" fmla="*/ 0 w 690"/>
                <a:gd name="T7" fmla="*/ 286 h 579"/>
                <a:gd name="T8" fmla="*/ 293 w 690"/>
                <a:gd name="T9" fmla="*/ 579 h 579"/>
              </a:gdLst>
              <a:ahLst/>
              <a:cxnLst>
                <a:cxn ang="0">
                  <a:pos x="T0" y="T1"/>
                </a:cxn>
                <a:cxn ang="0">
                  <a:pos x="T2" y="T3"/>
                </a:cxn>
                <a:cxn ang="0">
                  <a:pos x="T4" y="T5"/>
                </a:cxn>
                <a:cxn ang="0">
                  <a:pos x="T6" y="T7"/>
                </a:cxn>
                <a:cxn ang="0">
                  <a:pos x="T8" y="T9"/>
                </a:cxn>
              </a:cxnLst>
              <a:rect l="0" t="0" r="r" b="b"/>
              <a:pathLst>
                <a:path w="690" h="579">
                  <a:moveTo>
                    <a:pt x="293" y="579"/>
                  </a:moveTo>
                  <a:cubicBezTo>
                    <a:pt x="397" y="481"/>
                    <a:pt x="536" y="420"/>
                    <a:pt x="690" y="415"/>
                  </a:cubicBezTo>
                  <a:cubicBezTo>
                    <a:pt x="690" y="0"/>
                    <a:pt x="690" y="0"/>
                    <a:pt x="690" y="0"/>
                  </a:cubicBezTo>
                  <a:cubicBezTo>
                    <a:pt x="422" y="5"/>
                    <a:pt x="179" y="113"/>
                    <a:pt x="0" y="286"/>
                  </a:cubicBezTo>
                  <a:lnTo>
                    <a:pt x="293" y="579"/>
                  </a:lnTo>
                  <a:close/>
                </a:path>
              </a:pathLst>
            </a:custGeom>
            <a:solidFill>
              <a:srgbClr val="93CEDE"/>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6" name="Freeform 8"/>
            <p:cNvSpPr>
              <a:spLocks/>
            </p:cNvSpPr>
            <p:nvPr/>
          </p:nvSpPr>
          <p:spPr bwMode="auto">
            <a:xfrm>
              <a:off x="4611321" y="1033856"/>
              <a:ext cx="1414037" cy="1190211"/>
            </a:xfrm>
            <a:custGeom>
              <a:avLst/>
              <a:gdLst>
                <a:gd name="T0" fmla="*/ 0 w 690"/>
                <a:gd name="T1" fmla="*/ 415 h 579"/>
                <a:gd name="T2" fmla="*/ 396 w 690"/>
                <a:gd name="T3" fmla="*/ 579 h 579"/>
                <a:gd name="T4" fmla="*/ 690 w 690"/>
                <a:gd name="T5" fmla="*/ 286 h 579"/>
                <a:gd name="T6" fmla="*/ 0 w 690"/>
                <a:gd name="T7" fmla="*/ 0 h 579"/>
                <a:gd name="T8" fmla="*/ 0 w 690"/>
                <a:gd name="T9" fmla="*/ 415 h 579"/>
              </a:gdLst>
              <a:ahLst/>
              <a:cxnLst>
                <a:cxn ang="0">
                  <a:pos x="T0" y="T1"/>
                </a:cxn>
                <a:cxn ang="0">
                  <a:pos x="T2" y="T3"/>
                </a:cxn>
                <a:cxn ang="0">
                  <a:pos x="T4" y="T5"/>
                </a:cxn>
                <a:cxn ang="0">
                  <a:pos x="T6" y="T7"/>
                </a:cxn>
                <a:cxn ang="0">
                  <a:pos x="T8" y="T9"/>
                </a:cxn>
              </a:cxnLst>
              <a:rect l="0" t="0" r="r" b="b"/>
              <a:pathLst>
                <a:path w="690" h="579">
                  <a:moveTo>
                    <a:pt x="0" y="415"/>
                  </a:moveTo>
                  <a:cubicBezTo>
                    <a:pt x="153" y="420"/>
                    <a:pt x="292" y="481"/>
                    <a:pt x="396" y="579"/>
                  </a:cubicBezTo>
                  <a:cubicBezTo>
                    <a:pt x="690" y="286"/>
                    <a:pt x="690" y="286"/>
                    <a:pt x="690" y="286"/>
                  </a:cubicBezTo>
                  <a:cubicBezTo>
                    <a:pt x="510" y="113"/>
                    <a:pt x="267" y="5"/>
                    <a:pt x="0" y="0"/>
                  </a:cubicBezTo>
                  <a:lnTo>
                    <a:pt x="0" y="415"/>
                  </a:lnTo>
                  <a:close/>
                </a:path>
              </a:pathLst>
            </a:custGeom>
            <a:solidFill>
              <a:srgbClr val="FDD5B4"/>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7" name="Freeform 9"/>
            <p:cNvSpPr>
              <a:spLocks/>
            </p:cNvSpPr>
            <p:nvPr/>
          </p:nvSpPr>
          <p:spPr bwMode="auto">
            <a:xfrm>
              <a:off x="5476379" y="3170791"/>
              <a:ext cx="1188698" cy="1420086"/>
            </a:xfrm>
            <a:custGeom>
              <a:avLst/>
              <a:gdLst>
                <a:gd name="T0" fmla="*/ 0 w 580"/>
                <a:gd name="T1" fmla="*/ 397 h 690"/>
                <a:gd name="T2" fmla="*/ 294 w 580"/>
                <a:gd name="T3" fmla="*/ 690 h 690"/>
                <a:gd name="T4" fmla="*/ 580 w 580"/>
                <a:gd name="T5" fmla="*/ 0 h 690"/>
                <a:gd name="T6" fmla="*/ 165 w 580"/>
                <a:gd name="T7" fmla="*/ 0 h 690"/>
                <a:gd name="T8" fmla="*/ 0 w 580"/>
                <a:gd name="T9" fmla="*/ 397 h 690"/>
              </a:gdLst>
              <a:ahLst/>
              <a:cxnLst>
                <a:cxn ang="0">
                  <a:pos x="T0" y="T1"/>
                </a:cxn>
                <a:cxn ang="0">
                  <a:pos x="T2" y="T3"/>
                </a:cxn>
                <a:cxn ang="0">
                  <a:pos x="T4" y="T5"/>
                </a:cxn>
                <a:cxn ang="0">
                  <a:pos x="T6" y="T7"/>
                </a:cxn>
                <a:cxn ang="0">
                  <a:pos x="T8" y="T9"/>
                </a:cxn>
              </a:cxnLst>
              <a:rect l="0" t="0" r="r" b="b"/>
              <a:pathLst>
                <a:path w="580" h="690">
                  <a:moveTo>
                    <a:pt x="0" y="397"/>
                  </a:moveTo>
                  <a:cubicBezTo>
                    <a:pt x="294" y="690"/>
                    <a:pt x="294" y="690"/>
                    <a:pt x="294" y="690"/>
                  </a:cubicBezTo>
                  <a:cubicBezTo>
                    <a:pt x="467" y="511"/>
                    <a:pt x="575" y="268"/>
                    <a:pt x="580" y="0"/>
                  </a:cubicBezTo>
                  <a:cubicBezTo>
                    <a:pt x="165" y="0"/>
                    <a:pt x="165" y="0"/>
                    <a:pt x="165" y="0"/>
                  </a:cubicBezTo>
                  <a:cubicBezTo>
                    <a:pt x="160" y="153"/>
                    <a:pt x="99" y="292"/>
                    <a:pt x="0" y="397"/>
                  </a:cubicBezTo>
                  <a:close/>
                </a:path>
              </a:pathLst>
            </a:custGeom>
            <a:solidFill>
              <a:srgbClr val="C3D79B"/>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8" name="Freeform 10"/>
            <p:cNvSpPr>
              <a:spLocks/>
            </p:cNvSpPr>
            <p:nvPr/>
          </p:nvSpPr>
          <p:spPr bwMode="auto">
            <a:xfrm>
              <a:off x="5476379" y="1675087"/>
              <a:ext cx="1188698" cy="1420086"/>
            </a:xfrm>
            <a:custGeom>
              <a:avLst/>
              <a:gdLst>
                <a:gd name="T0" fmla="*/ 0 w 580"/>
                <a:gd name="T1" fmla="*/ 293 h 690"/>
                <a:gd name="T2" fmla="*/ 165 w 580"/>
                <a:gd name="T3" fmla="*/ 690 h 690"/>
                <a:gd name="T4" fmla="*/ 580 w 580"/>
                <a:gd name="T5" fmla="*/ 690 h 690"/>
                <a:gd name="T6" fmla="*/ 294 w 580"/>
                <a:gd name="T7" fmla="*/ 0 h 690"/>
                <a:gd name="T8" fmla="*/ 0 w 580"/>
                <a:gd name="T9" fmla="*/ 293 h 690"/>
              </a:gdLst>
              <a:ahLst/>
              <a:cxnLst>
                <a:cxn ang="0">
                  <a:pos x="T0" y="T1"/>
                </a:cxn>
                <a:cxn ang="0">
                  <a:pos x="T2" y="T3"/>
                </a:cxn>
                <a:cxn ang="0">
                  <a:pos x="T4" y="T5"/>
                </a:cxn>
                <a:cxn ang="0">
                  <a:pos x="T6" y="T7"/>
                </a:cxn>
                <a:cxn ang="0">
                  <a:pos x="T8" y="T9"/>
                </a:cxn>
              </a:cxnLst>
              <a:rect l="0" t="0" r="r" b="b"/>
              <a:pathLst>
                <a:path w="580" h="690">
                  <a:moveTo>
                    <a:pt x="0" y="293"/>
                  </a:moveTo>
                  <a:cubicBezTo>
                    <a:pt x="98" y="398"/>
                    <a:pt x="160" y="537"/>
                    <a:pt x="165" y="690"/>
                  </a:cubicBezTo>
                  <a:cubicBezTo>
                    <a:pt x="580" y="690"/>
                    <a:pt x="580" y="690"/>
                    <a:pt x="580" y="690"/>
                  </a:cubicBezTo>
                  <a:cubicBezTo>
                    <a:pt x="575" y="422"/>
                    <a:pt x="467" y="179"/>
                    <a:pt x="294" y="0"/>
                  </a:cubicBezTo>
                  <a:lnTo>
                    <a:pt x="0" y="293"/>
                  </a:lnTo>
                  <a:close/>
                </a:path>
              </a:pathLst>
            </a:custGeom>
            <a:solidFill>
              <a:srgbClr val="B2A2C8"/>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69" name="Freeform 11"/>
            <p:cNvSpPr>
              <a:spLocks/>
            </p:cNvSpPr>
            <p:nvPr/>
          </p:nvSpPr>
          <p:spPr bwMode="auto">
            <a:xfrm>
              <a:off x="3331882" y="3170791"/>
              <a:ext cx="458239" cy="816663"/>
            </a:xfrm>
            <a:custGeom>
              <a:avLst/>
              <a:gdLst>
                <a:gd name="T0" fmla="*/ 0 w 224"/>
                <a:gd name="T1" fmla="*/ 0 h 397"/>
                <a:gd name="T2" fmla="*/ 164 w 224"/>
                <a:gd name="T3" fmla="*/ 397 h 397"/>
                <a:gd name="T4" fmla="*/ 224 w 224"/>
                <a:gd name="T5" fmla="*/ 336 h 397"/>
                <a:gd name="T6" fmla="*/ 85 w 224"/>
                <a:gd name="T7" fmla="*/ 0 h 397"/>
                <a:gd name="T8" fmla="*/ 0 w 224"/>
                <a:gd name="T9" fmla="*/ 0 h 397"/>
              </a:gdLst>
              <a:ahLst/>
              <a:cxnLst>
                <a:cxn ang="0">
                  <a:pos x="T0" y="T1"/>
                </a:cxn>
                <a:cxn ang="0">
                  <a:pos x="T2" y="T3"/>
                </a:cxn>
                <a:cxn ang="0">
                  <a:pos x="T4" y="T5"/>
                </a:cxn>
                <a:cxn ang="0">
                  <a:pos x="T6" y="T7"/>
                </a:cxn>
                <a:cxn ang="0">
                  <a:pos x="T8" y="T9"/>
                </a:cxn>
              </a:cxnLst>
              <a:rect l="0" t="0" r="r" b="b"/>
              <a:pathLst>
                <a:path w="224" h="397">
                  <a:moveTo>
                    <a:pt x="0" y="0"/>
                  </a:moveTo>
                  <a:cubicBezTo>
                    <a:pt x="4" y="153"/>
                    <a:pt x="66" y="292"/>
                    <a:pt x="164" y="397"/>
                  </a:cubicBezTo>
                  <a:cubicBezTo>
                    <a:pt x="224" y="336"/>
                    <a:pt x="224" y="336"/>
                    <a:pt x="224" y="336"/>
                  </a:cubicBezTo>
                  <a:cubicBezTo>
                    <a:pt x="142" y="247"/>
                    <a:pt x="90" y="130"/>
                    <a:pt x="85" y="0"/>
                  </a:cubicBezTo>
                  <a:lnTo>
                    <a:pt x="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0" name="Freeform 12"/>
            <p:cNvSpPr>
              <a:spLocks/>
            </p:cNvSpPr>
            <p:nvPr/>
          </p:nvSpPr>
          <p:spPr bwMode="auto">
            <a:xfrm>
              <a:off x="3331882" y="2278511"/>
              <a:ext cx="458239" cy="816663"/>
            </a:xfrm>
            <a:custGeom>
              <a:avLst/>
              <a:gdLst>
                <a:gd name="T0" fmla="*/ 0 w 224"/>
                <a:gd name="T1" fmla="*/ 397 h 397"/>
                <a:gd name="T2" fmla="*/ 85 w 224"/>
                <a:gd name="T3" fmla="*/ 397 h 397"/>
                <a:gd name="T4" fmla="*/ 224 w 224"/>
                <a:gd name="T5" fmla="*/ 61 h 397"/>
                <a:gd name="T6" fmla="*/ 164 w 224"/>
                <a:gd name="T7" fmla="*/ 0 h 397"/>
                <a:gd name="T8" fmla="*/ 0 w 224"/>
                <a:gd name="T9" fmla="*/ 397 h 397"/>
              </a:gdLst>
              <a:ahLst/>
              <a:cxnLst>
                <a:cxn ang="0">
                  <a:pos x="T0" y="T1"/>
                </a:cxn>
                <a:cxn ang="0">
                  <a:pos x="T2" y="T3"/>
                </a:cxn>
                <a:cxn ang="0">
                  <a:pos x="T4" y="T5"/>
                </a:cxn>
                <a:cxn ang="0">
                  <a:pos x="T6" y="T7"/>
                </a:cxn>
                <a:cxn ang="0">
                  <a:pos x="T8" y="T9"/>
                </a:cxn>
              </a:cxnLst>
              <a:rect l="0" t="0" r="r" b="b"/>
              <a:pathLst>
                <a:path w="224" h="397">
                  <a:moveTo>
                    <a:pt x="0" y="397"/>
                  </a:moveTo>
                  <a:cubicBezTo>
                    <a:pt x="85" y="397"/>
                    <a:pt x="85" y="397"/>
                    <a:pt x="85" y="397"/>
                  </a:cubicBezTo>
                  <a:cubicBezTo>
                    <a:pt x="90" y="267"/>
                    <a:pt x="142" y="150"/>
                    <a:pt x="224" y="61"/>
                  </a:cubicBezTo>
                  <a:cubicBezTo>
                    <a:pt x="164" y="0"/>
                    <a:pt x="164" y="0"/>
                    <a:pt x="164" y="0"/>
                  </a:cubicBezTo>
                  <a:cubicBezTo>
                    <a:pt x="66" y="105"/>
                    <a:pt x="4" y="244"/>
                    <a:pt x="0" y="39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1" name="Freeform 13"/>
            <p:cNvSpPr>
              <a:spLocks/>
            </p:cNvSpPr>
            <p:nvPr/>
          </p:nvSpPr>
          <p:spPr bwMode="auto">
            <a:xfrm>
              <a:off x="3720553" y="1886814"/>
              <a:ext cx="815151" cy="462776"/>
            </a:xfrm>
            <a:custGeom>
              <a:avLst/>
              <a:gdLst>
                <a:gd name="T0" fmla="*/ 61 w 397"/>
                <a:gd name="T1" fmla="*/ 225 h 225"/>
                <a:gd name="T2" fmla="*/ 397 w 397"/>
                <a:gd name="T3" fmla="*/ 86 h 225"/>
                <a:gd name="T4" fmla="*/ 397 w 397"/>
                <a:gd name="T5" fmla="*/ 0 h 225"/>
                <a:gd name="T6" fmla="*/ 0 w 397"/>
                <a:gd name="T7" fmla="*/ 164 h 225"/>
                <a:gd name="T8" fmla="*/ 61 w 397"/>
                <a:gd name="T9" fmla="*/ 225 h 225"/>
              </a:gdLst>
              <a:ahLst/>
              <a:cxnLst>
                <a:cxn ang="0">
                  <a:pos x="T0" y="T1"/>
                </a:cxn>
                <a:cxn ang="0">
                  <a:pos x="T2" y="T3"/>
                </a:cxn>
                <a:cxn ang="0">
                  <a:pos x="T4" y="T5"/>
                </a:cxn>
                <a:cxn ang="0">
                  <a:pos x="T6" y="T7"/>
                </a:cxn>
                <a:cxn ang="0">
                  <a:pos x="T8" y="T9"/>
                </a:cxn>
              </a:cxnLst>
              <a:rect l="0" t="0" r="r" b="b"/>
              <a:pathLst>
                <a:path w="397" h="225">
                  <a:moveTo>
                    <a:pt x="61" y="225"/>
                  </a:moveTo>
                  <a:cubicBezTo>
                    <a:pt x="149" y="142"/>
                    <a:pt x="267" y="90"/>
                    <a:pt x="397" y="86"/>
                  </a:cubicBezTo>
                  <a:cubicBezTo>
                    <a:pt x="397" y="0"/>
                    <a:pt x="397" y="0"/>
                    <a:pt x="397" y="0"/>
                  </a:cubicBezTo>
                  <a:cubicBezTo>
                    <a:pt x="243" y="5"/>
                    <a:pt x="104" y="66"/>
                    <a:pt x="0" y="164"/>
                  </a:cubicBezTo>
                  <a:lnTo>
                    <a:pt x="61" y="22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2" name="Freeform 14"/>
            <p:cNvSpPr>
              <a:spLocks/>
            </p:cNvSpPr>
            <p:nvPr/>
          </p:nvSpPr>
          <p:spPr bwMode="auto">
            <a:xfrm>
              <a:off x="4611321" y="1886814"/>
              <a:ext cx="812126" cy="462776"/>
            </a:xfrm>
            <a:custGeom>
              <a:avLst/>
              <a:gdLst>
                <a:gd name="T0" fmla="*/ 0 w 396"/>
                <a:gd name="T1" fmla="*/ 86 h 225"/>
                <a:gd name="T2" fmla="*/ 336 w 396"/>
                <a:gd name="T3" fmla="*/ 225 h 225"/>
                <a:gd name="T4" fmla="*/ 396 w 396"/>
                <a:gd name="T5" fmla="*/ 164 h 225"/>
                <a:gd name="T6" fmla="*/ 0 w 396"/>
                <a:gd name="T7" fmla="*/ 0 h 225"/>
                <a:gd name="T8" fmla="*/ 0 w 396"/>
                <a:gd name="T9" fmla="*/ 86 h 225"/>
              </a:gdLst>
              <a:ahLst/>
              <a:cxnLst>
                <a:cxn ang="0">
                  <a:pos x="T0" y="T1"/>
                </a:cxn>
                <a:cxn ang="0">
                  <a:pos x="T2" y="T3"/>
                </a:cxn>
                <a:cxn ang="0">
                  <a:pos x="T4" y="T5"/>
                </a:cxn>
                <a:cxn ang="0">
                  <a:pos x="T6" y="T7"/>
                </a:cxn>
                <a:cxn ang="0">
                  <a:pos x="T8" y="T9"/>
                </a:cxn>
              </a:cxnLst>
              <a:rect l="0" t="0" r="r" b="b"/>
              <a:pathLst>
                <a:path w="396" h="225">
                  <a:moveTo>
                    <a:pt x="0" y="86"/>
                  </a:moveTo>
                  <a:cubicBezTo>
                    <a:pt x="129" y="90"/>
                    <a:pt x="247" y="142"/>
                    <a:pt x="336" y="225"/>
                  </a:cubicBezTo>
                  <a:cubicBezTo>
                    <a:pt x="396" y="164"/>
                    <a:pt x="396" y="164"/>
                    <a:pt x="396" y="164"/>
                  </a:cubicBezTo>
                  <a:cubicBezTo>
                    <a:pt x="292" y="66"/>
                    <a:pt x="153" y="5"/>
                    <a:pt x="0" y="0"/>
                  </a:cubicBezTo>
                  <a:lnTo>
                    <a:pt x="0" y="86"/>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3" name="Freeform 15"/>
            <p:cNvSpPr>
              <a:spLocks/>
            </p:cNvSpPr>
            <p:nvPr/>
          </p:nvSpPr>
          <p:spPr bwMode="auto">
            <a:xfrm>
              <a:off x="5353879" y="3170791"/>
              <a:ext cx="461264" cy="816663"/>
            </a:xfrm>
            <a:custGeom>
              <a:avLst/>
              <a:gdLst>
                <a:gd name="T0" fmla="*/ 0 w 225"/>
                <a:gd name="T1" fmla="*/ 336 h 397"/>
                <a:gd name="T2" fmla="*/ 60 w 225"/>
                <a:gd name="T3" fmla="*/ 397 h 397"/>
                <a:gd name="T4" fmla="*/ 225 w 225"/>
                <a:gd name="T5" fmla="*/ 0 h 397"/>
                <a:gd name="T6" fmla="*/ 139 w 225"/>
                <a:gd name="T7" fmla="*/ 0 h 397"/>
                <a:gd name="T8" fmla="*/ 0 w 225"/>
                <a:gd name="T9" fmla="*/ 336 h 397"/>
              </a:gdLst>
              <a:ahLst/>
              <a:cxnLst>
                <a:cxn ang="0">
                  <a:pos x="T0" y="T1"/>
                </a:cxn>
                <a:cxn ang="0">
                  <a:pos x="T2" y="T3"/>
                </a:cxn>
                <a:cxn ang="0">
                  <a:pos x="T4" y="T5"/>
                </a:cxn>
                <a:cxn ang="0">
                  <a:pos x="T6" y="T7"/>
                </a:cxn>
                <a:cxn ang="0">
                  <a:pos x="T8" y="T9"/>
                </a:cxn>
              </a:cxnLst>
              <a:rect l="0" t="0" r="r" b="b"/>
              <a:pathLst>
                <a:path w="225" h="397">
                  <a:moveTo>
                    <a:pt x="0" y="336"/>
                  </a:moveTo>
                  <a:cubicBezTo>
                    <a:pt x="60" y="397"/>
                    <a:pt x="60" y="397"/>
                    <a:pt x="60" y="397"/>
                  </a:cubicBezTo>
                  <a:cubicBezTo>
                    <a:pt x="159" y="292"/>
                    <a:pt x="220" y="153"/>
                    <a:pt x="225" y="0"/>
                  </a:cubicBezTo>
                  <a:cubicBezTo>
                    <a:pt x="139" y="0"/>
                    <a:pt x="139" y="0"/>
                    <a:pt x="139" y="0"/>
                  </a:cubicBezTo>
                  <a:cubicBezTo>
                    <a:pt x="135" y="130"/>
                    <a:pt x="83" y="247"/>
                    <a:pt x="0" y="336"/>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4" name="Freeform 16"/>
            <p:cNvSpPr>
              <a:spLocks/>
            </p:cNvSpPr>
            <p:nvPr/>
          </p:nvSpPr>
          <p:spPr bwMode="auto">
            <a:xfrm>
              <a:off x="5353879" y="2278511"/>
              <a:ext cx="461264" cy="816663"/>
            </a:xfrm>
            <a:custGeom>
              <a:avLst/>
              <a:gdLst>
                <a:gd name="T0" fmla="*/ 0 w 225"/>
                <a:gd name="T1" fmla="*/ 61 h 397"/>
                <a:gd name="T2" fmla="*/ 139 w 225"/>
                <a:gd name="T3" fmla="*/ 397 h 397"/>
                <a:gd name="T4" fmla="*/ 225 w 225"/>
                <a:gd name="T5" fmla="*/ 397 h 397"/>
                <a:gd name="T6" fmla="*/ 60 w 225"/>
                <a:gd name="T7" fmla="*/ 0 h 397"/>
                <a:gd name="T8" fmla="*/ 0 w 225"/>
                <a:gd name="T9" fmla="*/ 61 h 397"/>
              </a:gdLst>
              <a:ahLst/>
              <a:cxnLst>
                <a:cxn ang="0">
                  <a:pos x="T0" y="T1"/>
                </a:cxn>
                <a:cxn ang="0">
                  <a:pos x="T2" y="T3"/>
                </a:cxn>
                <a:cxn ang="0">
                  <a:pos x="T4" y="T5"/>
                </a:cxn>
                <a:cxn ang="0">
                  <a:pos x="T6" y="T7"/>
                </a:cxn>
                <a:cxn ang="0">
                  <a:pos x="T8" y="T9"/>
                </a:cxn>
              </a:cxnLst>
              <a:rect l="0" t="0" r="r" b="b"/>
              <a:pathLst>
                <a:path w="225" h="397">
                  <a:moveTo>
                    <a:pt x="0" y="61"/>
                  </a:moveTo>
                  <a:cubicBezTo>
                    <a:pt x="82" y="150"/>
                    <a:pt x="134" y="267"/>
                    <a:pt x="139" y="397"/>
                  </a:cubicBezTo>
                  <a:cubicBezTo>
                    <a:pt x="225" y="397"/>
                    <a:pt x="225" y="397"/>
                    <a:pt x="225" y="397"/>
                  </a:cubicBezTo>
                  <a:cubicBezTo>
                    <a:pt x="220" y="244"/>
                    <a:pt x="158" y="105"/>
                    <a:pt x="60" y="0"/>
                  </a:cubicBezTo>
                  <a:lnTo>
                    <a:pt x="0" y="61"/>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5" name="Freeform 17"/>
            <p:cNvSpPr>
              <a:spLocks/>
            </p:cNvSpPr>
            <p:nvPr/>
          </p:nvSpPr>
          <p:spPr bwMode="auto">
            <a:xfrm>
              <a:off x="5441594" y="2574929"/>
              <a:ext cx="226851" cy="213239"/>
            </a:xfrm>
            <a:custGeom>
              <a:avLst/>
              <a:gdLst>
                <a:gd name="T0" fmla="*/ 0 w 150"/>
                <a:gd name="T1" fmla="*/ 123 h 141"/>
                <a:gd name="T2" fmla="*/ 150 w 150"/>
                <a:gd name="T3" fmla="*/ 141 h 141"/>
                <a:gd name="T4" fmla="*/ 91 w 150"/>
                <a:gd name="T5" fmla="*/ 0 h 141"/>
                <a:gd name="T6" fmla="*/ 0 w 150"/>
                <a:gd name="T7" fmla="*/ 123 h 141"/>
              </a:gdLst>
              <a:ahLst/>
              <a:cxnLst>
                <a:cxn ang="0">
                  <a:pos x="T0" y="T1"/>
                </a:cxn>
                <a:cxn ang="0">
                  <a:pos x="T2" y="T3"/>
                </a:cxn>
                <a:cxn ang="0">
                  <a:pos x="T4" y="T5"/>
                </a:cxn>
                <a:cxn ang="0">
                  <a:pos x="T6" y="T7"/>
                </a:cxn>
              </a:cxnLst>
              <a:rect l="0" t="0" r="r" b="b"/>
              <a:pathLst>
                <a:path w="150" h="141">
                  <a:moveTo>
                    <a:pt x="0" y="123"/>
                  </a:moveTo>
                  <a:lnTo>
                    <a:pt x="150" y="141"/>
                  </a:lnTo>
                  <a:lnTo>
                    <a:pt x="91" y="0"/>
                  </a:lnTo>
                  <a:lnTo>
                    <a:pt x="0" y="123"/>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6" name="Freeform 18"/>
            <p:cNvSpPr>
              <a:spLocks/>
            </p:cNvSpPr>
            <p:nvPr/>
          </p:nvSpPr>
          <p:spPr bwMode="auto">
            <a:xfrm>
              <a:off x="4889591" y="2021413"/>
              <a:ext cx="216265" cy="229876"/>
            </a:xfrm>
            <a:custGeom>
              <a:avLst/>
              <a:gdLst>
                <a:gd name="T0" fmla="*/ 22 w 143"/>
                <a:gd name="T1" fmla="*/ 152 h 152"/>
                <a:gd name="T2" fmla="*/ 143 w 143"/>
                <a:gd name="T3" fmla="*/ 57 h 152"/>
                <a:gd name="T4" fmla="*/ 0 w 143"/>
                <a:gd name="T5" fmla="*/ 0 h 152"/>
                <a:gd name="T6" fmla="*/ 22 w 143"/>
                <a:gd name="T7" fmla="*/ 152 h 152"/>
              </a:gdLst>
              <a:ahLst/>
              <a:cxnLst>
                <a:cxn ang="0">
                  <a:pos x="T0" y="T1"/>
                </a:cxn>
                <a:cxn ang="0">
                  <a:pos x="T2" y="T3"/>
                </a:cxn>
                <a:cxn ang="0">
                  <a:pos x="T4" y="T5"/>
                </a:cxn>
                <a:cxn ang="0">
                  <a:pos x="T6" y="T7"/>
                </a:cxn>
              </a:cxnLst>
              <a:rect l="0" t="0" r="r" b="b"/>
              <a:pathLst>
                <a:path w="143" h="152">
                  <a:moveTo>
                    <a:pt x="22" y="152"/>
                  </a:moveTo>
                  <a:lnTo>
                    <a:pt x="143" y="57"/>
                  </a:lnTo>
                  <a:lnTo>
                    <a:pt x="0" y="0"/>
                  </a:lnTo>
                  <a:lnTo>
                    <a:pt x="22" y="152"/>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7" name="Freeform 19"/>
            <p:cNvSpPr>
              <a:spLocks/>
            </p:cNvSpPr>
            <p:nvPr/>
          </p:nvSpPr>
          <p:spPr bwMode="auto">
            <a:xfrm>
              <a:off x="4012435" y="2027462"/>
              <a:ext cx="211727" cy="229876"/>
            </a:xfrm>
            <a:custGeom>
              <a:avLst/>
              <a:gdLst>
                <a:gd name="T0" fmla="*/ 122 w 140"/>
                <a:gd name="T1" fmla="*/ 152 h 152"/>
                <a:gd name="T2" fmla="*/ 140 w 140"/>
                <a:gd name="T3" fmla="*/ 0 h 152"/>
                <a:gd name="T4" fmla="*/ 0 w 140"/>
                <a:gd name="T5" fmla="*/ 60 h 152"/>
                <a:gd name="T6" fmla="*/ 122 w 140"/>
                <a:gd name="T7" fmla="*/ 152 h 152"/>
              </a:gdLst>
              <a:ahLst/>
              <a:cxnLst>
                <a:cxn ang="0">
                  <a:pos x="T0" y="T1"/>
                </a:cxn>
                <a:cxn ang="0">
                  <a:pos x="T2" y="T3"/>
                </a:cxn>
                <a:cxn ang="0">
                  <a:pos x="T4" y="T5"/>
                </a:cxn>
                <a:cxn ang="0">
                  <a:pos x="T6" y="T7"/>
                </a:cxn>
              </a:cxnLst>
              <a:rect l="0" t="0" r="r" b="b"/>
              <a:pathLst>
                <a:path w="140" h="152">
                  <a:moveTo>
                    <a:pt x="122" y="152"/>
                  </a:moveTo>
                  <a:lnTo>
                    <a:pt x="140" y="0"/>
                  </a:lnTo>
                  <a:lnTo>
                    <a:pt x="0" y="60"/>
                  </a:lnTo>
                  <a:lnTo>
                    <a:pt x="122" y="152"/>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8" name="Freeform 20"/>
            <p:cNvSpPr>
              <a:spLocks/>
            </p:cNvSpPr>
            <p:nvPr/>
          </p:nvSpPr>
          <p:spPr bwMode="auto">
            <a:xfrm>
              <a:off x="3458919" y="2594589"/>
              <a:ext cx="229876" cy="214752"/>
            </a:xfrm>
            <a:custGeom>
              <a:avLst/>
              <a:gdLst>
                <a:gd name="T0" fmla="*/ 0 w 152"/>
                <a:gd name="T1" fmla="*/ 142 h 142"/>
                <a:gd name="T2" fmla="*/ 152 w 152"/>
                <a:gd name="T3" fmla="*/ 121 h 142"/>
                <a:gd name="T4" fmla="*/ 57 w 152"/>
                <a:gd name="T5" fmla="*/ 0 h 142"/>
                <a:gd name="T6" fmla="*/ 0 w 152"/>
                <a:gd name="T7" fmla="*/ 142 h 142"/>
              </a:gdLst>
              <a:ahLst/>
              <a:cxnLst>
                <a:cxn ang="0">
                  <a:pos x="T0" y="T1"/>
                </a:cxn>
                <a:cxn ang="0">
                  <a:pos x="T2" y="T3"/>
                </a:cxn>
                <a:cxn ang="0">
                  <a:pos x="T4" y="T5"/>
                </a:cxn>
                <a:cxn ang="0">
                  <a:pos x="T6" y="T7"/>
                </a:cxn>
              </a:cxnLst>
              <a:rect l="0" t="0" r="r" b="b"/>
              <a:pathLst>
                <a:path w="152" h="142">
                  <a:moveTo>
                    <a:pt x="0" y="142"/>
                  </a:moveTo>
                  <a:lnTo>
                    <a:pt x="152" y="121"/>
                  </a:lnTo>
                  <a:lnTo>
                    <a:pt x="57" y="0"/>
                  </a:lnTo>
                  <a:lnTo>
                    <a:pt x="0" y="142"/>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79" name="Freeform 21"/>
            <p:cNvSpPr>
              <a:spLocks/>
            </p:cNvSpPr>
            <p:nvPr/>
          </p:nvSpPr>
          <p:spPr bwMode="auto">
            <a:xfrm>
              <a:off x="3464968" y="3477795"/>
              <a:ext cx="229876" cy="213239"/>
            </a:xfrm>
            <a:custGeom>
              <a:avLst/>
              <a:gdLst>
                <a:gd name="T0" fmla="*/ 60 w 152"/>
                <a:gd name="T1" fmla="*/ 141 h 141"/>
                <a:gd name="T2" fmla="*/ 152 w 152"/>
                <a:gd name="T3" fmla="*/ 19 h 141"/>
                <a:gd name="T4" fmla="*/ 0 w 152"/>
                <a:gd name="T5" fmla="*/ 0 h 141"/>
                <a:gd name="T6" fmla="*/ 60 w 152"/>
                <a:gd name="T7" fmla="*/ 141 h 141"/>
              </a:gdLst>
              <a:ahLst/>
              <a:cxnLst>
                <a:cxn ang="0">
                  <a:pos x="T0" y="T1"/>
                </a:cxn>
                <a:cxn ang="0">
                  <a:pos x="T2" y="T3"/>
                </a:cxn>
                <a:cxn ang="0">
                  <a:pos x="T4" y="T5"/>
                </a:cxn>
                <a:cxn ang="0">
                  <a:pos x="T6" y="T7"/>
                </a:cxn>
              </a:cxnLst>
              <a:rect l="0" t="0" r="r" b="b"/>
              <a:pathLst>
                <a:path w="152" h="141">
                  <a:moveTo>
                    <a:pt x="60" y="141"/>
                  </a:moveTo>
                  <a:lnTo>
                    <a:pt x="152" y="19"/>
                  </a:lnTo>
                  <a:lnTo>
                    <a:pt x="0" y="0"/>
                  </a:lnTo>
                  <a:lnTo>
                    <a:pt x="60" y="141"/>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80" name="Freeform 22"/>
            <p:cNvSpPr>
              <a:spLocks/>
            </p:cNvSpPr>
            <p:nvPr/>
          </p:nvSpPr>
          <p:spPr bwMode="auto">
            <a:xfrm>
              <a:off x="5447644" y="3456623"/>
              <a:ext cx="226851" cy="216264"/>
            </a:xfrm>
            <a:custGeom>
              <a:avLst/>
              <a:gdLst>
                <a:gd name="T0" fmla="*/ 94 w 150"/>
                <a:gd name="T1" fmla="*/ 143 h 143"/>
                <a:gd name="T2" fmla="*/ 150 w 150"/>
                <a:gd name="T3" fmla="*/ 0 h 143"/>
                <a:gd name="T4" fmla="*/ 0 w 150"/>
                <a:gd name="T5" fmla="*/ 22 h 143"/>
                <a:gd name="T6" fmla="*/ 94 w 150"/>
                <a:gd name="T7" fmla="*/ 143 h 143"/>
              </a:gdLst>
              <a:ahLst/>
              <a:cxnLst>
                <a:cxn ang="0">
                  <a:pos x="T0" y="T1"/>
                </a:cxn>
                <a:cxn ang="0">
                  <a:pos x="T2" y="T3"/>
                </a:cxn>
                <a:cxn ang="0">
                  <a:pos x="T4" y="T5"/>
                </a:cxn>
                <a:cxn ang="0">
                  <a:pos x="T6" y="T7"/>
                </a:cxn>
              </a:cxnLst>
              <a:rect l="0" t="0" r="r" b="b"/>
              <a:pathLst>
                <a:path w="150" h="143">
                  <a:moveTo>
                    <a:pt x="94" y="143"/>
                  </a:moveTo>
                  <a:lnTo>
                    <a:pt x="150" y="0"/>
                  </a:lnTo>
                  <a:lnTo>
                    <a:pt x="0" y="22"/>
                  </a:lnTo>
                  <a:lnTo>
                    <a:pt x="94" y="143"/>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IN" dirty="0"/>
            </a:p>
          </p:txBody>
        </p:sp>
        <p:sp>
          <p:nvSpPr>
            <p:cNvPr id="89" name="TextBox 88"/>
            <p:cNvSpPr txBox="1"/>
            <p:nvPr/>
          </p:nvSpPr>
          <p:spPr>
            <a:xfrm>
              <a:off x="2484955" y="3428944"/>
              <a:ext cx="1083921" cy="775129"/>
            </a:xfrm>
            <a:prstGeom prst="rect">
              <a:avLst/>
            </a:prstGeom>
            <a:noFill/>
          </p:spPr>
          <p:txBody>
            <a:bodyPr wrap="square" rtlCol="0">
              <a:spAutoFit/>
            </a:bodyPr>
            <a:lstStyle/>
            <a:p>
              <a:pPr algn="ctr"/>
              <a:r>
                <a:rPr lang="en-US" sz="1000" b="1" dirty="0">
                  <a:solidFill>
                    <a:schemeClr val="bg1"/>
                  </a:solidFill>
                  <a:cs typeface="Arial" pitchFamily="34" charset="0"/>
                </a:rPr>
                <a:t>Managed &amp;</a:t>
              </a:r>
            </a:p>
            <a:p>
              <a:pPr algn="ctr"/>
              <a:r>
                <a:rPr lang="en-US" sz="1000" b="1" dirty="0">
                  <a:solidFill>
                    <a:schemeClr val="bg1"/>
                  </a:solidFill>
                  <a:cs typeface="Arial" pitchFamily="34" charset="0"/>
                </a:rPr>
                <a:t>Administration</a:t>
              </a:r>
            </a:p>
            <a:p>
              <a:pPr algn="ctr"/>
              <a:r>
                <a:rPr lang="en-US" sz="1000" b="1" dirty="0">
                  <a:solidFill>
                    <a:schemeClr val="bg1"/>
                  </a:solidFill>
                  <a:cs typeface="Arial" pitchFamily="34" charset="0"/>
                </a:rPr>
                <a:t>Services </a:t>
              </a:r>
            </a:p>
          </p:txBody>
        </p:sp>
        <p:sp>
          <p:nvSpPr>
            <p:cNvPr id="91" name="TextBox 90"/>
            <p:cNvSpPr txBox="1"/>
            <p:nvPr/>
          </p:nvSpPr>
          <p:spPr>
            <a:xfrm>
              <a:off x="5619000" y="3584314"/>
              <a:ext cx="979161" cy="269610"/>
            </a:xfrm>
            <a:prstGeom prst="rect">
              <a:avLst/>
            </a:prstGeom>
            <a:noFill/>
          </p:spPr>
          <p:txBody>
            <a:bodyPr wrap="none" rtlCol="0">
              <a:spAutoFit/>
            </a:bodyPr>
            <a:lstStyle/>
            <a:p>
              <a:pPr algn="ctr"/>
              <a:r>
                <a:rPr lang="en-US" sz="1000" b="1" dirty="0">
                  <a:solidFill>
                    <a:schemeClr val="bg1"/>
                  </a:solidFill>
                  <a:cs typeface="Arial" pitchFamily="34" charset="0"/>
                </a:rPr>
                <a:t>Data and AI</a:t>
              </a:r>
            </a:p>
          </p:txBody>
        </p:sp>
        <p:sp>
          <p:nvSpPr>
            <p:cNvPr id="92" name="TextBox 91"/>
            <p:cNvSpPr txBox="1"/>
            <p:nvPr/>
          </p:nvSpPr>
          <p:spPr>
            <a:xfrm>
              <a:off x="3395311" y="1432260"/>
              <a:ext cx="1031630" cy="438117"/>
            </a:xfrm>
            <a:prstGeom prst="rect">
              <a:avLst/>
            </a:prstGeom>
            <a:noFill/>
          </p:spPr>
          <p:txBody>
            <a:bodyPr wrap="none" rtlCol="0">
              <a:spAutoFit/>
            </a:bodyPr>
            <a:lstStyle/>
            <a:p>
              <a:pPr algn="ctr"/>
              <a:r>
                <a:rPr lang="en-US" sz="1000" b="1" dirty="0">
                  <a:solidFill>
                    <a:schemeClr val="bg1"/>
                  </a:solidFill>
                  <a:cs typeface="Arial" pitchFamily="34" charset="0"/>
                </a:rPr>
                <a:t>Azure Cloud</a:t>
              </a:r>
              <a:br>
                <a:rPr lang="en-US" sz="1000" b="1" dirty="0">
                  <a:solidFill>
                    <a:schemeClr val="bg1"/>
                  </a:solidFill>
                  <a:cs typeface="Arial" pitchFamily="34" charset="0"/>
                </a:rPr>
              </a:br>
              <a:r>
                <a:rPr lang="en-US" sz="1000" b="1" dirty="0">
                  <a:solidFill>
                    <a:schemeClr val="bg1"/>
                  </a:solidFill>
                  <a:cs typeface="Arial" pitchFamily="34" charset="0"/>
                </a:rPr>
                <a:t>Services</a:t>
              </a:r>
            </a:p>
          </p:txBody>
        </p:sp>
        <p:sp>
          <p:nvSpPr>
            <p:cNvPr id="93" name="TextBox 92"/>
            <p:cNvSpPr txBox="1"/>
            <p:nvPr/>
          </p:nvSpPr>
          <p:spPr>
            <a:xfrm>
              <a:off x="4635607" y="1432260"/>
              <a:ext cx="1118473" cy="438117"/>
            </a:xfrm>
            <a:prstGeom prst="rect">
              <a:avLst/>
            </a:prstGeom>
            <a:noFill/>
          </p:spPr>
          <p:txBody>
            <a:bodyPr wrap="none" rtlCol="0">
              <a:spAutoFit/>
            </a:bodyPr>
            <a:lstStyle/>
            <a:p>
              <a:pPr algn="ctr"/>
              <a:r>
                <a:rPr lang="en-US" sz="1000" b="1" dirty="0">
                  <a:solidFill>
                    <a:schemeClr val="bg1"/>
                  </a:solidFill>
                  <a:cs typeface="Arial" pitchFamily="34" charset="0"/>
                </a:rPr>
                <a:t>Azure Stack</a:t>
              </a:r>
              <a:br>
                <a:rPr lang="en-US" sz="1000" b="1" dirty="0">
                  <a:solidFill>
                    <a:schemeClr val="bg1"/>
                  </a:solidFill>
                  <a:cs typeface="Arial" pitchFamily="34" charset="0"/>
                </a:rPr>
              </a:br>
              <a:r>
                <a:rPr lang="en-US" sz="1000" b="1" dirty="0">
                  <a:solidFill>
                    <a:schemeClr val="bg1"/>
                  </a:solidFill>
                  <a:cs typeface="Arial" pitchFamily="34" charset="0"/>
                </a:rPr>
                <a:t>Private Cloud</a:t>
              </a:r>
            </a:p>
          </p:txBody>
        </p:sp>
        <p:sp>
          <p:nvSpPr>
            <p:cNvPr id="94" name="TextBox 93"/>
            <p:cNvSpPr txBox="1"/>
            <p:nvPr/>
          </p:nvSpPr>
          <p:spPr>
            <a:xfrm>
              <a:off x="5801063" y="2392512"/>
              <a:ext cx="658926" cy="438117"/>
            </a:xfrm>
            <a:prstGeom prst="rect">
              <a:avLst/>
            </a:prstGeom>
            <a:noFill/>
          </p:spPr>
          <p:txBody>
            <a:bodyPr wrap="none" rtlCol="0">
              <a:spAutoFit/>
            </a:bodyPr>
            <a:lstStyle/>
            <a:p>
              <a:pPr algn="ctr"/>
              <a:r>
                <a:rPr lang="en-US" sz="1000" b="1" dirty="0">
                  <a:solidFill>
                    <a:schemeClr val="bg1"/>
                  </a:solidFill>
                  <a:cs typeface="Arial" pitchFamily="34" charset="0"/>
                </a:rPr>
                <a:t>Hybrid</a:t>
              </a:r>
              <a:br>
                <a:rPr lang="en-US" sz="1000" b="1" dirty="0">
                  <a:solidFill>
                    <a:schemeClr val="bg1"/>
                  </a:solidFill>
                  <a:cs typeface="Arial" pitchFamily="34" charset="0"/>
                </a:rPr>
              </a:br>
              <a:r>
                <a:rPr lang="en-US" sz="1000" b="1" dirty="0">
                  <a:solidFill>
                    <a:schemeClr val="bg1"/>
                  </a:solidFill>
                  <a:cs typeface="Arial" pitchFamily="34" charset="0"/>
                </a:rPr>
                <a:t>Cloud</a:t>
              </a:r>
            </a:p>
          </p:txBody>
        </p:sp>
        <p:sp>
          <p:nvSpPr>
            <p:cNvPr id="95" name="TextBox 94"/>
            <p:cNvSpPr txBox="1"/>
            <p:nvPr/>
          </p:nvSpPr>
          <p:spPr>
            <a:xfrm>
              <a:off x="2521881" y="2354913"/>
              <a:ext cx="1035248" cy="438117"/>
            </a:xfrm>
            <a:prstGeom prst="rect">
              <a:avLst/>
            </a:prstGeom>
            <a:noFill/>
          </p:spPr>
          <p:txBody>
            <a:bodyPr wrap="none" rtlCol="0">
              <a:spAutoFit/>
            </a:bodyPr>
            <a:lstStyle/>
            <a:p>
              <a:pPr algn="ctr"/>
              <a:r>
                <a:rPr lang="en-US" sz="1000" b="1" dirty="0">
                  <a:solidFill>
                    <a:schemeClr val="bg1"/>
                  </a:solidFill>
                  <a:cs typeface="Arial" pitchFamily="34" charset="0"/>
                </a:rPr>
                <a:t>Productivity</a:t>
              </a:r>
              <a:br>
                <a:rPr lang="en-US" sz="1000" b="1" dirty="0">
                  <a:solidFill>
                    <a:schemeClr val="bg1"/>
                  </a:solidFill>
                  <a:cs typeface="Arial" pitchFamily="34" charset="0"/>
                </a:rPr>
              </a:br>
              <a:r>
                <a:rPr lang="en-US" sz="1000" b="1" dirty="0">
                  <a:solidFill>
                    <a:schemeClr val="bg1"/>
                  </a:solidFill>
                  <a:cs typeface="Arial" pitchFamily="34" charset="0"/>
                </a:rPr>
                <a:t>Tools</a:t>
              </a:r>
            </a:p>
          </p:txBody>
        </p:sp>
      </p:grpSp>
    </p:spTree>
    <p:extLst>
      <p:ext uri="{BB962C8B-B14F-4D97-AF65-F5344CB8AC3E}">
        <p14:creationId xmlns:p14="http://schemas.microsoft.com/office/powerpoint/2010/main" val="338032496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pic>
        <p:nvPicPr>
          <p:cNvPr id="815" name="Google Shape;815;p106"/>
          <p:cNvPicPr preferRelativeResize="0"/>
          <p:nvPr/>
        </p:nvPicPr>
        <p:blipFill rotWithShape="1">
          <a:blip r:embed="rId3">
            <a:alphaModFix/>
            <a:extLst>
              <a:ext uri="{BEBA8EAE-BF5A-486C-A8C5-ECC9F3942E4B}">
                <a14:imgProps xmlns:a14="http://schemas.microsoft.com/office/drawing/2010/main">
                  <a14:imgLayer r:embed="rId4">
                    <a14:imgEffect>
                      <a14:colorTemperature colorTemp="8800"/>
                    </a14:imgEffect>
                    <a14:imgEffect>
                      <a14:brightnessContrast contrast="20000"/>
                    </a14:imgEffect>
                  </a14:imgLayer>
                </a14:imgProps>
              </a:ext>
            </a:extLst>
          </a:blip>
          <a:srcRect/>
          <a:stretch/>
        </p:blipFill>
        <p:spPr>
          <a:xfrm>
            <a:off x="316099" y="848235"/>
            <a:ext cx="8504052" cy="3996905"/>
          </a:xfrm>
          <a:prstGeom prst="rect">
            <a:avLst/>
          </a:prstGeom>
          <a:noFill/>
          <a:ln>
            <a:noFill/>
          </a:ln>
        </p:spPr>
      </p:pic>
      <p:sp>
        <p:nvSpPr>
          <p:cNvPr id="7" name="Rounded Rectangle 6">
            <a:extLst>
              <a:ext uri="{FF2B5EF4-FFF2-40B4-BE49-F238E27FC236}">
                <a16:creationId xmlns:a16="http://schemas.microsoft.com/office/drawing/2014/main" id="{C01A9A25-C2D4-DF4F-A55D-9A81F2482F55}"/>
              </a:ext>
            </a:extLst>
          </p:cNvPr>
          <p:cNvSpPr/>
          <p:nvPr/>
        </p:nvSpPr>
        <p:spPr>
          <a:xfrm>
            <a:off x="1582614" y="786413"/>
            <a:ext cx="2773361" cy="720552"/>
          </a:xfrm>
          <a:prstGeom prst="roundRect">
            <a:avLst>
              <a:gd name="adj" fmla="val 5123"/>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8753284E-EEEF-A645-9AA2-F7AB1EB975B3}"/>
              </a:ext>
            </a:extLst>
          </p:cNvPr>
          <p:cNvSpPr/>
          <p:nvPr/>
        </p:nvSpPr>
        <p:spPr>
          <a:xfrm>
            <a:off x="4427985" y="786412"/>
            <a:ext cx="4392165" cy="720551"/>
          </a:xfrm>
          <a:prstGeom prst="roundRect">
            <a:avLst>
              <a:gd name="adj" fmla="val 5123"/>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D91BE8-9E40-D64D-80EC-18EC4C8C6040}"/>
              </a:ext>
            </a:extLst>
          </p:cNvPr>
          <p:cNvSpPr txBox="1"/>
          <p:nvPr/>
        </p:nvSpPr>
        <p:spPr>
          <a:xfrm>
            <a:off x="3420978" y="1229966"/>
            <a:ext cx="907621" cy="276999"/>
          </a:xfrm>
          <a:prstGeom prst="rect">
            <a:avLst/>
          </a:prstGeom>
          <a:noFill/>
        </p:spPr>
        <p:txBody>
          <a:bodyPr wrap="none" rtlCol="0">
            <a:spAutoFit/>
          </a:bodyPr>
          <a:lstStyle/>
          <a:p>
            <a:r>
              <a:rPr lang="en-US" sz="1200" b="1" dirty="0">
                <a:solidFill>
                  <a:schemeClr val="tx2"/>
                </a:solidFill>
              </a:rPr>
              <a:t>Edge Infra</a:t>
            </a:r>
          </a:p>
        </p:txBody>
      </p:sp>
      <p:sp>
        <p:nvSpPr>
          <p:cNvPr id="14" name="TextBox 13">
            <a:extLst>
              <a:ext uri="{FF2B5EF4-FFF2-40B4-BE49-F238E27FC236}">
                <a16:creationId xmlns:a16="http://schemas.microsoft.com/office/drawing/2014/main" id="{E27DAFDF-3D4C-EF41-8FE7-AE1BBEB91484}"/>
              </a:ext>
            </a:extLst>
          </p:cNvPr>
          <p:cNvSpPr txBox="1"/>
          <p:nvPr/>
        </p:nvSpPr>
        <p:spPr>
          <a:xfrm>
            <a:off x="7848409" y="1229966"/>
            <a:ext cx="971741" cy="276999"/>
          </a:xfrm>
          <a:prstGeom prst="rect">
            <a:avLst/>
          </a:prstGeom>
          <a:noFill/>
        </p:spPr>
        <p:txBody>
          <a:bodyPr wrap="none" rtlCol="0">
            <a:spAutoFit/>
          </a:bodyPr>
          <a:lstStyle/>
          <a:p>
            <a:r>
              <a:rPr lang="en-US" sz="1200" b="1" dirty="0">
                <a:solidFill>
                  <a:schemeClr val="tx2"/>
                </a:solidFill>
              </a:rPr>
              <a:t>Cloud Infra</a:t>
            </a:r>
          </a:p>
        </p:txBody>
      </p:sp>
      <p:sp>
        <p:nvSpPr>
          <p:cNvPr id="15" name="Title 14">
            <a:extLst>
              <a:ext uri="{FF2B5EF4-FFF2-40B4-BE49-F238E27FC236}">
                <a16:creationId xmlns:a16="http://schemas.microsoft.com/office/drawing/2014/main" id="{33B2C2FA-49CB-F140-BC8B-9ED2D28B12D7}"/>
              </a:ext>
            </a:extLst>
          </p:cNvPr>
          <p:cNvSpPr>
            <a:spLocks noGrp="1"/>
          </p:cNvSpPr>
          <p:nvPr>
            <p:ph type="title"/>
          </p:nvPr>
        </p:nvSpPr>
        <p:spPr/>
        <p:txBody>
          <a:bodyPr>
            <a:normAutofit/>
          </a:bodyPr>
          <a:lstStyle/>
          <a:p>
            <a:r>
              <a:rPr lang="en-US" dirty="0"/>
              <a:t>IOT communication architecture</a:t>
            </a:r>
          </a:p>
        </p:txBody>
      </p:sp>
    </p:spTree>
    <p:extLst>
      <p:ext uri="{BB962C8B-B14F-4D97-AF65-F5344CB8AC3E}">
        <p14:creationId xmlns:p14="http://schemas.microsoft.com/office/powerpoint/2010/main" val="604484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609694" y="796610"/>
            <a:ext cx="4420006" cy="3440878"/>
          </a:xfrm>
          <a:prstGeom prst="rect">
            <a:avLst/>
          </a:prstGeom>
          <a:noFill/>
        </p:spPr>
        <p:txBody>
          <a:bodyPr wrap="square" lIns="68580" tIns="34290" rIns="68580" bIns="34290" rtlCol="0" anchor="t">
            <a:spAutoFit/>
          </a:bodyPr>
          <a:lstStyle/>
          <a:p>
            <a:pPr>
              <a:lnSpc>
                <a:spcPts val="1440"/>
              </a:lnSpc>
              <a:defRPr/>
            </a:pPr>
            <a:r>
              <a:rPr lang="en-US" sz="1200" b="1" dirty="0">
                <a:solidFill>
                  <a:schemeClr val="tx2">
                    <a:lumMod val="75000"/>
                  </a:schemeClr>
                </a:solidFill>
              </a:rPr>
              <a:t>Integrated Value and Outcome</a:t>
            </a:r>
            <a:endParaRPr lang="en-US" sz="1200" dirty="0"/>
          </a:p>
          <a:p>
            <a:pPr marL="171450" indent="-171450">
              <a:lnSpc>
                <a:spcPts val="1440"/>
              </a:lnSpc>
              <a:buFont typeface="Arial" panose="020B0604020202020204" pitchFamily="34" charset="0"/>
              <a:buChar char="•"/>
              <a:defRPr/>
            </a:pPr>
            <a:r>
              <a:rPr lang="en-US" sz="1050" dirty="0">
                <a:solidFill>
                  <a:schemeClr val="tx1">
                    <a:lumMod val="50000"/>
                    <a:lumOff val="50000"/>
                  </a:schemeClr>
                </a:solidFill>
              </a:rPr>
              <a:t>Completed UAT and Production Setup migration to Sify DCs with minimum disruption within 20 days only - </a:t>
            </a:r>
            <a:r>
              <a:rPr lang="en-US" sz="1050" b="1" dirty="0">
                <a:solidFill>
                  <a:schemeClr val="tx1">
                    <a:lumMod val="50000"/>
                    <a:lumOff val="50000"/>
                  </a:schemeClr>
                </a:solidFill>
              </a:rPr>
              <a:t>one of the fastest complex workload migrations</a:t>
            </a:r>
          </a:p>
          <a:p>
            <a:pPr marL="171450" indent="-171450">
              <a:lnSpc>
                <a:spcPts val="1440"/>
              </a:lnSpc>
              <a:buFont typeface="Arial" panose="020B0604020202020204" pitchFamily="34" charset="0"/>
              <a:buChar char="•"/>
              <a:defRPr/>
            </a:pPr>
            <a:r>
              <a:rPr lang="en-US" sz="1050" dirty="0">
                <a:solidFill>
                  <a:schemeClr val="tx1">
                    <a:lumMod val="50000"/>
                    <a:lumOff val="50000"/>
                  </a:schemeClr>
                </a:solidFill>
              </a:rPr>
              <a:t>Physical lift and shift + migration to 2 sites in a span of 3 days.</a:t>
            </a:r>
          </a:p>
          <a:p>
            <a:pPr marL="171450" indent="-171450">
              <a:lnSpc>
                <a:spcPts val="1440"/>
              </a:lnSpc>
              <a:buFont typeface="Arial" panose="020B0604020202020204" pitchFamily="34" charset="0"/>
              <a:buChar char="•"/>
              <a:defRPr/>
            </a:pPr>
            <a:r>
              <a:rPr lang="en-US" sz="1050" b="1" dirty="0">
                <a:solidFill>
                  <a:schemeClr val="tx1">
                    <a:lumMod val="50000"/>
                    <a:lumOff val="50000"/>
                  </a:schemeClr>
                </a:solidFill>
              </a:rPr>
              <a:t>Provision for a “Parallel Setup” </a:t>
            </a:r>
            <a:r>
              <a:rPr lang="en-US" sz="1050" dirty="0">
                <a:solidFill>
                  <a:schemeClr val="tx1">
                    <a:lumMod val="50000"/>
                    <a:lumOff val="50000"/>
                  </a:schemeClr>
                </a:solidFill>
              </a:rPr>
              <a:t>before migration to ensure near-zero downtime</a:t>
            </a:r>
          </a:p>
          <a:p>
            <a:pPr marL="171450" indent="-171450">
              <a:lnSpc>
                <a:spcPts val="1440"/>
              </a:lnSpc>
              <a:buFont typeface="Arial" panose="020B0604020202020204" pitchFamily="34" charset="0"/>
              <a:buChar char="•"/>
              <a:defRPr/>
            </a:pPr>
            <a:r>
              <a:rPr lang="en-US" sz="1050" dirty="0">
                <a:solidFill>
                  <a:schemeClr val="tx1">
                    <a:lumMod val="50000"/>
                    <a:lumOff val="50000"/>
                  </a:schemeClr>
                </a:solidFill>
              </a:rPr>
              <a:t>Additionally, owned </a:t>
            </a:r>
            <a:r>
              <a:rPr lang="en-US" sz="1050" b="1" dirty="0">
                <a:solidFill>
                  <a:schemeClr val="tx1">
                    <a:lumMod val="50000"/>
                    <a:lumOff val="50000"/>
                  </a:schemeClr>
                </a:solidFill>
              </a:rPr>
              <a:t>IT service assessment, management and governance</a:t>
            </a:r>
          </a:p>
          <a:p>
            <a:pPr marL="171450" indent="-171450">
              <a:lnSpc>
                <a:spcPts val="1440"/>
              </a:lnSpc>
              <a:buFont typeface="Arial" panose="020B0604020202020204" pitchFamily="34" charset="0"/>
              <a:buChar char="•"/>
              <a:defRPr/>
            </a:pPr>
            <a:r>
              <a:rPr lang="en-US" sz="1050" dirty="0">
                <a:solidFill>
                  <a:schemeClr val="tx1">
                    <a:lumMod val="50000"/>
                    <a:lumOff val="50000"/>
                  </a:schemeClr>
                </a:solidFill>
              </a:rPr>
              <a:t>Significant improvement in infrastructure availability and application performance</a:t>
            </a:r>
            <a:endParaRPr lang="en-US" sz="1200" dirty="0">
              <a:solidFill>
                <a:schemeClr val="tx2">
                  <a:lumMod val="75000"/>
                </a:schemeClr>
              </a:solidFill>
            </a:endParaRPr>
          </a:p>
          <a:p>
            <a:pPr>
              <a:lnSpc>
                <a:spcPts val="1440"/>
              </a:lnSpc>
              <a:spcBef>
                <a:spcPts val="600"/>
              </a:spcBef>
              <a:defRPr/>
            </a:pPr>
            <a:r>
              <a:rPr lang="en-US" sz="1200" b="1" dirty="0">
                <a:solidFill>
                  <a:schemeClr val="tx2">
                    <a:lumMod val="75000"/>
                  </a:schemeClr>
                </a:solidFill>
              </a:rPr>
              <a:t>Value for Client</a:t>
            </a:r>
            <a:endParaRPr lang="en-US" sz="1200" dirty="0">
              <a:solidFill>
                <a:schemeClr val="tx2">
                  <a:lumMod val="75000"/>
                </a:schemeClr>
              </a:solidFill>
            </a:endParaRPr>
          </a:p>
          <a:p>
            <a:pPr>
              <a:lnSpc>
                <a:spcPts val="1440"/>
              </a:lnSpc>
              <a:defRPr/>
            </a:pPr>
            <a:r>
              <a:rPr lang="en-US" sz="1050" dirty="0">
                <a:solidFill>
                  <a:schemeClr val="tx1">
                    <a:lumMod val="50000"/>
                    <a:lumOff val="50000"/>
                  </a:schemeClr>
                </a:solidFill>
              </a:rPr>
              <a:t>The Cloud-ready IT Infrastructure ensured them business agility, resilience and security. The huge savings over next 5 years could now be used for strategic plans such as Pharma R&amp;D etc.</a:t>
            </a:r>
          </a:p>
          <a:p>
            <a:pPr>
              <a:lnSpc>
                <a:spcPts val="1440"/>
              </a:lnSpc>
              <a:spcBef>
                <a:spcPts val="600"/>
              </a:spcBef>
              <a:defRPr/>
            </a:pPr>
            <a:r>
              <a:rPr lang="en-US" sz="1200" b="1" dirty="0">
                <a:solidFill>
                  <a:schemeClr val="tx2">
                    <a:lumMod val="75000"/>
                  </a:schemeClr>
                </a:solidFill>
              </a:rPr>
              <a:t>Value for Sify</a:t>
            </a:r>
            <a:endParaRPr lang="en-US" sz="1200" dirty="0">
              <a:solidFill>
                <a:schemeClr val="tx2">
                  <a:lumMod val="75000"/>
                </a:schemeClr>
              </a:solidFill>
            </a:endParaRPr>
          </a:p>
          <a:p>
            <a:pPr>
              <a:lnSpc>
                <a:spcPts val="1440"/>
              </a:lnSpc>
              <a:defRPr/>
            </a:pPr>
            <a:r>
              <a:rPr lang="en-US" sz="1050" dirty="0">
                <a:solidFill>
                  <a:schemeClr val="tx1">
                    <a:lumMod val="50000"/>
                    <a:lumOff val="50000"/>
                  </a:schemeClr>
                </a:solidFill>
              </a:rPr>
              <a:t>Penetration into Pharmaceutical vertical with new prospects. A great reference for DC co-location and door opener for hybrid cloud journey.</a:t>
            </a:r>
          </a:p>
        </p:txBody>
      </p:sp>
      <p:grpSp>
        <p:nvGrpSpPr>
          <p:cNvPr id="19" name="Group 18">
            <a:extLst>
              <a:ext uri="{FF2B5EF4-FFF2-40B4-BE49-F238E27FC236}">
                <a16:creationId xmlns:a16="http://schemas.microsoft.com/office/drawing/2014/main" id="{BE37C32A-5BF1-4EFF-92A1-EEB7F2B2B696}"/>
              </a:ext>
            </a:extLst>
          </p:cNvPr>
          <p:cNvGrpSpPr/>
          <p:nvPr/>
        </p:nvGrpSpPr>
        <p:grpSpPr>
          <a:xfrm>
            <a:off x="483174" y="796610"/>
            <a:ext cx="3662430" cy="761747"/>
            <a:chOff x="841632" y="1421961"/>
            <a:chExt cx="4883240" cy="1015663"/>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421961"/>
              <a:ext cx="4320000" cy="1015663"/>
            </a:xfrm>
            <a:prstGeom prst="rect">
              <a:avLst/>
            </a:prstGeom>
            <a:noFill/>
          </p:spPr>
          <p:txBody>
            <a:bodyPr wrap="square" rtlCol="0">
              <a:spAutoFit/>
            </a:bodyPr>
            <a:lstStyle/>
            <a:p>
              <a:r>
                <a:rPr lang="en-US" sz="1200" b="1" dirty="0">
                  <a:solidFill>
                    <a:schemeClr val="tx2">
                      <a:lumMod val="75000"/>
                    </a:schemeClr>
                  </a:solidFill>
                </a:rPr>
                <a:t>Project Objective</a:t>
              </a:r>
            </a:p>
            <a:p>
              <a:r>
                <a:rPr lang="en-IN" sz="1050" dirty="0">
                  <a:solidFill>
                    <a:schemeClr val="tx1">
                      <a:lumMod val="50000"/>
                      <a:lumOff val="50000"/>
                    </a:schemeClr>
                  </a:solidFill>
                </a:rPr>
                <a:t>Implement a resilient, secure and future-ready infrastructure during uncertain times </a:t>
              </a:r>
              <a:r>
                <a:rPr lang="en-US" sz="1050" dirty="0">
                  <a:solidFill>
                    <a:schemeClr val="tx1">
                      <a:lumMod val="50000"/>
                      <a:lumOff val="50000"/>
                    </a:schemeClr>
                  </a:solidFill>
                </a:rPr>
                <a:t>while ensuring minimal disruption</a:t>
              </a:r>
              <a:endParaRPr lang="en-IN" sz="1050" dirty="0">
                <a:solidFill>
                  <a:schemeClr val="tx1">
                    <a:lumMod val="50000"/>
                    <a:lumOff val="50000"/>
                  </a:schemeClr>
                </a:solidFill>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142896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0F92A99D-67F1-4D27-BDD6-190BD2649474}"/>
              </a:ext>
            </a:extLst>
          </p:cNvPr>
          <p:cNvGrpSpPr/>
          <p:nvPr/>
        </p:nvGrpSpPr>
        <p:grpSpPr>
          <a:xfrm>
            <a:off x="512921" y="1726969"/>
            <a:ext cx="3632683" cy="438582"/>
            <a:chOff x="926295" y="2212684"/>
            <a:chExt cx="4843577" cy="584776"/>
          </a:xfrm>
        </p:grpSpPr>
        <p:sp>
          <p:nvSpPr>
            <p:cNvPr id="33" name="TextBox 32">
              <a:extLst>
                <a:ext uri="{FF2B5EF4-FFF2-40B4-BE49-F238E27FC236}">
                  <a16:creationId xmlns:a16="http://schemas.microsoft.com/office/drawing/2014/main" id="{064AD464-FE8A-4F7A-9C5E-94D71356110D}"/>
                </a:ext>
              </a:extLst>
            </p:cNvPr>
            <p:cNvSpPr txBox="1"/>
            <p:nvPr/>
          </p:nvSpPr>
          <p:spPr>
            <a:xfrm>
              <a:off x="1449872" y="2212684"/>
              <a:ext cx="4320000" cy="584776"/>
            </a:xfrm>
            <a:prstGeom prst="rect">
              <a:avLst/>
            </a:prstGeom>
            <a:noFill/>
          </p:spPr>
          <p:txBody>
            <a:bodyPr wrap="square" rtlCol="0">
              <a:spAutoFit/>
            </a:bodyPr>
            <a:lstStyle/>
            <a:p>
              <a:r>
                <a:rPr lang="en-US" sz="1200" b="1" dirty="0">
                  <a:solidFill>
                    <a:schemeClr val="tx2">
                      <a:lumMod val="75000"/>
                    </a:schemeClr>
                  </a:solidFill>
                </a:rPr>
                <a:t>Project Model</a:t>
              </a:r>
            </a:p>
            <a:p>
              <a:pPr lvl="0">
                <a:defRPr/>
              </a:pPr>
              <a:r>
                <a:rPr lang="en-US" sz="1050" dirty="0">
                  <a:solidFill>
                    <a:schemeClr val="tx1">
                      <a:lumMod val="50000"/>
                      <a:lumOff val="50000"/>
                    </a:schemeClr>
                  </a:solidFill>
                </a:rPr>
                <a:t>Co-location Opex 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6295" y="2292706"/>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6BF0061A-71EC-4498-A1A3-DA3C324DD451}"/>
              </a:ext>
            </a:extLst>
          </p:cNvPr>
          <p:cNvGrpSpPr/>
          <p:nvPr/>
        </p:nvGrpSpPr>
        <p:grpSpPr>
          <a:xfrm>
            <a:off x="473221" y="2334163"/>
            <a:ext cx="3672383" cy="472500"/>
            <a:chOff x="783361" y="3049954"/>
            <a:chExt cx="4896511"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359872" y="3082138"/>
              <a:ext cx="4320000" cy="584776"/>
            </a:xfrm>
            <a:prstGeom prst="rect">
              <a:avLst/>
            </a:prstGeom>
            <a:noFill/>
            <a:ln>
              <a:noFill/>
            </a:ln>
          </p:spPr>
          <p:txBody>
            <a:bodyPr wrap="square" rtlCol="0">
              <a:spAutoFit/>
            </a:bodyPr>
            <a:lstStyle/>
            <a:p>
              <a:r>
                <a:rPr lang="en-US" sz="1200" b="1" dirty="0">
                  <a:solidFill>
                    <a:schemeClr val="tx2">
                      <a:lumMod val="75000"/>
                    </a:schemeClr>
                  </a:solidFill>
                </a:rPr>
                <a:t>Competition</a:t>
              </a:r>
            </a:p>
            <a:p>
              <a:pPr lvl="0">
                <a:defRPr/>
              </a:pPr>
              <a:r>
                <a:rPr lang="en-US" sz="1050" dirty="0">
                  <a:solidFill>
                    <a:schemeClr val="tx1">
                      <a:lumMod val="50000"/>
                      <a:lumOff val="50000"/>
                    </a:schemeClr>
                  </a:solidFill>
                </a:rPr>
                <a:t>CtrlS, Nxtra (Airtel), NextGen</a:t>
              </a:r>
              <a:endParaRPr lang="en-IN" sz="1050" dirty="0">
                <a:solidFill>
                  <a:schemeClr val="tx1">
                    <a:lumMod val="50000"/>
                    <a:lumOff val="50000"/>
                  </a:schemeClr>
                </a:solidFill>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3361" y="3049954"/>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a:extLst>
              <a:ext uri="{FF2B5EF4-FFF2-40B4-BE49-F238E27FC236}">
                <a16:creationId xmlns:a16="http://schemas.microsoft.com/office/drawing/2014/main" id="{8436020D-6866-404A-B3C6-5FDAA06A86BC}"/>
              </a:ext>
            </a:extLst>
          </p:cNvPr>
          <p:cNvGrpSpPr/>
          <p:nvPr/>
        </p:nvGrpSpPr>
        <p:grpSpPr>
          <a:xfrm>
            <a:off x="483174" y="2975275"/>
            <a:ext cx="3662430" cy="600164"/>
            <a:chOff x="841632" y="3749696"/>
            <a:chExt cx="4883240" cy="800219"/>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749696"/>
              <a:ext cx="4320000" cy="800219"/>
            </a:xfrm>
            <a:prstGeom prst="rect">
              <a:avLst/>
            </a:prstGeom>
            <a:noFill/>
          </p:spPr>
          <p:txBody>
            <a:bodyPr wrap="square" rtlCol="0">
              <a:spAutoFit/>
            </a:bodyPr>
            <a:lstStyle/>
            <a:p>
              <a:r>
                <a:rPr lang="en-US" sz="1200" b="1" dirty="0">
                  <a:solidFill>
                    <a:schemeClr val="tx2">
                      <a:lumMod val="75000"/>
                    </a:schemeClr>
                  </a:solidFill>
                </a:rPr>
                <a:t>Sify’s Uniqueness</a:t>
              </a:r>
              <a:br>
                <a:rPr lang="en-US" sz="1200" dirty="0"/>
              </a:br>
              <a:r>
                <a:rPr lang="en-US" sz="1050" dirty="0">
                  <a:solidFill>
                    <a:schemeClr val="tx1">
                      <a:lumMod val="50000"/>
                      <a:lumOff val="50000"/>
                    </a:schemeClr>
                  </a:solidFill>
                </a:rPr>
                <a:t>Experience with similar IT setups, Cloud adjacent DC, Migration services</a:t>
              </a:r>
              <a:endParaRPr lang="en-IN" sz="1050" dirty="0">
                <a:solidFill>
                  <a:schemeClr val="tx1">
                    <a:lumMod val="50000"/>
                    <a:lumOff val="50000"/>
                  </a:schemeClr>
                </a:solidFill>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841632" y="3785311"/>
              <a:ext cx="540000" cy="540000"/>
            </a:xfrm>
            <a:prstGeom prst="rect">
              <a:avLst/>
            </a:prstGeom>
          </p:spPr>
        </p:pic>
      </p:grpSp>
      <p:grpSp>
        <p:nvGrpSpPr>
          <p:cNvPr id="7" name="Group 6">
            <a:extLst>
              <a:ext uri="{FF2B5EF4-FFF2-40B4-BE49-F238E27FC236}">
                <a16:creationId xmlns:a16="http://schemas.microsoft.com/office/drawing/2014/main" id="{D575DA4B-345C-4C78-89B6-44C23784FC29}"/>
              </a:ext>
            </a:extLst>
          </p:cNvPr>
          <p:cNvGrpSpPr/>
          <p:nvPr/>
        </p:nvGrpSpPr>
        <p:grpSpPr>
          <a:xfrm>
            <a:off x="473221" y="3744049"/>
            <a:ext cx="3662430" cy="438582"/>
            <a:chOff x="841632" y="5235206"/>
            <a:chExt cx="4883240" cy="584776"/>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235206"/>
              <a:ext cx="4320000" cy="584776"/>
            </a:xfrm>
            <a:prstGeom prst="rect">
              <a:avLst/>
            </a:prstGeom>
            <a:noFill/>
            <a:ln>
              <a:noFill/>
            </a:ln>
          </p:spPr>
          <p:txBody>
            <a:bodyPr wrap="square" rtlCol="0">
              <a:spAutoFit/>
            </a:bodyPr>
            <a:lstStyle/>
            <a:p>
              <a:r>
                <a:rPr lang="en-US" sz="1200" b="1" dirty="0">
                  <a:solidFill>
                    <a:schemeClr val="tx2">
                      <a:lumMod val="75000"/>
                    </a:schemeClr>
                  </a:solidFill>
                </a:rPr>
                <a:t>Contract Duration</a:t>
              </a:r>
            </a:p>
            <a:p>
              <a:pPr lvl="0">
                <a:defRPr/>
              </a:pPr>
              <a:r>
                <a:rPr lang="en-US" sz="1050" dirty="0">
                  <a:solidFill>
                    <a:schemeClr val="tx1">
                      <a:lumMod val="50000"/>
                      <a:lumOff val="50000"/>
                    </a:schemeClr>
                  </a:solidFill>
                </a:rPr>
                <a:t>5 years</a:t>
              </a:r>
              <a:endParaRPr lang="en-IN" sz="1050" dirty="0">
                <a:solidFill>
                  <a:schemeClr val="tx1">
                    <a:lumMod val="50000"/>
                    <a:lumOff val="50000"/>
                  </a:schemeClr>
                </a:solidFill>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632" y="5287205"/>
              <a:ext cx="450000" cy="4500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204694" y="873955"/>
            <a:ext cx="405000" cy="405000"/>
          </a:xfrm>
          <a:prstGeom prst="rect">
            <a:avLst/>
          </a:prstGeom>
        </p:spPr>
      </p:pic>
      <p:sp>
        <p:nvSpPr>
          <p:cNvPr id="24" name="TextBox 23">
            <a:extLst>
              <a:ext uri="{FF2B5EF4-FFF2-40B4-BE49-F238E27FC236}">
                <a16:creationId xmlns:a16="http://schemas.microsoft.com/office/drawing/2014/main" id="{056FCCC3-E03C-4843-8C68-900623101E46}"/>
              </a:ext>
            </a:extLst>
          </p:cNvPr>
          <p:cNvSpPr txBox="1"/>
          <p:nvPr/>
        </p:nvSpPr>
        <p:spPr>
          <a:xfrm rot="16200000">
            <a:off x="-2435648" y="2389482"/>
            <a:ext cx="5148298" cy="369332"/>
          </a:xfrm>
          <a:prstGeom prst="rect">
            <a:avLst/>
          </a:prstGeom>
          <a:solidFill>
            <a:schemeClr val="accent1"/>
          </a:solidFill>
          <a:ln>
            <a:solidFill>
              <a:srgbClr val="548ED6"/>
            </a:solidFill>
          </a:ln>
        </p:spPr>
        <p:txBody>
          <a:bodyPr wrap="square" rtlCol="0">
            <a:spAutoFit/>
          </a:bodyPr>
          <a:lstStyle/>
          <a:p>
            <a:pPr algn="ctr"/>
            <a:r>
              <a:rPr lang="en-US" sz="1800" b="1" cap="all" spc="113" dirty="0">
                <a:solidFill>
                  <a:schemeClr val="bg1"/>
                </a:solidFill>
              </a:rPr>
              <a:t>DC Migration Led</a:t>
            </a:r>
          </a:p>
        </p:txBody>
      </p:sp>
      <p:sp>
        <p:nvSpPr>
          <p:cNvPr id="25" name="TextBox 24">
            <a:extLst>
              <a:ext uri="{FF2B5EF4-FFF2-40B4-BE49-F238E27FC236}">
                <a16:creationId xmlns:a16="http://schemas.microsoft.com/office/drawing/2014/main" id="{560A9AD5-9BC5-8A40-85AD-E5FEDA0CCC12}"/>
              </a:ext>
            </a:extLst>
          </p:cNvPr>
          <p:cNvSpPr txBox="1"/>
          <p:nvPr/>
        </p:nvSpPr>
        <p:spPr>
          <a:xfrm>
            <a:off x="323168"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p>
            <a:r>
              <a:rPr lang="en-US" sz="900" dirty="0">
                <a:solidFill>
                  <a:schemeClr val="bg1"/>
                </a:solidFill>
              </a:rPr>
              <a:t>PHARMACEUTICALS</a:t>
            </a:r>
          </a:p>
        </p:txBody>
      </p:sp>
      <p:sp>
        <p:nvSpPr>
          <p:cNvPr id="2" name="Title 1">
            <a:extLst>
              <a:ext uri="{FF2B5EF4-FFF2-40B4-BE49-F238E27FC236}">
                <a16:creationId xmlns:a16="http://schemas.microsoft.com/office/drawing/2014/main" id="{9F4EC94F-5A6B-498D-8E79-132656F97785}"/>
              </a:ext>
            </a:extLst>
          </p:cNvPr>
          <p:cNvSpPr>
            <a:spLocks noGrp="1"/>
          </p:cNvSpPr>
          <p:nvPr>
            <p:ph type="title"/>
          </p:nvPr>
        </p:nvSpPr>
        <p:spPr>
          <a:xfrm>
            <a:off x="587520" y="257731"/>
            <a:ext cx="8232629" cy="369332"/>
          </a:xfrm>
        </p:spPr>
        <p:txBody>
          <a:bodyPr/>
          <a:lstStyle/>
          <a:p>
            <a:pPr lvl="0"/>
            <a:r>
              <a:rPr lang="en-US" dirty="0"/>
              <a:t>Sun Pharma: DIGITAL TRANSFORMATION FOR Pharmaceuticals</a:t>
            </a:r>
          </a:p>
        </p:txBody>
      </p:sp>
      <p:pic>
        <p:nvPicPr>
          <p:cNvPr id="26" name="Picture 25" descr="Logo, company name&#10;&#10;Description automatically generated">
            <a:extLst>
              <a:ext uri="{FF2B5EF4-FFF2-40B4-BE49-F238E27FC236}">
                <a16:creationId xmlns:a16="http://schemas.microsoft.com/office/drawing/2014/main" id="{5C9BA85C-D5A4-4826-84C9-417AF2F97D6F}"/>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1132" t="14590" r="11347" b="19108"/>
          <a:stretch/>
        </p:blipFill>
        <p:spPr>
          <a:xfrm>
            <a:off x="8182239" y="83886"/>
            <a:ext cx="637911" cy="717021"/>
          </a:xfrm>
          <a:prstGeom prst="rect">
            <a:avLst/>
          </a:prstGeom>
        </p:spPr>
      </p:pic>
    </p:spTree>
    <p:extLst>
      <p:ext uri="{BB962C8B-B14F-4D97-AF65-F5344CB8AC3E}">
        <p14:creationId xmlns:p14="http://schemas.microsoft.com/office/powerpoint/2010/main" val="321489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597454" y="722506"/>
            <a:ext cx="4434904" cy="3797386"/>
          </a:xfrm>
          <a:prstGeom prst="rect">
            <a:avLst/>
          </a:prstGeom>
          <a:noFill/>
        </p:spPr>
        <p:txBody>
          <a:bodyPr wrap="square" lIns="91440" tIns="45720" rIns="91440" bIns="45720" rtlCol="0" anchor="t">
            <a:spAutoFit/>
          </a:bodyPr>
          <a:lstStyle/>
          <a:p>
            <a:pPr>
              <a:lnSpc>
                <a:spcPts val="1440"/>
              </a:lnSpc>
              <a:defRPr/>
            </a:pPr>
            <a:r>
              <a:rPr lang="en-US" sz="1200" b="1" dirty="0">
                <a:solidFill>
                  <a:schemeClr val="tx2">
                    <a:lumMod val="75000"/>
                  </a:schemeClr>
                </a:solidFill>
              </a:rPr>
              <a:t>Integrated Value and Outcome</a:t>
            </a:r>
            <a:br>
              <a:rPr lang="en-US" sz="1200" dirty="0"/>
            </a:br>
            <a:r>
              <a:rPr lang="en-US" sz="1050" b="1" dirty="0">
                <a:solidFill>
                  <a:schemeClr val="tx1">
                    <a:lumMod val="50000"/>
                    <a:lumOff val="50000"/>
                  </a:schemeClr>
                </a:solidFill>
              </a:rPr>
              <a:t>cloud@core products and services:</a:t>
            </a:r>
            <a:endParaRPr lang="en-US" sz="1050" dirty="0">
              <a:solidFill>
                <a:schemeClr val="tx1">
                  <a:lumMod val="50000"/>
                  <a:lumOff val="50000"/>
                </a:schemeClr>
              </a:solidFill>
            </a:endParaRPr>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All VMware applications to be migrated to </a:t>
            </a:r>
            <a:r>
              <a:rPr lang="en-US" sz="1050" dirty="0">
                <a:solidFill>
                  <a:srgbClr val="00B050"/>
                </a:solidFill>
              </a:rPr>
              <a:t>sify</a:t>
            </a:r>
            <a:r>
              <a:rPr lang="en-US" sz="1100" dirty="0"/>
              <a:t>cloudinfinit</a:t>
            </a:r>
            <a:endParaRPr lang="en-US" sz="1050" dirty="0"/>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All non-VMware apps to move to new </a:t>
            </a:r>
            <a:r>
              <a:rPr lang="en-US" sz="1050" dirty="0">
                <a:solidFill>
                  <a:srgbClr val="00B050"/>
                </a:solidFill>
              </a:rPr>
              <a:t>Private Cloud </a:t>
            </a:r>
            <a:r>
              <a:rPr lang="en-US" sz="1050" dirty="0">
                <a:solidFill>
                  <a:schemeClr val="tx1">
                    <a:lumMod val="50000"/>
                    <a:lumOff val="50000"/>
                  </a:schemeClr>
                </a:solidFill>
              </a:rPr>
              <a:t>(VMware).</a:t>
            </a:r>
          </a:p>
          <a:p>
            <a:pPr marL="213995" indent="-213995">
              <a:lnSpc>
                <a:spcPts val="1440"/>
              </a:lnSpc>
              <a:buFont typeface="Arial" panose="020B0604020202020204" pitchFamily="34" charset="0"/>
              <a:buChar char="•"/>
              <a:defRPr/>
            </a:pPr>
            <a:r>
              <a:rPr lang="en-US" sz="1050" dirty="0"/>
              <a:t>Old Solaris </a:t>
            </a:r>
            <a:r>
              <a:rPr lang="en-US" sz="1050" dirty="0">
                <a:solidFill>
                  <a:schemeClr val="tx1">
                    <a:lumMod val="50000"/>
                    <a:lumOff val="50000"/>
                  </a:schemeClr>
                </a:solidFill>
              </a:rPr>
              <a:t>Server in DC with </a:t>
            </a:r>
            <a:r>
              <a:rPr lang="en-US" sz="1050" dirty="0"/>
              <a:t>interconnect</a:t>
            </a:r>
            <a:r>
              <a:rPr lang="en-US" sz="1050" dirty="0">
                <a:solidFill>
                  <a:schemeClr val="tx1">
                    <a:lumMod val="50000"/>
                    <a:lumOff val="50000"/>
                  </a:schemeClr>
                </a:solidFill>
              </a:rPr>
              <a:t> to Private Cloud. </a:t>
            </a:r>
          </a:p>
          <a:p>
            <a:pPr marL="214313" indent="-214313">
              <a:lnSpc>
                <a:spcPts val="1440"/>
              </a:lnSpc>
              <a:buFont typeface="Arial" panose="020B0604020202020204" pitchFamily="34" charset="0"/>
              <a:buChar char="•"/>
              <a:defRPr/>
            </a:pPr>
            <a:r>
              <a:rPr lang="en-US" sz="1050" dirty="0">
                <a:solidFill>
                  <a:schemeClr val="tx1">
                    <a:lumMod val="50000"/>
                    <a:lumOff val="50000"/>
                  </a:schemeClr>
                </a:solidFill>
              </a:rPr>
              <a:t>Google cloud connect at </a:t>
            </a:r>
            <a:r>
              <a:rPr lang="en-US" sz="1050" dirty="0">
                <a:solidFill>
                  <a:srgbClr val="3480FF"/>
                </a:solidFill>
              </a:rPr>
              <a:t>near 0 latency </a:t>
            </a:r>
            <a:r>
              <a:rPr lang="en-US" sz="1050" dirty="0">
                <a:solidFill>
                  <a:schemeClr val="tx1">
                    <a:lumMod val="50000"/>
                    <a:lumOff val="50000"/>
                  </a:schemeClr>
                </a:solidFill>
              </a:rPr>
              <a:t>with </a:t>
            </a:r>
            <a:r>
              <a:rPr lang="en-US" sz="1050" dirty="0">
                <a:solidFill>
                  <a:srgbClr val="3480FF"/>
                </a:solidFill>
              </a:rPr>
              <a:t>cloud adjacency</a:t>
            </a:r>
            <a:r>
              <a:rPr lang="en-US" sz="1050" dirty="0">
                <a:solidFill>
                  <a:schemeClr val="tx1">
                    <a:lumMod val="50000"/>
                    <a:lumOff val="50000"/>
                  </a:schemeClr>
                </a:solidFill>
              </a:rPr>
              <a:t>.</a:t>
            </a:r>
          </a:p>
          <a:p>
            <a:pPr marL="213995" indent="-213995">
              <a:lnSpc>
                <a:spcPts val="1440"/>
              </a:lnSpc>
              <a:buFont typeface="Arial" panose="020B0604020202020204" pitchFamily="34" charset="0"/>
              <a:buChar char="•"/>
              <a:defRPr/>
            </a:pPr>
            <a:r>
              <a:rPr lang="en-US" sz="1050" dirty="0">
                <a:solidFill>
                  <a:schemeClr val="tx1">
                    <a:lumMod val="50000"/>
                    <a:lumOff val="50000"/>
                  </a:schemeClr>
                </a:solidFill>
              </a:rPr>
              <a:t>High BW </a:t>
            </a:r>
            <a:r>
              <a:rPr lang="en-US" sz="1050" dirty="0">
                <a:solidFill>
                  <a:srgbClr val="3480FF"/>
                </a:solidFill>
              </a:rPr>
              <a:t>hyperscale networks </a:t>
            </a:r>
            <a:r>
              <a:rPr lang="en-US" sz="1050" dirty="0">
                <a:solidFill>
                  <a:schemeClr val="tx1">
                    <a:lumMod val="50000"/>
                    <a:lumOff val="50000"/>
                  </a:schemeClr>
                </a:solidFill>
              </a:rPr>
              <a:t>for data replications</a:t>
            </a:r>
          </a:p>
          <a:p>
            <a:pPr marL="213995" indent="-213995">
              <a:lnSpc>
                <a:spcPts val="1440"/>
              </a:lnSpc>
              <a:buFont typeface="Arial" panose="020B0604020202020204" pitchFamily="34" charset="0"/>
              <a:buChar char="•"/>
              <a:defRPr/>
            </a:pPr>
            <a:r>
              <a:rPr lang="en-US" sz="1050" dirty="0">
                <a:solidFill>
                  <a:srgbClr val="C00000"/>
                </a:solidFill>
              </a:rPr>
              <a:t>Hybrid security </a:t>
            </a:r>
            <a:r>
              <a:rPr lang="en-US" sz="1050" dirty="0">
                <a:solidFill>
                  <a:schemeClr val="tx1">
                    <a:lumMod val="50000"/>
                    <a:lumOff val="50000"/>
                  </a:schemeClr>
                </a:solidFill>
              </a:rPr>
              <a:t>framework for both hosted &amp; cloud footprint.</a:t>
            </a:r>
          </a:p>
          <a:p>
            <a:pPr marL="213995" indent="-213995">
              <a:lnSpc>
                <a:spcPts val="1440"/>
              </a:lnSpc>
              <a:buFont typeface="Arial" panose="020B0604020202020204" pitchFamily="34" charset="0"/>
              <a:buChar char="•"/>
              <a:defRPr/>
            </a:pPr>
            <a:r>
              <a:rPr lang="en-US" sz="1050" dirty="0"/>
              <a:t>Hybrid </a:t>
            </a:r>
            <a:r>
              <a:rPr lang="en-US" sz="1050" dirty="0">
                <a:solidFill>
                  <a:srgbClr val="00B050"/>
                </a:solidFill>
              </a:rPr>
              <a:t>cloud management platform </a:t>
            </a:r>
            <a:r>
              <a:rPr lang="en-US" sz="1050" dirty="0">
                <a:solidFill>
                  <a:schemeClr val="tx1">
                    <a:lumMod val="50000"/>
                    <a:lumOff val="50000"/>
                  </a:schemeClr>
                </a:solidFill>
              </a:rPr>
              <a:t>for management of the Hosted Private and AWS Cloud footprint. </a:t>
            </a:r>
          </a:p>
          <a:p>
            <a:pPr>
              <a:lnSpc>
                <a:spcPts val="1440"/>
              </a:lnSpc>
              <a:spcBef>
                <a:spcPts val="450"/>
              </a:spcBef>
              <a:defRPr/>
            </a:pPr>
            <a:r>
              <a:rPr lang="en-US" sz="1200" b="1" dirty="0">
                <a:solidFill>
                  <a:schemeClr val="tx2">
                    <a:lumMod val="75000"/>
                  </a:schemeClr>
                </a:solidFill>
              </a:rPr>
              <a:t>Value for Client</a:t>
            </a:r>
            <a:endParaRPr lang="en-US" sz="1200" dirty="0">
              <a:solidFill>
                <a:schemeClr val="tx2">
                  <a:lumMod val="75000"/>
                </a:schemeClr>
              </a:solidFill>
            </a:endParaRPr>
          </a:p>
          <a:p>
            <a:pPr>
              <a:lnSpc>
                <a:spcPts val="1440"/>
              </a:lnSpc>
              <a:defRPr/>
            </a:pPr>
            <a:r>
              <a:rPr lang="en-IN" sz="1050" dirty="0">
                <a:solidFill>
                  <a:schemeClr val="tx1">
                    <a:lumMod val="50000"/>
                    <a:lumOff val="50000"/>
                  </a:schemeClr>
                </a:solidFill>
              </a:rPr>
              <a:t>Zero defect &amp; minimum down time during migration, TCO optimization via billing based on pay as you go model, Single point of ownership for all infra consolidations, single SLA covering the infra and network</a:t>
            </a:r>
            <a:r>
              <a:rPr lang="en-US" sz="1050" dirty="0">
                <a:solidFill>
                  <a:schemeClr val="tx1">
                    <a:lumMod val="50000"/>
                    <a:lumOff val="50000"/>
                  </a:schemeClr>
                </a:solidFill>
              </a:rPr>
              <a:t>. DR as a service. Oracle instance migration to OCI over Fast Connect.</a:t>
            </a:r>
          </a:p>
          <a:p>
            <a:pPr>
              <a:lnSpc>
                <a:spcPts val="1440"/>
              </a:lnSpc>
              <a:spcBef>
                <a:spcPts val="450"/>
              </a:spcBef>
              <a:defRPr/>
            </a:pPr>
            <a:r>
              <a:rPr lang="en-US" sz="1200" b="1" dirty="0">
                <a:solidFill>
                  <a:schemeClr val="tx2">
                    <a:lumMod val="75000"/>
                  </a:schemeClr>
                </a:solidFill>
              </a:rPr>
              <a:t>Value for Sify</a:t>
            </a:r>
            <a:endParaRPr lang="en-US" sz="1200" dirty="0">
              <a:solidFill>
                <a:schemeClr val="tx2">
                  <a:lumMod val="75000"/>
                </a:schemeClr>
              </a:solidFill>
            </a:endParaRPr>
          </a:p>
          <a:p>
            <a:pPr>
              <a:lnSpc>
                <a:spcPts val="1440"/>
              </a:lnSpc>
              <a:defRPr/>
            </a:pPr>
            <a:r>
              <a:rPr lang="en-US" sz="1050" dirty="0">
                <a:solidFill>
                  <a:schemeClr val="tx1">
                    <a:lumMod val="50000"/>
                    <a:lumOff val="50000"/>
                  </a:schemeClr>
                </a:solidFill>
              </a:rPr>
              <a:t>Complete ownership for Infra and Network which has given wide scope for offering managed services, DR-as a service on SIFY CI. Hyper connect to OCI can be leveraged for core ORACLE app. </a:t>
            </a:r>
          </a:p>
        </p:txBody>
      </p:sp>
      <p:grpSp>
        <p:nvGrpSpPr>
          <p:cNvPr id="16" name="Group 15">
            <a:extLst>
              <a:ext uri="{FF2B5EF4-FFF2-40B4-BE49-F238E27FC236}">
                <a16:creationId xmlns:a16="http://schemas.microsoft.com/office/drawing/2014/main" id="{3DAE004E-4069-4403-BB75-01656B3ABF24}"/>
              </a:ext>
            </a:extLst>
          </p:cNvPr>
          <p:cNvGrpSpPr/>
          <p:nvPr/>
        </p:nvGrpSpPr>
        <p:grpSpPr>
          <a:xfrm>
            <a:off x="466504" y="781804"/>
            <a:ext cx="3660996" cy="830997"/>
            <a:chOff x="909872" y="1371600"/>
            <a:chExt cx="4815000" cy="1107995"/>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371600"/>
              <a:ext cx="4320000" cy="1107995"/>
            </a:xfrm>
            <a:prstGeom prst="rect">
              <a:avLst/>
            </a:prstGeom>
            <a:noFill/>
          </p:spPr>
          <p:txBody>
            <a:bodyPr wrap="square" rtlCol="0">
              <a:spAutoFit/>
            </a:bodyPr>
            <a:lstStyle/>
            <a:p>
              <a:r>
                <a:rPr lang="en-US" sz="1200" b="1" dirty="0">
                  <a:solidFill>
                    <a:schemeClr val="tx2">
                      <a:lumMod val="75000"/>
                    </a:schemeClr>
                  </a:solidFill>
                </a:rPr>
                <a:t>Project Objective</a:t>
              </a:r>
            </a:p>
            <a:p>
              <a:pPr>
                <a:defRPr/>
              </a:pPr>
              <a:r>
                <a:rPr lang="en-IN" sz="900" dirty="0">
                  <a:solidFill>
                    <a:schemeClr val="tx1">
                      <a:lumMod val="50000"/>
                      <a:lumOff val="50000"/>
                    </a:schemeClr>
                  </a:solidFill>
                </a:rPr>
                <a:t>Implement integrated future ready digital infrastructure on Hybrid cloud architecture for hosting core application and virtualizing landscape on a scalable Cloud Infrastructure with end-to-end Migration.</a:t>
              </a:r>
              <a:endParaRPr lang="en-IN" sz="1050" dirty="0">
                <a:solidFill>
                  <a:schemeClr val="tx1">
                    <a:lumMod val="50000"/>
                    <a:lumOff val="50000"/>
                  </a:schemeClr>
                </a:solidFill>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148632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0DE21E5-4426-4A54-A522-FCD0DE47ADC0}"/>
              </a:ext>
            </a:extLst>
          </p:cNvPr>
          <p:cNvGrpSpPr/>
          <p:nvPr/>
        </p:nvGrpSpPr>
        <p:grpSpPr>
          <a:xfrm>
            <a:off x="500254" y="1567768"/>
            <a:ext cx="3577500" cy="553998"/>
            <a:chOff x="954872" y="2276463"/>
            <a:chExt cx="4770000" cy="738663"/>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76463"/>
              <a:ext cx="4320000" cy="738663"/>
            </a:xfrm>
            <a:prstGeom prst="rect">
              <a:avLst/>
            </a:prstGeom>
            <a:noFill/>
          </p:spPr>
          <p:txBody>
            <a:bodyPr wrap="square" rtlCol="0">
              <a:spAutoFit/>
            </a:bodyPr>
            <a:lstStyle/>
            <a:p>
              <a:r>
                <a:rPr lang="en-US" sz="1200" b="1" dirty="0">
                  <a:solidFill>
                    <a:schemeClr val="tx2">
                      <a:lumMod val="75000"/>
                    </a:schemeClr>
                  </a:solidFill>
                </a:rPr>
                <a:t>Project Model</a:t>
              </a:r>
            </a:p>
            <a:p>
              <a:r>
                <a:rPr lang="en-US" sz="900" dirty="0">
                  <a:solidFill>
                    <a:schemeClr val="tx1">
                      <a:lumMod val="50000"/>
                      <a:lumOff val="50000"/>
                    </a:schemeClr>
                  </a:solidFill>
                </a:rPr>
                <a:t>Private Cloud IT Build model along with Sify Enterprise Multi-Tenant Cloud for Cloud Bursting.</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872" y="2328462"/>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6842D2D-B980-4ED2-9943-66FE86B7E130}"/>
              </a:ext>
            </a:extLst>
          </p:cNvPr>
          <p:cNvGrpSpPr/>
          <p:nvPr/>
        </p:nvGrpSpPr>
        <p:grpSpPr>
          <a:xfrm>
            <a:off x="432754" y="2076734"/>
            <a:ext cx="3645000" cy="472500"/>
            <a:chOff x="864872" y="2962364"/>
            <a:chExt cx="486000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00365"/>
              <a:ext cx="4320000" cy="553997"/>
            </a:xfrm>
            <a:prstGeom prst="rect">
              <a:avLst/>
            </a:prstGeom>
            <a:noFill/>
          </p:spPr>
          <p:txBody>
            <a:bodyPr wrap="square" rtlCol="0">
              <a:spAutoFit/>
            </a:bodyPr>
            <a:lstStyle/>
            <a:p>
              <a:r>
                <a:rPr lang="en-US" sz="1200" b="1" dirty="0">
                  <a:solidFill>
                    <a:schemeClr val="tx2">
                      <a:lumMod val="75000"/>
                    </a:schemeClr>
                  </a:solidFill>
                </a:rPr>
                <a:t>Competition</a:t>
              </a:r>
            </a:p>
            <a:p>
              <a:pPr>
                <a:defRPr/>
              </a:pPr>
              <a:r>
                <a:rPr lang="en-US" sz="900" dirty="0">
                  <a:solidFill>
                    <a:schemeClr val="tx1">
                      <a:lumMod val="50000"/>
                      <a:lumOff val="50000"/>
                    </a:schemeClr>
                  </a:solidFill>
                </a:rPr>
                <a:t>CtrlS, NexGen, Netmagic, Tech Mahindra, Wipro &amp; TCS</a:t>
              </a:r>
              <a:endParaRPr lang="en-IN" sz="900" dirty="0">
                <a:solidFill>
                  <a:schemeClr val="tx1">
                    <a:lumMod val="50000"/>
                    <a:lumOff val="50000"/>
                  </a:schemeClr>
                </a:solidFill>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4872" y="2962364"/>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3B6FC29-8D31-47E5-9C5E-44648700CF03}"/>
              </a:ext>
            </a:extLst>
          </p:cNvPr>
          <p:cNvGrpSpPr/>
          <p:nvPr/>
        </p:nvGrpSpPr>
        <p:grpSpPr>
          <a:xfrm>
            <a:off x="466504" y="2527286"/>
            <a:ext cx="3730068" cy="1523494"/>
            <a:chOff x="909872" y="3655303"/>
            <a:chExt cx="4973424" cy="2031326"/>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1" y="3655303"/>
              <a:ext cx="4478425" cy="2031326"/>
            </a:xfrm>
            <a:prstGeom prst="rect">
              <a:avLst/>
            </a:prstGeom>
            <a:noFill/>
          </p:spPr>
          <p:txBody>
            <a:bodyPr wrap="square" rtlCol="0">
              <a:spAutoFit/>
            </a:bodyPr>
            <a:lstStyle/>
            <a:p>
              <a:r>
                <a:rPr lang="en-US" sz="1200" b="1" dirty="0">
                  <a:solidFill>
                    <a:schemeClr val="tx2">
                      <a:lumMod val="75000"/>
                    </a:schemeClr>
                  </a:solidFill>
                </a:rPr>
                <a:t>Sify’s Uniqueness</a:t>
              </a:r>
              <a:br>
                <a:rPr lang="en-US" sz="1200" dirty="0"/>
              </a:br>
              <a:r>
                <a:rPr lang="en-IN" sz="900" dirty="0">
                  <a:solidFill>
                    <a:schemeClr val="tx1">
                      <a:lumMod val="50000"/>
                      <a:lumOff val="50000"/>
                    </a:schemeClr>
                  </a:solidFill>
                </a:rPr>
                <a:t>The proposed Data Centre at Mumbai has a latency of less than </a:t>
              </a:r>
              <a:r>
                <a:rPr lang="en-IN" sz="900" b="1" dirty="0">
                  <a:solidFill>
                    <a:schemeClr val="tx1">
                      <a:lumMod val="50000"/>
                      <a:lumOff val="50000"/>
                    </a:schemeClr>
                  </a:solidFill>
                </a:rPr>
                <a:t>250 microseconds</a:t>
              </a:r>
              <a:r>
                <a:rPr lang="en-IN" sz="900" b="1" u="sng" dirty="0">
                  <a:solidFill>
                    <a:schemeClr val="tx1">
                      <a:lumMod val="50000"/>
                      <a:lumOff val="50000"/>
                    </a:schemeClr>
                  </a:solidFill>
                </a:rPr>
                <a:t> </a:t>
              </a:r>
              <a:r>
                <a:rPr lang="en-IN" sz="900" dirty="0">
                  <a:solidFill>
                    <a:schemeClr val="tx1">
                      <a:lumMod val="50000"/>
                      <a:lumOff val="50000"/>
                    </a:schemeClr>
                  </a:solidFill>
                </a:rPr>
                <a:t>from AWS &amp; Oracle Cloud; and </a:t>
              </a:r>
              <a:r>
                <a:rPr lang="en-IN" sz="900" b="1" dirty="0">
                  <a:solidFill>
                    <a:schemeClr val="tx1">
                      <a:lumMod val="50000"/>
                      <a:lumOff val="50000"/>
                    </a:schemeClr>
                  </a:solidFill>
                </a:rPr>
                <a:t>less than 1 millisecond</a:t>
              </a:r>
              <a:r>
                <a:rPr lang="en-IN" sz="900" b="1" u="sng" dirty="0">
                  <a:solidFill>
                    <a:schemeClr val="tx1">
                      <a:lumMod val="50000"/>
                      <a:lumOff val="50000"/>
                    </a:schemeClr>
                  </a:solidFill>
                </a:rPr>
                <a:t> </a:t>
              </a:r>
              <a:r>
                <a:rPr lang="en-IN" sz="900" dirty="0">
                  <a:solidFill>
                    <a:schemeClr val="tx1">
                      <a:lumMod val="50000"/>
                      <a:lumOff val="50000"/>
                    </a:schemeClr>
                  </a:solidFill>
                </a:rPr>
                <a:t>from TCS’s SaaS cloud located at CtrlS Navi Mumbai DC. Hybrid and Multi Cloud set up at the </a:t>
              </a:r>
              <a:r>
                <a:rPr lang="en-IN" sz="900" b="1" dirty="0">
                  <a:solidFill>
                    <a:schemeClr val="tx1">
                      <a:lumMod val="50000"/>
                      <a:lumOff val="50000"/>
                    </a:schemeClr>
                  </a:solidFill>
                </a:rPr>
                <a:t>least latency, lowest connectivity cost</a:t>
              </a:r>
              <a:r>
                <a:rPr lang="en-IN" sz="900" b="1" u="sng" dirty="0">
                  <a:solidFill>
                    <a:schemeClr val="tx1">
                      <a:lumMod val="50000"/>
                      <a:lumOff val="50000"/>
                    </a:schemeClr>
                  </a:solidFill>
                </a:rPr>
                <a:t> </a:t>
              </a:r>
              <a:r>
                <a:rPr lang="en-IN" sz="900" dirty="0">
                  <a:solidFill>
                    <a:schemeClr val="tx1">
                      <a:lumMod val="50000"/>
                      <a:lumOff val="50000"/>
                    </a:schemeClr>
                  </a:solidFill>
                </a:rPr>
                <a:t>and the </a:t>
              </a:r>
              <a:r>
                <a:rPr lang="en-IN" sz="900" b="1" dirty="0">
                  <a:solidFill>
                    <a:schemeClr val="tx1">
                      <a:lumMod val="50000"/>
                      <a:lumOff val="50000"/>
                    </a:schemeClr>
                  </a:solidFill>
                </a:rPr>
                <a:t>best performance</a:t>
              </a:r>
              <a:r>
                <a:rPr lang="en-IN" sz="900" dirty="0">
                  <a:solidFill>
                    <a:schemeClr val="tx1">
                      <a:lumMod val="50000"/>
                      <a:lumOff val="50000"/>
                    </a:schemeClr>
                  </a:solidFill>
                </a:rPr>
                <a:t> between the environments in multiple DC &amp; Cloud. The same Data Centre hosts Sify’s multi-flavoured Cloud Infinit platforms ( Public, Private, Virtual Private) from where our customers can subscribe to IaaS/PaaS.</a:t>
              </a:r>
              <a:endParaRPr lang="en-IN" sz="1050" dirty="0">
                <a:solidFill>
                  <a:schemeClr val="tx1">
                    <a:lumMod val="50000"/>
                    <a:lumOff val="50000"/>
                  </a:schemeClr>
                </a:solidFill>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909872" y="3693304"/>
              <a:ext cx="540000" cy="540000"/>
            </a:xfrm>
            <a:prstGeom prst="rect">
              <a:avLst/>
            </a:prstGeom>
          </p:spPr>
        </p:pic>
      </p:grpSp>
      <p:grpSp>
        <p:nvGrpSpPr>
          <p:cNvPr id="20" name="Group 19">
            <a:extLst>
              <a:ext uri="{FF2B5EF4-FFF2-40B4-BE49-F238E27FC236}">
                <a16:creationId xmlns:a16="http://schemas.microsoft.com/office/drawing/2014/main" id="{300CEECF-6753-4A76-A17E-9473B106AF62}"/>
              </a:ext>
            </a:extLst>
          </p:cNvPr>
          <p:cNvGrpSpPr/>
          <p:nvPr/>
        </p:nvGrpSpPr>
        <p:grpSpPr>
          <a:xfrm>
            <a:off x="466504" y="4005746"/>
            <a:ext cx="3611250" cy="415498"/>
            <a:chOff x="909872" y="5105928"/>
            <a:chExt cx="4815000" cy="553998"/>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105928"/>
              <a:ext cx="4320000" cy="553998"/>
            </a:xfrm>
            <a:prstGeom prst="rect">
              <a:avLst/>
            </a:prstGeom>
            <a:noFill/>
          </p:spPr>
          <p:txBody>
            <a:bodyPr wrap="square" rtlCol="0">
              <a:spAutoFit/>
            </a:bodyPr>
            <a:lstStyle/>
            <a:p>
              <a:r>
                <a:rPr lang="en-US" sz="1200" b="1" dirty="0">
                  <a:solidFill>
                    <a:schemeClr val="tx2">
                      <a:lumMod val="75000"/>
                    </a:schemeClr>
                  </a:solidFill>
                </a:rPr>
                <a:t>Contract Duration</a:t>
              </a:r>
            </a:p>
            <a:p>
              <a:pPr lvl="0">
                <a:defRPr/>
              </a:pPr>
              <a:r>
                <a:rPr lang="en-US" sz="900" dirty="0">
                  <a:solidFill>
                    <a:schemeClr val="tx1">
                      <a:lumMod val="50000"/>
                      <a:lumOff val="50000"/>
                    </a:schemeClr>
                  </a:solidFill>
                </a:rPr>
                <a:t>5 years – large annuity revenue stream</a:t>
              </a:r>
              <a:endParaRPr lang="en-IN" sz="900" dirty="0">
                <a:solidFill>
                  <a:schemeClr val="tx1">
                    <a:lumMod val="50000"/>
                    <a:lumOff val="50000"/>
                  </a:schemeClr>
                </a:solidFill>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5157927"/>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183873" y="796362"/>
            <a:ext cx="405000" cy="405000"/>
          </a:xfrm>
          <a:prstGeom prst="rect">
            <a:avLst/>
          </a:prstGeom>
        </p:spPr>
      </p:pic>
      <p:grpSp>
        <p:nvGrpSpPr>
          <p:cNvPr id="11" name="Group 10">
            <a:extLst>
              <a:ext uri="{FF2B5EF4-FFF2-40B4-BE49-F238E27FC236}">
                <a16:creationId xmlns:a16="http://schemas.microsoft.com/office/drawing/2014/main" id="{B4C1EA44-EBE0-4D37-9BD6-205A4EBE206E}"/>
              </a:ext>
            </a:extLst>
          </p:cNvPr>
          <p:cNvGrpSpPr/>
          <p:nvPr/>
        </p:nvGrpSpPr>
        <p:grpSpPr>
          <a:xfrm>
            <a:off x="466504" y="4411384"/>
            <a:ext cx="3611250" cy="450162"/>
            <a:chOff x="909872" y="5479094"/>
            <a:chExt cx="4815000" cy="547002"/>
          </a:xfrm>
        </p:grpSpPr>
        <p:sp>
          <p:nvSpPr>
            <p:cNvPr id="35" name="TextBox 34">
              <a:extLst>
                <a:ext uri="{FF2B5EF4-FFF2-40B4-BE49-F238E27FC236}">
                  <a16:creationId xmlns:a16="http://schemas.microsoft.com/office/drawing/2014/main" id="{1C8A1E17-FC7E-4CB6-9C8E-46243EDA992F}"/>
                </a:ext>
              </a:extLst>
            </p:cNvPr>
            <p:cNvSpPr txBox="1"/>
            <p:nvPr/>
          </p:nvSpPr>
          <p:spPr>
            <a:xfrm>
              <a:off x="1404872" y="5479094"/>
              <a:ext cx="4320000" cy="504881"/>
            </a:xfrm>
            <a:prstGeom prst="rect">
              <a:avLst/>
            </a:prstGeom>
            <a:noFill/>
          </p:spPr>
          <p:txBody>
            <a:bodyPr wrap="square" lIns="91440" tIns="45720" rIns="91440" bIns="45720" rtlCol="0" anchor="t">
              <a:spAutoFit/>
            </a:bodyPr>
            <a:lstStyle/>
            <a:p>
              <a:r>
                <a:rPr lang="en-US" sz="1200" b="1" dirty="0">
                  <a:solidFill>
                    <a:schemeClr val="tx2">
                      <a:lumMod val="75000"/>
                    </a:schemeClr>
                  </a:solidFill>
                </a:rPr>
                <a:t>Contract Value </a:t>
              </a:r>
            </a:p>
            <a:p>
              <a:pPr>
                <a:defRPr/>
              </a:pPr>
              <a:r>
                <a:rPr lang="en-US" sz="900" dirty="0">
                  <a:solidFill>
                    <a:schemeClr val="tx1">
                      <a:lumMod val="50000"/>
                      <a:lumOff val="50000"/>
                    </a:schemeClr>
                  </a:solidFill>
                </a:rPr>
                <a:t>US $3.6+ Million</a:t>
              </a:r>
            </a:p>
          </p:txBody>
        </p:sp>
        <p:pic>
          <p:nvPicPr>
            <p:cNvPr id="1046" name="Picture 22" descr="Monetary Turn Icon 214819">
              <a:extLst>
                <a:ext uri="{FF2B5EF4-FFF2-40B4-BE49-F238E27FC236}">
                  <a16:creationId xmlns:a16="http://schemas.microsoft.com/office/drawing/2014/main" id="{31B6EB84-D204-425D-8A02-C7CECA3DCF62}"/>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5486096"/>
              <a:ext cx="540000"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 descr="Outlookindia | Mahindra &amp; Mahindra Financial Services | stock &amp; share price  update with analysis | 2017-08-04">
            <a:extLst>
              <a:ext uri="{FF2B5EF4-FFF2-40B4-BE49-F238E27FC236}">
                <a16:creationId xmlns:a16="http://schemas.microsoft.com/office/drawing/2014/main" id="{696155D8-294D-4096-892A-157EDB5FD49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4909" b="28580"/>
          <a:stretch/>
        </p:blipFill>
        <p:spPr bwMode="auto">
          <a:xfrm>
            <a:off x="7740150" y="364990"/>
            <a:ext cx="1080000" cy="37461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4B80967-DF2C-2F45-8C12-D5D874FF9F93}"/>
              </a:ext>
            </a:extLst>
          </p:cNvPr>
          <p:cNvSpPr txBox="1"/>
          <p:nvPr/>
        </p:nvSpPr>
        <p:spPr>
          <a:xfrm>
            <a:off x="307553"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p>
            <a:r>
              <a:rPr lang="en-US" sz="900" cap="all" spc="113" dirty="0">
                <a:solidFill>
                  <a:schemeClr val="bg1"/>
                </a:solidFill>
              </a:rPr>
              <a:t>Nonbanking financial</a:t>
            </a:r>
            <a:endParaRPr lang="en-US" sz="900" dirty="0">
              <a:solidFill>
                <a:schemeClr val="bg1"/>
              </a:solidFill>
            </a:endParaRPr>
          </a:p>
        </p:txBody>
      </p:sp>
      <p:sp>
        <p:nvSpPr>
          <p:cNvPr id="30" name="TextBox 29">
            <a:extLst>
              <a:ext uri="{FF2B5EF4-FFF2-40B4-BE49-F238E27FC236}">
                <a16:creationId xmlns:a16="http://schemas.microsoft.com/office/drawing/2014/main" id="{4C7A36ED-CAFE-410F-9F49-15F29B3F88EA}"/>
              </a:ext>
            </a:extLst>
          </p:cNvPr>
          <p:cNvSpPr txBox="1"/>
          <p:nvPr/>
        </p:nvSpPr>
        <p:spPr>
          <a:xfrm rot="16200000">
            <a:off x="-2435648" y="2389482"/>
            <a:ext cx="5148298" cy="369332"/>
          </a:xfrm>
          <a:prstGeom prst="rect">
            <a:avLst/>
          </a:prstGeom>
          <a:solidFill>
            <a:schemeClr val="accent1"/>
          </a:solidFill>
          <a:ln>
            <a:noFill/>
          </a:ln>
        </p:spPr>
        <p:txBody>
          <a:bodyPr wrap="square" rtlCol="0">
            <a:spAutoFit/>
          </a:bodyPr>
          <a:lstStyle/>
          <a:p>
            <a:pPr algn="ctr"/>
            <a:r>
              <a:rPr lang="en-US" sz="1800" b="1" cap="all" spc="113" dirty="0">
                <a:solidFill>
                  <a:schemeClr val="bg1"/>
                </a:solidFill>
              </a:rPr>
              <a:t>HYBRID CLOUD LED </a:t>
            </a:r>
          </a:p>
        </p:txBody>
      </p:sp>
      <p:sp>
        <p:nvSpPr>
          <p:cNvPr id="2" name="Title 1">
            <a:extLst>
              <a:ext uri="{FF2B5EF4-FFF2-40B4-BE49-F238E27FC236}">
                <a16:creationId xmlns:a16="http://schemas.microsoft.com/office/drawing/2014/main" id="{56663856-2732-460D-95EF-CD9A565ABF39}"/>
              </a:ext>
            </a:extLst>
          </p:cNvPr>
          <p:cNvSpPr>
            <a:spLocks noGrp="1"/>
          </p:cNvSpPr>
          <p:nvPr>
            <p:ph type="title"/>
          </p:nvPr>
        </p:nvSpPr>
        <p:spPr>
          <a:xfrm>
            <a:off x="576774" y="257731"/>
            <a:ext cx="8243375" cy="369332"/>
          </a:xfrm>
        </p:spPr>
        <p:txBody>
          <a:bodyPr/>
          <a:lstStyle/>
          <a:p>
            <a:pPr lvl="0"/>
            <a:r>
              <a:rPr lang="en-US" dirty="0"/>
              <a:t>MAHINDRA FINANCE: DIGITAL TRANSFORMATION FOR NBFC</a:t>
            </a:r>
            <a:endParaRPr lang="en-IN" dirty="0"/>
          </a:p>
        </p:txBody>
      </p:sp>
    </p:spTree>
    <p:extLst>
      <p:ext uri="{BB962C8B-B14F-4D97-AF65-F5344CB8AC3E}">
        <p14:creationId xmlns:p14="http://schemas.microsoft.com/office/powerpoint/2010/main" val="2505273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FE969-37C6-4E99-9FBB-5B3E1D4D16D3}"/>
              </a:ext>
            </a:extLst>
          </p:cNvPr>
          <p:cNvSpPr>
            <a:spLocks noGrp="1"/>
          </p:cNvSpPr>
          <p:nvPr>
            <p:ph type="title"/>
          </p:nvPr>
        </p:nvSpPr>
        <p:spPr>
          <a:xfrm>
            <a:off x="324000" y="257731"/>
            <a:ext cx="8496150" cy="369332"/>
          </a:xfrm>
        </p:spPr>
        <p:txBody>
          <a:bodyPr/>
          <a:lstStyle/>
          <a:p>
            <a:r>
              <a:rPr lang="en-US" dirty="0"/>
              <a:t>Understanding of Business and Digital transformation journey</a:t>
            </a:r>
          </a:p>
        </p:txBody>
      </p:sp>
      <p:sp>
        <p:nvSpPr>
          <p:cNvPr id="3" name="Flowchart: Off-page Connector 2">
            <a:extLst>
              <a:ext uri="{FF2B5EF4-FFF2-40B4-BE49-F238E27FC236}">
                <a16:creationId xmlns:a16="http://schemas.microsoft.com/office/drawing/2014/main" id="{56413486-A0EA-4B4F-80F7-5B109DC71585}"/>
              </a:ext>
            </a:extLst>
          </p:cNvPr>
          <p:cNvSpPr/>
          <p:nvPr/>
        </p:nvSpPr>
        <p:spPr>
          <a:xfrm>
            <a:off x="323850" y="986642"/>
            <a:ext cx="2052000" cy="630797"/>
          </a:xfrm>
          <a:prstGeom prst="flowChartOffpageConnector">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1400</a:t>
            </a:r>
          </a:p>
          <a:p>
            <a:pPr algn="ctr"/>
            <a:r>
              <a:rPr lang="en-IN" sz="1200" b="1" dirty="0">
                <a:solidFill>
                  <a:schemeClr val="tx1"/>
                </a:solidFill>
              </a:rPr>
              <a:t>Employees</a:t>
            </a:r>
          </a:p>
        </p:txBody>
      </p:sp>
      <p:sp>
        <p:nvSpPr>
          <p:cNvPr id="4" name="Flowchart: Off-page Connector 3">
            <a:extLst>
              <a:ext uri="{FF2B5EF4-FFF2-40B4-BE49-F238E27FC236}">
                <a16:creationId xmlns:a16="http://schemas.microsoft.com/office/drawing/2014/main" id="{09D3214F-F124-42F8-9BA0-32A2E1C30A4B}"/>
              </a:ext>
            </a:extLst>
          </p:cNvPr>
          <p:cNvSpPr/>
          <p:nvPr/>
        </p:nvSpPr>
        <p:spPr>
          <a:xfrm>
            <a:off x="2470706" y="986642"/>
            <a:ext cx="2052000" cy="630797"/>
          </a:xfrm>
          <a:prstGeom prst="flowChartOffpageConnector">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10800 Cr.</a:t>
            </a:r>
          </a:p>
          <a:p>
            <a:pPr algn="ctr"/>
            <a:r>
              <a:rPr lang="en-IN" sz="1200" b="1" dirty="0">
                <a:solidFill>
                  <a:schemeClr val="tx1"/>
                </a:solidFill>
              </a:rPr>
              <a:t>Revenue </a:t>
            </a:r>
          </a:p>
        </p:txBody>
      </p:sp>
      <p:sp>
        <p:nvSpPr>
          <p:cNvPr id="5" name="Flowchart: Off-page Connector 4">
            <a:extLst>
              <a:ext uri="{FF2B5EF4-FFF2-40B4-BE49-F238E27FC236}">
                <a16:creationId xmlns:a16="http://schemas.microsoft.com/office/drawing/2014/main" id="{E7FFB892-89B4-4C29-8606-887BE9D5853A}"/>
              </a:ext>
            </a:extLst>
          </p:cNvPr>
          <p:cNvSpPr/>
          <p:nvPr/>
        </p:nvSpPr>
        <p:spPr>
          <a:xfrm>
            <a:off x="4617562" y="987424"/>
            <a:ext cx="2052000" cy="662627"/>
          </a:xfrm>
          <a:prstGeom prst="flowChartOffpageConnector">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Respiratory Dermatology Oncology </a:t>
            </a:r>
          </a:p>
        </p:txBody>
      </p:sp>
      <p:sp>
        <p:nvSpPr>
          <p:cNvPr id="6" name="Flowchart: Off-page Connector 5">
            <a:extLst>
              <a:ext uri="{FF2B5EF4-FFF2-40B4-BE49-F238E27FC236}">
                <a16:creationId xmlns:a16="http://schemas.microsoft.com/office/drawing/2014/main" id="{58304C0D-AD36-4FDD-A462-6F06BDB744F6}"/>
              </a:ext>
            </a:extLst>
          </p:cNvPr>
          <p:cNvSpPr/>
          <p:nvPr/>
        </p:nvSpPr>
        <p:spPr>
          <a:xfrm>
            <a:off x="6764418" y="987424"/>
            <a:ext cx="2052000" cy="662627"/>
          </a:xfrm>
          <a:prstGeom prst="flowChartOffpageConnector">
            <a:avLst/>
          </a:prstGeom>
          <a:solidFill>
            <a:schemeClr val="accent1">
              <a:lumMod val="20000"/>
              <a:lumOff val="80000"/>
            </a:schemeClr>
          </a:solid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b="1" dirty="0">
                <a:solidFill>
                  <a:schemeClr val="tx1"/>
                </a:solidFill>
              </a:rPr>
              <a:t>17 Manufacturing Unit Globally </a:t>
            </a:r>
          </a:p>
        </p:txBody>
      </p:sp>
      <p:sp>
        <p:nvSpPr>
          <p:cNvPr id="10" name="Arrow: Down 9">
            <a:extLst>
              <a:ext uri="{FF2B5EF4-FFF2-40B4-BE49-F238E27FC236}">
                <a16:creationId xmlns:a16="http://schemas.microsoft.com/office/drawing/2014/main" id="{1BCD0646-858A-49DB-BD4C-22607D8E15FC}"/>
              </a:ext>
            </a:extLst>
          </p:cNvPr>
          <p:cNvSpPr/>
          <p:nvPr/>
        </p:nvSpPr>
        <p:spPr>
          <a:xfrm>
            <a:off x="2792201" y="3851470"/>
            <a:ext cx="3559597" cy="421759"/>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solidFill>
                  <a:schemeClr val="bg1"/>
                </a:solidFill>
              </a:rPr>
              <a:t>Business Vision</a:t>
            </a:r>
          </a:p>
        </p:txBody>
      </p:sp>
      <p:sp>
        <p:nvSpPr>
          <p:cNvPr id="12" name="Rectangle: Top Corners Rounded 11">
            <a:extLst>
              <a:ext uri="{FF2B5EF4-FFF2-40B4-BE49-F238E27FC236}">
                <a16:creationId xmlns:a16="http://schemas.microsoft.com/office/drawing/2014/main" id="{BAAE5541-4C54-4CD1-910E-9858C5D27F21}"/>
              </a:ext>
            </a:extLst>
          </p:cNvPr>
          <p:cNvSpPr/>
          <p:nvPr/>
        </p:nvSpPr>
        <p:spPr>
          <a:xfrm rot="16200000">
            <a:off x="-423443" y="2468327"/>
            <a:ext cx="2092169" cy="597583"/>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N" dirty="0"/>
          </a:p>
        </p:txBody>
      </p:sp>
      <p:sp>
        <p:nvSpPr>
          <p:cNvPr id="7" name="TextBox 6">
            <a:extLst>
              <a:ext uri="{FF2B5EF4-FFF2-40B4-BE49-F238E27FC236}">
                <a16:creationId xmlns:a16="http://schemas.microsoft.com/office/drawing/2014/main" id="{A9BABCCE-2A54-4F9A-83EA-9C28570B7ABB}"/>
              </a:ext>
            </a:extLst>
          </p:cNvPr>
          <p:cNvSpPr txBox="1"/>
          <p:nvPr/>
        </p:nvSpPr>
        <p:spPr>
          <a:xfrm rot="16200000">
            <a:off x="-180444" y="2440175"/>
            <a:ext cx="1606173" cy="523220"/>
          </a:xfrm>
          <a:prstGeom prst="rect">
            <a:avLst/>
          </a:prstGeom>
          <a:noFill/>
        </p:spPr>
        <p:txBody>
          <a:bodyPr wrap="square" rtlCol="0">
            <a:spAutoFit/>
          </a:bodyPr>
          <a:lstStyle/>
          <a:p>
            <a:pPr algn="ctr"/>
            <a:r>
              <a:rPr lang="en-IN" sz="1400" b="1" dirty="0">
                <a:solidFill>
                  <a:schemeClr val="bg1"/>
                </a:solidFill>
              </a:rPr>
              <a:t>TECHNOLOGY VISION</a:t>
            </a:r>
          </a:p>
        </p:txBody>
      </p:sp>
      <p:sp>
        <p:nvSpPr>
          <p:cNvPr id="8" name="Rectangle: Top Corners Rounded 7">
            <a:extLst>
              <a:ext uri="{FF2B5EF4-FFF2-40B4-BE49-F238E27FC236}">
                <a16:creationId xmlns:a16="http://schemas.microsoft.com/office/drawing/2014/main" id="{60412A60-9070-40B5-9D82-E2B338ABD954}"/>
              </a:ext>
            </a:extLst>
          </p:cNvPr>
          <p:cNvSpPr/>
          <p:nvPr/>
        </p:nvSpPr>
        <p:spPr>
          <a:xfrm flipV="1">
            <a:off x="323849" y="4311491"/>
            <a:ext cx="8496302" cy="435186"/>
          </a:xfrm>
          <a:prstGeom prst="round2SameRect">
            <a:avLst/>
          </a:prstGeom>
          <a:solidFill>
            <a:schemeClr val="accent1">
              <a:lumMod val="20000"/>
              <a:lumOff val="80000"/>
            </a:schemeClr>
          </a:solidFill>
          <a:ln w="9525">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A1F6D14C-3E9A-4C17-86EF-B427EA0DF9AF}"/>
              </a:ext>
            </a:extLst>
          </p:cNvPr>
          <p:cNvSpPr txBox="1"/>
          <p:nvPr/>
        </p:nvSpPr>
        <p:spPr>
          <a:xfrm>
            <a:off x="450166" y="4298251"/>
            <a:ext cx="8208499" cy="461665"/>
          </a:xfrm>
          <a:prstGeom prst="rect">
            <a:avLst/>
          </a:prstGeom>
          <a:noFill/>
        </p:spPr>
        <p:txBody>
          <a:bodyPr wrap="square" rtlCol="0">
            <a:spAutoFit/>
          </a:bodyPr>
          <a:lstStyle/>
          <a:p>
            <a:pPr algn="ctr"/>
            <a:r>
              <a:rPr lang="en-US" sz="1200" b="1" dirty="0"/>
              <a:t>R&amp;D to Innovate and develop new medical needs, affordable medication across and </a:t>
            </a:r>
          </a:p>
          <a:p>
            <a:pPr algn="ctr"/>
            <a:r>
              <a:rPr lang="en-US" sz="1200" b="1" dirty="0"/>
              <a:t>compliance to stringent audits of regulatory bodies</a:t>
            </a:r>
            <a:endParaRPr lang="en-IN" sz="1200" b="1" dirty="0"/>
          </a:p>
        </p:txBody>
      </p:sp>
      <p:grpSp>
        <p:nvGrpSpPr>
          <p:cNvPr id="9" name="Group 8">
            <a:extLst>
              <a:ext uri="{FF2B5EF4-FFF2-40B4-BE49-F238E27FC236}">
                <a16:creationId xmlns:a16="http://schemas.microsoft.com/office/drawing/2014/main" id="{4B9F8E8B-34FD-49AD-921A-27AAB7E9D1B7}"/>
              </a:ext>
            </a:extLst>
          </p:cNvPr>
          <p:cNvGrpSpPr/>
          <p:nvPr/>
        </p:nvGrpSpPr>
        <p:grpSpPr>
          <a:xfrm>
            <a:off x="1033975" y="1731940"/>
            <a:ext cx="7786175" cy="2070362"/>
            <a:chOff x="1033975" y="1731940"/>
            <a:chExt cx="7786175" cy="2070362"/>
          </a:xfrm>
        </p:grpSpPr>
        <p:sp>
          <p:nvSpPr>
            <p:cNvPr id="11" name="Freeform: Shape 10">
              <a:extLst>
                <a:ext uri="{FF2B5EF4-FFF2-40B4-BE49-F238E27FC236}">
                  <a16:creationId xmlns:a16="http://schemas.microsoft.com/office/drawing/2014/main" id="{7F10CBD7-55DF-4D2D-8F05-1EBD5E7978C6}"/>
                </a:ext>
              </a:extLst>
            </p:cNvPr>
            <p:cNvSpPr/>
            <p:nvPr/>
          </p:nvSpPr>
          <p:spPr>
            <a:xfrm>
              <a:off x="1033975" y="1770821"/>
              <a:ext cx="7786175" cy="963900"/>
            </a:xfrm>
            <a:custGeom>
              <a:avLst/>
              <a:gdLst>
                <a:gd name="connsiteX0" fmla="*/ 0 w 7786175"/>
                <a:gd name="connsiteY0" fmla="*/ 0 h 963900"/>
                <a:gd name="connsiteX1" fmla="*/ 7786175 w 7786175"/>
                <a:gd name="connsiteY1" fmla="*/ 0 h 963900"/>
                <a:gd name="connsiteX2" fmla="*/ 7786175 w 7786175"/>
                <a:gd name="connsiteY2" fmla="*/ 963900 h 963900"/>
                <a:gd name="connsiteX3" fmla="*/ 0 w 7786175"/>
                <a:gd name="connsiteY3" fmla="*/ 963900 h 963900"/>
                <a:gd name="connsiteX4" fmla="*/ 0 w 7786175"/>
                <a:gd name="connsiteY4" fmla="*/ 0 h 96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175" h="963900">
                  <a:moveTo>
                    <a:pt x="0" y="0"/>
                  </a:moveTo>
                  <a:lnTo>
                    <a:pt x="7786175" y="0"/>
                  </a:lnTo>
                  <a:lnTo>
                    <a:pt x="7786175" y="963900"/>
                  </a:lnTo>
                  <a:lnTo>
                    <a:pt x="0" y="963900"/>
                  </a:lnTo>
                  <a:lnTo>
                    <a:pt x="0" y="0"/>
                  </a:lnTo>
                  <a:close/>
                </a:path>
              </a:pathLst>
            </a:custGeom>
            <a:ln w="6350">
              <a:solidFill>
                <a:schemeClr val="accent1">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4294" tIns="249936" rIns="604294" bIns="71120" numCol="1" spcCol="1270" anchor="ctr" anchorCtr="0">
              <a:noAutofit/>
            </a:bodyPr>
            <a:lstStyle/>
            <a:p>
              <a:pPr marL="92075" lvl="1" indent="-92075" algn="l" defTabSz="444500">
                <a:lnSpc>
                  <a:spcPct val="90000"/>
                </a:lnSpc>
                <a:spcBef>
                  <a:spcPct val="0"/>
                </a:spcBef>
                <a:spcAft>
                  <a:spcPct val="15000"/>
                </a:spcAft>
                <a:buNone/>
                <a:tabLst>
                  <a:tab pos="92075" algn="l"/>
                </a:tabLst>
              </a:pPr>
              <a:r>
                <a:rPr lang="en-IN" sz="1000" b="1" kern="1200" dirty="0"/>
                <a:t>Data Driven Organization</a:t>
              </a:r>
            </a:p>
            <a:p>
              <a:pPr marL="182563" lvl="1" indent="-92075" algn="l" defTabSz="355600">
                <a:lnSpc>
                  <a:spcPct val="90000"/>
                </a:lnSpc>
                <a:spcBef>
                  <a:spcPct val="0"/>
                </a:spcBef>
                <a:spcAft>
                  <a:spcPct val="15000"/>
                </a:spcAft>
                <a:buChar char="•"/>
                <a:tabLst>
                  <a:tab pos="182563" algn="l"/>
                </a:tabLst>
              </a:pPr>
              <a:r>
                <a:rPr lang="en-US" sz="800" kern="1200"/>
                <a:t>SAP, Supply Chain, Big Data </a:t>
              </a:r>
              <a:endParaRPr lang="en-IN" sz="800" kern="1200" dirty="0"/>
            </a:p>
            <a:p>
              <a:pPr marL="182563" lvl="1" indent="-92075" algn="l" defTabSz="355600">
                <a:lnSpc>
                  <a:spcPct val="90000"/>
                </a:lnSpc>
                <a:spcBef>
                  <a:spcPct val="0"/>
                </a:spcBef>
                <a:spcAft>
                  <a:spcPct val="15000"/>
                </a:spcAft>
                <a:buChar char="•"/>
                <a:tabLst>
                  <a:tab pos="182563" algn="l"/>
                </a:tabLst>
              </a:pPr>
              <a:r>
                <a:rPr lang="en-US" sz="800" kern="1200" dirty="0"/>
                <a:t>Centralized Data Lake – For Advance Analytics </a:t>
              </a:r>
              <a:endParaRPr lang="en-IN" sz="800" kern="1200" dirty="0"/>
            </a:p>
            <a:p>
              <a:pPr marL="182563" lvl="1" indent="-92075" algn="l" defTabSz="355600">
                <a:lnSpc>
                  <a:spcPct val="90000"/>
                </a:lnSpc>
                <a:spcBef>
                  <a:spcPct val="0"/>
                </a:spcBef>
                <a:spcAft>
                  <a:spcPct val="15000"/>
                </a:spcAft>
                <a:buChar char="•"/>
                <a:tabLst>
                  <a:tab pos="182563" algn="l"/>
                </a:tabLst>
              </a:pPr>
              <a:r>
                <a:rPr lang="en-IN" sz="800" kern="1200" dirty="0"/>
                <a:t>AI Solution– Improve Pro-Active Incidents &amp; Analysis </a:t>
              </a:r>
            </a:p>
            <a:p>
              <a:pPr marL="182563" lvl="1" indent="-92075" algn="l" defTabSz="355600">
                <a:lnSpc>
                  <a:spcPct val="90000"/>
                </a:lnSpc>
                <a:spcBef>
                  <a:spcPct val="0"/>
                </a:spcBef>
                <a:spcAft>
                  <a:spcPct val="15000"/>
                </a:spcAft>
                <a:buChar char="•"/>
                <a:tabLst>
                  <a:tab pos="182563" algn="l"/>
                </a:tabLst>
              </a:pPr>
              <a:r>
                <a:rPr lang="en-US" sz="800" kern="1200" dirty="0"/>
                <a:t>Blockchain – For Authenticity &amp; Quality of Drugs</a:t>
              </a:r>
              <a:endParaRPr lang="en-IN" sz="800" kern="1200" dirty="0"/>
            </a:p>
          </p:txBody>
        </p:sp>
        <p:sp>
          <p:nvSpPr>
            <p:cNvPr id="14" name="Freeform: Shape 13">
              <a:extLst>
                <a:ext uri="{FF2B5EF4-FFF2-40B4-BE49-F238E27FC236}">
                  <a16:creationId xmlns:a16="http://schemas.microsoft.com/office/drawing/2014/main" id="{D3751FB6-DBB0-4C79-887E-8CD5F12FF6CD}"/>
                </a:ext>
              </a:extLst>
            </p:cNvPr>
            <p:cNvSpPr/>
            <p:nvPr/>
          </p:nvSpPr>
          <p:spPr>
            <a:xfrm>
              <a:off x="1423283" y="1731940"/>
              <a:ext cx="5953659" cy="216001"/>
            </a:xfrm>
            <a:custGeom>
              <a:avLst/>
              <a:gdLst>
                <a:gd name="connsiteX0" fmla="*/ 0 w 5953659"/>
                <a:gd name="connsiteY0" fmla="*/ 36001 h 216001"/>
                <a:gd name="connsiteX1" fmla="*/ 36001 w 5953659"/>
                <a:gd name="connsiteY1" fmla="*/ 0 h 216001"/>
                <a:gd name="connsiteX2" fmla="*/ 5917658 w 5953659"/>
                <a:gd name="connsiteY2" fmla="*/ 0 h 216001"/>
                <a:gd name="connsiteX3" fmla="*/ 5953659 w 5953659"/>
                <a:gd name="connsiteY3" fmla="*/ 36001 h 216001"/>
                <a:gd name="connsiteX4" fmla="*/ 5953659 w 5953659"/>
                <a:gd name="connsiteY4" fmla="*/ 180000 h 216001"/>
                <a:gd name="connsiteX5" fmla="*/ 5917658 w 5953659"/>
                <a:gd name="connsiteY5" fmla="*/ 216001 h 216001"/>
                <a:gd name="connsiteX6" fmla="*/ 36001 w 5953659"/>
                <a:gd name="connsiteY6" fmla="*/ 216001 h 216001"/>
                <a:gd name="connsiteX7" fmla="*/ 0 w 5953659"/>
                <a:gd name="connsiteY7" fmla="*/ 180000 h 216001"/>
                <a:gd name="connsiteX8" fmla="*/ 0 w 5953659"/>
                <a:gd name="connsiteY8" fmla="*/ 36001 h 21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3659" h="216001">
                  <a:moveTo>
                    <a:pt x="0" y="36001"/>
                  </a:moveTo>
                  <a:cubicBezTo>
                    <a:pt x="0" y="16118"/>
                    <a:pt x="16118" y="0"/>
                    <a:pt x="36001" y="0"/>
                  </a:cubicBezTo>
                  <a:lnTo>
                    <a:pt x="5917658" y="0"/>
                  </a:lnTo>
                  <a:cubicBezTo>
                    <a:pt x="5937541" y="0"/>
                    <a:pt x="5953659" y="16118"/>
                    <a:pt x="5953659" y="36001"/>
                  </a:cubicBezTo>
                  <a:lnTo>
                    <a:pt x="5953659" y="180000"/>
                  </a:lnTo>
                  <a:cubicBezTo>
                    <a:pt x="5953659" y="199883"/>
                    <a:pt x="5937541" y="216001"/>
                    <a:pt x="5917658" y="216001"/>
                  </a:cubicBezTo>
                  <a:lnTo>
                    <a:pt x="36001" y="216001"/>
                  </a:lnTo>
                  <a:cubicBezTo>
                    <a:pt x="16118" y="216001"/>
                    <a:pt x="0" y="199883"/>
                    <a:pt x="0" y="180000"/>
                  </a:cubicBezTo>
                  <a:lnTo>
                    <a:pt x="0" y="36001"/>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553" tIns="10544" rIns="216553" bIns="10544" numCol="1" spcCol="1270" anchor="ctr" anchorCtr="0">
              <a:noAutofit/>
            </a:bodyPr>
            <a:lstStyle/>
            <a:p>
              <a:pPr marL="0" lvl="0" indent="0" algn="l" defTabSz="488950">
                <a:lnSpc>
                  <a:spcPct val="90000"/>
                </a:lnSpc>
                <a:spcBef>
                  <a:spcPct val="0"/>
                </a:spcBef>
                <a:spcAft>
                  <a:spcPct val="35000"/>
                </a:spcAft>
                <a:buNone/>
              </a:pPr>
              <a:r>
                <a:rPr lang="en-IN" sz="1100" b="1" kern="1200" cap="all" baseline="0" dirty="0"/>
                <a:t>Digital Transformation</a:t>
              </a:r>
            </a:p>
          </p:txBody>
        </p:sp>
        <p:sp>
          <p:nvSpPr>
            <p:cNvPr id="16" name="Freeform: Shape 15">
              <a:extLst>
                <a:ext uri="{FF2B5EF4-FFF2-40B4-BE49-F238E27FC236}">
                  <a16:creationId xmlns:a16="http://schemas.microsoft.com/office/drawing/2014/main" id="{C148833C-55D3-47CB-82E3-F6292AD721DE}"/>
                </a:ext>
              </a:extLst>
            </p:cNvPr>
            <p:cNvSpPr/>
            <p:nvPr/>
          </p:nvSpPr>
          <p:spPr>
            <a:xfrm>
              <a:off x="1033975" y="2838402"/>
              <a:ext cx="7786175" cy="963900"/>
            </a:xfrm>
            <a:custGeom>
              <a:avLst/>
              <a:gdLst>
                <a:gd name="connsiteX0" fmla="*/ 0 w 7786175"/>
                <a:gd name="connsiteY0" fmla="*/ 0 h 963900"/>
                <a:gd name="connsiteX1" fmla="*/ 7786175 w 7786175"/>
                <a:gd name="connsiteY1" fmla="*/ 0 h 963900"/>
                <a:gd name="connsiteX2" fmla="*/ 7786175 w 7786175"/>
                <a:gd name="connsiteY2" fmla="*/ 963900 h 963900"/>
                <a:gd name="connsiteX3" fmla="*/ 0 w 7786175"/>
                <a:gd name="connsiteY3" fmla="*/ 963900 h 963900"/>
                <a:gd name="connsiteX4" fmla="*/ 0 w 7786175"/>
                <a:gd name="connsiteY4" fmla="*/ 0 h 96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6175" h="963900">
                  <a:moveTo>
                    <a:pt x="0" y="0"/>
                  </a:moveTo>
                  <a:lnTo>
                    <a:pt x="7786175" y="0"/>
                  </a:lnTo>
                  <a:lnTo>
                    <a:pt x="7786175" y="963900"/>
                  </a:lnTo>
                  <a:lnTo>
                    <a:pt x="0" y="963900"/>
                  </a:lnTo>
                  <a:lnTo>
                    <a:pt x="0" y="0"/>
                  </a:lnTo>
                  <a:close/>
                </a:path>
              </a:pathLst>
            </a:custGeom>
            <a:ln w="6350">
              <a:solidFill>
                <a:schemeClr val="accent5">
                  <a:lumMod val="60000"/>
                  <a:lumOff val="4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04294" tIns="249936" rIns="604294" bIns="71120" numCol="1" spcCol="1270" anchor="ctr" anchorCtr="0">
              <a:noAutofit/>
            </a:bodyPr>
            <a:lstStyle/>
            <a:p>
              <a:pPr marL="92075" lvl="1" indent="-92075" algn="l" defTabSz="444500">
                <a:lnSpc>
                  <a:spcPct val="90000"/>
                </a:lnSpc>
                <a:spcBef>
                  <a:spcPct val="0"/>
                </a:spcBef>
                <a:spcAft>
                  <a:spcPct val="15000"/>
                </a:spcAft>
                <a:buNone/>
              </a:pPr>
              <a:r>
                <a:rPr lang="en-IN" sz="1000" b="1" kern="1200" dirty="0"/>
                <a:t>Moving Apps to Cloud</a:t>
              </a:r>
            </a:p>
            <a:p>
              <a:pPr marL="182563" lvl="1" indent="-92075" algn="l" defTabSz="355600">
                <a:lnSpc>
                  <a:spcPct val="90000"/>
                </a:lnSpc>
                <a:spcBef>
                  <a:spcPct val="0"/>
                </a:spcBef>
                <a:spcAft>
                  <a:spcPct val="15000"/>
                </a:spcAft>
                <a:buChar char="•"/>
              </a:pPr>
              <a:r>
                <a:rPr lang="en-US" sz="800" kern="1200"/>
                <a:t>Security - Scale with Business growth</a:t>
              </a:r>
              <a:endParaRPr lang="en-IN" sz="800" kern="1200" dirty="0"/>
            </a:p>
            <a:p>
              <a:pPr marL="182563" lvl="1" indent="-92075" algn="l" defTabSz="355600">
                <a:lnSpc>
                  <a:spcPct val="90000"/>
                </a:lnSpc>
                <a:spcBef>
                  <a:spcPct val="0"/>
                </a:spcBef>
                <a:spcAft>
                  <a:spcPct val="15000"/>
                </a:spcAft>
                <a:buChar char="•"/>
              </a:pPr>
              <a:r>
                <a:rPr lang="en-IN" sz="800" kern="1200" dirty="0"/>
                <a:t>Compliance - to operate &amp; manage</a:t>
              </a:r>
            </a:p>
            <a:p>
              <a:pPr marL="182563" lvl="1" indent="-92075" algn="l" defTabSz="355600">
                <a:lnSpc>
                  <a:spcPct val="90000"/>
                </a:lnSpc>
                <a:spcBef>
                  <a:spcPct val="0"/>
                </a:spcBef>
                <a:spcAft>
                  <a:spcPct val="15000"/>
                </a:spcAft>
                <a:buChar char="•"/>
              </a:pPr>
              <a:r>
                <a:rPr lang="en-IN" sz="800" kern="1200" dirty="0"/>
                <a:t>Regulatory Requirement</a:t>
              </a:r>
            </a:p>
            <a:p>
              <a:pPr marL="182563" lvl="1" indent="-92075" algn="l" defTabSz="355600">
                <a:lnSpc>
                  <a:spcPct val="90000"/>
                </a:lnSpc>
                <a:spcBef>
                  <a:spcPct val="0"/>
                </a:spcBef>
                <a:spcAft>
                  <a:spcPct val="15000"/>
                </a:spcAft>
                <a:buChar char="•"/>
              </a:pPr>
              <a:r>
                <a:rPr lang="en-US" sz="800" kern="1200" dirty="0"/>
                <a:t>Pharma Covigilance, Track and trace, Product </a:t>
              </a:r>
              <a:r>
                <a:rPr lang="en-US" sz="800" kern="1200" dirty="0" err="1"/>
                <a:t>Serialisation</a:t>
              </a:r>
              <a:r>
                <a:rPr lang="en-US" sz="800" kern="1200" dirty="0"/>
                <a:t> </a:t>
              </a:r>
              <a:endParaRPr lang="en-IN" sz="800" kern="1200" dirty="0"/>
            </a:p>
          </p:txBody>
        </p:sp>
        <p:sp>
          <p:nvSpPr>
            <p:cNvPr id="17" name="Freeform: Shape 16">
              <a:extLst>
                <a:ext uri="{FF2B5EF4-FFF2-40B4-BE49-F238E27FC236}">
                  <a16:creationId xmlns:a16="http://schemas.microsoft.com/office/drawing/2014/main" id="{74EF51C7-BD89-4CCF-9BD4-7DF3789EFCC9}"/>
                </a:ext>
              </a:extLst>
            </p:cNvPr>
            <p:cNvSpPr/>
            <p:nvPr/>
          </p:nvSpPr>
          <p:spPr>
            <a:xfrm>
              <a:off x="1423283" y="2799521"/>
              <a:ext cx="5953659" cy="216001"/>
            </a:xfrm>
            <a:custGeom>
              <a:avLst/>
              <a:gdLst>
                <a:gd name="connsiteX0" fmla="*/ 0 w 5953659"/>
                <a:gd name="connsiteY0" fmla="*/ 36001 h 216001"/>
                <a:gd name="connsiteX1" fmla="*/ 36001 w 5953659"/>
                <a:gd name="connsiteY1" fmla="*/ 0 h 216001"/>
                <a:gd name="connsiteX2" fmla="*/ 5917658 w 5953659"/>
                <a:gd name="connsiteY2" fmla="*/ 0 h 216001"/>
                <a:gd name="connsiteX3" fmla="*/ 5953659 w 5953659"/>
                <a:gd name="connsiteY3" fmla="*/ 36001 h 216001"/>
                <a:gd name="connsiteX4" fmla="*/ 5953659 w 5953659"/>
                <a:gd name="connsiteY4" fmla="*/ 180000 h 216001"/>
                <a:gd name="connsiteX5" fmla="*/ 5917658 w 5953659"/>
                <a:gd name="connsiteY5" fmla="*/ 216001 h 216001"/>
                <a:gd name="connsiteX6" fmla="*/ 36001 w 5953659"/>
                <a:gd name="connsiteY6" fmla="*/ 216001 h 216001"/>
                <a:gd name="connsiteX7" fmla="*/ 0 w 5953659"/>
                <a:gd name="connsiteY7" fmla="*/ 180000 h 216001"/>
                <a:gd name="connsiteX8" fmla="*/ 0 w 5953659"/>
                <a:gd name="connsiteY8" fmla="*/ 36001 h 21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3659" h="216001">
                  <a:moveTo>
                    <a:pt x="0" y="36001"/>
                  </a:moveTo>
                  <a:cubicBezTo>
                    <a:pt x="0" y="16118"/>
                    <a:pt x="16118" y="0"/>
                    <a:pt x="36001" y="0"/>
                  </a:cubicBezTo>
                  <a:lnTo>
                    <a:pt x="5917658" y="0"/>
                  </a:lnTo>
                  <a:cubicBezTo>
                    <a:pt x="5937541" y="0"/>
                    <a:pt x="5953659" y="16118"/>
                    <a:pt x="5953659" y="36001"/>
                  </a:cubicBezTo>
                  <a:lnTo>
                    <a:pt x="5953659" y="180000"/>
                  </a:lnTo>
                  <a:cubicBezTo>
                    <a:pt x="5953659" y="199883"/>
                    <a:pt x="5937541" y="216001"/>
                    <a:pt x="5917658" y="216001"/>
                  </a:cubicBezTo>
                  <a:lnTo>
                    <a:pt x="36001" y="216001"/>
                  </a:lnTo>
                  <a:cubicBezTo>
                    <a:pt x="16118" y="216001"/>
                    <a:pt x="0" y="199883"/>
                    <a:pt x="0" y="180000"/>
                  </a:cubicBezTo>
                  <a:lnTo>
                    <a:pt x="0" y="36001"/>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6553" tIns="10544" rIns="216553" bIns="10544" numCol="1" spcCol="1270" anchor="ctr" anchorCtr="0">
              <a:noAutofit/>
            </a:bodyPr>
            <a:lstStyle/>
            <a:p>
              <a:pPr marL="0" lvl="0" indent="0" algn="l" defTabSz="488950">
                <a:lnSpc>
                  <a:spcPct val="90000"/>
                </a:lnSpc>
                <a:spcBef>
                  <a:spcPct val="0"/>
                </a:spcBef>
                <a:spcAft>
                  <a:spcPct val="35000"/>
                </a:spcAft>
                <a:buNone/>
              </a:pPr>
              <a:r>
                <a:rPr lang="en-IN" sz="1100" b="1" kern="1200" cap="all" baseline="0" dirty="0"/>
                <a:t>Cloud</a:t>
              </a:r>
            </a:p>
          </p:txBody>
        </p:sp>
      </p:grpSp>
    </p:spTree>
    <p:extLst>
      <p:ext uri="{BB962C8B-B14F-4D97-AF65-F5344CB8AC3E}">
        <p14:creationId xmlns:p14="http://schemas.microsoft.com/office/powerpoint/2010/main" val="64208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4323FDC9-6E80-4351-B3B7-50CFFE61E512}"/>
              </a:ext>
            </a:extLst>
          </p:cNvPr>
          <p:cNvSpPr txBox="1"/>
          <p:nvPr/>
        </p:nvSpPr>
        <p:spPr>
          <a:xfrm>
            <a:off x="4570706" y="762685"/>
            <a:ext cx="4490743" cy="3546677"/>
          </a:xfrm>
          <a:prstGeom prst="rect">
            <a:avLst/>
          </a:prstGeom>
          <a:noFill/>
        </p:spPr>
        <p:txBody>
          <a:bodyPr wrap="square" lIns="68580" tIns="34290" rIns="68580" bIns="34290" rtlCol="0" anchor="t">
            <a:spAutoFit/>
          </a:bodyPr>
          <a:lstStyle/>
          <a:p>
            <a:pPr>
              <a:lnSpc>
                <a:spcPts val="1300"/>
              </a:lnSpc>
              <a:defRPr/>
            </a:pPr>
            <a:r>
              <a:rPr lang="en-US" sz="1200" b="1" dirty="0">
                <a:solidFill>
                  <a:schemeClr val="tx2">
                    <a:lumMod val="75000"/>
                  </a:schemeClr>
                </a:solidFill>
              </a:rPr>
              <a:t>Integrated Value and Outcome</a:t>
            </a:r>
          </a:p>
          <a:p>
            <a:pPr>
              <a:lnSpc>
                <a:spcPts val="1300"/>
              </a:lnSpc>
              <a:defRPr/>
            </a:pPr>
            <a:r>
              <a:rPr lang="en-US" sz="1050" b="1" dirty="0">
                <a:solidFill>
                  <a:prstClr val="black">
                    <a:lumMod val="50000"/>
                    <a:lumOff val="50000"/>
                  </a:prstClr>
                </a:solidFill>
              </a:rPr>
              <a:t>cloud@core products and services:</a:t>
            </a:r>
            <a:endParaRPr lang="en-US" sz="1050" b="1" dirty="0">
              <a:solidFill>
                <a:srgbClr val="0070C0"/>
              </a:solidFill>
            </a:endParaRPr>
          </a:p>
          <a:p>
            <a:pPr marL="214313" indent="-214313">
              <a:lnSpc>
                <a:spcPts val="1300"/>
              </a:lnSpc>
              <a:buFont typeface="Arial" panose="020B0604020202020204" pitchFamily="34" charset="0"/>
              <a:buChar char="•"/>
              <a:defRPr/>
            </a:pPr>
            <a:r>
              <a:rPr lang="en-US" sz="1050" dirty="0">
                <a:solidFill>
                  <a:schemeClr val="tx1">
                    <a:lumMod val="50000"/>
                    <a:lumOff val="50000"/>
                  </a:schemeClr>
                </a:solidFill>
              </a:rPr>
              <a:t>Started with </a:t>
            </a:r>
            <a:r>
              <a:rPr lang="en-US" sz="1050" dirty="0">
                <a:solidFill>
                  <a:schemeClr val="accent6">
                    <a:lumMod val="50000"/>
                  </a:schemeClr>
                </a:solidFill>
              </a:rPr>
              <a:t>hosted virtualization </a:t>
            </a:r>
            <a:r>
              <a:rPr lang="en-US" sz="1050" dirty="0">
                <a:solidFill>
                  <a:schemeClr val="tx1">
                    <a:lumMod val="50000"/>
                    <a:lumOff val="50000"/>
                  </a:schemeClr>
                </a:solidFill>
              </a:rPr>
              <a:t>and </a:t>
            </a:r>
            <a:r>
              <a:rPr lang="en-US" sz="1050" dirty="0">
                <a:solidFill>
                  <a:schemeClr val="accent6">
                    <a:lumMod val="50000"/>
                  </a:schemeClr>
                </a:solidFill>
              </a:rPr>
              <a:t>managed services </a:t>
            </a:r>
            <a:r>
              <a:rPr lang="en-US" sz="1050" dirty="0">
                <a:solidFill>
                  <a:schemeClr val="tx1">
                    <a:lumMod val="50000"/>
                    <a:lumOff val="50000"/>
                  </a:schemeClr>
                </a:solidFill>
              </a:rPr>
              <a:t>several years ago in first generation initiatives.</a:t>
            </a:r>
          </a:p>
          <a:p>
            <a:pPr marL="214313" indent="-214313">
              <a:lnSpc>
                <a:spcPts val="1300"/>
              </a:lnSpc>
              <a:buFont typeface="Arial" panose="020B0604020202020204" pitchFamily="34" charset="0"/>
              <a:buChar char="•"/>
              <a:defRPr/>
            </a:pPr>
            <a:r>
              <a:rPr lang="en-US" sz="1050" dirty="0"/>
              <a:t>Migrated</a:t>
            </a:r>
            <a:r>
              <a:rPr lang="en-US" sz="1050" dirty="0">
                <a:solidFill>
                  <a:schemeClr val="tx1">
                    <a:lumMod val="50000"/>
                    <a:lumOff val="50000"/>
                  </a:schemeClr>
                </a:solidFill>
              </a:rPr>
              <a:t> to </a:t>
            </a:r>
            <a:r>
              <a:rPr lang="en-US" sz="1000" dirty="0">
                <a:solidFill>
                  <a:srgbClr val="00B050"/>
                </a:solidFill>
              </a:rPr>
              <a:t>sify</a:t>
            </a:r>
            <a:r>
              <a:rPr lang="en-US" sz="1050" dirty="0">
                <a:solidFill>
                  <a:srgbClr val="00B050"/>
                </a:solidFill>
              </a:rPr>
              <a:t>c</a:t>
            </a:r>
            <a:r>
              <a:rPr lang="en-US" sz="1050" dirty="0"/>
              <a:t>loudinfinit </a:t>
            </a:r>
            <a:r>
              <a:rPr lang="en-US" sz="1050" dirty="0">
                <a:solidFill>
                  <a:schemeClr val="tx1">
                    <a:lumMod val="50000"/>
                    <a:lumOff val="50000"/>
                  </a:schemeClr>
                </a:solidFill>
              </a:rPr>
              <a:t>with</a:t>
            </a:r>
            <a:r>
              <a:rPr lang="en-US" sz="1050" dirty="0"/>
              <a:t> </a:t>
            </a:r>
            <a:r>
              <a:rPr lang="en-US" sz="1050" dirty="0">
                <a:solidFill>
                  <a:srgbClr val="0309FF"/>
                </a:solidFill>
              </a:rPr>
              <a:t>cloud@core </a:t>
            </a:r>
            <a:r>
              <a:rPr lang="en-US" sz="1050" dirty="0">
                <a:solidFill>
                  <a:schemeClr val="tx1">
                    <a:lumMod val="50000"/>
                    <a:lumOff val="50000"/>
                  </a:schemeClr>
                </a:solidFill>
              </a:rPr>
              <a:t>in second generation initiatives with minimal disruption</a:t>
            </a:r>
          </a:p>
          <a:p>
            <a:pPr marL="214313" indent="-214313">
              <a:lnSpc>
                <a:spcPts val="1300"/>
              </a:lnSpc>
              <a:buFont typeface="Arial" panose="020B0604020202020204" pitchFamily="34" charset="0"/>
              <a:buChar char="•"/>
              <a:defRPr/>
            </a:pPr>
            <a:r>
              <a:rPr lang="en-US" sz="1050" dirty="0"/>
              <a:t>DRaaS</a:t>
            </a:r>
            <a:r>
              <a:rPr lang="en-US" sz="1050" dirty="0">
                <a:solidFill>
                  <a:schemeClr val="tx1">
                    <a:lumMod val="50000"/>
                    <a:lumOff val="50000"/>
                  </a:schemeClr>
                </a:solidFill>
              </a:rPr>
              <a:t> from </a:t>
            </a:r>
            <a:r>
              <a:rPr lang="en-US" sz="1050" dirty="0">
                <a:solidFill>
                  <a:srgbClr val="0309FF"/>
                </a:solidFill>
              </a:rPr>
              <a:t>cloud@core </a:t>
            </a:r>
            <a:r>
              <a:rPr lang="en-US" sz="1050" dirty="0">
                <a:solidFill>
                  <a:schemeClr val="tx1">
                    <a:lumMod val="50000"/>
                    <a:lumOff val="50000"/>
                  </a:schemeClr>
                </a:solidFill>
              </a:rPr>
              <a:t>is configured to mitigate the risk from unplanned disaster to prevent impacting the business</a:t>
            </a:r>
          </a:p>
          <a:p>
            <a:pPr marL="214313" indent="-214313">
              <a:lnSpc>
                <a:spcPts val="1300"/>
              </a:lnSpc>
              <a:buFont typeface="Arial" panose="020B0604020202020204" pitchFamily="34" charset="0"/>
              <a:buChar char="•"/>
              <a:defRPr/>
            </a:pPr>
            <a:r>
              <a:rPr lang="en-US" sz="1050" dirty="0">
                <a:solidFill>
                  <a:srgbClr val="3480FF"/>
                </a:solidFill>
              </a:rPr>
              <a:t>Hyper reach network </a:t>
            </a:r>
            <a:r>
              <a:rPr lang="en-US" sz="1050" dirty="0">
                <a:solidFill>
                  <a:schemeClr val="tx1">
                    <a:lumMod val="50000"/>
                    <a:lumOff val="50000"/>
                  </a:schemeClr>
                </a:solidFill>
              </a:rPr>
              <a:t>connectivity for all hospitals with the enterprise cloud</a:t>
            </a:r>
          </a:p>
          <a:p>
            <a:pPr marL="214313" indent="-214313">
              <a:lnSpc>
                <a:spcPts val="1300"/>
              </a:lnSpc>
              <a:buFont typeface="Arial" panose="020B0604020202020204" pitchFamily="34" charset="0"/>
              <a:buChar char="•"/>
              <a:defRPr/>
            </a:pPr>
            <a:r>
              <a:rPr lang="en-US" sz="1050" dirty="0">
                <a:solidFill>
                  <a:srgbClr val="C00000"/>
                </a:solidFill>
              </a:rPr>
              <a:t>Hybrid security </a:t>
            </a:r>
            <a:r>
              <a:rPr lang="en-US" sz="1050" dirty="0">
                <a:solidFill>
                  <a:schemeClr val="tx1">
                    <a:lumMod val="50000"/>
                    <a:lumOff val="50000"/>
                  </a:schemeClr>
                </a:solidFill>
              </a:rPr>
              <a:t>and </a:t>
            </a:r>
            <a:r>
              <a:rPr lang="en-US" sz="1050" dirty="0">
                <a:solidFill>
                  <a:srgbClr val="00B050"/>
                </a:solidFill>
              </a:rPr>
              <a:t>Managed Services </a:t>
            </a:r>
            <a:r>
              <a:rPr lang="en-US" sz="1050" dirty="0">
                <a:solidFill>
                  <a:schemeClr val="tx1">
                    <a:lumMod val="50000"/>
                    <a:lumOff val="50000"/>
                  </a:schemeClr>
                </a:solidFill>
              </a:rPr>
              <a:t>for all applications</a:t>
            </a:r>
          </a:p>
          <a:p>
            <a:pPr>
              <a:lnSpc>
                <a:spcPts val="1300"/>
              </a:lnSpc>
              <a:spcBef>
                <a:spcPts val="600"/>
              </a:spcBef>
              <a:defRPr/>
            </a:pPr>
            <a:r>
              <a:rPr lang="en-US" sz="1200" b="1" dirty="0">
                <a:solidFill>
                  <a:schemeClr val="tx2">
                    <a:lumMod val="75000"/>
                  </a:schemeClr>
                </a:solidFill>
              </a:rPr>
              <a:t>Value for Client</a:t>
            </a:r>
            <a:endParaRPr lang="en-US" sz="1200" dirty="0">
              <a:solidFill>
                <a:schemeClr val="tx2">
                  <a:lumMod val="75000"/>
                </a:schemeClr>
              </a:solidFill>
            </a:endParaRPr>
          </a:p>
          <a:p>
            <a:pPr>
              <a:lnSpc>
                <a:spcPts val="1300"/>
              </a:lnSpc>
              <a:defRPr/>
            </a:pPr>
            <a:r>
              <a:rPr lang="en-US" sz="1050" dirty="0">
                <a:solidFill>
                  <a:schemeClr val="tx1">
                    <a:lumMod val="50000"/>
                    <a:lumOff val="50000"/>
                  </a:schemeClr>
                </a:solidFill>
              </a:rPr>
              <a:t>Max Health could provide better patient care and create new streams of revenue. As a one stop IT infrastructure partner Sify helped rationalize costs and release funds for modernization.</a:t>
            </a:r>
          </a:p>
          <a:p>
            <a:pPr>
              <a:lnSpc>
                <a:spcPts val="1300"/>
              </a:lnSpc>
              <a:spcBef>
                <a:spcPts val="600"/>
              </a:spcBef>
              <a:defRPr/>
            </a:pPr>
            <a:r>
              <a:rPr lang="en-US" sz="1200" b="1" dirty="0">
                <a:solidFill>
                  <a:schemeClr val="tx2">
                    <a:lumMod val="75000"/>
                  </a:schemeClr>
                </a:solidFill>
              </a:rPr>
              <a:t>Value for Sify</a:t>
            </a:r>
            <a:endParaRPr lang="en-US" sz="1200" dirty="0">
              <a:solidFill>
                <a:schemeClr val="tx2">
                  <a:lumMod val="75000"/>
                </a:schemeClr>
              </a:solidFill>
            </a:endParaRPr>
          </a:p>
          <a:p>
            <a:pPr>
              <a:lnSpc>
                <a:spcPts val="1300"/>
              </a:lnSpc>
              <a:defRPr/>
            </a:pPr>
            <a:r>
              <a:rPr lang="en-US" sz="1050" dirty="0">
                <a:solidFill>
                  <a:schemeClr val="tx1">
                    <a:lumMod val="50000"/>
                    <a:lumOff val="50000"/>
                  </a:schemeClr>
                </a:solidFill>
              </a:rPr>
              <a:t>Moving up the value chain from hosted virtualization to enterprise multi-tenant, this has reinforced our vision to significantly enhance the quality of revenue by upselling cloud and managed services to colocation and small footprint managed services customers.</a:t>
            </a:r>
          </a:p>
        </p:txBody>
      </p:sp>
      <p:grpSp>
        <p:nvGrpSpPr>
          <p:cNvPr id="16" name="Group 15">
            <a:extLst>
              <a:ext uri="{FF2B5EF4-FFF2-40B4-BE49-F238E27FC236}">
                <a16:creationId xmlns:a16="http://schemas.microsoft.com/office/drawing/2014/main" id="{3DAE004E-4069-4403-BB75-01656B3ABF24}"/>
              </a:ext>
            </a:extLst>
          </p:cNvPr>
          <p:cNvGrpSpPr/>
          <p:nvPr/>
        </p:nvGrpSpPr>
        <p:grpSpPr>
          <a:xfrm>
            <a:off x="498254" y="796583"/>
            <a:ext cx="3611250" cy="761747"/>
            <a:chOff x="909872" y="1371600"/>
            <a:chExt cx="4815000" cy="1015663"/>
          </a:xfrm>
        </p:grpSpPr>
        <p:sp>
          <p:nvSpPr>
            <p:cNvPr id="4" name="TextBox 3">
              <a:extLst>
                <a:ext uri="{FF2B5EF4-FFF2-40B4-BE49-F238E27FC236}">
                  <a16:creationId xmlns:a16="http://schemas.microsoft.com/office/drawing/2014/main" id="{E8342832-EF47-42C7-A2C0-D0C3BB1101FF}"/>
                </a:ext>
              </a:extLst>
            </p:cNvPr>
            <p:cNvSpPr txBox="1"/>
            <p:nvPr/>
          </p:nvSpPr>
          <p:spPr>
            <a:xfrm>
              <a:off x="1404872" y="1371600"/>
              <a:ext cx="4320000" cy="1015663"/>
            </a:xfrm>
            <a:prstGeom prst="rect">
              <a:avLst/>
            </a:prstGeom>
            <a:noFill/>
          </p:spPr>
          <p:txBody>
            <a:bodyPr wrap="square" rtlCol="0">
              <a:spAutoFit/>
            </a:bodyPr>
            <a:lstStyle/>
            <a:p>
              <a:r>
                <a:rPr lang="en-US" sz="1200" b="1" dirty="0">
                  <a:solidFill>
                    <a:schemeClr val="tx2">
                      <a:lumMod val="75000"/>
                    </a:schemeClr>
                  </a:solidFill>
                </a:rPr>
                <a:t>Project Objective</a:t>
              </a:r>
            </a:p>
            <a:p>
              <a:pPr lvl="0">
                <a:defRPr/>
              </a:pPr>
              <a:r>
                <a:rPr lang="en-US" sz="1050" dirty="0">
                  <a:solidFill>
                    <a:schemeClr val="tx1">
                      <a:lumMod val="50000"/>
                      <a:lumOff val="50000"/>
                    </a:schemeClr>
                  </a:solidFill>
                </a:rPr>
                <a:t>Deployment of Max Healthcare application on Sify Cloud  Platform to achieve digital initiative goals &amp; increased revenue.</a:t>
              </a:r>
              <a:endParaRPr lang="en-IN" sz="1050" dirty="0">
                <a:solidFill>
                  <a:schemeClr val="tx1">
                    <a:lumMod val="50000"/>
                    <a:lumOff val="50000"/>
                  </a:schemeClr>
                </a:solidFill>
              </a:endParaRPr>
            </a:p>
          </p:txBody>
        </p:sp>
        <p:pic>
          <p:nvPicPr>
            <p:cNvPr id="1026" name="Picture 2" descr="objective Icon 3428374">
              <a:extLst>
                <a:ext uri="{FF2B5EF4-FFF2-40B4-BE49-F238E27FC236}">
                  <a16:creationId xmlns:a16="http://schemas.microsoft.com/office/drawing/2014/main" id="{A4BD5595-EA2B-48C7-B742-0FC9410CE3ED}"/>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1486320"/>
              <a:ext cx="540000" cy="54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0DE21E5-4426-4A54-A522-FCD0DE47ADC0}"/>
              </a:ext>
            </a:extLst>
          </p:cNvPr>
          <p:cNvGrpSpPr/>
          <p:nvPr/>
        </p:nvGrpSpPr>
        <p:grpSpPr>
          <a:xfrm>
            <a:off x="532004" y="1648741"/>
            <a:ext cx="3577500" cy="600164"/>
            <a:chOff x="954872" y="2276463"/>
            <a:chExt cx="4770000" cy="800219"/>
          </a:xfrm>
        </p:grpSpPr>
        <p:sp>
          <p:nvSpPr>
            <p:cNvPr id="33" name="TextBox 32">
              <a:extLst>
                <a:ext uri="{FF2B5EF4-FFF2-40B4-BE49-F238E27FC236}">
                  <a16:creationId xmlns:a16="http://schemas.microsoft.com/office/drawing/2014/main" id="{064AD464-FE8A-4F7A-9C5E-94D71356110D}"/>
                </a:ext>
              </a:extLst>
            </p:cNvPr>
            <p:cNvSpPr txBox="1"/>
            <p:nvPr/>
          </p:nvSpPr>
          <p:spPr>
            <a:xfrm>
              <a:off x="1404872" y="2276463"/>
              <a:ext cx="4320000" cy="800219"/>
            </a:xfrm>
            <a:prstGeom prst="rect">
              <a:avLst/>
            </a:prstGeom>
            <a:noFill/>
          </p:spPr>
          <p:txBody>
            <a:bodyPr wrap="square" rtlCol="0">
              <a:spAutoFit/>
            </a:bodyPr>
            <a:lstStyle/>
            <a:p>
              <a:r>
                <a:rPr lang="en-US" sz="1200" b="1" dirty="0">
                  <a:solidFill>
                    <a:schemeClr val="tx2">
                      <a:lumMod val="75000"/>
                    </a:schemeClr>
                  </a:solidFill>
                </a:rPr>
                <a:t>Project Model</a:t>
              </a:r>
            </a:p>
            <a:p>
              <a:pPr lvl="0">
                <a:defRPr/>
              </a:pPr>
              <a:r>
                <a:rPr lang="en-US" sz="1050" dirty="0">
                  <a:solidFill>
                    <a:schemeClr val="tx1">
                      <a:lumMod val="50000"/>
                      <a:lumOff val="50000"/>
                    </a:schemeClr>
                  </a:solidFill>
                </a:rPr>
                <a:t>Fully services model(vis-à-vis existing capex + services model)</a:t>
              </a:r>
            </a:p>
          </p:txBody>
        </p:sp>
        <p:pic>
          <p:nvPicPr>
            <p:cNvPr id="1028" name="Picture 4" descr="model Icon 1724316">
              <a:extLst>
                <a:ext uri="{FF2B5EF4-FFF2-40B4-BE49-F238E27FC236}">
                  <a16:creationId xmlns:a16="http://schemas.microsoft.com/office/drawing/2014/main" id="{8D78C8CE-F621-424D-9F5C-0017C2E9F057}"/>
                </a:ext>
              </a:extLst>
            </p:cNvPr>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4872" y="2328462"/>
              <a:ext cx="450000" cy="45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46842D2D-B980-4ED2-9943-66FE86B7E130}"/>
              </a:ext>
            </a:extLst>
          </p:cNvPr>
          <p:cNvGrpSpPr/>
          <p:nvPr/>
        </p:nvGrpSpPr>
        <p:grpSpPr>
          <a:xfrm>
            <a:off x="464504" y="2339315"/>
            <a:ext cx="3645000" cy="472500"/>
            <a:chOff x="864872" y="2962364"/>
            <a:chExt cx="4860000" cy="630000"/>
          </a:xfrm>
        </p:grpSpPr>
        <p:sp>
          <p:nvSpPr>
            <p:cNvPr id="21" name="TextBox 20">
              <a:extLst>
                <a:ext uri="{FF2B5EF4-FFF2-40B4-BE49-F238E27FC236}">
                  <a16:creationId xmlns:a16="http://schemas.microsoft.com/office/drawing/2014/main" id="{176E3749-0BE4-481A-BD0B-F4E72CBCD042}"/>
                </a:ext>
              </a:extLst>
            </p:cNvPr>
            <p:cNvSpPr txBox="1"/>
            <p:nvPr/>
          </p:nvSpPr>
          <p:spPr>
            <a:xfrm>
              <a:off x="1404872" y="3000365"/>
              <a:ext cx="4320000" cy="584776"/>
            </a:xfrm>
            <a:prstGeom prst="rect">
              <a:avLst/>
            </a:prstGeom>
            <a:noFill/>
          </p:spPr>
          <p:txBody>
            <a:bodyPr wrap="square" rtlCol="0">
              <a:spAutoFit/>
            </a:bodyPr>
            <a:lstStyle/>
            <a:p>
              <a:r>
                <a:rPr lang="en-US" sz="1200" b="1" dirty="0">
                  <a:solidFill>
                    <a:schemeClr val="tx2">
                      <a:lumMod val="75000"/>
                    </a:schemeClr>
                  </a:solidFill>
                </a:rPr>
                <a:t>Competition</a:t>
              </a:r>
            </a:p>
            <a:p>
              <a:r>
                <a:rPr lang="en-US" sz="1050" dirty="0">
                  <a:solidFill>
                    <a:schemeClr val="tx1">
                      <a:lumMod val="50000"/>
                      <a:lumOff val="50000"/>
                    </a:schemeClr>
                  </a:solidFill>
                </a:rPr>
                <a:t>DELL, HP, IBM</a:t>
              </a:r>
              <a:endParaRPr lang="en-IN" sz="1050" dirty="0">
                <a:solidFill>
                  <a:srgbClr val="FF0000"/>
                </a:solidFill>
              </a:endParaRPr>
            </a:p>
          </p:txBody>
        </p:sp>
        <p:pic>
          <p:nvPicPr>
            <p:cNvPr id="1030" name="Picture 6" descr="Business competition Icon 3444703">
              <a:extLst>
                <a:ext uri="{FF2B5EF4-FFF2-40B4-BE49-F238E27FC236}">
                  <a16:creationId xmlns:a16="http://schemas.microsoft.com/office/drawing/2014/main" id="{07F6AFCE-F7CF-4193-AC24-C6E1C157E3E6}"/>
                </a:ext>
              </a:extLst>
            </p:cNvPr>
            <p:cNvPicPr>
              <a:picLocks noChangeAspect="1" noChangeArrowheads="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4872" y="2962364"/>
              <a:ext cx="630000" cy="63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43B6FC29-8D31-47E5-9C5E-44648700CF03}"/>
              </a:ext>
            </a:extLst>
          </p:cNvPr>
          <p:cNvGrpSpPr/>
          <p:nvPr/>
        </p:nvGrpSpPr>
        <p:grpSpPr>
          <a:xfrm>
            <a:off x="498254" y="2925308"/>
            <a:ext cx="3611250" cy="761747"/>
            <a:chOff x="909872" y="3655303"/>
            <a:chExt cx="4815000" cy="1015662"/>
          </a:xfrm>
        </p:grpSpPr>
        <p:sp>
          <p:nvSpPr>
            <p:cNvPr id="22" name="TextBox 21">
              <a:extLst>
                <a:ext uri="{FF2B5EF4-FFF2-40B4-BE49-F238E27FC236}">
                  <a16:creationId xmlns:a16="http://schemas.microsoft.com/office/drawing/2014/main" id="{5C7DCE75-42E2-480C-A281-09C8647B4706}"/>
                </a:ext>
              </a:extLst>
            </p:cNvPr>
            <p:cNvSpPr txBox="1"/>
            <p:nvPr/>
          </p:nvSpPr>
          <p:spPr>
            <a:xfrm>
              <a:off x="1404872" y="3655303"/>
              <a:ext cx="4320000" cy="1015662"/>
            </a:xfrm>
            <a:prstGeom prst="rect">
              <a:avLst/>
            </a:prstGeom>
            <a:noFill/>
          </p:spPr>
          <p:txBody>
            <a:bodyPr wrap="square" rtlCol="0">
              <a:spAutoFit/>
            </a:bodyPr>
            <a:lstStyle/>
            <a:p>
              <a:r>
                <a:rPr lang="en-US" sz="1200" b="1" dirty="0">
                  <a:solidFill>
                    <a:schemeClr val="tx2">
                      <a:lumMod val="75000"/>
                    </a:schemeClr>
                  </a:solidFill>
                </a:rPr>
                <a:t>Sify’s Uniqueness</a:t>
              </a:r>
              <a:br>
                <a:rPr lang="en-US" sz="1200" dirty="0"/>
              </a:br>
              <a:r>
                <a:rPr lang="en-US" sz="1050" dirty="0">
                  <a:solidFill>
                    <a:schemeClr val="tx1">
                      <a:lumMod val="50000"/>
                      <a:lumOff val="50000"/>
                    </a:schemeClr>
                  </a:solidFill>
                </a:rPr>
                <a:t>Integrated value proposition built on:   Private Cloud + Network Services + Disaster Recovery Services +  Managed Services</a:t>
              </a:r>
              <a:endParaRPr lang="en-IN" sz="1050" dirty="0">
                <a:solidFill>
                  <a:schemeClr val="tx1">
                    <a:lumMod val="50000"/>
                    <a:lumOff val="50000"/>
                  </a:schemeClr>
                </a:solidFill>
              </a:endParaRPr>
            </a:p>
          </p:txBody>
        </p:sp>
        <p:pic>
          <p:nvPicPr>
            <p:cNvPr id="8" name="Picture 7" descr="A picture containing shape&#10;&#10;Description automatically generated">
              <a:extLst>
                <a:ext uri="{FF2B5EF4-FFF2-40B4-BE49-F238E27FC236}">
                  <a16:creationId xmlns:a16="http://schemas.microsoft.com/office/drawing/2014/main" id="{8B322F9E-64ED-4BBA-8DBC-8C9D7EDDF6DF}"/>
                </a:ext>
              </a:extLst>
            </p:cNvPr>
            <p:cNvPicPr>
              <a:picLocks noChangeAspect="1"/>
            </p:cNvPicPr>
            <p:nvPr/>
          </p:nvPicPr>
          <p:blipFill>
            <a:blip r:embed="rId5">
              <a:duotone>
                <a:schemeClr val="accent5">
                  <a:shade val="45000"/>
                  <a:satMod val="135000"/>
                </a:schemeClr>
                <a:prstClr val="white"/>
              </a:duotone>
            </a:blip>
            <a:stretch>
              <a:fillRect/>
            </a:stretch>
          </p:blipFill>
          <p:spPr>
            <a:xfrm>
              <a:off x="909872" y="3877745"/>
              <a:ext cx="540000" cy="540000"/>
            </a:xfrm>
            <a:prstGeom prst="rect">
              <a:avLst/>
            </a:prstGeom>
          </p:spPr>
        </p:pic>
      </p:grpSp>
      <p:grpSp>
        <p:nvGrpSpPr>
          <p:cNvPr id="20" name="Group 19">
            <a:extLst>
              <a:ext uri="{FF2B5EF4-FFF2-40B4-BE49-F238E27FC236}">
                <a16:creationId xmlns:a16="http://schemas.microsoft.com/office/drawing/2014/main" id="{300CEECF-6753-4A76-A17E-9473B106AF62}"/>
              </a:ext>
            </a:extLst>
          </p:cNvPr>
          <p:cNvGrpSpPr/>
          <p:nvPr/>
        </p:nvGrpSpPr>
        <p:grpSpPr>
          <a:xfrm>
            <a:off x="498254" y="3777470"/>
            <a:ext cx="3611250" cy="438582"/>
            <a:chOff x="909872" y="5105928"/>
            <a:chExt cx="4815000" cy="584776"/>
          </a:xfrm>
        </p:grpSpPr>
        <p:sp>
          <p:nvSpPr>
            <p:cNvPr id="28" name="TextBox 27">
              <a:extLst>
                <a:ext uri="{FF2B5EF4-FFF2-40B4-BE49-F238E27FC236}">
                  <a16:creationId xmlns:a16="http://schemas.microsoft.com/office/drawing/2014/main" id="{5ECFFC66-341D-4C54-8B9D-BF2F50122F73}"/>
                </a:ext>
              </a:extLst>
            </p:cNvPr>
            <p:cNvSpPr txBox="1"/>
            <p:nvPr/>
          </p:nvSpPr>
          <p:spPr>
            <a:xfrm>
              <a:off x="1404872" y="5105928"/>
              <a:ext cx="4320000" cy="584776"/>
            </a:xfrm>
            <a:prstGeom prst="rect">
              <a:avLst/>
            </a:prstGeom>
            <a:noFill/>
          </p:spPr>
          <p:txBody>
            <a:bodyPr wrap="square" rtlCol="0">
              <a:spAutoFit/>
            </a:bodyPr>
            <a:lstStyle/>
            <a:p>
              <a:r>
                <a:rPr lang="en-US" sz="1200" b="1" dirty="0">
                  <a:solidFill>
                    <a:schemeClr val="tx2">
                      <a:lumMod val="75000"/>
                    </a:schemeClr>
                  </a:solidFill>
                </a:rPr>
                <a:t>Contract Duration</a:t>
              </a:r>
            </a:p>
            <a:p>
              <a:pPr lvl="0">
                <a:defRPr/>
              </a:pPr>
              <a:r>
                <a:rPr lang="en-US" sz="1050" dirty="0">
                  <a:solidFill>
                    <a:schemeClr val="tx1">
                      <a:lumMod val="50000"/>
                      <a:lumOff val="50000"/>
                    </a:schemeClr>
                  </a:solidFill>
                </a:rPr>
                <a:t>5 years – large annuity revenue stream</a:t>
              </a:r>
              <a:endParaRPr lang="en-IN" sz="1050" dirty="0">
                <a:solidFill>
                  <a:schemeClr val="tx1">
                    <a:lumMod val="50000"/>
                    <a:lumOff val="50000"/>
                  </a:schemeClr>
                </a:solidFill>
              </a:endParaRPr>
            </a:p>
          </p:txBody>
        </p:sp>
        <p:pic>
          <p:nvPicPr>
            <p:cNvPr id="1042" name="Picture 18" descr="duration Icon 2978813">
              <a:extLst>
                <a:ext uri="{FF2B5EF4-FFF2-40B4-BE49-F238E27FC236}">
                  <a16:creationId xmlns:a16="http://schemas.microsoft.com/office/drawing/2014/main" id="{B2579A98-C7A9-4739-A086-2A76B41272B6}"/>
                </a:ext>
              </a:extLst>
            </p:cNvPr>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5157927"/>
              <a:ext cx="450000" cy="45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26" descr="A picture containing shape&#10;&#10;Description automatically generated">
            <a:extLst>
              <a:ext uri="{FF2B5EF4-FFF2-40B4-BE49-F238E27FC236}">
                <a16:creationId xmlns:a16="http://schemas.microsoft.com/office/drawing/2014/main" id="{7FDE27B0-6801-425A-90FE-CCA04DA3283D}"/>
              </a:ext>
            </a:extLst>
          </p:cNvPr>
          <p:cNvPicPr>
            <a:picLocks noChangeAspect="1"/>
          </p:cNvPicPr>
          <p:nvPr/>
        </p:nvPicPr>
        <p:blipFill>
          <a:blip r:embed="rId7">
            <a:duotone>
              <a:srgbClr val="FFC000">
                <a:shade val="45000"/>
                <a:satMod val="135000"/>
              </a:srgbClr>
              <a:prstClr val="white"/>
            </a:duotone>
          </a:blip>
          <a:stretch>
            <a:fillRect/>
          </a:stretch>
        </p:blipFill>
        <p:spPr>
          <a:xfrm>
            <a:off x="4165706" y="836541"/>
            <a:ext cx="405000" cy="405000"/>
          </a:xfrm>
          <a:prstGeom prst="rect">
            <a:avLst/>
          </a:prstGeom>
        </p:spPr>
      </p:pic>
      <p:grpSp>
        <p:nvGrpSpPr>
          <p:cNvPr id="11" name="Group 10">
            <a:extLst>
              <a:ext uri="{FF2B5EF4-FFF2-40B4-BE49-F238E27FC236}">
                <a16:creationId xmlns:a16="http://schemas.microsoft.com/office/drawing/2014/main" id="{B4C1EA44-EBE0-4D37-9BD6-205A4EBE206E}"/>
              </a:ext>
            </a:extLst>
          </p:cNvPr>
          <p:cNvGrpSpPr/>
          <p:nvPr/>
        </p:nvGrpSpPr>
        <p:grpSpPr>
          <a:xfrm>
            <a:off x="498254" y="4306458"/>
            <a:ext cx="3611250" cy="600164"/>
            <a:chOff x="909872" y="5479094"/>
            <a:chExt cx="4815000" cy="729273"/>
          </a:xfrm>
        </p:grpSpPr>
        <p:sp>
          <p:nvSpPr>
            <p:cNvPr id="35" name="TextBox 34">
              <a:extLst>
                <a:ext uri="{FF2B5EF4-FFF2-40B4-BE49-F238E27FC236}">
                  <a16:creationId xmlns:a16="http://schemas.microsoft.com/office/drawing/2014/main" id="{1C8A1E17-FC7E-4CB6-9C8E-46243EDA992F}"/>
                </a:ext>
              </a:extLst>
            </p:cNvPr>
            <p:cNvSpPr txBox="1"/>
            <p:nvPr/>
          </p:nvSpPr>
          <p:spPr>
            <a:xfrm>
              <a:off x="1404872" y="5479094"/>
              <a:ext cx="4320000" cy="729273"/>
            </a:xfrm>
            <a:prstGeom prst="rect">
              <a:avLst/>
            </a:prstGeom>
            <a:noFill/>
          </p:spPr>
          <p:txBody>
            <a:bodyPr wrap="square" lIns="91440" tIns="45720" rIns="91440" bIns="45720" rtlCol="0" anchor="t">
              <a:spAutoFit/>
            </a:bodyPr>
            <a:lstStyle/>
            <a:p>
              <a:r>
                <a:rPr lang="en-US" sz="1200" b="1" dirty="0">
                  <a:solidFill>
                    <a:schemeClr val="tx2">
                      <a:lumMod val="75000"/>
                    </a:schemeClr>
                  </a:solidFill>
                </a:rPr>
                <a:t>Contract Value </a:t>
              </a:r>
            </a:p>
            <a:p>
              <a:r>
                <a:rPr lang="en-US" sz="1050" dirty="0">
                  <a:solidFill>
                    <a:schemeClr val="tx1">
                      <a:lumMod val="50000"/>
                      <a:lumOff val="50000"/>
                    </a:schemeClr>
                  </a:solidFill>
                </a:rPr>
                <a:t>US $2.2+ Million</a:t>
              </a:r>
            </a:p>
            <a:p>
              <a:endParaRPr lang="en-IN" sz="1050" dirty="0">
                <a:solidFill>
                  <a:schemeClr val="tx1">
                    <a:lumMod val="50000"/>
                    <a:lumOff val="50000"/>
                  </a:schemeClr>
                </a:solidFill>
              </a:endParaRPr>
            </a:p>
          </p:txBody>
        </p:sp>
        <p:pic>
          <p:nvPicPr>
            <p:cNvPr id="1046" name="Picture 22" descr="Monetary Turn Icon 214819">
              <a:extLst>
                <a:ext uri="{FF2B5EF4-FFF2-40B4-BE49-F238E27FC236}">
                  <a16:creationId xmlns:a16="http://schemas.microsoft.com/office/drawing/2014/main" id="{31B6EB84-D204-425D-8A02-C7CECA3DCF62}"/>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09872" y="5486096"/>
              <a:ext cx="540000" cy="5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descr="Logo, company name&#10;&#10;Description automatically generated">
            <a:extLst>
              <a:ext uri="{FF2B5EF4-FFF2-40B4-BE49-F238E27FC236}">
                <a16:creationId xmlns:a16="http://schemas.microsoft.com/office/drawing/2014/main" id="{28B4E039-2407-4BF6-A1B8-5DE7B46C4223}"/>
              </a:ext>
            </a:extLst>
          </p:cNvPr>
          <p:cNvPicPr>
            <a:picLocks noChangeAspect="1"/>
          </p:cNvPicPr>
          <p:nvPr/>
        </p:nvPicPr>
        <p:blipFill>
          <a:blip r:embed="rId9"/>
          <a:stretch>
            <a:fillRect/>
          </a:stretch>
        </p:blipFill>
        <p:spPr>
          <a:xfrm>
            <a:off x="7875150" y="407227"/>
            <a:ext cx="945000" cy="308572"/>
          </a:xfrm>
          <a:prstGeom prst="rect">
            <a:avLst/>
          </a:prstGeom>
        </p:spPr>
      </p:pic>
      <p:sp>
        <p:nvSpPr>
          <p:cNvPr id="25" name="TextBox 24">
            <a:extLst>
              <a:ext uri="{FF2B5EF4-FFF2-40B4-BE49-F238E27FC236}">
                <a16:creationId xmlns:a16="http://schemas.microsoft.com/office/drawing/2014/main" id="{A53FB31E-A694-DD46-8BA3-216A4C40E8EE}"/>
              </a:ext>
            </a:extLst>
          </p:cNvPr>
          <p:cNvSpPr txBox="1"/>
          <p:nvPr/>
        </p:nvSpPr>
        <p:spPr>
          <a:xfrm>
            <a:off x="307553" y="724"/>
            <a:ext cx="2028860" cy="207749"/>
          </a:xfrm>
          <a:prstGeom prst="rect">
            <a:avLst/>
          </a:prstGeom>
          <a:solidFill>
            <a:schemeClr val="tx2">
              <a:lumMod val="75000"/>
            </a:schemeClr>
          </a:solidFill>
          <a:ln w="12700">
            <a:noFill/>
          </a:ln>
        </p:spPr>
        <p:txBody>
          <a:bodyPr wrap="square" lIns="68580" tIns="34290" rIns="68580" bIns="34290" rtlCol="0" anchor="t">
            <a:spAutoFit/>
          </a:bodyPr>
          <a:lstStyle/>
          <a:p>
            <a:r>
              <a:rPr lang="en-US" sz="900" cap="all" spc="113" dirty="0">
                <a:solidFill>
                  <a:schemeClr val="bg1"/>
                </a:solidFill>
              </a:rPr>
              <a:t>HEALTH CARE</a:t>
            </a:r>
            <a:endParaRPr lang="en-US" sz="900" dirty="0">
              <a:solidFill>
                <a:schemeClr val="bg1"/>
              </a:solidFill>
            </a:endParaRPr>
          </a:p>
        </p:txBody>
      </p:sp>
      <p:sp>
        <p:nvSpPr>
          <p:cNvPr id="29" name="TextBox 28">
            <a:extLst>
              <a:ext uri="{FF2B5EF4-FFF2-40B4-BE49-F238E27FC236}">
                <a16:creationId xmlns:a16="http://schemas.microsoft.com/office/drawing/2014/main" id="{13BBE0EE-68D0-46B6-AD5F-92101DC69A73}"/>
              </a:ext>
            </a:extLst>
          </p:cNvPr>
          <p:cNvSpPr txBox="1"/>
          <p:nvPr/>
        </p:nvSpPr>
        <p:spPr>
          <a:xfrm rot="16200000">
            <a:off x="-2435648" y="2389482"/>
            <a:ext cx="5148298" cy="369332"/>
          </a:xfrm>
          <a:prstGeom prst="rect">
            <a:avLst/>
          </a:prstGeom>
          <a:solidFill>
            <a:schemeClr val="accent1"/>
          </a:solidFill>
          <a:ln>
            <a:noFill/>
          </a:ln>
        </p:spPr>
        <p:txBody>
          <a:bodyPr wrap="square" rtlCol="0">
            <a:spAutoFit/>
          </a:bodyPr>
          <a:lstStyle/>
          <a:p>
            <a:pPr algn="ctr"/>
            <a:r>
              <a:rPr lang="en-US" sz="1800" b="1" cap="all" spc="113" dirty="0">
                <a:solidFill>
                  <a:schemeClr val="bg1"/>
                </a:solidFill>
              </a:rPr>
              <a:t>HYBRID CLOUD LED </a:t>
            </a:r>
          </a:p>
        </p:txBody>
      </p:sp>
      <p:sp>
        <p:nvSpPr>
          <p:cNvPr id="2" name="Title 1">
            <a:extLst>
              <a:ext uri="{FF2B5EF4-FFF2-40B4-BE49-F238E27FC236}">
                <a16:creationId xmlns:a16="http://schemas.microsoft.com/office/drawing/2014/main" id="{62CA1A84-D5B3-46BF-876F-C34FBD8A3460}"/>
              </a:ext>
            </a:extLst>
          </p:cNvPr>
          <p:cNvSpPr>
            <a:spLocks noGrp="1"/>
          </p:cNvSpPr>
          <p:nvPr>
            <p:ph type="title"/>
          </p:nvPr>
        </p:nvSpPr>
        <p:spPr>
          <a:xfrm>
            <a:off x="583808" y="257731"/>
            <a:ext cx="8236341" cy="369332"/>
          </a:xfrm>
        </p:spPr>
        <p:txBody>
          <a:bodyPr/>
          <a:lstStyle/>
          <a:p>
            <a:r>
              <a:rPr lang="en-US" dirty="0"/>
              <a:t>MAX HEALTH: DIGITAL TRANSFORMATION OF HEALTHCARE</a:t>
            </a:r>
            <a:endParaRPr lang="en-IN" dirty="0"/>
          </a:p>
        </p:txBody>
      </p:sp>
    </p:spTree>
    <p:extLst>
      <p:ext uri="{BB962C8B-B14F-4D97-AF65-F5344CB8AC3E}">
        <p14:creationId xmlns:p14="http://schemas.microsoft.com/office/powerpoint/2010/main" val="3654877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979CEE1-3925-4DD5-AA4D-0A5EA6882BDA}"/>
              </a:ext>
            </a:extLst>
          </p:cNvPr>
          <p:cNvSpPr/>
          <p:nvPr/>
        </p:nvSpPr>
        <p:spPr>
          <a:xfrm>
            <a:off x="6249346" y="3838440"/>
            <a:ext cx="2371635" cy="577771"/>
          </a:xfrm>
          <a:prstGeom prst="roundRect">
            <a:avLst/>
          </a:prstGeom>
          <a:solidFill>
            <a:schemeClr val="accent5">
              <a:lumMod val="20000"/>
              <a:lumOff val="8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7312A39E-B06F-4AB5-85CB-50285D319CD4}"/>
              </a:ext>
            </a:extLst>
          </p:cNvPr>
          <p:cNvSpPr/>
          <p:nvPr/>
        </p:nvSpPr>
        <p:spPr>
          <a:xfrm>
            <a:off x="3155950" y="990738"/>
            <a:ext cx="2831950" cy="3741600"/>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863F9799-B97B-4007-84E1-B1B38CE0EF37}"/>
              </a:ext>
            </a:extLst>
          </p:cNvPr>
          <p:cNvSpPr>
            <a:spLocks noGrp="1"/>
          </p:cNvSpPr>
          <p:nvPr>
            <p:ph type="title"/>
          </p:nvPr>
        </p:nvSpPr>
        <p:spPr/>
        <p:txBody>
          <a:bodyPr wrap="square" anchor="ctr">
            <a:normAutofit/>
          </a:bodyPr>
          <a:lstStyle/>
          <a:p>
            <a:r>
              <a:rPr lang="en-IN" dirty="0"/>
              <a:t>CASELETS: CLOUDINFINIT </a:t>
            </a:r>
          </a:p>
        </p:txBody>
      </p:sp>
      <p:sp>
        <p:nvSpPr>
          <p:cNvPr id="9" name="TextBox 8">
            <a:extLst>
              <a:ext uri="{FF2B5EF4-FFF2-40B4-BE49-F238E27FC236}">
                <a16:creationId xmlns:a16="http://schemas.microsoft.com/office/drawing/2014/main" id="{B862EF92-88B9-4AB8-84BC-508262AF1B1A}"/>
              </a:ext>
            </a:extLst>
          </p:cNvPr>
          <p:cNvSpPr txBox="1"/>
          <p:nvPr/>
        </p:nvSpPr>
        <p:spPr>
          <a:xfrm>
            <a:off x="825968" y="1152373"/>
            <a:ext cx="2101301" cy="338554"/>
          </a:xfrm>
          <a:prstGeom prst="rect">
            <a:avLst/>
          </a:prstGeom>
          <a:noFill/>
        </p:spPr>
        <p:txBody>
          <a:bodyPr wrap="square" rtlCol="0">
            <a:spAutoFit/>
          </a:bodyPr>
          <a:lstStyle/>
          <a:p>
            <a:r>
              <a:rPr lang="en-US" sz="1600" b="1" cap="all" dirty="0">
                <a:solidFill>
                  <a:schemeClr val="tx2"/>
                </a:solidFill>
              </a:rPr>
              <a:t>Requirement</a:t>
            </a:r>
            <a:endParaRPr lang="en-IN" sz="1600" b="1" cap="all" dirty="0">
              <a:solidFill>
                <a:schemeClr val="tx2"/>
              </a:solidFill>
            </a:endParaRPr>
          </a:p>
        </p:txBody>
      </p:sp>
      <p:sp>
        <p:nvSpPr>
          <p:cNvPr id="10" name="TextBox 9">
            <a:extLst>
              <a:ext uri="{FF2B5EF4-FFF2-40B4-BE49-F238E27FC236}">
                <a16:creationId xmlns:a16="http://schemas.microsoft.com/office/drawing/2014/main" id="{F8A69380-4DEB-4C9B-8429-665A671AB3D6}"/>
              </a:ext>
            </a:extLst>
          </p:cNvPr>
          <p:cNvSpPr txBox="1"/>
          <p:nvPr/>
        </p:nvSpPr>
        <p:spPr>
          <a:xfrm>
            <a:off x="3658067" y="1152373"/>
            <a:ext cx="2097902" cy="338554"/>
          </a:xfrm>
          <a:prstGeom prst="rect">
            <a:avLst/>
          </a:prstGeom>
          <a:noFill/>
        </p:spPr>
        <p:txBody>
          <a:bodyPr wrap="square" rtlCol="0">
            <a:spAutoFit/>
          </a:bodyPr>
          <a:lstStyle/>
          <a:p>
            <a:pPr lvl="0"/>
            <a:r>
              <a:rPr lang="en-US" sz="1600" b="1" cap="all" dirty="0">
                <a:solidFill>
                  <a:schemeClr val="tx2"/>
                </a:solidFill>
              </a:rPr>
              <a:t>Delivered</a:t>
            </a:r>
            <a:endParaRPr lang="en-IN" sz="1600" b="1" cap="all" dirty="0">
              <a:solidFill>
                <a:schemeClr val="tx2"/>
              </a:solidFill>
            </a:endParaRPr>
          </a:p>
        </p:txBody>
      </p:sp>
      <p:sp>
        <p:nvSpPr>
          <p:cNvPr id="12" name="TextBox 11">
            <a:extLst>
              <a:ext uri="{FF2B5EF4-FFF2-40B4-BE49-F238E27FC236}">
                <a16:creationId xmlns:a16="http://schemas.microsoft.com/office/drawing/2014/main" id="{2B6FFB12-4130-432B-A168-56964F418AD8}"/>
              </a:ext>
            </a:extLst>
          </p:cNvPr>
          <p:cNvSpPr txBox="1"/>
          <p:nvPr/>
        </p:nvSpPr>
        <p:spPr>
          <a:xfrm>
            <a:off x="6490166" y="1152373"/>
            <a:ext cx="2098052" cy="338554"/>
          </a:xfrm>
          <a:prstGeom prst="rect">
            <a:avLst/>
          </a:prstGeom>
          <a:noFill/>
        </p:spPr>
        <p:txBody>
          <a:bodyPr wrap="square" rtlCol="0">
            <a:spAutoFit/>
          </a:bodyPr>
          <a:lstStyle/>
          <a:p>
            <a:pPr lvl="0"/>
            <a:r>
              <a:rPr lang="en-US" sz="1600" b="1" cap="all" dirty="0">
                <a:solidFill>
                  <a:schemeClr val="tx2"/>
                </a:solidFill>
              </a:rPr>
              <a:t>Outcome</a:t>
            </a:r>
            <a:endParaRPr lang="en-IN" sz="1600" b="1" cap="all" dirty="0">
              <a:solidFill>
                <a:schemeClr val="tx2"/>
              </a:solidFill>
            </a:endParaRPr>
          </a:p>
        </p:txBody>
      </p:sp>
      <p:pic>
        <p:nvPicPr>
          <p:cNvPr id="11" name="Picture 10">
            <a:extLst>
              <a:ext uri="{FF2B5EF4-FFF2-40B4-BE49-F238E27FC236}">
                <a16:creationId xmlns:a16="http://schemas.microsoft.com/office/drawing/2014/main" id="{4CBFD0F3-26E2-40AE-A9C7-FD722867DC7F}"/>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465968" y="1141650"/>
            <a:ext cx="360000" cy="360000"/>
          </a:xfrm>
          <a:prstGeom prst="rect">
            <a:avLst/>
          </a:prstGeom>
        </p:spPr>
      </p:pic>
      <p:pic>
        <p:nvPicPr>
          <p:cNvPr id="14" name="Picture 13">
            <a:extLst>
              <a:ext uri="{FF2B5EF4-FFF2-40B4-BE49-F238E27FC236}">
                <a16:creationId xmlns:a16="http://schemas.microsoft.com/office/drawing/2014/main" id="{688F818D-2D58-4D10-8F40-B646C75A8A3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298067" y="1141650"/>
            <a:ext cx="360000" cy="360000"/>
          </a:xfrm>
          <a:prstGeom prst="rect">
            <a:avLst/>
          </a:prstGeom>
        </p:spPr>
      </p:pic>
      <p:pic>
        <p:nvPicPr>
          <p:cNvPr id="17" name="Picture 16">
            <a:extLst>
              <a:ext uri="{FF2B5EF4-FFF2-40B4-BE49-F238E27FC236}">
                <a16:creationId xmlns:a16="http://schemas.microsoft.com/office/drawing/2014/main" id="{AE74F91E-A195-4A2D-BFF9-84F8C1935CC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130316" y="1141650"/>
            <a:ext cx="360000" cy="360000"/>
          </a:xfrm>
          <a:prstGeom prst="rect">
            <a:avLst/>
          </a:prstGeom>
        </p:spPr>
      </p:pic>
      <p:grpSp>
        <p:nvGrpSpPr>
          <p:cNvPr id="3" name="Group 2">
            <a:extLst>
              <a:ext uri="{FF2B5EF4-FFF2-40B4-BE49-F238E27FC236}">
                <a16:creationId xmlns:a16="http://schemas.microsoft.com/office/drawing/2014/main" id="{61B0D2E9-6684-482B-9C52-ECCA657FDA4C}"/>
              </a:ext>
            </a:extLst>
          </p:cNvPr>
          <p:cNvGrpSpPr/>
          <p:nvPr/>
        </p:nvGrpSpPr>
        <p:grpSpPr>
          <a:xfrm>
            <a:off x="3155950" y="987425"/>
            <a:ext cx="2832100" cy="3744913"/>
            <a:chOff x="3155950" y="1184374"/>
            <a:chExt cx="2832100" cy="3744910"/>
          </a:xfrm>
        </p:grpSpPr>
        <p:cxnSp>
          <p:nvCxnSpPr>
            <p:cNvPr id="28" name="Straight Connector 27">
              <a:extLst>
                <a:ext uri="{FF2B5EF4-FFF2-40B4-BE49-F238E27FC236}">
                  <a16:creationId xmlns:a16="http://schemas.microsoft.com/office/drawing/2014/main" id="{A7478323-724C-4BAF-A252-FC4603E664C6}"/>
                </a:ext>
              </a:extLst>
            </p:cNvPr>
            <p:cNvCxnSpPr>
              <a:cxnSpLocks/>
            </p:cNvCxnSpPr>
            <p:nvPr/>
          </p:nvCxnSpPr>
          <p:spPr>
            <a:xfrm>
              <a:off x="3155950" y="1184374"/>
              <a:ext cx="0" cy="374491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4CC9569-B64C-4722-995C-BE0FC4D0D60D}"/>
                </a:ext>
              </a:extLst>
            </p:cNvPr>
            <p:cNvCxnSpPr>
              <a:cxnSpLocks/>
            </p:cNvCxnSpPr>
            <p:nvPr/>
          </p:nvCxnSpPr>
          <p:spPr>
            <a:xfrm>
              <a:off x="5988050" y="1184374"/>
              <a:ext cx="0" cy="374491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D6C2809B-B043-40DA-8664-18AFB956F5FE}"/>
              </a:ext>
            </a:extLst>
          </p:cNvPr>
          <p:cNvSpPr txBox="1"/>
          <p:nvPr/>
        </p:nvSpPr>
        <p:spPr>
          <a:xfrm>
            <a:off x="465968" y="1581082"/>
            <a:ext cx="2551552" cy="2631490"/>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900" dirty="0"/>
              <a:t>Infrastructure requirement for running  new &amp; existing workloads</a:t>
            </a:r>
          </a:p>
          <a:p>
            <a:pPr marL="92075" indent="-92075">
              <a:spcAft>
                <a:spcPts val="600"/>
              </a:spcAft>
              <a:buFont typeface="Arial" panose="020B0604020202020204" pitchFamily="34" charset="0"/>
              <a:buChar char="•"/>
            </a:pPr>
            <a:r>
              <a:rPr lang="en-US" sz="900" dirty="0"/>
              <a:t>CIO’s take on environment,</a:t>
            </a:r>
          </a:p>
          <a:p>
            <a:pPr marL="358775" lvl="1" indent="-92075">
              <a:spcAft>
                <a:spcPts val="600"/>
              </a:spcAft>
              <a:buFont typeface="Arial" panose="020B0604020202020204" pitchFamily="34" charset="0"/>
              <a:buChar char="•"/>
            </a:pPr>
            <a:r>
              <a:rPr lang="en-US" sz="900" dirty="0"/>
              <a:t>Modern Infra required for running the  current workloads to meet  performance &amp; availability needs</a:t>
            </a:r>
          </a:p>
          <a:p>
            <a:pPr marL="358775" lvl="1" indent="-92075">
              <a:spcAft>
                <a:spcPts val="600"/>
              </a:spcAft>
              <a:buFont typeface="Arial" panose="020B0604020202020204" pitchFamily="34" charset="0"/>
              <a:buChar char="•"/>
            </a:pPr>
            <a:r>
              <a:rPr lang="en-US" sz="900" dirty="0"/>
              <a:t>Infra setup required for launching new  applications</a:t>
            </a:r>
          </a:p>
          <a:p>
            <a:pPr marL="358775" lvl="1" indent="-92075">
              <a:spcAft>
                <a:spcPts val="600"/>
              </a:spcAft>
              <a:buFont typeface="Arial" panose="020B0604020202020204" pitchFamily="34" charset="0"/>
              <a:buChar char="•"/>
            </a:pPr>
            <a:r>
              <a:rPr lang="en-US" sz="900" dirty="0"/>
              <a:t>High availability setup to ensure  availability and protection against any  interruptions</a:t>
            </a:r>
          </a:p>
          <a:p>
            <a:pPr marL="358775" lvl="1" indent="-92075">
              <a:spcAft>
                <a:spcPts val="600"/>
              </a:spcAft>
              <a:buFont typeface="Arial" panose="020B0604020202020204" pitchFamily="34" charset="0"/>
              <a:buChar char="•"/>
            </a:pPr>
            <a:r>
              <a:rPr lang="en-US" sz="900" dirty="0"/>
              <a:t>Infra Refresh – Technology </a:t>
            </a:r>
            <a:r>
              <a:rPr lang="en-US" sz="900" dirty="0" err="1"/>
              <a:t>Obscelence</a:t>
            </a:r>
            <a:r>
              <a:rPr lang="en-US" sz="900" dirty="0"/>
              <a:t> a challenge</a:t>
            </a:r>
          </a:p>
          <a:p>
            <a:pPr marL="92075" indent="-92075">
              <a:spcAft>
                <a:spcPts val="600"/>
              </a:spcAft>
              <a:buFont typeface="Arial" panose="020B0604020202020204" pitchFamily="34" charset="0"/>
              <a:buChar char="•"/>
            </a:pPr>
            <a:r>
              <a:rPr lang="en-US" sz="900" dirty="0"/>
              <a:t>Assess - Assess the environment &amp; build  the plan for running new &amp; older  workloads</a:t>
            </a:r>
          </a:p>
        </p:txBody>
      </p:sp>
      <p:sp>
        <p:nvSpPr>
          <p:cNvPr id="27" name="TextBox 26">
            <a:extLst>
              <a:ext uri="{FF2B5EF4-FFF2-40B4-BE49-F238E27FC236}">
                <a16:creationId xmlns:a16="http://schemas.microsoft.com/office/drawing/2014/main" id="{85F4C599-9828-4E66-967E-7D89628D079B}"/>
              </a:ext>
            </a:extLst>
          </p:cNvPr>
          <p:cNvSpPr txBox="1"/>
          <p:nvPr/>
        </p:nvSpPr>
        <p:spPr>
          <a:xfrm>
            <a:off x="3294230" y="1581082"/>
            <a:ext cx="2555387" cy="3108543"/>
          </a:xfrm>
          <a:prstGeom prst="rect">
            <a:avLst/>
          </a:prstGeom>
          <a:noFill/>
        </p:spPr>
        <p:txBody>
          <a:bodyPr wrap="square" rtlCol="0">
            <a:spAutoFit/>
          </a:bodyPr>
          <a:lstStyle/>
          <a:p>
            <a:pPr>
              <a:spcAft>
                <a:spcPts val="600"/>
              </a:spcAft>
            </a:pPr>
            <a:r>
              <a:rPr lang="en-US" sz="1000" b="1" dirty="0"/>
              <a:t>Phase-I :</a:t>
            </a:r>
          </a:p>
          <a:p>
            <a:pPr marL="92075" indent="-92075">
              <a:spcAft>
                <a:spcPts val="600"/>
              </a:spcAft>
              <a:buFont typeface="Arial" panose="020B0604020202020204" pitchFamily="34" charset="0"/>
              <a:buChar char="•"/>
            </a:pPr>
            <a:r>
              <a:rPr lang="en-US" sz="900" dirty="0"/>
              <a:t>Assess and Advise to Modernize and Transform</a:t>
            </a:r>
          </a:p>
          <a:p>
            <a:pPr marL="92075" indent="-92075">
              <a:spcAft>
                <a:spcPts val="600"/>
              </a:spcAft>
              <a:buFont typeface="Arial" panose="020B0604020202020204" pitchFamily="34" charset="0"/>
              <a:buChar char="•"/>
            </a:pPr>
            <a:r>
              <a:rPr lang="en-US" sz="900" dirty="0"/>
              <a:t>IT infrastructure</a:t>
            </a:r>
          </a:p>
          <a:p>
            <a:pPr marL="92075" indent="-92075">
              <a:spcAft>
                <a:spcPts val="600"/>
              </a:spcAft>
              <a:buFont typeface="Arial" panose="020B0604020202020204" pitchFamily="34" charset="0"/>
              <a:buChar char="•"/>
            </a:pPr>
            <a:r>
              <a:rPr lang="en-US" sz="900" dirty="0"/>
              <a:t>Create a Plan to modernize the infra for  running existing workloads</a:t>
            </a:r>
          </a:p>
          <a:p>
            <a:pPr marL="92075" indent="-92075">
              <a:spcAft>
                <a:spcPts val="600"/>
              </a:spcAft>
              <a:buFont typeface="Arial" panose="020B0604020202020204" pitchFamily="34" charset="0"/>
              <a:buChar char="•"/>
            </a:pPr>
            <a:r>
              <a:rPr lang="en-US" sz="900" dirty="0"/>
              <a:t>Create a Plan to deploy Infrastructure for new  applications</a:t>
            </a:r>
          </a:p>
          <a:p>
            <a:pPr>
              <a:spcAft>
                <a:spcPts val="600"/>
              </a:spcAft>
            </a:pPr>
            <a:r>
              <a:rPr lang="en-US" sz="1000" b="1" dirty="0"/>
              <a:t>Phase-II :</a:t>
            </a:r>
          </a:p>
          <a:p>
            <a:pPr marL="92075" indent="-92075">
              <a:spcAft>
                <a:spcPts val="600"/>
              </a:spcAft>
              <a:buFont typeface="Arial" panose="020B0604020202020204" pitchFamily="34" charset="0"/>
              <a:buChar char="•"/>
            </a:pPr>
            <a:r>
              <a:rPr lang="en-US" sz="900" dirty="0"/>
              <a:t>Migrate the applications to the new Modern  infrastructure</a:t>
            </a:r>
          </a:p>
          <a:p>
            <a:pPr marL="92075" indent="-92075">
              <a:spcAft>
                <a:spcPts val="600"/>
              </a:spcAft>
              <a:buFont typeface="Arial" panose="020B0604020202020204" pitchFamily="34" charset="0"/>
              <a:buChar char="•"/>
            </a:pPr>
            <a:r>
              <a:rPr lang="en-US" sz="900" dirty="0"/>
              <a:t>Build a geographically redundant DR Site to  ensure highest availability</a:t>
            </a:r>
          </a:p>
          <a:p>
            <a:pPr marL="92075" indent="-92075">
              <a:spcAft>
                <a:spcPts val="600"/>
              </a:spcAft>
              <a:buFont typeface="Arial" panose="020B0604020202020204" pitchFamily="34" charset="0"/>
              <a:buChar char="•"/>
            </a:pPr>
            <a:r>
              <a:rPr lang="en-US" sz="900" dirty="0"/>
              <a:t>Test the applications for performance &amp;</a:t>
            </a:r>
          </a:p>
          <a:p>
            <a:pPr marL="92075" indent="-92075">
              <a:spcAft>
                <a:spcPts val="600"/>
              </a:spcAft>
              <a:buFont typeface="Arial" panose="020B0604020202020204" pitchFamily="34" charset="0"/>
              <a:buChar char="•"/>
            </a:pPr>
            <a:r>
              <a:rPr lang="en-US" sz="900" dirty="0"/>
              <a:t>availability</a:t>
            </a:r>
          </a:p>
          <a:p>
            <a:pPr marL="92075" indent="-92075">
              <a:spcAft>
                <a:spcPts val="600"/>
              </a:spcAft>
              <a:buFont typeface="Arial" panose="020B0604020202020204" pitchFamily="34" charset="0"/>
              <a:buChar char="•"/>
            </a:pPr>
            <a:r>
              <a:rPr lang="en-US" sz="900" dirty="0"/>
              <a:t>Build DC &amp; DR for new applications</a:t>
            </a:r>
          </a:p>
        </p:txBody>
      </p:sp>
      <p:sp>
        <p:nvSpPr>
          <p:cNvPr id="29" name="TextBox 28">
            <a:extLst>
              <a:ext uri="{FF2B5EF4-FFF2-40B4-BE49-F238E27FC236}">
                <a16:creationId xmlns:a16="http://schemas.microsoft.com/office/drawing/2014/main" id="{B71852A6-5F5C-4238-9041-1E4F946365CC}"/>
              </a:ext>
            </a:extLst>
          </p:cNvPr>
          <p:cNvSpPr txBox="1"/>
          <p:nvPr/>
        </p:nvSpPr>
        <p:spPr>
          <a:xfrm>
            <a:off x="6126330" y="1581082"/>
            <a:ext cx="2551697" cy="1862048"/>
          </a:xfrm>
          <a:prstGeom prst="rect">
            <a:avLst/>
          </a:prstGeom>
          <a:noFill/>
        </p:spPr>
        <p:txBody>
          <a:bodyPr wrap="square" rtlCol="0">
            <a:spAutoFit/>
          </a:bodyPr>
          <a:lstStyle/>
          <a:p>
            <a:pPr marL="92075" indent="-92075">
              <a:spcAft>
                <a:spcPts val="600"/>
              </a:spcAft>
              <a:buFont typeface="Arial" panose="020B0604020202020204" pitchFamily="34" charset="0"/>
              <a:buChar char="•"/>
            </a:pPr>
            <a:r>
              <a:rPr lang="en-US" sz="900" dirty="0"/>
              <a:t>Modernize and transform the complete  Infra / Network / Security</a:t>
            </a:r>
          </a:p>
          <a:p>
            <a:pPr marL="92075" indent="-92075">
              <a:spcAft>
                <a:spcPts val="600"/>
              </a:spcAft>
              <a:buFont typeface="Arial" panose="020B0604020202020204" pitchFamily="34" charset="0"/>
              <a:buChar char="•"/>
            </a:pPr>
            <a:r>
              <a:rPr lang="en-US" sz="900" dirty="0"/>
              <a:t>Ensure the performance, availability  efficiency, and usability of existing  applications &amp; new applications are  met</a:t>
            </a:r>
          </a:p>
          <a:p>
            <a:pPr marL="92075" indent="-92075">
              <a:spcAft>
                <a:spcPts val="600"/>
              </a:spcAft>
              <a:buFont typeface="Arial" panose="020B0604020202020204" pitchFamily="34" charset="0"/>
              <a:buChar char="•"/>
            </a:pPr>
            <a:r>
              <a:rPr lang="en-US" sz="900" dirty="0"/>
              <a:t>Ensure IT Continuity through a  Geographically redundant DR Site</a:t>
            </a:r>
          </a:p>
          <a:p>
            <a:pPr marL="92075" indent="-92075">
              <a:spcAft>
                <a:spcPts val="600"/>
              </a:spcAft>
              <a:buFont typeface="Arial" panose="020B0604020202020204" pitchFamily="34" charset="0"/>
              <a:buChar char="•"/>
            </a:pPr>
            <a:r>
              <a:rPr lang="en-US" sz="900" dirty="0"/>
              <a:t>Enable IT to meet the SLA’s required by</a:t>
            </a:r>
          </a:p>
          <a:p>
            <a:pPr marL="92075" indent="-92075">
              <a:spcAft>
                <a:spcPts val="600"/>
              </a:spcAft>
              <a:buFont typeface="Arial" panose="020B0604020202020204" pitchFamily="34" charset="0"/>
              <a:buChar char="•"/>
            </a:pPr>
            <a:r>
              <a:rPr lang="en-US" sz="900" dirty="0"/>
              <a:t>Business</a:t>
            </a:r>
          </a:p>
          <a:p>
            <a:pPr marL="92075" indent="-92075">
              <a:spcAft>
                <a:spcPts val="600"/>
              </a:spcAft>
              <a:buFont typeface="Arial" panose="020B0604020202020204" pitchFamily="34" charset="0"/>
              <a:buChar char="•"/>
            </a:pPr>
            <a:r>
              <a:rPr lang="en-US" sz="900" dirty="0"/>
              <a:t>Achieve Technology </a:t>
            </a:r>
            <a:r>
              <a:rPr lang="en-US" sz="900" dirty="0" err="1"/>
              <a:t>Obscelence</a:t>
            </a:r>
            <a:endParaRPr lang="en-US" sz="900" dirty="0"/>
          </a:p>
        </p:txBody>
      </p:sp>
      <p:sp>
        <p:nvSpPr>
          <p:cNvPr id="18" name="object 2">
            <a:extLst>
              <a:ext uri="{FF2B5EF4-FFF2-40B4-BE49-F238E27FC236}">
                <a16:creationId xmlns:a16="http://schemas.microsoft.com/office/drawing/2014/main" id="{E1F93687-0D78-4377-B849-73959DBE6E60}"/>
              </a:ext>
            </a:extLst>
          </p:cNvPr>
          <p:cNvSpPr txBox="1"/>
          <p:nvPr/>
        </p:nvSpPr>
        <p:spPr>
          <a:xfrm>
            <a:off x="323850" y="740548"/>
            <a:ext cx="3286125" cy="182742"/>
          </a:xfrm>
          <a:prstGeom prst="rect">
            <a:avLst/>
          </a:prstGeom>
        </p:spPr>
        <p:txBody>
          <a:bodyPr vert="horz" wrap="square" lIns="0" tIns="13335" rIns="0" bIns="0" rtlCol="0">
            <a:spAutoFit/>
          </a:bodyPr>
          <a:lstStyle/>
          <a:p>
            <a:pPr marL="12700">
              <a:lnSpc>
                <a:spcPct val="100000"/>
              </a:lnSpc>
              <a:spcBef>
                <a:spcPts val="105"/>
              </a:spcBef>
            </a:pPr>
            <a:r>
              <a:rPr sz="1100" b="1" i="1" spc="-5" dirty="0">
                <a:latin typeface="Trebuchet MS"/>
                <a:cs typeface="Trebuchet MS"/>
              </a:rPr>
              <a:t>“Infrastructure</a:t>
            </a:r>
            <a:r>
              <a:rPr sz="1100" b="1" i="1" spc="-20" dirty="0">
                <a:latin typeface="Trebuchet MS"/>
                <a:cs typeface="Trebuchet MS"/>
              </a:rPr>
              <a:t> </a:t>
            </a:r>
            <a:r>
              <a:rPr sz="1100" b="1" i="1" dirty="0">
                <a:latin typeface="Trebuchet MS"/>
                <a:cs typeface="Trebuchet MS"/>
              </a:rPr>
              <a:t>Modernization</a:t>
            </a:r>
            <a:r>
              <a:rPr sz="1100" b="1" i="1" spc="-30" dirty="0">
                <a:latin typeface="Trebuchet MS"/>
                <a:cs typeface="Trebuchet MS"/>
              </a:rPr>
              <a:t> </a:t>
            </a:r>
            <a:r>
              <a:rPr sz="1100" b="1" i="1" dirty="0">
                <a:latin typeface="Trebuchet MS"/>
                <a:cs typeface="Trebuchet MS"/>
              </a:rPr>
              <a:t>@ Leading</a:t>
            </a:r>
            <a:r>
              <a:rPr sz="1100" b="1" i="1" spc="-25" dirty="0">
                <a:latin typeface="Trebuchet MS"/>
                <a:cs typeface="Trebuchet MS"/>
              </a:rPr>
              <a:t> </a:t>
            </a:r>
            <a:r>
              <a:rPr sz="1100" b="1" i="1" spc="-5" dirty="0">
                <a:latin typeface="Trebuchet MS"/>
                <a:cs typeface="Trebuchet MS"/>
              </a:rPr>
              <a:t>FMCG </a:t>
            </a:r>
            <a:r>
              <a:rPr sz="1100" b="1" i="1" dirty="0">
                <a:latin typeface="Trebuchet MS"/>
                <a:cs typeface="Trebuchet MS"/>
              </a:rPr>
              <a:t>”</a:t>
            </a:r>
            <a:endParaRPr sz="1100" dirty="0">
              <a:latin typeface="Trebuchet MS"/>
              <a:cs typeface="Trebuchet MS"/>
            </a:endParaRPr>
          </a:p>
        </p:txBody>
      </p:sp>
      <p:pic>
        <p:nvPicPr>
          <p:cNvPr id="19" name="object 8">
            <a:extLst>
              <a:ext uri="{FF2B5EF4-FFF2-40B4-BE49-F238E27FC236}">
                <a16:creationId xmlns:a16="http://schemas.microsoft.com/office/drawing/2014/main" id="{C53A710C-43B0-44B8-8E4C-921DCE75E693}"/>
              </a:ext>
            </a:extLst>
          </p:cNvPr>
          <p:cNvPicPr/>
          <p:nvPr/>
        </p:nvPicPr>
        <p:blipFill>
          <a:blip r:embed="rId6" cstate="print"/>
          <a:stretch>
            <a:fillRect/>
          </a:stretch>
        </p:blipFill>
        <p:spPr>
          <a:xfrm>
            <a:off x="7988046" y="282705"/>
            <a:ext cx="832104" cy="405384"/>
          </a:xfrm>
          <a:prstGeom prst="rect">
            <a:avLst/>
          </a:prstGeom>
        </p:spPr>
      </p:pic>
      <p:sp>
        <p:nvSpPr>
          <p:cNvPr id="4" name="TextBox 3">
            <a:extLst>
              <a:ext uri="{FF2B5EF4-FFF2-40B4-BE49-F238E27FC236}">
                <a16:creationId xmlns:a16="http://schemas.microsoft.com/office/drawing/2014/main" id="{54FA20C6-FDC2-45B7-AE4C-A0FA0803F449}"/>
              </a:ext>
            </a:extLst>
          </p:cNvPr>
          <p:cNvSpPr txBox="1"/>
          <p:nvPr/>
        </p:nvSpPr>
        <p:spPr>
          <a:xfrm>
            <a:off x="6292218" y="3919935"/>
            <a:ext cx="2285890" cy="461665"/>
          </a:xfrm>
          <a:prstGeom prst="rect">
            <a:avLst/>
          </a:prstGeom>
          <a:noFill/>
        </p:spPr>
        <p:txBody>
          <a:bodyPr wrap="square" rtlCol="0">
            <a:spAutoFit/>
          </a:bodyPr>
          <a:lstStyle/>
          <a:p>
            <a:pPr algn="ctr"/>
            <a:r>
              <a:rPr lang="en-US" sz="1200" dirty="0"/>
              <a:t>Over USD 30K annual savings on DC+DR TCO</a:t>
            </a:r>
            <a:endParaRPr lang="en-IN" sz="1200" dirty="0"/>
          </a:p>
        </p:txBody>
      </p:sp>
    </p:spTree>
    <p:extLst>
      <p:ext uri="{BB962C8B-B14F-4D97-AF65-F5344CB8AC3E}">
        <p14:creationId xmlns:p14="http://schemas.microsoft.com/office/powerpoint/2010/main" val="159293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5CCAA3-2721-421D-A110-7168AB1F3F8F}"/>
              </a:ext>
            </a:extLst>
          </p:cNvPr>
          <p:cNvSpPr/>
          <p:nvPr/>
        </p:nvSpPr>
        <p:spPr>
          <a:xfrm>
            <a:off x="-83820" y="-68580"/>
            <a:ext cx="464820" cy="695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51462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65AF7-AB8A-4994-973E-028C09840F70}"/>
              </a:ext>
            </a:extLst>
          </p:cNvPr>
          <p:cNvSpPr>
            <a:spLocks noGrp="1"/>
          </p:cNvSpPr>
          <p:nvPr>
            <p:ph type="title"/>
          </p:nvPr>
        </p:nvSpPr>
        <p:spPr>
          <a:xfrm>
            <a:off x="324000" y="257731"/>
            <a:ext cx="8496150" cy="369332"/>
          </a:xfrm>
        </p:spPr>
        <p:txBody>
          <a:bodyPr/>
          <a:lstStyle/>
          <a:p>
            <a:r>
              <a:rPr lang="en-US" dirty="0"/>
              <a:t>Sify engagement </a:t>
            </a:r>
            <a:endParaRPr lang="en-IN" dirty="0"/>
          </a:p>
        </p:txBody>
      </p:sp>
      <p:grpSp>
        <p:nvGrpSpPr>
          <p:cNvPr id="3" name="Group 2">
            <a:extLst>
              <a:ext uri="{FF2B5EF4-FFF2-40B4-BE49-F238E27FC236}">
                <a16:creationId xmlns:a16="http://schemas.microsoft.com/office/drawing/2014/main" id="{1FCB3D77-44DD-4554-89AA-B287C4119541}"/>
              </a:ext>
            </a:extLst>
          </p:cNvPr>
          <p:cNvGrpSpPr/>
          <p:nvPr/>
        </p:nvGrpSpPr>
        <p:grpSpPr>
          <a:xfrm>
            <a:off x="656432" y="988126"/>
            <a:ext cx="7872763" cy="3827822"/>
            <a:chOff x="656432" y="988126"/>
            <a:chExt cx="7872763" cy="3827822"/>
          </a:xfrm>
        </p:grpSpPr>
        <p:sp>
          <p:nvSpPr>
            <p:cNvPr id="4" name="Speech Bubble: Rectangle with Corners Rounded 3">
              <a:extLst>
                <a:ext uri="{FF2B5EF4-FFF2-40B4-BE49-F238E27FC236}">
                  <a16:creationId xmlns:a16="http://schemas.microsoft.com/office/drawing/2014/main" id="{B268D4D0-576A-45A8-A32D-A83A74583DD2}"/>
                </a:ext>
              </a:extLst>
            </p:cNvPr>
            <p:cNvSpPr/>
            <p:nvPr/>
          </p:nvSpPr>
          <p:spPr>
            <a:xfrm>
              <a:off x="1158631" y="1028750"/>
              <a:ext cx="1443408" cy="90113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5CB30CB0-97DC-4EF6-93B8-57AF74DC100A}"/>
                </a:ext>
              </a:extLst>
            </p:cNvPr>
            <p:cNvSpPr/>
            <p:nvPr/>
          </p:nvSpPr>
          <p:spPr>
            <a:xfrm>
              <a:off x="656432" y="2119587"/>
              <a:ext cx="2447807" cy="689523"/>
            </a:xfrm>
            <a:custGeom>
              <a:avLst/>
              <a:gdLst>
                <a:gd name="connsiteX0" fmla="*/ 0 w 2447807"/>
                <a:gd name="connsiteY0" fmla="*/ 0 h 689523"/>
                <a:gd name="connsiteX1" fmla="*/ 2447807 w 2447807"/>
                <a:gd name="connsiteY1" fmla="*/ 0 h 689523"/>
                <a:gd name="connsiteX2" fmla="*/ 2447807 w 2447807"/>
                <a:gd name="connsiteY2" fmla="*/ 689523 h 689523"/>
                <a:gd name="connsiteX3" fmla="*/ 0 w 2447807"/>
                <a:gd name="connsiteY3" fmla="*/ 689523 h 689523"/>
                <a:gd name="connsiteX4" fmla="*/ 0 w 2447807"/>
                <a:gd name="connsiteY4" fmla="*/ 0 h 689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07" h="689523">
                  <a:moveTo>
                    <a:pt x="0" y="0"/>
                  </a:moveTo>
                  <a:lnTo>
                    <a:pt x="2447807" y="0"/>
                  </a:lnTo>
                  <a:lnTo>
                    <a:pt x="2447807" y="689523"/>
                  </a:lnTo>
                  <a:lnTo>
                    <a:pt x="0" y="689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t>DC hosted On Premise </a:t>
              </a:r>
            </a:p>
            <a:p>
              <a:pPr marL="0" lvl="0" indent="0" algn="ctr" defTabSz="533400">
                <a:lnSpc>
                  <a:spcPct val="100000"/>
                </a:lnSpc>
                <a:spcBef>
                  <a:spcPct val="0"/>
                </a:spcBef>
                <a:spcAft>
                  <a:spcPts val="0"/>
                </a:spcAft>
                <a:buNone/>
              </a:pPr>
              <a:r>
                <a:rPr lang="en-IN" sz="1200" b="1" kern="1200" dirty="0"/>
                <a:t>&amp; Partial DR at TCL </a:t>
              </a:r>
            </a:p>
          </p:txBody>
        </p:sp>
        <p:sp>
          <p:nvSpPr>
            <p:cNvPr id="6" name="Speech Bubble: Rectangle with Corners Rounded 5">
              <a:extLst>
                <a:ext uri="{FF2B5EF4-FFF2-40B4-BE49-F238E27FC236}">
                  <a16:creationId xmlns:a16="http://schemas.microsoft.com/office/drawing/2014/main" id="{F73BD410-3F71-4BB4-ACF7-B274EC0182BD}"/>
                </a:ext>
              </a:extLst>
            </p:cNvPr>
            <p:cNvSpPr/>
            <p:nvPr/>
          </p:nvSpPr>
          <p:spPr>
            <a:xfrm>
              <a:off x="3871109" y="988126"/>
              <a:ext cx="1443408" cy="90113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699BB09D-32E7-48D6-BB71-2E5BE8901911}"/>
                </a:ext>
              </a:extLst>
            </p:cNvPr>
            <p:cNvSpPr/>
            <p:nvPr/>
          </p:nvSpPr>
          <p:spPr>
            <a:xfrm>
              <a:off x="3290172" y="1997717"/>
              <a:ext cx="2605282" cy="852016"/>
            </a:xfrm>
            <a:custGeom>
              <a:avLst/>
              <a:gdLst>
                <a:gd name="connsiteX0" fmla="*/ 0 w 2605282"/>
                <a:gd name="connsiteY0" fmla="*/ 0 h 852016"/>
                <a:gd name="connsiteX1" fmla="*/ 2605282 w 2605282"/>
                <a:gd name="connsiteY1" fmla="*/ 0 h 852016"/>
                <a:gd name="connsiteX2" fmla="*/ 2605282 w 2605282"/>
                <a:gd name="connsiteY2" fmla="*/ 852016 h 852016"/>
                <a:gd name="connsiteX3" fmla="*/ 0 w 2605282"/>
                <a:gd name="connsiteY3" fmla="*/ 852016 h 852016"/>
                <a:gd name="connsiteX4" fmla="*/ 0 w 2605282"/>
                <a:gd name="connsiteY4" fmla="*/ 0 h 85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282" h="852016">
                  <a:moveTo>
                    <a:pt x="0" y="0"/>
                  </a:moveTo>
                  <a:lnTo>
                    <a:pt x="2605282" y="0"/>
                  </a:lnTo>
                  <a:lnTo>
                    <a:pt x="2605282" y="852016"/>
                  </a:lnTo>
                  <a:lnTo>
                    <a:pt x="0" y="8520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SAP, Exchange, Covigilance, Track &amp; Trace, Product Serialisation, clinical development apps &amp; other pharma apps </a:t>
              </a:r>
            </a:p>
          </p:txBody>
        </p:sp>
        <p:sp>
          <p:nvSpPr>
            <p:cNvPr id="8" name="Speech Bubble: Rectangle with Corners Rounded 7">
              <a:extLst>
                <a:ext uri="{FF2B5EF4-FFF2-40B4-BE49-F238E27FC236}">
                  <a16:creationId xmlns:a16="http://schemas.microsoft.com/office/drawing/2014/main" id="{50132744-9124-4353-89A3-0B857613A75C}"/>
                </a:ext>
              </a:extLst>
            </p:cNvPr>
            <p:cNvSpPr/>
            <p:nvPr/>
          </p:nvSpPr>
          <p:spPr>
            <a:xfrm>
              <a:off x="6583588" y="1003432"/>
              <a:ext cx="1443408" cy="901130"/>
            </a:xfrm>
            <a:prstGeom prst="wedgeRoundRectCallout">
              <a:avLst/>
            </a:prstGeom>
            <a:solidFill>
              <a:schemeClr val="bg1"/>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F5CFFBC2-0E2E-4392-B7A8-BEF0B5E18B50}"/>
                </a:ext>
              </a:extLst>
            </p:cNvPr>
            <p:cNvSpPr/>
            <p:nvPr/>
          </p:nvSpPr>
          <p:spPr>
            <a:xfrm>
              <a:off x="6081388" y="2043634"/>
              <a:ext cx="2447807" cy="790793"/>
            </a:xfrm>
            <a:custGeom>
              <a:avLst/>
              <a:gdLst>
                <a:gd name="connsiteX0" fmla="*/ 0 w 2447807"/>
                <a:gd name="connsiteY0" fmla="*/ 0 h 790793"/>
                <a:gd name="connsiteX1" fmla="*/ 2447807 w 2447807"/>
                <a:gd name="connsiteY1" fmla="*/ 0 h 790793"/>
                <a:gd name="connsiteX2" fmla="*/ 2447807 w 2447807"/>
                <a:gd name="connsiteY2" fmla="*/ 790793 h 790793"/>
                <a:gd name="connsiteX3" fmla="*/ 0 w 2447807"/>
                <a:gd name="connsiteY3" fmla="*/ 790793 h 790793"/>
                <a:gd name="connsiteX4" fmla="*/ 0 w 2447807"/>
                <a:gd name="connsiteY4" fmla="*/ 0 h 79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07" h="790793">
                  <a:moveTo>
                    <a:pt x="0" y="0"/>
                  </a:moveTo>
                  <a:lnTo>
                    <a:pt x="2447807" y="0"/>
                  </a:lnTo>
                  <a:lnTo>
                    <a:pt x="2447807" y="790793"/>
                  </a:lnTo>
                  <a:lnTo>
                    <a:pt x="0" y="7907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US" sz="1200" b="1" kern="1200" dirty="0">
                  <a:solidFill>
                    <a:prstClr val="black">
                      <a:hueOff val="0"/>
                      <a:satOff val="0"/>
                      <a:lumOff val="0"/>
                      <a:alphaOff val="0"/>
                    </a:prstClr>
                  </a:solidFill>
                  <a:latin typeface="Trebuchet MS"/>
                  <a:ea typeface="+mn-ea"/>
                  <a:cs typeface="+mn-cs"/>
                </a:rPr>
                <a:t>Web based Apps, Open Text documentation, sales &amp; distribution, mobility, procurement, etc.</a:t>
              </a:r>
              <a:endParaRPr lang="en-IN" sz="1200" b="1" kern="1200" dirty="0">
                <a:solidFill>
                  <a:prstClr val="black">
                    <a:hueOff val="0"/>
                    <a:satOff val="0"/>
                    <a:lumOff val="0"/>
                    <a:alphaOff val="0"/>
                  </a:prstClr>
                </a:solidFill>
                <a:latin typeface="Trebuchet MS"/>
                <a:ea typeface="+mn-ea"/>
                <a:cs typeface="+mn-cs"/>
              </a:endParaRPr>
            </a:p>
          </p:txBody>
        </p:sp>
        <p:sp>
          <p:nvSpPr>
            <p:cNvPr id="10" name="Speech Bubble: Rectangle with Corners Rounded 9">
              <a:extLst>
                <a:ext uri="{FF2B5EF4-FFF2-40B4-BE49-F238E27FC236}">
                  <a16:creationId xmlns:a16="http://schemas.microsoft.com/office/drawing/2014/main" id="{E34A9A1F-4264-489A-9D0B-B4B6C5D13B7E}"/>
                </a:ext>
              </a:extLst>
            </p:cNvPr>
            <p:cNvSpPr/>
            <p:nvPr/>
          </p:nvSpPr>
          <p:spPr>
            <a:xfrm>
              <a:off x="3871109" y="3035588"/>
              <a:ext cx="1443408" cy="901130"/>
            </a:xfrm>
            <a:prstGeom prst="wedgeRoundRectCallout">
              <a:avLst/>
            </a:prstGeom>
            <a:solidFill>
              <a:srgbClr val="DCE6F2">
                <a:alpha val="40000"/>
              </a:srgbClr>
            </a:solidFill>
            <a:ln w="9525">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D4815323-5D0F-4DCC-A974-AA8BE6ABC485}"/>
                </a:ext>
              </a:extLst>
            </p:cNvPr>
            <p:cNvSpPr/>
            <p:nvPr/>
          </p:nvSpPr>
          <p:spPr>
            <a:xfrm>
              <a:off x="3368910" y="4126425"/>
              <a:ext cx="2447807" cy="689523"/>
            </a:xfrm>
            <a:custGeom>
              <a:avLst/>
              <a:gdLst>
                <a:gd name="connsiteX0" fmla="*/ 0 w 2447807"/>
                <a:gd name="connsiteY0" fmla="*/ 0 h 689523"/>
                <a:gd name="connsiteX1" fmla="*/ 2447807 w 2447807"/>
                <a:gd name="connsiteY1" fmla="*/ 0 h 689523"/>
                <a:gd name="connsiteX2" fmla="*/ 2447807 w 2447807"/>
                <a:gd name="connsiteY2" fmla="*/ 689523 h 689523"/>
                <a:gd name="connsiteX3" fmla="*/ 0 w 2447807"/>
                <a:gd name="connsiteY3" fmla="*/ 689523 h 689523"/>
                <a:gd name="connsiteX4" fmla="*/ 0 w 2447807"/>
                <a:gd name="connsiteY4" fmla="*/ 0 h 689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07" h="689523">
                  <a:moveTo>
                    <a:pt x="0" y="0"/>
                  </a:moveTo>
                  <a:lnTo>
                    <a:pt x="2447807" y="0"/>
                  </a:lnTo>
                  <a:lnTo>
                    <a:pt x="2447807" y="689523"/>
                  </a:lnTo>
                  <a:lnTo>
                    <a:pt x="0" y="6895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marL="0" lvl="0" indent="0" algn="ctr" defTabSz="533400">
                <a:lnSpc>
                  <a:spcPct val="100000"/>
                </a:lnSpc>
                <a:spcBef>
                  <a:spcPct val="0"/>
                </a:spcBef>
                <a:spcAft>
                  <a:spcPts val="0"/>
                </a:spcAft>
                <a:buNone/>
              </a:pPr>
              <a:r>
                <a:rPr lang="en-IN" sz="1200" b="1" kern="1200" dirty="0">
                  <a:solidFill>
                    <a:prstClr val="black">
                      <a:hueOff val="0"/>
                      <a:satOff val="0"/>
                      <a:lumOff val="0"/>
                      <a:alphaOff val="0"/>
                    </a:prstClr>
                  </a:solidFill>
                  <a:latin typeface="Trebuchet MS"/>
                  <a:ea typeface="+mn-ea"/>
                  <a:cs typeface="+mn-cs"/>
                </a:rPr>
                <a:t>Using TCL Links &amp; Citrix SDWAN to connect with multiple locations</a:t>
              </a:r>
            </a:p>
          </p:txBody>
        </p:sp>
      </p:grpSp>
      <p:pic>
        <p:nvPicPr>
          <p:cNvPr id="14" name="Picture 13">
            <a:extLst>
              <a:ext uri="{FF2B5EF4-FFF2-40B4-BE49-F238E27FC236}">
                <a16:creationId xmlns:a16="http://schemas.microsoft.com/office/drawing/2014/main" id="{A1E4263E-43B5-4FEB-B442-EB2AACF83D5A}"/>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3600" y="1209198"/>
            <a:ext cx="540000" cy="54000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F72F35D1-517D-4E46-86A9-FFC53F1AAA9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60400" y="1206022"/>
            <a:ext cx="540000" cy="540000"/>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F00E8147-1E6B-437E-802D-7530EE7F7F3A}"/>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1206022"/>
            <a:ext cx="540000" cy="540000"/>
          </a:xfrm>
          <a:prstGeom prst="rect">
            <a:avLst/>
          </a:prstGeom>
        </p:spPr>
      </p:pic>
      <p:pic>
        <p:nvPicPr>
          <p:cNvPr id="22" name="Picture 21" descr="Icon&#10;&#10;Description automatically generated">
            <a:extLst>
              <a:ext uri="{FF2B5EF4-FFF2-40B4-BE49-F238E27FC236}">
                <a16:creationId xmlns:a16="http://schemas.microsoft.com/office/drawing/2014/main" id="{B7292555-C3BE-4FA8-8D05-13F4A7453B6E}"/>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02000" y="3201079"/>
            <a:ext cx="540000" cy="540000"/>
          </a:xfrm>
          <a:prstGeom prst="rect">
            <a:avLst/>
          </a:prstGeom>
        </p:spPr>
      </p:pic>
    </p:spTree>
    <p:extLst>
      <p:ext uri="{BB962C8B-B14F-4D97-AF65-F5344CB8AC3E}">
        <p14:creationId xmlns:p14="http://schemas.microsoft.com/office/powerpoint/2010/main" val="2943907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Rounded Corners 45">
            <a:extLst>
              <a:ext uri="{FF2B5EF4-FFF2-40B4-BE49-F238E27FC236}">
                <a16:creationId xmlns:a16="http://schemas.microsoft.com/office/drawing/2014/main" id="{24124420-7C95-42B2-93FC-E76EB322F33C}"/>
              </a:ext>
            </a:extLst>
          </p:cNvPr>
          <p:cNvSpPr/>
          <p:nvPr/>
        </p:nvSpPr>
        <p:spPr>
          <a:xfrm>
            <a:off x="3529214" y="1462996"/>
            <a:ext cx="2087448" cy="871387"/>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4" name="Rectangle 3">
            <a:extLst>
              <a:ext uri="{FF2B5EF4-FFF2-40B4-BE49-F238E27FC236}">
                <a16:creationId xmlns:a16="http://schemas.microsoft.com/office/drawing/2014/main" id="{F1C982DF-74F0-1844-924F-2ACF56DE9388}"/>
              </a:ext>
            </a:extLst>
          </p:cNvPr>
          <p:cNvSpPr/>
          <p:nvPr/>
        </p:nvSpPr>
        <p:spPr>
          <a:xfrm>
            <a:off x="3529214" y="1530296"/>
            <a:ext cx="2087448" cy="803085"/>
          </a:xfrm>
          <a:prstGeom prst="rect">
            <a:avLst/>
          </a:prstGeom>
        </p:spPr>
        <p:txBody>
          <a:bodyPr wrap="square">
            <a:spAutoFit/>
          </a:bodyPr>
          <a:lstStyle/>
          <a:p>
            <a:pPr algn="ctr"/>
            <a:r>
              <a:rPr lang="en-US" sz="1200" dirty="0">
                <a:solidFill>
                  <a:srgbClr val="000000"/>
                </a:solidFill>
                <a:cs typeface="Arial" panose="020B0604020202020204" pitchFamily="34" charset="0"/>
              </a:rPr>
              <a:t>We believe </a:t>
            </a:r>
            <a:br>
              <a:rPr lang="en-US" sz="1200" dirty="0">
                <a:solidFill>
                  <a:srgbClr val="000000"/>
                </a:solidFill>
                <a:cs typeface="Arial" panose="020B0604020202020204" pitchFamily="34" charset="0"/>
              </a:rPr>
            </a:br>
            <a:r>
              <a:rPr lang="en-US" sz="1200" b="1" dirty="0">
                <a:solidFill>
                  <a:srgbClr val="0070C0"/>
                </a:solidFill>
                <a:cs typeface="Arial" panose="020B0604020202020204" pitchFamily="34" charset="0"/>
              </a:rPr>
              <a:t>everything that can be migrated to cloud </a:t>
            </a:r>
            <a:br>
              <a:rPr lang="en-US" sz="1200" dirty="0">
                <a:solidFill>
                  <a:srgbClr val="0070C0"/>
                </a:solidFill>
                <a:cs typeface="Arial" panose="020B0604020202020204" pitchFamily="34" charset="0"/>
              </a:rPr>
            </a:br>
            <a:r>
              <a:rPr lang="en-US" sz="1200" dirty="0">
                <a:solidFill>
                  <a:srgbClr val="000000"/>
                </a:solidFill>
                <a:cs typeface="Arial" panose="020B0604020202020204" pitchFamily="34" charset="0"/>
              </a:rPr>
              <a:t>must be migrated</a:t>
            </a:r>
          </a:p>
        </p:txBody>
      </p:sp>
      <p:sp>
        <p:nvSpPr>
          <p:cNvPr id="36" name="Oval 35">
            <a:extLst>
              <a:ext uri="{FF2B5EF4-FFF2-40B4-BE49-F238E27FC236}">
                <a16:creationId xmlns:a16="http://schemas.microsoft.com/office/drawing/2014/main" id="{89601A06-8D0A-4A67-9E71-A6BB194ECDB7}"/>
              </a:ext>
            </a:extLst>
          </p:cNvPr>
          <p:cNvSpPr/>
          <p:nvPr/>
        </p:nvSpPr>
        <p:spPr>
          <a:xfrm>
            <a:off x="4225030" y="808892"/>
            <a:ext cx="695816" cy="695816"/>
          </a:xfrm>
          <a:prstGeom prst="ellipse">
            <a:avLst/>
          </a:prstGeom>
          <a:solidFill>
            <a:schemeClr val="bg1"/>
          </a:solidFill>
          <a:ln w="12700">
            <a:solidFill>
              <a:schemeClr val="accent1">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pic>
        <p:nvPicPr>
          <p:cNvPr id="47" name="Picture 46" descr="A close up of a logo&#10;&#10;Description automatically generated">
            <a:extLst>
              <a:ext uri="{FF2B5EF4-FFF2-40B4-BE49-F238E27FC236}">
                <a16:creationId xmlns:a16="http://schemas.microsoft.com/office/drawing/2014/main" id="{B4475566-044C-4873-B981-3C16EE23BBD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12007" y="905761"/>
            <a:ext cx="521862" cy="521862"/>
          </a:xfrm>
          <a:prstGeom prst="rect">
            <a:avLst/>
          </a:prstGeom>
        </p:spPr>
      </p:pic>
      <p:sp>
        <p:nvSpPr>
          <p:cNvPr id="66" name="Rectangle: Rounded Corners 65">
            <a:extLst>
              <a:ext uri="{FF2B5EF4-FFF2-40B4-BE49-F238E27FC236}">
                <a16:creationId xmlns:a16="http://schemas.microsoft.com/office/drawing/2014/main" id="{92ADD784-F89B-48E3-AB04-9B4BB53D0D6D}"/>
              </a:ext>
            </a:extLst>
          </p:cNvPr>
          <p:cNvSpPr/>
          <p:nvPr/>
        </p:nvSpPr>
        <p:spPr>
          <a:xfrm>
            <a:off x="6734580" y="3330840"/>
            <a:ext cx="2087448" cy="1395903"/>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6" name="Rectangle 25">
            <a:extLst>
              <a:ext uri="{FF2B5EF4-FFF2-40B4-BE49-F238E27FC236}">
                <a16:creationId xmlns:a16="http://schemas.microsoft.com/office/drawing/2014/main" id="{E7BBC507-96B4-41F2-A613-95DE27F90783}"/>
              </a:ext>
            </a:extLst>
          </p:cNvPr>
          <p:cNvSpPr/>
          <p:nvPr/>
        </p:nvSpPr>
        <p:spPr>
          <a:xfrm>
            <a:off x="6734580" y="3445857"/>
            <a:ext cx="2087448" cy="1338474"/>
          </a:xfrm>
          <a:prstGeom prst="rect">
            <a:avLst/>
          </a:prstGeom>
        </p:spPr>
        <p:txBody>
          <a:bodyPr wrap="square">
            <a:spAutoFit/>
          </a:bodyPr>
          <a:lstStyle/>
          <a:p>
            <a:pPr indent="-115183" algn="ctr"/>
            <a:r>
              <a:rPr lang="en-US" sz="1200" dirty="0">
                <a:solidFill>
                  <a:prstClr val="black"/>
                </a:solidFill>
                <a:cs typeface="Arial" panose="020B0604020202020204" pitchFamily="34" charset="0"/>
              </a:rPr>
              <a:t>Sify owns the entire </a:t>
            </a:r>
            <a:r>
              <a:rPr lang="en-US" sz="1200" b="1" dirty="0">
                <a:solidFill>
                  <a:srgbClr val="0070C0"/>
                </a:solidFill>
                <a:cs typeface="Arial" panose="020B0604020202020204" pitchFamily="34" charset="0"/>
              </a:rPr>
              <a:t>assessment, migration, security </a:t>
            </a:r>
            <a:r>
              <a:rPr lang="en-US" sz="1200" dirty="0">
                <a:solidFill>
                  <a:prstClr val="black">
                    <a:lumMod val="75000"/>
                    <a:lumOff val="25000"/>
                  </a:prstClr>
                </a:solidFill>
                <a:cs typeface="Arial" panose="020B0604020202020204" pitchFamily="34" charset="0"/>
              </a:rPr>
              <a:t>and </a:t>
            </a:r>
            <a:r>
              <a:rPr lang="en-US" sz="1200" b="1" dirty="0">
                <a:solidFill>
                  <a:srgbClr val="0070C0"/>
                </a:solidFill>
                <a:cs typeface="Arial" panose="020B0604020202020204" pitchFamily="34" charset="0"/>
              </a:rPr>
              <a:t>managed services </a:t>
            </a:r>
            <a:r>
              <a:rPr lang="en-US" sz="1200" dirty="0">
                <a:solidFill>
                  <a:prstClr val="black"/>
                </a:solidFill>
                <a:cs typeface="Arial" panose="020B0604020202020204" pitchFamily="34" charset="0"/>
              </a:rPr>
              <a:t>from </a:t>
            </a:r>
            <a:r>
              <a:rPr lang="en-US" sz="1200" b="1" dirty="0">
                <a:solidFill>
                  <a:srgbClr val="0070C0"/>
                </a:solidFill>
                <a:cs typeface="Arial" panose="020B0604020202020204" pitchFamily="34" charset="0"/>
              </a:rPr>
              <a:t>any current state</a:t>
            </a:r>
            <a:r>
              <a:rPr lang="en-US" sz="1200" dirty="0">
                <a:solidFill>
                  <a:schemeClr val="accent1">
                    <a:lumMod val="75000"/>
                  </a:schemeClr>
                </a:solidFill>
                <a:cs typeface="Arial" panose="020B0604020202020204" pitchFamily="34" charset="0"/>
              </a:rPr>
              <a:t> </a:t>
            </a:r>
            <a:r>
              <a:rPr lang="en-US" sz="1200" dirty="0">
                <a:solidFill>
                  <a:prstClr val="black"/>
                </a:solidFill>
                <a:cs typeface="Arial" panose="020B0604020202020204" pitchFamily="34" charset="0"/>
              </a:rPr>
              <a:t>to </a:t>
            </a:r>
            <a:r>
              <a:rPr lang="en-US" sz="1200" b="1" dirty="0">
                <a:solidFill>
                  <a:srgbClr val="0070C0"/>
                </a:solidFill>
                <a:cs typeface="Arial" panose="020B0604020202020204" pitchFamily="34" charset="0"/>
              </a:rPr>
              <a:t>any desired cloud configuration</a:t>
            </a:r>
          </a:p>
          <a:p>
            <a:pPr indent="-115183" algn="ctr"/>
            <a:endParaRPr lang="en-US" sz="1200" b="1" dirty="0">
              <a:solidFill>
                <a:srgbClr val="0070C0"/>
              </a:solidFill>
              <a:cs typeface="Arial" panose="020B0604020202020204" pitchFamily="34" charset="0"/>
            </a:endParaRPr>
          </a:p>
        </p:txBody>
      </p:sp>
      <p:sp>
        <p:nvSpPr>
          <p:cNvPr id="69" name="Oval 68">
            <a:extLst>
              <a:ext uri="{FF2B5EF4-FFF2-40B4-BE49-F238E27FC236}">
                <a16:creationId xmlns:a16="http://schemas.microsoft.com/office/drawing/2014/main" id="{37A96BE5-A1BD-4D7F-A7D7-DF3A538F0394}"/>
              </a:ext>
            </a:extLst>
          </p:cNvPr>
          <p:cNvSpPr/>
          <p:nvPr/>
        </p:nvSpPr>
        <p:spPr>
          <a:xfrm>
            <a:off x="7430396" y="2688844"/>
            <a:ext cx="695816" cy="695816"/>
          </a:xfrm>
          <a:prstGeom prst="ellipse">
            <a:avLst/>
          </a:prstGeom>
          <a:solidFill>
            <a:schemeClr val="bg1"/>
          </a:solidFill>
          <a:ln w="12700">
            <a:solidFill>
              <a:schemeClr val="accent6">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pic>
        <p:nvPicPr>
          <p:cNvPr id="34" name="Picture 33" descr="A close up of a logo&#10;&#10;Description automatically generated">
            <a:extLst>
              <a:ext uri="{FF2B5EF4-FFF2-40B4-BE49-F238E27FC236}">
                <a16:creationId xmlns:a16="http://schemas.microsoft.com/office/drawing/2014/main" id="{1A399653-27A1-4200-90E2-0475D389E2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17373" y="2775821"/>
            <a:ext cx="521862" cy="521862"/>
          </a:xfrm>
          <a:prstGeom prst="rect">
            <a:avLst/>
          </a:prstGeom>
        </p:spPr>
      </p:pic>
      <p:sp>
        <p:nvSpPr>
          <p:cNvPr id="52" name="Rectangle: Rounded Corners 51">
            <a:extLst>
              <a:ext uri="{FF2B5EF4-FFF2-40B4-BE49-F238E27FC236}">
                <a16:creationId xmlns:a16="http://schemas.microsoft.com/office/drawing/2014/main" id="{8D30CCE7-EEE4-40E8-B68C-6168F0B12F0E}"/>
              </a:ext>
            </a:extLst>
          </p:cNvPr>
          <p:cNvSpPr/>
          <p:nvPr/>
        </p:nvSpPr>
        <p:spPr>
          <a:xfrm>
            <a:off x="323850" y="3330841"/>
            <a:ext cx="2087448" cy="1395904"/>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4" name="Rectangle 23">
            <a:extLst>
              <a:ext uri="{FF2B5EF4-FFF2-40B4-BE49-F238E27FC236}">
                <a16:creationId xmlns:a16="http://schemas.microsoft.com/office/drawing/2014/main" id="{1C290B32-D788-4FDF-9865-1F6542E8F631}"/>
              </a:ext>
            </a:extLst>
          </p:cNvPr>
          <p:cNvSpPr/>
          <p:nvPr/>
        </p:nvSpPr>
        <p:spPr>
          <a:xfrm>
            <a:off x="323850" y="3445857"/>
            <a:ext cx="2087448" cy="981548"/>
          </a:xfrm>
          <a:prstGeom prst="rect">
            <a:avLst/>
          </a:prstGeom>
        </p:spPr>
        <p:txBody>
          <a:bodyPr wrap="square">
            <a:spAutoFit/>
          </a:bodyPr>
          <a:lstStyle/>
          <a:p>
            <a:pPr lvl="0" algn="ctr"/>
            <a:r>
              <a:rPr lang="en-US" sz="1200" dirty="0">
                <a:solidFill>
                  <a:prstClr val="black"/>
                </a:solidFill>
                <a:cs typeface="Arial" panose="020B0604020202020204" pitchFamily="34" charset="0"/>
              </a:rPr>
              <a:t>For the rest, we have </a:t>
            </a:r>
            <a:br>
              <a:rPr lang="en-US" sz="1200" dirty="0">
                <a:solidFill>
                  <a:prstClr val="black"/>
                </a:solidFill>
                <a:cs typeface="Arial" panose="020B0604020202020204" pitchFamily="34" charset="0"/>
              </a:rPr>
            </a:br>
            <a:r>
              <a:rPr lang="en-US" sz="1200" b="1" dirty="0">
                <a:solidFill>
                  <a:srgbClr val="0070C0"/>
                </a:solidFill>
                <a:cs typeface="Arial" panose="020B0604020202020204" pitchFamily="34" charset="0"/>
              </a:rPr>
              <a:t>cloud adjacent </a:t>
            </a:r>
            <a:br>
              <a:rPr lang="en-US" sz="1200" dirty="0">
                <a:solidFill>
                  <a:schemeClr val="accent1">
                    <a:lumMod val="75000"/>
                  </a:schemeClr>
                </a:solidFill>
                <a:cs typeface="Arial" panose="020B0604020202020204" pitchFamily="34" charset="0"/>
              </a:rPr>
            </a:br>
            <a:r>
              <a:rPr lang="en-US" sz="1200" dirty="0">
                <a:solidFill>
                  <a:prstClr val="black"/>
                </a:solidFill>
                <a:cs typeface="Arial" panose="020B0604020202020204" pitchFamily="34" charset="0"/>
              </a:rPr>
              <a:t>datacenters</a:t>
            </a:r>
            <a:r>
              <a:rPr lang="en-US" sz="1200" dirty="0">
                <a:solidFill>
                  <a:srgbClr val="D99694">
                    <a:lumMod val="50000"/>
                  </a:srgbClr>
                </a:solidFill>
                <a:cs typeface="Arial" panose="020B0604020202020204" pitchFamily="34" charset="0"/>
              </a:rPr>
              <a:t> </a:t>
            </a:r>
            <a:r>
              <a:rPr lang="en-US" sz="1200" dirty="0">
                <a:solidFill>
                  <a:prstClr val="black"/>
                </a:solidFill>
                <a:cs typeface="Arial" panose="020B0604020202020204" pitchFamily="34" charset="0"/>
              </a:rPr>
              <a:t>to configure </a:t>
            </a:r>
            <a:br>
              <a:rPr lang="en-US" sz="1200" dirty="0">
                <a:solidFill>
                  <a:prstClr val="black"/>
                </a:solidFill>
                <a:cs typeface="Arial" panose="020B0604020202020204" pitchFamily="34" charset="0"/>
              </a:rPr>
            </a:br>
            <a:r>
              <a:rPr lang="en-US" sz="1200" dirty="0">
                <a:solidFill>
                  <a:prstClr val="black"/>
                </a:solidFill>
                <a:cs typeface="Arial" panose="020B0604020202020204" pitchFamily="34" charset="0"/>
              </a:rPr>
              <a:t>the most efficient </a:t>
            </a:r>
            <a:br>
              <a:rPr lang="en-US" sz="1200" dirty="0">
                <a:solidFill>
                  <a:prstClr val="black"/>
                </a:solidFill>
                <a:cs typeface="Arial" panose="020B0604020202020204" pitchFamily="34" charset="0"/>
              </a:rPr>
            </a:br>
            <a:r>
              <a:rPr lang="en-US" sz="1200" b="1" dirty="0">
                <a:solidFill>
                  <a:srgbClr val="0070C0"/>
                </a:solidFill>
                <a:cs typeface="Arial" panose="020B0604020202020204" pitchFamily="34" charset="0"/>
              </a:rPr>
              <a:t>hybrid multi cloud</a:t>
            </a:r>
            <a:endParaRPr lang="en-US" sz="1200" dirty="0">
              <a:solidFill>
                <a:srgbClr val="0070C0"/>
              </a:solidFill>
              <a:cs typeface="Arial" panose="020B0604020202020204" pitchFamily="34" charset="0"/>
            </a:endParaRPr>
          </a:p>
        </p:txBody>
      </p:sp>
      <p:sp>
        <p:nvSpPr>
          <p:cNvPr id="54" name="Oval 53">
            <a:extLst>
              <a:ext uri="{FF2B5EF4-FFF2-40B4-BE49-F238E27FC236}">
                <a16:creationId xmlns:a16="http://schemas.microsoft.com/office/drawing/2014/main" id="{9D05B526-59F9-4116-A47F-82FB02709588}"/>
              </a:ext>
            </a:extLst>
          </p:cNvPr>
          <p:cNvSpPr/>
          <p:nvPr/>
        </p:nvSpPr>
        <p:spPr>
          <a:xfrm>
            <a:off x="1019666" y="2688844"/>
            <a:ext cx="695816" cy="719055"/>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grpSp>
        <p:nvGrpSpPr>
          <p:cNvPr id="83" name="Group 82">
            <a:extLst>
              <a:ext uri="{FF2B5EF4-FFF2-40B4-BE49-F238E27FC236}">
                <a16:creationId xmlns:a16="http://schemas.microsoft.com/office/drawing/2014/main" id="{1A4849DF-3E32-4825-A127-7DF44AD17C9C}"/>
              </a:ext>
            </a:extLst>
          </p:cNvPr>
          <p:cNvGrpSpPr>
            <a:grpSpLocks noChangeAspect="1"/>
          </p:cNvGrpSpPr>
          <p:nvPr/>
        </p:nvGrpSpPr>
        <p:grpSpPr>
          <a:xfrm>
            <a:off x="1146640" y="2820056"/>
            <a:ext cx="441871" cy="456629"/>
            <a:chOff x="1313639" y="3343458"/>
            <a:chExt cx="720000" cy="744047"/>
          </a:xfrm>
        </p:grpSpPr>
        <p:pic>
          <p:nvPicPr>
            <p:cNvPr id="56" name="Picture 55" descr="A close up of a logo&#10;&#10;Description automatically generated">
              <a:extLst>
                <a:ext uri="{FF2B5EF4-FFF2-40B4-BE49-F238E27FC236}">
                  <a16:creationId xmlns:a16="http://schemas.microsoft.com/office/drawing/2014/main" id="{AFC5B71C-E4AD-4290-99BF-1A42B321CB3E}"/>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13639" y="3343458"/>
              <a:ext cx="720000" cy="744047"/>
            </a:xfrm>
            <a:prstGeom prst="rect">
              <a:avLst/>
            </a:prstGeom>
          </p:spPr>
        </p:pic>
        <p:pic>
          <p:nvPicPr>
            <p:cNvPr id="57" name="Picture 56" descr="A close up of a logo&#10;&#10;Description automatically generated">
              <a:extLst>
                <a:ext uri="{FF2B5EF4-FFF2-40B4-BE49-F238E27FC236}">
                  <a16:creationId xmlns:a16="http://schemas.microsoft.com/office/drawing/2014/main" id="{F60DC42B-FFC3-4F68-AC82-5149DD3C27AA}"/>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8809" y="3542406"/>
              <a:ext cx="389659" cy="402673"/>
            </a:xfrm>
            <a:prstGeom prst="rect">
              <a:avLst/>
            </a:prstGeom>
          </p:spPr>
        </p:pic>
      </p:grpSp>
      <p:sp>
        <p:nvSpPr>
          <p:cNvPr id="59" name="Rectangle: Rounded Corners 58">
            <a:extLst>
              <a:ext uri="{FF2B5EF4-FFF2-40B4-BE49-F238E27FC236}">
                <a16:creationId xmlns:a16="http://schemas.microsoft.com/office/drawing/2014/main" id="{83B876A3-846D-4EB6-81C7-58DA405214EB}"/>
              </a:ext>
            </a:extLst>
          </p:cNvPr>
          <p:cNvSpPr/>
          <p:nvPr/>
        </p:nvSpPr>
        <p:spPr>
          <a:xfrm>
            <a:off x="4603719" y="3330840"/>
            <a:ext cx="2087448" cy="1400115"/>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0" name="Rectangle 19">
            <a:extLst>
              <a:ext uri="{FF2B5EF4-FFF2-40B4-BE49-F238E27FC236}">
                <a16:creationId xmlns:a16="http://schemas.microsoft.com/office/drawing/2014/main" id="{11730F6D-7BEA-4111-BD9F-EA2E5947284C}"/>
              </a:ext>
            </a:extLst>
          </p:cNvPr>
          <p:cNvSpPr/>
          <p:nvPr/>
        </p:nvSpPr>
        <p:spPr>
          <a:xfrm>
            <a:off x="4603719" y="3445857"/>
            <a:ext cx="2087448" cy="1160011"/>
          </a:xfrm>
          <a:prstGeom prst="rect">
            <a:avLst/>
          </a:prstGeom>
        </p:spPr>
        <p:txBody>
          <a:bodyPr wrap="square">
            <a:spAutoFit/>
          </a:bodyPr>
          <a:lstStyle/>
          <a:p>
            <a:pPr marL="0" lvl="1" algn="ctr"/>
            <a:r>
              <a:rPr lang="en-US" sz="1200" dirty="0">
                <a:solidFill>
                  <a:prstClr val="black"/>
                </a:solidFill>
                <a:cs typeface="Arial" panose="020B0604020202020204" pitchFamily="34" charset="0"/>
              </a:rPr>
              <a:t>With a </a:t>
            </a:r>
            <a:br>
              <a:rPr lang="en-US" sz="1200" dirty="0">
                <a:solidFill>
                  <a:prstClr val="black"/>
                </a:solidFill>
                <a:cs typeface="Arial" panose="020B0604020202020204" pitchFamily="34" charset="0"/>
              </a:rPr>
            </a:br>
            <a:r>
              <a:rPr lang="en-US" sz="1200" b="1" dirty="0">
                <a:solidFill>
                  <a:srgbClr val="0070C0"/>
                </a:solidFill>
                <a:cs typeface="Arial" panose="020B0604020202020204" pitchFamily="34" charset="0"/>
              </a:rPr>
              <a:t>10G+ speed </a:t>
            </a:r>
            <a:br>
              <a:rPr lang="en-US" sz="1200" dirty="0">
                <a:solidFill>
                  <a:schemeClr val="accent1">
                    <a:lumMod val="75000"/>
                  </a:schemeClr>
                </a:solidFill>
                <a:cs typeface="Arial" panose="020B0604020202020204" pitchFamily="34" charset="0"/>
              </a:rPr>
            </a:br>
            <a:r>
              <a:rPr lang="en-US" sz="1200" dirty="0">
                <a:cs typeface="Arial" panose="020B0604020202020204" pitchFamily="34" charset="0"/>
              </a:rPr>
              <a:t>connection to the </a:t>
            </a:r>
            <a:br>
              <a:rPr lang="en-US" sz="1200" dirty="0">
                <a:cs typeface="Arial" panose="020B0604020202020204" pitchFamily="34" charset="0"/>
              </a:rPr>
            </a:br>
            <a:r>
              <a:rPr lang="en-US" sz="1200" b="1" dirty="0">
                <a:solidFill>
                  <a:srgbClr val="0070C0"/>
                </a:solidFill>
                <a:cs typeface="Arial" panose="020B0604020202020204" pitchFamily="34" charset="0"/>
              </a:rPr>
              <a:t>hyperscale cloud </a:t>
            </a:r>
            <a:br>
              <a:rPr lang="en-US" sz="1200" dirty="0">
                <a:solidFill>
                  <a:schemeClr val="accent1">
                    <a:lumMod val="75000"/>
                  </a:schemeClr>
                </a:solidFill>
                <a:cs typeface="Arial" panose="020B0604020202020204" pitchFamily="34" charset="0"/>
              </a:rPr>
            </a:br>
            <a:r>
              <a:rPr lang="en-US" sz="1200" dirty="0">
                <a:cs typeface="Arial" panose="020B0604020202020204" pitchFamily="34" charset="0"/>
              </a:rPr>
              <a:t>at less than </a:t>
            </a:r>
            <a:br>
              <a:rPr lang="en-US" sz="1200" dirty="0">
                <a:cs typeface="Arial" panose="020B0604020202020204" pitchFamily="34" charset="0"/>
              </a:rPr>
            </a:br>
            <a:r>
              <a:rPr lang="en-US" sz="1200" b="1" dirty="0">
                <a:solidFill>
                  <a:srgbClr val="0070C0"/>
                </a:solidFill>
                <a:cs typeface="Arial" panose="020B0604020202020204" pitchFamily="34" charset="0"/>
              </a:rPr>
              <a:t>100 microseconds latency</a:t>
            </a:r>
          </a:p>
        </p:txBody>
      </p:sp>
      <p:sp>
        <p:nvSpPr>
          <p:cNvPr id="42" name="Oval 41">
            <a:extLst>
              <a:ext uri="{FF2B5EF4-FFF2-40B4-BE49-F238E27FC236}">
                <a16:creationId xmlns:a16="http://schemas.microsoft.com/office/drawing/2014/main" id="{80FB1724-7259-4522-B4E0-0C1E1A09FFF1}"/>
              </a:ext>
            </a:extLst>
          </p:cNvPr>
          <p:cNvSpPr/>
          <p:nvPr/>
        </p:nvSpPr>
        <p:spPr>
          <a:xfrm>
            <a:off x="5299535" y="2688844"/>
            <a:ext cx="695816" cy="695816"/>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pic>
        <p:nvPicPr>
          <p:cNvPr id="28" name="Picture 27" descr="A close up of a logo&#10;&#10;Description automatically generated">
            <a:extLst>
              <a:ext uri="{FF2B5EF4-FFF2-40B4-BE49-F238E27FC236}">
                <a16:creationId xmlns:a16="http://schemas.microsoft.com/office/drawing/2014/main" id="{A0D6E756-F335-4DB2-9F6B-E3BAEEDF4342}"/>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86512" y="2775821"/>
            <a:ext cx="521862" cy="521862"/>
          </a:xfrm>
          <a:prstGeom prst="rect">
            <a:avLst/>
          </a:prstGeom>
        </p:spPr>
      </p:pic>
      <p:sp>
        <p:nvSpPr>
          <p:cNvPr id="63" name="Rectangle: Rounded Corners 62">
            <a:extLst>
              <a:ext uri="{FF2B5EF4-FFF2-40B4-BE49-F238E27FC236}">
                <a16:creationId xmlns:a16="http://schemas.microsoft.com/office/drawing/2014/main" id="{93577BBE-6A1C-4484-90BF-37FC43A04127}"/>
              </a:ext>
            </a:extLst>
          </p:cNvPr>
          <p:cNvSpPr/>
          <p:nvPr/>
        </p:nvSpPr>
        <p:spPr>
          <a:xfrm>
            <a:off x="2464878" y="3330840"/>
            <a:ext cx="2087448" cy="1395903"/>
          </a:xfrm>
          <a:prstGeom prst="round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5" name="Rectangle 24">
            <a:extLst>
              <a:ext uri="{FF2B5EF4-FFF2-40B4-BE49-F238E27FC236}">
                <a16:creationId xmlns:a16="http://schemas.microsoft.com/office/drawing/2014/main" id="{02B714DB-3B8A-4F26-B7B6-C53698B45E58}"/>
              </a:ext>
            </a:extLst>
          </p:cNvPr>
          <p:cNvSpPr/>
          <p:nvPr/>
        </p:nvSpPr>
        <p:spPr>
          <a:xfrm>
            <a:off x="2464878" y="3445857"/>
            <a:ext cx="2087448" cy="1160011"/>
          </a:xfrm>
          <a:prstGeom prst="rect">
            <a:avLst/>
          </a:prstGeom>
        </p:spPr>
        <p:txBody>
          <a:bodyPr wrap="square">
            <a:spAutoFit/>
          </a:bodyPr>
          <a:lstStyle/>
          <a:p>
            <a:pPr indent="-115183" algn="ctr"/>
            <a:r>
              <a:rPr lang="en-US" sz="1200" dirty="0">
                <a:solidFill>
                  <a:prstClr val="black"/>
                </a:solidFill>
                <a:cs typeface="Arial" panose="020B0604020202020204" pitchFamily="34" charset="0"/>
              </a:rPr>
              <a:t>Enabling your </a:t>
            </a:r>
            <a:br>
              <a:rPr lang="en-US" sz="1200" dirty="0">
                <a:solidFill>
                  <a:prstClr val="black"/>
                </a:solidFill>
                <a:cs typeface="Arial" panose="020B0604020202020204" pitchFamily="34" charset="0"/>
              </a:rPr>
            </a:br>
            <a:r>
              <a:rPr lang="en-US" sz="1200" b="1" dirty="0">
                <a:solidFill>
                  <a:srgbClr val="0070C0"/>
                </a:solidFill>
                <a:cs typeface="Arial" panose="020B0604020202020204" pitchFamily="34" charset="0"/>
              </a:rPr>
              <a:t>hosted applications work </a:t>
            </a:r>
            <a:br>
              <a:rPr lang="en-US" sz="1200" b="1" dirty="0">
                <a:solidFill>
                  <a:srgbClr val="0070C0"/>
                </a:solidFill>
                <a:cs typeface="Arial" panose="020B0604020202020204" pitchFamily="34" charset="0"/>
              </a:rPr>
            </a:br>
            <a:r>
              <a:rPr lang="en-US" sz="1200" b="1" dirty="0">
                <a:solidFill>
                  <a:srgbClr val="0070C0"/>
                </a:solidFill>
                <a:cs typeface="Arial" panose="020B0604020202020204" pitchFamily="34" charset="0"/>
              </a:rPr>
              <a:t>seamlessly </a:t>
            </a:r>
            <a:br>
              <a:rPr lang="en-US" sz="1200" dirty="0">
                <a:solidFill>
                  <a:prstClr val="black"/>
                </a:solidFill>
                <a:cs typeface="Arial" panose="020B0604020202020204" pitchFamily="34" charset="0"/>
              </a:rPr>
            </a:br>
            <a:r>
              <a:rPr lang="en-US" sz="1200" dirty="0">
                <a:solidFill>
                  <a:prstClr val="black"/>
                </a:solidFill>
                <a:cs typeface="Arial" panose="020B0604020202020204" pitchFamily="34" charset="0"/>
              </a:rPr>
              <a:t>with cloud applications as if they are in the same datacenter</a:t>
            </a:r>
          </a:p>
        </p:txBody>
      </p:sp>
      <p:sp>
        <p:nvSpPr>
          <p:cNvPr id="38" name="Oval 37">
            <a:extLst>
              <a:ext uri="{FF2B5EF4-FFF2-40B4-BE49-F238E27FC236}">
                <a16:creationId xmlns:a16="http://schemas.microsoft.com/office/drawing/2014/main" id="{07A90AE6-BA45-4A06-AD99-BAFF10389DBE}"/>
              </a:ext>
            </a:extLst>
          </p:cNvPr>
          <p:cNvSpPr/>
          <p:nvPr/>
        </p:nvSpPr>
        <p:spPr>
          <a:xfrm>
            <a:off x="3160694" y="2688844"/>
            <a:ext cx="695816" cy="695816"/>
          </a:xfrm>
          <a:prstGeom prst="ellipse">
            <a:avLst/>
          </a:prstGeom>
          <a:solidFill>
            <a:schemeClr val="bg1"/>
          </a:solidFill>
          <a:ln w="12700">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a:solidFill>
                <a:prstClr val="white"/>
              </a:solidFill>
              <a:latin typeface="Trebuchet MS"/>
            </a:endParaRPr>
          </a:p>
        </p:txBody>
      </p:sp>
      <p:pic>
        <p:nvPicPr>
          <p:cNvPr id="61" name="Picture 60" descr="A close up of a logo&#10;&#10;Description automatically generated">
            <a:extLst>
              <a:ext uri="{FF2B5EF4-FFF2-40B4-BE49-F238E27FC236}">
                <a16:creationId xmlns:a16="http://schemas.microsoft.com/office/drawing/2014/main" id="{EEB0C4C8-2F26-4A65-B743-1FB0894E39C0}"/>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15055" y="2743205"/>
            <a:ext cx="587095" cy="587095"/>
          </a:xfrm>
          <a:prstGeom prst="rect">
            <a:avLst/>
          </a:prstGeom>
        </p:spPr>
      </p:pic>
      <p:sp>
        <p:nvSpPr>
          <p:cNvPr id="3" name="Title 2">
            <a:extLst>
              <a:ext uri="{FF2B5EF4-FFF2-40B4-BE49-F238E27FC236}">
                <a16:creationId xmlns:a16="http://schemas.microsoft.com/office/drawing/2014/main" id="{1F022695-50BE-408A-890A-961118BAC681}"/>
              </a:ext>
            </a:extLst>
          </p:cNvPr>
          <p:cNvSpPr>
            <a:spLocks noGrp="1"/>
          </p:cNvSpPr>
          <p:nvPr>
            <p:ph type="title"/>
          </p:nvPr>
        </p:nvSpPr>
        <p:spPr/>
        <p:txBody>
          <a:bodyPr/>
          <a:lstStyle/>
          <a:p>
            <a:endParaRPr lang="en-IN"/>
          </a:p>
        </p:txBody>
      </p:sp>
    </p:spTree>
    <p:extLst>
      <p:ext uri="{BB962C8B-B14F-4D97-AF65-F5344CB8AC3E}">
        <p14:creationId xmlns:p14="http://schemas.microsoft.com/office/powerpoint/2010/main" val="172193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304D07AC-3439-4E3F-839E-D3CBE13BA02C}"/>
              </a:ext>
            </a:extLst>
          </p:cNvPr>
          <p:cNvSpPr/>
          <p:nvPr/>
        </p:nvSpPr>
        <p:spPr>
          <a:xfrm rot="5400000">
            <a:off x="-240834" y="1928657"/>
            <a:ext cx="3232457" cy="2087850"/>
          </a:xfrm>
          <a:prstGeom prst="homePlate">
            <a:avLst>
              <a:gd name="adj" fmla="val 8632"/>
            </a:avLst>
          </a:prstGeom>
          <a:solidFill>
            <a:schemeClr val="bg1"/>
          </a:solidFill>
          <a:ln w="9525">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4" name="Arrow: Pentagon 23">
            <a:extLst>
              <a:ext uri="{FF2B5EF4-FFF2-40B4-BE49-F238E27FC236}">
                <a16:creationId xmlns:a16="http://schemas.microsoft.com/office/drawing/2014/main" id="{734FE5DA-C8E6-4D9A-8769-22F94960633F}"/>
              </a:ext>
            </a:extLst>
          </p:cNvPr>
          <p:cNvSpPr/>
          <p:nvPr/>
        </p:nvSpPr>
        <p:spPr>
          <a:xfrm rot="5400000">
            <a:off x="1896356" y="1928657"/>
            <a:ext cx="3232457" cy="2087850"/>
          </a:xfrm>
          <a:prstGeom prst="homePlate">
            <a:avLst>
              <a:gd name="adj" fmla="val 8632"/>
            </a:avLst>
          </a:prstGeom>
          <a:solidFill>
            <a:schemeClr val="bg1"/>
          </a:solidFill>
          <a:ln w="952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5" name="Arrow: Pentagon 24">
            <a:extLst>
              <a:ext uri="{FF2B5EF4-FFF2-40B4-BE49-F238E27FC236}">
                <a16:creationId xmlns:a16="http://schemas.microsoft.com/office/drawing/2014/main" id="{2F01F99F-314A-49C6-AA62-9FC66A91204A}"/>
              </a:ext>
            </a:extLst>
          </p:cNvPr>
          <p:cNvSpPr/>
          <p:nvPr/>
        </p:nvSpPr>
        <p:spPr>
          <a:xfrm rot="5400000">
            <a:off x="4033544" y="1928657"/>
            <a:ext cx="3232457" cy="2087850"/>
          </a:xfrm>
          <a:prstGeom prst="homePlate">
            <a:avLst>
              <a:gd name="adj" fmla="val 8632"/>
            </a:avLst>
          </a:prstGeom>
          <a:solidFill>
            <a:schemeClr val="bg1"/>
          </a:solidFill>
          <a:ln w="9525">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6" name="Arrow: Pentagon 25">
            <a:extLst>
              <a:ext uri="{FF2B5EF4-FFF2-40B4-BE49-F238E27FC236}">
                <a16:creationId xmlns:a16="http://schemas.microsoft.com/office/drawing/2014/main" id="{3F3558A4-04F0-484C-9195-5143B226F1F6}"/>
              </a:ext>
            </a:extLst>
          </p:cNvPr>
          <p:cNvSpPr/>
          <p:nvPr/>
        </p:nvSpPr>
        <p:spPr>
          <a:xfrm rot="5400000">
            <a:off x="6170735" y="1928657"/>
            <a:ext cx="3232457" cy="2087850"/>
          </a:xfrm>
          <a:prstGeom prst="homePlate">
            <a:avLst>
              <a:gd name="adj" fmla="val 8632"/>
            </a:avLst>
          </a:prstGeom>
          <a:solidFill>
            <a:schemeClr val="bg1"/>
          </a:solidFill>
          <a:ln w="952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65" name="Oval 64">
            <a:extLst>
              <a:ext uri="{FF2B5EF4-FFF2-40B4-BE49-F238E27FC236}">
                <a16:creationId xmlns:a16="http://schemas.microsoft.com/office/drawing/2014/main" id="{2158E8B0-353D-4EE2-AABC-A8360F3DD0C3}"/>
              </a:ext>
            </a:extLst>
          </p:cNvPr>
          <p:cNvSpPr/>
          <p:nvPr/>
        </p:nvSpPr>
        <p:spPr>
          <a:xfrm>
            <a:off x="1015395" y="996948"/>
            <a:ext cx="720000" cy="72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544019E2-0EC1-41A5-8705-E9408966191F}"/>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05395" y="1086948"/>
            <a:ext cx="540000" cy="540000"/>
          </a:xfrm>
          <a:prstGeom prst="rect">
            <a:avLst/>
          </a:prstGeom>
        </p:spPr>
      </p:pic>
      <p:sp>
        <p:nvSpPr>
          <p:cNvPr id="68" name="Oval 67">
            <a:extLst>
              <a:ext uri="{FF2B5EF4-FFF2-40B4-BE49-F238E27FC236}">
                <a16:creationId xmlns:a16="http://schemas.microsoft.com/office/drawing/2014/main" id="{AF2AFD35-AECB-4AA2-B5D8-8799317E3527}"/>
              </a:ext>
            </a:extLst>
          </p:cNvPr>
          <p:cNvSpPr/>
          <p:nvPr/>
        </p:nvSpPr>
        <p:spPr>
          <a:xfrm>
            <a:off x="7426963" y="1007395"/>
            <a:ext cx="720000" cy="720000"/>
          </a:xfrm>
          <a:prstGeom prst="ellipse">
            <a:avLst/>
          </a:prstGeom>
          <a:solidFill>
            <a:schemeClr val="bg1"/>
          </a:solidFill>
          <a:ln w="12700">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59" name="Picture 58" descr="A close up of a logo&#10;&#10;Description automatically generated">
            <a:extLst>
              <a:ext uri="{FF2B5EF4-FFF2-40B4-BE49-F238E27FC236}">
                <a16:creationId xmlns:a16="http://schemas.microsoft.com/office/drawing/2014/main" id="{36358FE6-DAFE-4D4A-BEC9-5112676D1203}"/>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516963" y="1097395"/>
            <a:ext cx="540000" cy="540000"/>
          </a:xfrm>
          <a:prstGeom prst="rect">
            <a:avLst/>
          </a:prstGeom>
        </p:spPr>
      </p:pic>
      <p:sp>
        <p:nvSpPr>
          <p:cNvPr id="66" name="Oval 65">
            <a:extLst>
              <a:ext uri="{FF2B5EF4-FFF2-40B4-BE49-F238E27FC236}">
                <a16:creationId xmlns:a16="http://schemas.microsoft.com/office/drawing/2014/main" id="{153CF844-0D36-45AD-842C-4FC0DE2F1FA6}"/>
              </a:ext>
            </a:extLst>
          </p:cNvPr>
          <p:cNvSpPr/>
          <p:nvPr/>
        </p:nvSpPr>
        <p:spPr>
          <a:xfrm>
            <a:off x="3152584" y="996948"/>
            <a:ext cx="720000" cy="720000"/>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62" name="Picture 61" descr="A close up of a logo&#10;&#10;Description automatically generated">
            <a:extLst>
              <a:ext uri="{FF2B5EF4-FFF2-40B4-BE49-F238E27FC236}">
                <a16:creationId xmlns:a16="http://schemas.microsoft.com/office/drawing/2014/main" id="{D6341AB0-0136-4512-AC0A-73A0DBB867A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242584" y="1086948"/>
            <a:ext cx="540000" cy="540000"/>
          </a:xfrm>
          <a:prstGeom prst="rect">
            <a:avLst/>
          </a:prstGeom>
        </p:spPr>
      </p:pic>
      <p:sp>
        <p:nvSpPr>
          <p:cNvPr id="67" name="Oval 66">
            <a:extLst>
              <a:ext uri="{FF2B5EF4-FFF2-40B4-BE49-F238E27FC236}">
                <a16:creationId xmlns:a16="http://schemas.microsoft.com/office/drawing/2014/main" id="{C82BEF06-9949-46F4-B0BF-94635A5B11EE}"/>
              </a:ext>
            </a:extLst>
          </p:cNvPr>
          <p:cNvSpPr/>
          <p:nvPr/>
        </p:nvSpPr>
        <p:spPr>
          <a:xfrm>
            <a:off x="5289773" y="1007395"/>
            <a:ext cx="720000" cy="720000"/>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a:ln>
                <a:noFill/>
              </a:ln>
              <a:solidFill>
                <a:prstClr val="white"/>
              </a:solidFill>
              <a:effectLst/>
              <a:uLnTx/>
              <a:uFillTx/>
              <a:latin typeface="Trebuchet MS"/>
              <a:ea typeface="+mn-ea"/>
              <a:cs typeface="+mn-cs"/>
            </a:endParaRPr>
          </a:p>
        </p:txBody>
      </p:sp>
      <p:pic>
        <p:nvPicPr>
          <p:cNvPr id="64" name="Picture 63" descr="A close up of a logo&#10;&#10;Description automatically generated">
            <a:extLst>
              <a:ext uri="{FF2B5EF4-FFF2-40B4-BE49-F238E27FC236}">
                <a16:creationId xmlns:a16="http://schemas.microsoft.com/office/drawing/2014/main" id="{13F86628-8B79-4245-BECF-B5DA4680198D}"/>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79773" y="1097395"/>
            <a:ext cx="540000" cy="540000"/>
          </a:xfrm>
          <a:prstGeom prst="rect">
            <a:avLst/>
          </a:prstGeom>
        </p:spPr>
      </p:pic>
      <p:sp>
        <p:nvSpPr>
          <p:cNvPr id="69" name="TextBox 68">
            <a:extLst>
              <a:ext uri="{FF2B5EF4-FFF2-40B4-BE49-F238E27FC236}">
                <a16:creationId xmlns:a16="http://schemas.microsoft.com/office/drawing/2014/main" id="{51DB9539-220C-482E-AF2D-EECB28139AF2}"/>
              </a:ext>
            </a:extLst>
          </p:cNvPr>
          <p:cNvSpPr txBox="1"/>
          <p:nvPr/>
        </p:nvSpPr>
        <p:spPr>
          <a:xfrm>
            <a:off x="552094" y="1783180"/>
            <a:ext cx="1646606" cy="523220"/>
          </a:xfrm>
          <a:prstGeom prst="rect">
            <a:avLst/>
          </a:prstGeom>
          <a:noFill/>
        </p:spPr>
        <p:txBody>
          <a:bodyPr wrap="none" rtlCol="0">
            <a:spAutoFit/>
          </a:bodyPr>
          <a:lstStyle/>
          <a:p>
            <a:pPr marL="0" marR="0" lvl="0" indent="0" algn="ctr" defTabSz="91426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CLOUD ENABLING</a:t>
            </a:r>
          </a:p>
          <a:p>
            <a:pPr marL="0" marR="0" lvl="0" indent="0" algn="ctr" defTabSz="91426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70" name="TextBox 69">
            <a:extLst>
              <a:ext uri="{FF2B5EF4-FFF2-40B4-BE49-F238E27FC236}">
                <a16:creationId xmlns:a16="http://schemas.microsoft.com/office/drawing/2014/main" id="{C4F57AA3-579B-4765-9816-9D4B73312946}"/>
              </a:ext>
            </a:extLst>
          </p:cNvPr>
          <p:cNvSpPr txBox="1"/>
          <p:nvPr/>
        </p:nvSpPr>
        <p:spPr>
          <a:xfrm>
            <a:off x="2734168" y="1783179"/>
            <a:ext cx="1556836" cy="307777"/>
          </a:xfrm>
          <a:prstGeom prst="rect">
            <a:avLst/>
          </a:prstGeom>
          <a:noFill/>
        </p:spPr>
        <p:txBody>
          <a:bodyPr wrap="none" rtlCol="0">
            <a:spAutoFit/>
          </a:bodyPr>
          <a:lstStyle/>
          <a:p>
            <a:pPr marL="0" marR="0" lvl="0" indent="0" algn="ctr" defTabSz="91424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CLOUD INSPIRED</a:t>
            </a:r>
          </a:p>
        </p:txBody>
      </p:sp>
      <p:sp>
        <p:nvSpPr>
          <p:cNvPr id="71" name="TextBox 70">
            <a:extLst>
              <a:ext uri="{FF2B5EF4-FFF2-40B4-BE49-F238E27FC236}">
                <a16:creationId xmlns:a16="http://schemas.microsoft.com/office/drawing/2014/main" id="{8F7F0849-E8C4-43AC-BD20-958A0E1FFADC}"/>
              </a:ext>
            </a:extLst>
          </p:cNvPr>
          <p:cNvSpPr txBox="1"/>
          <p:nvPr/>
        </p:nvSpPr>
        <p:spPr>
          <a:xfrm>
            <a:off x="5023641" y="1783179"/>
            <a:ext cx="1252267" cy="307777"/>
          </a:xfrm>
          <a:prstGeom prst="rect">
            <a:avLst/>
          </a:prstGeom>
          <a:noFill/>
        </p:spPr>
        <p:txBody>
          <a:bodyPr wrap="none" rtlCol="0">
            <a:spAutoFit/>
          </a:bodyPr>
          <a:lstStyle/>
          <a:p>
            <a:pPr marL="0" marR="0" lvl="0" indent="0" algn="ctr" defTabSz="91424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CLOUD PURE</a:t>
            </a:r>
          </a:p>
        </p:txBody>
      </p:sp>
      <p:sp>
        <p:nvSpPr>
          <p:cNvPr id="72" name="TextBox 71">
            <a:extLst>
              <a:ext uri="{FF2B5EF4-FFF2-40B4-BE49-F238E27FC236}">
                <a16:creationId xmlns:a16="http://schemas.microsoft.com/office/drawing/2014/main" id="{95A3BDE4-EDCF-4FA6-9ABC-CD6963F37ABB}"/>
              </a:ext>
            </a:extLst>
          </p:cNvPr>
          <p:cNvSpPr txBox="1"/>
          <p:nvPr/>
        </p:nvSpPr>
        <p:spPr>
          <a:xfrm>
            <a:off x="6925991" y="1783179"/>
            <a:ext cx="1721946" cy="307777"/>
          </a:xfrm>
          <a:prstGeom prst="rect">
            <a:avLst/>
          </a:prstGeom>
          <a:noFill/>
        </p:spPr>
        <p:txBody>
          <a:bodyPr wrap="none" rtlCol="0">
            <a:spAutoFit/>
          </a:bodyPr>
          <a:lstStyle/>
          <a:p>
            <a:pPr marL="0" marR="0" lvl="0" indent="0" algn="ctr" defTabSz="91424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rebuchet MS"/>
                <a:ea typeface="+mn-ea"/>
                <a:cs typeface="+mn-cs"/>
              </a:rPr>
              <a:t>CLOUD ENHANCED</a:t>
            </a:r>
          </a:p>
        </p:txBody>
      </p:sp>
      <p:sp>
        <p:nvSpPr>
          <p:cNvPr id="73" name="TextBox 72">
            <a:extLst>
              <a:ext uri="{FF2B5EF4-FFF2-40B4-BE49-F238E27FC236}">
                <a16:creationId xmlns:a16="http://schemas.microsoft.com/office/drawing/2014/main" id="{19C46830-25BB-4049-AE24-764662BB5A74}"/>
              </a:ext>
            </a:extLst>
          </p:cNvPr>
          <p:cNvSpPr txBox="1"/>
          <p:nvPr/>
        </p:nvSpPr>
        <p:spPr>
          <a:xfrm>
            <a:off x="385395" y="2105134"/>
            <a:ext cx="1980000" cy="2316019"/>
          </a:xfrm>
          <a:prstGeom prst="rect">
            <a:avLst/>
          </a:prstGeom>
          <a:noFill/>
        </p:spPr>
        <p:txBody>
          <a:bodyPr wrap="square" rtlCol="0">
            <a:spAutoFit/>
          </a:bodyPr>
          <a:lstStyle/>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Cloud Data Centres</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For Enterprises and Hyperscale CSPs</a:t>
            </a:r>
            <a:endPar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endParaRP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Private Cloud at DC</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Hyperconverged | Enterprise</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Hyper reach/Hyperscale NW</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Hyper Reach/Hyperscale transport</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Data Center Interconnect</a:t>
            </a:r>
            <a:endPar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endParaRP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SD-WAN</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Migration Services</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Migration and Implementation services</a:t>
            </a:r>
          </a:p>
        </p:txBody>
      </p:sp>
      <p:sp>
        <p:nvSpPr>
          <p:cNvPr id="74" name="TextBox 73">
            <a:extLst>
              <a:ext uri="{FF2B5EF4-FFF2-40B4-BE49-F238E27FC236}">
                <a16:creationId xmlns:a16="http://schemas.microsoft.com/office/drawing/2014/main" id="{28E2F5B4-A516-4B05-A938-20DFE719CDD6}"/>
              </a:ext>
            </a:extLst>
          </p:cNvPr>
          <p:cNvSpPr txBox="1"/>
          <p:nvPr/>
        </p:nvSpPr>
        <p:spPr>
          <a:xfrm>
            <a:off x="2522584" y="2105134"/>
            <a:ext cx="1980000" cy="1500411"/>
          </a:xfrm>
          <a:prstGeom prst="rect">
            <a:avLst/>
          </a:prstGeom>
          <a:noFill/>
        </p:spPr>
        <p:txBody>
          <a:bodyPr wrap="square" rtlCol="0">
            <a:spAutoFit/>
          </a:bodyPr>
          <a:lstStyle/>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IaaS at Cloud DCs</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CloudInfinit</a:t>
            </a:r>
          </a:p>
          <a:p>
            <a:pPr marL="266693" marR="0" lvl="1" indent="-84136"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Enterprise Multi-Tenant</a:t>
            </a:r>
          </a:p>
          <a:p>
            <a:pPr marL="266693" marR="0" lvl="1" indent="-84136"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Dedicated</a:t>
            </a:r>
          </a:p>
          <a:p>
            <a:pPr marL="266693" marR="0" lvl="1" indent="-84136"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Hosted SAP/S4 HANA</a:t>
            </a:r>
          </a:p>
          <a:p>
            <a:pPr marL="266693" marR="0" lvl="1" indent="-84136"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Azure Stack as a Service</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Edge infra aligned to Cloud</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Edge Connect Services</a:t>
            </a:r>
          </a:p>
        </p:txBody>
      </p:sp>
      <p:sp>
        <p:nvSpPr>
          <p:cNvPr id="75" name="TextBox 74">
            <a:extLst>
              <a:ext uri="{FF2B5EF4-FFF2-40B4-BE49-F238E27FC236}">
                <a16:creationId xmlns:a16="http://schemas.microsoft.com/office/drawing/2014/main" id="{0E038E24-5A31-4851-A514-C9FBA1415A51}"/>
              </a:ext>
            </a:extLst>
          </p:cNvPr>
          <p:cNvSpPr txBox="1"/>
          <p:nvPr/>
        </p:nvSpPr>
        <p:spPr>
          <a:xfrm>
            <a:off x="4659773" y="2105134"/>
            <a:ext cx="1980000" cy="1454244"/>
          </a:xfrm>
          <a:prstGeom prst="rect">
            <a:avLst/>
          </a:prstGeom>
          <a:noFill/>
        </p:spPr>
        <p:txBody>
          <a:bodyPr wrap="square" rtlCol="0">
            <a:spAutoFit/>
          </a:bodyPr>
          <a:lstStyle/>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Hyperscale Platforms adjacent to Cloud DCs</a:t>
            </a:r>
            <a:endParaRPr kumimoji="0" lang="en-IN" sz="1000" b="0"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endParaRP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AWS </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Azure</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OCI</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IN"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GCP</a:t>
            </a:r>
            <a:endParaRPr kumimoji="0" lang="en-IN" sz="10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endParaRP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IN"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Multi-cloud Management platform &amp; services</a:t>
            </a:r>
          </a:p>
        </p:txBody>
      </p:sp>
      <p:sp>
        <p:nvSpPr>
          <p:cNvPr id="76" name="TextBox 75">
            <a:extLst>
              <a:ext uri="{FF2B5EF4-FFF2-40B4-BE49-F238E27FC236}">
                <a16:creationId xmlns:a16="http://schemas.microsoft.com/office/drawing/2014/main" id="{83E8626E-4DED-463D-8506-4D0E7FEDE9FF}"/>
              </a:ext>
            </a:extLst>
          </p:cNvPr>
          <p:cNvSpPr txBox="1"/>
          <p:nvPr/>
        </p:nvSpPr>
        <p:spPr>
          <a:xfrm>
            <a:off x="6796963" y="2105134"/>
            <a:ext cx="1980000" cy="1708160"/>
          </a:xfrm>
          <a:prstGeom prst="rect">
            <a:avLst/>
          </a:prstGeom>
          <a:noFill/>
        </p:spPr>
        <p:txBody>
          <a:bodyPr wrap="square" rtlCol="0">
            <a:spAutoFit/>
          </a:bodyPr>
          <a:lstStyle/>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Digital Services</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App Modernization </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Kubernetes-as-a-Service</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Digital Apps (SaaS)</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Forum DIGITAL</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HCM Digital (iTest)</a:t>
            </a:r>
          </a:p>
          <a:p>
            <a:pPr marL="182563" marR="0" lvl="0" indent="-90488" algn="l" defTabSz="914241"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900" b="0" i="0" u="none" strike="noStrike" kern="1200" cap="none" spc="-30" normalizeH="0" baseline="0" noProof="0" dirty="0">
                <a:ln>
                  <a:noFill/>
                </a:ln>
                <a:solidFill>
                  <a:prstClr val="black">
                    <a:lumMod val="75000"/>
                    <a:lumOff val="25000"/>
                  </a:prstClr>
                </a:solidFill>
                <a:effectLst/>
                <a:uLnTx/>
                <a:uFillTx/>
                <a:latin typeface="Trebuchet MS"/>
                <a:ea typeface="+mn-ea"/>
                <a:cs typeface="Calibri" panose="020F0502020204030204" pitchFamily="34" charset="0"/>
              </a:rPr>
              <a:t>Learning Management </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Internet-of-Things (IOT)</a:t>
            </a:r>
          </a:p>
          <a:p>
            <a:pPr marL="0" marR="0" lvl="0" indent="0" algn="l" defTabSz="914241" rtl="0" eaLnBrk="1" fontAlgn="auto" latinLnBrk="0" hangingPunct="1">
              <a:lnSpc>
                <a:spcPct val="100000"/>
              </a:lnSpc>
              <a:spcBef>
                <a:spcPts val="0"/>
              </a:spcBef>
              <a:spcAft>
                <a:spcPts val="300"/>
              </a:spcAft>
              <a:buClrTx/>
              <a:buSzTx/>
              <a:buFontTx/>
              <a:buNone/>
              <a:tabLst/>
              <a:defRPr/>
            </a:pPr>
            <a:r>
              <a:rPr kumimoji="0" lang="en-US" sz="1000" b="1" i="0" u="none" strike="noStrike" kern="1200" cap="none" spc="-30" normalizeH="0" baseline="0" noProof="0" dirty="0">
                <a:ln>
                  <a:noFill/>
                </a:ln>
                <a:solidFill>
                  <a:prstClr val="black">
                    <a:lumMod val="75000"/>
                    <a:lumOff val="25000"/>
                  </a:prstClr>
                </a:solidFill>
                <a:effectLst/>
                <a:uLnTx/>
                <a:uFillTx/>
                <a:latin typeface="Aharoni" panose="02010803020104030203" pitchFamily="2" charset="-79"/>
                <a:ea typeface="+mn-ea"/>
                <a:cs typeface="Aharoni" panose="02010803020104030203" pitchFamily="2" charset="-79"/>
              </a:rPr>
              <a:t>Industry Solution-as-a-Service</a:t>
            </a:r>
          </a:p>
        </p:txBody>
      </p:sp>
      <p:sp>
        <p:nvSpPr>
          <p:cNvPr id="31" name="TextBox 30">
            <a:extLst>
              <a:ext uri="{FF2B5EF4-FFF2-40B4-BE49-F238E27FC236}">
                <a16:creationId xmlns:a16="http://schemas.microsoft.com/office/drawing/2014/main" id="{3024D329-9E47-41F0-A718-BF13D363DD2F}"/>
              </a:ext>
            </a:extLst>
          </p:cNvPr>
          <p:cNvSpPr txBox="1"/>
          <p:nvPr/>
        </p:nvSpPr>
        <p:spPr>
          <a:xfrm>
            <a:off x="268193" y="494339"/>
            <a:ext cx="8496300" cy="338554"/>
          </a:xfrm>
          <a:prstGeom prst="rect">
            <a:avLst/>
          </a:prstGeom>
          <a:noFill/>
        </p:spPr>
        <p:txBody>
          <a:bodyPr wrap="square"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F497D">
                    <a:lumMod val="75000"/>
                  </a:srgbClr>
                </a:solidFill>
                <a:effectLst/>
                <a:uLnTx/>
                <a:uFillTx/>
                <a:latin typeface="Trebuchet MS"/>
                <a:ea typeface="Open Sans" panose="020B0606030504020204" pitchFamily="34" charset="0"/>
                <a:cs typeface="Open Sans" panose="020B0606030504020204" pitchFamily="34" charset="0"/>
              </a:rPr>
              <a:t>ALIGNED TO OUR CUSTOMERS’ CLOUD TRANSFORMATION PURSUIT</a:t>
            </a:r>
          </a:p>
        </p:txBody>
      </p:sp>
      <p:sp>
        <p:nvSpPr>
          <p:cNvPr id="33" name="TextBox 32">
            <a:extLst>
              <a:ext uri="{FF2B5EF4-FFF2-40B4-BE49-F238E27FC236}">
                <a16:creationId xmlns:a16="http://schemas.microsoft.com/office/drawing/2014/main" id="{0A9D5321-9C1A-478E-AFD3-6C2706CC279E}"/>
              </a:ext>
            </a:extLst>
          </p:cNvPr>
          <p:cNvSpPr txBox="1"/>
          <p:nvPr/>
        </p:nvSpPr>
        <p:spPr>
          <a:xfrm>
            <a:off x="331469" y="177103"/>
            <a:ext cx="1867231" cy="400110"/>
          </a:xfrm>
          <a:prstGeom prst="rect">
            <a:avLst/>
          </a:prstGeom>
          <a:noFill/>
        </p:spPr>
        <p:txBody>
          <a:bodyPr wrap="square" lIns="0" tIns="0" rIns="0" bIns="0"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n-IN" sz="2600" b="1" i="0" u="none" strike="noStrike" kern="1200" cap="none" spc="-150" normalizeH="0" baseline="0" noProof="0" dirty="0">
                <a:ln>
                  <a:noFill/>
                </a:ln>
                <a:solidFill>
                  <a:srgbClr val="1F497D">
                    <a:lumMod val="75000"/>
                  </a:srgbClr>
                </a:solidFill>
                <a:effectLst/>
                <a:uLnTx/>
                <a:uFillTx/>
                <a:latin typeface="Trebuchet MS"/>
                <a:ea typeface="+mn-ea"/>
                <a:cs typeface="+mn-cs"/>
              </a:rPr>
              <a:t>cloud@core</a:t>
            </a:r>
            <a:endParaRPr kumimoji="0" lang="en-US" sz="2600" b="1" i="0" u="none" strike="noStrike" kern="1200" cap="none" spc="-150" normalizeH="0" baseline="0" noProof="0" dirty="0">
              <a:ln>
                <a:noFill/>
              </a:ln>
              <a:solidFill>
                <a:srgbClr val="1F497D">
                  <a:lumMod val="75000"/>
                </a:srgbClr>
              </a:solidFill>
              <a:effectLst/>
              <a:uLnTx/>
              <a:uFillTx/>
              <a:latin typeface="Trebuchet MS"/>
              <a:ea typeface="+mn-ea"/>
              <a:cs typeface="+mn-cs"/>
            </a:endParaRPr>
          </a:p>
        </p:txBody>
      </p:sp>
      <p:sp>
        <p:nvSpPr>
          <p:cNvPr id="34" name="TextBox 33">
            <a:extLst>
              <a:ext uri="{FF2B5EF4-FFF2-40B4-BE49-F238E27FC236}">
                <a16:creationId xmlns:a16="http://schemas.microsoft.com/office/drawing/2014/main" id="{94A81793-3BAF-4E74-93AB-62124E490BF0}"/>
              </a:ext>
            </a:extLst>
          </p:cNvPr>
          <p:cNvSpPr txBox="1"/>
          <p:nvPr/>
        </p:nvSpPr>
        <p:spPr>
          <a:xfrm>
            <a:off x="2089068" y="225071"/>
            <a:ext cx="349776" cy="246221"/>
          </a:xfrm>
          <a:prstGeom prst="rect">
            <a:avLst/>
          </a:prstGeom>
          <a:noFill/>
        </p:spPr>
        <p:txBody>
          <a:bodyPr wrap="square" rtlCol="0">
            <a:spAutoFit/>
          </a:bodyPr>
          <a:lstStyle/>
          <a:p>
            <a:pPr marL="0" marR="0" lvl="0" indent="0" algn="l" defTabSz="914264" rtl="0" eaLnBrk="1" fontAlgn="auto" latinLnBrk="0" hangingPunct="1">
              <a:lnSpc>
                <a:spcPct val="100000"/>
              </a:lnSpc>
              <a:spcBef>
                <a:spcPts val="0"/>
              </a:spcBef>
              <a:spcAft>
                <a:spcPts val="0"/>
              </a:spcAft>
              <a:buClrTx/>
              <a:buSzTx/>
              <a:buFontTx/>
              <a:buNone/>
              <a:tabLst/>
              <a:defRPr/>
            </a:pPr>
            <a:r>
              <a:rPr kumimoji="0" lang="en-IN" sz="1000" b="0" i="0" u="none" strike="noStrike" kern="1200" cap="none" spc="0" normalizeH="0" baseline="0" noProof="0" dirty="0">
                <a:ln>
                  <a:noFill/>
                </a:ln>
                <a:solidFill>
                  <a:prstClr val="black">
                    <a:lumMod val="85000"/>
                    <a:lumOff val="15000"/>
                  </a:prstClr>
                </a:solidFill>
                <a:effectLst/>
                <a:uLnTx/>
                <a:uFillTx/>
                <a:latin typeface="Trebuchet MS"/>
                <a:ea typeface="+mn-ea"/>
                <a:cs typeface="+mn-cs"/>
              </a:rPr>
              <a:t>TM</a:t>
            </a:r>
          </a:p>
        </p:txBody>
      </p:sp>
    </p:spTree>
    <p:extLst>
      <p:ext uri="{BB962C8B-B14F-4D97-AF65-F5344CB8AC3E}">
        <p14:creationId xmlns:p14="http://schemas.microsoft.com/office/powerpoint/2010/main" val="98959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1" name="Straight Arrow Connector 120"/>
          <p:cNvCxnSpPr/>
          <p:nvPr/>
        </p:nvCxnSpPr>
        <p:spPr>
          <a:xfrm>
            <a:off x="2755917" y="1447372"/>
            <a:ext cx="3852000" cy="0"/>
          </a:xfrm>
          <a:prstGeom prst="straightConnector1">
            <a:avLst/>
          </a:prstGeom>
          <a:ln w="15875">
            <a:solidFill>
              <a:schemeClr val="accent1">
                <a:shade val="95000"/>
                <a:satMod val="10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IN" dirty="0">
                <a:latin typeface="Trebuchet MS (Body)"/>
              </a:rPr>
              <a:t>Enabling Hybrid Cloud solution </a:t>
            </a:r>
          </a:p>
        </p:txBody>
      </p:sp>
      <p:sp>
        <p:nvSpPr>
          <p:cNvPr id="65" name="Rounded Rectangle 229">
            <a:extLst>
              <a:ext uri="{FF2B5EF4-FFF2-40B4-BE49-F238E27FC236}">
                <a16:creationId xmlns:a16="http://schemas.microsoft.com/office/drawing/2014/main" id="{C5977B31-9D47-4165-A6A9-202716AD8D67}"/>
              </a:ext>
            </a:extLst>
          </p:cNvPr>
          <p:cNvSpPr/>
          <p:nvPr/>
        </p:nvSpPr>
        <p:spPr>
          <a:xfrm>
            <a:off x="323851" y="987425"/>
            <a:ext cx="2273458" cy="3384512"/>
          </a:xfrm>
          <a:prstGeom prst="roundRect">
            <a:avLst>
              <a:gd name="adj" fmla="val 4997"/>
            </a:avLst>
          </a:prstGeom>
          <a:solidFill>
            <a:schemeClr val="accent1">
              <a:lumMod val="20000"/>
              <a:lumOff val="80000"/>
            </a:schemeClr>
          </a:solidFill>
          <a:ln w="12700" algn="ctr">
            <a:noFill/>
            <a:miter lim="800000"/>
            <a:headEnd/>
            <a:tailEnd/>
          </a:ln>
          <a:effectLst/>
        </p:spPr>
        <p:txBody>
          <a:bodyPr lIns="0" tIns="60960" rIns="0" bIns="60960" anchor="t"/>
          <a:lstStyle/>
          <a:p>
            <a:pPr algn="ctr" defTabSz="609555">
              <a:lnSpc>
                <a:spcPct val="90000"/>
              </a:lnSpc>
              <a:defRPr/>
            </a:pPr>
            <a:endParaRPr lang="en-US" sz="2000" kern="0" dirty="0">
              <a:solidFill>
                <a:srgbClr val="FFFFFF"/>
              </a:solidFill>
              <a:latin typeface="Trebuchet MS (Body)"/>
              <a:cs typeface="CiscoSansTT Light" panose="020B0503020201020303" pitchFamily="34" charset="0"/>
              <a:sym typeface="Arial"/>
            </a:endParaRPr>
          </a:p>
          <a:p>
            <a:pPr algn="ctr" defTabSz="609555">
              <a:defRPr/>
            </a:pPr>
            <a:endParaRPr lang="en-US" sz="2000" kern="0" dirty="0">
              <a:solidFill>
                <a:srgbClr val="FFFFFF"/>
              </a:solidFill>
              <a:latin typeface="Trebuchet MS (Body)"/>
              <a:cs typeface="CiscoSansTT Light" panose="020B0503020201020303" pitchFamily="34" charset="0"/>
              <a:sym typeface="Arial"/>
            </a:endParaRPr>
          </a:p>
          <a:p>
            <a:pPr algn="ctr" defTabSz="609555">
              <a:lnSpc>
                <a:spcPct val="90000"/>
              </a:lnSpc>
              <a:defRPr/>
            </a:pPr>
            <a:endParaRPr lang="en-US" sz="2000" kern="0" dirty="0">
              <a:solidFill>
                <a:srgbClr val="FFFFFF"/>
              </a:solidFill>
              <a:latin typeface="Trebuchet MS (Body)"/>
              <a:cs typeface="CiscoSansTT Light" panose="020B0503020201020303" pitchFamily="34" charset="0"/>
              <a:sym typeface="Arial"/>
            </a:endParaRPr>
          </a:p>
        </p:txBody>
      </p:sp>
      <p:sp>
        <p:nvSpPr>
          <p:cNvPr id="66" name="Rectangle 65">
            <a:extLst>
              <a:ext uri="{FF2B5EF4-FFF2-40B4-BE49-F238E27FC236}">
                <a16:creationId xmlns:a16="http://schemas.microsoft.com/office/drawing/2014/main" id="{303E94A2-704C-457C-BBBD-B48D6E7B94F4}"/>
              </a:ext>
            </a:extLst>
          </p:cNvPr>
          <p:cNvSpPr/>
          <p:nvPr/>
        </p:nvSpPr>
        <p:spPr>
          <a:xfrm>
            <a:off x="323852" y="1086704"/>
            <a:ext cx="2253061" cy="535531"/>
          </a:xfrm>
          <a:prstGeom prst="rect">
            <a:avLst/>
          </a:prstGeom>
          <a:noFill/>
        </p:spPr>
        <p:txBody>
          <a:bodyPr wrap="square">
            <a:spAutoFit/>
          </a:bodyPr>
          <a:lstStyle/>
          <a:p>
            <a:pPr algn="ctr" defTabSz="609555">
              <a:lnSpc>
                <a:spcPct val="90000"/>
              </a:lnSpc>
              <a:defRPr/>
            </a:pPr>
            <a:r>
              <a:rPr lang="en-GB" sz="1600" kern="0" dirty="0">
                <a:solidFill>
                  <a:schemeClr val="tx2"/>
                </a:solidFill>
                <a:latin typeface="Trebuchet MS (Body)"/>
                <a:cs typeface="CiscoSansTT ExtraLight" panose="020B0303020201020303" pitchFamily="34" charset="0"/>
              </a:rPr>
              <a:t>On-Premises environment</a:t>
            </a:r>
          </a:p>
        </p:txBody>
      </p:sp>
      <p:grpSp>
        <p:nvGrpSpPr>
          <p:cNvPr id="67" name="Group 66"/>
          <p:cNvGrpSpPr/>
          <p:nvPr/>
        </p:nvGrpSpPr>
        <p:grpSpPr>
          <a:xfrm>
            <a:off x="445589" y="1875400"/>
            <a:ext cx="2043027" cy="2389619"/>
            <a:chOff x="-1924200" y="2369113"/>
            <a:chExt cx="1827000" cy="2126779"/>
          </a:xfrm>
          <a:solidFill>
            <a:schemeClr val="bg1">
              <a:lumMod val="50000"/>
            </a:schemeClr>
          </a:solidFill>
        </p:grpSpPr>
        <p:sp>
          <p:nvSpPr>
            <p:cNvPr id="68" name="Google Shape;4308;p358">
              <a:extLst>
                <a:ext uri="{FF2B5EF4-FFF2-40B4-BE49-F238E27FC236}">
                  <a16:creationId xmlns:a16="http://schemas.microsoft.com/office/drawing/2014/main" id="{8BBA2C95-484A-42B7-85D3-14B143472A2F}"/>
                </a:ext>
              </a:extLst>
            </p:cNvPr>
            <p:cNvSpPr/>
            <p:nvPr/>
          </p:nvSpPr>
          <p:spPr>
            <a:xfrm>
              <a:off x="-1924200" y="2369113"/>
              <a:ext cx="1827000" cy="2126779"/>
            </a:xfrm>
            <a:prstGeom prst="roundRect">
              <a:avLst>
                <a:gd name="adj" fmla="val 5083"/>
              </a:avLst>
            </a:prstGeom>
            <a:solidFill>
              <a:schemeClr val="bg1"/>
            </a:solidFill>
            <a:ln w="9525" algn="ctr">
              <a:solidFill>
                <a:schemeClr val="accent1">
                  <a:lumMod val="60000"/>
                  <a:lumOff val="40000"/>
                </a:schemeClr>
              </a:solidFill>
              <a:prstDash val="sysDot"/>
              <a:miter lim="800000"/>
              <a:headEnd/>
              <a:tailEnd/>
            </a:ln>
            <a:effectLst/>
          </p:spPr>
          <p:txBody>
            <a:bodyPr lIns="0" tIns="0" rIns="0" bIns="0" anchor="ctr"/>
            <a:lstStyle/>
            <a:p>
              <a:pPr algn="ctr" defTabSz="609555">
                <a:defRPr/>
              </a:pPr>
              <a:endParaRPr sz="1200" kern="0" dirty="0">
                <a:solidFill>
                  <a:srgbClr val="FFFFFF"/>
                </a:solidFill>
                <a:latin typeface="Trebuchet MS (Body)"/>
                <a:sym typeface="Arial"/>
              </a:endParaRPr>
            </a:p>
          </p:txBody>
        </p:sp>
        <p:grpSp>
          <p:nvGrpSpPr>
            <p:cNvPr id="69" name="Group 68"/>
            <p:cNvGrpSpPr/>
            <p:nvPr/>
          </p:nvGrpSpPr>
          <p:grpSpPr>
            <a:xfrm>
              <a:off x="-1909012" y="2558018"/>
              <a:ext cx="1098495" cy="1902496"/>
              <a:chOff x="-1869312" y="2558018"/>
              <a:chExt cx="1098495" cy="1902496"/>
            </a:xfrm>
            <a:grpFill/>
          </p:grpSpPr>
          <p:sp>
            <p:nvSpPr>
              <p:cNvPr id="77" name="Rectangle 76">
                <a:extLst>
                  <a:ext uri="{FF2B5EF4-FFF2-40B4-BE49-F238E27FC236}">
                    <a16:creationId xmlns:a16="http://schemas.microsoft.com/office/drawing/2014/main" id="{92F1DFA5-94EB-4BE3-9D4D-FCCDE1897A0E}"/>
                  </a:ext>
                </a:extLst>
              </p:cNvPr>
              <p:cNvSpPr/>
              <p:nvPr/>
            </p:nvSpPr>
            <p:spPr>
              <a:xfrm>
                <a:off x="-1780349" y="2979460"/>
                <a:ext cx="747641" cy="232835"/>
              </a:xfrm>
              <a:prstGeom prst="rect">
                <a:avLst/>
              </a:prstGeom>
              <a:noFill/>
            </p:spPr>
            <p:txBody>
              <a:bodyPr wrap="square">
                <a:spAutoFit/>
              </a:bodyPr>
              <a:lstStyle/>
              <a:p>
                <a:pPr algn="ctr" defTabSz="914378">
                  <a:defRPr/>
                </a:pPr>
                <a:r>
                  <a:rPr lang="en-US" sz="1050" kern="0" spc="-40" dirty="0">
                    <a:solidFill>
                      <a:schemeClr val="tx1">
                        <a:lumMod val="75000"/>
                        <a:lumOff val="25000"/>
                      </a:schemeClr>
                    </a:solidFill>
                    <a:latin typeface="Trebuchet MS (Body)"/>
                    <a:cs typeface="CiscoSansTT ExtraLight" panose="020B0303020201020303" pitchFamily="34" charset="0"/>
                  </a:rPr>
                  <a:t>Campus</a:t>
                </a:r>
              </a:p>
            </p:txBody>
          </p:sp>
          <p:sp>
            <p:nvSpPr>
              <p:cNvPr id="78" name="Rectangle 77">
                <a:extLst>
                  <a:ext uri="{FF2B5EF4-FFF2-40B4-BE49-F238E27FC236}">
                    <a16:creationId xmlns:a16="http://schemas.microsoft.com/office/drawing/2014/main" id="{AF3E47F5-9E7A-4B6E-AED0-7C3AD66FCE49}"/>
                  </a:ext>
                </a:extLst>
              </p:cNvPr>
              <p:cNvSpPr/>
              <p:nvPr/>
            </p:nvSpPr>
            <p:spPr>
              <a:xfrm>
                <a:off x="-1869312" y="3946908"/>
                <a:ext cx="1098495" cy="513606"/>
              </a:xfrm>
              <a:prstGeom prst="rect">
                <a:avLst/>
              </a:prstGeom>
              <a:noFill/>
            </p:spPr>
            <p:txBody>
              <a:bodyPr wrap="square">
                <a:spAutoFit/>
              </a:bodyPr>
              <a:lstStyle/>
              <a:p>
                <a:pPr algn="ctr" defTabSz="914378">
                  <a:defRPr/>
                </a:pPr>
                <a:r>
                  <a:rPr lang="en-US" sz="1050" kern="0" spc="-40" dirty="0">
                    <a:solidFill>
                      <a:schemeClr val="tx1">
                        <a:lumMod val="75000"/>
                        <a:lumOff val="25000"/>
                      </a:schemeClr>
                    </a:solidFill>
                    <a:latin typeface="Trebuchet MS (Body)"/>
                    <a:cs typeface="CiscoSansTT ExtraLight" panose="020B0303020201020303" pitchFamily="34" charset="0"/>
                  </a:rPr>
                  <a:t>Managed</a:t>
                </a:r>
              </a:p>
              <a:p>
                <a:pPr algn="ctr" defTabSz="914378">
                  <a:defRPr/>
                </a:pPr>
                <a:r>
                  <a:rPr lang="en-US" sz="1050" kern="0" spc="-40" dirty="0">
                    <a:solidFill>
                      <a:schemeClr val="tx1">
                        <a:lumMod val="75000"/>
                        <a:lumOff val="25000"/>
                      </a:schemeClr>
                    </a:solidFill>
                    <a:latin typeface="Trebuchet MS (Body)"/>
                    <a:cs typeface="CiscoSansTT ExtraLight" panose="020B0303020201020303" pitchFamily="34" charset="0"/>
                  </a:rPr>
                  <a:t>Private Cloud</a:t>
                </a:r>
              </a:p>
              <a:p>
                <a:pPr algn="ctr" defTabSz="914378">
                  <a:defRPr/>
                </a:pPr>
                <a:r>
                  <a:rPr lang="en-US" sz="1050" kern="0" spc="-40" dirty="0">
                    <a:solidFill>
                      <a:schemeClr val="tx1">
                        <a:lumMod val="75000"/>
                        <a:lumOff val="25000"/>
                      </a:schemeClr>
                    </a:solidFill>
                    <a:latin typeface="Trebuchet MS (Body)"/>
                    <a:cs typeface="CiscoSansTT ExtraLight" panose="020B0303020201020303" pitchFamily="34" charset="0"/>
                  </a:rPr>
                  <a:t>(Colo/Customer)</a:t>
                </a:r>
                <a:endParaRPr lang="en-US" sz="1400" kern="0" dirty="0">
                  <a:solidFill>
                    <a:schemeClr val="tx1">
                      <a:lumMod val="75000"/>
                      <a:lumOff val="25000"/>
                    </a:schemeClr>
                  </a:solidFill>
                  <a:latin typeface="Trebuchet MS (Body)"/>
                  <a:cs typeface="CiscoSansTT ExtraLight" panose="020B0303020201020303" pitchFamily="34" charset="0"/>
                </a:endParaRPr>
              </a:p>
            </p:txBody>
          </p:sp>
          <p:pic>
            <p:nvPicPr>
              <p:cNvPr id="79" name="Picture 7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8502" y="3542961"/>
                <a:ext cx="403946" cy="403946"/>
              </a:xfrm>
              <a:prstGeom prst="rect">
                <a:avLst/>
              </a:prstGeom>
              <a:solidFill>
                <a:schemeClr val="bg1"/>
              </a:solidFill>
            </p:spPr>
          </p:pic>
          <p:pic>
            <p:nvPicPr>
              <p:cNvPr id="80" name="Picture 7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8502" y="2558018"/>
                <a:ext cx="403946" cy="403946"/>
              </a:xfrm>
              <a:prstGeom prst="rect">
                <a:avLst/>
              </a:prstGeom>
              <a:solidFill>
                <a:schemeClr val="bg1"/>
              </a:solidFill>
            </p:spPr>
          </p:pic>
        </p:grpSp>
        <p:grpSp>
          <p:nvGrpSpPr>
            <p:cNvPr id="70" name="Group 69"/>
            <p:cNvGrpSpPr/>
            <p:nvPr/>
          </p:nvGrpSpPr>
          <p:grpSpPr>
            <a:xfrm>
              <a:off x="-939258" y="2558018"/>
              <a:ext cx="552294" cy="1622840"/>
              <a:chOff x="-899558" y="2558018"/>
              <a:chExt cx="552294" cy="1622840"/>
            </a:xfrm>
            <a:grpFill/>
          </p:grpSpPr>
          <p:sp>
            <p:nvSpPr>
              <p:cNvPr id="71" name="Rectangle 70">
                <a:extLst>
                  <a:ext uri="{FF2B5EF4-FFF2-40B4-BE49-F238E27FC236}">
                    <a16:creationId xmlns:a16="http://schemas.microsoft.com/office/drawing/2014/main" id="{8D2CAC11-C121-4FC2-BC15-E0FD598B6210}"/>
                  </a:ext>
                </a:extLst>
              </p:cNvPr>
              <p:cNvSpPr/>
              <p:nvPr/>
            </p:nvSpPr>
            <p:spPr>
              <a:xfrm>
                <a:off x="-797671" y="3948023"/>
                <a:ext cx="450407" cy="232835"/>
              </a:xfrm>
              <a:prstGeom prst="rect">
                <a:avLst/>
              </a:prstGeom>
              <a:noFill/>
            </p:spPr>
            <p:txBody>
              <a:bodyPr wrap="none">
                <a:spAutoFit/>
              </a:bodyPr>
              <a:lstStyle/>
              <a:p>
                <a:pPr defTabSz="914378">
                  <a:defRPr/>
                </a:pPr>
                <a:r>
                  <a:rPr lang="en-US" sz="1050" kern="0" spc="-40" dirty="0">
                    <a:solidFill>
                      <a:schemeClr val="tx1">
                        <a:lumMod val="75000"/>
                        <a:lumOff val="25000"/>
                      </a:schemeClr>
                    </a:solidFill>
                    <a:latin typeface="Trebuchet MS (Body)"/>
                    <a:cs typeface="CiscoSansTT ExtraLight" panose="020B0303020201020303" pitchFamily="34" charset="0"/>
                  </a:rPr>
                  <a:t>Edge </a:t>
                </a:r>
                <a:endParaRPr lang="en-US" sz="1400" kern="0" dirty="0">
                  <a:solidFill>
                    <a:schemeClr val="tx1">
                      <a:lumMod val="75000"/>
                      <a:lumOff val="25000"/>
                    </a:schemeClr>
                  </a:solidFill>
                  <a:latin typeface="Trebuchet MS (Body)"/>
                  <a:cs typeface="CiscoSansTT ExtraLight" panose="020B0303020201020303" pitchFamily="34" charset="0"/>
                </a:endParaRPr>
              </a:p>
            </p:txBody>
          </p:sp>
          <p:sp>
            <p:nvSpPr>
              <p:cNvPr id="72" name="Rectangle 71">
                <a:extLst>
                  <a:ext uri="{FF2B5EF4-FFF2-40B4-BE49-F238E27FC236}">
                    <a16:creationId xmlns:a16="http://schemas.microsoft.com/office/drawing/2014/main" id="{8196B815-4F45-460C-8E5F-630F2A83D9F7}"/>
                  </a:ext>
                </a:extLst>
              </p:cNvPr>
              <p:cNvSpPr/>
              <p:nvPr/>
            </p:nvSpPr>
            <p:spPr>
              <a:xfrm>
                <a:off x="-899558" y="2983977"/>
                <a:ext cx="524663" cy="232835"/>
              </a:xfrm>
              <a:prstGeom prst="rect">
                <a:avLst/>
              </a:prstGeom>
              <a:noFill/>
            </p:spPr>
            <p:txBody>
              <a:bodyPr wrap="none">
                <a:spAutoFit/>
              </a:bodyPr>
              <a:lstStyle/>
              <a:p>
                <a:pPr defTabSz="914378">
                  <a:defRPr/>
                </a:pPr>
                <a:r>
                  <a:rPr lang="en-US" sz="1050" kern="0" spc="-40" dirty="0">
                    <a:solidFill>
                      <a:schemeClr val="tx1">
                        <a:lumMod val="75000"/>
                        <a:lumOff val="25000"/>
                      </a:schemeClr>
                    </a:solidFill>
                    <a:latin typeface="Trebuchet MS (Body)"/>
                    <a:cs typeface="CiscoSansTT ExtraLight" panose="020B0303020201020303" pitchFamily="34" charset="0"/>
                  </a:rPr>
                  <a:t>Branch</a:t>
                </a:r>
                <a:endParaRPr lang="en-US" sz="1400" kern="0" dirty="0">
                  <a:solidFill>
                    <a:schemeClr val="tx1">
                      <a:lumMod val="75000"/>
                      <a:lumOff val="25000"/>
                    </a:schemeClr>
                  </a:solidFill>
                  <a:latin typeface="Trebuchet MS (Body)"/>
                  <a:cs typeface="CiscoSansTT ExtraLight" panose="020B0303020201020303" pitchFamily="34" charset="0"/>
                </a:endParaRPr>
              </a:p>
            </p:txBody>
          </p:sp>
          <p:pic>
            <p:nvPicPr>
              <p:cNvPr id="73" name="Picture 7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0817" y="3542961"/>
                <a:ext cx="397826" cy="403946"/>
              </a:xfrm>
              <a:prstGeom prst="rect">
                <a:avLst/>
              </a:prstGeom>
              <a:solidFill>
                <a:schemeClr val="bg1"/>
              </a:solidFill>
            </p:spPr>
          </p:pic>
          <p:grpSp>
            <p:nvGrpSpPr>
              <p:cNvPr id="74" name="Group 73"/>
              <p:cNvGrpSpPr/>
              <p:nvPr/>
            </p:nvGrpSpPr>
            <p:grpSpPr>
              <a:xfrm>
                <a:off x="-770817" y="2558018"/>
                <a:ext cx="397826" cy="403946"/>
                <a:chOff x="-770816" y="2558018"/>
                <a:chExt cx="397826" cy="403946"/>
              </a:xfrm>
              <a:grpFill/>
            </p:grpSpPr>
            <p:pic>
              <p:nvPicPr>
                <p:cNvPr id="75" name="Picture 7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816" y="2558018"/>
                  <a:ext cx="397826" cy="403946"/>
                </a:xfrm>
                <a:prstGeom prst="rect">
                  <a:avLst/>
                </a:prstGeom>
                <a:solidFill>
                  <a:schemeClr val="bg1"/>
                </a:solidFill>
              </p:spPr>
            </p:pic>
            <p:sp>
              <p:nvSpPr>
                <p:cNvPr id="76" name="Oval 75"/>
                <p:cNvSpPr/>
                <p:nvPr/>
              </p:nvSpPr>
              <p:spPr>
                <a:xfrm>
                  <a:off x="-640395" y="2684766"/>
                  <a:ext cx="140332" cy="140332"/>
                </a:xfrm>
                <a:prstGeom prst="ellipse">
                  <a:avLst/>
                </a:prstGeom>
                <a:grpFill/>
                <a:ln w="25400" cap="flat" cmpd="sng" algn="ctr">
                  <a:noFill/>
                  <a:prstDash val="solid"/>
                </a:ln>
                <a:effectLst/>
              </p:spPr>
              <p:txBody>
                <a:bodyPr rtlCol="0" anchor="ctr"/>
                <a:lstStyle/>
                <a:p>
                  <a:pPr algn="ctr" defTabSz="914378">
                    <a:defRPr/>
                  </a:pPr>
                  <a:endParaRPr lang="en-US" kern="0" dirty="0">
                    <a:solidFill>
                      <a:srgbClr val="005073"/>
                    </a:solidFill>
                    <a:latin typeface="Trebuchet MS (Body)"/>
                  </a:endParaRPr>
                </a:p>
              </p:txBody>
            </p:sp>
          </p:grpSp>
        </p:grpSp>
      </p:grpSp>
      <p:sp>
        <p:nvSpPr>
          <p:cNvPr id="82" name="Rounded Rectangle 229">
            <a:extLst>
              <a:ext uri="{FF2B5EF4-FFF2-40B4-BE49-F238E27FC236}">
                <a16:creationId xmlns:a16="http://schemas.microsoft.com/office/drawing/2014/main" id="{C5977B31-9D47-4165-A6A9-202716AD8D67}"/>
              </a:ext>
            </a:extLst>
          </p:cNvPr>
          <p:cNvSpPr/>
          <p:nvPr/>
        </p:nvSpPr>
        <p:spPr>
          <a:xfrm>
            <a:off x="6628313" y="627021"/>
            <a:ext cx="2201887" cy="3744520"/>
          </a:xfrm>
          <a:prstGeom prst="roundRect">
            <a:avLst>
              <a:gd name="adj" fmla="val 4997"/>
            </a:avLst>
          </a:prstGeom>
          <a:noFill/>
          <a:ln w="12700" algn="ctr">
            <a:noFill/>
            <a:miter lim="800000"/>
            <a:headEnd/>
            <a:tailEnd/>
          </a:ln>
          <a:effectLst/>
        </p:spPr>
        <p:txBody>
          <a:bodyPr lIns="0" tIns="60960" rIns="0" bIns="60960" anchor="t"/>
          <a:lstStyle/>
          <a:p>
            <a:pPr algn="ctr" defTabSz="609555">
              <a:lnSpc>
                <a:spcPct val="90000"/>
              </a:lnSpc>
              <a:defRPr/>
            </a:pPr>
            <a:endParaRPr lang="en-US" sz="2000" kern="0" dirty="0">
              <a:solidFill>
                <a:srgbClr val="FFFFFF"/>
              </a:solidFill>
              <a:latin typeface="Trebuchet MS (Body)"/>
              <a:cs typeface="CiscoSansTT Light" panose="020B0503020201020303" pitchFamily="34" charset="0"/>
              <a:sym typeface="Arial"/>
            </a:endParaRPr>
          </a:p>
          <a:p>
            <a:pPr algn="ctr" defTabSz="609555">
              <a:defRPr/>
            </a:pPr>
            <a:endParaRPr lang="en-US" sz="2000" kern="0" dirty="0">
              <a:solidFill>
                <a:srgbClr val="FFFFFF"/>
              </a:solidFill>
              <a:latin typeface="Trebuchet MS (Body)"/>
              <a:cs typeface="CiscoSansTT Light" panose="020B0503020201020303" pitchFamily="34" charset="0"/>
              <a:sym typeface="Arial"/>
            </a:endParaRPr>
          </a:p>
          <a:p>
            <a:pPr algn="ctr" defTabSz="609555">
              <a:lnSpc>
                <a:spcPct val="90000"/>
              </a:lnSpc>
              <a:defRPr/>
            </a:pPr>
            <a:endParaRPr lang="en-US" sz="2000" kern="0" dirty="0">
              <a:solidFill>
                <a:srgbClr val="FFFFFF"/>
              </a:solidFill>
              <a:latin typeface="Trebuchet MS (Body)"/>
              <a:cs typeface="CiscoSansTT Light" panose="020B0503020201020303" pitchFamily="34" charset="0"/>
              <a:sym typeface="Arial"/>
            </a:endParaRPr>
          </a:p>
        </p:txBody>
      </p:sp>
      <p:sp>
        <p:nvSpPr>
          <p:cNvPr id="83" name="Rectangle 82">
            <a:extLst>
              <a:ext uri="{FF2B5EF4-FFF2-40B4-BE49-F238E27FC236}">
                <a16:creationId xmlns:a16="http://schemas.microsoft.com/office/drawing/2014/main" id="{303E94A2-704C-457C-BBBD-B48D6E7B94F4}"/>
              </a:ext>
            </a:extLst>
          </p:cNvPr>
          <p:cNvSpPr/>
          <p:nvPr/>
        </p:nvSpPr>
        <p:spPr>
          <a:xfrm>
            <a:off x="6665297" y="1044299"/>
            <a:ext cx="2182132" cy="535531"/>
          </a:xfrm>
          <a:prstGeom prst="rect">
            <a:avLst/>
          </a:prstGeom>
        </p:spPr>
        <p:txBody>
          <a:bodyPr wrap="square">
            <a:spAutoFit/>
          </a:bodyPr>
          <a:lstStyle/>
          <a:p>
            <a:pPr algn="ctr" defTabSz="609555">
              <a:lnSpc>
                <a:spcPct val="90000"/>
              </a:lnSpc>
              <a:defRPr/>
            </a:pPr>
            <a:r>
              <a:rPr lang="en-GB" sz="1600" kern="0" dirty="0">
                <a:solidFill>
                  <a:schemeClr val="tx2"/>
                </a:solidFill>
                <a:latin typeface="Trebuchet MS (Body)"/>
                <a:cs typeface="CiscoSansTT ExtraLight" panose="020B0303020201020303" pitchFamily="34" charset="0"/>
              </a:rPr>
              <a:t>Public Clouds</a:t>
            </a:r>
            <a:br>
              <a:rPr lang="en-GB" sz="1600" kern="0" dirty="0">
                <a:solidFill>
                  <a:schemeClr val="tx2"/>
                </a:solidFill>
                <a:latin typeface="Trebuchet MS (Body)"/>
                <a:cs typeface="CiscoSansTT ExtraLight" panose="020B0303020201020303" pitchFamily="34" charset="0"/>
              </a:rPr>
            </a:br>
            <a:r>
              <a:rPr lang="en-GB" sz="1600" kern="0" dirty="0">
                <a:solidFill>
                  <a:schemeClr val="tx2"/>
                </a:solidFill>
                <a:latin typeface="Trebuchet MS (Body)"/>
                <a:cs typeface="CiscoSansTT ExtraLight" panose="020B0303020201020303" pitchFamily="34" charset="0"/>
              </a:rPr>
              <a:t> and SaaS</a:t>
            </a:r>
          </a:p>
        </p:txBody>
      </p:sp>
      <p:sp>
        <p:nvSpPr>
          <p:cNvPr id="84" name="Google Shape;4308;p358">
            <a:extLst>
              <a:ext uri="{FF2B5EF4-FFF2-40B4-BE49-F238E27FC236}">
                <a16:creationId xmlns:a16="http://schemas.microsoft.com/office/drawing/2014/main" id="{8BBA2C95-484A-42B7-85D3-14B143472A2F}"/>
              </a:ext>
            </a:extLst>
          </p:cNvPr>
          <p:cNvSpPr/>
          <p:nvPr/>
        </p:nvSpPr>
        <p:spPr>
          <a:xfrm>
            <a:off x="6708460" y="1652457"/>
            <a:ext cx="2121740" cy="1985472"/>
          </a:xfrm>
          <a:prstGeom prst="roundRect">
            <a:avLst>
              <a:gd name="adj" fmla="val 5083"/>
            </a:avLst>
          </a:prstGeom>
          <a:noFill/>
          <a:ln w="9525" algn="ctr">
            <a:solidFill>
              <a:schemeClr val="accent1">
                <a:lumMod val="60000"/>
                <a:lumOff val="40000"/>
              </a:schemeClr>
            </a:solidFill>
            <a:prstDash val="sysDot"/>
            <a:miter lim="800000"/>
            <a:headEnd/>
            <a:tailEnd/>
          </a:ln>
          <a:effectLst/>
        </p:spPr>
        <p:txBody>
          <a:bodyPr lIns="0" tIns="0" rIns="0" bIns="0" anchor="ctr"/>
          <a:lstStyle/>
          <a:p>
            <a:pPr algn="ctr" defTabSz="609555">
              <a:defRPr/>
            </a:pPr>
            <a:endParaRPr sz="1200" kern="0" dirty="0">
              <a:solidFill>
                <a:srgbClr val="FFFFFF"/>
              </a:solidFill>
              <a:latin typeface="Trebuchet MS (Body)"/>
              <a:sym typeface="Arial"/>
            </a:endParaRPr>
          </a:p>
        </p:txBody>
      </p:sp>
      <p:grpSp>
        <p:nvGrpSpPr>
          <p:cNvPr id="85" name="Group 84"/>
          <p:cNvGrpSpPr/>
          <p:nvPr/>
        </p:nvGrpSpPr>
        <p:grpSpPr>
          <a:xfrm>
            <a:off x="6929546" y="1814877"/>
            <a:ext cx="1161396" cy="915778"/>
            <a:chOff x="9850633" y="2377279"/>
            <a:chExt cx="1311617" cy="901061"/>
          </a:xfrm>
        </p:grpSpPr>
        <p:pic>
          <p:nvPicPr>
            <p:cNvPr id="93" name="Picture 92">
              <a:extLst>
                <a:ext uri="{FF2B5EF4-FFF2-40B4-BE49-F238E27FC236}">
                  <a16:creationId xmlns:a16="http://schemas.microsoft.com/office/drawing/2014/main" id="{6A596CF8-CABF-4B6D-948F-00C6EF40462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50633" y="2387594"/>
              <a:ext cx="525077" cy="327149"/>
            </a:xfrm>
            <a:prstGeom prst="rect">
              <a:avLst/>
            </a:prstGeom>
          </p:spPr>
        </p:pic>
        <p:pic>
          <p:nvPicPr>
            <p:cNvPr id="94" name="Picture 2" descr="Image result for aws logo">
              <a:extLst>
                <a:ext uri="{FF2B5EF4-FFF2-40B4-BE49-F238E27FC236}">
                  <a16:creationId xmlns:a16="http://schemas.microsoft.com/office/drawing/2014/main" id="{13CA8736-34C9-4FE5-ACD2-7E510542AEE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480565" y="2377279"/>
              <a:ext cx="681685" cy="36356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Image result for microsoft logo">
              <a:extLst>
                <a:ext uri="{FF2B5EF4-FFF2-40B4-BE49-F238E27FC236}">
                  <a16:creationId xmlns:a16="http://schemas.microsoft.com/office/drawing/2014/main" id="{C6BCC946-F8C9-4577-B0B1-ED915F53F7C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9952419" y="2908114"/>
              <a:ext cx="360199" cy="3702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64173750-FBA3-45FA-910C-6748457DE918}"/>
              </a:ext>
            </a:extLst>
          </p:cNvPr>
          <p:cNvGrpSpPr/>
          <p:nvPr/>
        </p:nvGrpSpPr>
        <p:grpSpPr>
          <a:xfrm>
            <a:off x="7989892" y="1799595"/>
            <a:ext cx="422522" cy="449190"/>
            <a:chOff x="7716458" y="1563793"/>
            <a:chExt cx="598125" cy="635876"/>
          </a:xfrm>
        </p:grpSpPr>
        <p:pic>
          <p:nvPicPr>
            <p:cNvPr id="98" name="Picture 9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68382" y="1762708"/>
              <a:ext cx="546201" cy="436961"/>
            </a:xfrm>
            <a:prstGeom prst="rect">
              <a:avLst/>
            </a:prstGeom>
          </p:spPr>
        </p:pic>
        <p:pic>
          <p:nvPicPr>
            <p:cNvPr id="99" name="Picture 12" descr="Image result for electric blue">
              <a:extLst>
                <a:ext uri="{FF2B5EF4-FFF2-40B4-BE49-F238E27FC236}">
                  <a16:creationId xmlns:a16="http://schemas.microsoft.com/office/drawing/2014/main" id="{FCA3599A-FD04-48E7-9C57-182CA5DB3B0B}"/>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16458" y="1563793"/>
              <a:ext cx="593860" cy="603651"/>
            </a:xfrm>
            <a:prstGeom prst="rect">
              <a:avLst/>
            </a:prstGeom>
            <a:noFill/>
            <a:extLst>
              <a:ext uri="{909E8E84-426E-40DD-AFC4-6F175D3DCCD1}">
                <a14:hiddenFill xmlns:a14="http://schemas.microsoft.com/office/drawing/2010/main">
                  <a:solidFill>
                    <a:srgbClr val="FFFFFF"/>
                  </a:solidFill>
                </a14:hiddenFill>
              </a:ext>
            </a:extLst>
          </p:spPr>
        </p:pic>
      </p:grpSp>
      <p:pic>
        <p:nvPicPr>
          <p:cNvPr id="100" name="Picture 6" descr="Image result for office 365 logo">
            <a:extLst>
              <a:ext uri="{FF2B5EF4-FFF2-40B4-BE49-F238E27FC236}">
                <a16:creationId xmlns:a16="http://schemas.microsoft.com/office/drawing/2014/main" id="{20B9F1E7-A51D-46A3-8194-B5AF098C1531}"/>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61608" y="3010303"/>
            <a:ext cx="561253" cy="347977"/>
          </a:xfrm>
          <a:prstGeom prst="rect">
            <a:avLst/>
          </a:prstGeom>
          <a:noFill/>
          <a:extLst>
            <a:ext uri="{909E8E84-426E-40DD-AFC4-6F175D3DCCD1}">
              <a14:hiddenFill xmlns:a14="http://schemas.microsoft.com/office/drawing/2010/main">
                <a:solidFill>
                  <a:srgbClr val="FFFFFF"/>
                </a:solidFill>
              </a14:hiddenFill>
            </a:ext>
          </a:extLst>
        </p:spPr>
      </p:pic>
      <p:sp>
        <p:nvSpPr>
          <p:cNvPr id="108" name="Google Shape;4308;p358">
            <a:extLst>
              <a:ext uri="{FF2B5EF4-FFF2-40B4-BE49-F238E27FC236}">
                <a16:creationId xmlns:a16="http://schemas.microsoft.com/office/drawing/2014/main" id="{8BBA2C95-484A-42B7-85D3-14B143472A2F}"/>
              </a:ext>
            </a:extLst>
          </p:cNvPr>
          <p:cNvSpPr/>
          <p:nvPr/>
        </p:nvSpPr>
        <p:spPr>
          <a:xfrm>
            <a:off x="6708460" y="3735328"/>
            <a:ext cx="2121740" cy="560930"/>
          </a:xfrm>
          <a:prstGeom prst="roundRect">
            <a:avLst>
              <a:gd name="adj" fmla="val 5083"/>
            </a:avLst>
          </a:prstGeom>
          <a:noFill/>
          <a:ln w="9525" algn="ctr">
            <a:solidFill>
              <a:schemeClr val="accent1">
                <a:lumMod val="60000"/>
                <a:lumOff val="40000"/>
              </a:schemeClr>
            </a:solidFill>
            <a:prstDash val="sysDot"/>
            <a:miter lim="800000"/>
            <a:headEnd/>
            <a:tailEnd/>
          </a:ln>
          <a:effectLst/>
        </p:spPr>
        <p:txBody>
          <a:bodyPr lIns="0" tIns="0" rIns="0" bIns="0" anchor="ctr"/>
          <a:lstStyle/>
          <a:p>
            <a:pPr algn="ctr" defTabSz="609555">
              <a:defRPr/>
            </a:pPr>
            <a:endParaRPr sz="1200" kern="0" dirty="0">
              <a:solidFill>
                <a:srgbClr val="FFFFFF"/>
              </a:solidFill>
              <a:latin typeface="Trebuchet MS (Body)"/>
              <a:sym typeface="Arial"/>
            </a:endParaRPr>
          </a:p>
        </p:txBody>
      </p:sp>
      <p:grpSp>
        <p:nvGrpSpPr>
          <p:cNvPr id="124" name="Group 123">
            <a:extLst>
              <a:ext uri="{FF2B5EF4-FFF2-40B4-BE49-F238E27FC236}">
                <a16:creationId xmlns:a16="http://schemas.microsoft.com/office/drawing/2014/main" id="{A1F861F2-9C65-499B-83F8-5957A4B2DD62}"/>
              </a:ext>
            </a:extLst>
          </p:cNvPr>
          <p:cNvGrpSpPr>
            <a:grpSpLocks noChangeAspect="1"/>
          </p:cNvGrpSpPr>
          <p:nvPr/>
        </p:nvGrpSpPr>
        <p:grpSpPr>
          <a:xfrm>
            <a:off x="4086164" y="1144586"/>
            <a:ext cx="1082167" cy="536061"/>
            <a:chOff x="836085" y="1496592"/>
            <a:chExt cx="538984" cy="266991"/>
          </a:xfrm>
          <a:solidFill>
            <a:srgbClr val="005073">
              <a:lumMod val="20000"/>
              <a:lumOff val="80000"/>
            </a:srgbClr>
          </a:solidFill>
        </p:grpSpPr>
        <p:sp>
          <p:nvSpPr>
            <p:cNvPr id="125" name="Freeform 751">
              <a:extLst>
                <a:ext uri="{FF2B5EF4-FFF2-40B4-BE49-F238E27FC236}">
                  <a16:creationId xmlns:a16="http://schemas.microsoft.com/office/drawing/2014/main" id="{C007860A-32C6-4440-AB8D-78D7545C638E}"/>
                </a:ext>
              </a:extLst>
            </p:cNvPr>
            <p:cNvSpPr>
              <a:spLocks/>
            </p:cNvSpPr>
            <p:nvPr/>
          </p:nvSpPr>
          <p:spPr bwMode="auto">
            <a:xfrm>
              <a:off x="836085" y="1647587"/>
              <a:ext cx="538984" cy="115996"/>
            </a:xfrm>
            <a:custGeom>
              <a:avLst/>
              <a:gdLst>
                <a:gd name="T0" fmla="*/ 204 w 228"/>
                <a:gd name="T1" fmla="*/ 49 h 49"/>
                <a:gd name="T2" fmla="*/ 24 w 228"/>
                <a:gd name="T3" fmla="*/ 49 h 49"/>
                <a:gd name="T4" fmla="*/ 0 w 228"/>
                <a:gd name="T5" fmla="*/ 25 h 49"/>
                <a:gd name="T6" fmla="*/ 0 w 228"/>
                <a:gd name="T7" fmla="*/ 25 h 49"/>
                <a:gd name="T8" fmla="*/ 24 w 228"/>
                <a:gd name="T9" fmla="*/ 0 h 49"/>
                <a:gd name="T10" fmla="*/ 204 w 228"/>
                <a:gd name="T11" fmla="*/ 0 h 49"/>
                <a:gd name="T12" fmla="*/ 228 w 228"/>
                <a:gd name="T13" fmla="*/ 25 h 49"/>
                <a:gd name="T14" fmla="*/ 228 w 228"/>
                <a:gd name="T15" fmla="*/ 25 h 49"/>
                <a:gd name="T16" fmla="*/ 204 w 228"/>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49">
                  <a:moveTo>
                    <a:pt x="204" y="49"/>
                  </a:moveTo>
                  <a:cubicBezTo>
                    <a:pt x="24" y="49"/>
                    <a:pt x="24" y="49"/>
                    <a:pt x="24" y="49"/>
                  </a:cubicBezTo>
                  <a:cubicBezTo>
                    <a:pt x="11" y="49"/>
                    <a:pt x="0" y="38"/>
                    <a:pt x="0" y="25"/>
                  </a:cubicBezTo>
                  <a:cubicBezTo>
                    <a:pt x="0" y="25"/>
                    <a:pt x="0" y="25"/>
                    <a:pt x="0" y="25"/>
                  </a:cubicBezTo>
                  <a:cubicBezTo>
                    <a:pt x="0" y="11"/>
                    <a:pt x="11" y="0"/>
                    <a:pt x="24" y="0"/>
                  </a:cubicBezTo>
                  <a:cubicBezTo>
                    <a:pt x="204" y="0"/>
                    <a:pt x="204" y="0"/>
                    <a:pt x="204" y="0"/>
                  </a:cubicBezTo>
                  <a:cubicBezTo>
                    <a:pt x="217" y="0"/>
                    <a:pt x="228" y="11"/>
                    <a:pt x="228" y="25"/>
                  </a:cubicBezTo>
                  <a:cubicBezTo>
                    <a:pt x="228" y="25"/>
                    <a:pt x="228" y="25"/>
                    <a:pt x="228" y="25"/>
                  </a:cubicBezTo>
                  <a:cubicBezTo>
                    <a:pt x="228" y="38"/>
                    <a:pt x="217" y="49"/>
                    <a:pt x="204" y="49"/>
                  </a:cubicBezTo>
                  <a:close/>
                </a:path>
              </a:pathLst>
            </a:custGeom>
            <a:solidFill>
              <a:srgbClr val="00BCEB">
                <a:alpha val="70000"/>
              </a:srgbClr>
            </a:solidFill>
            <a:ln>
              <a:noFill/>
            </a:ln>
          </p:spPr>
          <p:txBody>
            <a:bodyPr vert="horz" wrap="square" lIns="121920" tIns="60960" rIns="121920" bIns="60960" numCol="1" anchor="t" anchorCtr="0" compatLnSpc="1">
              <a:prstTxWarp prst="textNoShape">
                <a:avLst/>
              </a:prstTxWarp>
            </a:bodyPr>
            <a:lstStyle/>
            <a:p>
              <a:pPr defTabSz="914378">
                <a:defRPr/>
              </a:pPr>
              <a:endParaRPr lang="en-US" sz="2400" kern="0" dirty="0">
                <a:solidFill>
                  <a:srgbClr val="282828"/>
                </a:solidFill>
                <a:latin typeface="CiscoSansTT ExtraLight"/>
              </a:endParaRPr>
            </a:p>
          </p:txBody>
        </p:sp>
        <p:sp>
          <p:nvSpPr>
            <p:cNvPr id="126" name="Freeform 752">
              <a:extLst>
                <a:ext uri="{FF2B5EF4-FFF2-40B4-BE49-F238E27FC236}">
                  <a16:creationId xmlns:a16="http://schemas.microsoft.com/office/drawing/2014/main" id="{998B031D-42B7-42DC-B350-02B4B53F6353}"/>
                </a:ext>
              </a:extLst>
            </p:cNvPr>
            <p:cNvSpPr>
              <a:spLocks/>
            </p:cNvSpPr>
            <p:nvPr/>
          </p:nvSpPr>
          <p:spPr bwMode="auto">
            <a:xfrm>
              <a:off x="955081" y="1571590"/>
              <a:ext cx="382988" cy="115996"/>
            </a:xfrm>
            <a:custGeom>
              <a:avLst/>
              <a:gdLst>
                <a:gd name="T0" fmla="*/ 137 w 162"/>
                <a:gd name="T1" fmla="*/ 49 h 49"/>
                <a:gd name="T2" fmla="*/ 24 w 162"/>
                <a:gd name="T3" fmla="*/ 49 h 49"/>
                <a:gd name="T4" fmla="*/ 0 w 162"/>
                <a:gd name="T5" fmla="*/ 25 h 49"/>
                <a:gd name="T6" fmla="*/ 0 w 162"/>
                <a:gd name="T7" fmla="*/ 25 h 49"/>
                <a:gd name="T8" fmla="*/ 24 w 162"/>
                <a:gd name="T9" fmla="*/ 0 h 49"/>
                <a:gd name="T10" fmla="*/ 137 w 162"/>
                <a:gd name="T11" fmla="*/ 0 h 49"/>
                <a:gd name="T12" fmla="*/ 162 w 162"/>
                <a:gd name="T13" fmla="*/ 25 h 49"/>
                <a:gd name="T14" fmla="*/ 162 w 162"/>
                <a:gd name="T15" fmla="*/ 25 h 49"/>
                <a:gd name="T16" fmla="*/ 137 w 162"/>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49">
                  <a:moveTo>
                    <a:pt x="137" y="49"/>
                  </a:moveTo>
                  <a:cubicBezTo>
                    <a:pt x="24" y="49"/>
                    <a:pt x="24" y="49"/>
                    <a:pt x="24" y="49"/>
                  </a:cubicBezTo>
                  <a:cubicBezTo>
                    <a:pt x="11" y="49"/>
                    <a:pt x="0" y="38"/>
                    <a:pt x="0" y="25"/>
                  </a:cubicBezTo>
                  <a:cubicBezTo>
                    <a:pt x="0" y="25"/>
                    <a:pt x="0" y="25"/>
                    <a:pt x="0" y="25"/>
                  </a:cubicBezTo>
                  <a:cubicBezTo>
                    <a:pt x="0" y="11"/>
                    <a:pt x="11" y="0"/>
                    <a:pt x="24" y="0"/>
                  </a:cubicBezTo>
                  <a:cubicBezTo>
                    <a:pt x="137" y="0"/>
                    <a:pt x="137" y="0"/>
                    <a:pt x="137" y="0"/>
                  </a:cubicBezTo>
                  <a:cubicBezTo>
                    <a:pt x="151" y="0"/>
                    <a:pt x="162" y="11"/>
                    <a:pt x="162" y="25"/>
                  </a:cubicBezTo>
                  <a:cubicBezTo>
                    <a:pt x="162" y="25"/>
                    <a:pt x="162" y="25"/>
                    <a:pt x="162" y="25"/>
                  </a:cubicBezTo>
                  <a:cubicBezTo>
                    <a:pt x="162" y="38"/>
                    <a:pt x="151" y="49"/>
                    <a:pt x="137" y="49"/>
                  </a:cubicBezTo>
                  <a:close/>
                </a:path>
              </a:pathLst>
            </a:custGeom>
            <a:solidFill>
              <a:srgbClr val="00BCEB">
                <a:alpha val="70000"/>
              </a:srgbClr>
            </a:solidFill>
            <a:ln>
              <a:noFill/>
            </a:ln>
          </p:spPr>
          <p:txBody>
            <a:bodyPr vert="horz" wrap="square" lIns="121920" tIns="60960" rIns="121920" bIns="60960" numCol="1" anchor="t" anchorCtr="0" compatLnSpc="1">
              <a:prstTxWarp prst="textNoShape">
                <a:avLst/>
              </a:prstTxWarp>
            </a:bodyPr>
            <a:lstStyle/>
            <a:p>
              <a:pPr defTabSz="914378">
                <a:defRPr/>
              </a:pPr>
              <a:endParaRPr lang="en-US" sz="2400" kern="0" dirty="0">
                <a:solidFill>
                  <a:srgbClr val="282828"/>
                </a:solidFill>
                <a:latin typeface="CiscoSansTT ExtraLight"/>
              </a:endParaRPr>
            </a:p>
          </p:txBody>
        </p:sp>
        <p:sp>
          <p:nvSpPr>
            <p:cNvPr id="127" name="Freeform 753">
              <a:extLst>
                <a:ext uri="{FF2B5EF4-FFF2-40B4-BE49-F238E27FC236}">
                  <a16:creationId xmlns:a16="http://schemas.microsoft.com/office/drawing/2014/main" id="{4008775F-6381-4A8A-AFBC-B128CFAC43D0}"/>
                </a:ext>
              </a:extLst>
            </p:cNvPr>
            <p:cNvSpPr>
              <a:spLocks/>
            </p:cNvSpPr>
            <p:nvPr/>
          </p:nvSpPr>
          <p:spPr bwMode="auto">
            <a:xfrm>
              <a:off x="1106076" y="1496592"/>
              <a:ext cx="181994" cy="115996"/>
            </a:xfrm>
            <a:custGeom>
              <a:avLst/>
              <a:gdLst>
                <a:gd name="T0" fmla="*/ 52 w 77"/>
                <a:gd name="T1" fmla="*/ 49 h 49"/>
                <a:gd name="T2" fmla="*/ 24 w 77"/>
                <a:gd name="T3" fmla="*/ 49 h 49"/>
                <a:gd name="T4" fmla="*/ 0 w 77"/>
                <a:gd name="T5" fmla="*/ 24 h 49"/>
                <a:gd name="T6" fmla="*/ 0 w 77"/>
                <a:gd name="T7" fmla="*/ 24 h 49"/>
                <a:gd name="T8" fmla="*/ 24 w 77"/>
                <a:gd name="T9" fmla="*/ 0 h 49"/>
                <a:gd name="T10" fmla="*/ 52 w 77"/>
                <a:gd name="T11" fmla="*/ 0 h 49"/>
                <a:gd name="T12" fmla="*/ 77 w 77"/>
                <a:gd name="T13" fmla="*/ 24 h 49"/>
                <a:gd name="T14" fmla="*/ 77 w 77"/>
                <a:gd name="T15" fmla="*/ 24 h 49"/>
                <a:gd name="T16" fmla="*/ 52 w 77"/>
                <a:gd name="T1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49">
                  <a:moveTo>
                    <a:pt x="52" y="49"/>
                  </a:moveTo>
                  <a:cubicBezTo>
                    <a:pt x="24" y="49"/>
                    <a:pt x="24" y="49"/>
                    <a:pt x="24" y="49"/>
                  </a:cubicBezTo>
                  <a:cubicBezTo>
                    <a:pt x="11" y="49"/>
                    <a:pt x="0" y="38"/>
                    <a:pt x="0" y="24"/>
                  </a:cubicBezTo>
                  <a:cubicBezTo>
                    <a:pt x="0" y="24"/>
                    <a:pt x="0" y="24"/>
                    <a:pt x="0" y="24"/>
                  </a:cubicBezTo>
                  <a:cubicBezTo>
                    <a:pt x="0" y="11"/>
                    <a:pt x="11" y="0"/>
                    <a:pt x="24" y="0"/>
                  </a:cubicBezTo>
                  <a:cubicBezTo>
                    <a:pt x="52" y="0"/>
                    <a:pt x="52" y="0"/>
                    <a:pt x="52" y="0"/>
                  </a:cubicBezTo>
                  <a:cubicBezTo>
                    <a:pt x="66" y="0"/>
                    <a:pt x="77" y="11"/>
                    <a:pt x="77" y="24"/>
                  </a:cubicBezTo>
                  <a:cubicBezTo>
                    <a:pt x="77" y="24"/>
                    <a:pt x="77" y="24"/>
                    <a:pt x="77" y="24"/>
                  </a:cubicBezTo>
                  <a:cubicBezTo>
                    <a:pt x="77" y="38"/>
                    <a:pt x="66" y="49"/>
                    <a:pt x="52" y="49"/>
                  </a:cubicBezTo>
                  <a:close/>
                </a:path>
              </a:pathLst>
            </a:custGeom>
            <a:solidFill>
              <a:srgbClr val="00BCEB">
                <a:alpha val="70000"/>
              </a:srgbClr>
            </a:solidFill>
            <a:ln>
              <a:noFill/>
            </a:ln>
          </p:spPr>
          <p:txBody>
            <a:bodyPr vert="horz" wrap="square" lIns="121920" tIns="60960" rIns="121920" bIns="60960" numCol="1" anchor="t" anchorCtr="0" compatLnSpc="1">
              <a:prstTxWarp prst="textNoShape">
                <a:avLst/>
              </a:prstTxWarp>
            </a:bodyPr>
            <a:lstStyle/>
            <a:p>
              <a:pPr defTabSz="914378">
                <a:defRPr/>
              </a:pPr>
              <a:endParaRPr lang="en-US" sz="2400" kern="0" dirty="0">
                <a:solidFill>
                  <a:srgbClr val="282828"/>
                </a:solidFill>
                <a:latin typeface="CiscoSansTT ExtraLight"/>
              </a:endParaRPr>
            </a:p>
          </p:txBody>
        </p:sp>
      </p:grpSp>
      <p:pic>
        <p:nvPicPr>
          <p:cNvPr id="128" name="Picture 127" descr="A picture containing tableware, dishware, stop, plate&#10;&#10;Description automatically generated">
            <a:extLst>
              <a:ext uri="{FF2B5EF4-FFF2-40B4-BE49-F238E27FC236}">
                <a16:creationId xmlns:a16="http://schemas.microsoft.com/office/drawing/2014/main" id="{769A4155-5748-4C91-987C-7A6E51191784}"/>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7085330" y="3855824"/>
            <a:ext cx="518820" cy="319939"/>
          </a:xfrm>
          <a:prstGeom prst="rect">
            <a:avLst/>
          </a:prstGeom>
        </p:spPr>
      </p:pic>
      <p:pic>
        <p:nvPicPr>
          <p:cNvPr id="129" name="Picture 128">
            <a:extLst>
              <a:ext uri="{FF2B5EF4-FFF2-40B4-BE49-F238E27FC236}">
                <a16:creationId xmlns:a16="http://schemas.microsoft.com/office/drawing/2014/main" id="{E32EE3D4-0ABC-4F63-AD97-660993F50A59}"/>
              </a:ext>
            </a:extLst>
          </p:cNvPr>
          <p:cNvPicPr>
            <a:picLocks noChangeAspect="1"/>
          </p:cNvPicPr>
          <p:nvPr/>
        </p:nvPicPr>
        <p:blipFill>
          <a:blip r:embed="rId14" cstate="screen">
            <a:extLst>
              <a:ext uri="{28A0092B-C50C-407E-A947-70E740481C1C}">
                <a14:useLocalDpi xmlns:a14="http://schemas.microsoft.com/office/drawing/2010/main"/>
              </a:ext>
              <a:ext uri="{837473B0-CC2E-450A-ABE3-18F120FF3D39}">
                <a1611:picAttrSrcUrl xmlns:a1611="http://schemas.microsoft.com/office/drawing/2016/11/main" r:id="rId15"/>
              </a:ext>
            </a:extLst>
          </a:blip>
          <a:srcRect/>
          <a:stretch/>
        </p:blipFill>
        <p:spPr>
          <a:xfrm>
            <a:off x="7919725" y="3848270"/>
            <a:ext cx="358694" cy="412392"/>
          </a:xfrm>
          <a:prstGeom prst="rect">
            <a:avLst/>
          </a:prstGeom>
        </p:spPr>
      </p:pic>
      <p:sp>
        <p:nvSpPr>
          <p:cNvPr id="3" name="TextBox 2">
            <a:extLst>
              <a:ext uri="{FF2B5EF4-FFF2-40B4-BE49-F238E27FC236}">
                <a16:creationId xmlns:a16="http://schemas.microsoft.com/office/drawing/2014/main" id="{39302120-58D9-48E5-B583-A98CA8B04F8C}"/>
              </a:ext>
            </a:extLst>
          </p:cNvPr>
          <p:cNvSpPr txBox="1"/>
          <p:nvPr/>
        </p:nvSpPr>
        <p:spPr>
          <a:xfrm>
            <a:off x="2597309" y="853557"/>
            <a:ext cx="4111151" cy="276999"/>
          </a:xfrm>
          <a:prstGeom prst="rect">
            <a:avLst/>
          </a:prstGeom>
          <a:noFill/>
        </p:spPr>
        <p:txBody>
          <a:bodyPr wrap="square" rtlCol="0">
            <a:spAutoFit/>
          </a:bodyPr>
          <a:lstStyle/>
          <a:p>
            <a:pPr algn="ctr"/>
            <a:r>
              <a:rPr lang="en-US" sz="1200" b="1" dirty="0">
                <a:solidFill>
                  <a:schemeClr val="tx2"/>
                </a:solidFill>
              </a:rPr>
              <a:t>Integrating Solutions to Deliver Best Outcome</a:t>
            </a:r>
            <a:endParaRPr lang="en-IN" sz="1200" b="1" dirty="0">
              <a:solidFill>
                <a:schemeClr val="tx2"/>
              </a:solidFill>
            </a:endParaRPr>
          </a:p>
        </p:txBody>
      </p:sp>
      <p:sp>
        <p:nvSpPr>
          <p:cNvPr id="4" name="Rectangle 3">
            <a:extLst>
              <a:ext uri="{FF2B5EF4-FFF2-40B4-BE49-F238E27FC236}">
                <a16:creationId xmlns:a16="http://schemas.microsoft.com/office/drawing/2014/main" id="{398CE3C8-FA8C-4869-88A3-9E6B41EDD04B}"/>
              </a:ext>
            </a:extLst>
          </p:cNvPr>
          <p:cNvSpPr/>
          <p:nvPr/>
        </p:nvSpPr>
        <p:spPr>
          <a:xfrm>
            <a:off x="324000" y="4459462"/>
            <a:ext cx="8506200" cy="272876"/>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dirty="0"/>
              <a:t>HYBRID CLOUD </a:t>
            </a:r>
            <a:endParaRPr lang="en-IN" sz="1600" dirty="0"/>
          </a:p>
        </p:txBody>
      </p:sp>
      <p:pic>
        <p:nvPicPr>
          <p:cNvPr id="46" name="Picture 45" descr="A close up of a logo&#10;&#10;Description automatically generated">
            <a:extLst>
              <a:ext uri="{FF2B5EF4-FFF2-40B4-BE49-F238E27FC236}">
                <a16:creationId xmlns:a16="http://schemas.microsoft.com/office/drawing/2014/main" id="{5271B492-35FD-4831-81A5-64E2BF8D7416}"/>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t="16559" b="16514"/>
          <a:stretch/>
        </p:blipFill>
        <p:spPr>
          <a:xfrm>
            <a:off x="7881432" y="3067771"/>
            <a:ext cx="598864" cy="318927"/>
          </a:xfrm>
          <a:prstGeom prst="rect">
            <a:avLst/>
          </a:prstGeom>
        </p:spPr>
      </p:pic>
      <p:pic>
        <p:nvPicPr>
          <p:cNvPr id="47" name="Picture 4" descr="Image result for amazon web services cloud  logo">
            <a:extLst>
              <a:ext uri="{FF2B5EF4-FFF2-40B4-BE49-F238E27FC236}">
                <a16:creationId xmlns:a16="http://schemas.microsoft.com/office/drawing/2014/main" id="{17C86D7C-742B-45F6-8B54-E200FEE8A3B2}"/>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7965997" y="2388932"/>
            <a:ext cx="662277" cy="41275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microsoft azure logo">
            <a:extLst>
              <a:ext uri="{FF2B5EF4-FFF2-40B4-BE49-F238E27FC236}">
                <a16:creationId xmlns:a16="http://schemas.microsoft.com/office/drawing/2014/main" id="{D47652FE-DBE8-47E8-B07A-5A3AB34E16F2}"/>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t="22215" b="16229"/>
          <a:stretch/>
        </p:blipFill>
        <p:spPr bwMode="auto">
          <a:xfrm>
            <a:off x="7453045" y="2370441"/>
            <a:ext cx="473483" cy="25768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Rounded Corners 97">
            <a:extLst>
              <a:ext uri="{FF2B5EF4-FFF2-40B4-BE49-F238E27FC236}">
                <a16:creationId xmlns:a16="http://schemas.microsoft.com/office/drawing/2014/main" id="{03811DD1-CC04-4ACF-9A50-2BA8953C0CF7}"/>
              </a:ext>
            </a:extLst>
          </p:cNvPr>
          <p:cNvSpPr/>
          <p:nvPr/>
        </p:nvSpPr>
        <p:spPr>
          <a:xfrm>
            <a:off x="2741764" y="3891009"/>
            <a:ext cx="3776013" cy="474629"/>
          </a:xfrm>
          <a:prstGeom prst="roundRect">
            <a:avLst>
              <a:gd name="adj" fmla="val 50000"/>
            </a:avLst>
          </a:prstGeom>
          <a:ln w="127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72000" algn="ctr" defTabSz="609570" fontAlgn="base">
              <a:lnSpc>
                <a:spcPts val="1500"/>
              </a:lnSpc>
              <a:spcBef>
                <a:spcPct val="0"/>
              </a:spcBef>
              <a:spcAft>
                <a:spcPct val="0"/>
              </a:spcAft>
              <a:defRPr/>
            </a:pPr>
            <a:r>
              <a:rPr lang="en-US" sz="1200" kern="0" dirty="0">
                <a:solidFill>
                  <a:schemeClr val="tx2"/>
                </a:solidFill>
                <a:latin typeface="Trebuchet MS (Body)"/>
                <a:ea typeface="ＭＳ Ｐゴシック" charset="0"/>
                <a:cs typeface="CiscoSansTT Light" panose="020B0503020201020303" pitchFamily="34" charset="0"/>
              </a:rPr>
              <a:t>Software Defined Network </a:t>
            </a:r>
          </a:p>
        </p:txBody>
      </p:sp>
      <p:sp>
        <p:nvSpPr>
          <p:cNvPr id="58" name="Rectangle: Rounded Corners 97">
            <a:extLst>
              <a:ext uri="{FF2B5EF4-FFF2-40B4-BE49-F238E27FC236}">
                <a16:creationId xmlns:a16="http://schemas.microsoft.com/office/drawing/2014/main" id="{F7B56376-E071-4E99-98DE-36CBE0C9FB16}"/>
              </a:ext>
            </a:extLst>
          </p:cNvPr>
          <p:cNvSpPr/>
          <p:nvPr/>
        </p:nvSpPr>
        <p:spPr>
          <a:xfrm>
            <a:off x="2741764" y="3358836"/>
            <a:ext cx="3776013" cy="474629"/>
          </a:xfrm>
          <a:prstGeom prst="roundRect">
            <a:avLst>
              <a:gd name="adj" fmla="val 50000"/>
            </a:avLst>
          </a:prstGeom>
          <a:ln w="127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72000" algn="ctr" defTabSz="609570" fontAlgn="base">
              <a:lnSpc>
                <a:spcPts val="1500"/>
              </a:lnSpc>
              <a:spcBef>
                <a:spcPct val="0"/>
              </a:spcBef>
              <a:spcAft>
                <a:spcPct val="0"/>
              </a:spcAft>
              <a:defRPr/>
            </a:pPr>
            <a:r>
              <a:rPr lang="en-US" sz="1200" kern="0" dirty="0">
                <a:solidFill>
                  <a:schemeClr val="tx2"/>
                </a:solidFill>
                <a:latin typeface="Trebuchet MS (Body)"/>
                <a:ea typeface="ＭＳ Ｐゴシック" charset="0"/>
                <a:cs typeface="CiscoSansTT Light" panose="020B0503020201020303" pitchFamily="34" charset="0"/>
              </a:rPr>
              <a:t>SDI, Hyper Converged Infrastructure, </a:t>
            </a:r>
          </a:p>
          <a:p>
            <a:pPr marL="72000" algn="ctr" defTabSz="609570" fontAlgn="base">
              <a:lnSpc>
                <a:spcPts val="1500"/>
              </a:lnSpc>
              <a:spcBef>
                <a:spcPct val="0"/>
              </a:spcBef>
              <a:spcAft>
                <a:spcPct val="0"/>
              </a:spcAft>
              <a:defRPr/>
            </a:pPr>
            <a:r>
              <a:rPr lang="en-US" sz="1200" kern="0" dirty="0">
                <a:solidFill>
                  <a:schemeClr val="tx2"/>
                </a:solidFill>
                <a:latin typeface="Trebuchet MS (Body)"/>
                <a:ea typeface="ＭＳ Ｐゴシック" charset="0"/>
                <a:cs typeface="CiscoSansTT Light" panose="020B0503020201020303" pitchFamily="34" charset="0"/>
              </a:rPr>
              <a:t>Storage &amp; Data Protection</a:t>
            </a:r>
          </a:p>
        </p:txBody>
      </p:sp>
      <p:sp>
        <p:nvSpPr>
          <p:cNvPr id="59" name="Rectangle: Rounded Corners 97">
            <a:extLst>
              <a:ext uri="{FF2B5EF4-FFF2-40B4-BE49-F238E27FC236}">
                <a16:creationId xmlns:a16="http://schemas.microsoft.com/office/drawing/2014/main" id="{F36745BB-4E7A-4F97-AEA9-80AAE4CA8083}"/>
              </a:ext>
            </a:extLst>
          </p:cNvPr>
          <p:cNvSpPr/>
          <p:nvPr/>
        </p:nvSpPr>
        <p:spPr>
          <a:xfrm>
            <a:off x="2741764" y="2826662"/>
            <a:ext cx="3776013" cy="474629"/>
          </a:xfrm>
          <a:prstGeom prst="roundRect">
            <a:avLst>
              <a:gd name="adj" fmla="val 50000"/>
            </a:avLst>
          </a:prstGeom>
          <a:ln w="127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72000" algn="ctr" defTabSz="609570" fontAlgn="base">
              <a:lnSpc>
                <a:spcPts val="1500"/>
              </a:lnSpc>
              <a:spcBef>
                <a:spcPct val="0"/>
              </a:spcBef>
              <a:spcAft>
                <a:spcPct val="0"/>
              </a:spcAft>
            </a:pPr>
            <a:r>
              <a:rPr lang="en-US" sz="1200" dirty="0">
                <a:solidFill>
                  <a:schemeClr val="tx2"/>
                </a:solidFill>
                <a:latin typeface="Trebuchet MS (Body)"/>
                <a:ea typeface="ＭＳ Ｐゴシック" charset="0"/>
                <a:cs typeface="CiscoSansTT ExtraLight" panose="020B0303020201020303" pitchFamily="34" charset="0"/>
              </a:rPr>
              <a:t>Security Controls, Governance Risk &amp; Compliance</a:t>
            </a:r>
          </a:p>
        </p:txBody>
      </p:sp>
      <p:sp>
        <p:nvSpPr>
          <p:cNvPr id="60" name="Rectangle: Rounded Corners 97">
            <a:extLst>
              <a:ext uri="{FF2B5EF4-FFF2-40B4-BE49-F238E27FC236}">
                <a16:creationId xmlns:a16="http://schemas.microsoft.com/office/drawing/2014/main" id="{F6F432CD-1793-42A9-BF04-241FE2D5FD37}"/>
              </a:ext>
            </a:extLst>
          </p:cNvPr>
          <p:cNvSpPr/>
          <p:nvPr/>
        </p:nvSpPr>
        <p:spPr>
          <a:xfrm>
            <a:off x="2741764" y="2294488"/>
            <a:ext cx="3776013" cy="474629"/>
          </a:xfrm>
          <a:prstGeom prst="roundRect">
            <a:avLst>
              <a:gd name="adj" fmla="val 50000"/>
            </a:avLst>
          </a:prstGeom>
          <a:ln w="127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72000" algn="ctr" defTabSz="609570" fontAlgn="base">
              <a:lnSpc>
                <a:spcPts val="1500"/>
              </a:lnSpc>
              <a:spcBef>
                <a:spcPct val="0"/>
              </a:spcBef>
              <a:spcAft>
                <a:spcPct val="0"/>
              </a:spcAft>
              <a:defRPr/>
            </a:pPr>
            <a:r>
              <a:rPr lang="en-US" sz="1200" kern="0" dirty="0">
                <a:solidFill>
                  <a:schemeClr val="tx2"/>
                </a:solidFill>
                <a:latin typeface="Trebuchet MS (Body)"/>
                <a:ea typeface="ＭＳ Ｐゴシック" charset="0"/>
                <a:cs typeface="CiscoSansTT Light" panose="020B0503020201020303" pitchFamily="34" charset="0"/>
              </a:rPr>
              <a:t>Application Performance, Monitoring and </a:t>
            </a:r>
          </a:p>
          <a:p>
            <a:pPr marL="72000" algn="ctr" defTabSz="609570" fontAlgn="base">
              <a:lnSpc>
                <a:spcPts val="1500"/>
              </a:lnSpc>
              <a:spcBef>
                <a:spcPct val="0"/>
              </a:spcBef>
              <a:spcAft>
                <a:spcPct val="0"/>
              </a:spcAft>
              <a:defRPr/>
            </a:pPr>
            <a:r>
              <a:rPr lang="en-US" sz="1200" kern="0" dirty="0">
                <a:solidFill>
                  <a:schemeClr val="tx2"/>
                </a:solidFill>
                <a:latin typeface="Trebuchet MS (Body)"/>
                <a:ea typeface="ＭＳ Ｐゴシック" charset="0"/>
                <a:cs typeface="CiscoSansTT Light" panose="020B0503020201020303" pitchFamily="34" charset="0"/>
              </a:rPr>
              <a:t>Hybrid DR Automation</a:t>
            </a:r>
          </a:p>
        </p:txBody>
      </p:sp>
      <p:sp>
        <p:nvSpPr>
          <p:cNvPr id="61" name="Rectangle: Rounded Corners 97">
            <a:extLst>
              <a:ext uri="{FF2B5EF4-FFF2-40B4-BE49-F238E27FC236}">
                <a16:creationId xmlns:a16="http://schemas.microsoft.com/office/drawing/2014/main" id="{97546918-430B-420C-A1E1-BD1A41784ECB}"/>
              </a:ext>
            </a:extLst>
          </p:cNvPr>
          <p:cNvSpPr/>
          <p:nvPr/>
        </p:nvSpPr>
        <p:spPr>
          <a:xfrm>
            <a:off x="2741764" y="1762314"/>
            <a:ext cx="3776013" cy="474629"/>
          </a:xfrm>
          <a:prstGeom prst="roundRect">
            <a:avLst>
              <a:gd name="adj" fmla="val 50000"/>
            </a:avLst>
          </a:prstGeom>
          <a:ln w="127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72000" algn="ctr" defTabSz="609570" fontAlgn="base">
              <a:lnSpc>
                <a:spcPts val="1500"/>
              </a:lnSpc>
              <a:spcBef>
                <a:spcPct val="0"/>
              </a:spcBef>
              <a:spcAft>
                <a:spcPct val="0"/>
              </a:spcAft>
              <a:defRPr/>
            </a:pPr>
            <a:r>
              <a:rPr lang="en-US" sz="1200" kern="0" dirty="0">
                <a:solidFill>
                  <a:schemeClr val="tx2"/>
                </a:solidFill>
                <a:latin typeface="Trebuchet MS (Body)"/>
                <a:ea typeface="ＭＳ Ｐゴシック" charset="0"/>
                <a:cs typeface="CiscoSansTT Light" panose="020B0503020201020303" pitchFamily="34" charset="0"/>
              </a:rPr>
              <a:t>Multi-cloud Orchestration, Management, Metering and  Service Desk</a:t>
            </a:r>
          </a:p>
        </p:txBody>
      </p:sp>
    </p:spTree>
    <p:extLst>
      <p:ext uri="{BB962C8B-B14F-4D97-AF65-F5344CB8AC3E}">
        <p14:creationId xmlns:p14="http://schemas.microsoft.com/office/powerpoint/2010/main" val="341235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500" fill="hold"/>
                                        <p:tgtEl>
                                          <p:spTgt spid="124"/>
                                        </p:tgtEl>
                                        <p:attrNameLst>
                                          <p:attrName>ppt_x</p:attrName>
                                        </p:attrNameLst>
                                      </p:cBhvr>
                                      <p:tavLst>
                                        <p:tav tm="0">
                                          <p:val>
                                            <p:strVal val="1+#ppt_w/2"/>
                                          </p:val>
                                        </p:tav>
                                        <p:tav tm="100000">
                                          <p:val>
                                            <p:strVal val="#ppt_x"/>
                                          </p:val>
                                        </p:tav>
                                      </p:tavLst>
                                    </p:anim>
                                    <p:anim calcmode="lin" valueType="num">
                                      <p:cBhvr additive="base">
                                        <p:cTn id="8"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Sify engineered security services (Cloud/DC)</a:t>
            </a:r>
          </a:p>
        </p:txBody>
      </p:sp>
      <p:sp>
        <p:nvSpPr>
          <p:cNvPr id="4" name="Rectangle: Rounded Corners 3">
            <a:extLst>
              <a:ext uri="{FF2B5EF4-FFF2-40B4-BE49-F238E27FC236}">
                <a16:creationId xmlns:a16="http://schemas.microsoft.com/office/drawing/2014/main" id="{CB191A40-96B3-40BB-8700-D84F449C9AAA}"/>
              </a:ext>
            </a:extLst>
          </p:cNvPr>
          <p:cNvSpPr/>
          <p:nvPr/>
        </p:nvSpPr>
        <p:spPr>
          <a:xfrm>
            <a:off x="347951" y="1022920"/>
            <a:ext cx="3647581" cy="1268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264"/>
            <a:r>
              <a:rPr lang="en-IN" sz="1400" b="1" dirty="0">
                <a:solidFill>
                  <a:schemeClr val="tx1"/>
                </a:solidFill>
                <a:latin typeface="Trebuchet MS"/>
              </a:rPr>
              <a:t>Security Services Stack</a:t>
            </a:r>
          </a:p>
          <a:p>
            <a:pPr defTabSz="914264"/>
            <a:r>
              <a:rPr lang="en-IN" sz="1400" b="1" dirty="0">
                <a:solidFill>
                  <a:schemeClr val="tx1"/>
                </a:solidFill>
                <a:latin typeface="Trebuchet MS"/>
              </a:rPr>
              <a:t>for Sify DC &amp; Cloud </a:t>
            </a:r>
          </a:p>
        </p:txBody>
      </p:sp>
      <p:sp>
        <p:nvSpPr>
          <p:cNvPr id="5" name="Rectangle: Rounded Corners 5">
            <a:extLst>
              <a:ext uri="{FF2B5EF4-FFF2-40B4-BE49-F238E27FC236}">
                <a16:creationId xmlns:a16="http://schemas.microsoft.com/office/drawing/2014/main" id="{A3ACE291-D813-4E2D-9FD4-2247FF83169C}"/>
              </a:ext>
            </a:extLst>
          </p:cNvPr>
          <p:cNvSpPr/>
          <p:nvPr/>
        </p:nvSpPr>
        <p:spPr>
          <a:xfrm>
            <a:off x="4733649" y="1022921"/>
            <a:ext cx="3686999" cy="126492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264"/>
            <a:r>
              <a:rPr lang="en-IN" sz="1400" b="1" dirty="0">
                <a:solidFill>
                  <a:schemeClr val="tx1"/>
                </a:solidFill>
                <a:latin typeface="Trebuchet MS"/>
              </a:rPr>
              <a:t>Security Services Stack</a:t>
            </a:r>
          </a:p>
          <a:p>
            <a:pPr defTabSz="914264"/>
            <a:r>
              <a:rPr lang="en-IN" sz="1400" b="1" dirty="0">
                <a:solidFill>
                  <a:schemeClr val="tx1"/>
                </a:solidFill>
                <a:latin typeface="Trebuchet MS"/>
              </a:rPr>
              <a:t>for any cloud</a:t>
            </a:r>
          </a:p>
        </p:txBody>
      </p:sp>
      <p:sp>
        <p:nvSpPr>
          <p:cNvPr id="6" name="Rectangle: Rounded Corners 8">
            <a:extLst>
              <a:ext uri="{FF2B5EF4-FFF2-40B4-BE49-F238E27FC236}">
                <a16:creationId xmlns:a16="http://schemas.microsoft.com/office/drawing/2014/main" id="{1E03021B-E993-489F-8BEF-09E90E7D67BB}"/>
              </a:ext>
            </a:extLst>
          </p:cNvPr>
          <p:cNvSpPr/>
          <p:nvPr/>
        </p:nvSpPr>
        <p:spPr>
          <a:xfrm>
            <a:off x="341198" y="2470779"/>
            <a:ext cx="4097250" cy="10262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64"/>
            <a:endParaRPr lang="en-IN" dirty="0">
              <a:solidFill>
                <a:prstClr val="white"/>
              </a:solidFill>
              <a:latin typeface="Trebuchet MS"/>
            </a:endParaRPr>
          </a:p>
        </p:txBody>
      </p:sp>
      <p:sp>
        <p:nvSpPr>
          <p:cNvPr id="7" name="Rectangle: Rounded Corners 12">
            <a:extLst>
              <a:ext uri="{FF2B5EF4-FFF2-40B4-BE49-F238E27FC236}">
                <a16:creationId xmlns:a16="http://schemas.microsoft.com/office/drawing/2014/main" id="{35BAAC46-A9AB-4D66-AE97-6B71869CA440}"/>
              </a:ext>
            </a:extLst>
          </p:cNvPr>
          <p:cNvSpPr/>
          <p:nvPr/>
        </p:nvSpPr>
        <p:spPr>
          <a:xfrm>
            <a:off x="4727435" y="2470779"/>
            <a:ext cx="4111765" cy="10262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64"/>
            <a:endParaRPr lang="en-IN" dirty="0">
              <a:solidFill>
                <a:prstClr val="white"/>
              </a:solidFill>
              <a:latin typeface="Trebuchet MS"/>
            </a:endParaRPr>
          </a:p>
        </p:txBody>
      </p:sp>
      <p:sp>
        <p:nvSpPr>
          <p:cNvPr id="8" name="Rectangle: Rounded Corners 13">
            <a:extLst>
              <a:ext uri="{FF2B5EF4-FFF2-40B4-BE49-F238E27FC236}">
                <a16:creationId xmlns:a16="http://schemas.microsoft.com/office/drawing/2014/main" id="{3505BB17-AD9C-471A-B231-7B4228C09831}"/>
              </a:ext>
            </a:extLst>
          </p:cNvPr>
          <p:cNvSpPr/>
          <p:nvPr/>
        </p:nvSpPr>
        <p:spPr>
          <a:xfrm>
            <a:off x="322236" y="3675928"/>
            <a:ext cx="8516964" cy="10262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264"/>
            <a:endParaRPr lang="en-IN" sz="800" dirty="0">
              <a:solidFill>
                <a:prstClr val="white"/>
              </a:solidFill>
              <a:latin typeface="Trebuchet MS"/>
            </a:endParaRPr>
          </a:p>
        </p:txBody>
      </p:sp>
      <p:grpSp>
        <p:nvGrpSpPr>
          <p:cNvPr id="9" name="Group 27">
            <a:extLst>
              <a:ext uri="{FF2B5EF4-FFF2-40B4-BE49-F238E27FC236}">
                <a16:creationId xmlns:a16="http://schemas.microsoft.com/office/drawing/2014/main" id="{84C2BF8B-45AD-4DCE-B021-539A090E3FF7}"/>
              </a:ext>
            </a:extLst>
          </p:cNvPr>
          <p:cNvGrpSpPr/>
          <p:nvPr/>
        </p:nvGrpSpPr>
        <p:grpSpPr>
          <a:xfrm>
            <a:off x="447103" y="2547878"/>
            <a:ext cx="1073305" cy="842614"/>
            <a:chOff x="6450813" y="945432"/>
            <a:chExt cx="1073305" cy="842614"/>
          </a:xfrm>
        </p:grpSpPr>
        <p:pic>
          <p:nvPicPr>
            <p:cNvPr id="10" name="Picture 12" descr="Image result for NGFW icon">
              <a:extLst>
                <a:ext uri="{FF2B5EF4-FFF2-40B4-BE49-F238E27FC236}">
                  <a16:creationId xmlns:a16="http://schemas.microsoft.com/office/drawing/2014/main" id="{267DBC35-455A-4D1B-B768-99D0540FC16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50813" y="945432"/>
              <a:ext cx="1073305" cy="5914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84D8964-CB05-4A3F-971E-7E2708E09D94}"/>
                </a:ext>
              </a:extLst>
            </p:cNvPr>
            <p:cNvSpPr txBox="1"/>
            <p:nvPr/>
          </p:nvSpPr>
          <p:spPr>
            <a:xfrm>
              <a:off x="6636247" y="1387936"/>
              <a:ext cx="702436" cy="400110"/>
            </a:xfrm>
            <a:prstGeom prst="rect">
              <a:avLst/>
            </a:prstGeom>
            <a:noFill/>
          </p:spPr>
          <p:txBody>
            <a:bodyPr wrap="none" rtlCol="0">
              <a:spAutoFit/>
            </a:bodyPr>
            <a:lstStyle/>
            <a:p>
              <a:pPr algn="ctr" defTabSz="914264"/>
              <a:r>
                <a:rPr lang="en-IN" sz="1000" dirty="0">
                  <a:solidFill>
                    <a:prstClr val="black"/>
                  </a:solidFill>
                  <a:latin typeface="Trebuchet MS"/>
                </a:rPr>
                <a:t>VPDC FW</a:t>
              </a:r>
            </a:p>
            <a:p>
              <a:pPr algn="ctr" defTabSz="914264"/>
              <a:r>
                <a:rPr lang="en-IN" sz="1000" dirty="0">
                  <a:solidFill>
                    <a:prstClr val="black"/>
                  </a:solidFill>
                  <a:latin typeface="Trebuchet MS"/>
                </a:rPr>
                <a:t>Services</a:t>
              </a:r>
            </a:p>
          </p:txBody>
        </p:sp>
      </p:grpSp>
      <p:grpSp>
        <p:nvGrpSpPr>
          <p:cNvPr id="12" name="Group 30">
            <a:extLst>
              <a:ext uri="{FF2B5EF4-FFF2-40B4-BE49-F238E27FC236}">
                <a16:creationId xmlns:a16="http://schemas.microsoft.com/office/drawing/2014/main" id="{9268EFB7-2E4B-4C77-A9CC-29B3BB226D79}"/>
              </a:ext>
            </a:extLst>
          </p:cNvPr>
          <p:cNvGrpSpPr/>
          <p:nvPr/>
        </p:nvGrpSpPr>
        <p:grpSpPr>
          <a:xfrm>
            <a:off x="1599774" y="2639310"/>
            <a:ext cx="694422" cy="732295"/>
            <a:chOff x="1604677" y="1880989"/>
            <a:chExt cx="694421" cy="732295"/>
          </a:xfrm>
        </p:grpSpPr>
        <p:pic>
          <p:nvPicPr>
            <p:cNvPr id="13" name="Picture 8" descr="Related image">
              <a:extLst>
                <a:ext uri="{FF2B5EF4-FFF2-40B4-BE49-F238E27FC236}">
                  <a16:creationId xmlns:a16="http://schemas.microsoft.com/office/drawing/2014/main" id="{199BE06E-7137-43E2-AC06-F36C2E167726}"/>
                </a:ext>
              </a:extLst>
            </p:cNvPr>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1769491" y="1880989"/>
              <a:ext cx="372104" cy="37210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32702EF-8A30-454F-8BF0-E0F6F5AF2744}"/>
                </a:ext>
              </a:extLst>
            </p:cNvPr>
            <p:cNvSpPr txBox="1"/>
            <p:nvPr/>
          </p:nvSpPr>
          <p:spPr>
            <a:xfrm>
              <a:off x="1604677" y="2213174"/>
              <a:ext cx="694421" cy="400110"/>
            </a:xfrm>
            <a:prstGeom prst="rect">
              <a:avLst/>
            </a:prstGeom>
            <a:noFill/>
          </p:spPr>
          <p:txBody>
            <a:bodyPr wrap="none" rtlCol="0">
              <a:spAutoFit/>
            </a:bodyPr>
            <a:lstStyle/>
            <a:p>
              <a:pPr algn="ctr" defTabSz="914264"/>
              <a:r>
                <a:rPr lang="en-IN" sz="1000" dirty="0">
                  <a:solidFill>
                    <a:prstClr val="black"/>
                  </a:solidFill>
                  <a:latin typeface="Trebuchet MS"/>
                </a:rPr>
                <a:t>Web App</a:t>
              </a:r>
            </a:p>
            <a:p>
              <a:pPr algn="ctr" defTabSz="914264"/>
              <a:r>
                <a:rPr lang="en-IN" sz="1000" dirty="0">
                  <a:solidFill>
                    <a:prstClr val="black"/>
                  </a:solidFill>
                  <a:latin typeface="Trebuchet MS"/>
                </a:rPr>
                <a:t>Firewall</a:t>
              </a:r>
            </a:p>
          </p:txBody>
        </p:sp>
      </p:grpSp>
      <p:grpSp>
        <p:nvGrpSpPr>
          <p:cNvPr id="15" name="Group 34">
            <a:extLst>
              <a:ext uri="{FF2B5EF4-FFF2-40B4-BE49-F238E27FC236}">
                <a16:creationId xmlns:a16="http://schemas.microsoft.com/office/drawing/2014/main" id="{B0980892-4F11-445A-ACF8-B80843AB3341}"/>
              </a:ext>
            </a:extLst>
          </p:cNvPr>
          <p:cNvGrpSpPr/>
          <p:nvPr/>
        </p:nvGrpSpPr>
        <p:grpSpPr>
          <a:xfrm>
            <a:off x="2541908" y="2455730"/>
            <a:ext cx="716158" cy="934762"/>
            <a:chOff x="2112168" y="2436577"/>
            <a:chExt cx="716158" cy="934762"/>
          </a:xfrm>
        </p:grpSpPr>
        <p:pic>
          <p:nvPicPr>
            <p:cNvPr id="16" name="Picture 4" descr="Image result for IPS icon">
              <a:extLst>
                <a:ext uri="{FF2B5EF4-FFF2-40B4-BE49-F238E27FC236}">
                  <a16:creationId xmlns:a16="http://schemas.microsoft.com/office/drawing/2014/main" id="{AED1412A-7DF3-4C09-8B81-9DCB6572ECD5}"/>
                </a:ext>
              </a:extLst>
            </p:cNvPr>
            <p:cNvPicPr>
              <a:picLocks noChangeAspect="1" noChangeArrowheads="1"/>
            </p:cNvPicPr>
            <p:nvPr/>
          </p:nvPicPr>
          <p:blipFill>
            <a:blip r:embed="rId4" cstate="screen">
              <a:biLevel thresh="75000"/>
              <a:extLst>
                <a:ext uri="{28A0092B-C50C-407E-A947-70E740481C1C}">
                  <a14:useLocalDpi xmlns:a14="http://schemas.microsoft.com/office/drawing/2010/main"/>
                </a:ext>
              </a:extLst>
            </a:blip>
            <a:srcRect/>
            <a:stretch>
              <a:fillRect/>
            </a:stretch>
          </p:blipFill>
          <p:spPr bwMode="auto">
            <a:xfrm>
              <a:off x="2112168" y="2436577"/>
              <a:ext cx="631135" cy="6527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7111AB7-616D-478D-A118-1B68F9F047DB}"/>
                </a:ext>
              </a:extLst>
            </p:cNvPr>
            <p:cNvSpPr txBox="1"/>
            <p:nvPr/>
          </p:nvSpPr>
          <p:spPr>
            <a:xfrm>
              <a:off x="2161156" y="2971229"/>
              <a:ext cx="667170" cy="400110"/>
            </a:xfrm>
            <a:prstGeom prst="rect">
              <a:avLst/>
            </a:prstGeom>
            <a:noFill/>
          </p:spPr>
          <p:txBody>
            <a:bodyPr wrap="none" rtlCol="0">
              <a:spAutoFit/>
            </a:bodyPr>
            <a:lstStyle/>
            <a:p>
              <a:pPr algn="ctr" defTabSz="914264"/>
              <a:r>
                <a:rPr lang="en-IN" sz="1000" dirty="0">
                  <a:solidFill>
                    <a:prstClr val="black"/>
                  </a:solidFill>
                  <a:latin typeface="Trebuchet MS"/>
                </a:rPr>
                <a:t>Network</a:t>
              </a:r>
            </a:p>
            <a:p>
              <a:pPr algn="ctr" defTabSz="914264"/>
              <a:r>
                <a:rPr lang="en-IN" sz="1000" dirty="0">
                  <a:solidFill>
                    <a:prstClr val="black"/>
                  </a:solidFill>
                  <a:latin typeface="Trebuchet MS"/>
                </a:rPr>
                <a:t>IPS</a:t>
              </a:r>
            </a:p>
          </p:txBody>
        </p:sp>
      </p:grpSp>
      <p:grpSp>
        <p:nvGrpSpPr>
          <p:cNvPr id="18" name="Group 38">
            <a:extLst>
              <a:ext uri="{FF2B5EF4-FFF2-40B4-BE49-F238E27FC236}">
                <a16:creationId xmlns:a16="http://schemas.microsoft.com/office/drawing/2014/main" id="{FA545557-D27D-4D60-BAE0-E675451FD1FA}"/>
              </a:ext>
            </a:extLst>
          </p:cNvPr>
          <p:cNvGrpSpPr/>
          <p:nvPr/>
        </p:nvGrpSpPr>
        <p:grpSpPr>
          <a:xfrm>
            <a:off x="322235" y="3852997"/>
            <a:ext cx="671751" cy="668029"/>
            <a:chOff x="1963466" y="1016757"/>
            <a:chExt cx="888544" cy="818995"/>
          </a:xfrm>
        </p:grpSpPr>
        <p:pic>
          <p:nvPicPr>
            <p:cNvPr id="19" name="Picture 18">
              <a:extLst>
                <a:ext uri="{FF2B5EF4-FFF2-40B4-BE49-F238E27FC236}">
                  <a16:creationId xmlns:a16="http://schemas.microsoft.com/office/drawing/2014/main" id="{E03F8669-575D-4193-855A-92CA3C0A1FFA}"/>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2131113" y="1016757"/>
              <a:ext cx="553842" cy="614102"/>
            </a:xfrm>
            <a:prstGeom prst="rect">
              <a:avLst/>
            </a:prstGeom>
            <a:solidFill>
              <a:schemeClr val="bg2">
                <a:lumMod val="20000"/>
                <a:lumOff val="80000"/>
              </a:schemeClr>
            </a:solidFill>
            <a:ln>
              <a:noFill/>
            </a:ln>
          </p:spPr>
        </p:pic>
        <p:sp>
          <p:nvSpPr>
            <p:cNvPr id="20" name="TextBox 19">
              <a:extLst>
                <a:ext uri="{FF2B5EF4-FFF2-40B4-BE49-F238E27FC236}">
                  <a16:creationId xmlns:a16="http://schemas.microsoft.com/office/drawing/2014/main" id="{E6C71E56-93FD-44AE-930C-856B2CFC0571}"/>
                </a:ext>
              </a:extLst>
            </p:cNvPr>
            <p:cNvSpPr txBox="1"/>
            <p:nvPr/>
          </p:nvSpPr>
          <p:spPr>
            <a:xfrm>
              <a:off x="1963466" y="1571620"/>
              <a:ext cx="888544" cy="264132"/>
            </a:xfrm>
            <a:prstGeom prst="rect">
              <a:avLst/>
            </a:prstGeom>
            <a:noFill/>
            <a:ln>
              <a:noFill/>
            </a:ln>
          </p:spPr>
          <p:txBody>
            <a:bodyPr wrap="square" rtlCol="0">
              <a:spAutoFit/>
            </a:bodyPr>
            <a:lstStyle/>
            <a:p>
              <a:pPr algn="ctr" defTabSz="914264"/>
              <a:r>
                <a:rPr lang="en-IN" sz="800" dirty="0">
                  <a:solidFill>
                    <a:prstClr val="black"/>
                  </a:solidFill>
                  <a:latin typeface="Trebuchet MS"/>
                </a:rPr>
                <a:t>Deception</a:t>
              </a:r>
            </a:p>
          </p:txBody>
        </p:sp>
      </p:grpSp>
      <p:grpSp>
        <p:nvGrpSpPr>
          <p:cNvPr id="21" name="Group 41">
            <a:extLst>
              <a:ext uri="{FF2B5EF4-FFF2-40B4-BE49-F238E27FC236}">
                <a16:creationId xmlns:a16="http://schemas.microsoft.com/office/drawing/2014/main" id="{A774C76C-244F-46CF-8D16-5534D4E83A0B}"/>
              </a:ext>
            </a:extLst>
          </p:cNvPr>
          <p:cNvGrpSpPr/>
          <p:nvPr/>
        </p:nvGrpSpPr>
        <p:grpSpPr>
          <a:xfrm>
            <a:off x="945189" y="3852998"/>
            <a:ext cx="515104" cy="654020"/>
            <a:chOff x="3027893" y="533227"/>
            <a:chExt cx="515104" cy="699266"/>
          </a:xfrm>
        </p:grpSpPr>
        <p:pic>
          <p:nvPicPr>
            <p:cNvPr id="22" name="Picture 12" descr="Related image">
              <a:extLst>
                <a:ext uri="{FF2B5EF4-FFF2-40B4-BE49-F238E27FC236}">
                  <a16:creationId xmlns:a16="http://schemas.microsoft.com/office/drawing/2014/main" id="{75797EBA-7BC7-451B-B496-F649F794F2B9}"/>
                </a:ext>
              </a:extLst>
            </p:cNvPr>
            <p:cNvPicPr>
              <a:picLocks noChangeAspect="1" noChangeArrowheads="1"/>
            </p:cNvPicPr>
            <p:nvPr/>
          </p:nvPicPr>
          <p:blipFill>
            <a:blip r:embed="rId7"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027893" y="533227"/>
              <a:ext cx="515104" cy="51510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DECCFAE4-3772-4335-95BE-AC7C6620D689}"/>
                </a:ext>
              </a:extLst>
            </p:cNvPr>
            <p:cNvSpPr txBox="1"/>
            <p:nvPr/>
          </p:nvSpPr>
          <p:spPr>
            <a:xfrm>
              <a:off x="3109761" y="1002144"/>
              <a:ext cx="372218" cy="230349"/>
            </a:xfrm>
            <a:prstGeom prst="rect">
              <a:avLst/>
            </a:prstGeom>
            <a:noFill/>
          </p:spPr>
          <p:txBody>
            <a:bodyPr wrap="none" rtlCol="0">
              <a:spAutoFit/>
            </a:bodyPr>
            <a:lstStyle/>
            <a:p>
              <a:pPr algn="ctr" defTabSz="914264"/>
              <a:r>
                <a:rPr lang="en-IN" sz="800" dirty="0">
                  <a:solidFill>
                    <a:prstClr val="black"/>
                  </a:solidFill>
                  <a:latin typeface="Trebuchet MS"/>
                </a:rPr>
                <a:t>MFA</a:t>
              </a:r>
            </a:p>
          </p:txBody>
        </p:sp>
      </p:grpSp>
      <p:pic>
        <p:nvPicPr>
          <p:cNvPr id="24" name="Picture 14" descr="Image result for identity management icon">
            <a:extLst>
              <a:ext uri="{FF2B5EF4-FFF2-40B4-BE49-F238E27FC236}">
                <a16:creationId xmlns:a16="http://schemas.microsoft.com/office/drawing/2014/main" id="{E22B1FF5-59E0-4DEA-8D1C-06AC2489306D}"/>
              </a:ext>
            </a:extLst>
          </p:cNvPr>
          <p:cNvPicPr>
            <a:picLocks noChangeAspect="1" noChangeArrowheads="1"/>
          </p:cNvPicPr>
          <p:nvPr/>
        </p:nvPicPr>
        <p:blipFill>
          <a:blip r:embed="rId8" cstate="screen">
            <a:biLevel thresh="75000"/>
            <a:extLst>
              <a:ext uri="{28A0092B-C50C-407E-A947-70E740481C1C}">
                <a14:useLocalDpi xmlns:a14="http://schemas.microsoft.com/office/drawing/2010/main"/>
              </a:ext>
            </a:extLst>
          </a:blip>
          <a:srcRect/>
          <a:stretch>
            <a:fillRect/>
          </a:stretch>
        </p:blipFill>
        <p:spPr bwMode="auto">
          <a:xfrm>
            <a:off x="2553596" y="3770205"/>
            <a:ext cx="809291" cy="805666"/>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45">
            <a:extLst>
              <a:ext uri="{FF2B5EF4-FFF2-40B4-BE49-F238E27FC236}">
                <a16:creationId xmlns:a16="http://schemas.microsoft.com/office/drawing/2014/main" id="{F9ED7E2F-2796-4561-8461-97BA3A15BAD6}"/>
              </a:ext>
            </a:extLst>
          </p:cNvPr>
          <p:cNvGrpSpPr/>
          <p:nvPr/>
        </p:nvGrpSpPr>
        <p:grpSpPr>
          <a:xfrm>
            <a:off x="1411498" y="3786902"/>
            <a:ext cx="845102" cy="772272"/>
            <a:chOff x="4315729" y="591131"/>
            <a:chExt cx="1069667" cy="832635"/>
          </a:xfrm>
        </p:grpSpPr>
        <p:pic>
          <p:nvPicPr>
            <p:cNvPr id="26" name="Picture 30" descr="Image result for DDOS Protection icon">
              <a:extLst>
                <a:ext uri="{FF2B5EF4-FFF2-40B4-BE49-F238E27FC236}">
                  <a16:creationId xmlns:a16="http://schemas.microsoft.com/office/drawing/2014/main" id="{0385776C-5F87-4988-8D0D-E27377BC19A8}"/>
                </a:ext>
              </a:extLst>
            </p:cNvPr>
            <p:cNvPicPr>
              <a:picLocks noChangeAspect="1" noChangeArrowheads="1"/>
            </p:cNvPicPr>
            <p:nvPr/>
          </p:nvPicPr>
          <p:blipFill>
            <a:blip r:embed="rId9"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4438375" y="591131"/>
              <a:ext cx="794632" cy="52975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71E0D869-B6E6-4307-AFBC-76F3E3A06F56}"/>
                </a:ext>
              </a:extLst>
            </p:cNvPr>
            <p:cNvSpPr/>
            <p:nvPr/>
          </p:nvSpPr>
          <p:spPr>
            <a:xfrm>
              <a:off x="4315729" y="1058750"/>
              <a:ext cx="1069667" cy="365016"/>
            </a:xfrm>
            <a:prstGeom prst="rect">
              <a:avLst/>
            </a:prstGeom>
          </p:spPr>
          <p:txBody>
            <a:bodyPr wrap="square">
              <a:spAutoFit/>
            </a:bodyPr>
            <a:lstStyle/>
            <a:p>
              <a:pPr algn="ctr" defTabSz="914264"/>
              <a:r>
                <a:rPr lang="en-IN" sz="800" dirty="0">
                  <a:solidFill>
                    <a:prstClr val="black"/>
                  </a:solidFill>
                  <a:latin typeface="Trebuchet MS"/>
                </a:rPr>
                <a:t>Cloud DDOS</a:t>
              </a:r>
            </a:p>
            <a:p>
              <a:pPr algn="ctr" defTabSz="914264"/>
              <a:r>
                <a:rPr lang="en-IN" sz="800" dirty="0">
                  <a:solidFill>
                    <a:prstClr val="black"/>
                  </a:solidFill>
                  <a:latin typeface="Trebuchet MS"/>
                </a:rPr>
                <a:t>Protection</a:t>
              </a:r>
            </a:p>
          </p:txBody>
        </p:sp>
      </p:grpSp>
      <p:grpSp>
        <p:nvGrpSpPr>
          <p:cNvPr id="28" name="Group 48">
            <a:extLst>
              <a:ext uri="{FF2B5EF4-FFF2-40B4-BE49-F238E27FC236}">
                <a16:creationId xmlns:a16="http://schemas.microsoft.com/office/drawing/2014/main" id="{2EBDDAB2-ABE2-444D-B1DE-51F01A2E4D3D}"/>
              </a:ext>
            </a:extLst>
          </p:cNvPr>
          <p:cNvGrpSpPr/>
          <p:nvPr/>
        </p:nvGrpSpPr>
        <p:grpSpPr>
          <a:xfrm>
            <a:off x="3314090" y="3884870"/>
            <a:ext cx="785778" cy="576335"/>
            <a:chOff x="1445754" y="2545240"/>
            <a:chExt cx="785778" cy="576335"/>
          </a:xfrm>
        </p:grpSpPr>
        <p:pic>
          <p:nvPicPr>
            <p:cNvPr id="29" name="Picture 10" descr="Image result for Log Management icon">
              <a:extLst>
                <a:ext uri="{FF2B5EF4-FFF2-40B4-BE49-F238E27FC236}">
                  <a16:creationId xmlns:a16="http://schemas.microsoft.com/office/drawing/2014/main" id="{3512BD0A-7B1A-4F68-8815-721A93726721}"/>
                </a:ext>
              </a:extLst>
            </p:cNvPr>
            <p:cNvPicPr>
              <a:picLocks noChangeAspect="1" noChangeArrowheads="1"/>
            </p:cNvPicPr>
            <p:nvPr/>
          </p:nvPicPr>
          <p:blipFill>
            <a:blip r:embed="rId10"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1618932" y="2545240"/>
              <a:ext cx="389311" cy="38931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DA57CD5-E158-4866-8098-3E29A41AD0BF}"/>
                </a:ext>
              </a:extLst>
            </p:cNvPr>
            <p:cNvSpPr txBox="1"/>
            <p:nvPr/>
          </p:nvSpPr>
          <p:spPr>
            <a:xfrm>
              <a:off x="1445754" y="2906131"/>
              <a:ext cx="785778" cy="215444"/>
            </a:xfrm>
            <a:prstGeom prst="rect">
              <a:avLst/>
            </a:prstGeom>
            <a:noFill/>
          </p:spPr>
          <p:txBody>
            <a:bodyPr wrap="square" rtlCol="0">
              <a:spAutoFit/>
            </a:bodyPr>
            <a:lstStyle/>
            <a:p>
              <a:pPr defTabSz="914264"/>
              <a:r>
                <a:rPr lang="en-IN" sz="800" dirty="0">
                  <a:solidFill>
                    <a:prstClr val="black"/>
                  </a:solidFill>
                  <a:latin typeface="Trebuchet MS"/>
                </a:rPr>
                <a:t>Log Mgmt.</a:t>
              </a:r>
            </a:p>
          </p:txBody>
        </p:sp>
      </p:grpSp>
      <p:grpSp>
        <p:nvGrpSpPr>
          <p:cNvPr id="31" name="Group 51">
            <a:extLst>
              <a:ext uri="{FF2B5EF4-FFF2-40B4-BE49-F238E27FC236}">
                <a16:creationId xmlns:a16="http://schemas.microsoft.com/office/drawing/2014/main" id="{F3692212-D8B7-4B5E-AD84-2E7B0C50473D}"/>
              </a:ext>
            </a:extLst>
          </p:cNvPr>
          <p:cNvGrpSpPr/>
          <p:nvPr/>
        </p:nvGrpSpPr>
        <p:grpSpPr>
          <a:xfrm>
            <a:off x="4051073" y="3854414"/>
            <a:ext cx="451001" cy="637247"/>
            <a:chOff x="1142880" y="1815163"/>
            <a:chExt cx="457257" cy="648708"/>
          </a:xfrm>
        </p:grpSpPr>
        <p:pic>
          <p:nvPicPr>
            <p:cNvPr id="32" name="Picture 8" descr="Image result for SIEM icon">
              <a:extLst>
                <a:ext uri="{FF2B5EF4-FFF2-40B4-BE49-F238E27FC236}">
                  <a16:creationId xmlns:a16="http://schemas.microsoft.com/office/drawing/2014/main" id="{0FA3B9E4-AA39-4304-9E9C-0A49969B1664}"/>
                </a:ext>
              </a:extLst>
            </p:cNvPr>
            <p:cNvPicPr>
              <a:picLocks noChangeAspect="1" noChangeArrowheads="1"/>
            </p:cNvPicPr>
            <p:nvPr/>
          </p:nvPicPr>
          <p:blipFill>
            <a:blip r:embed="rId11" cstate="screen">
              <a:duotone>
                <a:prstClr val="black"/>
                <a:schemeClr val="accent2">
                  <a:tint val="45000"/>
                  <a:satMod val="400000"/>
                </a:schemeClr>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142880" y="1815163"/>
              <a:ext cx="457257" cy="45725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6EED6971-DE44-4C27-8FA1-1051243645CB}"/>
                </a:ext>
              </a:extLst>
            </p:cNvPr>
            <p:cNvSpPr txBox="1"/>
            <p:nvPr/>
          </p:nvSpPr>
          <p:spPr>
            <a:xfrm>
              <a:off x="1155977" y="2244552"/>
              <a:ext cx="395258" cy="219319"/>
            </a:xfrm>
            <a:prstGeom prst="rect">
              <a:avLst/>
            </a:prstGeom>
            <a:noFill/>
          </p:spPr>
          <p:txBody>
            <a:bodyPr wrap="none" rtlCol="0">
              <a:spAutoFit/>
            </a:bodyPr>
            <a:lstStyle/>
            <a:p>
              <a:pPr defTabSz="914264"/>
              <a:r>
                <a:rPr lang="en-IN" sz="800" dirty="0">
                  <a:solidFill>
                    <a:prstClr val="black"/>
                  </a:solidFill>
                  <a:latin typeface="Trebuchet MS"/>
                </a:rPr>
                <a:t>SIEM</a:t>
              </a:r>
            </a:p>
          </p:txBody>
        </p:sp>
      </p:grpSp>
      <p:grpSp>
        <p:nvGrpSpPr>
          <p:cNvPr id="34" name="Group 54">
            <a:extLst>
              <a:ext uri="{FF2B5EF4-FFF2-40B4-BE49-F238E27FC236}">
                <a16:creationId xmlns:a16="http://schemas.microsoft.com/office/drawing/2014/main" id="{482619B8-9F2E-4971-8FC3-9DEA530F6D68}"/>
              </a:ext>
            </a:extLst>
          </p:cNvPr>
          <p:cNvGrpSpPr/>
          <p:nvPr/>
        </p:nvGrpSpPr>
        <p:grpSpPr>
          <a:xfrm>
            <a:off x="2207804" y="3893689"/>
            <a:ext cx="394587" cy="558698"/>
            <a:chOff x="5104981" y="2683926"/>
            <a:chExt cx="394587" cy="558698"/>
          </a:xfrm>
        </p:grpSpPr>
        <p:pic>
          <p:nvPicPr>
            <p:cNvPr id="35" name="Picture 6" descr="Image result for Host based security icon">
              <a:extLst>
                <a:ext uri="{FF2B5EF4-FFF2-40B4-BE49-F238E27FC236}">
                  <a16:creationId xmlns:a16="http://schemas.microsoft.com/office/drawing/2014/main" id="{E4831C92-098E-4DE7-A944-F90CA5F281C2}"/>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108992" y="2683926"/>
              <a:ext cx="390576" cy="39057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3EB6F488-D945-4621-9283-53B0A2794E84}"/>
                </a:ext>
              </a:extLst>
            </p:cNvPr>
            <p:cNvSpPr txBox="1"/>
            <p:nvPr/>
          </p:nvSpPr>
          <p:spPr>
            <a:xfrm>
              <a:off x="5104981" y="3027180"/>
              <a:ext cx="343364" cy="215444"/>
            </a:xfrm>
            <a:prstGeom prst="rect">
              <a:avLst/>
            </a:prstGeom>
            <a:noFill/>
          </p:spPr>
          <p:txBody>
            <a:bodyPr wrap="none" rtlCol="0">
              <a:spAutoFit/>
            </a:bodyPr>
            <a:lstStyle/>
            <a:p>
              <a:pPr algn="ctr" defTabSz="914264"/>
              <a:r>
                <a:rPr lang="en-IN" sz="800" dirty="0">
                  <a:solidFill>
                    <a:prstClr val="black"/>
                  </a:solidFill>
                  <a:latin typeface="Trebuchet MS"/>
                </a:rPr>
                <a:t>PIM</a:t>
              </a:r>
            </a:p>
          </p:txBody>
        </p:sp>
      </p:grpSp>
      <p:grpSp>
        <p:nvGrpSpPr>
          <p:cNvPr id="37" name="Group 57">
            <a:extLst>
              <a:ext uri="{FF2B5EF4-FFF2-40B4-BE49-F238E27FC236}">
                <a16:creationId xmlns:a16="http://schemas.microsoft.com/office/drawing/2014/main" id="{DCDE6F22-6823-4CB8-BBED-77D1338EB9E2}"/>
              </a:ext>
            </a:extLst>
          </p:cNvPr>
          <p:cNvGrpSpPr/>
          <p:nvPr/>
        </p:nvGrpSpPr>
        <p:grpSpPr>
          <a:xfrm>
            <a:off x="3498577" y="2636600"/>
            <a:ext cx="647934" cy="726466"/>
            <a:chOff x="3820267" y="582470"/>
            <a:chExt cx="647934" cy="726466"/>
          </a:xfrm>
        </p:grpSpPr>
        <p:pic>
          <p:nvPicPr>
            <p:cNvPr id="38" name="Picture 16" descr="Image result for VPN GW services icon">
              <a:extLst>
                <a:ext uri="{FF2B5EF4-FFF2-40B4-BE49-F238E27FC236}">
                  <a16:creationId xmlns:a16="http://schemas.microsoft.com/office/drawing/2014/main" id="{29C5DCE1-A5AD-47E4-BCE1-D56224C369E5}"/>
                </a:ext>
              </a:extLst>
            </p:cNvPr>
            <p:cNvPicPr>
              <a:picLocks noChangeAspect="1" noChangeArrowheads="1"/>
            </p:cNvPicPr>
            <p:nvPr/>
          </p:nvPicPr>
          <p:blipFill>
            <a:blip r:embed="rId14" cstate="screen">
              <a:grayscl/>
              <a:extLst>
                <a:ext uri="{28A0092B-C50C-407E-A947-70E740481C1C}">
                  <a14:useLocalDpi xmlns:a14="http://schemas.microsoft.com/office/drawing/2010/main"/>
                </a:ext>
              </a:extLst>
            </a:blip>
            <a:srcRect/>
            <a:stretch>
              <a:fillRect/>
            </a:stretch>
          </p:blipFill>
          <p:spPr bwMode="auto">
            <a:xfrm>
              <a:off x="3877373" y="582470"/>
              <a:ext cx="515104" cy="51510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D6DEB33-E67A-45BF-A02D-04E36B596788}"/>
                </a:ext>
              </a:extLst>
            </p:cNvPr>
            <p:cNvSpPr txBox="1"/>
            <p:nvPr/>
          </p:nvSpPr>
          <p:spPr>
            <a:xfrm>
              <a:off x="3820267" y="1062715"/>
              <a:ext cx="647934" cy="246221"/>
            </a:xfrm>
            <a:prstGeom prst="rect">
              <a:avLst/>
            </a:prstGeom>
            <a:noFill/>
          </p:spPr>
          <p:txBody>
            <a:bodyPr wrap="none" rtlCol="0">
              <a:spAutoFit/>
            </a:bodyPr>
            <a:lstStyle/>
            <a:p>
              <a:pPr defTabSz="914264"/>
              <a:r>
                <a:rPr lang="en-IN" sz="1000" dirty="0">
                  <a:solidFill>
                    <a:prstClr val="black"/>
                  </a:solidFill>
                  <a:latin typeface="Trebuchet MS"/>
                </a:rPr>
                <a:t>VPN GW</a:t>
              </a:r>
            </a:p>
          </p:txBody>
        </p:sp>
      </p:grpSp>
      <p:pic>
        <p:nvPicPr>
          <p:cNvPr id="40" name="Picture 39">
            <a:extLst>
              <a:ext uri="{FF2B5EF4-FFF2-40B4-BE49-F238E27FC236}">
                <a16:creationId xmlns:a16="http://schemas.microsoft.com/office/drawing/2014/main" id="{D10D9955-84C1-4E15-9DA1-62395B00C94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843711" y="2998480"/>
            <a:ext cx="347571" cy="499841"/>
          </a:xfrm>
          <a:prstGeom prst="rect">
            <a:avLst/>
          </a:prstGeom>
        </p:spPr>
      </p:pic>
      <p:pic>
        <p:nvPicPr>
          <p:cNvPr id="41" name="Picture 40">
            <a:extLst>
              <a:ext uri="{FF2B5EF4-FFF2-40B4-BE49-F238E27FC236}">
                <a16:creationId xmlns:a16="http://schemas.microsoft.com/office/drawing/2014/main" id="{F560AD39-17A9-4A37-8BD8-257D2D177CA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212900" y="2570328"/>
            <a:ext cx="380407" cy="436855"/>
          </a:xfrm>
          <a:prstGeom prst="rect">
            <a:avLst/>
          </a:prstGeom>
        </p:spPr>
      </p:pic>
      <p:pic>
        <p:nvPicPr>
          <p:cNvPr id="42" name="Picture 41">
            <a:extLst>
              <a:ext uri="{FF2B5EF4-FFF2-40B4-BE49-F238E27FC236}">
                <a16:creationId xmlns:a16="http://schemas.microsoft.com/office/drawing/2014/main" id="{A7003201-CB47-4F46-ABB9-19AEF724CB3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593307" y="2582822"/>
            <a:ext cx="409156" cy="398529"/>
          </a:xfrm>
          <a:prstGeom prst="rect">
            <a:avLst/>
          </a:prstGeom>
        </p:spPr>
      </p:pic>
      <p:pic>
        <p:nvPicPr>
          <p:cNvPr id="43" name="Picture 42">
            <a:extLst>
              <a:ext uri="{FF2B5EF4-FFF2-40B4-BE49-F238E27FC236}">
                <a16:creationId xmlns:a16="http://schemas.microsoft.com/office/drawing/2014/main" id="{2BFF1C7B-761F-48AC-AD07-001C7316C7B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169836" y="3065470"/>
            <a:ext cx="462490" cy="398529"/>
          </a:xfrm>
          <a:prstGeom prst="rect">
            <a:avLst/>
          </a:prstGeom>
        </p:spPr>
      </p:pic>
      <p:pic>
        <p:nvPicPr>
          <p:cNvPr id="44" name="Picture 43">
            <a:extLst>
              <a:ext uri="{FF2B5EF4-FFF2-40B4-BE49-F238E27FC236}">
                <a16:creationId xmlns:a16="http://schemas.microsoft.com/office/drawing/2014/main" id="{DBB7629C-089A-4D50-9E6B-BA70E08489B6}"/>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774801" y="2541748"/>
            <a:ext cx="486318" cy="436439"/>
          </a:xfrm>
          <a:prstGeom prst="rect">
            <a:avLst/>
          </a:prstGeom>
        </p:spPr>
      </p:pic>
      <p:pic>
        <p:nvPicPr>
          <p:cNvPr id="45" name="Picture 44">
            <a:extLst>
              <a:ext uri="{FF2B5EF4-FFF2-40B4-BE49-F238E27FC236}">
                <a16:creationId xmlns:a16="http://schemas.microsoft.com/office/drawing/2014/main" id="{2926872F-FF9E-48A5-8714-6527E698BD0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575887" y="3005945"/>
            <a:ext cx="443994" cy="499842"/>
          </a:xfrm>
          <a:prstGeom prst="rect">
            <a:avLst/>
          </a:prstGeom>
        </p:spPr>
      </p:pic>
      <p:pic>
        <p:nvPicPr>
          <p:cNvPr id="46" name="Picture 45">
            <a:extLst>
              <a:ext uri="{FF2B5EF4-FFF2-40B4-BE49-F238E27FC236}">
                <a16:creationId xmlns:a16="http://schemas.microsoft.com/office/drawing/2014/main" id="{9B0DE3E5-4A19-4B43-9058-8DFB16485819}"/>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956513" y="2570328"/>
            <a:ext cx="431675" cy="423320"/>
          </a:xfrm>
          <a:prstGeom prst="rect">
            <a:avLst/>
          </a:prstGeom>
        </p:spPr>
      </p:pic>
      <p:pic>
        <p:nvPicPr>
          <p:cNvPr id="47" name="Picture 46">
            <a:extLst>
              <a:ext uri="{FF2B5EF4-FFF2-40B4-BE49-F238E27FC236}">
                <a16:creationId xmlns:a16="http://schemas.microsoft.com/office/drawing/2014/main" id="{70788BF0-5381-4514-BDBC-AE11F5F83120}"/>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002463" y="3018243"/>
            <a:ext cx="339776" cy="436855"/>
          </a:xfrm>
          <a:prstGeom prst="rect">
            <a:avLst/>
          </a:prstGeom>
        </p:spPr>
      </p:pic>
      <p:pic>
        <p:nvPicPr>
          <p:cNvPr id="48" name="Picture 4" descr="Image result for AWS icons">
            <a:extLst>
              <a:ext uri="{FF2B5EF4-FFF2-40B4-BE49-F238E27FC236}">
                <a16:creationId xmlns:a16="http://schemas.microsoft.com/office/drawing/2014/main" id="{7739874C-389D-4D84-A1F2-3716DDFF6F73}"/>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6236311" y="2254563"/>
            <a:ext cx="988524" cy="98852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Related image">
            <a:extLst>
              <a:ext uri="{FF2B5EF4-FFF2-40B4-BE49-F238E27FC236}">
                <a16:creationId xmlns:a16="http://schemas.microsoft.com/office/drawing/2014/main" id="{6EC4858B-219B-4E2A-B092-C37561FEA545}"/>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418057" y="3068800"/>
            <a:ext cx="623279" cy="321692"/>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D4C37502-0BB9-41ED-9481-4415C847314B}"/>
              </a:ext>
            </a:extLst>
          </p:cNvPr>
          <p:cNvSpPr txBox="1"/>
          <p:nvPr/>
        </p:nvSpPr>
        <p:spPr>
          <a:xfrm>
            <a:off x="7207210" y="2733625"/>
            <a:ext cx="1527982" cy="523220"/>
          </a:xfrm>
          <a:prstGeom prst="rect">
            <a:avLst/>
          </a:prstGeom>
          <a:noFill/>
        </p:spPr>
        <p:txBody>
          <a:bodyPr wrap="none" rtlCol="0">
            <a:spAutoFit/>
          </a:bodyPr>
          <a:lstStyle/>
          <a:p>
            <a:pPr defTabSz="914264"/>
            <a:r>
              <a:rPr lang="en-IN" sz="1400" dirty="0">
                <a:solidFill>
                  <a:prstClr val="black"/>
                </a:solidFill>
                <a:latin typeface="Trebuchet MS"/>
              </a:rPr>
              <a:t>Cloud native </a:t>
            </a:r>
          </a:p>
          <a:p>
            <a:pPr defTabSz="914264"/>
            <a:r>
              <a:rPr lang="en-IN" sz="1400" dirty="0">
                <a:solidFill>
                  <a:prstClr val="black"/>
                </a:solidFill>
                <a:latin typeface="Trebuchet MS"/>
              </a:rPr>
              <a:t>Security services</a:t>
            </a:r>
          </a:p>
        </p:txBody>
      </p:sp>
      <p:grpSp>
        <p:nvGrpSpPr>
          <p:cNvPr id="62" name="Group 61">
            <a:extLst>
              <a:ext uri="{FF2B5EF4-FFF2-40B4-BE49-F238E27FC236}">
                <a16:creationId xmlns:a16="http://schemas.microsoft.com/office/drawing/2014/main" id="{16FEF5B5-FDBE-3940-9423-C49F4E35125F}"/>
              </a:ext>
            </a:extLst>
          </p:cNvPr>
          <p:cNvGrpSpPr/>
          <p:nvPr/>
        </p:nvGrpSpPr>
        <p:grpSpPr>
          <a:xfrm>
            <a:off x="4453281" y="3826121"/>
            <a:ext cx="663964" cy="693839"/>
            <a:chOff x="5072861" y="3790950"/>
            <a:chExt cx="663964" cy="693839"/>
          </a:xfrm>
        </p:grpSpPr>
        <p:pic>
          <p:nvPicPr>
            <p:cNvPr id="51" name="Picture 8" descr="Related image">
              <a:extLst>
                <a:ext uri="{FF2B5EF4-FFF2-40B4-BE49-F238E27FC236}">
                  <a16:creationId xmlns:a16="http://schemas.microsoft.com/office/drawing/2014/main" id="{45548709-EFF0-49EA-B5F0-FC5BBBF69DD3}"/>
                </a:ext>
              </a:extLst>
            </p:cNvPr>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5222447" y="3790950"/>
              <a:ext cx="372104" cy="372104"/>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03584529-99FC-4265-B0A4-BBD77DBAF67B}"/>
                </a:ext>
              </a:extLst>
            </p:cNvPr>
            <p:cNvSpPr txBox="1"/>
            <p:nvPr/>
          </p:nvSpPr>
          <p:spPr>
            <a:xfrm>
              <a:off x="5072861" y="4146235"/>
              <a:ext cx="663964" cy="338554"/>
            </a:xfrm>
            <a:prstGeom prst="rect">
              <a:avLst/>
            </a:prstGeom>
            <a:noFill/>
          </p:spPr>
          <p:txBody>
            <a:bodyPr wrap="none" rtlCol="0">
              <a:spAutoFit/>
            </a:bodyPr>
            <a:lstStyle/>
            <a:p>
              <a:pPr algn="ctr" defTabSz="914264"/>
              <a:r>
                <a:rPr lang="en-IN" sz="800" dirty="0">
                  <a:solidFill>
                    <a:prstClr val="black"/>
                  </a:solidFill>
                  <a:latin typeface="Trebuchet MS"/>
                </a:rPr>
                <a:t>Cloud CDN</a:t>
              </a:r>
            </a:p>
            <a:p>
              <a:pPr algn="ctr" defTabSz="914264"/>
              <a:r>
                <a:rPr lang="en-IN" sz="800" dirty="0">
                  <a:solidFill>
                    <a:prstClr val="black"/>
                  </a:solidFill>
                  <a:latin typeface="Trebuchet MS"/>
                </a:rPr>
                <a:t>WAF</a:t>
              </a:r>
            </a:p>
          </p:txBody>
        </p:sp>
      </p:grpSp>
      <p:grpSp>
        <p:nvGrpSpPr>
          <p:cNvPr id="53" name="Group 1">
            <a:extLst>
              <a:ext uri="{FF2B5EF4-FFF2-40B4-BE49-F238E27FC236}">
                <a16:creationId xmlns:a16="http://schemas.microsoft.com/office/drawing/2014/main" id="{299FAD6F-EE86-42D7-A738-04A970FF04A2}"/>
              </a:ext>
            </a:extLst>
          </p:cNvPr>
          <p:cNvGrpSpPr/>
          <p:nvPr/>
        </p:nvGrpSpPr>
        <p:grpSpPr>
          <a:xfrm>
            <a:off x="5068446" y="3809224"/>
            <a:ext cx="967859" cy="727635"/>
            <a:chOff x="8176141" y="3941526"/>
            <a:chExt cx="967859" cy="727635"/>
          </a:xfrm>
        </p:grpSpPr>
        <p:pic>
          <p:nvPicPr>
            <p:cNvPr id="54" name="Picture 2" descr="Image result for microsegmentation icon">
              <a:extLst>
                <a:ext uri="{FF2B5EF4-FFF2-40B4-BE49-F238E27FC236}">
                  <a16:creationId xmlns:a16="http://schemas.microsoft.com/office/drawing/2014/main" id="{CC2AFB08-A75C-4A88-87E2-FD0A608BA575}"/>
                </a:ext>
              </a:extLst>
            </p:cNvPr>
            <p:cNvPicPr>
              <a:picLocks noChangeAspect="1" noChangeArrowheads="1"/>
            </p:cNvPicPr>
            <p:nvPr/>
          </p:nvPicPr>
          <p:blipFill>
            <a:blip r:embed="rId25" cstate="screen">
              <a:extLst>
                <a:ext uri="{BEBA8EAE-BF5A-486C-A8C5-ECC9F3942E4B}">
                  <a14:imgProps xmlns:a14="http://schemas.microsoft.com/office/drawing/2010/main">
                    <a14:imgLayer r:embed="rId2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417110" y="3941526"/>
              <a:ext cx="435256" cy="43333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C55EE80-8B13-4EAF-9F6C-6CF52E482FAF}"/>
                </a:ext>
              </a:extLst>
            </p:cNvPr>
            <p:cNvSpPr txBox="1"/>
            <p:nvPr/>
          </p:nvSpPr>
          <p:spPr>
            <a:xfrm>
              <a:off x="8176141" y="4330607"/>
              <a:ext cx="967859" cy="338554"/>
            </a:xfrm>
            <a:prstGeom prst="rect">
              <a:avLst/>
            </a:prstGeom>
            <a:noFill/>
            <a:ln>
              <a:noFill/>
            </a:ln>
          </p:spPr>
          <p:txBody>
            <a:bodyPr wrap="square" rtlCol="0">
              <a:spAutoFit/>
            </a:bodyPr>
            <a:lstStyle/>
            <a:p>
              <a:pPr algn="ctr" defTabSz="914264"/>
              <a:r>
                <a:rPr lang="en-IN" sz="800" dirty="0">
                  <a:solidFill>
                    <a:prstClr val="black"/>
                  </a:solidFill>
                  <a:latin typeface="Trebuchet MS"/>
                </a:rPr>
                <a:t>Micro-segmentation</a:t>
              </a:r>
            </a:p>
          </p:txBody>
        </p:sp>
      </p:grpSp>
      <p:pic>
        <p:nvPicPr>
          <p:cNvPr id="56" name="Picture 55">
            <a:extLst>
              <a:ext uri="{FF2B5EF4-FFF2-40B4-BE49-F238E27FC236}">
                <a16:creationId xmlns:a16="http://schemas.microsoft.com/office/drawing/2014/main" id="{D7E98E19-3162-4C0D-AAC7-CB78E12CA76C}"/>
              </a:ext>
            </a:extLst>
          </p:cNvPr>
          <p:cNvPicPr>
            <a:picLocks noChangeAspect="1"/>
          </p:cNvPicPr>
          <p:nvPr/>
        </p:nvPicPr>
        <p:blipFill>
          <a:blip r:embed="rId27" cstate="screen">
            <a:extLst>
              <a:ext uri="{BEBA8EAE-BF5A-486C-A8C5-ECC9F3942E4B}">
                <a14:imgProps xmlns:a14="http://schemas.microsoft.com/office/drawing/2010/main">
                  <a14:imgLayer r:embed="rId28">
                    <a14:imgEffect>
                      <a14:saturation sat="400000"/>
                    </a14:imgEffect>
                  </a14:imgLayer>
                </a14:imgProps>
              </a:ext>
              <a:ext uri="{28A0092B-C50C-407E-A947-70E740481C1C}">
                <a14:useLocalDpi xmlns:a14="http://schemas.microsoft.com/office/drawing/2010/main"/>
              </a:ext>
            </a:extLst>
          </a:blip>
          <a:stretch>
            <a:fillRect/>
          </a:stretch>
        </p:blipFill>
        <p:spPr>
          <a:xfrm>
            <a:off x="2559261" y="1165371"/>
            <a:ext cx="2103352" cy="1199044"/>
          </a:xfrm>
          <a:prstGeom prst="rect">
            <a:avLst/>
          </a:prstGeom>
          <a:effectLst>
            <a:outerShdw blurRad="50800" dist="38100" dir="5400000" algn="t" rotWithShape="0">
              <a:prstClr val="black">
                <a:alpha val="40000"/>
              </a:prstClr>
            </a:outerShdw>
          </a:effectLst>
        </p:spPr>
      </p:pic>
      <p:sp>
        <p:nvSpPr>
          <p:cNvPr id="57" name="TextBox 56">
            <a:extLst>
              <a:ext uri="{FF2B5EF4-FFF2-40B4-BE49-F238E27FC236}">
                <a16:creationId xmlns:a16="http://schemas.microsoft.com/office/drawing/2014/main" id="{2F01AB86-7111-41A9-9404-72E338978FF7}"/>
              </a:ext>
            </a:extLst>
          </p:cNvPr>
          <p:cNvSpPr txBox="1"/>
          <p:nvPr/>
        </p:nvSpPr>
        <p:spPr>
          <a:xfrm>
            <a:off x="3110053" y="1444376"/>
            <a:ext cx="1236662" cy="648845"/>
          </a:xfrm>
          <a:prstGeom prst="rect">
            <a:avLst/>
          </a:prstGeom>
          <a:solidFill>
            <a:schemeClr val="tx1">
              <a:lumMod val="50000"/>
              <a:lumOff val="50000"/>
              <a:alpha val="38000"/>
            </a:schemeClr>
          </a:solidFill>
          <a:effectLst>
            <a:outerShdw blurRad="50800" dist="38100" dir="2700000" algn="tl" rotWithShape="0">
              <a:prstClr val="black">
                <a:alpha val="40000"/>
              </a:prstClr>
            </a:outerShdw>
          </a:effectLst>
        </p:spPr>
        <p:txBody>
          <a:bodyPr wrap="square" lIns="0" tIns="0" rIns="0" bIns="0" rtlCol="0">
            <a:noAutofit/>
          </a:bodyPr>
          <a:lstStyle/>
          <a:p>
            <a:pPr algn="ctr" defTabSz="914264"/>
            <a:endParaRPr lang="en-IN" sz="2000" b="1" dirty="0">
              <a:solidFill>
                <a:prstClr val="white"/>
              </a:solidFill>
              <a:latin typeface="Trebuchet MS"/>
            </a:endParaRPr>
          </a:p>
        </p:txBody>
      </p:sp>
      <p:sp>
        <p:nvSpPr>
          <p:cNvPr id="58" name="TextBox 57">
            <a:extLst>
              <a:ext uri="{FF2B5EF4-FFF2-40B4-BE49-F238E27FC236}">
                <a16:creationId xmlns:a16="http://schemas.microsoft.com/office/drawing/2014/main" id="{AF3A95E8-18A2-44CB-B318-5E91517267E6}"/>
              </a:ext>
            </a:extLst>
          </p:cNvPr>
          <p:cNvSpPr txBox="1"/>
          <p:nvPr/>
        </p:nvSpPr>
        <p:spPr>
          <a:xfrm>
            <a:off x="3039016" y="1437948"/>
            <a:ext cx="1388522" cy="623248"/>
          </a:xfrm>
          <a:prstGeom prst="rect">
            <a:avLst/>
          </a:prstGeom>
          <a:noFill/>
        </p:spPr>
        <p:txBody>
          <a:bodyPr wrap="square" rtlCol="0">
            <a:spAutoFit/>
          </a:bodyPr>
          <a:lstStyle/>
          <a:p>
            <a:pPr algn="ctr" defTabSz="914264"/>
            <a:r>
              <a:rPr lang="en-IN" sz="1200" dirty="0">
                <a:solidFill>
                  <a:prstClr val="white"/>
                </a:solidFill>
                <a:latin typeface="Trebuchet MS"/>
              </a:rPr>
              <a:t>Sify GoInfinit</a:t>
            </a:r>
          </a:p>
          <a:p>
            <a:pPr algn="ctr" defTabSz="914264"/>
            <a:r>
              <a:rPr lang="en-IN" sz="1200" dirty="0">
                <a:solidFill>
                  <a:prstClr val="white"/>
                </a:solidFill>
                <a:latin typeface="Trebuchet MS"/>
              </a:rPr>
              <a:t>Cloud</a:t>
            </a:r>
          </a:p>
          <a:p>
            <a:pPr algn="ctr" defTabSz="914264"/>
            <a:r>
              <a:rPr lang="en-IN" sz="1050" b="1" dirty="0">
                <a:solidFill>
                  <a:prstClr val="white"/>
                </a:solidFill>
                <a:latin typeface="Trebuchet MS"/>
              </a:rPr>
              <a:t>VPI | VPE | Private</a:t>
            </a:r>
          </a:p>
        </p:txBody>
      </p:sp>
      <p:pic>
        <p:nvPicPr>
          <p:cNvPr id="59" name="Picture 58">
            <a:extLst>
              <a:ext uri="{FF2B5EF4-FFF2-40B4-BE49-F238E27FC236}">
                <a16:creationId xmlns:a16="http://schemas.microsoft.com/office/drawing/2014/main" id="{2B8F21AC-8A61-4EDC-9DCF-C40D8A7E8C1C}"/>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944386" y="1093340"/>
            <a:ext cx="2103350" cy="1199044"/>
          </a:xfrm>
          <a:prstGeom prst="rect">
            <a:avLst/>
          </a:prstGeom>
          <a:effectLst>
            <a:outerShdw blurRad="50800" dist="38100" dir="5400000" algn="t" rotWithShape="0">
              <a:prstClr val="black">
                <a:alpha val="40000"/>
              </a:prstClr>
            </a:outerShdw>
          </a:effectLst>
        </p:spPr>
      </p:pic>
      <p:sp>
        <p:nvSpPr>
          <p:cNvPr id="60" name="TextBox 59">
            <a:extLst>
              <a:ext uri="{FF2B5EF4-FFF2-40B4-BE49-F238E27FC236}">
                <a16:creationId xmlns:a16="http://schemas.microsoft.com/office/drawing/2014/main" id="{EA13931A-06D9-4640-8A68-E3C49980CD2D}"/>
              </a:ext>
            </a:extLst>
          </p:cNvPr>
          <p:cNvSpPr txBox="1"/>
          <p:nvPr/>
        </p:nvSpPr>
        <p:spPr>
          <a:xfrm>
            <a:off x="7419340" y="1444376"/>
            <a:ext cx="1419860" cy="576813"/>
          </a:xfrm>
          <a:prstGeom prst="rect">
            <a:avLst/>
          </a:prstGeom>
          <a:solidFill>
            <a:schemeClr val="tx1">
              <a:lumMod val="50000"/>
              <a:lumOff val="50000"/>
              <a:alpha val="38000"/>
            </a:schemeClr>
          </a:solidFill>
          <a:effectLst>
            <a:outerShdw blurRad="50800" dist="38100" dir="2700000" algn="tl" rotWithShape="0">
              <a:prstClr val="black">
                <a:alpha val="40000"/>
              </a:prstClr>
            </a:outerShdw>
          </a:effectLst>
        </p:spPr>
        <p:txBody>
          <a:bodyPr wrap="square" lIns="0" tIns="0" rIns="0" bIns="0" rtlCol="0">
            <a:noAutofit/>
          </a:bodyPr>
          <a:lstStyle/>
          <a:p>
            <a:pPr algn="ctr" defTabSz="914264"/>
            <a:endParaRPr lang="en-IN" sz="2000" b="1" dirty="0">
              <a:solidFill>
                <a:prstClr val="white"/>
              </a:solidFill>
              <a:latin typeface="Trebuchet MS"/>
            </a:endParaRPr>
          </a:p>
        </p:txBody>
      </p:sp>
      <p:sp>
        <p:nvSpPr>
          <p:cNvPr id="61" name="TextBox 60">
            <a:extLst>
              <a:ext uri="{FF2B5EF4-FFF2-40B4-BE49-F238E27FC236}">
                <a16:creationId xmlns:a16="http://schemas.microsoft.com/office/drawing/2014/main" id="{AA0CFF80-0FC8-48D4-A542-E5BAA62B9442}"/>
              </a:ext>
            </a:extLst>
          </p:cNvPr>
          <p:cNvSpPr txBox="1"/>
          <p:nvPr/>
        </p:nvSpPr>
        <p:spPr>
          <a:xfrm>
            <a:off x="7342264" y="1431955"/>
            <a:ext cx="1577676" cy="615553"/>
          </a:xfrm>
          <a:prstGeom prst="rect">
            <a:avLst/>
          </a:prstGeom>
          <a:noFill/>
        </p:spPr>
        <p:txBody>
          <a:bodyPr wrap="none" rtlCol="0">
            <a:spAutoFit/>
          </a:bodyPr>
          <a:lstStyle/>
          <a:p>
            <a:pPr algn="ctr" defTabSz="914264"/>
            <a:r>
              <a:rPr lang="en-IN" sz="1200" dirty="0">
                <a:solidFill>
                  <a:prstClr val="white"/>
                </a:solidFill>
                <a:latin typeface="Trebuchet MS"/>
              </a:rPr>
              <a:t>Public &amp; </a:t>
            </a:r>
          </a:p>
          <a:p>
            <a:pPr algn="ctr" defTabSz="914264"/>
            <a:r>
              <a:rPr lang="en-IN" sz="1200" dirty="0">
                <a:solidFill>
                  <a:prstClr val="white"/>
                </a:solidFill>
                <a:latin typeface="Trebuchet MS"/>
              </a:rPr>
              <a:t>On-premise Cloud</a:t>
            </a:r>
          </a:p>
          <a:p>
            <a:pPr algn="ctr" defTabSz="914264"/>
            <a:r>
              <a:rPr lang="en-IN" sz="1000" b="1" dirty="0">
                <a:solidFill>
                  <a:prstClr val="white"/>
                </a:solidFill>
                <a:latin typeface="Trebuchet MS"/>
              </a:rPr>
              <a:t>AWS | Azure | VMware</a:t>
            </a:r>
          </a:p>
        </p:txBody>
      </p:sp>
      <p:grpSp>
        <p:nvGrpSpPr>
          <p:cNvPr id="64" name="Group 63">
            <a:extLst>
              <a:ext uri="{FF2B5EF4-FFF2-40B4-BE49-F238E27FC236}">
                <a16:creationId xmlns:a16="http://schemas.microsoft.com/office/drawing/2014/main" id="{9C765A1B-59E4-8742-92AD-DC0330BF6694}"/>
              </a:ext>
            </a:extLst>
          </p:cNvPr>
          <p:cNvGrpSpPr/>
          <p:nvPr/>
        </p:nvGrpSpPr>
        <p:grpSpPr>
          <a:xfrm>
            <a:off x="5987508" y="3851408"/>
            <a:ext cx="715962" cy="643259"/>
            <a:chOff x="6475413" y="3867900"/>
            <a:chExt cx="715962" cy="643259"/>
          </a:xfrm>
        </p:grpSpPr>
        <p:pic>
          <p:nvPicPr>
            <p:cNvPr id="33794" name="Picture 2" descr="Related image"/>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6475413" y="3867900"/>
              <a:ext cx="715962" cy="462989"/>
            </a:xfrm>
            <a:prstGeom prst="rect">
              <a:avLst/>
            </a:prstGeom>
            <a:noFill/>
          </p:spPr>
        </p:pic>
        <p:sp>
          <p:nvSpPr>
            <p:cNvPr id="63" name="TextBox 62">
              <a:extLst>
                <a:ext uri="{FF2B5EF4-FFF2-40B4-BE49-F238E27FC236}">
                  <a16:creationId xmlns:a16="http://schemas.microsoft.com/office/drawing/2014/main" id="{03584529-99FC-4265-B0A4-BBD77DBAF67B}"/>
                </a:ext>
              </a:extLst>
            </p:cNvPr>
            <p:cNvSpPr txBox="1"/>
            <p:nvPr/>
          </p:nvSpPr>
          <p:spPr>
            <a:xfrm>
              <a:off x="6649084" y="4295715"/>
              <a:ext cx="369012" cy="215444"/>
            </a:xfrm>
            <a:prstGeom prst="rect">
              <a:avLst/>
            </a:prstGeom>
            <a:noFill/>
          </p:spPr>
          <p:txBody>
            <a:bodyPr wrap="none" rtlCol="0">
              <a:spAutoFit/>
            </a:bodyPr>
            <a:lstStyle/>
            <a:p>
              <a:pPr algn="ctr" defTabSz="914264"/>
              <a:r>
                <a:rPr lang="en-IN" sz="800" dirty="0">
                  <a:solidFill>
                    <a:prstClr val="black"/>
                  </a:solidFill>
                  <a:latin typeface="Trebuchet MS"/>
                </a:rPr>
                <a:t>NBA</a:t>
              </a:r>
            </a:p>
          </p:txBody>
        </p:sp>
      </p:grpSp>
      <p:grpSp>
        <p:nvGrpSpPr>
          <p:cNvPr id="66" name="Group 65">
            <a:extLst>
              <a:ext uri="{FF2B5EF4-FFF2-40B4-BE49-F238E27FC236}">
                <a16:creationId xmlns:a16="http://schemas.microsoft.com/office/drawing/2014/main" id="{389051FA-A10C-6D43-BA1D-D53A952DA18E}"/>
              </a:ext>
            </a:extLst>
          </p:cNvPr>
          <p:cNvGrpSpPr/>
          <p:nvPr/>
        </p:nvGrpSpPr>
        <p:grpSpPr>
          <a:xfrm>
            <a:off x="6654675" y="3787648"/>
            <a:ext cx="1167859" cy="770782"/>
            <a:chOff x="6824140" y="3878731"/>
            <a:chExt cx="1167859" cy="770782"/>
          </a:xfrm>
        </p:grpSpPr>
        <p:pic>
          <p:nvPicPr>
            <p:cNvPr id="33796" name="Picture 4" descr="Image result for security serve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7187406" y="3878731"/>
              <a:ext cx="441326" cy="441326"/>
            </a:xfrm>
            <a:prstGeom prst="rect">
              <a:avLst/>
            </a:prstGeom>
            <a:noFill/>
          </p:spPr>
        </p:pic>
        <p:sp>
          <p:nvSpPr>
            <p:cNvPr id="65" name="TextBox 64">
              <a:extLst>
                <a:ext uri="{FF2B5EF4-FFF2-40B4-BE49-F238E27FC236}">
                  <a16:creationId xmlns:a16="http://schemas.microsoft.com/office/drawing/2014/main" id="{03584529-99FC-4265-B0A4-BBD77DBAF67B}"/>
                </a:ext>
              </a:extLst>
            </p:cNvPr>
            <p:cNvSpPr txBox="1"/>
            <p:nvPr/>
          </p:nvSpPr>
          <p:spPr>
            <a:xfrm>
              <a:off x="6824140" y="4310959"/>
              <a:ext cx="1167859" cy="338554"/>
            </a:xfrm>
            <a:prstGeom prst="rect">
              <a:avLst/>
            </a:prstGeom>
            <a:noFill/>
          </p:spPr>
          <p:txBody>
            <a:bodyPr wrap="square" rtlCol="0">
              <a:spAutoFit/>
            </a:bodyPr>
            <a:lstStyle/>
            <a:p>
              <a:pPr algn="ctr" defTabSz="914264"/>
              <a:r>
                <a:rPr lang="en-IN" sz="800" dirty="0">
                  <a:solidFill>
                    <a:prstClr val="black"/>
                  </a:solidFill>
                  <a:latin typeface="Trebuchet MS"/>
                </a:rPr>
                <a:t>Security Asset </a:t>
              </a:r>
            </a:p>
            <a:p>
              <a:pPr algn="ctr" defTabSz="914264"/>
              <a:r>
                <a:rPr lang="en-IN" sz="800" dirty="0">
                  <a:solidFill>
                    <a:prstClr val="black"/>
                  </a:solidFill>
                  <a:latin typeface="Trebuchet MS"/>
                </a:rPr>
                <a:t>Management</a:t>
              </a:r>
            </a:p>
          </p:txBody>
        </p:sp>
      </p:grpSp>
      <p:grpSp>
        <p:nvGrpSpPr>
          <p:cNvPr id="68" name="Group 67">
            <a:extLst>
              <a:ext uri="{FF2B5EF4-FFF2-40B4-BE49-F238E27FC236}">
                <a16:creationId xmlns:a16="http://schemas.microsoft.com/office/drawing/2014/main" id="{833EE956-0853-204A-AE67-B1768FF84393}"/>
              </a:ext>
            </a:extLst>
          </p:cNvPr>
          <p:cNvGrpSpPr/>
          <p:nvPr/>
        </p:nvGrpSpPr>
        <p:grpSpPr>
          <a:xfrm>
            <a:off x="7773738" y="3835929"/>
            <a:ext cx="498475" cy="674218"/>
            <a:chOff x="7766050" y="3850157"/>
            <a:chExt cx="498475" cy="674218"/>
          </a:xfrm>
        </p:grpSpPr>
        <p:pic>
          <p:nvPicPr>
            <p:cNvPr id="33798" name="Picture 6" descr="Image result for casb"/>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7766050" y="3850157"/>
              <a:ext cx="498475" cy="498475"/>
            </a:xfrm>
            <a:prstGeom prst="rect">
              <a:avLst/>
            </a:prstGeom>
            <a:noFill/>
          </p:spPr>
        </p:pic>
        <p:sp>
          <p:nvSpPr>
            <p:cNvPr id="67" name="TextBox 66">
              <a:extLst>
                <a:ext uri="{FF2B5EF4-FFF2-40B4-BE49-F238E27FC236}">
                  <a16:creationId xmlns:a16="http://schemas.microsoft.com/office/drawing/2014/main" id="{03584529-99FC-4265-B0A4-BBD77DBAF67B}"/>
                </a:ext>
              </a:extLst>
            </p:cNvPr>
            <p:cNvSpPr txBox="1"/>
            <p:nvPr/>
          </p:nvSpPr>
          <p:spPr>
            <a:xfrm>
              <a:off x="7826793" y="4308931"/>
              <a:ext cx="413896" cy="215444"/>
            </a:xfrm>
            <a:prstGeom prst="rect">
              <a:avLst/>
            </a:prstGeom>
            <a:noFill/>
          </p:spPr>
          <p:txBody>
            <a:bodyPr wrap="none" rtlCol="0">
              <a:spAutoFit/>
            </a:bodyPr>
            <a:lstStyle/>
            <a:p>
              <a:pPr algn="ctr" defTabSz="914264"/>
              <a:r>
                <a:rPr lang="en-IN" sz="800" dirty="0">
                  <a:solidFill>
                    <a:prstClr val="black"/>
                  </a:solidFill>
                  <a:latin typeface="Trebuchet MS"/>
                </a:rPr>
                <a:t>CASB</a:t>
              </a:r>
            </a:p>
          </p:txBody>
        </p:sp>
      </p:grpSp>
      <p:grpSp>
        <p:nvGrpSpPr>
          <p:cNvPr id="70" name="Group 69">
            <a:extLst>
              <a:ext uri="{FF2B5EF4-FFF2-40B4-BE49-F238E27FC236}">
                <a16:creationId xmlns:a16="http://schemas.microsoft.com/office/drawing/2014/main" id="{3F55C063-65DF-9C4A-91A8-ECE0C801F2A7}"/>
              </a:ext>
            </a:extLst>
          </p:cNvPr>
          <p:cNvGrpSpPr/>
          <p:nvPr/>
        </p:nvGrpSpPr>
        <p:grpSpPr>
          <a:xfrm>
            <a:off x="8223414" y="3792631"/>
            <a:ext cx="630301" cy="760816"/>
            <a:chOff x="8223415" y="3886669"/>
            <a:chExt cx="630301" cy="760816"/>
          </a:xfrm>
        </p:grpSpPr>
        <p:pic>
          <p:nvPicPr>
            <p:cNvPr id="33800" name="Picture 8" descr="Image result for security key"/>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8325840" y="3886669"/>
              <a:ext cx="425450" cy="425450"/>
            </a:xfrm>
            <a:prstGeom prst="rect">
              <a:avLst/>
            </a:prstGeom>
            <a:noFill/>
          </p:spPr>
        </p:pic>
        <p:sp>
          <p:nvSpPr>
            <p:cNvPr id="69" name="TextBox 68">
              <a:extLst>
                <a:ext uri="{FF2B5EF4-FFF2-40B4-BE49-F238E27FC236}">
                  <a16:creationId xmlns:a16="http://schemas.microsoft.com/office/drawing/2014/main" id="{03584529-99FC-4265-B0A4-BBD77DBAF67B}"/>
                </a:ext>
              </a:extLst>
            </p:cNvPr>
            <p:cNvSpPr txBox="1"/>
            <p:nvPr/>
          </p:nvSpPr>
          <p:spPr>
            <a:xfrm>
              <a:off x="8223415" y="4308931"/>
              <a:ext cx="630301" cy="338554"/>
            </a:xfrm>
            <a:prstGeom prst="rect">
              <a:avLst/>
            </a:prstGeom>
            <a:noFill/>
          </p:spPr>
          <p:txBody>
            <a:bodyPr wrap="none" rtlCol="0">
              <a:spAutoFit/>
            </a:bodyPr>
            <a:lstStyle/>
            <a:p>
              <a:pPr algn="ctr" defTabSz="914264"/>
              <a:r>
                <a:rPr lang="en-IN" sz="800" dirty="0">
                  <a:solidFill>
                    <a:prstClr val="black"/>
                  </a:solidFill>
                  <a:latin typeface="Trebuchet MS"/>
                </a:rPr>
                <a:t>Key Mgmt</a:t>
              </a:r>
            </a:p>
            <a:p>
              <a:pPr algn="ctr" defTabSz="914264"/>
              <a:r>
                <a:rPr lang="en-IN" sz="800" dirty="0">
                  <a:solidFill>
                    <a:prstClr val="black"/>
                  </a:solidFill>
                  <a:latin typeface="Trebuchet MS"/>
                </a:rPr>
                <a:t>Services</a:t>
              </a:r>
            </a:p>
          </p:txBody>
        </p:sp>
      </p:grpSp>
    </p:spTree>
    <p:extLst>
      <p:ext uri="{BB962C8B-B14F-4D97-AF65-F5344CB8AC3E}">
        <p14:creationId xmlns:p14="http://schemas.microsoft.com/office/powerpoint/2010/main" val="38012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B87D-9A8E-4CA0-85EB-C4C3A2BAE095}"/>
              </a:ext>
            </a:extLst>
          </p:cNvPr>
          <p:cNvSpPr>
            <a:spLocks noGrp="1"/>
          </p:cNvSpPr>
          <p:nvPr>
            <p:ph type="title"/>
          </p:nvPr>
        </p:nvSpPr>
        <p:spPr/>
        <p:txBody>
          <a:bodyPr>
            <a:normAutofit/>
          </a:bodyPr>
          <a:lstStyle/>
          <a:p>
            <a:r>
              <a:rPr lang="en-US" dirty="0"/>
              <a:t>Technology Integration Services</a:t>
            </a:r>
          </a:p>
        </p:txBody>
      </p:sp>
      <p:sp>
        <p:nvSpPr>
          <p:cNvPr id="211" name="Freeform 60">
            <a:extLst>
              <a:ext uri="{FF2B5EF4-FFF2-40B4-BE49-F238E27FC236}">
                <a16:creationId xmlns:a16="http://schemas.microsoft.com/office/drawing/2014/main" id="{545D66C2-154A-43FA-BACA-78261D2D927F}"/>
              </a:ext>
            </a:extLst>
          </p:cNvPr>
          <p:cNvSpPr>
            <a:spLocks/>
          </p:cNvSpPr>
          <p:nvPr/>
        </p:nvSpPr>
        <p:spPr bwMode="auto">
          <a:xfrm rot="16200000">
            <a:off x="1137486" y="2661996"/>
            <a:ext cx="2631166" cy="1817490"/>
          </a:xfrm>
          <a:custGeom>
            <a:avLst/>
            <a:gdLst>
              <a:gd name="T0" fmla="*/ 0 w 3893"/>
              <a:gd name="T1" fmla="*/ 0 h 2698"/>
              <a:gd name="T2" fmla="*/ 3893 w 3893"/>
              <a:gd name="T3" fmla="*/ 2248 h 2698"/>
              <a:gd name="T4" fmla="*/ 3115 w 3893"/>
              <a:gd name="T5" fmla="*/ 2698 h 2698"/>
              <a:gd name="T6" fmla="*/ 0 w 3893"/>
              <a:gd name="T7" fmla="*/ 899 h 2698"/>
              <a:gd name="T8" fmla="*/ 0 w 3893"/>
              <a:gd name="T9" fmla="*/ 0 h 2698"/>
            </a:gdLst>
            <a:ahLst/>
            <a:cxnLst>
              <a:cxn ang="0">
                <a:pos x="T0" y="T1"/>
              </a:cxn>
              <a:cxn ang="0">
                <a:pos x="T2" y="T3"/>
              </a:cxn>
              <a:cxn ang="0">
                <a:pos x="T4" y="T5"/>
              </a:cxn>
              <a:cxn ang="0">
                <a:pos x="T6" y="T7"/>
              </a:cxn>
              <a:cxn ang="0">
                <a:pos x="T8" y="T9"/>
              </a:cxn>
            </a:cxnLst>
            <a:rect l="0" t="0" r="r" b="b"/>
            <a:pathLst>
              <a:path w="3893" h="2698">
                <a:moveTo>
                  <a:pt x="0" y="0"/>
                </a:moveTo>
                <a:cubicBezTo>
                  <a:pt x="1606" y="0"/>
                  <a:pt x="3090" y="857"/>
                  <a:pt x="3893" y="2248"/>
                </a:cubicBezTo>
                <a:lnTo>
                  <a:pt x="3115" y="2698"/>
                </a:lnTo>
                <a:cubicBezTo>
                  <a:pt x="2472" y="1585"/>
                  <a:pt x="1285" y="899"/>
                  <a:pt x="0" y="899"/>
                </a:cubicBezTo>
                <a:lnTo>
                  <a:pt x="0" y="0"/>
                </a:lnTo>
                <a:close/>
              </a:path>
            </a:pathLst>
          </a:custGeom>
          <a:solidFill>
            <a:schemeClr val="accent2"/>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12" name="Freeform 62">
            <a:extLst>
              <a:ext uri="{FF2B5EF4-FFF2-40B4-BE49-F238E27FC236}">
                <a16:creationId xmlns:a16="http://schemas.microsoft.com/office/drawing/2014/main" id="{C2653A0E-58CE-41B9-A928-221521F3E547}"/>
              </a:ext>
            </a:extLst>
          </p:cNvPr>
          <p:cNvSpPr>
            <a:spLocks/>
          </p:cNvSpPr>
          <p:nvPr/>
        </p:nvSpPr>
        <p:spPr bwMode="auto">
          <a:xfrm rot="16200000">
            <a:off x="4036100" y="733776"/>
            <a:ext cx="1070033" cy="3026792"/>
          </a:xfrm>
          <a:custGeom>
            <a:avLst/>
            <a:gdLst>
              <a:gd name="T0" fmla="*/ 778 w 1582"/>
              <a:gd name="T1" fmla="*/ 0 h 4496"/>
              <a:gd name="T2" fmla="*/ 778 w 1582"/>
              <a:gd name="T3" fmla="*/ 4496 h 4496"/>
              <a:gd name="T4" fmla="*/ 0 w 1582"/>
              <a:gd name="T5" fmla="*/ 4047 h 4496"/>
              <a:gd name="T6" fmla="*/ 0 w 1582"/>
              <a:gd name="T7" fmla="*/ 450 h 4496"/>
              <a:gd name="T8" fmla="*/ 778 w 1582"/>
              <a:gd name="T9" fmla="*/ 0 h 4496"/>
            </a:gdLst>
            <a:ahLst/>
            <a:cxnLst>
              <a:cxn ang="0">
                <a:pos x="T0" y="T1"/>
              </a:cxn>
              <a:cxn ang="0">
                <a:pos x="T2" y="T3"/>
              </a:cxn>
              <a:cxn ang="0">
                <a:pos x="T4" y="T5"/>
              </a:cxn>
              <a:cxn ang="0">
                <a:pos x="T6" y="T7"/>
              </a:cxn>
              <a:cxn ang="0">
                <a:pos x="T8" y="T9"/>
              </a:cxn>
            </a:cxnLst>
            <a:rect l="0" t="0" r="r" b="b"/>
            <a:pathLst>
              <a:path w="1582" h="4496">
                <a:moveTo>
                  <a:pt x="778" y="0"/>
                </a:moveTo>
                <a:cubicBezTo>
                  <a:pt x="1582" y="1391"/>
                  <a:pt x="1582" y="3105"/>
                  <a:pt x="778" y="4496"/>
                </a:cubicBezTo>
                <a:lnTo>
                  <a:pt x="0" y="4047"/>
                </a:lnTo>
                <a:cubicBezTo>
                  <a:pt x="642" y="2934"/>
                  <a:pt x="642" y="1562"/>
                  <a:pt x="0" y="450"/>
                </a:cubicBezTo>
                <a:lnTo>
                  <a:pt x="778" y="0"/>
                </a:lnTo>
                <a:close/>
              </a:path>
            </a:pathLst>
          </a:custGeom>
          <a:solidFill>
            <a:schemeClr val="accent4"/>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07" name="Rectangle 106">
            <a:extLst>
              <a:ext uri="{FF2B5EF4-FFF2-40B4-BE49-F238E27FC236}">
                <a16:creationId xmlns:a16="http://schemas.microsoft.com/office/drawing/2014/main" id="{75A0C1FB-735D-4570-9EC4-222792E57DDD}"/>
              </a:ext>
            </a:extLst>
          </p:cNvPr>
          <p:cNvSpPr/>
          <p:nvPr/>
        </p:nvSpPr>
        <p:spPr>
          <a:xfrm>
            <a:off x="3632151" y="2186815"/>
            <a:ext cx="1839421" cy="182615"/>
          </a:xfrm>
          <a:prstGeom prst="rect">
            <a:avLst/>
          </a:prstGeom>
        </p:spPr>
        <p:txBody>
          <a:bodyPr spcFirstLastPara="1" wrap="square" lIns="68570" tIns="34284" rIns="68570" bIns="34284" numCol="1">
            <a:prstTxWarp prst="textArchUp">
              <a:avLst>
                <a:gd name="adj" fmla="val 10926160"/>
              </a:avLst>
            </a:prstTxWarp>
            <a:spAutoFit/>
          </a:bodyPr>
          <a:lstStyle/>
          <a:p>
            <a:pPr algn="ctr" defTabSz="914241">
              <a:defRPr/>
            </a:pPr>
            <a:r>
              <a:rPr lang="en-US" sz="1400" b="1" dirty="0">
                <a:solidFill>
                  <a:schemeClr val="bg1"/>
                </a:solidFill>
                <a:latin typeface="Trebuchet MS"/>
              </a:rPr>
              <a:t>Security</a:t>
            </a:r>
          </a:p>
        </p:txBody>
      </p:sp>
      <p:sp>
        <p:nvSpPr>
          <p:cNvPr id="213" name="Freeform 64">
            <a:extLst>
              <a:ext uri="{FF2B5EF4-FFF2-40B4-BE49-F238E27FC236}">
                <a16:creationId xmlns:a16="http://schemas.microsoft.com/office/drawing/2014/main" id="{F835228A-B191-49A3-BABD-9A7B4D6EDEE7}"/>
              </a:ext>
            </a:extLst>
          </p:cNvPr>
          <p:cNvSpPr>
            <a:spLocks/>
          </p:cNvSpPr>
          <p:nvPr/>
        </p:nvSpPr>
        <p:spPr bwMode="auto">
          <a:xfrm rot="16200000">
            <a:off x="5374466" y="2662879"/>
            <a:ext cx="2631166" cy="1815723"/>
          </a:xfrm>
          <a:custGeom>
            <a:avLst/>
            <a:gdLst>
              <a:gd name="T0" fmla="*/ 3893 w 3893"/>
              <a:gd name="T1" fmla="*/ 449 h 2697"/>
              <a:gd name="T2" fmla="*/ 0 w 3893"/>
              <a:gd name="T3" fmla="*/ 2697 h 2697"/>
              <a:gd name="T4" fmla="*/ 0 w 3893"/>
              <a:gd name="T5" fmla="*/ 1798 h 2697"/>
              <a:gd name="T6" fmla="*/ 3115 w 3893"/>
              <a:gd name="T7" fmla="*/ 0 h 2697"/>
              <a:gd name="T8" fmla="*/ 3893 w 3893"/>
              <a:gd name="T9" fmla="*/ 449 h 2697"/>
            </a:gdLst>
            <a:ahLst/>
            <a:cxnLst>
              <a:cxn ang="0">
                <a:pos x="T0" y="T1"/>
              </a:cxn>
              <a:cxn ang="0">
                <a:pos x="T2" y="T3"/>
              </a:cxn>
              <a:cxn ang="0">
                <a:pos x="T4" y="T5"/>
              </a:cxn>
              <a:cxn ang="0">
                <a:pos x="T6" y="T7"/>
              </a:cxn>
              <a:cxn ang="0">
                <a:pos x="T8" y="T9"/>
              </a:cxn>
            </a:cxnLst>
            <a:rect l="0" t="0" r="r" b="b"/>
            <a:pathLst>
              <a:path w="3893" h="2697">
                <a:moveTo>
                  <a:pt x="3893" y="449"/>
                </a:moveTo>
                <a:cubicBezTo>
                  <a:pt x="3090" y="1840"/>
                  <a:pt x="1606" y="2697"/>
                  <a:pt x="0" y="2697"/>
                </a:cubicBezTo>
                <a:lnTo>
                  <a:pt x="0" y="1798"/>
                </a:lnTo>
                <a:cubicBezTo>
                  <a:pt x="1285" y="1798"/>
                  <a:pt x="2472" y="1113"/>
                  <a:pt x="3115" y="0"/>
                </a:cubicBezTo>
                <a:lnTo>
                  <a:pt x="3893" y="449"/>
                </a:lnTo>
                <a:close/>
              </a:path>
            </a:pathLst>
          </a:custGeom>
          <a:solidFill>
            <a:schemeClr val="accent5"/>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08" name="Rectangle 107">
            <a:extLst>
              <a:ext uri="{FF2B5EF4-FFF2-40B4-BE49-F238E27FC236}">
                <a16:creationId xmlns:a16="http://schemas.microsoft.com/office/drawing/2014/main" id="{3B58B00C-FA33-4396-A932-4C359FAFD532}"/>
              </a:ext>
            </a:extLst>
          </p:cNvPr>
          <p:cNvSpPr/>
          <p:nvPr/>
        </p:nvSpPr>
        <p:spPr>
          <a:xfrm rot="3714722">
            <a:off x="5881045" y="3548805"/>
            <a:ext cx="1896315" cy="225471"/>
          </a:xfrm>
          <a:prstGeom prst="rect">
            <a:avLst/>
          </a:prstGeom>
        </p:spPr>
        <p:txBody>
          <a:bodyPr spcFirstLastPara="1" wrap="square" lIns="68570" tIns="34284" rIns="68570" bIns="34284" numCol="1">
            <a:prstTxWarp prst="textArchUp">
              <a:avLst>
                <a:gd name="adj" fmla="val 11247533"/>
              </a:avLst>
            </a:prstTxWarp>
            <a:spAutoFit/>
          </a:bodyPr>
          <a:lstStyle/>
          <a:p>
            <a:pPr algn="ctr" defTabSz="914241">
              <a:defRPr/>
            </a:pPr>
            <a:r>
              <a:rPr lang="en-US" sz="1400" b="1" dirty="0">
                <a:solidFill>
                  <a:schemeClr val="bg1"/>
                </a:solidFill>
                <a:latin typeface="Trebuchet MS"/>
              </a:rPr>
              <a:t>Smart Edge &amp; WAN</a:t>
            </a:r>
          </a:p>
        </p:txBody>
      </p:sp>
      <p:sp>
        <p:nvSpPr>
          <p:cNvPr id="10" name="Rectangle 9">
            <a:extLst>
              <a:ext uri="{FF2B5EF4-FFF2-40B4-BE49-F238E27FC236}">
                <a16:creationId xmlns:a16="http://schemas.microsoft.com/office/drawing/2014/main" id="{238A9ED3-CA58-40BB-B90B-6B4C8A4E8A2C}"/>
              </a:ext>
            </a:extLst>
          </p:cNvPr>
          <p:cNvSpPr/>
          <p:nvPr/>
        </p:nvSpPr>
        <p:spPr>
          <a:xfrm>
            <a:off x="3252943" y="3970757"/>
            <a:ext cx="2638116" cy="561680"/>
          </a:xfrm>
          <a:prstGeom prst="rect">
            <a:avLst/>
          </a:prstGeom>
        </p:spPr>
        <p:txBody>
          <a:bodyPr wrap="square" lIns="68570" tIns="34284" rIns="68570" bIns="34284">
            <a:spAutoFit/>
          </a:bodyPr>
          <a:lstStyle/>
          <a:p>
            <a:pPr algn="ctr" defTabSz="914241">
              <a:defRPr/>
            </a:pPr>
            <a:r>
              <a:rPr lang="en-US" sz="1600" b="1" dirty="0">
                <a:solidFill>
                  <a:schemeClr val="tx2"/>
                </a:solidFill>
              </a:rPr>
              <a:t>TECHNOLOGY INTEGERATION SERVICES</a:t>
            </a:r>
          </a:p>
        </p:txBody>
      </p:sp>
      <p:sp>
        <p:nvSpPr>
          <p:cNvPr id="164" name="TextBox 163">
            <a:extLst>
              <a:ext uri="{FF2B5EF4-FFF2-40B4-BE49-F238E27FC236}">
                <a16:creationId xmlns:a16="http://schemas.microsoft.com/office/drawing/2014/main" id="{AB480531-10E7-402E-B327-2D2B582DCF2E}"/>
              </a:ext>
            </a:extLst>
          </p:cNvPr>
          <p:cNvSpPr txBox="1"/>
          <p:nvPr/>
        </p:nvSpPr>
        <p:spPr>
          <a:xfrm>
            <a:off x="3056298" y="3034653"/>
            <a:ext cx="3031407" cy="646331"/>
          </a:xfrm>
          <a:prstGeom prst="rect">
            <a:avLst/>
          </a:prstGeom>
          <a:noFill/>
        </p:spPr>
        <p:txBody>
          <a:bodyPr wrap="none" rtlCol="0">
            <a:spAutoFit/>
          </a:bodyPr>
          <a:lstStyle/>
          <a:p>
            <a:pPr algn="ctr" defTabSz="914241">
              <a:defRPr/>
            </a:pPr>
            <a:r>
              <a:rPr lang="en-US" sz="1200" b="1" dirty="0">
                <a:solidFill>
                  <a:schemeClr val="tx1">
                    <a:lumMod val="65000"/>
                    <a:lumOff val="35000"/>
                  </a:schemeClr>
                </a:solidFill>
              </a:rPr>
              <a:t> Build, deploy and operate client IT </a:t>
            </a:r>
            <a:br>
              <a:rPr lang="en-US" sz="1200" b="1" dirty="0">
                <a:solidFill>
                  <a:schemeClr val="tx1">
                    <a:lumMod val="65000"/>
                    <a:lumOff val="35000"/>
                  </a:schemeClr>
                </a:solidFill>
              </a:rPr>
            </a:br>
            <a:r>
              <a:rPr lang="en-US" sz="1200" b="1" dirty="0">
                <a:solidFill>
                  <a:schemeClr val="tx1">
                    <a:lumMod val="65000"/>
                    <a:lumOff val="35000"/>
                  </a:schemeClr>
                </a:solidFill>
              </a:rPr>
              <a:t>infrastructure, Bundle with </a:t>
            </a:r>
          </a:p>
          <a:p>
            <a:pPr algn="ctr" defTabSz="914241">
              <a:defRPr/>
            </a:pPr>
            <a:r>
              <a:rPr lang="en-US" sz="1200" b="1" dirty="0">
                <a:solidFill>
                  <a:schemeClr val="tx1">
                    <a:lumMod val="65000"/>
                    <a:lumOff val="35000"/>
                  </a:schemeClr>
                </a:solidFill>
              </a:rPr>
              <a:t>Sify’s Telecom and Datacenter offerings</a:t>
            </a:r>
          </a:p>
        </p:txBody>
      </p:sp>
      <p:cxnSp>
        <p:nvCxnSpPr>
          <p:cNvPr id="166" name="Straight Connector 165">
            <a:extLst>
              <a:ext uri="{FF2B5EF4-FFF2-40B4-BE49-F238E27FC236}">
                <a16:creationId xmlns:a16="http://schemas.microsoft.com/office/drawing/2014/main" id="{14ACEA95-2825-4F35-BA6B-A535CAA651BD}"/>
              </a:ext>
            </a:extLst>
          </p:cNvPr>
          <p:cNvCxnSpPr/>
          <p:nvPr/>
        </p:nvCxnSpPr>
        <p:spPr>
          <a:xfrm>
            <a:off x="3550289" y="3872037"/>
            <a:ext cx="204342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67645631-BD47-4508-A4F3-79653DCD2337}"/>
              </a:ext>
            </a:extLst>
          </p:cNvPr>
          <p:cNvGrpSpPr/>
          <p:nvPr/>
        </p:nvGrpSpPr>
        <p:grpSpPr>
          <a:xfrm>
            <a:off x="-1475" y="1538540"/>
            <a:ext cx="2995269" cy="3347785"/>
            <a:chOff x="-1476" y="1795716"/>
            <a:chExt cx="2995269" cy="3347785"/>
          </a:xfrm>
        </p:grpSpPr>
        <p:sp>
          <p:nvSpPr>
            <p:cNvPr id="214" name="Freeform 72">
              <a:extLst>
                <a:ext uri="{FF2B5EF4-FFF2-40B4-BE49-F238E27FC236}">
                  <a16:creationId xmlns:a16="http://schemas.microsoft.com/office/drawing/2014/main" id="{68B45F53-B804-4BF7-A7AC-6DF278463481}"/>
                </a:ext>
              </a:extLst>
            </p:cNvPr>
            <p:cNvSpPr>
              <a:spLocks/>
            </p:cNvSpPr>
            <p:nvPr/>
          </p:nvSpPr>
          <p:spPr bwMode="auto">
            <a:xfrm rot="16200000">
              <a:off x="743871" y="4400389"/>
              <a:ext cx="786236" cy="699987"/>
            </a:xfrm>
            <a:custGeom>
              <a:avLst/>
              <a:gdLst>
                <a:gd name="T0" fmla="*/ 0 w 1121"/>
                <a:gd name="T1" fmla="*/ 0 h 997"/>
                <a:gd name="T2" fmla="*/ 1121 w 1121"/>
                <a:gd name="T3" fmla="*/ 117 h 997"/>
                <a:gd name="T4" fmla="*/ 934 w 1121"/>
                <a:gd name="T5" fmla="*/ 997 h 997"/>
                <a:gd name="T6" fmla="*/ 0 w 1121"/>
                <a:gd name="T7" fmla="*/ 899 h 997"/>
                <a:gd name="T8" fmla="*/ 0 w 1121"/>
                <a:gd name="T9" fmla="*/ 0 h 997"/>
              </a:gdLst>
              <a:ahLst/>
              <a:cxnLst>
                <a:cxn ang="0">
                  <a:pos x="T0" y="T1"/>
                </a:cxn>
                <a:cxn ang="0">
                  <a:pos x="T2" y="T3"/>
                </a:cxn>
                <a:cxn ang="0">
                  <a:pos x="T4" y="T5"/>
                </a:cxn>
                <a:cxn ang="0">
                  <a:pos x="T6" y="T7"/>
                </a:cxn>
                <a:cxn ang="0">
                  <a:pos x="T8" y="T9"/>
                </a:cxn>
              </a:cxnLst>
              <a:rect l="0" t="0" r="r" b="b"/>
              <a:pathLst>
                <a:path w="1121" h="997">
                  <a:moveTo>
                    <a:pt x="0" y="0"/>
                  </a:moveTo>
                  <a:cubicBezTo>
                    <a:pt x="377" y="0"/>
                    <a:pt x="753" y="39"/>
                    <a:pt x="1121" y="117"/>
                  </a:cubicBezTo>
                  <a:lnTo>
                    <a:pt x="934" y="997"/>
                  </a:lnTo>
                  <a:cubicBezTo>
                    <a:pt x="627" y="932"/>
                    <a:pt x="314" y="899"/>
                    <a:pt x="0" y="899"/>
                  </a:cubicBezTo>
                  <a:lnTo>
                    <a:pt x="0" y="0"/>
                  </a:lnTo>
                  <a:close/>
                </a:path>
              </a:pathLst>
            </a:custGeom>
            <a:solidFill>
              <a:schemeClr val="accent2">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b="1" dirty="0"/>
            </a:p>
          </p:txBody>
        </p:sp>
        <p:sp>
          <p:nvSpPr>
            <p:cNvPr id="215" name="Freeform 74">
              <a:extLst>
                <a:ext uri="{FF2B5EF4-FFF2-40B4-BE49-F238E27FC236}">
                  <a16:creationId xmlns:a16="http://schemas.microsoft.com/office/drawing/2014/main" id="{B8B9F36C-B19B-4145-A848-70E229834AE4}"/>
                </a:ext>
              </a:extLst>
            </p:cNvPr>
            <p:cNvSpPr>
              <a:spLocks/>
            </p:cNvSpPr>
            <p:nvPr/>
          </p:nvSpPr>
          <p:spPr bwMode="auto">
            <a:xfrm rot="16200000">
              <a:off x="836712" y="3633328"/>
              <a:ext cx="886075" cy="819720"/>
            </a:xfrm>
            <a:custGeom>
              <a:avLst/>
              <a:gdLst>
                <a:gd name="T0" fmla="*/ 187 w 1260"/>
                <a:gd name="T1" fmla="*/ 0 h 1170"/>
                <a:gd name="T2" fmla="*/ 1260 w 1260"/>
                <a:gd name="T3" fmla="*/ 349 h 1170"/>
                <a:gd name="T4" fmla="*/ 894 w 1260"/>
                <a:gd name="T5" fmla="*/ 1170 h 1170"/>
                <a:gd name="T6" fmla="*/ 0 w 1260"/>
                <a:gd name="T7" fmla="*/ 880 h 1170"/>
                <a:gd name="T8" fmla="*/ 187 w 1260"/>
                <a:gd name="T9" fmla="*/ 0 h 1170"/>
              </a:gdLst>
              <a:ahLst/>
              <a:cxnLst>
                <a:cxn ang="0">
                  <a:pos x="T0" y="T1"/>
                </a:cxn>
                <a:cxn ang="0">
                  <a:pos x="T2" y="T3"/>
                </a:cxn>
                <a:cxn ang="0">
                  <a:pos x="T4" y="T5"/>
                </a:cxn>
                <a:cxn ang="0">
                  <a:pos x="T6" y="T7"/>
                </a:cxn>
                <a:cxn ang="0">
                  <a:pos x="T8" y="T9"/>
                </a:cxn>
              </a:cxnLst>
              <a:rect l="0" t="0" r="r" b="b"/>
              <a:pathLst>
                <a:path w="1260" h="1170">
                  <a:moveTo>
                    <a:pt x="187" y="0"/>
                  </a:moveTo>
                  <a:cubicBezTo>
                    <a:pt x="556" y="79"/>
                    <a:pt x="916" y="196"/>
                    <a:pt x="1260" y="349"/>
                  </a:cubicBezTo>
                  <a:lnTo>
                    <a:pt x="894" y="1170"/>
                  </a:lnTo>
                  <a:cubicBezTo>
                    <a:pt x="607" y="1043"/>
                    <a:pt x="308" y="945"/>
                    <a:pt x="0" y="880"/>
                  </a:cubicBezTo>
                  <a:lnTo>
                    <a:pt x="187" y="0"/>
                  </a:lnTo>
                  <a:close/>
                </a:path>
              </a:pathLst>
            </a:custGeom>
            <a:solidFill>
              <a:schemeClr val="accent2">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b="1" dirty="0"/>
            </a:p>
          </p:txBody>
        </p:sp>
        <p:sp>
          <p:nvSpPr>
            <p:cNvPr id="216" name="Freeform 76">
              <a:extLst>
                <a:ext uri="{FF2B5EF4-FFF2-40B4-BE49-F238E27FC236}">
                  <a16:creationId xmlns:a16="http://schemas.microsoft.com/office/drawing/2014/main" id="{FE27BBBD-04F7-491C-AF28-6F80D3880A60}"/>
                </a:ext>
              </a:extLst>
            </p:cNvPr>
            <p:cNvSpPr>
              <a:spLocks/>
            </p:cNvSpPr>
            <p:nvPr/>
          </p:nvSpPr>
          <p:spPr bwMode="auto">
            <a:xfrm rot="16200000">
              <a:off x="1091955" y="2930685"/>
              <a:ext cx="948472" cy="906299"/>
            </a:xfrm>
            <a:custGeom>
              <a:avLst/>
              <a:gdLst>
                <a:gd name="T0" fmla="*/ 366 w 1343"/>
                <a:gd name="T1" fmla="*/ 0 h 1291"/>
                <a:gd name="T2" fmla="*/ 1343 w 1343"/>
                <a:gd name="T3" fmla="*/ 564 h 1291"/>
                <a:gd name="T4" fmla="*/ 814 w 1343"/>
                <a:gd name="T5" fmla="*/ 1291 h 1291"/>
                <a:gd name="T6" fmla="*/ 0 w 1343"/>
                <a:gd name="T7" fmla="*/ 821 h 1291"/>
                <a:gd name="T8" fmla="*/ 366 w 1343"/>
                <a:gd name="T9" fmla="*/ 0 h 1291"/>
              </a:gdLst>
              <a:ahLst/>
              <a:cxnLst>
                <a:cxn ang="0">
                  <a:pos x="T0" y="T1"/>
                </a:cxn>
                <a:cxn ang="0">
                  <a:pos x="T2" y="T3"/>
                </a:cxn>
                <a:cxn ang="0">
                  <a:pos x="T4" y="T5"/>
                </a:cxn>
                <a:cxn ang="0">
                  <a:pos x="T6" y="T7"/>
                </a:cxn>
                <a:cxn ang="0">
                  <a:pos x="T8" y="T9"/>
                </a:cxn>
              </a:cxnLst>
              <a:rect l="0" t="0" r="r" b="b"/>
              <a:pathLst>
                <a:path w="1343" h="1291">
                  <a:moveTo>
                    <a:pt x="366" y="0"/>
                  </a:moveTo>
                  <a:cubicBezTo>
                    <a:pt x="711" y="153"/>
                    <a:pt x="1038" y="342"/>
                    <a:pt x="1343" y="564"/>
                  </a:cubicBezTo>
                  <a:lnTo>
                    <a:pt x="814" y="1291"/>
                  </a:lnTo>
                  <a:cubicBezTo>
                    <a:pt x="560" y="1107"/>
                    <a:pt x="287" y="949"/>
                    <a:pt x="0" y="821"/>
                  </a:cubicBezTo>
                  <a:lnTo>
                    <a:pt x="366" y="0"/>
                  </a:lnTo>
                  <a:close/>
                </a:path>
              </a:pathLst>
            </a:custGeom>
            <a:solidFill>
              <a:schemeClr val="accent2">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b="1" dirty="0"/>
            </a:p>
          </p:txBody>
        </p:sp>
        <p:sp>
          <p:nvSpPr>
            <p:cNvPr id="217" name="Freeform 78">
              <a:extLst>
                <a:ext uri="{FF2B5EF4-FFF2-40B4-BE49-F238E27FC236}">
                  <a16:creationId xmlns:a16="http://schemas.microsoft.com/office/drawing/2014/main" id="{95770881-8847-4A23-B44E-AB650C191B1C}"/>
                </a:ext>
              </a:extLst>
            </p:cNvPr>
            <p:cNvSpPr>
              <a:spLocks/>
            </p:cNvSpPr>
            <p:nvPr/>
          </p:nvSpPr>
          <p:spPr bwMode="auto">
            <a:xfrm rot="16200000">
              <a:off x="1502706" y="2325263"/>
              <a:ext cx="965112" cy="952351"/>
            </a:xfrm>
            <a:custGeom>
              <a:avLst/>
              <a:gdLst>
                <a:gd name="T0" fmla="*/ 529 w 1367"/>
                <a:gd name="T1" fmla="*/ 0 h 1356"/>
                <a:gd name="T2" fmla="*/ 1367 w 1367"/>
                <a:gd name="T3" fmla="*/ 755 h 1356"/>
                <a:gd name="T4" fmla="*/ 699 w 1367"/>
                <a:gd name="T5" fmla="*/ 1356 h 1356"/>
                <a:gd name="T6" fmla="*/ 0 w 1367"/>
                <a:gd name="T7" fmla="*/ 727 h 1356"/>
                <a:gd name="T8" fmla="*/ 529 w 1367"/>
                <a:gd name="T9" fmla="*/ 0 h 1356"/>
              </a:gdLst>
              <a:ahLst/>
              <a:cxnLst>
                <a:cxn ang="0">
                  <a:pos x="T0" y="T1"/>
                </a:cxn>
                <a:cxn ang="0">
                  <a:pos x="T2" y="T3"/>
                </a:cxn>
                <a:cxn ang="0">
                  <a:pos x="T4" y="T5"/>
                </a:cxn>
                <a:cxn ang="0">
                  <a:pos x="T6" y="T7"/>
                </a:cxn>
                <a:cxn ang="0">
                  <a:pos x="T8" y="T9"/>
                </a:cxn>
              </a:cxnLst>
              <a:rect l="0" t="0" r="r" b="b"/>
              <a:pathLst>
                <a:path w="1367" h="1356">
                  <a:moveTo>
                    <a:pt x="529" y="0"/>
                  </a:moveTo>
                  <a:cubicBezTo>
                    <a:pt x="834" y="222"/>
                    <a:pt x="1115" y="475"/>
                    <a:pt x="1367" y="755"/>
                  </a:cubicBezTo>
                  <a:lnTo>
                    <a:pt x="699" y="1356"/>
                  </a:lnTo>
                  <a:cubicBezTo>
                    <a:pt x="489" y="1123"/>
                    <a:pt x="255" y="912"/>
                    <a:pt x="0" y="727"/>
                  </a:cubicBezTo>
                  <a:lnTo>
                    <a:pt x="529" y="0"/>
                  </a:lnTo>
                  <a:close/>
                </a:path>
              </a:pathLst>
            </a:custGeom>
            <a:solidFill>
              <a:schemeClr val="accent2">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b="1" dirty="0"/>
            </a:p>
          </p:txBody>
        </p:sp>
        <p:sp>
          <p:nvSpPr>
            <p:cNvPr id="218" name="Freeform 80">
              <a:extLst>
                <a:ext uri="{FF2B5EF4-FFF2-40B4-BE49-F238E27FC236}">
                  <a16:creationId xmlns:a16="http://schemas.microsoft.com/office/drawing/2014/main" id="{D141FF99-C51E-44AE-9A8C-A7888705AD41}"/>
                </a:ext>
              </a:extLst>
            </p:cNvPr>
            <p:cNvSpPr>
              <a:spLocks/>
            </p:cNvSpPr>
            <p:nvPr/>
          </p:nvSpPr>
          <p:spPr bwMode="auto">
            <a:xfrm rot="16200000">
              <a:off x="2046621" y="1845946"/>
              <a:ext cx="940151" cy="954192"/>
            </a:xfrm>
            <a:custGeom>
              <a:avLst/>
              <a:gdLst>
                <a:gd name="T0" fmla="*/ 668 w 1331"/>
                <a:gd name="T1" fmla="*/ 0 h 1362"/>
                <a:gd name="T2" fmla="*/ 1331 w 1331"/>
                <a:gd name="T3" fmla="*/ 912 h 1362"/>
                <a:gd name="T4" fmla="*/ 553 w 1331"/>
                <a:gd name="T5" fmla="*/ 1362 h 1362"/>
                <a:gd name="T6" fmla="*/ 0 w 1331"/>
                <a:gd name="T7" fmla="*/ 601 h 1362"/>
                <a:gd name="T8" fmla="*/ 668 w 1331"/>
                <a:gd name="T9" fmla="*/ 0 h 1362"/>
              </a:gdLst>
              <a:ahLst/>
              <a:cxnLst>
                <a:cxn ang="0">
                  <a:pos x="T0" y="T1"/>
                </a:cxn>
                <a:cxn ang="0">
                  <a:pos x="T2" y="T3"/>
                </a:cxn>
                <a:cxn ang="0">
                  <a:pos x="T4" y="T5"/>
                </a:cxn>
                <a:cxn ang="0">
                  <a:pos x="T6" y="T7"/>
                </a:cxn>
                <a:cxn ang="0">
                  <a:pos x="T8" y="T9"/>
                </a:cxn>
              </a:cxnLst>
              <a:rect l="0" t="0" r="r" b="b"/>
              <a:pathLst>
                <a:path w="1331" h="1362">
                  <a:moveTo>
                    <a:pt x="668" y="0"/>
                  </a:moveTo>
                  <a:cubicBezTo>
                    <a:pt x="921" y="280"/>
                    <a:pt x="1143" y="586"/>
                    <a:pt x="1331" y="912"/>
                  </a:cubicBezTo>
                  <a:lnTo>
                    <a:pt x="553" y="1362"/>
                  </a:lnTo>
                  <a:cubicBezTo>
                    <a:pt x="395" y="1090"/>
                    <a:pt x="210" y="835"/>
                    <a:pt x="0" y="601"/>
                  </a:cubicBezTo>
                  <a:lnTo>
                    <a:pt x="668" y="0"/>
                  </a:lnTo>
                  <a:close/>
                </a:path>
              </a:pathLst>
            </a:custGeom>
            <a:solidFill>
              <a:schemeClr val="accent2">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b="1" dirty="0"/>
            </a:p>
          </p:txBody>
        </p:sp>
        <p:pic>
          <p:nvPicPr>
            <p:cNvPr id="187" name="Picture 186">
              <a:extLst>
                <a:ext uri="{FF2B5EF4-FFF2-40B4-BE49-F238E27FC236}">
                  <a16:creationId xmlns:a16="http://schemas.microsoft.com/office/drawing/2014/main" id="{610B9986-F51E-4879-9770-B234B069F0AF}"/>
                </a:ext>
              </a:extLst>
            </p:cNvPr>
            <p:cNvPicPr>
              <a:picLocks noChangeAspect="1"/>
            </p:cNvPicPr>
            <p:nvPr/>
          </p:nvPicPr>
          <p:blipFill rotWithShape="1">
            <a:blip r:embed="rId2"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1436445" y="3207319"/>
              <a:ext cx="304109" cy="368686"/>
            </a:xfrm>
            <a:prstGeom prst="rect">
              <a:avLst/>
            </a:prstGeom>
          </p:spPr>
        </p:pic>
        <p:sp>
          <p:nvSpPr>
            <p:cNvPr id="257" name="Rectangle 256">
              <a:extLst>
                <a:ext uri="{FF2B5EF4-FFF2-40B4-BE49-F238E27FC236}">
                  <a16:creationId xmlns:a16="http://schemas.microsoft.com/office/drawing/2014/main" id="{462DED13-A46C-48CA-AA4B-C670B8DDC7EB}"/>
                </a:ext>
              </a:extLst>
            </p:cNvPr>
            <p:cNvSpPr/>
            <p:nvPr/>
          </p:nvSpPr>
          <p:spPr>
            <a:xfrm>
              <a:off x="337774" y="3024324"/>
              <a:ext cx="939076" cy="276999"/>
            </a:xfrm>
            <a:prstGeom prst="rect">
              <a:avLst/>
            </a:prstGeom>
            <a:noFill/>
            <a:ln>
              <a:noFill/>
            </a:ln>
          </p:spPr>
          <p:txBody>
            <a:bodyPr wrap="square" lIns="0" tIns="0" rIns="0" bIns="0">
              <a:spAutoFit/>
            </a:bodyPr>
            <a:lstStyle/>
            <a:p>
              <a:pPr defTabSz="914241">
                <a:defRPr/>
              </a:pPr>
              <a:r>
                <a:rPr lang="en-US" sz="900" b="1" dirty="0">
                  <a:solidFill>
                    <a:prstClr val="black">
                      <a:lumMod val="65000"/>
                      <a:lumOff val="35000"/>
                    </a:prstClr>
                  </a:solidFill>
                </a:rPr>
                <a:t>Application Data Management </a:t>
              </a:r>
            </a:p>
          </p:txBody>
        </p:sp>
        <p:sp>
          <p:nvSpPr>
            <p:cNvPr id="258" name="Rectangle 257">
              <a:extLst>
                <a:ext uri="{FF2B5EF4-FFF2-40B4-BE49-F238E27FC236}">
                  <a16:creationId xmlns:a16="http://schemas.microsoft.com/office/drawing/2014/main" id="{CF87B2C3-8D68-40EA-A211-733481913BA7}"/>
                </a:ext>
              </a:extLst>
            </p:cNvPr>
            <p:cNvSpPr/>
            <p:nvPr/>
          </p:nvSpPr>
          <p:spPr>
            <a:xfrm>
              <a:off x="1531489" y="1795716"/>
              <a:ext cx="804731" cy="276999"/>
            </a:xfrm>
            <a:prstGeom prst="rect">
              <a:avLst/>
            </a:prstGeom>
            <a:noFill/>
            <a:ln>
              <a:noFill/>
            </a:ln>
          </p:spPr>
          <p:txBody>
            <a:bodyPr wrap="square" lIns="0" tIns="0" rIns="0" bIns="0">
              <a:spAutoFit/>
            </a:bodyPr>
            <a:lstStyle/>
            <a:p>
              <a:pPr algn="r" defTabSz="914241">
                <a:defRPr/>
              </a:pPr>
              <a:r>
                <a:rPr lang="en-US" sz="900" b="1" dirty="0">
                  <a:solidFill>
                    <a:schemeClr val="tx1">
                      <a:lumMod val="65000"/>
                      <a:lumOff val="35000"/>
                    </a:schemeClr>
                  </a:solidFill>
                </a:rPr>
                <a:t>DC Build IT/ NON-IT</a:t>
              </a:r>
            </a:p>
          </p:txBody>
        </p:sp>
        <p:sp>
          <p:nvSpPr>
            <p:cNvPr id="260" name="Rectangle 259">
              <a:extLst>
                <a:ext uri="{FF2B5EF4-FFF2-40B4-BE49-F238E27FC236}">
                  <a16:creationId xmlns:a16="http://schemas.microsoft.com/office/drawing/2014/main" id="{40248DCC-70EF-4863-AC3C-FC2E135DF135}"/>
                </a:ext>
              </a:extLst>
            </p:cNvPr>
            <p:cNvSpPr/>
            <p:nvPr/>
          </p:nvSpPr>
          <p:spPr>
            <a:xfrm>
              <a:off x="147706" y="3702236"/>
              <a:ext cx="781295" cy="415498"/>
            </a:xfrm>
            <a:prstGeom prst="rect">
              <a:avLst/>
            </a:prstGeom>
            <a:noFill/>
            <a:ln>
              <a:noFill/>
            </a:ln>
          </p:spPr>
          <p:txBody>
            <a:bodyPr wrap="square" lIns="0" tIns="0" rIns="0" bIns="0">
              <a:spAutoFit/>
            </a:bodyPr>
            <a:lstStyle/>
            <a:p>
              <a:pPr algn="r" defTabSz="914241">
                <a:defRPr/>
              </a:pPr>
              <a:r>
                <a:rPr lang="en-US" sz="900" b="1" dirty="0">
                  <a:solidFill>
                    <a:prstClr val="black">
                      <a:lumMod val="65000"/>
                      <a:lumOff val="35000"/>
                    </a:prstClr>
                  </a:solidFill>
                </a:rPr>
                <a:t>Application Centric / SDN Datacenter</a:t>
              </a:r>
            </a:p>
          </p:txBody>
        </p:sp>
        <p:sp>
          <p:nvSpPr>
            <p:cNvPr id="261" name="Rectangle 260">
              <a:extLst>
                <a:ext uri="{FF2B5EF4-FFF2-40B4-BE49-F238E27FC236}">
                  <a16:creationId xmlns:a16="http://schemas.microsoft.com/office/drawing/2014/main" id="{DBB762C3-122A-4CB0-9CBF-B60880787EBD}"/>
                </a:ext>
              </a:extLst>
            </p:cNvPr>
            <p:cNvSpPr/>
            <p:nvPr/>
          </p:nvSpPr>
          <p:spPr>
            <a:xfrm>
              <a:off x="-1476" y="4527437"/>
              <a:ext cx="765182" cy="415498"/>
            </a:xfrm>
            <a:prstGeom prst="rect">
              <a:avLst/>
            </a:prstGeom>
            <a:noFill/>
            <a:ln>
              <a:noFill/>
            </a:ln>
          </p:spPr>
          <p:txBody>
            <a:bodyPr wrap="square" lIns="0" tIns="0" rIns="0" bIns="0">
              <a:spAutoFit/>
            </a:bodyPr>
            <a:lstStyle/>
            <a:p>
              <a:pPr algn="r" defTabSz="914241">
                <a:defRPr/>
              </a:pPr>
              <a:r>
                <a:rPr lang="en-US" sz="900" b="1" dirty="0">
                  <a:solidFill>
                    <a:prstClr val="black">
                      <a:lumMod val="65000"/>
                      <a:lumOff val="35000"/>
                    </a:prstClr>
                  </a:solidFill>
                </a:rPr>
                <a:t>Private, Hybrid Cloud Solutions</a:t>
              </a:r>
            </a:p>
          </p:txBody>
        </p:sp>
        <p:sp>
          <p:nvSpPr>
            <p:cNvPr id="263" name="Rectangle 262">
              <a:extLst>
                <a:ext uri="{FF2B5EF4-FFF2-40B4-BE49-F238E27FC236}">
                  <a16:creationId xmlns:a16="http://schemas.microsoft.com/office/drawing/2014/main" id="{80DF0C83-2528-4477-B846-E80DC4801812}"/>
                </a:ext>
              </a:extLst>
            </p:cNvPr>
            <p:cNvSpPr/>
            <p:nvPr/>
          </p:nvSpPr>
          <p:spPr>
            <a:xfrm>
              <a:off x="744666" y="2369292"/>
              <a:ext cx="906300" cy="276999"/>
            </a:xfrm>
            <a:prstGeom prst="rect">
              <a:avLst/>
            </a:prstGeom>
            <a:noFill/>
            <a:ln>
              <a:noFill/>
            </a:ln>
          </p:spPr>
          <p:txBody>
            <a:bodyPr wrap="square" lIns="0" tIns="0" rIns="0" bIns="0">
              <a:spAutoFit/>
            </a:bodyPr>
            <a:lstStyle/>
            <a:p>
              <a:pPr algn="r" defTabSz="914241">
                <a:defRPr/>
              </a:pPr>
              <a:r>
                <a:rPr lang="en-US" sz="900" b="1" dirty="0">
                  <a:solidFill>
                    <a:schemeClr val="tx1">
                      <a:lumMod val="65000"/>
                      <a:lumOff val="35000"/>
                    </a:schemeClr>
                  </a:solidFill>
                </a:rPr>
                <a:t>Hyperconverged</a:t>
              </a:r>
              <a:r>
                <a:rPr lang="en-US" sz="900" b="1" dirty="0">
                  <a:solidFill>
                    <a:srgbClr val="FF0000"/>
                  </a:solidFill>
                </a:rPr>
                <a:t> </a:t>
              </a:r>
              <a:r>
                <a:rPr lang="en-US" sz="900" b="1" dirty="0">
                  <a:solidFill>
                    <a:schemeClr val="tx1">
                      <a:lumMod val="65000"/>
                      <a:lumOff val="35000"/>
                    </a:schemeClr>
                  </a:solidFill>
                </a:rPr>
                <a:t>Solution</a:t>
              </a:r>
            </a:p>
          </p:txBody>
        </p:sp>
        <p:pic>
          <p:nvPicPr>
            <p:cNvPr id="176" name="Picture 175" descr="A close up of a logo&#10;&#10;Description automatically generated">
              <a:extLst>
                <a:ext uri="{FF2B5EF4-FFF2-40B4-BE49-F238E27FC236}">
                  <a16:creationId xmlns:a16="http://schemas.microsoft.com/office/drawing/2014/main" id="{16CAB1A1-AB61-4BE6-BDCF-88463A6D7A5E}"/>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23449" y="4604305"/>
              <a:ext cx="334626" cy="334626"/>
            </a:xfrm>
            <a:prstGeom prst="rect">
              <a:avLst/>
            </a:prstGeom>
          </p:spPr>
        </p:pic>
        <p:pic>
          <p:nvPicPr>
            <p:cNvPr id="178" name="Picture 177" descr="A close up of a logo&#10;&#10;Description automatically generated">
              <a:extLst>
                <a:ext uri="{FF2B5EF4-FFF2-40B4-BE49-F238E27FC236}">
                  <a16:creationId xmlns:a16="http://schemas.microsoft.com/office/drawing/2014/main" id="{18EA2D5B-054C-4D99-AC3B-CC66E6E01ACF}"/>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98339" y="3890120"/>
              <a:ext cx="375918" cy="375918"/>
            </a:xfrm>
            <a:prstGeom prst="rect">
              <a:avLst/>
            </a:prstGeom>
          </p:spPr>
        </p:pic>
        <p:pic>
          <p:nvPicPr>
            <p:cNvPr id="272" name="Picture 271" descr="A close up of a logo&#10;&#10;Description automatically generated">
              <a:extLst>
                <a:ext uri="{FF2B5EF4-FFF2-40B4-BE49-F238E27FC236}">
                  <a16:creationId xmlns:a16="http://schemas.microsoft.com/office/drawing/2014/main" id="{7D971A09-519E-44D6-810A-9862B62E2A36}"/>
                </a:ext>
              </a:extLst>
            </p:cNvPr>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834440" y="2653589"/>
              <a:ext cx="367110" cy="367110"/>
            </a:xfrm>
            <a:prstGeom prst="rect">
              <a:avLst/>
            </a:prstGeom>
          </p:spPr>
        </p:pic>
        <p:pic>
          <p:nvPicPr>
            <p:cNvPr id="274" name="Picture 273" descr="A close up of a logo&#10;&#10;Description automatically generated">
              <a:extLst>
                <a:ext uri="{FF2B5EF4-FFF2-40B4-BE49-F238E27FC236}">
                  <a16:creationId xmlns:a16="http://schemas.microsoft.com/office/drawing/2014/main" id="{32A903D9-ACFA-4690-AC34-91AD904C1AB1}"/>
                </a:ext>
              </a:extLst>
            </p:cNvPr>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339856" y="2164342"/>
              <a:ext cx="372907" cy="372907"/>
            </a:xfrm>
            <a:prstGeom prst="rect">
              <a:avLst/>
            </a:prstGeom>
          </p:spPr>
        </p:pic>
      </p:grpSp>
      <p:grpSp>
        <p:nvGrpSpPr>
          <p:cNvPr id="201" name="Group 200">
            <a:extLst>
              <a:ext uri="{FF2B5EF4-FFF2-40B4-BE49-F238E27FC236}">
                <a16:creationId xmlns:a16="http://schemas.microsoft.com/office/drawing/2014/main" id="{9A49F4F4-CDCA-4096-A824-34290C639C6E}"/>
              </a:ext>
            </a:extLst>
          </p:cNvPr>
          <p:cNvGrpSpPr/>
          <p:nvPr/>
        </p:nvGrpSpPr>
        <p:grpSpPr>
          <a:xfrm>
            <a:off x="2015913" y="673070"/>
            <a:ext cx="4715960" cy="1471838"/>
            <a:chOff x="2015912" y="930246"/>
            <a:chExt cx="4715960" cy="1471838"/>
          </a:xfrm>
        </p:grpSpPr>
        <p:sp>
          <p:nvSpPr>
            <p:cNvPr id="219" name="Freeform 82">
              <a:extLst>
                <a:ext uri="{FF2B5EF4-FFF2-40B4-BE49-F238E27FC236}">
                  <a16:creationId xmlns:a16="http://schemas.microsoft.com/office/drawing/2014/main" id="{BC3B7961-8E68-4BD2-8013-A84C7DC7EE92}"/>
                </a:ext>
              </a:extLst>
            </p:cNvPr>
            <p:cNvSpPr>
              <a:spLocks/>
            </p:cNvSpPr>
            <p:nvPr/>
          </p:nvSpPr>
          <p:spPr bwMode="auto">
            <a:xfrm rot="16200000">
              <a:off x="2700679" y="1506612"/>
              <a:ext cx="873592" cy="917351"/>
            </a:xfrm>
            <a:custGeom>
              <a:avLst/>
              <a:gdLst>
                <a:gd name="T0" fmla="*/ 778 w 1237"/>
                <a:gd name="T1" fmla="*/ 0 h 1309"/>
                <a:gd name="T2" fmla="*/ 1237 w 1237"/>
                <a:gd name="T3" fmla="*/ 1031 h 1309"/>
                <a:gd name="T4" fmla="*/ 382 w 1237"/>
                <a:gd name="T5" fmla="*/ 1309 h 1309"/>
                <a:gd name="T6" fmla="*/ 0 w 1237"/>
                <a:gd name="T7" fmla="*/ 450 h 1309"/>
                <a:gd name="T8" fmla="*/ 778 w 1237"/>
                <a:gd name="T9" fmla="*/ 0 h 1309"/>
              </a:gdLst>
              <a:ahLst/>
              <a:cxnLst>
                <a:cxn ang="0">
                  <a:pos x="T0" y="T1"/>
                </a:cxn>
                <a:cxn ang="0">
                  <a:pos x="T2" y="T3"/>
                </a:cxn>
                <a:cxn ang="0">
                  <a:pos x="T4" y="T5"/>
                </a:cxn>
                <a:cxn ang="0">
                  <a:pos x="T6" y="T7"/>
                </a:cxn>
                <a:cxn ang="0">
                  <a:pos x="T8" y="T9"/>
                </a:cxn>
              </a:cxnLst>
              <a:rect l="0" t="0" r="r" b="b"/>
              <a:pathLst>
                <a:path w="1237" h="1309">
                  <a:moveTo>
                    <a:pt x="778" y="0"/>
                  </a:moveTo>
                  <a:cubicBezTo>
                    <a:pt x="967" y="327"/>
                    <a:pt x="1121" y="672"/>
                    <a:pt x="1237" y="1031"/>
                  </a:cubicBezTo>
                  <a:lnTo>
                    <a:pt x="382" y="1309"/>
                  </a:lnTo>
                  <a:cubicBezTo>
                    <a:pt x="285" y="1010"/>
                    <a:pt x="157" y="722"/>
                    <a:pt x="0" y="450"/>
                  </a:cubicBezTo>
                  <a:lnTo>
                    <a:pt x="778" y="0"/>
                  </a:lnTo>
                  <a:close/>
                </a:path>
              </a:pathLst>
            </a:custGeom>
            <a:solidFill>
              <a:schemeClr val="accent4">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0" name="Freeform 84">
              <a:extLst>
                <a:ext uri="{FF2B5EF4-FFF2-40B4-BE49-F238E27FC236}">
                  <a16:creationId xmlns:a16="http://schemas.microsoft.com/office/drawing/2014/main" id="{6E106FAB-3586-44A6-A721-0DCFDE609E7F}"/>
                </a:ext>
              </a:extLst>
            </p:cNvPr>
            <p:cNvSpPr>
              <a:spLocks/>
            </p:cNvSpPr>
            <p:nvPr/>
          </p:nvSpPr>
          <p:spPr bwMode="auto">
            <a:xfrm rot="16200000">
              <a:off x="3439086" y="1329898"/>
              <a:ext cx="765433" cy="838141"/>
            </a:xfrm>
            <a:custGeom>
              <a:avLst/>
              <a:gdLst>
                <a:gd name="T0" fmla="*/ 855 w 1090"/>
                <a:gd name="T1" fmla="*/ 0 h 1197"/>
                <a:gd name="T2" fmla="*/ 1090 w 1090"/>
                <a:gd name="T3" fmla="*/ 1103 h 1197"/>
                <a:gd name="T4" fmla="*/ 195 w 1090"/>
                <a:gd name="T5" fmla="*/ 1197 h 1197"/>
                <a:gd name="T6" fmla="*/ 0 w 1090"/>
                <a:gd name="T7" fmla="*/ 278 h 1197"/>
                <a:gd name="T8" fmla="*/ 855 w 1090"/>
                <a:gd name="T9" fmla="*/ 0 h 1197"/>
              </a:gdLst>
              <a:ahLst/>
              <a:cxnLst>
                <a:cxn ang="0">
                  <a:pos x="T0" y="T1"/>
                </a:cxn>
                <a:cxn ang="0">
                  <a:pos x="T2" y="T3"/>
                </a:cxn>
                <a:cxn ang="0">
                  <a:pos x="T4" y="T5"/>
                </a:cxn>
                <a:cxn ang="0">
                  <a:pos x="T6" y="T7"/>
                </a:cxn>
                <a:cxn ang="0">
                  <a:pos x="T8" y="T9"/>
                </a:cxn>
              </a:cxnLst>
              <a:rect l="0" t="0" r="r" b="b"/>
              <a:pathLst>
                <a:path w="1090" h="1197">
                  <a:moveTo>
                    <a:pt x="855" y="0"/>
                  </a:moveTo>
                  <a:cubicBezTo>
                    <a:pt x="972" y="358"/>
                    <a:pt x="1050" y="728"/>
                    <a:pt x="1090" y="1103"/>
                  </a:cubicBezTo>
                  <a:lnTo>
                    <a:pt x="195" y="1197"/>
                  </a:lnTo>
                  <a:cubicBezTo>
                    <a:pt x="162" y="885"/>
                    <a:pt x="97" y="576"/>
                    <a:pt x="0" y="278"/>
                  </a:cubicBezTo>
                  <a:lnTo>
                    <a:pt x="855" y="0"/>
                  </a:lnTo>
                  <a:close/>
                </a:path>
              </a:pathLst>
            </a:custGeom>
            <a:solidFill>
              <a:schemeClr val="accent4">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1" name="Freeform 86">
              <a:extLst>
                <a:ext uri="{FF2B5EF4-FFF2-40B4-BE49-F238E27FC236}">
                  <a16:creationId xmlns:a16="http://schemas.microsoft.com/office/drawing/2014/main" id="{51559886-2B7E-433A-B828-F6E66962230C}"/>
                </a:ext>
              </a:extLst>
            </p:cNvPr>
            <p:cNvSpPr>
              <a:spLocks/>
            </p:cNvSpPr>
            <p:nvPr/>
          </p:nvSpPr>
          <p:spPr bwMode="auto">
            <a:xfrm rot="16200000">
              <a:off x="4242889" y="1270643"/>
              <a:ext cx="657275" cy="790249"/>
            </a:xfrm>
            <a:custGeom>
              <a:avLst/>
              <a:gdLst>
                <a:gd name="T0" fmla="*/ 895 w 934"/>
                <a:gd name="T1" fmla="*/ 0 h 1128"/>
                <a:gd name="T2" fmla="*/ 895 w 934"/>
                <a:gd name="T3" fmla="*/ 1128 h 1128"/>
                <a:gd name="T4" fmla="*/ 0 w 934"/>
                <a:gd name="T5" fmla="*/ 1034 h 1128"/>
                <a:gd name="T6" fmla="*/ 0 w 934"/>
                <a:gd name="T7" fmla="*/ 94 h 1128"/>
                <a:gd name="T8" fmla="*/ 895 w 934"/>
                <a:gd name="T9" fmla="*/ 0 h 1128"/>
              </a:gdLst>
              <a:ahLst/>
              <a:cxnLst>
                <a:cxn ang="0">
                  <a:pos x="T0" y="T1"/>
                </a:cxn>
                <a:cxn ang="0">
                  <a:pos x="T2" y="T3"/>
                </a:cxn>
                <a:cxn ang="0">
                  <a:pos x="T4" y="T5"/>
                </a:cxn>
                <a:cxn ang="0">
                  <a:pos x="T6" y="T7"/>
                </a:cxn>
                <a:cxn ang="0">
                  <a:pos x="T8" y="T9"/>
                </a:cxn>
              </a:cxnLst>
              <a:rect l="0" t="0" r="r" b="b"/>
              <a:pathLst>
                <a:path w="934" h="1128">
                  <a:moveTo>
                    <a:pt x="895" y="0"/>
                  </a:moveTo>
                  <a:cubicBezTo>
                    <a:pt x="934" y="375"/>
                    <a:pt x="934" y="753"/>
                    <a:pt x="895" y="1128"/>
                  </a:cubicBezTo>
                  <a:lnTo>
                    <a:pt x="0" y="1034"/>
                  </a:lnTo>
                  <a:cubicBezTo>
                    <a:pt x="33" y="722"/>
                    <a:pt x="33" y="407"/>
                    <a:pt x="0" y="94"/>
                  </a:cubicBezTo>
                  <a:lnTo>
                    <a:pt x="895" y="0"/>
                  </a:lnTo>
                  <a:close/>
                </a:path>
              </a:pathLst>
            </a:custGeom>
            <a:solidFill>
              <a:schemeClr val="accent4">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2" name="Freeform 88">
              <a:extLst>
                <a:ext uri="{FF2B5EF4-FFF2-40B4-BE49-F238E27FC236}">
                  <a16:creationId xmlns:a16="http://schemas.microsoft.com/office/drawing/2014/main" id="{FF9673F6-88FF-4E81-B304-9946E9C182AD}"/>
                </a:ext>
              </a:extLst>
            </p:cNvPr>
            <p:cNvSpPr>
              <a:spLocks/>
            </p:cNvSpPr>
            <p:nvPr/>
          </p:nvSpPr>
          <p:spPr bwMode="auto">
            <a:xfrm rot="16200000">
              <a:off x="4937610" y="1328979"/>
              <a:ext cx="765433" cy="839983"/>
            </a:xfrm>
            <a:custGeom>
              <a:avLst/>
              <a:gdLst>
                <a:gd name="T0" fmla="*/ 1090 w 1090"/>
                <a:gd name="T1" fmla="*/ 94 h 1197"/>
                <a:gd name="T2" fmla="*/ 855 w 1090"/>
                <a:gd name="T3" fmla="*/ 1197 h 1197"/>
                <a:gd name="T4" fmla="*/ 0 w 1090"/>
                <a:gd name="T5" fmla="*/ 920 h 1197"/>
                <a:gd name="T6" fmla="*/ 195 w 1090"/>
                <a:gd name="T7" fmla="*/ 0 h 1197"/>
                <a:gd name="T8" fmla="*/ 1090 w 1090"/>
                <a:gd name="T9" fmla="*/ 94 h 1197"/>
              </a:gdLst>
              <a:ahLst/>
              <a:cxnLst>
                <a:cxn ang="0">
                  <a:pos x="T0" y="T1"/>
                </a:cxn>
                <a:cxn ang="0">
                  <a:pos x="T2" y="T3"/>
                </a:cxn>
                <a:cxn ang="0">
                  <a:pos x="T4" y="T5"/>
                </a:cxn>
                <a:cxn ang="0">
                  <a:pos x="T6" y="T7"/>
                </a:cxn>
                <a:cxn ang="0">
                  <a:pos x="T8" y="T9"/>
                </a:cxn>
              </a:cxnLst>
              <a:rect l="0" t="0" r="r" b="b"/>
              <a:pathLst>
                <a:path w="1090" h="1197">
                  <a:moveTo>
                    <a:pt x="1090" y="94"/>
                  </a:moveTo>
                  <a:cubicBezTo>
                    <a:pt x="1050" y="469"/>
                    <a:pt x="972" y="839"/>
                    <a:pt x="855" y="1197"/>
                  </a:cubicBezTo>
                  <a:lnTo>
                    <a:pt x="0" y="920"/>
                  </a:lnTo>
                  <a:cubicBezTo>
                    <a:pt x="97" y="621"/>
                    <a:pt x="162" y="313"/>
                    <a:pt x="195" y="0"/>
                  </a:cubicBezTo>
                  <a:lnTo>
                    <a:pt x="1090" y="94"/>
                  </a:lnTo>
                  <a:close/>
                </a:path>
              </a:pathLst>
            </a:custGeom>
            <a:solidFill>
              <a:schemeClr val="accent4">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223" name="Freeform 90">
              <a:extLst>
                <a:ext uri="{FF2B5EF4-FFF2-40B4-BE49-F238E27FC236}">
                  <a16:creationId xmlns:a16="http://schemas.microsoft.com/office/drawing/2014/main" id="{E9835CF2-AD93-4DB3-A534-F5B3B4975CFC}"/>
                </a:ext>
              </a:extLst>
            </p:cNvPr>
            <p:cNvSpPr>
              <a:spLocks/>
            </p:cNvSpPr>
            <p:nvPr/>
          </p:nvSpPr>
          <p:spPr bwMode="auto">
            <a:xfrm rot="16200000">
              <a:off x="5568780" y="1506612"/>
              <a:ext cx="873592" cy="917351"/>
            </a:xfrm>
            <a:custGeom>
              <a:avLst/>
              <a:gdLst>
                <a:gd name="T0" fmla="*/ 1237 w 1237"/>
                <a:gd name="T1" fmla="*/ 277 h 1308"/>
                <a:gd name="T2" fmla="*/ 778 w 1237"/>
                <a:gd name="T3" fmla="*/ 1308 h 1308"/>
                <a:gd name="T4" fmla="*/ 0 w 1237"/>
                <a:gd name="T5" fmla="*/ 858 h 1308"/>
                <a:gd name="T6" fmla="*/ 382 w 1237"/>
                <a:gd name="T7" fmla="*/ 0 h 1308"/>
                <a:gd name="T8" fmla="*/ 1237 w 1237"/>
                <a:gd name="T9" fmla="*/ 277 h 1308"/>
              </a:gdLst>
              <a:ahLst/>
              <a:cxnLst>
                <a:cxn ang="0">
                  <a:pos x="T0" y="T1"/>
                </a:cxn>
                <a:cxn ang="0">
                  <a:pos x="T2" y="T3"/>
                </a:cxn>
                <a:cxn ang="0">
                  <a:pos x="T4" y="T5"/>
                </a:cxn>
                <a:cxn ang="0">
                  <a:pos x="T6" y="T7"/>
                </a:cxn>
                <a:cxn ang="0">
                  <a:pos x="T8" y="T9"/>
                </a:cxn>
              </a:cxnLst>
              <a:rect l="0" t="0" r="r" b="b"/>
              <a:pathLst>
                <a:path w="1237" h="1308">
                  <a:moveTo>
                    <a:pt x="1237" y="277"/>
                  </a:moveTo>
                  <a:cubicBezTo>
                    <a:pt x="1121" y="636"/>
                    <a:pt x="967" y="981"/>
                    <a:pt x="778" y="1308"/>
                  </a:cubicBezTo>
                  <a:lnTo>
                    <a:pt x="0" y="858"/>
                  </a:lnTo>
                  <a:cubicBezTo>
                    <a:pt x="157" y="586"/>
                    <a:pt x="285" y="298"/>
                    <a:pt x="382" y="0"/>
                  </a:cubicBezTo>
                  <a:lnTo>
                    <a:pt x="1237" y="277"/>
                  </a:lnTo>
                  <a:close/>
                </a:path>
              </a:pathLst>
            </a:custGeom>
            <a:solidFill>
              <a:schemeClr val="accent4">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pic>
          <p:nvPicPr>
            <p:cNvPr id="205" name="Picture 20" descr="Image result for app security icon">
              <a:extLst>
                <a:ext uri="{FF2B5EF4-FFF2-40B4-BE49-F238E27FC236}">
                  <a16:creationId xmlns:a16="http://schemas.microsoft.com/office/drawing/2014/main" id="{F16BCDEB-FFDE-473B-BBD2-F46B6BDB201F}"/>
                </a:ext>
              </a:extLst>
            </p:cNvPr>
            <p:cNvPicPr>
              <a:picLocks noChangeAspect="1" noChangeArrowheads="1"/>
            </p:cNvPicPr>
            <p:nvPr/>
          </p:nvPicPr>
          <p:blipFill>
            <a:blip r:embed="rId7" cstate="screen">
              <a:clrChange>
                <a:clrFrom>
                  <a:srgbClr val="FFFFFF"/>
                </a:clrFrom>
                <a:clrTo>
                  <a:srgbClr val="FFFFFF">
                    <a:alpha val="0"/>
                  </a:srgbClr>
                </a:clrTo>
              </a:clrChange>
              <a:alphaModFix amt="70000"/>
              <a:duotone>
                <a:schemeClr val="accent4">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119051" y="1571631"/>
              <a:ext cx="351482" cy="351482"/>
            </a:xfrm>
            <a:prstGeom prst="rect">
              <a:avLst/>
            </a:prstGeom>
            <a:noFill/>
            <a:extLst>
              <a:ext uri="{909E8E84-426E-40DD-AFC4-6F175D3DCCD1}">
                <a14:hiddenFill xmlns:a14="http://schemas.microsoft.com/office/drawing/2010/main">
                  <a:solidFill>
                    <a:srgbClr val="FFFFFF"/>
                  </a:solidFill>
                </a14:hiddenFill>
              </a:ext>
            </a:extLst>
          </p:spPr>
        </p:pic>
        <p:sp>
          <p:nvSpPr>
            <p:cNvPr id="259" name="Rectangle 258">
              <a:extLst>
                <a:ext uri="{FF2B5EF4-FFF2-40B4-BE49-F238E27FC236}">
                  <a16:creationId xmlns:a16="http://schemas.microsoft.com/office/drawing/2014/main" id="{F9881723-ACAE-4E61-ADDF-AC5421A4AB78}"/>
                </a:ext>
              </a:extLst>
            </p:cNvPr>
            <p:cNvSpPr/>
            <p:nvPr/>
          </p:nvSpPr>
          <p:spPr>
            <a:xfrm>
              <a:off x="2015912" y="1414429"/>
              <a:ext cx="1303283" cy="276999"/>
            </a:xfrm>
            <a:prstGeom prst="rect">
              <a:avLst/>
            </a:prstGeom>
            <a:noFill/>
            <a:ln>
              <a:noFill/>
            </a:ln>
          </p:spPr>
          <p:txBody>
            <a:bodyPr wrap="square" lIns="0" tIns="0" rIns="0" bIns="0">
              <a:spAutoFit/>
            </a:bodyPr>
            <a:lstStyle/>
            <a:p>
              <a:pPr algn="ctr" defTabSz="914241">
                <a:defRPr/>
              </a:pPr>
              <a:r>
                <a:rPr lang="en-US" sz="900" b="1" dirty="0">
                  <a:solidFill>
                    <a:schemeClr val="tx1">
                      <a:lumMod val="65000"/>
                      <a:lumOff val="35000"/>
                    </a:schemeClr>
                  </a:solidFill>
                </a:rPr>
                <a:t>Cloud Security &amp; Compliance</a:t>
              </a:r>
            </a:p>
          </p:txBody>
        </p:sp>
        <p:sp>
          <p:nvSpPr>
            <p:cNvPr id="264" name="Rectangle 263">
              <a:extLst>
                <a:ext uri="{FF2B5EF4-FFF2-40B4-BE49-F238E27FC236}">
                  <a16:creationId xmlns:a16="http://schemas.microsoft.com/office/drawing/2014/main" id="{1A87EB2A-8A1B-4E43-909B-8967031CDFF8}"/>
                </a:ext>
              </a:extLst>
            </p:cNvPr>
            <p:cNvSpPr/>
            <p:nvPr/>
          </p:nvSpPr>
          <p:spPr>
            <a:xfrm>
              <a:off x="3134071" y="948396"/>
              <a:ext cx="1085199" cy="415498"/>
            </a:xfrm>
            <a:prstGeom prst="rect">
              <a:avLst/>
            </a:prstGeom>
            <a:noFill/>
            <a:ln>
              <a:noFill/>
            </a:ln>
          </p:spPr>
          <p:txBody>
            <a:bodyPr wrap="square" lIns="0" tIns="0" rIns="0" bIns="0">
              <a:spAutoFit/>
            </a:bodyPr>
            <a:lstStyle/>
            <a:p>
              <a:pPr lvl="0" algn="ctr">
                <a:defRPr/>
              </a:pPr>
              <a:r>
                <a:rPr lang="en-US" sz="900" b="1" dirty="0">
                  <a:solidFill>
                    <a:schemeClr val="tx1">
                      <a:lumMod val="65000"/>
                      <a:lumOff val="35000"/>
                    </a:schemeClr>
                  </a:solidFill>
                </a:rPr>
                <a:t>SOC Services and Managed Detection &amp; Response</a:t>
              </a:r>
            </a:p>
          </p:txBody>
        </p:sp>
        <p:sp>
          <p:nvSpPr>
            <p:cNvPr id="265" name="Rectangle 264">
              <a:extLst>
                <a:ext uri="{FF2B5EF4-FFF2-40B4-BE49-F238E27FC236}">
                  <a16:creationId xmlns:a16="http://schemas.microsoft.com/office/drawing/2014/main" id="{EEA231F1-DC28-4016-BBFA-98B811279F9C}"/>
                </a:ext>
              </a:extLst>
            </p:cNvPr>
            <p:cNvSpPr/>
            <p:nvPr/>
          </p:nvSpPr>
          <p:spPr>
            <a:xfrm>
              <a:off x="4184141" y="974506"/>
              <a:ext cx="839983" cy="276999"/>
            </a:xfrm>
            <a:prstGeom prst="rect">
              <a:avLst/>
            </a:prstGeom>
            <a:noFill/>
            <a:ln>
              <a:noFill/>
            </a:ln>
          </p:spPr>
          <p:txBody>
            <a:bodyPr wrap="square" lIns="0" tIns="0" rIns="0" bIns="0">
              <a:spAutoFit/>
            </a:bodyPr>
            <a:lstStyle/>
            <a:p>
              <a:pPr algn="ctr" defTabSz="914241">
                <a:defRPr/>
              </a:pPr>
              <a:r>
                <a:rPr lang="en-US" sz="900" b="1" dirty="0">
                  <a:solidFill>
                    <a:schemeClr val="tx1">
                      <a:lumMod val="65000"/>
                      <a:lumOff val="35000"/>
                    </a:schemeClr>
                  </a:solidFill>
                </a:rPr>
                <a:t>Network Security</a:t>
              </a:r>
            </a:p>
          </p:txBody>
        </p:sp>
        <p:sp>
          <p:nvSpPr>
            <p:cNvPr id="266" name="Rectangle 265">
              <a:extLst>
                <a:ext uri="{FF2B5EF4-FFF2-40B4-BE49-F238E27FC236}">
                  <a16:creationId xmlns:a16="http://schemas.microsoft.com/office/drawing/2014/main" id="{B7A13171-4181-465C-916F-64FC05FA28F0}"/>
                </a:ext>
              </a:extLst>
            </p:cNvPr>
            <p:cNvSpPr/>
            <p:nvPr/>
          </p:nvSpPr>
          <p:spPr>
            <a:xfrm>
              <a:off x="5020650" y="930246"/>
              <a:ext cx="783341" cy="415498"/>
            </a:xfrm>
            <a:prstGeom prst="rect">
              <a:avLst/>
            </a:prstGeom>
            <a:noFill/>
            <a:ln>
              <a:noFill/>
            </a:ln>
          </p:spPr>
          <p:txBody>
            <a:bodyPr wrap="square" lIns="0" tIns="0" rIns="0" bIns="0">
              <a:spAutoFit/>
            </a:bodyPr>
            <a:lstStyle/>
            <a:p>
              <a:pPr algn="ctr">
                <a:defRPr/>
              </a:pPr>
              <a:r>
                <a:rPr lang="en-IN" sz="900" b="1" dirty="0">
                  <a:solidFill>
                    <a:schemeClr val="tx1">
                      <a:lumMod val="65000"/>
                      <a:lumOff val="35000"/>
                    </a:schemeClr>
                  </a:solidFill>
                </a:rPr>
                <a:t>Enterprise Apps &amp; Data Security </a:t>
              </a:r>
            </a:p>
          </p:txBody>
        </p:sp>
        <p:sp>
          <p:nvSpPr>
            <p:cNvPr id="267" name="Rectangle 266">
              <a:extLst>
                <a:ext uri="{FF2B5EF4-FFF2-40B4-BE49-F238E27FC236}">
                  <a16:creationId xmlns:a16="http://schemas.microsoft.com/office/drawing/2014/main" id="{AE8C0B31-1DEF-409F-89D5-080F0AEE7EFC}"/>
                </a:ext>
              </a:extLst>
            </p:cNvPr>
            <p:cNvSpPr/>
            <p:nvPr/>
          </p:nvSpPr>
          <p:spPr>
            <a:xfrm>
              <a:off x="5842437" y="1154397"/>
              <a:ext cx="889435" cy="415498"/>
            </a:xfrm>
            <a:prstGeom prst="rect">
              <a:avLst/>
            </a:prstGeom>
            <a:noFill/>
            <a:ln>
              <a:noFill/>
            </a:ln>
          </p:spPr>
          <p:txBody>
            <a:bodyPr wrap="square" lIns="0" tIns="0" rIns="0" bIns="0">
              <a:spAutoFit/>
            </a:bodyPr>
            <a:lstStyle/>
            <a:p>
              <a:pPr algn="ctr" defTabSz="914241">
                <a:defRPr/>
              </a:pPr>
              <a:r>
                <a:rPr lang="en-US" sz="900" b="1" dirty="0">
                  <a:solidFill>
                    <a:schemeClr val="tx1">
                      <a:lumMod val="65000"/>
                      <a:lumOff val="35000"/>
                    </a:schemeClr>
                  </a:solidFill>
                </a:rPr>
                <a:t>Identity and access management</a:t>
              </a:r>
            </a:p>
          </p:txBody>
        </p:sp>
        <p:pic>
          <p:nvPicPr>
            <p:cNvPr id="276" name="Picture 275" descr="A close up of a logo&#10;&#10;Description automatically generated">
              <a:extLst>
                <a:ext uri="{FF2B5EF4-FFF2-40B4-BE49-F238E27FC236}">
                  <a16:creationId xmlns:a16="http://schemas.microsoft.com/office/drawing/2014/main" id="{E33F06DC-DE34-4640-ACFF-57337DC06830}"/>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966894" y="1767464"/>
              <a:ext cx="386106" cy="386106"/>
            </a:xfrm>
            <a:prstGeom prst="rect">
              <a:avLst/>
            </a:prstGeom>
          </p:spPr>
        </p:pic>
        <p:pic>
          <p:nvPicPr>
            <p:cNvPr id="278" name="Picture 277" descr="A close up of a logo&#10;&#10;Description automatically generated">
              <a:extLst>
                <a:ext uri="{FF2B5EF4-FFF2-40B4-BE49-F238E27FC236}">
                  <a16:creationId xmlns:a16="http://schemas.microsoft.com/office/drawing/2014/main" id="{7D52E2E3-589D-451B-AEF5-BBB68505B81C}"/>
                </a:ext>
              </a:extLst>
            </p:cNvPr>
            <p:cNvPicPr>
              <a:picLocks noChangeAspect="1"/>
            </p:cNvPicPr>
            <p:nvPr/>
          </p:nvPicPr>
          <p:blipFill>
            <a:blip r:embed="rId1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706995" y="1602030"/>
              <a:ext cx="292570" cy="292570"/>
            </a:xfrm>
            <a:prstGeom prst="rect">
              <a:avLst/>
            </a:prstGeom>
          </p:spPr>
        </p:pic>
        <p:pic>
          <p:nvPicPr>
            <p:cNvPr id="280" name="Picture 279" descr="A close up of a logo&#10;&#10;Description automatically generated">
              <a:extLst>
                <a:ext uri="{FF2B5EF4-FFF2-40B4-BE49-F238E27FC236}">
                  <a16:creationId xmlns:a16="http://schemas.microsoft.com/office/drawing/2014/main" id="{B38B919E-8186-4286-B0C9-DF9733246DCC}"/>
                </a:ext>
              </a:extLst>
            </p:cNvPr>
            <p:cNvPicPr>
              <a:picLocks noChangeAspect="1"/>
            </p:cNvPicPr>
            <p:nvPr/>
          </p:nvPicPr>
          <p:blipFill>
            <a:blip r:embed="rId11"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430092" y="1507800"/>
              <a:ext cx="293921" cy="293921"/>
            </a:xfrm>
            <a:prstGeom prst="rect">
              <a:avLst/>
            </a:prstGeom>
          </p:spPr>
        </p:pic>
        <p:pic>
          <p:nvPicPr>
            <p:cNvPr id="282" name="Picture 281" descr="A close up of a logo&#10;&#10;Description automatically generated">
              <a:extLst>
                <a:ext uri="{FF2B5EF4-FFF2-40B4-BE49-F238E27FC236}">
                  <a16:creationId xmlns:a16="http://schemas.microsoft.com/office/drawing/2014/main" id="{B4BDA358-AC6B-48C2-91B0-4354764885D4}"/>
                </a:ext>
              </a:extLst>
            </p:cNvPr>
            <p:cNvPicPr>
              <a:picLocks noChangeAspect="1"/>
            </p:cNvPicPr>
            <p:nvPr/>
          </p:nvPicPr>
          <p:blipFill>
            <a:blip r:embed="rId12"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844288" y="1783092"/>
              <a:ext cx="327533" cy="327533"/>
            </a:xfrm>
            <a:prstGeom prst="rect">
              <a:avLst/>
            </a:prstGeom>
          </p:spPr>
        </p:pic>
      </p:grpSp>
      <p:grpSp>
        <p:nvGrpSpPr>
          <p:cNvPr id="202" name="Group 201">
            <a:extLst>
              <a:ext uri="{FF2B5EF4-FFF2-40B4-BE49-F238E27FC236}">
                <a16:creationId xmlns:a16="http://schemas.microsoft.com/office/drawing/2014/main" id="{6C5CF19F-380B-41EF-8017-E4A8FFF04240}"/>
              </a:ext>
            </a:extLst>
          </p:cNvPr>
          <p:cNvGrpSpPr/>
          <p:nvPr/>
        </p:nvGrpSpPr>
        <p:grpSpPr>
          <a:xfrm>
            <a:off x="6147415" y="1546743"/>
            <a:ext cx="3009494" cy="3339581"/>
            <a:chOff x="6147415" y="1803919"/>
            <a:chExt cx="3009494" cy="3339581"/>
          </a:xfrm>
        </p:grpSpPr>
        <p:grpSp>
          <p:nvGrpSpPr>
            <p:cNvPr id="179" name="Group 178">
              <a:extLst>
                <a:ext uri="{FF2B5EF4-FFF2-40B4-BE49-F238E27FC236}">
                  <a16:creationId xmlns:a16="http://schemas.microsoft.com/office/drawing/2014/main" id="{4363E17F-5266-47F0-A34F-64FAB545BE62}"/>
                </a:ext>
              </a:extLst>
            </p:cNvPr>
            <p:cNvGrpSpPr/>
            <p:nvPr/>
          </p:nvGrpSpPr>
          <p:grpSpPr>
            <a:xfrm>
              <a:off x="6147415" y="1852983"/>
              <a:ext cx="2209591" cy="3290517"/>
              <a:chOff x="9655079" y="2741964"/>
              <a:chExt cx="1406525" cy="2171903"/>
            </a:xfrm>
          </p:grpSpPr>
          <p:sp>
            <p:nvSpPr>
              <p:cNvPr id="180" name="Freeform 38">
                <a:extLst>
                  <a:ext uri="{FF2B5EF4-FFF2-40B4-BE49-F238E27FC236}">
                    <a16:creationId xmlns:a16="http://schemas.microsoft.com/office/drawing/2014/main" id="{ED66043E-131F-43D7-84DC-57F05A935D93}"/>
                  </a:ext>
                </a:extLst>
              </p:cNvPr>
              <p:cNvSpPr>
                <a:spLocks/>
              </p:cNvSpPr>
              <p:nvPr/>
            </p:nvSpPr>
            <p:spPr bwMode="auto">
              <a:xfrm rot="16200000">
                <a:off x="9658066" y="2738977"/>
                <a:ext cx="694113" cy="700088"/>
              </a:xfrm>
              <a:custGeom>
                <a:avLst/>
                <a:gdLst>
                  <a:gd name="T0" fmla="*/ 1100 w 1100"/>
                  <a:gd name="T1" fmla="*/ 331 h 1154"/>
                  <a:gd name="T2" fmla="*/ 468 w 1100"/>
                  <a:gd name="T3" fmla="*/ 1154 h 1154"/>
                  <a:gd name="T4" fmla="*/ 0 w 1100"/>
                  <a:gd name="T5" fmla="*/ 686 h 1154"/>
                  <a:gd name="T6" fmla="*/ 526 w 1100"/>
                  <a:gd name="T7" fmla="*/ 0 h 1154"/>
                  <a:gd name="T8" fmla="*/ 1100 w 1100"/>
                  <a:gd name="T9" fmla="*/ 331 h 1154"/>
                </a:gdLst>
                <a:ahLst/>
                <a:cxnLst>
                  <a:cxn ang="0">
                    <a:pos x="T0" y="T1"/>
                  </a:cxn>
                  <a:cxn ang="0">
                    <a:pos x="T2" y="T3"/>
                  </a:cxn>
                  <a:cxn ang="0">
                    <a:pos x="T4" y="T5"/>
                  </a:cxn>
                  <a:cxn ang="0">
                    <a:pos x="T6" y="T7"/>
                  </a:cxn>
                  <a:cxn ang="0">
                    <a:pos x="T8" y="T9"/>
                  </a:cxn>
                </a:cxnLst>
                <a:rect l="0" t="0" r="r" b="b"/>
                <a:pathLst>
                  <a:path w="1100" h="1154">
                    <a:moveTo>
                      <a:pt x="1100" y="331"/>
                    </a:moveTo>
                    <a:cubicBezTo>
                      <a:pt x="926" y="632"/>
                      <a:pt x="714" y="909"/>
                      <a:pt x="468" y="1154"/>
                    </a:cubicBezTo>
                    <a:lnTo>
                      <a:pt x="0" y="686"/>
                    </a:lnTo>
                    <a:cubicBezTo>
                      <a:pt x="205" y="481"/>
                      <a:pt x="382" y="251"/>
                      <a:pt x="526" y="0"/>
                    </a:cubicBezTo>
                    <a:lnTo>
                      <a:pt x="1100" y="331"/>
                    </a:lnTo>
                    <a:close/>
                  </a:path>
                </a:pathLst>
              </a:custGeom>
              <a:solidFill>
                <a:schemeClr val="accent5">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1" name="Freeform 40">
                <a:extLst>
                  <a:ext uri="{FF2B5EF4-FFF2-40B4-BE49-F238E27FC236}">
                    <a16:creationId xmlns:a16="http://schemas.microsoft.com/office/drawing/2014/main" id="{13D58205-32CA-4AF2-B4EC-0FAB89671025}"/>
                  </a:ext>
                </a:extLst>
              </p:cNvPr>
              <p:cNvSpPr>
                <a:spLocks/>
              </p:cNvSpPr>
              <p:nvPr/>
            </p:nvSpPr>
            <p:spPr bwMode="auto">
              <a:xfrm rot="16200000">
                <a:off x="10040528" y="3171740"/>
                <a:ext cx="727700" cy="666750"/>
              </a:xfrm>
              <a:custGeom>
                <a:avLst/>
                <a:gdLst>
                  <a:gd name="T0" fmla="*/ 1154 w 1154"/>
                  <a:gd name="T1" fmla="*/ 468 h 1100"/>
                  <a:gd name="T2" fmla="*/ 332 w 1154"/>
                  <a:gd name="T3" fmla="*/ 1100 h 1100"/>
                  <a:gd name="T4" fmla="*/ 0 w 1154"/>
                  <a:gd name="T5" fmla="*/ 526 h 1100"/>
                  <a:gd name="T6" fmla="*/ 686 w 1154"/>
                  <a:gd name="T7" fmla="*/ 0 h 1100"/>
                  <a:gd name="T8" fmla="*/ 1154 w 1154"/>
                  <a:gd name="T9" fmla="*/ 468 h 1100"/>
                </a:gdLst>
                <a:ahLst/>
                <a:cxnLst>
                  <a:cxn ang="0">
                    <a:pos x="T0" y="T1"/>
                  </a:cxn>
                  <a:cxn ang="0">
                    <a:pos x="T2" y="T3"/>
                  </a:cxn>
                  <a:cxn ang="0">
                    <a:pos x="T4" y="T5"/>
                  </a:cxn>
                  <a:cxn ang="0">
                    <a:pos x="T6" y="T7"/>
                  </a:cxn>
                  <a:cxn ang="0">
                    <a:pos x="T8" y="T9"/>
                  </a:cxn>
                </a:cxnLst>
                <a:rect l="0" t="0" r="r" b="b"/>
                <a:pathLst>
                  <a:path w="1154" h="1100">
                    <a:moveTo>
                      <a:pt x="1154" y="468"/>
                    </a:moveTo>
                    <a:cubicBezTo>
                      <a:pt x="909" y="714"/>
                      <a:pt x="632" y="926"/>
                      <a:pt x="332" y="1100"/>
                    </a:cubicBezTo>
                    <a:lnTo>
                      <a:pt x="0" y="526"/>
                    </a:lnTo>
                    <a:cubicBezTo>
                      <a:pt x="251" y="382"/>
                      <a:pt x="482" y="205"/>
                      <a:pt x="686" y="0"/>
                    </a:cubicBezTo>
                    <a:lnTo>
                      <a:pt x="1154" y="468"/>
                    </a:lnTo>
                    <a:close/>
                  </a:path>
                </a:pathLst>
              </a:custGeom>
              <a:solidFill>
                <a:schemeClr val="accent5">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2" name="Freeform 42">
                <a:extLst>
                  <a:ext uri="{FF2B5EF4-FFF2-40B4-BE49-F238E27FC236}">
                    <a16:creationId xmlns:a16="http://schemas.microsoft.com/office/drawing/2014/main" id="{B7971545-5815-4229-888F-041E7CF086E6}"/>
                  </a:ext>
                </a:extLst>
              </p:cNvPr>
              <p:cNvSpPr>
                <a:spLocks/>
              </p:cNvSpPr>
              <p:nvPr/>
            </p:nvSpPr>
            <p:spPr bwMode="auto">
              <a:xfrm rot="16200000">
                <a:off x="10328186" y="3721891"/>
                <a:ext cx="712773" cy="588963"/>
              </a:xfrm>
              <a:custGeom>
                <a:avLst/>
                <a:gdLst>
                  <a:gd name="T0" fmla="*/ 1130 w 1130"/>
                  <a:gd name="T1" fmla="*/ 574 h 971"/>
                  <a:gd name="T2" fmla="*/ 171 w 1130"/>
                  <a:gd name="T3" fmla="*/ 971 h 971"/>
                  <a:gd name="T4" fmla="*/ 0 w 1130"/>
                  <a:gd name="T5" fmla="*/ 331 h 971"/>
                  <a:gd name="T6" fmla="*/ 798 w 1130"/>
                  <a:gd name="T7" fmla="*/ 0 h 971"/>
                  <a:gd name="T8" fmla="*/ 1130 w 1130"/>
                  <a:gd name="T9" fmla="*/ 574 h 971"/>
                </a:gdLst>
                <a:ahLst/>
                <a:cxnLst>
                  <a:cxn ang="0">
                    <a:pos x="T0" y="T1"/>
                  </a:cxn>
                  <a:cxn ang="0">
                    <a:pos x="T2" y="T3"/>
                  </a:cxn>
                  <a:cxn ang="0">
                    <a:pos x="T4" y="T5"/>
                  </a:cxn>
                  <a:cxn ang="0">
                    <a:pos x="T6" y="T7"/>
                  </a:cxn>
                  <a:cxn ang="0">
                    <a:pos x="T8" y="T9"/>
                  </a:cxn>
                </a:cxnLst>
                <a:rect l="0" t="0" r="r" b="b"/>
                <a:pathLst>
                  <a:path w="1130" h="971">
                    <a:moveTo>
                      <a:pt x="1130" y="574"/>
                    </a:moveTo>
                    <a:cubicBezTo>
                      <a:pt x="829" y="747"/>
                      <a:pt x="507" y="881"/>
                      <a:pt x="171" y="971"/>
                    </a:cubicBezTo>
                    <a:lnTo>
                      <a:pt x="0" y="331"/>
                    </a:lnTo>
                    <a:cubicBezTo>
                      <a:pt x="279" y="256"/>
                      <a:pt x="548" y="145"/>
                      <a:pt x="798" y="0"/>
                    </a:cubicBezTo>
                    <a:lnTo>
                      <a:pt x="1130" y="574"/>
                    </a:lnTo>
                    <a:close/>
                  </a:path>
                </a:pathLst>
              </a:custGeom>
              <a:solidFill>
                <a:schemeClr val="accent5">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sp>
            <p:nvSpPr>
              <p:cNvPr id="183" name="Freeform 44">
                <a:extLst>
                  <a:ext uri="{FF2B5EF4-FFF2-40B4-BE49-F238E27FC236}">
                    <a16:creationId xmlns:a16="http://schemas.microsoft.com/office/drawing/2014/main" id="{60D0168A-E657-4C91-906D-E889A3342A0C}"/>
                  </a:ext>
                </a:extLst>
              </p:cNvPr>
              <p:cNvSpPr>
                <a:spLocks/>
              </p:cNvSpPr>
              <p:nvPr/>
            </p:nvSpPr>
            <p:spPr bwMode="auto">
              <a:xfrm rot="16200000">
                <a:off x="10501988" y="4354251"/>
                <a:ext cx="649332" cy="469900"/>
              </a:xfrm>
              <a:custGeom>
                <a:avLst/>
                <a:gdLst>
                  <a:gd name="T0" fmla="*/ 1028 w 1028"/>
                  <a:gd name="T1" fmla="*/ 640 h 775"/>
                  <a:gd name="T2" fmla="*/ 0 w 1028"/>
                  <a:gd name="T3" fmla="*/ 775 h 775"/>
                  <a:gd name="T4" fmla="*/ 0 w 1028"/>
                  <a:gd name="T5" fmla="*/ 113 h 775"/>
                  <a:gd name="T6" fmla="*/ 857 w 1028"/>
                  <a:gd name="T7" fmla="*/ 0 h 775"/>
                  <a:gd name="T8" fmla="*/ 1028 w 1028"/>
                  <a:gd name="T9" fmla="*/ 640 h 775"/>
                </a:gdLst>
                <a:ahLst/>
                <a:cxnLst>
                  <a:cxn ang="0">
                    <a:pos x="T0" y="T1"/>
                  </a:cxn>
                  <a:cxn ang="0">
                    <a:pos x="T2" y="T3"/>
                  </a:cxn>
                  <a:cxn ang="0">
                    <a:pos x="T4" y="T5"/>
                  </a:cxn>
                  <a:cxn ang="0">
                    <a:pos x="T6" y="T7"/>
                  </a:cxn>
                  <a:cxn ang="0">
                    <a:pos x="T8" y="T9"/>
                  </a:cxn>
                </a:cxnLst>
                <a:rect l="0" t="0" r="r" b="b"/>
                <a:pathLst>
                  <a:path w="1028" h="775">
                    <a:moveTo>
                      <a:pt x="1028" y="640"/>
                    </a:moveTo>
                    <a:cubicBezTo>
                      <a:pt x="693" y="730"/>
                      <a:pt x="347" y="775"/>
                      <a:pt x="0" y="775"/>
                    </a:cubicBezTo>
                    <a:lnTo>
                      <a:pt x="0" y="113"/>
                    </a:lnTo>
                    <a:cubicBezTo>
                      <a:pt x="289" y="113"/>
                      <a:pt x="577" y="75"/>
                      <a:pt x="857" y="0"/>
                    </a:cubicBezTo>
                    <a:lnTo>
                      <a:pt x="1028" y="640"/>
                    </a:lnTo>
                    <a:close/>
                  </a:path>
                </a:pathLst>
              </a:custGeom>
              <a:solidFill>
                <a:schemeClr val="accent5">
                  <a:lumMod val="40000"/>
                  <a:lumOff val="60000"/>
                </a:schemeClr>
              </a:solidFill>
              <a:ln w="2857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IN" sz="1350" dirty="0"/>
              </a:p>
            </p:txBody>
          </p:sp>
        </p:grpSp>
        <p:sp>
          <p:nvSpPr>
            <p:cNvPr id="262" name="Rectangle 261">
              <a:extLst>
                <a:ext uri="{FF2B5EF4-FFF2-40B4-BE49-F238E27FC236}">
                  <a16:creationId xmlns:a16="http://schemas.microsoft.com/office/drawing/2014/main" id="{18012D0A-52D3-40DA-9DC0-87F79FA000F8}"/>
                </a:ext>
              </a:extLst>
            </p:cNvPr>
            <p:cNvSpPr/>
            <p:nvPr/>
          </p:nvSpPr>
          <p:spPr>
            <a:xfrm>
              <a:off x="6926713" y="1803919"/>
              <a:ext cx="567980" cy="276999"/>
            </a:xfrm>
            <a:prstGeom prst="rect">
              <a:avLst/>
            </a:prstGeom>
            <a:noFill/>
            <a:ln>
              <a:noFill/>
            </a:ln>
          </p:spPr>
          <p:txBody>
            <a:bodyPr wrap="square" lIns="0" tIns="0" rIns="0" bIns="0">
              <a:spAutoFit/>
            </a:bodyPr>
            <a:lstStyle/>
            <a:p>
              <a:pPr>
                <a:defRPr/>
              </a:pPr>
              <a:r>
                <a:rPr lang="en-US" sz="900" b="1" dirty="0">
                  <a:solidFill>
                    <a:prstClr val="black">
                      <a:lumMod val="65000"/>
                      <a:lumOff val="35000"/>
                    </a:prstClr>
                  </a:solidFill>
                </a:rPr>
                <a:t>Managed Wireless</a:t>
              </a:r>
            </a:p>
          </p:txBody>
        </p:sp>
        <p:sp>
          <p:nvSpPr>
            <p:cNvPr id="268" name="Rectangle 267">
              <a:extLst>
                <a:ext uri="{FF2B5EF4-FFF2-40B4-BE49-F238E27FC236}">
                  <a16:creationId xmlns:a16="http://schemas.microsoft.com/office/drawing/2014/main" id="{BFE7C380-DA5D-4DA4-8F26-B5E0BC953B15}"/>
                </a:ext>
              </a:extLst>
            </p:cNvPr>
            <p:cNvSpPr/>
            <p:nvPr/>
          </p:nvSpPr>
          <p:spPr>
            <a:xfrm>
              <a:off x="7659822" y="2524439"/>
              <a:ext cx="805102" cy="276999"/>
            </a:xfrm>
            <a:prstGeom prst="rect">
              <a:avLst/>
            </a:prstGeom>
            <a:noFill/>
            <a:ln>
              <a:noFill/>
            </a:ln>
          </p:spPr>
          <p:txBody>
            <a:bodyPr wrap="square" lIns="0" tIns="0" rIns="0" bIns="0">
              <a:spAutoFit/>
            </a:bodyPr>
            <a:lstStyle/>
            <a:p>
              <a:pPr defTabSz="914241">
                <a:defRPr/>
              </a:pPr>
              <a:r>
                <a:rPr lang="en-US" sz="900" b="1" dirty="0">
                  <a:solidFill>
                    <a:schemeClr val="tx1">
                      <a:lumMod val="65000"/>
                      <a:lumOff val="35000"/>
                    </a:schemeClr>
                  </a:solidFill>
                </a:rPr>
                <a:t>Software Defined Access</a:t>
              </a:r>
            </a:p>
          </p:txBody>
        </p:sp>
        <p:sp>
          <p:nvSpPr>
            <p:cNvPr id="269" name="Rectangle 268">
              <a:extLst>
                <a:ext uri="{FF2B5EF4-FFF2-40B4-BE49-F238E27FC236}">
                  <a16:creationId xmlns:a16="http://schemas.microsoft.com/office/drawing/2014/main" id="{557327D6-A075-4ED4-9F99-B2F71B9F69AC}"/>
                </a:ext>
              </a:extLst>
            </p:cNvPr>
            <p:cNvSpPr/>
            <p:nvPr/>
          </p:nvSpPr>
          <p:spPr>
            <a:xfrm>
              <a:off x="8204062" y="3472084"/>
              <a:ext cx="733807" cy="276999"/>
            </a:xfrm>
            <a:prstGeom prst="rect">
              <a:avLst/>
            </a:prstGeom>
            <a:noFill/>
            <a:ln>
              <a:noFill/>
            </a:ln>
          </p:spPr>
          <p:txBody>
            <a:bodyPr wrap="square" lIns="0" tIns="0" rIns="0" bIns="0">
              <a:spAutoFit/>
            </a:bodyPr>
            <a:lstStyle/>
            <a:p>
              <a:pPr lvl="0">
                <a:defRPr/>
              </a:pPr>
              <a:r>
                <a:rPr lang="en-US" sz="900" b="1" dirty="0">
                  <a:solidFill>
                    <a:schemeClr val="tx1">
                      <a:lumMod val="65000"/>
                      <a:lumOff val="35000"/>
                    </a:schemeClr>
                  </a:solidFill>
                </a:rPr>
                <a:t>SD-WAN &amp; </a:t>
              </a:r>
            </a:p>
            <a:p>
              <a:pPr lvl="0">
                <a:defRPr/>
              </a:pPr>
              <a:r>
                <a:rPr lang="en-US" sz="900" b="1" dirty="0">
                  <a:solidFill>
                    <a:schemeClr val="tx1">
                      <a:lumMod val="65000"/>
                      <a:lumOff val="35000"/>
                    </a:schemeClr>
                  </a:solidFill>
                </a:rPr>
                <a:t>NAC Solution</a:t>
              </a:r>
            </a:p>
          </p:txBody>
        </p:sp>
        <p:sp>
          <p:nvSpPr>
            <p:cNvPr id="270" name="Rectangle 269">
              <a:extLst>
                <a:ext uri="{FF2B5EF4-FFF2-40B4-BE49-F238E27FC236}">
                  <a16:creationId xmlns:a16="http://schemas.microsoft.com/office/drawing/2014/main" id="{9E1CBB40-DC4F-4935-AC9E-1CB25D7B5330}"/>
                </a:ext>
              </a:extLst>
            </p:cNvPr>
            <p:cNvSpPr/>
            <p:nvPr/>
          </p:nvSpPr>
          <p:spPr>
            <a:xfrm>
              <a:off x="8373569" y="4527437"/>
              <a:ext cx="783340" cy="276999"/>
            </a:xfrm>
            <a:prstGeom prst="rect">
              <a:avLst/>
            </a:prstGeom>
            <a:noFill/>
            <a:ln>
              <a:noFill/>
            </a:ln>
          </p:spPr>
          <p:txBody>
            <a:bodyPr wrap="square" lIns="0" tIns="0" rIns="0" bIns="0">
              <a:spAutoFit/>
            </a:bodyPr>
            <a:lstStyle/>
            <a:p>
              <a:pPr defTabSz="914241">
                <a:defRPr/>
              </a:pPr>
              <a:r>
                <a:rPr lang="en-US" sz="900" b="1" dirty="0">
                  <a:solidFill>
                    <a:schemeClr val="tx1">
                      <a:lumMod val="65000"/>
                      <a:lumOff val="35000"/>
                    </a:schemeClr>
                  </a:solidFill>
                </a:rPr>
                <a:t>Collaboration </a:t>
              </a:r>
            </a:p>
            <a:p>
              <a:pPr defTabSz="914241">
                <a:defRPr/>
              </a:pPr>
              <a:r>
                <a:rPr lang="en-US" sz="900" b="1" dirty="0">
                  <a:solidFill>
                    <a:schemeClr val="tx1">
                      <a:lumMod val="65000"/>
                      <a:lumOff val="35000"/>
                    </a:schemeClr>
                  </a:solidFill>
                </a:rPr>
                <a:t>Solution</a:t>
              </a:r>
            </a:p>
          </p:txBody>
        </p:sp>
        <p:pic>
          <p:nvPicPr>
            <p:cNvPr id="284" name="Picture 283" descr="A close up of a logo&#10;&#10;Description automatically generated">
              <a:extLst>
                <a:ext uri="{FF2B5EF4-FFF2-40B4-BE49-F238E27FC236}">
                  <a16:creationId xmlns:a16="http://schemas.microsoft.com/office/drawing/2014/main" id="{67DF9F85-BDB7-4B16-A730-044C1857E543}"/>
                </a:ext>
              </a:extLst>
            </p:cNvPr>
            <p:cNvPicPr>
              <a:picLocks noChangeAspect="1"/>
            </p:cNvPicPr>
            <p:nvPr/>
          </p:nvPicPr>
          <p:blipFill>
            <a:blip r:embed="rId13"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495785" y="2230932"/>
              <a:ext cx="358424" cy="358424"/>
            </a:xfrm>
            <a:prstGeom prst="rect">
              <a:avLst/>
            </a:prstGeom>
          </p:spPr>
        </p:pic>
        <p:pic>
          <p:nvPicPr>
            <p:cNvPr id="286" name="Picture 285" descr="A close up of a logo&#10;&#10;Description automatically generated">
              <a:extLst>
                <a:ext uri="{FF2B5EF4-FFF2-40B4-BE49-F238E27FC236}">
                  <a16:creationId xmlns:a16="http://schemas.microsoft.com/office/drawing/2014/main" id="{15B332E1-84C9-4F76-972B-3604A78B62BA}"/>
                </a:ext>
              </a:extLst>
            </p:cNvPr>
            <p:cNvPicPr>
              <a:picLocks noChangeAspect="1"/>
            </p:cNvPicPr>
            <p:nvPr/>
          </p:nvPicPr>
          <p:blipFill>
            <a:blip r:embed="rId14"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147275" y="2810462"/>
              <a:ext cx="366018" cy="366018"/>
            </a:xfrm>
            <a:prstGeom prst="rect">
              <a:avLst/>
            </a:prstGeom>
          </p:spPr>
        </p:pic>
        <p:pic>
          <p:nvPicPr>
            <p:cNvPr id="196" name="Picture 195" descr="A close up of a logo&#10;&#10;Description automatically generated">
              <a:extLst>
                <a:ext uri="{FF2B5EF4-FFF2-40B4-BE49-F238E27FC236}">
                  <a16:creationId xmlns:a16="http://schemas.microsoft.com/office/drawing/2014/main" id="{FEB48053-E436-43DD-9B1A-65154E32DDC6}"/>
                </a:ext>
              </a:extLst>
            </p:cNvPr>
            <p:cNvPicPr>
              <a:picLocks noChangeAspect="1"/>
            </p:cNvPicPr>
            <p:nvPr/>
          </p:nvPicPr>
          <p:blipFill>
            <a:blip r:embed="rId15"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827847" y="4506164"/>
              <a:ext cx="376215" cy="376215"/>
            </a:xfrm>
            <a:prstGeom prst="rect">
              <a:avLst/>
            </a:prstGeom>
          </p:spPr>
        </p:pic>
        <p:pic>
          <p:nvPicPr>
            <p:cNvPr id="199" name="Picture 198" descr="A close up of a logo&#10;&#10;Description automatically generated">
              <a:extLst>
                <a:ext uri="{FF2B5EF4-FFF2-40B4-BE49-F238E27FC236}">
                  <a16:creationId xmlns:a16="http://schemas.microsoft.com/office/drawing/2014/main" id="{1C1CA873-BA8A-44B9-988D-9A1EBE196769}"/>
                </a:ext>
              </a:extLst>
            </p:cNvPr>
            <p:cNvPicPr>
              <a:picLocks noChangeAspect="1"/>
            </p:cNvPicPr>
            <p:nvPr/>
          </p:nvPicPr>
          <p:blipFill>
            <a:blip r:embed="rId1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7596336" y="3664001"/>
              <a:ext cx="343386" cy="343386"/>
            </a:xfrm>
            <a:prstGeom prst="rect">
              <a:avLst/>
            </a:prstGeom>
          </p:spPr>
        </p:pic>
      </p:grpSp>
      <p:sp>
        <p:nvSpPr>
          <p:cNvPr id="66" name="Rectangle 65">
            <a:extLst>
              <a:ext uri="{FF2B5EF4-FFF2-40B4-BE49-F238E27FC236}">
                <a16:creationId xmlns:a16="http://schemas.microsoft.com/office/drawing/2014/main" id="{6A8FF142-F7A2-4412-B523-1785593C70FA}"/>
              </a:ext>
            </a:extLst>
          </p:cNvPr>
          <p:cNvSpPr/>
          <p:nvPr/>
        </p:nvSpPr>
        <p:spPr>
          <a:xfrm rot="17557358">
            <a:off x="1516744" y="3531788"/>
            <a:ext cx="1439268" cy="231906"/>
          </a:xfrm>
          <a:prstGeom prst="rect">
            <a:avLst/>
          </a:prstGeom>
        </p:spPr>
        <p:txBody>
          <a:bodyPr spcFirstLastPara="1" wrap="square" lIns="68570" tIns="34284" rIns="68570" bIns="34284" numCol="1">
            <a:prstTxWarp prst="textArchUp">
              <a:avLst>
                <a:gd name="adj" fmla="val 11464925"/>
              </a:avLst>
            </a:prstTxWarp>
            <a:spAutoFit/>
          </a:bodyPr>
          <a:lstStyle/>
          <a:p>
            <a:pPr algn="ctr" defTabSz="914241">
              <a:defRPr/>
            </a:pPr>
            <a:r>
              <a:rPr lang="en-US" sz="1400" b="1" dirty="0">
                <a:solidFill>
                  <a:schemeClr val="bg1"/>
                </a:solidFill>
                <a:latin typeface="Trebuchet MS"/>
              </a:rPr>
              <a:t>Data Centre</a:t>
            </a:r>
          </a:p>
        </p:txBody>
      </p:sp>
    </p:spTree>
    <p:extLst>
      <p:ext uri="{BB962C8B-B14F-4D97-AF65-F5344CB8AC3E}">
        <p14:creationId xmlns:p14="http://schemas.microsoft.com/office/powerpoint/2010/main" val="298866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1"/>
                                        </p:tgtEl>
                                        <p:attrNameLst>
                                          <p:attrName>style.visibility</p:attrName>
                                        </p:attrNameLst>
                                      </p:cBhvr>
                                      <p:to>
                                        <p:strVal val="visible"/>
                                      </p:to>
                                    </p:set>
                                    <p:animEffect transition="in" filter="fade">
                                      <p:cBhvr>
                                        <p:cTn id="11" dur="500"/>
                                        <p:tgtEl>
                                          <p:spTgt spid="20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fade">
                                      <p:cBhvr>
                                        <p:cTn id="15"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56E0014D-1AB8-4E34-B7E5-2A402C620B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85" y="2576532"/>
            <a:ext cx="647541" cy="42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2AC0D05C-C130-4BEB-82F9-23FF6EC6F4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981" y="3485880"/>
            <a:ext cx="929735" cy="612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FE69EF75-71B6-4077-B631-25A5266BAB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2204" y="948043"/>
            <a:ext cx="821334" cy="66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a:extLst>
              <a:ext uri="{FF2B5EF4-FFF2-40B4-BE49-F238E27FC236}">
                <a16:creationId xmlns:a16="http://schemas.microsoft.com/office/drawing/2014/main" id="{03634B5C-039D-470E-81C4-F51E8021FD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3538" y="3760494"/>
            <a:ext cx="647540" cy="22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8418FDDA-59EF-4F27-B1E0-4149E49D37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7085" y="1147071"/>
            <a:ext cx="933608" cy="34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40069BB4-A497-44C6-8E33-8FFB99DAE6F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2299" y="1095375"/>
            <a:ext cx="600474" cy="29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02DE0CB0-FF2A-463D-ABF9-CC35627886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9794" y="1044000"/>
            <a:ext cx="640607" cy="560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811FFC6D-3DF6-4C7F-BC67-CACDEC67D8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4015" y="1532780"/>
            <a:ext cx="907781" cy="29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id="{8769B846-D0DE-4B9E-9178-ADD0FB5F028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5696" y="1005019"/>
            <a:ext cx="904964" cy="41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a:extLst>
              <a:ext uri="{FF2B5EF4-FFF2-40B4-BE49-F238E27FC236}">
                <a16:creationId xmlns:a16="http://schemas.microsoft.com/office/drawing/2014/main" id="{95493A8B-AF55-4386-BB52-752FE1727E2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46511" y="2727865"/>
            <a:ext cx="1020404" cy="57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a:extLst>
              <a:ext uri="{FF2B5EF4-FFF2-40B4-BE49-F238E27FC236}">
                <a16:creationId xmlns:a16="http://schemas.microsoft.com/office/drawing/2014/main" id="{6AD55BD3-88CC-48DC-8FF4-5045F44A800C}"/>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3533"/>
          <a:stretch/>
        </p:blipFill>
        <p:spPr bwMode="auto">
          <a:xfrm>
            <a:off x="5460255" y="3607759"/>
            <a:ext cx="607073" cy="486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9">
            <a:extLst>
              <a:ext uri="{FF2B5EF4-FFF2-40B4-BE49-F238E27FC236}">
                <a16:creationId xmlns:a16="http://schemas.microsoft.com/office/drawing/2014/main" id="{0546A66E-EAE9-4ACB-B9F2-D805ADBDE74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09471" y="3155974"/>
            <a:ext cx="1020761" cy="57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a:extLst>
              <a:ext uri="{FF2B5EF4-FFF2-40B4-BE49-F238E27FC236}">
                <a16:creationId xmlns:a16="http://schemas.microsoft.com/office/drawing/2014/main" id="{C5680984-169F-4D5C-B46E-EC7B21390E0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52130" y="1992860"/>
            <a:ext cx="941999" cy="332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4">
            <a:extLst>
              <a:ext uri="{FF2B5EF4-FFF2-40B4-BE49-F238E27FC236}">
                <a16:creationId xmlns:a16="http://schemas.microsoft.com/office/drawing/2014/main" id="{81143911-51A2-4CA7-AE39-440F3B1A74E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2405" y="3508876"/>
            <a:ext cx="650226" cy="52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a:extLst>
              <a:ext uri="{FF2B5EF4-FFF2-40B4-BE49-F238E27FC236}">
                <a16:creationId xmlns:a16="http://schemas.microsoft.com/office/drawing/2014/main" id="{3D92FA7F-F408-4EF2-9F39-00232C96798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14948" y="2453980"/>
            <a:ext cx="628977" cy="28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0">
            <a:extLst>
              <a:ext uri="{FF2B5EF4-FFF2-40B4-BE49-F238E27FC236}">
                <a16:creationId xmlns:a16="http://schemas.microsoft.com/office/drawing/2014/main" id="{40457402-93AA-4FEC-A779-529C422EE73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27274" y="3525655"/>
            <a:ext cx="482197" cy="448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a:extLst>
              <a:ext uri="{FF2B5EF4-FFF2-40B4-BE49-F238E27FC236}">
                <a16:creationId xmlns:a16="http://schemas.microsoft.com/office/drawing/2014/main" id="{54253DA2-98CD-4559-88E7-3F3EE8D0D56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798" y="3732219"/>
            <a:ext cx="961941" cy="32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1">
            <a:extLst>
              <a:ext uri="{FF2B5EF4-FFF2-40B4-BE49-F238E27FC236}">
                <a16:creationId xmlns:a16="http://schemas.microsoft.com/office/drawing/2014/main" id="{E1B1CAE5-1247-47C8-8B29-3BCB62A560C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71737" y="3694829"/>
            <a:ext cx="654412" cy="3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3">
            <a:extLst>
              <a:ext uri="{FF2B5EF4-FFF2-40B4-BE49-F238E27FC236}">
                <a16:creationId xmlns:a16="http://schemas.microsoft.com/office/drawing/2014/main" id="{53F1EE6E-6E2A-4A81-A0E6-DDAD5DF71A3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99611" y="3050303"/>
            <a:ext cx="657404" cy="43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6">
            <a:extLst>
              <a:ext uri="{FF2B5EF4-FFF2-40B4-BE49-F238E27FC236}">
                <a16:creationId xmlns:a16="http://schemas.microsoft.com/office/drawing/2014/main" id="{757E2F6A-A3A5-4A4B-9AF1-83A7D0F07CE9}"/>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741147" y="3662083"/>
            <a:ext cx="826561" cy="37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a:extLst>
              <a:ext uri="{FF2B5EF4-FFF2-40B4-BE49-F238E27FC236}">
                <a16:creationId xmlns:a16="http://schemas.microsoft.com/office/drawing/2014/main" id="{F758AA36-4C13-429B-866B-44D41774E7D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0942" y="1120607"/>
            <a:ext cx="904965" cy="31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a:extLst>
              <a:ext uri="{FF2B5EF4-FFF2-40B4-BE49-F238E27FC236}">
                <a16:creationId xmlns:a16="http://schemas.microsoft.com/office/drawing/2014/main" id="{9441471E-0C22-4A70-B636-4A3228A13362}"/>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763792" y="1091188"/>
            <a:ext cx="723614" cy="3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a:extLst>
              <a:ext uri="{FF2B5EF4-FFF2-40B4-BE49-F238E27FC236}">
                <a16:creationId xmlns:a16="http://schemas.microsoft.com/office/drawing/2014/main" id="{F1E94D5D-3BD8-41C6-810A-D98257F36F0D}"/>
              </a:ext>
            </a:extLst>
          </p:cNvPr>
          <p:cNvPicPr>
            <a:picLocks noChangeAspect="1"/>
          </p:cNvPicPr>
          <p:nvPr/>
        </p:nvPicPr>
        <p:blipFill rotWithShape="1">
          <a:blip r:embed="rId24"/>
          <a:srcRect r="33143"/>
          <a:stretch/>
        </p:blipFill>
        <p:spPr>
          <a:xfrm>
            <a:off x="1576180" y="1840645"/>
            <a:ext cx="5749604" cy="1461398"/>
          </a:xfrm>
          <a:prstGeom prst="rect">
            <a:avLst/>
          </a:prstGeom>
        </p:spPr>
      </p:pic>
      <p:sp>
        <p:nvSpPr>
          <p:cNvPr id="27" name="Rectangle 26">
            <a:extLst>
              <a:ext uri="{FF2B5EF4-FFF2-40B4-BE49-F238E27FC236}">
                <a16:creationId xmlns:a16="http://schemas.microsoft.com/office/drawing/2014/main" id="{B2BFABD6-734B-4560-8DDD-C0D800DF65D7}"/>
              </a:ext>
            </a:extLst>
          </p:cNvPr>
          <p:cNvSpPr/>
          <p:nvPr/>
        </p:nvSpPr>
        <p:spPr>
          <a:xfrm>
            <a:off x="4515450" y="2286664"/>
            <a:ext cx="1291582" cy="600164"/>
          </a:xfrm>
          <a:prstGeom prst="rect">
            <a:avLst/>
          </a:prstGeom>
        </p:spPr>
        <p:txBody>
          <a:bodyPr wrap="square">
            <a:spAutoFit/>
          </a:bodyPr>
          <a:lstStyle/>
          <a:p>
            <a:pPr algn="ctr" defTabSz="914219">
              <a:spcAft>
                <a:spcPts val="1200"/>
              </a:spcAft>
            </a:pPr>
            <a:r>
              <a:rPr lang="en-IN" sz="1100" b="1" dirty="0">
                <a:solidFill>
                  <a:srgbClr val="595959"/>
                </a:solidFill>
                <a:latin typeface="Trebuchet MS"/>
                <a:cs typeface="Arial" panose="020B0604020202020204" pitchFamily="34" charset="0"/>
              </a:rPr>
              <a:t>Upgrades &amp; Conversions to HANA</a:t>
            </a:r>
          </a:p>
        </p:txBody>
      </p:sp>
      <p:sp>
        <p:nvSpPr>
          <p:cNvPr id="28" name="Rectangle 27">
            <a:extLst>
              <a:ext uri="{FF2B5EF4-FFF2-40B4-BE49-F238E27FC236}">
                <a16:creationId xmlns:a16="http://schemas.microsoft.com/office/drawing/2014/main" id="{F038F07D-FFDD-4E9B-B8CF-9D0B411E902A}"/>
              </a:ext>
            </a:extLst>
          </p:cNvPr>
          <p:cNvSpPr/>
          <p:nvPr/>
        </p:nvSpPr>
        <p:spPr>
          <a:xfrm>
            <a:off x="1657085" y="2366959"/>
            <a:ext cx="1291583" cy="430887"/>
          </a:xfrm>
          <a:prstGeom prst="rect">
            <a:avLst/>
          </a:prstGeom>
        </p:spPr>
        <p:txBody>
          <a:bodyPr wrap="square">
            <a:spAutoFit/>
          </a:bodyPr>
          <a:lstStyle/>
          <a:p>
            <a:pPr algn="ctr" defTabSz="914219">
              <a:spcAft>
                <a:spcPts val="1200"/>
              </a:spcAft>
            </a:pPr>
            <a:r>
              <a:rPr lang="en-IN" sz="1100" b="1" dirty="0">
                <a:solidFill>
                  <a:srgbClr val="595959"/>
                </a:solidFill>
                <a:latin typeface="Trebuchet MS"/>
                <a:cs typeface="Arial" panose="020B0604020202020204" pitchFamily="34" charset="0"/>
              </a:rPr>
              <a:t>Cloud Migrations &amp; Carve Outs</a:t>
            </a:r>
          </a:p>
        </p:txBody>
      </p:sp>
      <p:sp>
        <p:nvSpPr>
          <p:cNvPr id="29" name="Rectangle 28">
            <a:extLst>
              <a:ext uri="{FF2B5EF4-FFF2-40B4-BE49-F238E27FC236}">
                <a16:creationId xmlns:a16="http://schemas.microsoft.com/office/drawing/2014/main" id="{BDBC005E-7E26-4421-AED4-5F879A38A12B}"/>
              </a:ext>
            </a:extLst>
          </p:cNvPr>
          <p:cNvSpPr/>
          <p:nvPr/>
        </p:nvSpPr>
        <p:spPr>
          <a:xfrm>
            <a:off x="3068703" y="2366959"/>
            <a:ext cx="1295081" cy="430887"/>
          </a:xfrm>
          <a:prstGeom prst="rect">
            <a:avLst/>
          </a:prstGeom>
        </p:spPr>
        <p:txBody>
          <a:bodyPr wrap="square">
            <a:spAutoFit/>
          </a:bodyPr>
          <a:lstStyle/>
          <a:p>
            <a:pPr algn="ctr" defTabSz="914219">
              <a:spcAft>
                <a:spcPts val="1200"/>
              </a:spcAft>
            </a:pPr>
            <a:r>
              <a:rPr lang="en-IN" sz="1100" b="1" dirty="0">
                <a:solidFill>
                  <a:srgbClr val="595959"/>
                </a:solidFill>
                <a:latin typeface="Trebuchet MS"/>
                <a:cs typeface="Arial" panose="020B0604020202020204" pitchFamily="34" charset="0"/>
              </a:rPr>
              <a:t>SAP Application Management</a:t>
            </a:r>
          </a:p>
        </p:txBody>
      </p:sp>
      <p:sp>
        <p:nvSpPr>
          <p:cNvPr id="30" name="Rectangle 29">
            <a:extLst>
              <a:ext uri="{FF2B5EF4-FFF2-40B4-BE49-F238E27FC236}">
                <a16:creationId xmlns:a16="http://schemas.microsoft.com/office/drawing/2014/main" id="{7A219515-9B32-4CFB-B33E-56C22B327EAB}"/>
              </a:ext>
            </a:extLst>
          </p:cNvPr>
          <p:cNvSpPr/>
          <p:nvPr/>
        </p:nvSpPr>
        <p:spPr>
          <a:xfrm>
            <a:off x="5925191" y="2366959"/>
            <a:ext cx="1357509" cy="600164"/>
          </a:xfrm>
          <a:prstGeom prst="rect">
            <a:avLst/>
          </a:prstGeom>
        </p:spPr>
        <p:txBody>
          <a:bodyPr wrap="square">
            <a:spAutoFit/>
          </a:bodyPr>
          <a:lstStyle/>
          <a:p>
            <a:pPr algn="ctr" defTabSz="914219">
              <a:spcAft>
                <a:spcPts val="1200"/>
              </a:spcAft>
            </a:pPr>
            <a:r>
              <a:rPr lang="en-IN" sz="1100" b="1" dirty="0">
                <a:solidFill>
                  <a:srgbClr val="595959"/>
                </a:solidFill>
                <a:latin typeface="Trebuchet MS"/>
                <a:cs typeface="Arial" panose="020B0604020202020204" pitchFamily="34" charset="0"/>
              </a:rPr>
              <a:t>Implementation &amp; Roll-out Services</a:t>
            </a:r>
          </a:p>
        </p:txBody>
      </p:sp>
      <p:sp>
        <p:nvSpPr>
          <p:cNvPr id="31" name="TextBox 30">
            <a:extLst>
              <a:ext uri="{FF2B5EF4-FFF2-40B4-BE49-F238E27FC236}">
                <a16:creationId xmlns:a16="http://schemas.microsoft.com/office/drawing/2014/main" id="{F765CB7C-178E-4B69-B796-FE15B296941A}"/>
              </a:ext>
            </a:extLst>
          </p:cNvPr>
          <p:cNvSpPr txBox="1"/>
          <p:nvPr/>
        </p:nvSpPr>
        <p:spPr>
          <a:xfrm>
            <a:off x="3840870" y="4423915"/>
            <a:ext cx="1462260" cy="276999"/>
          </a:xfrm>
          <a:prstGeom prst="rect">
            <a:avLst/>
          </a:prstGeom>
          <a:noFill/>
        </p:spPr>
        <p:txBody>
          <a:bodyPr wrap="none" rtlCol="0">
            <a:spAutoFit/>
          </a:bodyPr>
          <a:lstStyle/>
          <a:p>
            <a:pPr defTabSz="914219"/>
            <a:r>
              <a:rPr lang="en-US" sz="1200" b="1" dirty="0">
                <a:solidFill>
                  <a:schemeClr val="accent1"/>
                </a:solidFill>
                <a:latin typeface="Trebuchet MS"/>
              </a:rPr>
              <a:t>and many more …</a:t>
            </a:r>
            <a:endParaRPr lang="en-IN" sz="1200" b="1" dirty="0">
              <a:solidFill>
                <a:schemeClr val="accent1"/>
              </a:solidFill>
              <a:latin typeface="Trebuchet MS"/>
            </a:endParaRPr>
          </a:p>
        </p:txBody>
      </p:sp>
      <p:pic>
        <p:nvPicPr>
          <p:cNvPr id="32" name="Picture 8">
            <a:extLst>
              <a:ext uri="{FF2B5EF4-FFF2-40B4-BE49-F238E27FC236}">
                <a16:creationId xmlns:a16="http://schemas.microsoft.com/office/drawing/2014/main" id="{66945E8D-AB6F-4842-ADAE-DEEF645CEB42}"/>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35707" b="27462"/>
          <a:stretch/>
        </p:blipFill>
        <p:spPr bwMode="auto">
          <a:xfrm>
            <a:off x="204233" y="1679075"/>
            <a:ext cx="1391620" cy="31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a:extLst>
              <a:ext uri="{FF2B5EF4-FFF2-40B4-BE49-F238E27FC236}">
                <a16:creationId xmlns:a16="http://schemas.microsoft.com/office/drawing/2014/main" id="{3B7D3FC6-6898-4166-AAB6-19C372FEA524}"/>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09888" y="2115068"/>
            <a:ext cx="712382" cy="43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a:extLst>
              <a:ext uri="{FF2B5EF4-FFF2-40B4-BE49-F238E27FC236}">
                <a16:creationId xmlns:a16="http://schemas.microsoft.com/office/drawing/2014/main" id="{934B6F08-3350-4430-94B9-CEA8D421F0B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96879" y="1083156"/>
            <a:ext cx="489357" cy="449623"/>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34">
            <a:extLst>
              <a:ext uri="{FF2B5EF4-FFF2-40B4-BE49-F238E27FC236}">
                <a16:creationId xmlns:a16="http://schemas.microsoft.com/office/drawing/2014/main" id="{ADD48166-BFED-4F37-8D8A-DE3B9CC6A00B}"/>
              </a:ext>
            </a:extLst>
          </p:cNvPr>
          <p:cNvSpPr>
            <a:spLocks noGrp="1"/>
          </p:cNvSpPr>
          <p:nvPr>
            <p:ph type="title"/>
          </p:nvPr>
        </p:nvSpPr>
        <p:spPr/>
        <p:txBody>
          <a:bodyPr/>
          <a:lstStyle/>
          <a:p>
            <a:r>
              <a:rPr lang="en-IN" dirty="0"/>
              <a:t>Snapshot of sify’s sap offerings</a:t>
            </a:r>
          </a:p>
        </p:txBody>
      </p:sp>
    </p:spTree>
    <p:extLst>
      <p:ext uri="{BB962C8B-B14F-4D97-AF65-F5344CB8AC3E}">
        <p14:creationId xmlns:p14="http://schemas.microsoft.com/office/powerpoint/2010/main" val="3374759299"/>
      </p:ext>
    </p:extLst>
  </p:cSld>
  <p:clrMapOvr>
    <a:masterClrMapping/>
  </p:clrMapOvr>
</p:sld>
</file>

<file path=ppt/theme/theme1.xml><?xml version="1.0" encoding="utf-8"?>
<a:theme xmlns:a="http://schemas.openxmlformats.org/drawingml/2006/main" name="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05225ff6-d8db-4da8-8d9c-1f925f835688"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83E1AD0B7C49E46BEDB6BC02C59C368" ma:contentTypeVersion="14" ma:contentTypeDescription="Create a new document." ma:contentTypeScope="" ma:versionID="59f04d422c3dc55a1470d80b7216bed2">
  <xsd:schema xmlns:xsd="http://www.w3.org/2001/XMLSchema" xmlns:xs="http://www.w3.org/2001/XMLSchema" xmlns:p="http://schemas.microsoft.com/office/2006/metadata/properties" xmlns:ns3="83f309df-a20e-4ae4-a762-48cfa988792c" xmlns:ns4="79b5214c-cae0-4b14-a405-c2ca24cbd5ac" targetNamespace="http://schemas.microsoft.com/office/2006/metadata/properties" ma:root="true" ma:fieldsID="8282346ac9902f39c438f066e6c80bea" ns3:_="" ns4:_="">
    <xsd:import namespace="83f309df-a20e-4ae4-a762-48cfa988792c"/>
    <xsd:import namespace="79b5214c-cae0-4b14-a405-c2ca24cbd5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309df-a20e-4ae4-a762-48cfa988792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b5214c-cae0-4b14-a405-c2ca24cbd5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F2B61C-B540-4BC0-AC3E-83528A72D13F}">
  <ds:schemaRefs>
    <ds:schemaRef ds:uri="Microsoft.SharePoint.Taxonomy.ContentTypeSync"/>
  </ds:schemaRefs>
</ds:datastoreItem>
</file>

<file path=customXml/itemProps2.xml><?xml version="1.0" encoding="utf-8"?>
<ds:datastoreItem xmlns:ds="http://schemas.openxmlformats.org/officeDocument/2006/customXml" ds:itemID="{FA3E4D9C-AA0A-4FCA-B13F-7B928CF49D9F}">
  <ds:schemaRefs>
    <ds:schemaRef ds:uri="http://schemas.microsoft.com/sharepoint/v3/contenttype/forms"/>
  </ds:schemaRefs>
</ds:datastoreItem>
</file>

<file path=customXml/itemProps3.xml><?xml version="1.0" encoding="utf-8"?>
<ds:datastoreItem xmlns:ds="http://schemas.openxmlformats.org/officeDocument/2006/customXml" ds:itemID="{9703D672-4BAB-4225-91D3-6155E7C52C5F}">
  <ds:schemaRefs>
    <ds:schemaRef ds:uri="http://schemas.microsoft.com/office/2006/documentManagement/types"/>
    <ds:schemaRef ds:uri="http://purl.org/dc/terms/"/>
    <ds:schemaRef ds:uri="http://purl.org/dc/dcmitype/"/>
    <ds:schemaRef ds:uri="http://schemas.microsoft.com/office/2006/metadata/properties"/>
    <ds:schemaRef ds:uri="79b5214c-cae0-4b14-a405-c2ca24cbd5ac"/>
    <ds:schemaRef ds:uri="http://purl.org/dc/elements/1.1/"/>
    <ds:schemaRef ds:uri="http://schemas.microsoft.com/office/infopath/2007/PartnerControls"/>
    <ds:schemaRef ds:uri="http://schemas.openxmlformats.org/package/2006/metadata/core-properties"/>
    <ds:schemaRef ds:uri="83f309df-a20e-4ae4-a762-48cfa988792c"/>
    <ds:schemaRef ds:uri="http://www.w3.org/XML/1998/namespace"/>
  </ds:schemaRefs>
</ds:datastoreItem>
</file>

<file path=customXml/itemProps4.xml><?xml version="1.0" encoding="utf-8"?>
<ds:datastoreItem xmlns:ds="http://schemas.openxmlformats.org/officeDocument/2006/customXml" ds:itemID="{51DED0F9-CDA7-4965-85CD-A94BCF6FB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309df-a20e-4ae4-a762-48cfa988792c"/>
    <ds:schemaRef ds:uri="79b5214c-cae0-4b14-a405-c2ca24cbd5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Sify Theme 11102018</Template>
  <TotalTime>4384</TotalTime>
  <Words>3954</Words>
  <Application>Microsoft Office PowerPoint</Application>
  <PresentationFormat>On-screen Show (16:9)</PresentationFormat>
  <Paragraphs>465</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Sify Theme Nov20</vt:lpstr>
      <vt:lpstr>PowerPoint Presentation</vt:lpstr>
      <vt:lpstr>Understanding of Business and Digital transformation journey</vt:lpstr>
      <vt:lpstr>Sify engagement </vt:lpstr>
      <vt:lpstr>PowerPoint Presentation</vt:lpstr>
      <vt:lpstr>PowerPoint Presentation</vt:lpstr>
      <vt:lpstr>Enabling Hybrid Cloud solution </vt:lpstr>
      <vt:lpstr>Sify engineered security services (Cloud/DC)</vt:lpstr>
      <vt:lpstr>Technology Integration Services</vt:lpstr>
      <vt:lpstr>Snapshot of sify’s sap offerings</vt:lpstr>
      <vt:lpstr>MANAGED Services PORTFOLIO</vt:lpstr>
      <vt:lpstr>Sify Cloud enhanced services</vt:lpstr>
      <vt:lpstr>Sify Value Chain Platform - A truly All Ops Coverage</vt:lpstr>
      <vt:lpstr>Modern Applications | Sify’s Center of Excellence</vt:lpstr>
      <vt:lpstr>ForumNxt Portfolio</vt:lpstr>
      <vt:lpstr>DR SERVICES: MODELS</vt:lpstr>
      <vt:lpstr>CLOUD Services PORTFOLIO for Microsoft services</vt:lpstr>
      <vt:lpstr>IOT communication architecture</vt:lpstr>
      <vt:lpstr>Sun Pharma: DIGITAL TRANSFORMATION FOR Pharmaceuticals</vt:lpstr>
      <vt:lpstr>MAHINDRA FINANCE: DIGITAL TRANSFORMATION FOR NBFC</vt:lpstr>
      <vt:lpstr>MAX HEALTH: DIGITAL TRANSFORMATION OF HEALTHCARE</vt:lpstr>
      <vt:lpstr>CASELETS: CLOUDINFINIT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Ramkumar  Mv</dc:creator>
  <cp:lastModifiedBy>Murali.J  Janakiraman</cp:lastModifiedBy>
  <cp:revision>141</cp:revision>
  <dcterms:created xsi:type="dcterms:W3CDTF">2020-10-26T06:38:47Z</dcterms:created>
  <dcterms:modified xsi:type="dcterms:W3CDTF">2023-09-19T06:36:40Z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0x010100383E1AD0B7C49E46BEDB6BC02C59C368</vt:lpwstr>
  </property>
</Properties>
</file>