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38"/>
  </p:notesMasterIdLst>
  <p:sldIdLst>
    <p:sldId id="644" r:id="rId3"/>
    <p:sldId id="650" r:id="rId4"/>
    <p:sldId id="645" r:id="rId5"/>
    <p:sldId id="617" r:id="rId6"/>
    <p:sldId id="595" r:id="rId7"/>
    <p:sldId id="596" r:id="rId8"/>
    <p:sldId id="646" r:id="rId9"/>
    <p:sldId id="637" r:id="rId10"/>
    <p:sldId id="652" r:id="rId11"/>
    <p:sldId id="653" r:id="rId12"/>
    <p:sldId id="654" r:id="rId13"/>
    <p:sldId id="655" r:id="rId14"/>
    <p:sldId id="657" r:id="rId15"/>
    <p:sldId id="658" r:id="rId16"/>
    <p:sldId id="659" r:id="rId17"/>
    <p:sldId id="627" r:id="rId18"/>
    <p:sldId id="2555" r:id="rId19"/>
    <p:sldId id="599" r:id="rId20"/>
    <p:sldId id="656" r:id="rId21"/>
    <p:sldId id="630" r:id="rId22"/>
    <p:sldId id="631" r:id="rId23"/>
    <p:sldId id="632" r:id="rId24"/>
    <p:sldId id="633" r:id="rId25"/>
    <p:sldId id="634" r:id="rId26"/>
    <p:sldId id="635" r:id="rId27"/>
    <p:sldId id="661" r:id="rId28"/>
    <p:sldId id="660" r:id="rId29"/>
    <p:sldId id="648" r:id="rId30"/>
    <p:sldId id="619" r:id="rId31"/>
    <p:sldId id="620" r:id="rId32"/>
    <p:sldId id="621" r:id="rId33"/>
    <p:sldId id="622" r:id="rId34"/>
    <p:sldId id="649" r:id="rId35"/>
    <p:sldId id="611" r:id="rId36"/>
    <p:sldId id="263" r:id="rId37"/>
  </p:sldIdLst>
  <p:sldSz cx="9144000" cy="5143500" type="screen16x9"/>
  <p:notesSz cx="6858000" cy="9144000"/>
  <p:defaultTextStyle>
    <a:defPPr>
      <a:defRPr lang="en-US"/>
    </a:defPPr>
    <a:lvl1pPr marL="0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1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7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E0"/>
    <a:srgbClr val="B2A2C8"/>
    <a:srgbClr val="595959"/>
    <a:srgbClr val="93CEDE"/>
    <a:srgbClr val="FDD5B4"/>
    <a:srgbClr val="CCC1DB"/>
    <a:srgbClr val="E7B8B7"/>
    <a:srgbClr val="C3D79B"/>
    <a:srgbClr val="BCB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8411B-C1CE-416D-B083-2F3858712796}" v="2" dt="2019-09-03T10:52:31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558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1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7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3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7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1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5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9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3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7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1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389" indent="0">
              <a:buNone/>
              <a:defRPr sz="1500" b="1"/>
            </a:lvl2pPr>
            <a:lvl3pPr marL="696777" indent="0">
              <a:buNone/>
              <a:defRPr sz="1400" b="1"/>
            </a:lvl3pPr>
            <a:lvl4pPr marL="1045165" indent="0">
              <a:buNone/>
              <a:defRPr sz="1200" b="1"/>
            </a:lvl4pPr>
            <a:lvl5pPr marL="1393554" indent="0">
              <a:buNone/>
              <a:defRPr sz="1200" b="1"/>
            </a:lvl5pPr>
            <a:lvl6pPr marL="1741943" indent="0">
              <a:buNone/>
              <a:defRPr sz="1200" b="1"/>
            </a:lvl6pPr>
            <a:lvl7pPr marL="2090332" indent="0">
              <a:buNone/>
              <a:defRPr sz="1200" b="1"/>
            </a:lvl7pPr>
            <a:lvl8pPr marL="2438721" indent="0">
              <a:buNone/>
              <a:defRPr sz="1200" b="1"/>
            </a:lvl8pPr>
            <a:lvl9pPr marL="2787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389" indent="0">
              <a:buNone/>
              <a:defRPr sz="1500" b="1"/>
            </a:lvl2pPr>
            <a:lvl3pPr marL="696777" indent="0">
              <a:buNone/>
              <a:defRPr sz="1400" b="1"/>
            </a:lvl3pPr>
            <a:lvl4pPr marL="1045165" indent="0">
              <a:buNone/>
              <a:defRPr sz="1200" b="1"/>
            </a:lvl4pPr>
            <a:lvl5pPr marL="1393554" indent="0">
              <a:buNone/>
              <a:defRPr sz="1200" b="1"/>
            </a:lvl5pPr>
            <a:lvl6pPr marL="1741943" indent="0">
              <a:buNone/>
              <a:defRPr sz="1200" b="1"/>
            </a:lvl6pPr>
            <a:lvl7pPr marL="2090332" indent="0">
              <a:buNone/>
              <a:defRPr sz="1200" b="1"/>
            </a:lvl7pPr>
            <a:lvl8pPr marL="2438721" indent="0">
              <a:buNone/>
              <a:defRPr sz="1200" b="1"/>
            </a:lvl8pPr>
            <a:lvl9pPr marL="2787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2" y="1026162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389" indent="0">
              <a:buNone/>
              <a:defRPr sz="900"/>
            </a:lvl2pPr>
            <a:lvl3pPr marL="696777" indent="0">
              <a:buNone/>
              <a:defRPr sz="800"/>
            </a:lvl3pPr>
            <a:lvl4pPr marL="1045165" indent="0">
              <a:buNone/>
              <a:defRPr sz="700"/>
            </a:lvl4pPr>
            <a:lvl5pPr marL="1393554" indent="0">
              <a:buNone/>
              <a:defRPr sz="700"/>
            </a:lvl5pPr>
            <a:lvl6pPr marL="1741943" indent="0">
              <a:buNone/>
              <a:defRPr sz="700"/>
            </a:lvl6pPr>
            <a:lvl7pPr marL="2090332" indent="0">
              <a:buNone/>
              <a:defRPr sz="700"/>
            </a:lvl7pPr>
            <a:lvl8pPr marL="2438721" indent="0">
              <a:buNone/>
              <a:defRPr sz="700"/>
            </a:lvl8pPr>
            <a:lvl9pPr marL="278710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389" indent="0">
              <a:buNone/>
              <a:defRPr sz="2100"/>
            </a:lvl2pPr>
            <a:lvl3pPr marL="696777" indent="0">
              <a:buNone/>
              <a:defRPr sz="1800"/>
            </a:lvl3pPr>
            <a:lvl4pPr marL="1045165" indent="0">
              <a:buNone/>
              <a:defRPr sz="1500"/>
            </a:lvl4pPr>
            <a:lvl5pPr marL="1393554" indent="0">
              <a:buNone/>
              <a:defRPr sz="1500"/>
            </a:lvl5pPr>
            <a:lvl6pPr marL="1741943" indent="0">
              <a:buNone/>
              <a:defRPr sz="1500"/>
            </a:lvl6pPr>
            <a:lvl7pPr marL="2090332" indent="0">
              <a:buNone/>
              <a:defRPr sz="1500"/>
            </a:lvl7pPr>
            <a:lvl8pPr marL="2438721" indent="0">
              <a:buNone/>
              <a:defRPr sz="1500"/>
            </a:lvl8pPr>
            <a:lvl9pPr marL="2787109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389" indent="0">
              <a:buNone/>
              <a:defRPr sz="900"/>
            </a:lvl2pPr>
            <a:lvl3pPr marL="696777" indent="0">
              <a:buNone/>
              <a:defRPr sz="800"/>
            </a:lvl3pPr>
            <a:lvl4pPr marL="1045165" indent="0">
              <a:buNone/>
              <a:defRPr sz="700"/>
            </a:lvl4pPr>
            <a:lvl5pPr marL="1393554" indent="0">
              <a:buNone/>
              <a:defRPr sz="700"/>
            </a:lvl5pPr>
            <a:lvl6pPr marL="1741943" indent="0">
              <a:buNone/>
              <a:defRPr sz="700"/>
            </a:lvl6pPr>
            <a:lvl7pPr marL="2090332" indent="0">
              <a:buNone/>
              <a:defRPr sz="700"/>
            </a:lvl7pPr>
            <a:lvl8pPr marL="2438721" indent="0">
              <a:buNone/>
              <a:defRPr sz="700"/>
            </a:lvl8pPr>
            <a:lvl9pPr marL="278710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777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777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pPr algn="ctr" defTabSz="696777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7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2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5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2" y="354615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5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1" indent="0">
              <a:buNone/>
              <a:defRPr sz="1600" b="1"/>
            </a:lvl8pPr>
            <a:lvl9pPr marL="3656687" indent="0">
              <a:buNone/>
              <a:defRPr sz="1600" b="1"/>
            </a:lvl9pPr>
          </a:lstStyle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8" y="1333502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658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44" lvl="0" indent="-226744" algn="l" defTabSz="9141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5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1" indent="0">
              <a:buNone/>
              <a:defRPr sz="1600" b="1"/>
            </a:lvl8pPr>
            <a:lvl9pPr marL="3656687" indent="0">
              <a:buNone/>
              <a:defRPr sz="1600" b="1"/>
            </a:lvl9pPr>
          </a:lstStyle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2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44" lvl="0" indent="-226744" algn="l" defTabSz="9141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658" lvl="1" indent="-285679" algn="l" defTabSz="914172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9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2" y="1026162"/>
            <a:ext cx="8412163" cy="3658553"/>
          </a:xfrm>
          <a:prstGeom prst="rect">
            <a:avLst/>
          </a:prstGeom>
        </p:spPr>
        <p:txBody>
          <a:bodyPr vert="horz" lIns="0" tIns="0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17" tIns="45709" rIns="0" bIns="4570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9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09" rIns="91417" bIns="45709" rtlCol="0" anchor="ctr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702" r:id="rId8"/>
    <p:sldLayoutId id="2147483737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defTabSz="914172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44" indent="-226744" algn="l" defTabSz="914172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658" indent="-285679" algn="l" defTabSz="914172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714" indent="-228542" algn="l" defTabSz="914172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00" indent="-228542" algn="l" defTabSz="914172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887" indent="-228542" algn="l" defTabSz="914172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3972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4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1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77" tIns="34839" rIns="69677" bIns="348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9677" tIns="34839" rIns="69677" bIns="348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l" defTabSz="6967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ctr" defTabSz="6967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 defTabSz="6967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777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91" indent="-261291" algn="l" defTabSz="6967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131" indent="-217743" algn="l" defTabSz="69677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971" indent="-174194" algn="l" defTabSz="6967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60" indent="-174194" algn="l" defTabSz="6967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749" indent="-174194" algn="l" defTabSz="69677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38" indent="-174194" algn="l" defTabSz="696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526" indent="-174194" algn="l" defTabSz="696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915" indent="-174194" algn="l" defTabSz="696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303" indent="-174194" algn="l" defTabSz="696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8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77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65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54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943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332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21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10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10" Type="http://schemas.microsoft.com/office/2007/relationships/hdphoto" Target="../media/hdphoto4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.emf"/><Relationship Id="rId7" Type="http://schemas.openxmlformats.org/officeDocument/2006/relationships/image" Target="../media/image69.emf"/><Relationship Id="rId12" Type="http://schemas.openxmlformats.org/officeDocument/2006/relationships/image" Target="../media/image81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image" Target="../media/image80.png"/><Relationship Id="rId5" Type="http://schemas.openxmlformats.org/officeDocument/2006/relationships/image" Target="../media/image72.emf"/><Relationship Id="rId10" Type="http://schemas.openxmlformats.org/officeDocument/2006/relationships/image" Target="../media/image79.png"/><Relationship Id="rId4" Type="http://schemas.openxmlformats.org/officeDocument/2006/relationships/image" Target="../media/image70.emf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svg"/><Relationship Id="rId21" Type="http://schemas.openxmlformats.org/officeDocument/2006/relationships/image" Target="../media/image121.jpeg"/><Relationship Id="rId7" Type="http://schemas.openxmlformats.org/officeDocument/2006/relationships/image" Target="../media/image107.svg"/><Relationship Id="rId12" Type="http://schemas.openxmlformats.org/officeDocument/2006/relationships/image" Target="../media/image112.png"/><Relationship Id="rId17" Type="http://schemas.openxmlformats.org/officeDocument/2006/relationships/image" Target="../media/image117.jpe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jpeg"/><Relationship Id="rId24" Type="http://schemas.openxmlformats.org/officeDocument/2006/relationships/image" Target="../media/image124.png"/><Relationship Id="rId5" Type="http://schemas.openxmlformats.org/officeDocument/2006/relationships/image" Target="../media/image105.sv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image" Target="../media/image110.png"/><Relationship Id="rId19" Type="http://schemas.openxmlformats.org/officeDocument/2006/relationships/image" Target="../media/image119.jpeg"/><Relationship Id="rId4" Type="http://schemas.openxmlformats.org/officeDocument/2006/relationships/image" Target="../media/image104.png"/><Relationship Id="rId9" Type="http://schemas.openxmlformats.org/officeDocument/2006/relationships/image" Target="../media/image109.svg"/><Relationship Id="rId14" Type="http://schemas.openxmlformats.org/officeDocument/2006/relationships/image" Target="../media/image114.jpeg"/><Relationship Id="rId22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png"/><Relationship Id="rId10" Type="http://schemas.openxmlformats.org/officeDocument/2006/relationships/image" Target="../media/image133.jpe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jpe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39.gif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jpeg"/><Relationship Id="rId27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jpe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jpe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2ahUKEwiP9Lz-i_HcAhULqo8KHY55BeUQjRx6BAgBEAU&amp;url=http://www.indoco.com/&amp;psig=AOvVaw1TOzj86n-eQGI6IY_EL7Cz&amp;ust=1534492450777070" TargetMode="External"/><Relationship Id="rId13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hyperlink" Target="http://www.google.com/url?sa=i&amp;rct=j&amp;q=&amp;esrc=s&amp;source=images&amp;cd=&amp;cad=rja&amp;uact=8&amp;ved=2ahUKEwjc5e6ZjPHcAhWJMo8KHbVoAIgQjRx6BAgBEAU&amp;url=http://kcpcworld.blogspot.com/2017/08/unichem-laboratories-ltd-openings-for.html&amp;psig=AOvVaw1lCjU27WcguStuLhqEONOf&amp;ust=1534492505622951" TargetMode="External"/><Relationship Id="rId2" Type="http://schemas.openxmlformats.org/officeDocument/2006/relationships/hyperlink" Target="https://www.google.com/url?sa=i&amp;rct=j&amp;q=&amp;esrc=s&amp;source=images&amp;cd=&amp;cad=rja&amp;uact=8&amp;ved=2ahUKEwjM7sTEi_HcAhUDr48KHclEBKsQjRx6BAgBEAU&amp;url=https://en.wikipedia.org/wiki/File:Sun_Pharma_Logo.svg.png&amp;psig=AOvVaw2Ksd0VflpkSPIK_3LDOf1C&amp;ust=153449232572375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oogle.com/url?sa=i&amp;rct=j&amp;q=&amp;esrc=s&amp;source=images&amp;cd=&amp;cad=rja&amp;uact=8&amp;ved=2ahUKEwjFoYTsi_HcAhWIpo8KHf3gBD0QjRx6BAgBEAU&amp;url=http://www.longtermppieffects.com/&amp;psig=AOvVaw33LO5kp2GWvpnQ6w4swt8u&amp;ust=1534492410280515" TargetMode="External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10" Type="http://schemas.openxmlformats.org/officeDocument/2006/relationships/hyperlink" Target="https://www.google.com/url?sa=i&amp;rct=j&amp;q=&amp;esrc=s&amp;source=images&amp;cd=&amp;cad=rja&amp;uact=8&amp;ved=2ahUKEwjHyYSKjPHcAhXLMI8KHYvLAeoQjRx6BAgBEAU&amp;url=https://en.wikipedia.org/wiki/Cipla&amp;psig=AOvVaw3U71tppyvGB8AIHe0qLHjH&amp;ust=1534492474377136" TargetMode="External"/><Relationship Id="rId4" Type="http://schemas.openxmlformats.org/officeDocument/2006/relationships/hyperlink" Target="http://www.google.com/url?sa=i&amp;rct=j&amp;q=&amp;esrc=s&amp;source=images&amp;cd=&amp;cad=rja&amp;uact=8&amp;ved=2ahUKEwjesubWi_HcAhUIaI8KHTVtDZwQjRx6BAgBEAU&amp;url=http://www.saifpartners.com/portfolio/ipca/&amp;psig=AOvVaw0FaS3EXmea4tmP8qi9LuPL&amp;ust=1534492360713938" TargetMode="External"/><Relationship Id="rId9" Type="http://schemas.openxmlformats.org/officeDocument/2006/relationships/image" Target="../media/image172.png"/><Relationship Id="rId14" Type="http://schemas.openxmlformats.org/officeDocument/2006/relationships/hyperlink" Target="https://www.google.com/url?sa=i&amp;rct=j&amp;q=&amp;esrc=s&amp;source=images&amp;cd=&amp;cad=rja&amp;uact=8&amp;ved=2ahUKEwi618usjPHcAhVMvo8KHdAUAfQQjRx6BAgBEAU&amp;url=https://www.oxxy.in/home.php&amp;psig=AOvVaw2CfWuDQ3KHeiOGF8hZPtsF&amp;ust=153449254413237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healthcare">
            <a:extLst>
              <a:ext uri="{FF2B5EF4-FFF2-40B4-BE49-F238E27FC236}">
                <a16:creationId xmlns:a16="http://schemas.microsoft.com/office/drawing/2014/main" id="{16133937-B6FE-4643-AF1D-0BA0A05B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2"/>
          <a:stretch/>
        </p:blipFill>
        <p:spPr bwMode="auto">
          <a:xfrm>
            <a:off x="0" y="-1"/>
            <a:ext cx="9140628" cy="42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1">
            <a:extLst>
              <a:ext uri="{FF2B5EF4-FFF2-40B4-BE49-F238E27FC236}">
                <a16:creationId xmlns:a16="http://schemas.microsoft.com/office/drawing/2014/main" id="{8E1B10AA-0F41-4BA4-9F51-3CFC83EB8F45}"/>
              </a:ext>
            </a:extLst>
          </p:cNvPr>
          <p:cNvGrpSpPr/>
          <p:nvPr/>
        </p:nvGrpSpPr>
        <p:grpSpPr>
          <a:xfrm>
            <a:off x="7508282" y="0"/>
            <a:ext cx="1465634" cy="829997"/>
            <a:chOff x="9753599" y="1"/>
            <a:chExt cx="1739885" cy="985307"/>
          </a:xfrm>
        </p:grpSpPr>
        <p:sp>
          <p:nvSpPr>
            <p:cNvPr id="48" name="Round Same Side Corner Rectangle 72">
              <a:extLst>
                <a:ext uri="{FF2B5EF4-FFF2-40B4-BE49-F238E27FC236}">
                  <a16:creationId xmlns:a16="http://schemas.microsoft.com/office/drawing/2014/main" id="{F72D2674-F0CF-44C9-B68F-27DC2E9D825F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9" name="Picture 2" descr="Image result for sify logo">
              <a:extLst>
                <a:ext uri="{FF2B5EF4-FFF2-40B4-BE49-F238E27FC236}">
                  <a16:creationId xmlns:a16="http://schemas.microsoft.com/office/drawing/2014/main" id="{0311B4A9-3021-4D01-8066-0578C3453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BE23916-8DC3-401D-82DB-C68D8D001502}"/>
              </a:ext>
            </a:extLst>
          </p:cNvPr>
          <p:cNvSpPr/>
          <p:nvPr/>
        </p:nvSpPr>
        <p:spPr>
          <a:xfrm>
            <a:off x="-4397" y="3785539"/>
            <a:ext cx="9145025" cy="13579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IN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3CD01DA-F8AD-44C7-B299-ACFBDECE5553}"/>
              </a:ext>
            </a:extLst>
          </p:cNvPr>
          <p:cNvSpPr txBox="1">
            <a:spLocks/>
          </p:cNvSpPr>
          <p:nvPr/>
        </p:nvSpPr>
        <p:spPr>
          <a:xfrm>
            <a:off x="358775" y="4180471"/>
            <a:ext cx="8505825" cy="523198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SIFY CAPABILITY PRESENTATION - HEALTHCARE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9AB759-C9D1-4000-99FB-43FC60C3561E}"/>
              </a:ext>
            </a:extLst>
          </p:cNvPr>
          <p:cNvSpPr/>
          <p:nvPr/>
        </p:nvSpPr>
        <p:spPr>
          <a:xfrm>
            <a:off x="-4397" y="3724425"/>
            <a:ext cx="9148397" cy="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B1202-95F6-4A13-959F-51CE09AB5521}"/>
              </a:ext>
            </a:extLst>
          </p:cNvPr>
          <p:cNvGrpSpPr/>
          <p:nvPr/>
        </p:nvGrpSpPr>
        <p:grpSpPr>
          <a:xfrm>
            <a:off x="4788029" y="3457015"/>
            <a:ext cx="3960683" cy="598324"/>
            <a:chOff x="4788029" y="2919805"/>
            <a:chExt cx="3960683" cy="598324"/>
          </a:xfrm>
        </p:grpSpPr>
        <p:sp>
          <p:nvSpPr>
            <p:cNvPr id="66" name="Oval 65"/>
            <p:cNvSpPr/>
            <p:nvPr/>
          </p:nvSpPr>
          <p:spPr>
            <a:xfrm>
              <a:off x="4788029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4951524" y="3094606"/>
              <a:ext cx="273090" cy="278167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4986223" y="3065160"/>
              <a:ext cx="203692" cy="143470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24785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769565" y="3082163"/>
              <a:ext cx="344604" cy="340043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46153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6634067" y="3077325"/>
              <a:ext cx="268605" cy="300485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7298294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7428902" y="3109081"/>
              <a:ext cx="352449" cy="249216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511458" y="3157066"/>
              <a:ext cx="187337" cy="4566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7509870" y="3208148"/>
              <a:ext cx="57948" cy="41794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574961" y="3208148"/>
              <a:ext cx="58741" cy="41794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7640848" y="3208148"/>
              <a:ext cx="57948" cy="41794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7509870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7509870" y="3264647"/>
              <a:ext cx="57948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7509870" y="3272387"/>
              <a:ext cx="48422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7509870" y="3279352"/>
              <a:ext cx="53979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7508282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7574961" y="3259229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7574961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7574961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7574961" y="3279352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7571786" y="3287091"/>
              <a:ext cx="35721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7642435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7642435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7642435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7642435" y="3279352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7639259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7509870" y="3142361"/>
              <a:ext cx="88112" cy="9288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813504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8259416" y="3031526"/>
              <a:ext cx="364929" cy="328503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99"/>
            <p:cNvGrpSpPr/>
            <p:nvPr/>
          </p:nvGrpSpPr>
          <p:grpSpPr>
            <a:xfrm>
              <a:off x="8388623" y="3216696"/>
              <a:ext cx="96700" cy="84209"/>
              <a:chOff x="592450" y="1344089"/>
              <a:chExt cx="237453" cy="212084"/>
            </a:xfrm>
            <a:solidFill>
              <a:srgbClr val="92D050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21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9299" y="367201"/>
            <a:ext cx="7538400" cy="369332"/>
          </a:xfrm>
          <a:prstGeom prst="rect">
            <a:avLst/>
          </a:prstGeom>
        </p:spPr>
        <p:txBody>
          <a:bodyPr lIns="91428" tIns="45715" rIns="91428" bIns="45715"/>
          <a:lstStyle/>
          <a:p>
            <a:pPr>
              <a:spcBef>
                <a:spcPct val="0"/>
              </a:spcBef>
            </a:pPr>
            <a:r>
              <a:rPr lang="en-US" b="1" cap="all" dirty="0">
                <a:solidFill>
                  <a:srgbClr val="595959"/>
                </a:solidFill>
                <a:latin typeface="Trebuchet MS" pitchFamily="34" charset="0"/>
                <a:ea typeface="+mj-ea"/>
                <a:cs typeface="+mj-cs"/>
              </a:rPr>
              <a:t>USE CASE 2: connected ecosystem</a:t>
            </a:r>
          </a:p>
          <a:p>
            <a:pPr>
              <a:spcBef>
                <a:spcPct val="0"/>
              </a:spcBef>
            </a:pPr>
            <a:endParaRPr lang="en-US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9310" y="1318441"/>
            <a:ext cx="8277840" cy="3033084"/>
            <a:chOff x="988143" y="1551074"/>
            <a:chExt cx="10800324" cy="4023701"/>
          </a:xfrm>
        </p:grpSpPr>
        <p:grpSp>
          <p:nvGrpSpPr>
            <p:cNvPr id="5" name="Group 1"/>
            <p:cNvGrpSpPr/>
            <p:nvPr/>
          </p:nvGrpSpPr>
          <p:grpSpPr>
            <a:xfrm>
              <a:off x="988143" y="1551074"/>
              <a:ext cx="10800324" cy="4023701"/>
              <a:chOff x="541755" y="548783"/>
              <a:chExt cx="8371161" cy="3673848"/>
            </a:xfrm>
          </p:grpSpPr>
          <p:grpSp>
            <p:nvGrpSpPr>
              <p:cNvPr id="7" name="Group 72"/>
              <p:cNvGrpSpPr/>
              <p:nvPr/>
            </p:nvGrpSpPr>
            <p:grpSpPr>
              <a:xfrm>
                <a:off x="1905250" y="3325189"/>
                <a:ext cx="5269866" cy="897442"/>
                <a:chOff x="1133341" y="4004841"/>
                <a:chExt cx="5269866" cy="897442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133341" y="4004841"/>
                  <a:ext cx="5269866" cy="85316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grpSp>
              <p:nvGrpSpPr>
                <p:cNvPr id="9" name="Group 74"/>
                <p:cNvGrpSpPr/>
                <p:nvPr/>
              </p:nvGrpSpPr>
              <p:grpSpPr>
                <a:xfrm>
                  <a:off x="1431961" y="4004842"/>
                  <a:ext cx="4773674" cy="897441"/>
                  <a:chOff x="1431961" y="3958373"/>
                  <a:chExt cx="4773674" cy="897441"/>
                </a:xfrm>
              </p:grpSpPr>
              <p:grpSp>
                <p:nvGrpSpPr>
                  <p:cNvPr id="16" name="Group 75"/>
                  <p:cNvGrpSpPr/>
                  <p:nvPr/>
                </p:nvGrpSpPr>
                <p:grpSpPr>
                  <a:xfrm>
                    <a:off x="1431961" y="4301647"/>
                    <a:ext cx="4773674" cy="554167"/>
                    <a:chOff x="1250903" y="4452197"/>
                    <a:chExt cx="4773674" cy="554167"/>
                  </a:xfrm>
                </p:grpSpPr>
                <p:grpSp>
                  <p:nvGrpSpPr>
                    <p:cNvPr id="18" name="Group 77"/>
                    <p:cNvGrpSpPr/>
                    <p:nvPr/>
                  </p:nvGrpSpPr>
                  <p:grpSpPr>
                    <a:xfrm>
                      <a:off x="1250903" y="4480543"/>
                      <a:ext cx="1463208" cy="485015"/>
                      <a:chOff x="1402736" y="4465278"/>
                      <a:chExt cx="1463208" cy="485015"/>
                    </a:xfrm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1480205" y="4465656"/>
                        <a:ext cx="1385739" cy="48463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Arial" panose="020B0604020202020204" pitchFamily="34" charset="0"/>
                          </a:rPr>
                          <a:t>Better Customer Experience</a:t>
                        </a:r>
                        <a:endParaRPr lang="en-US" sz="1000" b="1" dirty="0"/>
                      </a:p>
                    </p:txBody>
                  </p:sp>
                  <p:pic>
                    <p:nvPicPr>
                      <p:cNvPr id="43" name="Picture 2" descr="Image result for customer satisfaction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736" y="4465278"/>
                        <a:ext cx="360697" cy="377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3070617" y="4521727"/>
                      <a:ext cx="1415392" cy="48463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0" b="1" dirty="0">
                          <a:latin typeface="Calibri" pitchFamily="34" charset="0"/>
                          <a:cs typeface="Arial" panose="020B0604020202020204" pitchFamily="34" charset="0"/>
                        </a:rPr>
                        <a:t>Technological Development</a:t>
                      </a:r>
                      <a:endParaRPr lang="en-US" sz="1000" b="1" dirty="0"/>
                    </a:p>
                  </p:txBody>
                </p:sp>
                <p:grpSp>
                  <p:nvGrpSpPr>
                    <p:cNvPr id="34" name="Group 79"/>
                    <p:cNvGrpSpPr/>
                    <p:nvPr/>
                  </p:nvGrpSpPr>
                  <p:grpSpPr>
                    <a:xfrm>
                      <a:off x="4571872" y="4452197"/>
                      <a:ext cx="1452705" cy="554167"/>
                      <a:chOff x="4473977" y="4415337"/>
                      <a:chExt cx="1452705" cy="554167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>
                      <a:xfrm>
                        <a:off x="4776331" y="4484867"/>
                        <a:ext cx="1150351" cy="48463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Calibri" pitchFamily="34" charset="0"/>
                          </a:rPr>
                          <a:t>Better Data Management</a:t>
                        </a:r>
                      </a:p>
                    </p:txBody>
                  </p:sp>
                  <p:pic>
                    <p:nvPicPr>
                      <p:cNvPr id="41" name="Picture 10" descr="Image result for data management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977" y="4415337"/>
                        <a:ext cx="512843" cy="512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36" name="Rectangle 35"/>
                  <p:cNvSpPr/>
                  <p:nvPr/>
                </p:nvSpPr>
                <p:spPr>
                  <a:xfrm>
                    <a:off x="2652095" y="3958373"/>
                    <a:ext cx="2164413" cy="2982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u="sng" dirty="0">
                        <a:latin typeface="Calibri" pitchFamily="34" charset="0"/>
                        <a:cs typeface="Arial" panose="020B0604020202020204" pitchFamily="34" charset="0"/>
                      </a:rPr>
                      <a:t>Success Factors</a:t>
                    </a:r>
                    <a:endParaRPr lang="en-US" sz="1000" b="1" u="sng" dirty="0"/>
                  </a:p>
                </p:txBody>
              </p:sp>
            </p:grpSp>
          </p:grpSp>
          <p:sp>
            <p:nvSpPr>
              <p:cNvPr id="8" name="Rounded Rectangle 7"/>
              <p:cNvSpPr/>
              <p:nvPr/>
            </p:nvSpPr>
            <p:spPr>
              <a:xfrm>
                <a:off x="541755" y="1911182"/>
                <a:ext cx="8310623" cy="1250390"/>
              </a:xfrm>
              <a:prstGeom prst="roundRect">
                <a:avLst/>
              </a:prstGeom>
              <a:solidFill>
                <a:srgbClr val="717E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grpSp>
            <p:nvGrpSpPr>
              <p:cNvPr id="35" name="Group 87"/>
              <p:cNvGrpSpPr/>
              <p:nvPr/>
            </p:nvGrpSpPr>
            <p:grpSpPr>
              <a:xfrm>
                <a:off x="542311" y="548783"/>
                <a:ext cx="8310623" cy="1393543"/>
                <a:chOff x="555585" y="698391"/>
                <a:chExt cx="8310623" cy="1393543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555585" y="729205"/>
                  <a:ext cx="8310623" cy="125039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91533" y="1336642"/>
                  <a:ext cx="2700839" cy="671034"/>
                </a:xfrm>
                <a:prstGeom prst="rect">
                  <a:avLst/>
                </a:prstGeom>
                <a:solidFill>
                  <a:schemeClr val="accent3"/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Mobile first experience for patient management, outcome based payment and point of care decision support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295824" y="1420900"/>
                  <a:ext cx="3112267" cy="6710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Connectivity of medical devices and personal devices on a network with role based policy and security architecture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409569" y="1534088"/>
                  <a:ext cx="2346182" cy="484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1000" dirty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Automatic update of vital parameters from patient to EHR</a:t>
                  </a: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286056" y="1002556"/>
                  <a:ext cx="9768" cy="866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398323" y="1002394"/>
                  <a:ext cx="9768" cy="866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3878802" y="698391"/>
                  <a:ext cx="1823845" cy="2982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u="sng" dirty="0">
                      <a:latin typeface="Calibri" pitchFamily="34" charset="0"/>
                      <a:cs typeface="Arial" panose="020B0604020202020204" pitchFamily="34" charset="0"/>
                    </a:rPr>
                    <a:t>Application Context</a:t>
                  </a:r>
                  <a:endParaRPr lang="en-US" sz="1000" b="1" u="sng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3817611" y="1852872"/>
                <a:ext cx="1823845" cy="29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u="sng" dirty="0">
                    <a:solidFill>
                      <a:schemeClr val="bg1"/>
                    </a:solidFill>
                    <a:latin typeface="Calibri" pitchFamily="34" charset="0"/>
                    <a:cs typeface="Arial" panose="020B0604020202020204" pitchFamily="34" charset="0"/>
                  </a:rPr>
                  <a:t>Benefits</a:t>
                </a:r>
                <a:endParaRPr lang="en-US" sz="1000" b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8259" y="2571595"/>
                <a:ext cx="2609848" cy="484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Seamless customer experience and access to real-time data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251395" y="2102912"/>
                <a:ext cx="9768" cy="86659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403207" y="2102912"/>
                <a:ext cx="9768" cy="86659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48645" y="2651814"/>
                <a:ext cx="3136404" cy="484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Ensures that the right aid is available at the right time for the patient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14966" y="2505817"/>
                <a:ext cx="2597950" cy="671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Improved patient care by having access to information from all the clinicians involved in the patient’s care</a:t>
                </a:r>
              </a:p>
            </p:txBody>
          </p:sp>
          <p:grpSp>
            <p:nvGrpSpPr>
              <p:cNvPr id="37" name="Group 101"/>
              <p:cNvGrpSpPr/>
              <p:nvPr/>
            </p:nvGrpSpPr>
            <p:grpSpPr>
              <a:xfrm>
                <a:off x="1649734" y="663932"/>
                <a:ext cx="806246" cy="538518"/>
                <a:chOff x="1649734" y="663932"/>
                <a:chExt cx="806246" cy="538518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9734" y="689722"/>
                  <a:ext cx="512728" cy="512728"/>
                </a:xfrm>
                <a:prstGeom prst="rect">
                  <a:avLst/>
                </a:prstGeom>
              </p:spPr>
            </p:pic>
            <p:pic>
              <p:nvPicPr>
                <p:cNvPr id="25" name="Picture 6" descr="Image result for payment ico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1079" y="663932"/>
                  <a:ext cx="374901" cy="3749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14" descr="Image result for network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8305" y="808042"/>
                <a:ext cx="472555" cy="472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105"/>
              <p:cNvGrpSpPr/>
              <p:nvPr/>
            </p:nvGrpSpPr>
            <p:grpSpPr>
              <a:xfrm>
                <a:off x="6946655" y="813323"/>
                <a:ext cx="894354" cy="597405"/>
                <a:chOff x="6946655" y="813323"/>
                <a:chExt cx="894354" cy="597405"/>
              </a:xfrm>
            </p:grpSpPr>
            <p:pic>
              <p:nvPicPr>
                <p:cNvPr id="22" name="Picture 16" descr="Image result for patient to EHR ic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96616" y="866335"/>
                  <a:ext cx="544393" cy="544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0" descr="Image result for refresh icon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6655" y="813323"/>
                  <a:ext cx="353535" cy="3535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22" descr="Image result for customer experienc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5797" y="2002394"/>
                <a:ext cx="538906" cy="546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4" descr="Related 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427" y="2129093"/>
                <a:ext cx="522721" cy="522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0" descr="Image result for patient information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2303" y="1972266"/>
                <a:ext cx="518731" cy="518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8" descr="Image result for technology development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22" y="4916690"/>
              <a:ext cx="568582" cy="56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9547" y="1157004"/>
            <a:ext cx="6606371" cy="3290305"/>
            <a:chOff x="1740310" y="1061884"/>
            <a:chExt cx="8908027" cy="4704735"/>
          </a:xfrm>
        </p:grpSpPr>
        <p:grpSp>
          <p:nvGrpSpPr>
            <p:cNvPr id="4" name="Group 33"/>
            <p:cNvGrpSpPr/>
            <p:nvPr/>
          </p:nvGrpSpPr>
          <p:grpSpPr>
            <a:xfrm>
              <a:off x="1740310" y="1061884"/>
              <a:ext cx="8908027" cy="4704735"/>
              <a:chOff x="1255715" y="574897"/>
              <a:chExt cx="7048234" cy="3535739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2293945" y="3257467"/>
                <a:ext cx="5423214" cy="853169"/>
                <a:chOff x="1815921" y="4004841"/>
                <a:chExt cx="5423214" cy="853169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1815921" y="4004841"/>
                  <a:ext cx="5423214" cy="85316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grpSp>
              <p:nvGrpSpPr>
                <p:cNvPr id="7" name="Group 4"/>
                <p:cNvGrpSpPr/>
                <p:nvPr/>
              </p:nvGrpSpPr>
              <p:grpSpPr>
                <a:xfrm>
                  <a:off x="2209344" y="4011769"/>
                  <a:ext cx="4837009" cy="832811"/>
                  <a:chOff x="2209344" y="3965300"/>
                  <a:chExt cx="4837009" cy="832811"/>
                </a:xfrm>
              </p:grpSpPr>
              <p:grpSp>
                <p:nvGrpSpPr>
                  <p:cNvPr id="14" name="Group 5"/>
                  <p:cNvGrpSpPr/>
                  <p:nvPr/>
                </p:nvGrpSpPr>
                <p:grpSpPr>
                  <a:xfrm>
                    <a:off x="2209344" y="4285268"/>
                    <a:ext cx="4837009" cy="512843"/>
                    <a:chOff x="2028286" y="4435818"/>
                    <a:chExt cx="4837009" cy="512843"/>
                  </a:xfrm>
                </p:grpSpPr>
                <p:grpSp>
                  <p:nvGrpSpPr>
                    <p:cNvPr id="24" name="Group 7"/>
                    <p:cNvGrpSpPr/>
                    <p:nvPr/>
                  </p:nvGrpSpPr>
                  <p:grpSpPr>
                    <a:xfrm>
                      <a:off x="2028286" y="4486172"/>
                      <a:ext cx="1436835" cy="429956"/>
                      <a:chOff x="2146423" y="4466208"/>
                      <a:chExt cx="1436835" cy="429956"/>
                    </a:xfrm>
                  </p:grpSpPr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2403379" y="4466208"/>
                        <a:ext cx="1179879" cy="42995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Arial" panose="020B0604020202020204" pitchFamily="34" charset="0"/>
                          </a:rPr>
                          <a:t>Regulatory Compliance</a:t>
                        </a:r>
                      </a:p>
                    </p:txBody>
                  </p:sp>
                  <p:pic>
                    <p:nvPicPr>
                      <p:cNvPr id="33" name="Picture 4" descr="Image result for Regulation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423" y="4525473"/>
                        <a:ext cx="418112" cy="330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28" name="Rectangle 12"/>
                    <p:cNvSpPr/>
                    <p:nvPr/>
                  </p:nvSpPr>
                  <p:spPr>
                    <a:xfrm>
                      <a:off x="3944343" y="4507474"/>
                      <a:ext cx="1415392" cy="42995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0" b="1" dirty="0">
                          <a:latin typeface="Calibri" pitchFamily="34" charset="0"/>
                          <a:cs typeface="Arial" panose="020B0604020202020204" pitchFamily="34" charset="0"/>
                        </a:rPr>
                        <a:t>Technological Development</a:t>
                      </a:r>
                      <a:endParaRPr lang="en-US" sz="1000" b="1" dirty="0"/>
                    </a:p>
                  </p:txBody>
                </p:sp>
                <p:grpSp>
                  <p:nvGrpSpPr>
                    <p:cNvPr id="25" name="Group 9"/>
                    <p:cNvGrpSpPr/>
                    <p:nvPr/>
                  </p:nvGrpSpPr>
                  <p:grpSpPr>
                    <a:xfrm>
                      <a:off x="5351024" y="4435818"/>
                      <a:ext cx="1514271" cy="512843"/>
                      <a:chOff x="5253129" y="4398958"/>
                      <a:chExt cx="1514271" cy="512843"/>
                    </a:xfrm>
                  </p:grpSpPr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5617050" y="4457184"/>
                        <a:ext cx="1150350" cy="429955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Calibri" pitchFamily="34" charset="0"/>
                          </a:rPr>
                          <a:t>Better Data Management</a:t>
                        </a:r>
                      </a:p>
                    </p:txBody>
                  </p:sp>
                  <p:pic>
                    <p:nvPicPr>
                      <p:cNvPr id="31" name="Picture 10" descr="Image result for data management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129" y="4398958"/>
                        <a:ext cx="512843" cy="512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26" name="Rectangle 25"/>
                  <p:cNvSpPr/>
                  <p:nvPr/>
                </p:nvSpPr>
                <p:spPr>
                  <a:xfrm>
                    <a:off x="3489793" y="3965300"/>
                    <a:ext cx="2164413" cy="2645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u="sng" dirty="0">
                        <a:latin typeface="Calibri" pitchFamily="34" charset="0"/>
                        <a:cs typeface="Arial" panose="020B0604020202020204" pitchFamily="34" charset="0"/>
                      </a:rPr>
                      <a:t>Success Factors</a:t>
                    </a:r>
                    <a:endParaRPr lang="en-US" sz="1000" b="1" u="sng" dirty="0"/>
                  </a:p>
                </p:txBody>
              </p:sp>
            </p:grpSp>
          </p:grpSp>
          <p:grpSp>
            <p:nvGrpSpPr>
              <p:cNvPr id="27" name="Group 16"/>
              <p:cNvGrpSpPr/>
              <p:nvPr/>
            </p:nvGrpSpPr>
            <p:grpSpPr>
              <a:xfrm>
                <a:off x="1255715" y="574897"/>
                <a:ext cx="7048234" cy="2727475"/>
                <a:chOff x="1255715" y="574897"/>
                <a:chExt cx="7048234" cy="2727475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278431" y="1911182"/>
                  <a:ext cx="6924924" cy="1250390"/>
                </a:xfrm>
                <a:prstGeom prst="roundRect">
                  <a:avLst/>
                </a:prstGeom>
                <a:solidFill>
                  <a:srgbClr val="717E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083861" y="1876140"/>
                  <a:ext cx="1823845" cy="2645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u="sng" dirty="0">
                      <a:solidFill>
                        <a:schemeClr val="bg1"/>
                      </a:solidFill>
                      <a:latin typeface="Calibri" pitchFamily="34" charset="0"/>
                      <a:cs typeface="Arial" panose="020B0604020202020204" pitchFamily="34" charset="0"/>
                    </a:rPr>
                    <a:t>Benefits</a:t>
                  </a:r>
                  <a:endParaRPr lang="en-US" sz="1000" b="1" u="sng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445497" y="2501177"/>
                  <a:ext cx="3360544" cy="5953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Video Collaboration will change the overall Patient Care by having access to rich information anytime, anywhere across diverse geographies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995784" y="2230045"/>
                  <a:ext cx="9768" cy="8665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5020662" y="2541683"/>
                  <a:ext cx="3283287" cy="7606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Convenient and flexible option for dispersed groups to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connect and share rich information thereby improving 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patient care</a:t>
                  </a:r>
                </a:p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" name="Group 22"/>
                <p:cNvGrpSpPr/>
                <p:nvPr/>
              </p:nvGrpSpPr>
              <p:grpSpPr>
                <a:xfrm>
                  <a:off x="1255715" y="574897"/>
                  <a:ext cx="6947640" cy="1269041"/>
                  <a:chOff x="555585" y="710554"/>
                  <a:chExt cx="5827619" cy="1269041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555585" y="729205"/>
                    <a:ext cx="5827619" cy="1250390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574639" y="1361499"/>
                    <a:ext cx="2818463" cy="5953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85664">
                      <a:defRPr/>
                    </a:pP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Establish effective face-to-face communications including data sharing between hospitals and remote Doctors/ Heath care Specialists 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124819" y="1461218"/>
                    <a:ext cx="1891101" cy="2645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85664">
                      <a:defRPr/>
                    </a:pP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Remote training and </a:t>
                    </a:r>
                    <a:r>
                      <a:rPr lang="en-US" sz="100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tele</a:t>
                    </a: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-medicine</a:t>
                    </a:r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666820" y="1025304"/>
                    <a:ext cx="9768" cy="8665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/>
                  <p:cNvSpPr/>
                  <p:nvPr/>
                </p:nvSpPr>
                <p:spPr>
                  <a:xfrm>
                    <a:off x="2730266" y="710554"/>
                    <a:ext cx="1823845" cy="2645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u="sng" dirty="0">
                        <a:latin typeface="Calibri" pitchFamily="34" charset="0"/>
                        <a:cs typeface="Arial" panose="020B0604020202020204" pitchFamily="34" charset="0"/>
                      </a:rPr>
                      <a:t>Application Context</a:t>
                    </a:r>
                    <a:endParaRPr lang="en-US" sz="1000" b="1" u="sng" dirty="0"/>
                  </a:p>
                </p:txBody>
              </p:sp>
            </p:grpSp>
            <p:pic>
              <p:nvPicPr>
                <p:cNvPr id="15" name="Picture 8" descr="Related imag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6631" y="720705"/>
                  <a:ext cx="534828" cy="5348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889" b="96889" l="0" r="100000">
                              <a14:foregroundMark x1="34222" y1="35111" x2="34222" y2="35111"/>
                              <a14:foregroundMark x1="28444" y1="31111" x2="28444" y2="31111"/>
                              <a14:foregroundMark x1="26222" y1="24889" x2="26222" y2="24889"/>
                              <a14:foregroundMark x1="28444" y1="14667" x2="28444" y2="14667"/>
                              <a14:foregroundMark x1="42667" y1="20889" x2="42667" y2="20889"/>
                              <a14:foregroundMark x1="46667" y1="40889" x2="46667" y2="40889"/>
                              <a14:foregroundMark x1="16444" y1="43111" x2="16444" y2="43111"/>
                              <a14:foregroundMark x1="16444" y1="43111" x2="16444" y2="43111"/>
                              <a14:foregroundMark x1="10222" y1="39111" x2="10222" y2="39111"/>
                              <a14:foregroundMark x1="24444" y1="20889" x2="24444" y2="20889"/>
                              <a14:foregroundMark x1="28444" y1="32889" x2="28444" y2="32889"/>
                              <a14:foregroundMark x1="28444" y1="52889" x2="28444" y2="52889"/>
                              <a14:foregroundMark x1="28444" y1="52889" x2="28444" y2="52889"/>
                              <a14:foregroundMark x1="6222" y1="16889" x2="6222" y2="16889"/>
                              <a14:foregroundMark x1="6222" y1="8889" x2="6222" y2="8889"/>
                              <a14:foregroundMark x1="76889" y1="28889" x2="76889" y2="28889"/>
                              <a14:foregroundMark x1="76889" y1="18667" x2="76889" y2="18667"/>
                              <a14:foregroundMark x1="64444" y1="14667" x2="64444" y2="14667"/>
                              <a14:foregroundMark x1="58667" y1="26667" x2="58667" y2="26667"/>
                              <a14:foregroundMark x1="88889" y1="26667" x2="88889" y2="26667"/>
                              <a14:foregroundMark x1="40444" y1="55111" x2="40444" y2="55111"/>
                              <a14:foregroundMark x1="40444" y1="55111" x2="40444" y2="55111"/>
                              <a14:foregroundMark x1="54667" y1="48889" x2="54667" y2="48889"/>
                              <a14:foregroundMark x1="44444" y1="39111" x2="44444" y2="39111"/>
                              <a14:foregroundMark x1="42667" y1="31111" x2="42667" y2="311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9588" y="1997639"/>
                  <a:ext cx="574677" cy="5746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4" descr="Image result for information sharing ic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9111" y="1963781"/>
                  <a:ext cx="770024" cy="7700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" name="Picture 2" descr="Image result for e-learning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8091" y="741045"/>
                <a:ext cx="604991" cy="604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8" descr="Image result for technology development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86" y="5151304"/>
              <a:ext cx="469903" cy="46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249299" y="367201"/>
            <a:ext cx="7538400" cy="369332"/>
          </a:xfrm>
          <a:prstGeom prst="rect">
            <a:avLst/>
          </a:prstGeom>
        </p:spPr>
        <p:txBody>
          <a:bodyPr lIns="91428" tIns="45715" rIns="91428" bIns="45715"/>
          <a:lstStyle/>
          <a:p>
            <a:pPr>
              <a:spcBef>
                <a:spcPct val="0"/>
              </a:spcBef>
            </a:pPr>
            <a:r>
              <a:rPr lang="en-US" b="1" cap="all" dirty="0">
                <a:solidFill>
                  <a:srgbClr val="595959"/>
                </a:solidFill>
                <a:latin typeface="Trebuchet MS" pitchFamily="34" charset="0"/>
                <a:ea typeface="+mj-ea"/>
                <a:cs typeface="+mj-cs"/>
              </a:rPr>
              <a:t>USE CASE 3: remote communication</a:t>
            </a:r>
          </a:p>
          <a:p>
            <a:pPr>
              <a:spcBef>
                <a:spcPct val="0"/>
              </a:spcBef>
            </a:pPr>
            <a:endParaRPr lang="en-US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1877" y="1023939"/>
            <a:ext cx="7093034" cy="3660776"/>
            <a:chOff x="1740310" y="1061884"/>
            <a:chExt cx="8908027" cy="4704735"/>
          </a:xfrm>
        </p:grpSpPr>
        <p:grpSp>
          <p:nvGrpSpPr>
            <p:cNvPr id="4" name="Group 33"/>
            <p:cNvGrpSpPr/>
            <p:nvPr/>
          </p:nvGrpSpPr>
          <p:grpSpPr>
            <a:xfrm>
              <a:off x="1740310" y="1061884"/>
              <a:ext cx="8908027" cy="4704735"/>
              <a:chOff x="1255715" y="574897"/>
              <a:chExt cx="7048234" cy="3535739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2293945" y="3257467"/>
                <a:ext cx="5423214" cy="853169"/>
                <a:chOff x="1815921" y="4004841"/>
                <a:chExt cx="5423214" cy="853169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1815921" y="4004841"/>
                  <a:ext cx="5423214" cy="85316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grpSp>
              <p:nvGrpSpPr>
                <p:cNvPr id="7" name="Group 4"/>
                <p:cNvGrpSpPr/>
                <p:nvPr/>
              </p:nvGrpSpPr>
              <p:grpSpPr>
                <a:xfrm>
                  <a:off x="2209344" y="4011769"/>
                  <a:ext cx="4837009" cy="832811"/>
                  <a:chOff x="2209344" y="3965300"/>
                  <a:chExt cx="4837009" cy="832811"/>
                </a:xfrm>
              </p:grpSpPr>
              <p:grpSp>
                <p:nvGrpSpPr>
                  <p:cNvPr id="14" name="Group 5"/>
                  <p:cNvGrpSpPr/>
                  <p:nvPr/>
                </p:nvGrpSpPr>
                <p:grpSpPr>
                  <a:xfrm>
                    <a:off x="2209344" y="4285268"/>
                    <a:ext cx="4837009" cy="512843"/>
                    <a:chOff x="2028286" y="4435818"/>
                    <a:chExt cx="4837009" cy="512843"/>
                  </a:xfrm>
                </p:grpSpPr>
                <p:grpSp>
                  <p:nvGrpSpPr>
                    <p:cNvPr id="24" name="Group 7"/>
                    <p:cNvGrpSpPr/>
                    <p:nvPr/>
                  </p:nvGrpSpPr>
                  <p:grpSpPr>
                    <a:xfrm>
                      <a:off x="2028286" y="4486172"/>
                      <a:ext cx="1436835" cy="389901"/>
                      <a:chOff x="2146423" y="4466208"/>
                      <a:chExt cx="1436835" cy="389901"/>
                    </a:xfrm>
                  </p:grpSpPr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2403379" y="4466208"/>
                        <a:ext cx="1179879" cy="38644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Arial" panose="020B0604020202020204" pitchFamily="34" charset="0"/>
                          </a:rPr>
                          <a:t>Regulatory Compliance</a:t>
                        </a:r>
                      </a:p>
                    </p:txBody>
                  </p:sp>
                  <p:pic>
                    <p:nvPicPr>
                      <p:cNvPr id="33" name="Picture 4" descr="Image result for Regulation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423" y="4525473"/>
                        <a:ext cx="418112" cy="330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28" name="Rectangle 12"/>
                    <p:cNvSpPr/>
                    <p:nvPr/>
                  </p:nvSpPr>
                  <p:spPr>
                    <a:xfrm>
                      <a:off x="3944343" y="4507474"/>
                      <a:ext cx="1415392" cy="38644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0" b="1" dirty="0">
                          <a:latin typeface="Calibri" pitchFamily="34" charset="0"/>
                          <a:cs typeface="Arial" panose="020B0604020202020204" pitchFamily="34" charset="0"/>
                        </a:rPr>
                        <a:t>Technological Development</a:t>
                      </a:r>
                      <a:endParaRPr lang="en-US" sz="1000" b="1" dirty="0"/>
                    </a:p>
                  </p:txBody>
                </p:sp>
                <p:grpSp>
                  <p:nvGrpSpPr>
                    <p:cNvPr id="25" name="Group 9"/>
                    <p:cNvGrpSpPr/>
                    <p:nvPr/>
                  </p:nvGrpSpPr>
                  <p:grpSpPr>
                    <a:xfrm>
                      <a:off x="5351024" y="4435818"/>
                      <a:ext cx="1514271" cy="512843"/>
                      <a:chOff x="5253129" y="4398958"/>
                      <a:chExt cx="1514271" cy="512843"/>
                    </a:xfrm>
                  </p:grpSpPr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5617049" y="4457184"/>
                        <a:ext cx="1150351" cy="38644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1000" b="1" dirty="0">
                            <a:latin typeface="Calibri" pitchFamily="34" charset="0"/>
                            <a:cs typeface="Calibri" pitchFamily="34" charset="0"/>
                          </a:rPr>
                          <a:t>Better Data Management</a:t>
                        </a:r>
                      </a:p>
                    </p:txBody>
                  </p:sp>
                  <p:pic>
                    <p:nvPicPr>
                      <p:cNvPr id="31" name="Picture 10" descr="Image result for data management icon 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129" y="4398958"/>
                        <a:ext cx="512843" cy="512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26" name="Rectangle 25"/>
                  <p:cNvSpPr/>
                  <p:nvPr/>
                </p:nvSpPr>
                <p:spPr>
                  <a:xfrm>
                    <a:off x="3489793" y="3965300"/>
                    <a:ext cx="2164413" cy="23781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u="sng" dirty="0">
                        <a:latin typeface="Calibri" pitchFamily="34" charset="0"/>
                        <a:cs typeface="Arial" panose="020B0604020202020204" pitchFamily="34" charset="0"/>
                      </a:rPr>
                      <a:t>Success Factors</a:t>
                    </a:r>
                    <a:endParaRPr lang="en-US" sz="1000" b="1" u="sng" dirty="0"/>
                  </a:p>
                </p:txBody>
              </p:sp>
            </p:grpSp>
          </p:grpSp>
          <p:grpSp>
            <p:nvGrpSpPr>
              <p:cNvPr id="27" name="Group 16"/>
              <p:cNvGrpSpPr/>
              <p:nvPr/>
            </p:nvGrpSpPr>
            <p:grpSpPr>
              <a:xfrm>
                <a:off x="1255715" y="574897"/>
                <a:ext cx="7048234" cy="2650493"/>
                <a:chOff x="1255715" y="574897"/>
                <a:chExt cx="7048234" cy="2650493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278431" y="1911182"/>
                  <a:ext cx="6924924" cy="1250390"/>
                </a:xfrm>
                <a:prstGeom prst="roundRect">
                  <a:avLst/>
                </a:prstGeom>
                <a:solidFill>
                  <a:srgbClr val="717E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083861" y="1876141"/>
                  <a:ext cx="1823845" cy="2378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u="sng" dirty="0">
                      <a:solidFill>
                        <a:schemeClr val="bg1"/>
                      </a:solidFill>
                      <a:latin typeface="Calibri" pitchFamily="34" charset="0"/>
                      <a:cs typeface="Arial" panose="020B0604020202020204" pitchFamily="34" charset="0"/>
                    </a:rPr>
                    <a:t>Benefits</a:t>
                  </a:r>
                  <a:endParaRPr lang="en-US" sz="1000" b="1" u="sng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445497" y="2501177"/>
                  <a:ext cx="3360544" cy="5350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Video Collaboration will change the overall Patient Care by having access to rich information anytime, anywhere across diverse geographies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995784" y="2230045"/>
                  <a:ext cx="9768" cy="8665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5020662" y="2541682"/>
                  <a:ext cx="3283287" cy="6837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Convenient and flexible option for dispersed groups to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connect and share rich information thereby improving 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patient care</a:t>
                  </a:r>
                </a:p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" name="Group 22"/>
                <p:cNvGrpSpPr/>
                <p:nvPr/>
              </p:nvGrpSpPr>
              <p:grpSpPr>
                <a:xfrm>
                  <a:off x="1255715" y="574897"/>
                  <a:ext cx="6947640" cy="1269041"/>
                  <a:chOff x="555585" y="710554"/>
                  <a:chExt cx="5827619" cy="1269041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555585" y="729205"/>
                    <a:ext cx="5827619" cy="1250390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574639" y="1361498"/>
                    <a:ext cx="2818463" cy="5350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85664">
                      <a:defRPr/>
                    </a:pP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Establish effective face-to-face communications including data sharing between hospitals and remote Doctors/ Heath care Specialists 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124819" y="1461218"/>
                    <a:ext cx="1891101" cy="23781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85664">
                      <a:defRPr/>
                    </a:pP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Remote training and </a:t>
                    </a:r>
                    <a:r>
                      <a:rPr lang="en-US" sz="100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tele</a:t>
                    </a:r>
                    <a:r>
                      <a: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-medicine</a:t>
                    </a:r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666820" y="1025304"/>
                    <a:ext cx="9768" cy="8665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/>
                  <p:cNvSpPr/>
                  <p:nvPr/>
                </p:nvSpPr>
                <p:spPr>
                  <a:xfrm>
                    <a:off x="2730266" y="710554"/>
                    <a:ext cx="1823845" cy="23781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u="sng" dirty="0">
                        <a:latin typeface="Calibri" pitchFamily="34" charset="0"/>
                        <a:cs typeface="Arial" panose="020B0604020202020204" pitchFamily="34" charset="0"/>
                      </a:rPr>
                      <a:t>Application Context</a:t>
                    </a:r>
                    <a:endParaRPr lang="en-US" sz="1000" b="1" u="sng" dirty="0"/>
                  </a:p>
                </p:txBody>
              </p:sp>
            </p:grpSp>
            <p:pic>
              <p:nvPicPr>
                <p:cNvPr id="15" name="Picture 8" descr="Related imag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6631" y="720705"/>
                  <a:ext cx="534828" cy="5348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889" b="96889" l="0" r="100000">
                              <a14:foregroundMark x1="34222" y1="35111" x2="34222" y2="35111"/>
                              <a14:foregroundMark x1="28444" y1="31111" x2="28444" y2="31111"/>
                              <a14:foregroundMark x1="26222" y1="24889" x2="26222" y2="24889"/>
                              <a14:foregroundMark x1="28444" y1="14667" x2="28444" y2="14667"/>
                              <a14:foregroundMark x1="42667" y1="20889" x2="42667" y2="20889"/>
                              <a14:foregroundMark x1="46667" y1="40889" x2="46667" y2="40889"/>
                              <a14:foregroundMark x1="16444" y1="43111" x2="16444" y2="43111"/>
                              <a14:foregroundMark x1="16444" y1="43111" x2="16444" y2="43111"/>
                              <a14:foregroundMark x1="10222" y1="39111" x2="10222" y2="39111"/>
                              <a14:foregroundMark x1="24444" y1="20889" x2="24444" y2="20889"/>
                              <a14:foregroundMark x1="28444" y1="32889" x2="28444" y2="32889"/>
                              <a14:foregroundMark x1="28444" y1="52889" x2="28444" y2="52889"/>
                              <a14:foregroundMark x1="28444" y1="52889" x2="28444" y2="52889"/>
                              <a14:foregroundMark x1="6222" y1="16889" x2="6222" y2="16889"/>
                              <a14:foregroundMark x1="6222" y1="8889" x2="6222" y2="8889"/>
                              <a14:foregroundMark x1="76889" y1="28889" x2="76889" y2="28889"/>
                              <a14:foregroundMark x1="76889" y1="18667" x2="76889" y2="18667"/>
                              <a14:foregroundMark x1="64444" y1="14667" x2="64444" y2="14667"/>
                              <a14:foregroundMark x1="58667" y1="26667" x2="58667" y2="26667"/>
                              <a14:foregroundMark x1="88889" y1="26667" x2="88889" y2="26667"/>
                              <a14:foregroundMark x1="40444" y1="55111" x2="40444" y2="55111"/>
                              <a14:foregroundMark x1="40444" y1="55111" x2="40444" y2="55111"/>
                              <a14:foregroundMark x1="54667" y1="48889" x2="54667" y2="48889"/>
                              <a14:foregroundMark x1="44444" y1="39111" x2="44444" y2="39111"/>
                              <a14:foregroundMark x1="42667" y1="31111" x2="42667" y2="311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9588" y="1997639"/>
                  <a:ext cx="574677" cy="5746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4" descr="Image result for information sharing ic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9111" y="1963781"/>
                  <a:ext cx="770024" cy="7700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" name="Picture 2" descr="Image result for e-learning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8091" y="741045"/>
                <a:ext cx="604991" cy="604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8" descr="Image result for technology development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86" y="5151304"/>
              <a:ext cx="469903" cy="46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249299" y="367201"/>
            <a:ext cx="7538400" cy="369332"/>
          </a:xfrm>
          <a:prstGeom prst="rect">
            <a:avLst/>
          </a:prstGeom>
        </p:spPr>
        <p:txBody>
          <a:bodyPr lIns="91428" tIns="45715" rIns="91428" bIns="45715"/>
          <a:lstStyle/>
          <a:p>
            <a:pPr>
              <a:spcBef>
                <a:spcPct val="0"/>
              </a:spcBef>
            </a:pPr>
            <a:r>
              <a:rPr lang="en-US" b="1" cap="all" dirty="0">
                <a:solidFill>
                  <a:srgbClr val="595959"/>
                </a:solidFill>
                <a:latin typeface="Trebuchet MS" pitchFamily="34" charset="0"/>
                <a:ea typeface="+mj-ea"/>
                <a:cs typeface="+mj-cs"/>
              </a:rPr>
              <a:t>USE CASE 4: Training</a:t>
            </a:r>
          </a:p>
          <a:p>
            <a:pPr>
              <a:spcBef>
                <a:spcPct val="0"/>
              </a:spcBef>
            </a:pPr>
            <a:endParaRPr lang="en-US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Sify</a:t>
            </a:r>
            <a:r>
              <a:rPr lang="en-US" dirty="0"/>
              <a:t> overall relevance </a:t>
            </a:r>
          </a:p>
        </p:txBody>
      </p:sp>
      <p:graphicFrame>
        <p:nvGraphicFramePr>
          <p:cNvPr id="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08993"/>
              </p:ext>
            </p:extLst>
          </p:nvPr>
        </p:nvGraphicFramePr>
        <p:xfrm>
          <a:off x="532694" y="1015162"/>
          <a:ext cx="8060157" cy="36487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2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12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Solution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Healthcare Functions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73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Cloud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High performance driven diagnostics to provide quality patient care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Compliance driven dedicated IT Platform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Integrated Healthcare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Cloud+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AWS-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AWS+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Azure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Azure+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CDN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Accelerate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Security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Secure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Global Cloud Connect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25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Center Transformation:  hybrid cloud, policy-based governance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Modernize healthcare infrastructure and applications to enable programmable infrastructure,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omnichannel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experience, self service, automation, security and compliance on the go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Private Cloud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Container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Cloud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AWS/Azure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Sify Tier III Data Centers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Global Cloud Connect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Managed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49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Center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Colocation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Reduce IT hosting costs and enable digital transformation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Colocation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colocation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managed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0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Protection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Compliance with IRDA guidelines on customer data, disaster recovery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Goinfinit Backup, Goinfinit Recover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74515" marB="4678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Sify</a:t>
            </a:r>
            <a:r>
              <a:rPr lang="en-US" dirty="0"/>
              <a:t> overall relevance Contd. </a:t>
            </a:r>
          </a:p>
        </p:txBody>
      </p:sp>
      <p:graphicFrame>
        <p:nvGraphicFramePr>
          <p:cNvPr id="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73509"/>
              </p:ext>
            </p:extLst>
          </p:nvPr>
        </p:nvGraphicFramePr>
        <p:xfrm>
          <a:off x="358776" y="924731"/>
          <a:ext cx="8389938" cy="37745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8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7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Solution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Healthcare Functions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Customers as Reference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9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Application services(Industry Standard Applications)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CRM, analytics &amp; Machine learning for better patient engagement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Develop repository and offer secure access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IT Infrastructure Management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Exadata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-As-A-Service,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Oracle I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Iaas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Paas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Oracle advanced security, Oracle DB vault &amp; firewall,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Azure stack, Office 365 Suite &amp; EMS, Azure AD, Power BI,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IDaaS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DB Management System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92096" marB="467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Application services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(Sify Applications)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Elearning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(LMS),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Medical training Aid in Supply Chain Management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ITest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ForumNxt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E-Learning,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Talent Management, 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Portal &amp; app development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92096" marB="467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2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Telecom &amp;  Data Networks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Enablement of virtual branches, Inter-Site Connectivity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Information sharing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Remote collaboration with doctors and specialists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Center Interconnect,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Global Cloud Connect,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Azure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ExpressRoute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AWS Direct Connect, Managed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WiFi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Internet of Things, Managed Network,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VC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lang="en-IN" sz="1000" kern="1200" dirty="0"/>
                        <a:t>Abbott Healthcare, Apollo Hospital, Max Healthcare, </a:t>
                      </a:r>
                      <a:r>
                        <a:rPr lang="en-IN" sz="1000" kern="1200" dirty="0" err="1"/>
                        <a:t>Basavatarakam</a:t>
                      </a:r>
                      <a:r>
                        <a:rPr lang="en-IN" sz="1000" kern="1200" dirty="0"/>
                        <a:t> Indo American Cancer Hosp</a:t>
                      </a:r>
                      <a:endParaRPr lang="en-US" sz="1000" kern="1200" dirty="0"/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4515" marB="467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Security Consulting &amp; Managed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4515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Compliance with IRDA guidelines on IT security,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Protection against data breaches, hacks and leakages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Security Consulting services,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network security services,</a:t>
                      </a:r>
                    </a:p>
                    <a:p>
                      <a:pPr marL="171450" marR="0" lvl="0" indent="-17145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managed security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4515" marB="46786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IN" sz="1000" kern="1200" dirty="0"/>
                        <a:t>Sri Krishna Pharmaceuticals, Abbott Healthcare, Max Healthcare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-122"/>
                      </a:endParaRPr>
                    </a:p>
                  </a:txBody>
                  <a:tcPr marL="90000" marR="90000" marT="76872" marB="4678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ealthcare">
            <a:extLst>
              <a:ext uri="{FF2B5EF4-FFF2-40B4-BE49-F238E27FC236}">
                <a16:creationId xmlns:a16="http://schemas.microsoft.com/office/drawing/2014/main" id="{E6EB7254-2065-4496-BFB8-99BF1FA6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2366" y="1144106"/>
            <a:ext cx="9144000" cy="2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0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1106016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INTRODUCING SIFY &amp; </a:t>
            </a:r>
            <a:r>
              <a:rPr lang="en-US" cap="all" dirty="0" err="1">
                <a:solidFill>
                  <a:schemeClr val="bg1"/>
                </a:solidFill>
                <a:latin typeface="Trebuchet MS" pitchFamily="34" charset="0"/>
              </a:rPr>
              <a:t>cloud@core</a:t>
            </a:r>
            <a:endParaRPr lang="en-US" cap="all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C0EBD-7C03-4625-BB5F-1414E30CC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07D35-5658-4D2D-AE6D-7073FB47127C}"/>
              </a:ext>
            </a:extLst>
          </p:cNvPr>
          <p:cNvGrpSpPr/>
          <p:nvPr/>
        </p:nvGrpSpPr>
        <p:grpSpPr>
          <a:xfrm>
            <a:off x="879231" y="696097"/>
            <a:ext cx="7805962" cy="3897457"/>
            <a:chOff x="637589" y="512253"/>
            <a:chExt cx="8157654" cy="41743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634D29-8903-4CBE-BD7F-B34F2EC3F98F}"/>
                </a:ext>
              </a:extLst>
            </p:cNvPr>
            <p:cNvSpPr/>
            <p:nvPr/>
          </p:nvSpPr>
          <p:spPr>
            <a:xfrm>
              <a:off x="824794" y="4381133"/>
              <a:ext cx="1974208" cy="199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F18FBE-55AD-40A4-88D1-CC609618C12B}"/>
                </a:ext>
              </a:extLst>
            </p:cNvPr>
            <p:cNvSpPr/>
            <p:nvPr/>
          </p:nvSpPr>
          <p:spPr>
            <a:xfrm>
              <a:off x="795125" y="2480246"/>
              <a:ext cx="1639779" cy="356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983B07-68DE-47A0-9916-52B79C9DA14A}"/>
                </a:ext>
              </a:extLst>
            </p:cNvPr>
            <p:cNvSpPr/>
            <p:nvPr/>
          </p:nvSpPr>
          <p:spPr>
            <a:xfrm>
              <a:off x="795126" y="1653199"/>
              <a:ext cx="1655556" cy="186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pic>
          <p:nvPicPr>
            <p:cNvPr id="7" name="Picture 1305">
              <a:extLst>
                <a:ext uri="{FF2B5EF4-FFF2-40B4-BE49-F238E27FC236}">
                  <a16:creationId xmlns:a16="http://schemas.microsoft.com/office/drawing/2014/main" id="{0AE14556-C009-4756-8EF4-E4BEE02B0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14" y="907901"/>
              <a:ext cx="2072303" cy="20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F4CF84-8672-4C8E-9954-896563F21C47}"/>
                </a:ext>
              </a:extLst>
            </p:cNvPr>
            <p:cNvSpPr/>
            <p:nvPr/>
          </p:nvSpPr>
          <p:spPr>
            <a:xfrm>
              <a:off x="3158578" y="1218523"/>
              <a:ext cx="1451522" cy="14325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312B320-8307-46F7-B304-5D915A16437A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137424" y="2363089"/>
              <a:ext cx="490183" cy="368054"/>
            </a:xfrm>
            <a:custGeom>
              <a:avLst/>
              <a:gdLst>
                <a:gd name="T0" fmla="*/ 8 w 248"/>
                <a:gd name="T1" fmla="*/ 0 h 186"/>
                <a:gd name="T2" fmla="*/ 0 w 248"/>
                <a:gd name="T3" fmla="*/ 44 h 186"/>
                <a:gd name="T4" fmla="*/ 211 w 248"/>
                <a:gd name="T5" fmla="*/ 186 h 186"/>
                <a:gd name="T6" fmla="*/ 248 w 248"/>
                <a:gd name="T7" fmla="*/ 162 h 186"/>
                <a:gd name="T8" fmla="*/ 8 w 24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86">
                  <a:moveTo>
                    <a:pt x="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5" y="67"/>
                    <a:pt x="158" y="118"/>
                    <a:pt x="211" y="18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189" y="84"/>
                    <a:pt x="105" y="26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3920DC-DBEB-416E-AC3D-03ABA9A3C7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700076" y="2641274"/>
              <a:ext cx="547900" cy="185700"/>
            </a:xfrm>
            <a:custGeom>
              <a:avLst/>
              <a:gdLst>
                <a:gd name="T0" fmla="*/ 24 w 277"/>
                <a:gd name="T1" fmla="*/ 94 h 94"/>
                <a:gd name="T2" fmla="*/ 218 w 277"/>
                <a:gd name="T3" fmla="*/ 44 h 94"/>
                <a:gd name="T4" fmla="*/ 272 w 277"/>
                <a:gd name="T5" fmla="*/ 48 h 94"/>
                <a:gd name="T6" fmla="*/ 277 w 277"/>
                <a:gd name="T7" fmla="*/ 4 h 94"/>
                <a:gd name="T8" fmla="*/ 218 w 277"/>
                <a:gd name="T9" fmla="*/ 0 h 94"/>
                <a:gd name="T10" fmla="*/ 0 w 277"/>
                <a:gd name="T11" fmla="*/ 56 h 94"/>
                <a:gd name="T12" fmla="*/ 24 w 27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94">
                  <a:moveTo>
                    <a:pt x="24" y="94"/>
                  </a:moveTo>
                  <a:cubicBezTo>
                    <a:pt x="81" y="62"/>
                    <a:pt x="148" y="44"/>
                    <a:pt x="218" y="44"/>
                  </a:cubicBezTo>
                  <a:cubicBezTo>
                    <a:pt x="236" y="44"/>
                    <a:pt x="254" y="45"/>
                    <a:pt x="272" y="48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58" y="1"/>
                    <a:pt x="238" y="0"/>
                    <a:pt x="218" y="0"/>
                  </a:cubicBezTo>
                  <a:cubicBezTo>
                    <a:pt x="139" y="0"/>
                    <a:pt x="65" y="20"/>
                    <a:pt x="0" y="56"/>
                  </a:cubicBezTo>
                  <a:lnTo>
                    <a:pt x="2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232974-DA8E-4433-873B-AFEDA4F41BF0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588384" y="1581152"/>
              <a:ext cx="184027" cy="565465"/>
            </a:xfrm>
            <a:custGeom>
              <a:avLst/>
              <a:gdLst>
                <a:gd name="T0" fmla="*/ 44 w 93"/>
                <a:gd name="T1" fmla="*/ 71 h 286"/>
                <a:gd name="T2" fmla="*/ 50 w 93"/>
                <a:gd name="T3" fmla="*/ 4 h 286"/>
                <a:gd name="T4" fmla="*/ 6 w 93"/>
                <a:gd name="T5" fmla="*/ 0 h 286"/>
                <a:gd name="T6" fmla="*/ 0 w 93"/>
                <a:gd name="T7" fmla="*/ 71 h 286"/>
                <a:gd name="T8" fmla="*/ 55 w 93"/>
                <a:gd name="T9" fmla="*/ 286 h 286"/>
                <a:gd name="T10" fmla="*/ 93 w 93"/>
                <a:gd name="T11" fmla="*/ 263 h 286"/>
                <a:gd name="T12" fmla="*/ 44 w 93"/>
                <a:gd name="T13" fmla="*/ 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86">
                  <a:moveTo>
                    <a:pt x="44" y="71"/>
                  </a:moveTo>
                  <a:cubicBezTo>
                    <a:pt x="44" y="48"/>
                    <a:pt x="46" y="26"/>
                    <a:pt x="5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3"/>
                    <a:pt x="0" y="47"/>
                    <a:pt x="0" y="71"/>
                  </a:cubicBezTo>
                  <a:cubicBezTo>
                    <a:pt x="0" y="149"/>
                    <a:pt x="20" y="222"/>
                    <a:pt x="55" y="286"/>
                  </a:cubicBezTo>
                  <a:cubicBezTo>
                    <a:pt x="93" y="263"/>
                    <a:pt x="93" y="263"/>
                    <a:pt x="93" y="263"/>
                  </a:cubicBezTo>
                  <a:cubicBezTo>
                    <a:pt x="62" y="206"/>
                    <a:pt x="44" y="141"/>
                    <a:pt x="44" y="7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DADFA6-9862-46A7-9295-7FE99AB866DF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318138" y="2226610"/>
              <a:ext cx="369728" cy="468434"/>
            </a:xfrm>
            <a:custGeom>
              <a:avLst/>
              <a:gdLst>
                <a:gd name="T0" fmla="*/ 45 w 187"/>
                <a:gd name="T1" fmla="*/ 237 h 237"/>
                <a:gd name="T2" fmla="*/ 187 w 187"/>
                <a:gd name="T3" fmla="*/ 36 h 237"/>
                <a:gd name="T4" fmla="*/ 161 w 187"/>
                <a:gd name="T5" fmla="*/ 0 h 237"/>
                <a:gd name="T6" fmla="*/ 0 w 187"/>
                <a:gd name="T7" fmla="*/ 232 h 237"/>
                <a:gd name="T8" fmla="*/ 45 w 18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37">
                  <a:moveTo>
                    <a:pt x="45" y="237"/>
                  </a:moveTo>
                  <a:cubicBezTo>
                    <a:pt x="70" y="156"/>
                    <a:pt x="121" y="86"/>
                    <a:pt x="187" y="36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85" y="57"/>
                    <a:pt x="27" y="138"/>
                    <a:pt x="0" y="232"/>
                  </a:cubicBezTo>
                  <a:lnTo>
                    <a:pt x="45" y="2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B9681C-4466-49B2-B4FA-BEDDDDBDFB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151064" y="1134836"/>
              <a:ext cx="499384" cy="381438"/>
            </a:xfrm>
            <a:custGeom>
              <a:avLst/>
              <a:gdLst>
                <a:gd name="T0" fmla="*/ 36 w 253"/>
                <a:gd name="T1" fmla="*/ 0 h 193"/>
                <a:gd name="T2" fmla="*/ 0 w 253"/>
                <a:gd name="T3" fmla="*/ 26 h 193"/>
                <a:gd name="T4" fmla="*/ 237 w 253"/>
                <a:gd name="T5" fmla="*/ 193 h 193"/>
                <a:gd name="T6" fmla="*/ 253 w 253"/>
                <a:gd name="T7" fmla="*/ 151 h 193"/>
                <a:gd name="T8" fmla="*/ 36 w 25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93">
                  <a:moveTo>
                    <a:pt x="3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8" y="105"/>
                    <a:pt x="140" y="165"/>
                    <a:pt x="237" y="193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165" y="127"/>
                    <a:pt x="89" y="73"/>
                    <a:pt x="3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CBE525A-6DC7-44A4-88C6-148A8D2265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296240" y="2613381"/>
              <a:ext cx="142204" cy="201594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50584B-1A49-42E9-BD2C-78D5E6350D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666797" y="2708274"/>
              <a:ext cx="35133" cy="220833"/>
            </a:xfrm>
            <a:prstGeom prst="line">
              <a:avLst/>
            </a:prstGeom>
            <a:noFill/>
            <a:ln w="28575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64E9347-9FBF-4DE5-BEE2-8DDF4ACCD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001485" y="2339663"/>
              <a:ext cx="219160" cy="144713"/>
            </a:xfrm>
            <a:prstGeom prst="line">
              <a:avLst/>
            </a:pr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0EC02B8-E0B0-43DA-B677-C4EF5346D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>
              <a:off x="4567600" y="1412308"/>
              <a:ext cx="182355" cy="126310"/>
            </a:xfrm>
            <a:prstGeom prst="line">
              <a:avLst/>
            </a:pr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4C664A4-4D50-4576-80FA-B9588EDE41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648738" y="2147500"/>
              <a:ext cx="256802" cy="31786"/>
            </a:xfrm>
            <a:prstGeom prst="line">
              <a:avLst/>
            </a:prstGeom>
            <a:noFill/>
            <a:ln w="28575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712B1BC-56BD-4814-BEC3-790AF6612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07" y="1721161"/>
              <a:ext cx="858308" cy="459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4EF00C-5CE1-4A7D-B4D5-22420E2FDF1B}"/>
                </a:ext>
              </a:extLst>
            </p:cNvPr>
            <p:cNvGrpSpPr/>
            <p:nvPr/>
          </p:nvGrpSpPr>
          <p:grpSpPr>
            <a:xfrm>
              <a:off x="4350463" y="2778592"/>
              <a:ext cx="519273" cy="519273"/>
              <a:chOff x="3414009" y="3200894"/>
              <a:chExt cx="429151" cy="42915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31FE3D3-C78A-42B5-B701-E091A242AA7A}"/>
                  </a:ext>
                </a:extLst>
              </p:cNvPr>
              <p:cNvSpPr/>
              <p:nvPr/>
            </p:nvSpPr>
            <p:spPr>
              <a:xfrm>
                <a:off x="3414009" y="3200894"/>
                <a:ext cx="429151" cy="42915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3719">
                <a:extLst>
                  <a:ext uri="{FF2B5EF4-FFF2-40B4-BE49-F238E27FC236}">
                    <a16:creationId xmlns:a16="http://schemas.microsoft.com/office/drawing/2014/main" id="{848EBD83-14A3-474C-8968-B205AE91F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848" y="3312484"/>
                <a:ext cx="271485" cy="169061"/>
                <a:chOff x="4310063" y="1130297"/>
                <a:chExt cx="3119439" cy="1943100"/>
              </a:xfrm>
              <a:solidFill>
                <a:schemeClr val="bg1"/>
              </a:solidFill>
            </p:grpSpPr>
            <p:sp>
              <p:nvSpPr>
                <p:cNvPr id="124" name="Freeform 333">
                  <a:extLst>
                    <a:ext uri="{FF2B5EF4-FFF2-40B4-BE49-F238E27FC236}">
                      <a16:creationId xmlns:a16="http://schemas.microsoft.com/office/drawing/2014/main" id="{4E9020C7-ABDE-4FED-B934-9FF2ACE49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2389192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334">
                  <a:extLst>
                    <a:ext uri="{FF2B5EF4-FFF2-40B4-BE49-F238E27FC236}">
                      <a16:creationId xmlns:a16="http://schemas.microsoft.com/office/drawing/2014/main" id="{848D170F-8E00-4887-94F4-ED2ECEA50B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8438" y="2530480"/>
                  <a:ext cx="217488" cy="204788"/>
                </a:xfrm>
                <a:custGeom>
                  <a:avLst/>
                  <a:gdLst>
                    <a:gd name="T0" fmla="*/ 2147483647 w 68"/>
                    <a:gd name="T1" fmla="*/ 0 h 64"/>
                    <a:gd name="T2" fmla="*/ 2147483647 w 68"/>
                    <a:gd name="T3" fmla="*/ 2147483647 h 64"/>
                    <a:gd name="T4" fmla="*/ 2147483647 w 68"/>
                    <a:gd name="T5" fmla="*/ 2147483647 h 64"/>
                    <a:gd name="T6" fmla="*/ 2147483647 w 68"/>
                    <a:gd name="T7" fmla="*/ 2147483647 h 64"/>
                    <a:gd name="T8" fmla="*/ 2147483647 w 68"/>
                    <a:gd name="T9" fmla="*/ 2147483647 h 64"/>
                    <a:gd name="T10" fmla="*/ 2147483647 w 68"/>
                    <a:gd name="T11" fmla="*/ 2147483647 h 64"/>
                    <a:gd name="T12" fmla="*/ 2147483647 w 68"/>
                    <a:gd name="T13" fmla="*/ 2147483647 h 64"/>
                    <a:gd name="T14" fmla="*/ 2147483647 w 68"/>
                    <a:gd name="T15" fmla="*/ 2147483647 h 64"/>
                    <a:gd name="T16" fmla="*/ 2147483647 w 68"/>
                    <a:gd name="T17" fmla="*/ 2147483647 h 64"/>
                    <a:gd name="T18" fmla="*/ 2147483647 w 68"/>
                    <a:gd name="T19" fmla="*/ 2147483647 h 64"/>
                    <a:gd name="T20" fmla="*/ 2147483647 w 68"/>
                    <a:gd name="T21" fmla="*/ 2147483647 h 64"/>
                    <a:gd name="T22" fmla="*/ 2147483647 w 68"/>
                    <a:gd name="T23" fmla="*/ 2147483647 h 64"/>
                    <a:gd name="T24" fmla="*/ 2147483647 w 68"/>
                    <a:gd name="T25" fmla="*/ 2147483647 h 64"/>
                    <a:gd name="T26" fmla="*/ 2147483647 w 68"/>
                    <a:gd name="T27" fmla="*/ 2147483647 h 64"/>
                    <a:gd name="T28" fmla="*/ 2147483647 w 68"/>
                    <a:gd name="T29" fmla="*/ 2147483647 h 64"/>
                    <a:gd name="T30" fmla="*/ 2147483647 w 68"/>
                    <a:gd name="T31" fmla="*/ 2147483647 h 64"/>
                    <a:gd name="T32" fmla="*/ 2147483647 w 68"/>
                    <a:gd name="T33" fmla="*/ 2147483647 h 64"/>
                    <a:gd name="T34" fmla="*/ 2147483647 w 68"/>
                    <a:gd name="T35" fmla="*/ 2147483647 h 64"/>
                    <a:gd name="T36" fmla="*/ 2147483647 w 68"/>
                    <a:gd name="T37" fmla="*/ 2147483647 h 64"/>
                    <a:gd name="T38" fmla="*/ 2147483647 w 68"/>
                    <a:gd name="T39" fmla="*/ 2147483647 h 64"/>
                    <a:gd name="T40" fmla="*/ 2147483647 w 68"/>
                    <a:gd name="T41" fmla="*/ 0 h 64"/>
                    <a:gd name="T42" fmla="*/ 2147483647 w 68"/>
                    <a:gd name="T43" fmla="*/ 2147483647 h 64"/>
                    <a:gd name="T44" fmla="*/ 2147483647 w 68"/>
                    <a:gd name="T45" fmla="*/ 2147483647 h 64"/>
                    <a:gd name="T46" fmla="*/ 2147483647 w 68"/>
                    <a:gd name="T47" fmla="*/ 2147483647 h 64"/>
                    <a:gd name="T48" fmla="*/ 2147483647 w 68"/>
                    <a:gd name="T49" fmla="*/ 2147483647 h 64"/>
                    <a:gd name="T50" fmla="*/ 2147483647 w 68"/>
                    <a:gd name="T51" fmla="*/ 2147483647 h 64"/>
                    <a:gd name="T52" fmla="*/ 2147483647 w 68"/>
                    <a:gd name="T53" fmla="*/ 2147483647 h 64"/>
                    <a:gd name="T54" fmla="*/ 2147483647 w 68"/>
                    <a:gd name="T55" fmla="*/ 2147483647 h 64"/>
                    <a:gd name="T56" fmla="*/ 2147483647 w 68"/>
                    <a:gd name="T57" fmla="*/ 2147483647 h 64"/>
                    <a:gd name="T58" fmla="*/ 2147483647 w 68"/>
                    <a:gd name="T59" fmla="*/ 2147483647 h 64"/>
                    <a:gd name="T60" fmla="*/ 2147483647 w 68"/>
                    <a:gd name="T61" fmla="*/ 2147483647 h 64"/>
                    <a:gd name="T62" fmla="*/ 2147483647 w 68"/>
                    <a:gd name="T63" fmla="*/ 2147483647 h 64"/>
                    <a:gd name="T64" fmla="*/ 2147483647 w 68"/>
                    <a:gd name="T65" fmla="*/ 2147483647 h 64"/>
                    <a:gd name="T66" fmla="*/ 2147483647 w 68"/>
                    <a:gd name="T67" fmla="*/ 2147483647 h 64"/>
                    <a:gd name="T68" fmla="*/ 2147483647 w 68"/>
                    <a:gd name="T69" fmla="*/ 2147483647 h 64"/>
                    <a:gd name="T70" fmla="*/ 2147483647 w 68"/>
                    <a:gd name="T71" fmla="*/ 2147483647 h 64"/>
                    <a:gd name="T72" fmla="*/ 2147483647 w 68"/>
                    <a:gd name="T73" fmla="*/ 2147483647 h 64"/>
                    <a:gd name="T74" fmla="*/ 2147483647 w 68"/>
                    <a:gd name="T75" fmla="*/ 2147483647 h 64"/>
                    <a:gd name="T76" fmla="*/ 2147483647 w 68"/>
                    <a:gd name="T77" fmla="*/ 2147483647 h 64"/>
                    <a:gd name="T78" fmla="*/ 2147483647 w 68"/>
                    <a:gd name="T79" fmla="*/ 2147483647 h 64"/>
                    <a:gd name="T80" fmla="*/ 2147483647 w 68"/>
                    <a:gd name="T81" fmla="*/ 2147483647 h 64"/>
                    <a:gd name="T82" fmla="*/ 2147483647 w 68"/>
                    <a:gd name="T83" fmla="*/ 2147483647 h 64"/>
                    <a:gd name="T84" fmla="*/ 2147483647 w 68"/>
                    <a:gd name="T85" fmla="*/ 2147483647 h 64"/>
                    <a:gd name="T86" fmla="*/ 2147483647 w 68"/>
                    <a:gd name="T87" fmla="*/ 2147483647 h 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8" h="64">
                      <a:moveTo>
                        <a:pt x="42" y="0"/>
                      </a:moveTo>
                      <a:cubicBezTo>
                        <a:pt x="27" y="0"/>
                        <a:pt x="16" y="12"/>
                        <a:pt x="16" y="26"/>
                      </a:cubicBezTo>
                      <a:cubicBezTo>
                        <a:pt x="16" y="29"/>
                        <a:pt x="16" y="31"/>
                        <a:pt x="17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3"/>
                        <a:pt x="8" y="53"/>
                        <a:pt x="6" y="54"/>
                      </a:cubicBezTo>
                      <a:cubicBezTo>
                        <a:pt x="2" y="55"/>
                        <a:pt x="0" y="58"/>
                        <a:pt x="1" y="61"/>
                      </a:cubicBezTo>
                      <a:cubicBezTo>
                        <a:pt x="2" y="63"/>
                        <a:pt x="5" y="64"/>
                        <a:pt x="9" y="62"/>
                      </a:cubicBezTo>
                      <a:cubicBezTo>
                        <a:pt x="12" y="61"/>
                        <a:pt x="14" y="59"/>
                        <a:pt x="14" y="56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2" y="44"/>
                        <a:pt x="26" y="47"/>
                        <a:pt x="30" y="50"/>
                      </a:cubicBezTo>
                      <a:cubicBezTo>
                        <a:pt x="29" y="49"/>
                        <a:pt x="27" y="50"/>
                        <a:pt x="25" y="50"/>
                      </a:cubicBezTo>
                      <a:cubicBezTo>
                        <a:pt x="22" y="52"/>
                        <a:pt x="19" y="55"/>
                        <a:pt x="20" y="57"/>
                      </a:cubicBezTo>
                      <a:cubicBezTo>
                        <a:pt x="21" y="59"/>
                        <a:pt x="25" y="60"/>
                        <a:pt x="28" y="59"/>
                      </a:cubicBezTo>
                      <a:cubicBezTo>
                        <a:pt x="32" y="58"/>
                        <a:pt x="34" y="55"/>
                        <a:pt x="34" y="53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6" y="52"/>
                        <a:pt x="39" y="53"/>
                        <a:pt x="42" y="53"/>
                      </a:cubicBezTo>
                      <a:cubicBezTo>
                        <a:pt x="56" y="53"/>
                        <a:pt x="68" y="41"/>
                        <a:pt x="68" y="26"/>
                      </a:cubicBezTo>
                      <a:cubicBezTo>
                        <a:pt x="68" y="12"/>
                        <a:pt x="56" y="0"/>
                        <a:pt x="42" y="0"/>
                      </a:cubicBezTo>
                      <a:close/>
                      <a:moveTo>
                        <a:pt x="22" y="39"/>
                      </a:move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8"/>
                        <a:pt x="32" y="38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28" y="46"/>
                        <a:pt x="24" y="43"/>
                        <a:pt x="22" y="39"/>
                      </a:cubicBezTo>
                      <a:close/>
                      <a:moveTo>
                        <a:pt x="42" y="50"/>
                      </a:moveTo>
                      <a:cubicBezTo>
                        <a:pt x="39" y="50"/>
                        <a:pt x="36" y="49"/>
                        <a:pt x="34" y="4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6" y="41"/>
                        <a:pt x="39" y="42"/>
                        <a:pt x="42" y="42"/>
                      </a:cubicBezTo>
                      <a:cubicBezTo>
                        <a:pt x="50" y="42"/>
                        <a:pt x="57" y="35"/>
                        <a:pt x="57" y="26"/>
                      </a:cubicBezTo>
                      <a:cubicBezTo>
                        <a:pt x="57" y="18"/>
                        <a:pt x="50" y="11"/>
                        <a:pt x="42" y="11"/>
                      </a:cubicBezTo>
                      <a:cubicBezTo>
                        <a:pt x="33" y="11"/>
                        <a:pt x="27" y="18"/>
                        <a:pt x="27" y="26"/>
                      </a:cubicBezTo>
                      <a:cubicBezTo>
                        <a:pt x="27" y="28"/>
                        <a:pt x="27" y="30"/>
                        <a:pt x="27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1"/>
                        <a:pt x="18" y="29"/>
                        <a:pt x="18" y="26"/>
                      </a:cubicBezTo>
                      <a:cubicBezTo>
                        <a:pt x="18" y="13"/>
                        <a:pt x="29" y="3"/>
                        <a:pt x="42" y="3"/>
                      </a:cubicBezTo>
                      <a:cubicBezTo>
                        <a:pt x="55" y="3"/>
                        <a:pt x="65" y="13"/>
                        <a:pt x="65" y="26"/>
                      </a:cubicBezTo>
                      <a:cubicBezTo>
                        <a:pt x="65" y="39"/>
                        <a:pt x="55" y="50"/>
                        <a:pt x="42" y="50"/>
                      </a:cubicBezTo>
                      <a:close/>
                      <a:moveTo>
                        <a:pt x="35" y="26"/>
                      </a:moveTo>
                      <a:cubicBezTo>
                        <a:pt x="35" y="23"/>
                        <a:pt x="38" y="19"/>
                        <a:pt x="42" y="19"/>
                      </a:cubicBezTo>
                      <a:cubicBezTo>
                        <a:pt x="46" y="19"/>
                        <a:pt x="49" y="23"/>
                        <a:pt x="49" y="26"/>
                      </a:cubicBezTo>
                      <a:cubicBezTo>
                        <a:pt x="49" y="30"/>
                        <a:pt x="46" y="33"/>
                        <a:pt x="42" y="33"/>
                      </a:cubicBezTo>
                      <a:cubicBezTo>
                        <a:pt x="38" y="33"/>
                        <a:pt x="35" y="30"/>
                        <a:pt x="35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393">
                  <a:extLst>
                    <a:ext uri="{FF2B5EF4-FFF2-40B4-BE49-F238E27FC236}">
                      <a16:creationId xmlns:a16="http://schemas.microsoft.com/office/drawing/2014/main" id="{997BDFAE-DAC1-46F0-BEFB-4566D93E31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0063" y="1130297"/>
                  <a:ext cx="3119439" cy="1943100"/>
                </a:xfrm>
                <a:custGeom>
                  <a:avLst/>
                  <a:gdLst>
                    <a:gd name="T0" fmla="*/ 2147483647 w 976"/>
                    <a:gd name="T1" fmla="*/ 2147483647 h 608"/>
                    <a:gd name="T2" fmla="*/ 2147483647 w 976"/>
                    <a:gd name="T3" fmla="*/ 2147483647 h 608"/>
                    <a:gd name="T4" fmla="*/ 2147483647 w 976"/>
                    <a:gd name="T5" fmla="*/ 2147483647 h 608"/>
                    <a:gd name="T6" fmla="*/ 2147483647 w 976"/>
                    <a:gd name="T7" fmla="*/ 2147483647 h 608"/>
                    <a:gd name="T8" fmla="*/ 2147483647 w 976"/>
                    <a:gd name="T9" fmla="*/ 2147483647 h 608"/>
                    <a:gd name="T10" fmla="*/ 2147483647 w 976"/>
                    <a:gd name="T11" fmla="*/ 2147483647 h 608"/>
                    <a:gd name="T12" fmla="*/ 2147483647 w 976"/>
                    <a:gd name="T13" fmla="*/ 2147483647 h 608"/>
                    <a:gd name="T14" fmla="*/ 2147483647 w 976"/>
                    <a:gd name="T15" fmla="*/ 2147483647 h 608"/>
                    <a:gd name="T16" fmla="*/ 2147483647 w 976"/>
                    <a:gd name="T17" fmla="*/ 2147483647 h 608"/>
                    <a:gd name="T18" fmla="*/ 2147483647 w 976"/>
                    <a:gd name="T19" fmla="*/ 2147483647 h 608"/>
                    <a:gd name="T20" fmla="*/ 2147483647 w 976"/>
                    <a:gd name="T21" fmla="*/ 2147483647 h 608"/>
                    <a:gd name="T22" fmla="*/ 2147483647 w 976"/>
                    <a:gd name="T23" fmla="*/ 2147483647 h 608"/>
                    <a:gd name="T24" fmla="*/ 2147483647 w 976"/>
                    <a:gd name="T25" fmla="*/ 2147483647 h 608"/>
                    <a:gd name="T26" fmla="*/ 0 w 976"/>
                    <a:gd name="T27" fmla="*/ 2147483647 h 608"/>
                    <a:gd name="T28" fmla="*/ 2147483647 w 976"/>
                    <a:gd name="T29" fmla="*/ 2147483647 h 608"/>
                    <a:gd name="T30" fmla="*/ 2147483647 w 976"/>
                    <a:gd name="T31" fmla="*/ 2147483647 h 608"/>
                    <a:gd name="T32" fmla="*/ 2147483647 w 976"/>
                    <a:gd name="T33" fmla="*/ 2147483647 h 608"/>
                    <a:gd name="T34" fmla="*/ 2147483647 w 976"/>
                    <a:gd name="T35" fmla="*/ 2147483647 h 608"/>
                    <a:gd name="T36" fmla="*/ 2147483647 w 976"/>
                    <a:gd name="T37" fmla="*/ 2147483647 h 608"/>
                    <a:gd name="T38" fmla="*/ 2147483647 w 976"/>
                    <a:gd name="T39" fmla="*/ 2147483647 h 608"/>
                    <a:gd name="T40" fmla="*/ 2147483647 w 976"/>
                    <a:gd name="T41" fmla="*/ 2147483647 h 608"/>
                    <a:gd name="T42" fmla="*/ 2147483647 w 976"/>
                    <a:gd name="T43" fmla="*/ 2147483647 h 608"/>
                    <a:gd name="T44" fmla="*/ 2147483647 w 976"/>
                    <a:gd name="T45" fmla="*/ 2147483647 h 608"/>
                    <a:gd name="T46" fmla="*/ 2147483647 w 976"/>
                    <a:gd name="T47" fmla="*/ 0 h 608"/>
                    <a:gd name="T48" fmla="*/ 2147483647 w 976"/>
                    <a:gd name="T49" fmla="*/ 2147483647 h 608"/>
                    <a:gd name="T50" fmla="*/ 2147483647 w 976"/>
                    <a:gd name="T51" fmla="*/ 2147483647 h 608"/>
                    <a:gd name="T52" fmla="*/ 2147483647 w 976"/>
                    <a:gd name="T53" fmla="*/ 2147483647 h 608"/>
                    <a:gd name="T54" fmla="*/ 2147483647 w 976"/>
                    <a:gd name="T55" fmla="*/ 2147483647 h 608"/>
                    <a:gd name="T56" fmla="*/ 2147483647 w 976"/>
                    <a:gd name="T57" fmla="*/ 2147483647 h 608"/>
                    <a:gd name="T58" fmla="*/ 2147483647 w 976"/>
                    <a:gd name="T59" fmla="*/ 2147483647 h 608"/>
                    <a:gd name="T60" fmla="*/ 2147483647 w 976"/>
                    <a:gd name="T61" fmla="*/ 2147483647 h 608"/>
                    <a:gd name="T62" fmla="*/ 2147483647 w 976"/>
                    <a:gd name="T63" fmla="*/ 2147483647 h 608"/>
                    <a:gd name="T64" fmla="*/ 2147483647 w 976"/>
                    <a:gd name="T65" fmla="*/ 2147483647 h 608"/>
                    <a:gd name="T66" fmla="*/ 2147483647 w 976"/>
                    <a:gd name="T67" fmla="*/ 2147483647 h 608"/>
                    <a:gd name="T68" fmla="*/ 2147483647 w 976"/>
                    <a:gd name="T69" fmla="*/ 2147483647 h 608"/>
                    <a:gd name="T70" fmla="*/ 2147483647 w 976"/>
                    <a:gd name="T71" fmla="*/ 2147483647 h 608"/>
                    <a:gd name="T72" fmla="*/ 2147483647 w 976"/>
                    <a:gd name="T73" fmla="*/ 2147483647 h 608"/>
                    <a:gd name="T74" fmla="*/ 2147483647 w 976"/>
                    <a:gd name="T75" fmla="*/ 2147483647 h 608"/>
                    <a:gd name="T76" fmla="*/ 2147483647 w 976"/>
                    <a:gd name="T77" fmla="*/ 2147483647 h 608"/>
                    <a:gd name="T78" fmla="*/ 2147483647 w 976"/>
                    <a:gd name="T79" fmla="*/ 2147483647 h 608"/>
                    <a:gd name="T80" fmla="*/ 2147483647 w 976"/>
                    <a:gd name="T81" fmla="*/ 2147483647 h 608"/>
                    <a:gd name="T82" fmla="*/ 2147483647 w 976"/>
                    <a:gd name="T83" fmla="*/ 2147483647 h 608"/>
                    <a:gd name="T84" fmla="*/ 2147483647 w 976"/>
                    <a:gd name="T85" fmla="*/ 2147483647 h 608"/>
                    <a:gd name="T86" fmla="*/ 2147483647 w 976"/>
                    <a:gd name="T87" fmla="*/ 2147483647 h 608"/>
                    <a:gd name="T88" fmla="*/ 2147483647 w 976"/>
                    <a:gd name="T89" fmla="*/ 2147483647 h 608"/>
                    <a:gd name="T90" fmla="*/ 2147483647 w 976"/>
                    <a:gd name="T91" fmla="*/ 2147483647 h 608"/>
                    <a:gd name="T92" fmla="*/ 2147483647 w 976"/>
                    <a:gd name="T93" fmla="*/ 2147483647 h 608"/>
                    <a:gd name="T94" fmla="*/ 2147483647 w 976"/>
                    <a:gd name="T95" fmla="*/ 2147483647 h 608"/>
                    <a:gd name="T96" fmla="*/ 2147483647 w 976"/>
                    <a:gd name="T97" fmla="*/ 2147483647 h 608"/>
                    <a:gd name="T98" fmla="*/ 2147483647 w 976"/>
                    <a:gd name="T99" fmla="*/ 2147483647 h 608"/>
                    <a:gd name="T100" fmla="*/ 2147483647 w 976"/>
                    <a:gd name="T101" fmla="*/ 2147483647 h 608"/>
                    <a:gd name="T102" fmla="*/ 2147483647 w 976"/>
                    <a:gd name="T103" fmla="*/ 2147483647 h 608"/>
                    <a:gd name="T104" fmla="*/ 2147483647 w 976"/>
                    <a:gd name="T105" fmla="*/ 2147483647 h 608"/>
                    <a:gd name="T106" fmla="*/ 2147483647 w 976"/>
                    <a:gd name="T107" fmla="*/ 2147483647 h 608"/>
                    <a:gd name="T108" fmla="*/ 2147483647 w 976"/>
                    <a:gd name="T109" fmla="*/ 2147483647 h 608"/>
                    <a:gd name="T110" fmla="*/ 2147483647 w 976"/>
                    <a:gd name="T111" fmla="*/ 2147483647 h 608"/>
                    <a:gd name="T112" fmla="*/ 2147483647 w 976"/>
                    <a:gd name="T113" fmla="*/ 2147483647 h 608"/>
                    <a:gd name="T114" fmla="*/ 2147483647 w 976"/>
                    <a:gd name="T115" fmla="*/ 2147483647 h 6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6" h="608">
                      <a:moveTo>
                        <a:pt x="766" y="608"/>
                      </a:moveTo>
                      <a:cubicBezTo>
                        <a:pt x="734" y="608"/>
                        <a:pt x="703" y="601"/>
                        <a:pt x="674" y="587"/>
                      </a:cubicBezTo>
                      <a:cubicBezTo>
                        <a:pt x="668" y="584"/>
                        <a:pt x="668" y="584"/>
                        <a:pt x="668" y="584"/>
                      </a:cubicBezTo>
                      <a:cubicBezTo>
                        <a:pt x="663" y="587"/>
                        <a:pt x="663" y="587"/>
                        <a:pt x="663" y="587"/>
                      </a:cubicBezTo>
                      <a:cubicBezTo>
                        <a:pt x="638" y="601"/>
                        <a:pt x="609" y="608"/>
                        <a:pt x="580" y="608"/>
                      </a:cubicBezTo>
                      <a:cubicBezTo>
                        <a:pt x="542" y="608"/>
                        <a:pt x="505" y="595"/>
                        <a:pt x="474" y="572"/>
                      </a:cubicBezTo>
                      <a:cubicBezTo>
                        <a:pt x="467" y="566"/>
                        <a:pt x="467" y="566"/>
                        <a:pt x="467" y="566"/>
                      </a:cubicBezTo>
                      <a:cubicBezTo>
                        <a:pt x="459" y="572"/>
                        <a:pt x="459" y="572"/>
                        <a:pt x="459" y="572"/>
                      </a:cubicBezTo>
                      <a:cubicBezTo>
                        <a:pt x="428" y="595"/>
                        <a:pt x="392" y="608"/>
                        <a:pt x="353" y="608"/>
                      </a:cubicBezTo>
                      <a:cubicBezTo>
                        <a:pt x="317" y="608"/>
                        <a:pt x="282" y="597"/>
                        <a:pt x="253" y="576"/>
                      </a:cubicBezTo>
                      <a:cubicBezTo>
                        <a:pt x="245" y="570"/>
                        <a:pt x="245" y="570"/>
                        <a:pt x="245" y="570"/>
                      </a:cubicBezTo>
                      <a:cubicBezTo>
                        <a:pt x="237" y="576"/>
                        <a:pt x="237" y="576"/>
                        <a:pt x="237" y="576"/>
                      </a:cubicBezTo>
                      <a:cubicBezTo>
                        <a:pt x="211" y="597"/>
                        <a:pt x="180" y="608"/>
                        <a:pt x="146" y="608"/>
                      </a:cubicBezTo>
                      <a:cubicBezTo>
                        <a:pt x="66" y="608"/>
                        <a:pt x="0" y="542"/>
                        <a:pt x="0" y="461"/>
                      </a:cubicBezTo>
                      <a:cubicBezTo>
                        <a:pt x="0" y="381"/>
                        <a:pt x="66" y="315"/>
                        <a:pt x="146" y="315"/>
                      </a:cubicBezTo>
                      <a:cubicBezTo>
                        <a:pt x="149" y="315"/>
                        <a:pt x="152" y="315"/>
                        <a:pt x="154" y="315"/>
                      </a:cubicBezTo>
                      <a:cubicBezTo>
                        <a:pt x="170" y="316"/>
                        <a:pt x="170" y="316"/>
                        <a:pt x="170" y="316"/>
                      </a:cubicBezTo>
                      <a:cubicBezTo>
                        <a:pt x="167" y="301"/>
                        <a:pt x="167" y="301"/>
                        <a:pt x="167" y="301"/>
                      </a:cubicBezTo>
                      <a:cubicBezTo>
                        <a:pt x="166" y="294"/>
                        <a:pt x="166" y="288"/>
                        <a:pt x="166" y="281"/>
                      </a:cubicBezTo>
                      <a:cubicBezTo>
                        <a:pt x="166" y="211"/>
                        <a:pt x="223" y="154"/>
                        <a:pt x="293" y="154"/>
                      </a:cubicBezTo>
                      <a:cubicBezTo>
                        <a:pt x="309" y="154"/>
                        <a:pt x="324" y="157"/>
                        <a:pt x="339" y="163"/>
                      </a:cubicBezTo>
                      <a:cubicBezTo>
                        <a:pt x="352" y="168"/>
                        <a:pt x="352" y="168"/>
                        <a:pt x="352" y="168"/>
                      </a:cubicBezTo>
                      <a:cubicBezTo>
                        <a:pt x="356" y="154"/>
                        <a:pt x="356" y="154"/>
                        <a:pt x="356" y="154"/>
                      </a:cubicBezTo>
                      <a:cubicBezTo>
                        <a:pt x="379" y="64"/>
                        <a:pt x="461" y="0"/>
                        <a:pt x="554" y="0"/>
                      </a:cubicBezTo>
                      <a:cubicBezTo>
                        <a:pt x="656" y="0"/>
                        <a:pt x="744" y="76"/>
                        <a:pt x="758" y="177"/>
                      </a:cubicBezTo>
                      <a:cubicBezTo>
                        <a:pt x="759" y="188"/>
                        <a:pt x="759" y="188"/>
                        <a:pt x="759" y="188"/>
                      </a:cubicBezTo>
                      <a:cubicBezTo>
                        <a:pt x="770" y="188"/>
                        <a:pt x="770" y="188"/>
                        <a:pt x="770" y="188"/>
                      </a:cubicBezTo>
                      <a:cubicBezTo>
                        <a:pt x="884" y="190"/>
                        <a:pt x="976" y="284"/>
                        <a:pt x="976" y="398"/>
                      </a:cubicBezTo>
                      <a:cubicBezTo>
                        <a:pt x="976" y="514"/>
                        <a:pt x="882" y="608"/>
                        <a:pt x="766" y="608"/>
                      </a:cubicBezTo>
                      <a:close/>
                      <a:moveTo>
                        <a:pt x="668" y="563"/>
                      </a:moveTo>
                      <a:cubicBezTo>
                        <a:pt x="682" y="570"/>
                        <a:pt x="682" y="570"/>
                        <a:pt x="682" y="570"/>
                      </a:cubicBezTo>
                      <a:cubicBezTo>
                        <a:pt x="709" y="583"/>
                        <a:pt x="737" y="589"/>
                        <a:pt x="766" y="589"/>
                      </a:cubicBezTo>
                      <a:cubicBezTo>
                        <a:pt x="872" y="589"/>
                        <a:pt x="958" y="504"/>
                        <a:pt x="958" y="398"/>
                      </a:cubicBezTo>
                      <a:cubicBezTo>
                        <a:pt x="958" y="294"/>
                        <a:pt x="873" y="208"/>
                        <a:pt x="770" y="206"/>
                      </a:cubicBezTo>
                      <a:cubicBezTo>
                        <a:pt x="743" y="206"/>
                        <a:pt x="743" y="206"/>
                        <a:pt x="743" y="206"/>
                      </a:cubicBezTo>
                      <a:cubicBezTo>
                        <a:pt x="739" y="180"/>
                        <a:pt x="739" y="180"/>
                        <a:pt x="739" y="180"/>
                      </a:cubicBezTo>
                      <a:cubicBezTo>
                        <a:pt x="727" y="88"/>
                        <a:pt x="647" y="19"/>
                        <a:pt x="554" y="19"/>
                      </a:cubicBezTo>
                      <a:cubicBezTo>
                        <a:pt x="469" y="19"/>
                        <a:pt x="395" y="76"/>
                        <a:pt x="373" y="159"/>
                      </a:cubicBezTo>
                      <a:cubicBezTo>
                        <a:pt x="365" y="193"/>
                        <a:pt x="365" y="193"/>
                        <a:pt x="365" y="193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20" y="175"/>
                        <a:pt x="306" y="173"/>
                        <a:pt x="293" y="173"/>
                      </a:cubicBezTo>
                      <a:cubicBezTo>
                        <a:pt x="233" y="173"/>
                        <a:pt x="184" y="221"/>
                        <a:pt x="184" y="281"/>
                      </a:cubicBezTo>
                      <a:cubicBezTo>
                        <a:pt x="184" y="287"/>
                        <a:pt x="185" y="292"/>
                        <a:pt x="186" y="298"/>
                      </a:cubicBezTo>
                      <a:cubicBezTo>
                        <a:pt x="192" y="336"/>
                        <a:pt x="192" y="336"/>
                        <a:pt x="192" y="336"/>
                      </a:cubicBezTo>
                      <a:cubicBezTo>
                        <a:pt x="153" y="334"/>
                        <a:pt x="153" y="334"/>
                        <a:pt x="153" y="334"/>
                      </a:cubicBezTo>
                      <a:cubicBezTo>
                        <a:pt x="151" y="334"/>
                        <a:pt x="149" y="333"/>
                        <a:pt x="146" y="333"/>
                      </a:cubicBezTo>
                      <a:cubicBezTo>
                        <a:pt x="76" y="333"/>
                        <a:pt x="19" y="391"/>
                        <a:pt x="19" y="461"/>
                      </a:cubicBezTo>
                      <a:cubicBezTo>
                        <a:pt x="19" y="532"/>
                        <a:pt x="76" y="589"/>
                        <a:pt x="146" y="589"/>
                      </a:cubicBezTo>
                      <a:cubicBezTo>
                        <a:pt x="176" y="589"/>
                        <a:pt x="203" y="580"/>
                        <a:pt x="226" y="562"/>
                      </a:cubicBezTo>
                      <a:cubicBezTo>
                        <a:pt x="244" y="547"/>
                        <a:pt x="244" y="547"/>
                        <a:pt x="244" y="547"/>
                      </a:cubicBezTo>
                      <a:cubicBezTo>
                        <a:pt x="263" y="561"/>
                        <a:pt x="263" y="561"/>
                        <a:pt x="263" y="561"/>
                      </a:cubicBezTo>
                      <a:cubicBezTo>
                        <a:pt x="290" y="580"/>
                        <a:pt x="321" y="589"/>
                        <a:pt x="353" y="589"/>
                      </a:cubicBezTo>
                      <a:cubicBezTo>
                        <a:pt x="388" y="589"/>
                        <a:pt x="420" y="578"/>
                        <a:pt x="448" y="557"/>
                      </a:cubicBezTo>
                      <a:cubicBezTo>
                        <a:pt x="467" y="542"/>
                        <a:pt x="467" y="542"/>
                        <a:pt x="467" y="542"/>
                      </a:cubicBezTo>
                      <a:cubicBezTo>
                        <a:pt x="486" y="557"/>
                        <a:pt x="486" y="557"/>
                        <a:pt x="486" y="557"/>
                      </a:cubicBezTo>
                      <a:cubicBezTo>
                        <a:pt x="513" y="578"/>
                        <a:pt x="546" y="589"/>
                        <a:pt x="580" y="589"/>
                      </a:cubicBezTo>
                      <a:cubicBezTo>
                        <a:pt x="606" y="589"/>
                        <a:pt x="632" y="583"/>
                        <a:pt x="654" y="571"/>
                      </a:cubicBezTo>
                      <a:lnTo>
                        <a:pt x="668" y="563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445">
                  <a:extLst>
                    <a:ext uri="{FF2B5EF4-FFF2-40B4-BE49-F238E27FC236}">
                      <a16:creationId xmlns:a16="http://schemas.microsoft.com/office/drawing/2014/main" id="{6CDE9D74-2D66-4115-A5C7-FC56F3971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2389192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4"/>
                      </a:lnTo>
                      <a:lnTo>
                        <a:pt x="149" y="54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446">
                  <a:extLst>
                    <a:ext uri="{FF2B5EF4-FFF2-40B4-BE49-F238E27FC236}">
                      <a16:creationId xmlns:a16="http://schemas.microsoft.com/office/drawing/2014/main" id="{C6D7C8B8-16EB-4675-B24C-3CB3799BF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138" y="2549530"/>
                  <a:ext cx="195263" cy="149225"/>
                </a:xfrm>
                <a:custGeom>
                  <a:avLst/>
                  <a:gdLst>
                    <a:gd name="T0" fmla="*/ 2147483647 w 61"/>
                    <a:gd name="T1" fmla="*/ 2147483647 h 47"/>
                    <a:gd name="T2" fmla="*/ 2147483647 w 61"/>
                    <a:gd name="T3" fmla="*/ 2147483647 h 47"/>
                    <a:gd name="T4" fmla="*/ 2147483647 w 61"/>
                    <a:gd name="T5" fmla="*/ 2147483647 h 47"/>
                    <a:gd name="T6" fmla="*/ 2147483647 w 61"/>
                    <a:gd name="T7" fmla="*/ 0 h 47"/>
                    <a:gd name="T8" fmla="*/ 2147483647 w 61"/>
                    <a:gd name="T9" fmla="*/ 0 h 47"/>
                    <a:gd name="T10" fmla="*/ 2147483647 w 61"/>
                    <a:gd name="T11" fmla="*/ 2147483647 h 47"/>
                    <a:gd name="T12" fmla="*/ 2147483647 w 61"/>
                    <a:gd name="T13" fmla="*/ 2147483647 h 47"/>
                    <a:gd name="T14" fmla="*/ 2147483647 w 61"/>
                    <a:gd name="T15" fmla="*/ 2147483647 h 47"/>
                    <a:gd name="T16" fmla="*/ 0 w 61"/>
                    <a:gd name="T17" fmla="*/ 2147483647 h 47"/>
                    <a:gd name="T18" fmla="*/ 0 w 61"/>
                    <a:gd name="T19" fmla="*/ 2147483647 h 47"/>
                    <a:gd name="T20" fmla="*/ 2147483647 w 61"/>
                    <a:gd name="T21" fmla="*/ 2147483647 h 47"/>
                    <a:gd name="T22" fmla="*/ 2147483647 w 61"/>
                    <a:gd name="T23" fmla="*/ 2147483647 h 47"/>
                    <a:gd name="T24" fmla="*/ 2147483647 w 61"/>
                    <a:gd name="T25" fmla="*/ 2147483647 h 47"/>
                    <a:gd name="T26" fmla="*/ 2147483647 w 61"/>
                    <a:gd name="T27" fmla="*/ 2147483647 h 47"/>
                    <a:gd name="T28" fmla="*/ 2147483647 w 61"/>
                    <a:gd name="T29" fmla="*/ 2147483647 h 47"/>
                    <a:gd name="T30" fmla="*/ 2147483647 w 61"/>
                    <a:gd name="T31" fmla="*/ 2147483647 h 47"/>
                    <a:gd name="T32" fmla="*/ 2147483647 w 61"/>
                    <a:gd name="T33" fmla="*/ 2147483647 h 47"/>
                    <a:gd name="T34" fmla="*/ 2147483647 w 61"/>
                    <a:gd name="T35" fmla="*/ 2147483647 h 47"/>
                    <a:gd name="T36" fmla="*/ 2147483647 w 61"/>
                    <a:gd name="T37" fmla="*/ 2147483647 h 47"/>
                    <a:gd name="T38" fmla="*/ 2147483647 w 61"/>
                    <a:gd name="T39" fmla="*/ 2147483647 h 47"/>
                    <a:gd name="T40" fmla="*/ 2147483647 w 61"/>
                    <a:gd name="T41" fmla="*/ 2147483647 h 47"/>
                    <a:gd name="T42" fmla="*/ 2147483647 w 61"/>
                    <a:gd name="T43" fmla="*/ 2147483647 h 47"/>
                    <a:gd name="T44" fmla="*/ 2147483647 w 61"/>
                    <a:gd name="T45" fmla="*/ 21474836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47">
                      <a:moveTo>
                        <a:pt x="58" y="3"/>
                      </a:move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1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7" y="8"/>
                        <a:pt x="59" y="9"/>
                        <a:pt x="59" y="11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60" y="46"/>
                        <a:pt x="61" y="45"/>
                        <a:pt x="61" y="4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4"/>
                        <a:pt x="60" y="3"/>
                        <a:pt x="58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447">
                  <a:extLst>
                    <a:ext uri="{FF2B5EF4-FFF2-40B4-BE49-F238E27FC236}">
                      <a16:creationId xmlns:a16="http://schemas.microsoft.com/office/drawing/2014/main" id="{A4E97EEA-C756-4CCD-94DC-8834720B0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2581280"/>
                  <a:ext cx="192088" cy="150813"/>
                </a:xfrm>
                <a:custGeom>
                  <a:avLst/>
                  <a:gdLst>
                    <a:gd name="T0" fmla="*/ 2147483647 w 60"/>
                    <a:gd name="T1" fmla="*/ 2147483647 h 47"/>
                    <a:gd name="T2" fmla="*/ 2147483647 w 60"/>
                    <a:gd name="T3" fmla="*/ 2147483647 h 47"/>
                    <a:gd name="T4" fmla="*/ 2147483647 w 60"/>
                    <a:gd name="T5" fmla="*/ 2147483647 h 47"/>
                    <a:gd name="T6" fmla="*/ 2147483647 w 60"/>
                    <a:gd name="T7" fmla="*/ 0 h 47"/>
                    <a:gd name="T8" fmla="*/ 2147483647 w 60"/>
                    <a:gd name="T9" fmla="*/ 0 h 47"/>
                    <a:gd name="T10" fmla="*/ 2147483647 w 60"/>
                    <a:gd name="T11" fmla="*/ 2147483647 h 47"/>
                    <a:gd name="T12" fmla="*/ 2147483647 w 60"/>
                    <a:gd name="T13" fmla="*/ 2147483647 h 47"/>
                    <a:gd name="T14" fmla="*/ 0 w 60"/>
                    <a:gd name="T15" fmla="*/ 2147483647 h 47"/>
                    <a:gd name="T16" fmla="*/ 0 w 60"/>
                    <a:gd name="T17" fmla="*/ 2147483647 h 47"/>
                    <a:gd name="T18" fmla="*/ 2147483647 w 60"/>
                    <a:gd name="T19" fmla="*/ 2147483647 h 47"/>
                    <a:gd name="T20" fmla="*/ 2147483647 w 60"/>
                    <a:gd name="T21" fmla="*/ 2147483647 h 47"/>
                    <a:gd name="T22" fmla="*/ 2147483647 w 60"/>
                    <a:gd name="T23" fmla="*/ 2147483647 h 47"/>
                    <a:gd name="T24" fmla="*/ 2147483647 w 60"/>
                    <a:gd name="T25" fmla="*/ 2147483647 h 47"/>
                    <a:gd name="T26" fmla="*/ 2147483647 w 60"/>
                    <a:gd name="T27" fmla="*/ 2147483647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" h="47">
                      <a:moveTo>
                        <a:pt x="57" y="4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2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59" y="47"/>
                        <a:pt x="60" y="46"/>
                        <a:pt x="60" y="4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5"/>
                        <a:pt x="59" y="4"/>
                        <a:pt x="57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448">
                  <a:extLst>
                    <a:ext uri="{FF2B5EF4-FFF2-40B4-BE49-F238E27FC236}">
                      <a16:creationId xmlns:a16="http://schemas.microsoft.com/office/drawing/2014/main" id="{9AC9DEB2-B75A-47DF-9EDF-3B4DD7B0D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449">
                  <a:extLst>
                    <a:ext uri="{FF2B5EF4-FFF2-40B4-BE49-F238E27FC236}">
                      <a16:creationId xmlns:a16="http://schemas.microsoft.com/office/drawing/2014/main" id="{3FF1FB67-5284-49AA-82C1-1AC70CB12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2597155"/>
                  <a:ext cx="63500" cy="38100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0 h 12"/>
                    <a:gd name="T10" fmla="*/ 2147483647 w 20"/>
                    <a:gd name="T11" fmla="*/ 2147483647 h 12"/>
                    <a:gd name="T12" fmla="*/ 2147483647 w 20"/>
                    <a:gd name="T13" fmla="*/ 2147483647 h 12"/>
                    <a:gd name="T14" fmla="*/ 2147483647 w 20"/>
                    <a:gd name="T15" fmla="*/ 2147483647 h 12"/>
                    <a:gd name="T16" fmla="*/ 2147483647 w 20"/>
                    <a:gd name="T17" fmla="*/ 2147483647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2147483647 w 20"/>
                    <a:gd name="T25" fmla="*/ 2147483647 h 12"/>
                    <a:gd name="T26" fmla="*/ 2147483647 w 20"/>
                    <a:gd name="T27" fmla="*/ 2147483647 h 12"/>
                    <a:gd name="T28" fmla="*/ 2147483647 w 20"/>
                    <a:gd name="T29" fmla="*/ 0 h 12"/>
                    <a:gd name="T30" fmla="*/ 2147483647 w 20"/>
                    <a:gd name="T31" fmla="*/ 2147483647 h 12"/>
                    <a:gd name="T32" fmla="*/ 0 w 20"/>
                    <a:gd name="T33" fmla="*/ 2147483647 h 12"/>
                    <a:gd name="T34" fmla="*/ 0 w 20"/>
                    <a:gd name="T35" fmla="*/ 2147483647 h 12"/>
                    <a:gd name="T36" fmla="*/ 0 w 20"/>
                    <a:gd name="T37" fmla="*/ 2147483647 h 12"/>
                    <a:gd name="T38" fmla="*/ 2147483647 w 20"/>
                    <a:gd name="T39" fmla="*/ 2147483647 h 12"/>
                    <a:gd name="T40" fmla="*/ 2147483647 w 20"/>
                    <a:gd name="T41" fmla="*/ 2147483647 h 12"/>
                    <a:gd name="T42" fmla="*/ 2147483647 w 20"/>
                    <a:gd name="T43" fmla="*/ 2147483647 h 12"/>
                    <a:gd name="T44" fmla="*/ 2147483647 w 20"/>
                    <a:gd name="T45" fmla="*/ 2147483647 h 12"/>
                    <a:gd name="T46" fmla="*/ 2147483647 w 20"/>
                    <a:gd name="T47" fmla="*/ 2147483647 h 12"/>
                    <a:gd name="T48" fmla="*/ 2147483647 w 20"/>
                    <a:gd name="T49" fmla="*/ 2147483647 h 12"/>
                    <a:gd name="T50" fmla="*/ 2147483647 w 20"/>
                    <a:gd name="T51" fmla="*/ 2147483647 h 12"/>
                    <a:gd name="T52" fmla="*/ 2147483647 w 20"/>
                    <a:gd name="T53" fmla="*/ 2147483647 h 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0" h="12">
                      <a:moveTo>
                        <a:pt x="19" y="10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19" y="6"/>
                        <a:pt x="18" y="4"/>
                      </a:cubicBezTo>
                      <a:cubicBezTo>
                        <a:pt x="17" y="2"/>
                        <a:pt x="15" y="1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2"/>
                        <a:pt x="15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450">
                  <a:extLst>
                    <a:ext uri="{FF2B5EF4-FFF2-40B4-BE49-F238E27FC236}">
                      <a16:creationId xmlns:a16="http://schemas.microsoft.com/office/drawing/2014/main" id="{FA87D132-59E5-4223-8660-C11A2D1F0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688" y="2600330"/>
                  <a:ext cx="6350" cy="6350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0 h 2"/>
                    <a:gd name="T8" fmla="*/ 0 w 2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451">
                  <a:extLst>
                    <a:ext uri="{FF2B5EF4-FFF2-40B4-BE49-F238E27FC236}">
                      <a16:creationId xmlns:a16="http://schemas.microsoft.com/office/drawing/2014/main" id="{17E1D893-8938-451D-B093-06C1F6D07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9988" y="2565405"/>
                  <a:ext cx="31750" cy="34925"/>
                </a:xfrm>
                <a:custGeom>
                  <a:avLst/>
                  <a:gdLst>
                    <a:gd name="T0" fmla="*/ 0 w 10"/>
                    <a:gd name="T1" fmla="*/ 2147483647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0 h 11"/>
                    <a:gd name="T18" fmla="*/ 0 w 10"/>
                    <a:gd name="T19" fmla="*/ 2147483647 h 11"/>
                    <a:gd name="T20" fmla="*/ 0 w 10"/>
                    <a:gd name="T21" fmla="*/ 2147483647 h 11"/>
                    <a:gd name="T22" fmla="*/ 0 w 10"/>
                    <a:gd name="T23" fmla="*/ 2147483647 h 11"/>
                    <a:gd name="T24" fmla="*/ 0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2147483647 w 10"/>
                    <a:gd name="T37" fmla="*/ 2147483647 h 11"/>
                    <a:gd name="T38" fmla="*/ 2147483647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7" y="11"/>
                        <a:pt x="8" y="9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1" y="5"/>
                      </a:move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9"/>
                        <a:pt x="6" y="11"/>
                        <a:pt x="5" y="11"/>
                      </a:cubicBezTo>
                      <a:cubicBezTo>
                        <a:pt x="3" y="11"/>
                        <a:pt x="2" y="9"/>
                        <a:pt x="1" y="7"/>
                      </a:cubicBezTo>
                      <a:cubicBezTo>
                        <a:pt x="1" y="7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452">
                  <a:extLst>
                    <a:ext uri="{FF2B5EF4-FFF2-40B4-BE49-F238E27FC236}">
                      <a16:creationId xmlns:a16="http://schemas.microsoft.com/office/drawing/2014/main" id="{E5885518-5158-447F-B0B1-75F5465D10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2838" y="2533655"/>
                  <a:ext cx="239713" cy="177800"/>
                </a:xfrm>
                <a:custGeom>
                  <a:avLst/>
                  <a:gdLst>
                    <a:gd name="T0" fmla="*/ 2147483647 w 75"/>
                    <a:gd name="T1" fmla="*/ 2147483647 h 56"/>
                    <a:gd name="T2" fmla="*/ 2147483647 w 75"/>
                    <a:gd name="T3" fmla="*/ 2147483647 h 56"/>
                    <a:gd name="T4" fmla="*/ 0 w 75"/>
                    <a:gd name="T5" fmla="*/ 2147483647 h 56"/>
                    <a:gd name="T6" fmla="*/ 0 w 75"/>
                    <a:gd name="T7" fmla="*/ 2147483647 h 56"/>
                    <a:gd name="T8" fmla="*/ 2147483647 w 75"/>
                    <a:gd name="T9" fmla="*/ 0 h 56"/>
                    <a:gd name="T10" fmla="*/ 2147483647 w 75"/>
                    <a:gd name="T11" fmla="*/ 0 h 56"/>
                    <a:gd name="T12" fmla="*/ 2147483647 w 75"/>
                    <a:gd name="T13" fmla="*/ 2147483647 h 56"/>
                    <a:gd name="T14" fmla="*/ 2147483647 w 75"/>
                    <a:gd name="T15" fmla="*/ 2147483647 h 56"/>
                    <a:gd name="T16" fmla="*/ 2147483647 w 75"/>
                    <a:gd name="T17" fmla="*/ 2147483647 h 56"/>
                    <a:gd name="T18" fmla="*/ 2147483647 w 75"/>
                    <a:gd name="T19" fmla="*/ 2147483647 h 56"/>
                    <a:gd name="T20" fmla="*/ 2147483647 w 75"/>
                    <a:gd name="T21" fmla="*/ 2147483647 h 56"/>
                    <a:gd name="T22" fmla="*/ 2147483647 w 75"/>
                    <a:gd name="T23" fmla="*/ 2147483647 h 56"/>
                    <a:gd name="T24" fmla="*/ 2147483647 w 75"/>
                    <a:gd name="T25" fmla="*/ 2147483647 h 56"/>
                    <a:gd name="T26" fmla="*/ 2147483647 w 75"/>
                    <a:gd name="T27" fmla="*/ 2147483647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56">
                      <a:moveTo>
                        <a:pt x="72" y="56"/>
                      </a:move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2" y="56"/>
                        <a:pt x="0" y="55"/>
                        <a:pt x="0" y="5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3" y="0"/>
                        <a:pt x="75" y="2"/>
                        <a:pt x="75" y="3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5"/>
                        <a:pt x="73" y="56"/>
                        <a:pt x="72" y="56"/>
                      </a:cubicBezTo>
                      <a:close/>
                      <a:moveTo>
                        <a:pt x="4" y="53"/>
                      </a:move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453">
                  <a:extLst>
                    <a:ext uri="{FF2B5EF4-FFF2-40B4-BE49-F238E27FC236}">
                      <a16:creationId xmlns:a16="http://schemas.microsoft.com/office/drawing/2014/main" id="{717C24A9-8F4C-45DD-B396-AC0A0EA5A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581280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454">
                  <a:extLst>
                    <a:ext uri="{FF2B5EF4-FFF2-40B4-BE49-F238E27FC236}">
                      <a16:creationId xmlns:a16="http://schemas.microsoft.com/office/drawing/2014/main" id="{950993E3-1B8C-41D0-9E24-E75872E6C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03505"/>
                  <a:ext cx="80963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455">
                  <a:extLst>
                    <a:ext uri="{FF2B5EF4-FFF2-40B4-BE49-F238E27FC236}">
                      <a16:creationId xmlns:a16="http://schemas.microsoft.com/office/drawing/2014/main" id="{4C4ABA8F-057F-4F91-9A9F-A4B309874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28905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456">
                  <a:extLst>
                    <a:ext uri="{FF2B5EF4-FFF2-40B4-BE49-F238E27FC236}">
                      <a16:creationId xmlns:a16="http://schemas.microsoft.com/office/drawing/2014/main" id="{D06BC9A7-8B11-4BFF-8790-69B79CB32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681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457">
                  <a:extLst>
                    <a:ext uri="{FF2B5EF4-FFF2-40B4-BE49-F238E27FC236}">
                      <a16:creationId xmlns:a16="http://schemas.microsoft.com/office/drawing/2014/main" id="{AE691CBC-54BA-4A19-B2C6-47FEB10D5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817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6" y="16"/>
                      </a:lnTo>
                      <a:lnTo>
                        <a:pt x="16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458">
                  <a:extLst>
                    <a:ext uri="{FF2B5EF4-FFF2-40B4-BE49-F238E27FC236}">
                      <a16:creationId xmlns:a16="http://schemas.microsoft.com/office/drawing/2014/main" id="{9E09A887-6D4B-4CF1-B1B7-3529DF9FFF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98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459">
                  <a:extLst>
                    <a:ext uri="{FF2B5EF4-FFF2-40B4-BE49-F238E27FC236}">
                      <a16:creationId xmlns:a16="http://schemas.microsoft.com/office/drawing/2014/main" id="{3FA1958C-9D34-4AA9-AA5A-490FFA1E4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5476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463">
                  <a:extLst>
                    <a:ext uri="{FF2B5EF4-FFF2-40B4-BE49-F238E27FC236}">
                      <a16:creationId xmlns:a16="http://schemas.microsoft.com/office/drawing/2014/main" id="{572BDB5B-BBA4-4344-94F7-C21F2C5776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1938341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5"/>
                      </a:lnTo>
                      <a:lnTo>
                        <a:pt x="149" y="55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464">
                  <a:extLst>
                    <a:ext uri="{FF2B5EF4-FFF2-40B4-BE49-F238E27FC236}">
                      <a16:creationId xmlns:a16="http://schemas.microsoft.com/office/drawing/2014/main" id="{AB916DA3-B403-416A-8C5C-1FD339659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56388" y="2120904"/>
                  <a:ext cx="139700" cy="153988"/>
                </a:xfrm>
                <a:custGeom>
                  <a:avLst/>
                  <a:gdLst>
                    <a:gd name="T0" fmla="*/ 2147483647 w 44"/>
                    <a:gd name="T1" fmla="*/ 0 h 48"/>
                    <a:gd name="T2" fmla="*/ 2147483647 w 44"/>
                    <a:gd name="T3" fmla="*/ 0 h 48"/>
                    <a:gd name="T4" fmla="*/ 2147483647 w 44"/>
                    <a:gd name="T5" fmla="*/ 0 h 48"/>
                    <a:gd name="T6" fmla="*/ 0 w 44"/>
                    <a:gd name="T7" fmla="*/ 2147483647 h 48"/>
                    <a:gd name="T8" fmla="*/ 0 w 44"/>
                    <a:gd name="T9" fmla="*/ 2147483647 h 48"/>
                    <a:gd name="T10" fmla="*/ 2147483647 w 44"/>
                    <a:gd name="T11" fmla="*/ 2147483647 h 48"/>
                    <a:gd name="T12" fmla="*/ 2147483647 w 44"/>
                    <a:gd name="T13" fmla="*/ 2147483647 h 48"/>
                    <a:gd name="T14" fmla="*/ 2147483647 w 44"/>
                    <a:gd name="T15" fmla="*/ 2147483647 h 48"/>
                    <a:gd name="T16" fmla="*/ 2147483647 w 44"/>
                    <a:gd name="T17" fmla="*/ 2147483647 h 48"/>
                    <a:gd name="T18" fmla="*/ 2147483647 w 44"/>
                    <a:gd name="T19" fmla="*/ 2147483647 h 48"/>
                    <a:gd name="T20" fmla="*/ 2147483647 w 44"/>
                    <a:gd name="T21" fmla="*/ 0 h 48"/>
                    <a:gd name="T22" fmla="*/ 2147483647 w 44"/>
                    <a:gd name="T23" fmla="*/ 2147483647 h 48"/>
                    <a:gd name="T24" fmla="*/ 2147483647 w 44"/>
                    <a:gd name="T25" fmla="*/ 2147483647 h 48"/>
                    <a:gd name="T26" fmla="*/ 2147483647 w 44"/>
                    <a:gd name="T27" fmla="*/ 2147483647 h 48"/>
                    <a:gd name="T28" fmla="*/ 2147483647 w 44"/>
                    <a:gd name="T29" fmla="*/ 2147483647 h 48"/>
                    <a:gd name="T30" fmla="*/ 2147483647 w 44"/>
                    <a:gd name="T31" fmla="*/ 2147483647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48">
                      <a:moveTo>
                        <a:pt x="42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1" y="48"/>
                        <a:pt x="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4" y="47"/>
                        <a:pt x="44" y="46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2" y="0"/>
                      </a:cubicBezTo>
                      <a:close/>
                      <a:moveTo>
                        <a:pt x="42" y="46"/>
                      </a:move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lnTo>
                        <a:pt x="42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465">
                  <a:extLst>
                    <a:ext uri="{FF2B5EF4-FFF2-40B4-BE49-F238E27FC236}">
                      <a16:creationId xmlns:a16="http://schemas.microsoft.com/office/drawing/2014/main" id="{A8F3874F-77E8-4972-B233-C55002FA7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4963" y="2076454"/>
                  <a:ext cx="142875" cy="152400"/>
                </a:xfrm>
                <a:custGeom>
                  <a:avLst/>
                  <a:gdLst>
                    <a:gd name="T0" fmla="*/ 2147483647 w 45"/>
                    <a:gd name="T1" fmla="*/ 0 h 48"/>
                    <a:gd name="T2" fmla="*/ 2147483647 w 45"/>
                    <a:gd name="T3" fmla="*/ 0 h 48"/>
                    <a:gd name="T4" fmla="*/ 0 w 45"/>
                    <a:gd name="T5" fmla="*/ 2147483647 h 48"/>
                    <a:gd name="T6" fmla="*/ 0 w 45"/>
                    <a:gd name="T7" fmla="*/ 2147483647 h 48"/>
                    <a:gd name="T8" fmla="*/ 2147483647 w 45"/>
                    <a:gd name="T9" fmla="*/ 2147483647 h 48"/>
                    <a:gd name="T10" fmla="*/ 2147483647 w 45"/>
                    <a:gd name="T11" fmla="*/ 2147483647 h 48"/>
                    <a:gd name="T12" fmla="*/ 2147483647 w 45"/>
                    <a:gd name="T13" fmla="*/ 2147483647 h 48"/>
                    <a:gd name="T14" fmla="*/ 2147483647 w 45"/>
                    <a:gd name="T15" fmla="*/ 2147483647 h 48"/>
                    <a:gd name="T16" fmla="*/ 2147483647 w 45"/>
                    <a:gd name="T17" fmla="*/ 2147483647 h 48"/>
                    <a:gd name="T18" fmla="*/ 2147483647 w 45"/>
                    <a:gd name="T19" fmla="*/ 2147483647 h 48"/>
                    <a:gd name="T20" fmla="*/ 2147483647 w 45"/>
                    <a:gd name="T21" fmla="*/ 2147483647 h 48"/>
                    <a:gd name="T22" fmla="*/ 2147483647 w 45"/>
                    <a:gd name="T23" fmla="*/ 2147483647 h 48"/>
                    <a:gd name="T24" fmla="*/ 2147483647 w 45"/>
                    <a:gd name="T25" fmla="*/ 2147483647 h 48"/>
                    <a:gd name="T26" fmla="*/ 2147483647 w 45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5" h="48">
                      <a:moveTo>
                        <a:pt x="4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5" y="47"/>
                        <a:pt x="45" y="46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1"/>
                        <a:pt x="43" y="0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466">
                  <a:extLst>
                    <a:ext uri="{FF2B5EF4-FFF2-40B4-BE49-F238E27FC236}">
                      <a16:creationId xmlns:a16="http://schemas.microsoft.com/office/drawing/2014/main" id="{3617FC91-A268-45B9-94F5-DDCE22A88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590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467">
                  <a:extLst>
                    <a:ext uri="{FF2B5EF4-FFF2-40B4-BE49-F238E27FC236}">
                      <a16:creationId xmlns:a16="http://schemas.microsoft.com/office/drawing/2014/main" id="{2C8D6F19-1810-4845-89E8-05388F9F2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81229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468">
                  <a:extLst>
                    <a:ext uri="{FF2B5EF4-FFF2-40B4-BE49-F238E27FC236}">
                      <a16:creationId xmlns:a16="http://schemas.microsoft.com/office/drawing/2014/main" id="{6B782226-0640-412A-A832-2B5A74DE9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00279"/>
                  <a:ext cx="104775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469">
                  <a:extLst>
                    <a:ext uri="{FF2B5EF4-FFF2-40B4-BE49-F238E27FC236}">
                      <a16:creationId xmlns:a16="http://schemas.microsoft.com/office/drawing/2014/main" id="{C6FA71F1-2233-4387-BAF7-179D96DA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225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470">
                  <a:extLst>
                    <a:ext uri="{FF2B5EF4-FFF2-40B4-BE49-F238E27FC236}">
                      <a16:creationId xmlns:a16="http://schemas.microsoft.com/office/drawing/2014/main" id="{D71758E1-5837-4D43-A66B-FAFCA0432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46317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471">
                  <a:extLst>
                    <a:ext uri="{FF2B5EF4-FFF2-40B4-BE49-F238E27FC236}">
                      <a16:creationId xmlns:a16="http://schemas.microsoft.com/office/drawing/2014/main" id="{7E42D5AC-6F7C-4EE0-BDE0-569EA9B025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472">
                  <a:extLst>
                    <a:ext uri="{FF2B5EF4-FFF2-40B4-BE49-F238E27FC236}">
                      <a16:creationId xmlns:a16="http://schemas.microsoft.com/office/drawing/2014/main" id="{45A2D89D-EA96-42F7-A394-2D5B76314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209804"/>
                  <a:ext cx="182563" cy="80963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473">
                  <a:extLst>
                    <a:ext uri="{FF2B5EF4-FFF2-40B4-BE49-F238E27FC236}">
                      <a16:creationId xmlns:a16="http://schemas.microsoft.com/office/drawing/2014/main" id="{97785C99-00AE-43D5-8F3A-D07494E5D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155829"/>
                  <a:ext cx="182563" cy="79375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474">
                  <a:extLst>
                    <a:ext uri="{FF2B5EF4-FFF2-40B4-BE49-F238E27FC236}">
                      <a16:creationId xmlns:a16="http://schemas.microsoft.com/office/drawing/2014/main" id="{5060E28D-39ED-4896-9A4E-EAB0C0E15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5538" y="2063754"/>
                  <a:ext cx="182563" cy="117475"/>
                </a:xfrm>
                <a:custGeom>
                  <a:avLst/>
                  <a:gdLst>
                    <a:gd name="T0" fmla="*/ 2147483647 w 57"/>
                    <a:gd name="T1" fmla="*/ 0 h 37"/>
                    <a:gd name="T2" fmla="*/ 0 w 57"/>
                    <a:gd name="T3" fmla="*/ 2147483647 h 37"/>
                    <a:gd name="T4" fmla="*/ 0 w 57"/>
                    <a:gd name="T5" fmla="*/ 2147483647 h 37"/>
                    <a:gd name="T6" fmla="*/ 0 w 57"/>
                    <a:gd name="T7" fmla="*/ 2147483647 h 37"/>
                    <a:gd name="T8" fmla="*/ 2147483647 w 57"/>
                    <a:gd name="T9" fmla="*/ 2147483647 h 37"/>
                    <a:gd name="T10" fmla="*/ 2147483647 w 57"/>
                    <a:gd name="T11" fmla="*/ 2147483647 h 37"/>
                    <a:gd name="T12" fmla="*/ 2147483647 w 57"/>
                    <a:gd name="T13" fmla="*/ 2147483647 h 37"/>
                    <a:gd name="T14" fmla="*/ 2147483647 w 57"/>
                    <a:gd name="T15" fmla="*/ 0 h 37"/>
                    <a:gd name="T16" fmla="*/ 2147483647 w 57"/>
                    <a:gd name="T17" fmla="*/ 2147483647 h 37"/>
                    <a:gd name="T18" fmla="*/ 2147483647 w 57"/>
                    <a:gd name="T19" fmla="*/ 2147483647 h 37"/>
                    <a:gd name="T20" fmla="*/ 2147483647 w 57"/>
                    <a:gd name="T21" fmla="*/ 2147483647 h 37"/>
                    <a:gd name="T22" fmla="*/ 2147483647 w 57"/>
                    <a:gd name="T23" fmla="*/ 2147483647 h 37"/>
                    <a:gd name="T24" fmla="*/ 2147483647 w 57"/>
                    <a:gd name="T25" fmla="*/ 2147483647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7" h="37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2"/>
                        <a:pt x="13" y="37"/>
                        <a:pt x="29" y="37"/>
                      </a:cubicBezTo>
                      <a:cubicBezTo>
                        <a:pt x="44" y="37"/>
                        <a:pt x="57" y="32"/>
                        <a:pt x="57" y="26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5"/>
                        <a:pt x="44" y="0"/>
                        <a:pt x="29" y="0"/>
                      </a:cubicBezTo>
                      <a:close/>
                      <a:moveTo>
                        <a:pt x="29" y="23"/>
                      </a:moveTo>
                      <a:cubicBezTo>
                        <a:pt x="13" y="23"/>
                        <a:pt x="1" y="18"/>
                        <a:pt x="1" y="12"/>
                      </a:cubicBezTo>
                      <a:cubicBezTo>
                        <a:pt x="1" y="6"/>
                        <a:pt x="13" y="1"/>
                        <a:pt x="29" y="1"/>
                      </a:cubicBezTo>
                      <a:cubicBezTo>
                        <a:pt x="44" y="1"/>
                        <a:pt x="57" y="6"/>
                        <a:pt x="57" y="12"/>
                      </a:cubicBezTo>
                      <a:cubicBezTo>
                        <a:pt x="57" y="18"/>
                        <a:pt x="44" y="23"/>
                        <a:pt x="29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475">
                  <a:extLst>
                    <a:ext uri="{FF2B5EF4-FFF2-40B4-BE49-F238E27FC236}">
                      <a16:creationId xmlns:a16="http://schemas.microsoft.com/office/drawing/2014/main" id="{68A2AF00-B997-45D3-ADF5-808460B9E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15063" y="2066929"/>
                  <a:ext cx="165100" cy="66675"/>
                </a:xfrm>
                <a:custGeom>
                  <a:avLst/>
                  <a:gdLst>
                    <a:gd name="T0" fmla="*/ 2147483647 w 52"/>
                    <a:gd name="T1" fmla="*/ 0 h 21"/>
                    <a:gd name="T2" fmla="*/ 0 w 52"/>
                    <a:gd name="T3" fmla="*/ 2147483647 h 21"/>
                    <a:gd name="T4" fmla="*/ 2147483647 w 52"/>
                    <a:gd name="T5" fmla="*/ 2147483647 h 21"/>
                    <a:gd name="T6" fmla="*/ 2147483647 w 52"/>
                    <a:gd name="T7" fmla="*/ 2147483647 h 21"/>
                    <a:gd name="T8" fmla="*/ 2147483647 w 52"/>
                    <a:gd name="T9" fmla="*/ 0 h 21"/>
                    <a:gd name="T10" fmla="*/ 2147483647 w 52"/>
                    <a:gd name="T11" fmla="*/ 2147483647 h 21"/>
                    <a:gd name="T12" fmla="*/ 2147483647 w 52"/>
                    <a:gd name="T13" fmla="*/ 2147483647 h 21"/>
                    <a:gd name="T14" fmla="*/ 2147483647 w 52"/>
                    <a:gd name="T15" fmla="*/ 2147483647 h 21"/>
                    <a:gd name="T16" fmla="*/ 2147483647 w 52"/>
                    <a:gd name="T17" fmla="*/ 2147483647 h 21"/>
                    <a:gd name="T18" fmla="*/ 2147483647 w 52"/>
                    <a:gd name="T19" fmla="*/ 2147483647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21">
                      <a:moveTo>
                        <a:pt x="26" y="0"/>
                      </a:moveTo>
                      <a:cubicBezTo>
                        <a:pt x="11" y="0"/>
                        <a:pt x="0" y="5"/>
                        <a:pt x="0" y="10"/>
                      </a:cubicBezTo>
                      <a:cubicBezTo>
                        <a:pt x="0" y="16"/>
                        <a:pt x="11" y="21"/>
                        <a:pt x="26" y="21"/>
                      </a:cubicBezTo>
                      <a:cubicBezTo>
                        <a:pt x="40" y="21"/>
                        <a:pt x="52" y="16"/>
                        <a:pt x="52" y="10"/>
                      </a:cubicBezTo>
                      <a:cubicBezTo>
                        <a:pt x="52" y="5"/>
                        <a:pt x="40" y="0"/>
                        <a:pt x="26" y="0"/>
                      </a:cubicBezTo>
                      <a:close/>
                      <a:moveTo>
                        <a:pt x="26" y="19"/>
                      </a:moveTo>
                      <a:cubicBezTo>
                        <a:pt x="13" y="19"/>
                        <a:pt x="3" y="15"/>
                        <a:pt x="3" y="10"/>
                      </a:cubicBezTo>
                      <a:cubicBezTo>
                        <a:pt x="3" y="5"/>
                        <a:pt x="13" y="1"/>
                        <a:pt x="26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ubicBezTo>
                        <a:pt x="48" y="15"/>
                        <a:pt x="38" y="19"/>
                        <a:pt x="26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476">
                  <a:extLst>
                    <a:ext uri="{FF2B5EF4-FFF2-40B4-BE49-F238E27FC236}">
                      <a16:creationId xmlns:a16="http://schemas.microsoft.com/office/drawing/2014/main" id="{142C19BC-E4C8-423F-814C-48D901AA36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263" y="2389192"/>
                  <a:ext cx="385763" cy="387351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0 w 243"/>
                    <a:gd name="T3" fmla="*/ 2147483647 h 244"/>
                    <a:gd name="T4" fmla="*/ 0 w 243"/>
                    <a:gd name="T5" fmla="*/ 0 h 244"/>
                    <a:gd name="T6" fmla="*/ 2147483647 w 243"/>
                    <a:gd name="T7" fmla="*/ 0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0 h 244"/>
                    <a:gd name="T14" fmla="*/ 2147483647 w 243"/>
                    <a:gd name="T15" fmla="*/ 0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2147483647 w 243"/>
                    <a:gd name="T31" fmla="*/ 2147483647 h 244"/>
                    <a:gd name="T32" fmla="*/ 2147483647 w 243"/>
                    <a:gd name="T33" fmla="*/ 2147483647 h 244"/>
                    <a:gd name="T34" fmla="*/ 2147483647 w 243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3" h="244">
                      <a:moveTo>
                        <a:pt x="243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3" y="0"/>
                      </a:lnTo>
                      <a:lnTo>
                        <a:pt x="243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0" y="69"/>
                      </a:lnTo>
                      <a:lnTo>
                        <a:pt x="80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477">
                  <a:extLst>
                    <a:ext uri="{FF2B5EF4-FFF2-40B4-BE49-F238E27FC236}">
                      <a16:creationId xmlns:a16="http://schemas.microsoft.com/office/drawing/2014/main" id="{512FF374-0370-492A-9A91-44EF41B6CC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5213" y="2517780"/>
                  <a:ext cx="185738" cy="142875"/>
                </a:xfrm>
                <a:custGeom>
                  <a:avLst/>
                  <a:gdLst>
                    <a:gd name="T0" fmla="*/ 2147483647 w 58"/>
                    <a:gd name="T1" fmla="*/ 0 h 45"/>
                    <a:gd name="T2" fmla="*/ 2147483647 w 58"/>
                    <a:gd name="T3" fmla="*/ 0 h 45"/>
                    <a:gd name="T4" fmla="*/ 0 w 58"/>
                    <a:gd name="T5" fmla="*/ 2147483647 h 45"/>
                    <a:gd name="T6" fmla="*/ 0 w 58"/>
                    <a:gd name="T7" fmla="*/ 2147483647 h 45"/>
                    <a:gd name="T8" fmla="*/ 2147483647 w 58"/>
                    <a:gd name="T9" fmla="*/ 2147483647 h 45"/>
                    <a:gd name="T10" fmla="*/ 2147483647 w 58"/>
                    <a:gd name="T11" fmla="*/ 2147483647 h 45"/>
                    <a:gd name="T12" fmla="*/ 2147483647 w 58"/>
                    <a:gd name="T13" fmla="*/ 2147483647 h 45"/>
                    <a:gd name="T14" fmla="*/ 2147483647 w 58"/>
                    <a:gd name="T15" fmla="*/ 2147483647 h 45"/>
                    <a:gd name="T16" fmla="*/ 2147483647 w 58"/>
                    <a:gd name="T17" fmla="*/ 0 h 45"/>
                    <a:gd name="T18" fmla="*/ 2147483647 w 58"/>
                    <a:gd name="T19" fmla="*/ 2147483647 h 45"/>
                    <a:gd name="T20" fmla="*/ 2147483647 w 58"/>
                    <a:gd name="T21" fmla="*/ 2147483647 h 45"/>
                    <a:gd name="T22" fmla="*/ 2147483647 w 58"/>
                    <a:gd name="T23" fmla="*/ 2147483647 h 45"/>
                    <a:gd name="T24" fmla="*/ 2147483647 w 58"/>
                    <a:gd name="T25" fmla="*/ 2147483647 h 45"/>
                    <a:gd name="T26" fmla="*/ 2147483647 w 58"/>
                    <a:gd name="T27" fmla="*/ 2147483647 h 45"/>
                    <a:gd name="T28" fmla="*/ 2147483647 w 58"/>
                    <a:gd name="T29" fmla="*/ 2147483647 h 45"/>
                    <a:gd name="T30" fmla="*/ 2147483647 w 58"/>
                    <a:gd name="T31" fmla="*/ 2147483647 h 45"/>
                    <a:gd name="T32" fmla="*/ 2147483647 w 58"/>
                    <a:gd name="T33" fmla="*/ 2147483647 h 45"/>
                    <a:gd name="T34" fmla="*/ 2147483647 w 58"/>
                    <a:gd name="T35" fmla="*/ 2147483647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" h="45">
                      <a:moveTo>
                        <a:pt x="5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3"/>
                        <a:pt x="2" y="45"/>
                        <a:pt x="5" y="45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6" y="45"/>
                        <a:pt x="58" y="43"/>
                        <a:pt x="58" y="41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2"/>
                        <a:pt x="56" y="0"/>
                        <a:pt x="54" y="0"/>
                      </a:cubicBezTo>
                      <a:close/>
                      <a:moveTo>
                        <a:pt x="55" y="41"/>
                      </a:moveTo>
                      <a:cubicBezTo>
                        <a:pt x="55" y="42"/>
                        <a:pt x="55" y="42"/>
                        <a:pt x="54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4" y="42"/>
                        <a:pt x="3" y="42"/>
                        <a:pt x="3" y="4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5" y="3"/>
                        <a:pt x="55" y="4"/>
                      </a:cubicBezTo>
                      <a:lnTo>
                        <a:pt x="55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478">
                  <a:extLst>
                    <a:ext uri="{FF2B5EF4-FFF2-40B4-BE49-F238E27FC236}">
                      <a16:creationId xmlns:a16="http://schemas.microsoft.com/office/drawing/2014/main" id="{8BF6C6C1-6226-447A-ADD1-B2980316B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663830"/>
                  <a:ext cx="52388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479">
                  <a:extLst>
                    <a:ext uri="{FF2B5EF4-FFF2-40B4-BE49-F238E27FC236}">
                      <a16:creationId xmlns:a16="http://schemas.microsoft.com/office/drawing/2014/main" id="{785F27EF-CE79-42E2-A576-D6C990760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38" y="2676530"/>
                  <a:ext cx="936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Rectangle 480">
                  <a:extLst>
                    <a:ext uri="{FF2B5EF4-FFF2-40B4-BE49-F238E27FC236}">
                      <a16:creationId xmlns:a16="http://schemas.microsoft.com/office/drawing/2014/main" id="{BB1C9357-A5F2-4FCD-A052-E2BBB2DA7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714630"/>
                  <a:ext cx="50800" cy="111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481">
                  <a:extLst>
                    <a:ext uri="{FF2B5EF4-FFF2-40B4-BE49-F238E27FC236}">
                      <a16:creationId xmlns:a16="http://schemas.microsoft.com/office/drawing/2014/main" id="{1446A53E-EDF1-4D8E-B81B-C63E70065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2038" y="2686055"/>
                  <a:ext cx="195263" cy="58738"/>
                </a:xfrm>
                <a:custGeom>
                  <a:avLst/>
                  <a:gdLst>
                    <a:gd name="T0" fmla="*/ 2147483647 w 61"/>
                    <a:gd name="T1" fmla="*/ 0 h 18"/>
                    <a:gd name="T2" fmla="*/ 0 w 61"/>
                    <a:gd name="T3" fmla="*/ 2147483647 h 18"/>
                    <a:gd name="T4" fmla="*/ 2147483647 w 61"/>
                    <a:gd name="T5" fmla="*/ 2147483647 h 18"/>
                    <a:gd name="T6" fmla="*/ 2147483647 w 61"/>
                    <a:gd name="T7" fmla="*/ 2147483647 h 18"/>
                    <a:gd name="T8" fmla="*/ 2147483647 w 61"/>
                    <a:gd name="T9" fmla="*/ 2147483647 h 18"/>
                    <a:gd name="T10" fmla="*/ 2147483647 w 61"/>
                    <a:gd name="T11" fmla="*/ 2147483647 h 18"/>
                    <a:gd name="T12" fmla="*/ 2147483647 w 61"/>
                    <a:gd name="T13" fmla="*/ 2147483647 h 18"/>
                    <a:gd name="T14" fmla="*/ 2147483647 w 61"/>
                    <a:gd name="T15" fmla="*/ 2147483647 h 18"/>
                    <a:gd name="T16" fmla="*/ 2147483647 w 61"/>
                    <a:gd name="T17" fmla="*/ 2147483647 h 18"/>
                    <a:gd name="T18" fmla="*/ 2147483647 w 61"/>
                    <a:gd name="T19" fmla="*/ 2147483647 h 18"/>
                    <a:gd name="T20" fmla="*/ 2147483647 w 61"/>
                    <a:gd name="T21" fmla="*/ 2147483647 h 18"/>
                    <a:gd name="T22" fmla="*/ 2147483647 w 61"/>
                    <a:gd name="T23" fmla="*/ 2147483647 h 18"/>
                    <a:gd name="T24" fmla="*/ 2147483647 w 61"/>
                    <a:gd name="T25" fmla="*/ 2147483647 h 18"/>
                    <a:gd name="T26" fmla="*/ 2147483647 w 61"/>
                    <a:gd name="T27" fmla="*/ 2147483647 h 18"/>
                    <a:gd name="T28" fmla="*/ 2147483647 w 61"/>
                    <a:gd name="T29" fmla="*/ 2147483647 h 18"/>
                    <a:gd name="T30" fmla="*/ 2147483647 w 61"/>
                    <a:gd name="T31" fmla="*/ 2147483647 h 18"/>
                    <a:gd name="T32" fmla="*/ 2147483647 w 61"/>
                    <a:gd name="T33" fmla="*/ 2147483647 h 18"/>
                    <a:gd name="T34" fmla="*/ 2147483647 w 61"/>
                    <a:gd name="T35" fmla="*/ 2147483647 h 18"/>
                    <a:gd name="T36" fmla="*/ 2147483647 w 61"/>
                    <a:gd name="T37" fmla="*/ 2147483647 h 18"/>
                    <a:gd name="T38" fmla="*/ 2147483647 w 61"/>
                    <a:gd name="T39" fmla="*/ 2147483647 h 18"/>
                    <a:gd name="T40" fmla="*/ 2147483647 w 61"/>
                    <a:gd name="T41" fmla="*/ 2147483647 h 18"/>
                    <a:gd name="T42" fmla="*/ 2147483647 w 61"/>
                    <a:gd name="T43" fmla="*/ 2147483647 h 18"/>
                    <a:gd name="T44" fmla="*/ 2147483647 w 61"/>
                    <a:gd name="T45" fmla="*/ 2147483647 h 18"/>
                    <a:gd name="T46" fmla="*/ 2147483647 w 61"/>
                    <a:gd name="T47" fmla="*/ 2147483647 h 18"/>
                    <a:gd name="T48" fmla="*/ 2147483647 w 61"/>
                    <a:gd name="T49" fmla="*/ 2147483647 h 18"/>
                    <a:gd name="T50" fmla="*/ 2147483647 w 61"/>
                    <a:gd name="T51" fmla="*/ 2147483647 h 18"/>
                    <a:gd name="T52" fmla="*/ 2147483647 w 61"/>
                    <a:gd name="T53" fmla="*/ 2147483647 h 18"/>
                    <a:gd name="T54" fmla="*/ 2147483647 w 61"/>
                    <a:gd name="T55" fmla="*/ 2147483647 h 18"/>
                    <a:gd name="T56" fmla="*/ 2147483647 w 61"/>
                    <a:gd name="T57" fmla="*/ 2147483647 h 18"/>
                    <a:gd name="T58" fmla="*/ 2147483647 w 61"/>
                    <a:gd name="T59" fmla="*/ 2147483647 h 18"/>
                    <a:gd name="T60" fmla="*/ 2147483647 w 61"/>
                    <a:gd name="T61" fmla="*/ 2147483647 h 18"/>
                    <a:gd name="T62" fmla="*/ 2147483647 w 61"/>
                    <a:gd name="T63" fmla="*/ 2147483647 h 18"/>
                    <a:gd name="T64" fmla="*/ 2147483647 w 61"/>
                    <a:gd name="T65" fmla="*/ 2147483647 h 18"/>
                    <a:gd name="T66" fmla="*/ 2147483647 w 61"/>
                    <a:gd name="T67" fmla="*/ 2147483647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1" h="18">
                      <a:moveTo>
                        <a:pt x="5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2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0" y="18"/>
                        <a:pt x="61" y="17"/>
                        <a:pt x="61" y="16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1"/>
                        <a:pt x="60" y="0"/>
                        <a:pt x="59" y="0"/>
                      </a:cubicBezTo>
                      <a:close/>
                      <a:moveTo>
                        <a:pt x="21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lnTo>
                        <a:pt x="21" y="15"/>
                      </a:lnTo>
                      <a:close/>
                      <a:moveTo>
                        <a:pt x="21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lnTo>
                        <a:pt x="21" y="12"/>
                      </a:lnTo>
                      <a:close/>
                      <a:moveTo>
                        <a:pt x="21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lnTo>
                        <a:pt x="21" y="10"/>
                      </a:lnTo>
                      <a:close/>
                      <a:moveTo>
                        <a:pt x="21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lnTo>
                        <a:pt x="21" y="7"/>
                      </a:lnTo>
                      <a:close/>
                      <a:moveTo>
                        <a:pt x="21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lnTo>
                        <a:pt x="21" y="4"/>
                      </a:lnTo>
                      <a:close/>
                      <a:moveTo>
                        <a:pt x="32" y="11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lnTo>
                        <a:pt x="32" y="11"/>
                      </a:lnTo>
                      <a:close/>
                      <a:moveTo>
                        <a:pt x="32" y="8"/>
                      </a:move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lnTo>
                        <a:pt x="32" y="8"/>
                      </a:lnTo>
                      <a:close/>
                      <a:moveTo>
                        <a:pt x="46" y="15"/>
                      </a:move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5" y="14"/>
                        <a:pt x="45" y="14"/>
                        <a:pt x="46" y="14"/>
                      </a:cubicBezTo>
                      <a:cubicBezTo>
                        <a:pt x="46" y="14"/>
                        <a:pt x="46" y="14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lose/>
                      <a:moveTo>
                        <a:pt x="49" y="15"/>
                      </a:moveTo>
                      <a:cubicBezTo>
                        <a:pt x="49" y="15"/>
                        <a:pt x="48" y="15"/>
                        <a:pt x="48" y="15"/>
                      </a:cubicBezTo>
                      <a:cubicBezTo>
                        <a:pt x="48" y="14"/>
                        <a:pt x="49" y="14"/>
                        <a:pt x="49" y="14"/>
                      </a:cubicBezTo>
                      <a:cubicBezTo>
                        <a:pt x="49" y="14"/>
                        <a:pt x="50" y="14"/>
                        <a:pt x="50" y="15"/>
                      </a:cubicBezTo>
                      <a:cubicBezTo>
                        <a:pt x="50" y="15"/>
                        <a:pt x="49" y="15"/>
                        <a:pt x="49" y="15"/>
                      </a:cubicBezTo>
                      <a:close/>
                      <a:moveTo>
                        <a:pt x="52" y="15"/>
                      </a:move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3" y="14"/>
                        <a:pt x="53" y="14"/>
                        <a:pt x="53" y="15"/>
                      </a:cubicBezTo>
                      <a:cubicBezTo>
                        <a:pt x="53" y="15"/>
                        <a:pt x="53" y="15"/>
                        <a:pt x="52" y="15"/>
                      </a:cubicBezTo>
                      <a:close/>
                      <a:moveTo>
                        <a:pt x="58" y="13"/>
                      </a:move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lnTo>
                        <a:pt x="58" y="13"/>
                      </a:lnTo>
                      <a:close/>
                      <a:moveTo>
                        <a:pt x="58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lnTo>
                        <a:pt x="58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482">
                  <a:extLst>
                    <a:ext uri="{FF2B5EF4-FFF2-40B4-BE49-F238E27FC236}">
                      <a16:creationId xmlns:a16="http://schemas.microsoft.com/office/drawing/2014/main" id="{96E1F463-71F1-4A88-98D3-D8792D53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695580"/>
                  <a:ext cx="50800" cy="127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483">
                  <a:extLst>
                    <a:ext uri="{FF2B5EF4-FFF2-40B4-BE49-F238E27FC236}">
                      <a16:creationId xmlns:a16="http://schemas.microsoft.com/office/drawing/2014/main" id="{624125AD-C5EF-4902-A2E3-951D9D05B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1938341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484">
                  <a:extLst>
                    <a:ext uri="{FF2B5EF4-FFF2-40B4-BE49-F238E27FC236}">
                      <a16:creationId xmlns:a16="http://schemas.microsoft.com/office/drawing/2014/main" id="{3F2CDAE6-C767-44CF-B034-808DC55D1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1938" y="2070104"/>
                  <a:ext cx="157163" cy="198438"/>
                </a:xfrm>
                <a:custGeom>
                  <a:avLst/>
                  <a:gdLst>
                    <a:gd name="T0" fmla="*/ 2147483647 w 49"/>
                    <a:gd name="T1" fmla="*/ 2147483647 h 62"/>
                    <a:gd name="T2" fmla="*/ 2147483647 w 49"/>
                    <a:gd name="T3" fmla="*/ 2147483647 h 62"/>
                    <a:gd name="T4" fmla="*/ 2147483647 w 49"/>
                    <a:gd name="T5" fmla="*/ 2147483647 h 62"/>
                    <a:gd name="T6" fmla="*/ 2147483647 w 49"/>
                    <a:gd name="T7" fmla="*/ 2147483647 h 62"/>
                    <a:gd name="T8" fmla="*/ 2147483647 w 49"/>
                    <a:gd name="T9" fmla="*/ 2147483647 h 62"/>
                    <a:gd name="T10" fmla="*/ 2147483647 w 49"/>
                    <a:gd name="T11" fmla="*/ 2147483647 h 62"/>
                    <a:gd name="T12" fmla="*/ 2147483647 w 49"/>
                    <a:gd name="T13" fmla="*/ 2147483647 h 62"/>
                    <a:gd name="T14" fmla="*/ 2147483647 w 49"/>
                    <a:gd name="T15" fmla="*/ 2147483647 h 62"/>
                    <a:gd name="T16" fmla="*/ 2147483647 w 49"/>
                    <a:gd name="T17" fmla="*/ 2147483647 h 62"/>
                    <a:gd name="T18" fmla="*/ 2147483647 w 49"/>
                    <a:gd name="T19" fmla="*/ 2147483647 h 62"/>
                    <a:gd name="T20" fmla="*/ 2147483647 w 49"/>
                    <a:gd name="T21" fmla="*/ 2147483647 h 62"/>
                    <a:gd name="T22" fmla="*/ 2147483647 w 49"/>
                    <a:gd name="T23" fmla="*/ 2147483647 h 62"/>
                    <a:gd name="T24" fmla="*/ 2147483647 w 49"/>
                    <a:gd name="T25" fmla="*/ 2147483647 h 62"/>
                    <a:gd name="T26" fmla="*/ 2147483647 w 49"/>
                    <a:gd name="T27" fmla="*/ 2147483647 h 62"/>
                    <a:gd name="T28" fmla="*/ 2147483647 w 49"/>
                    <a:gd name="T29" fmla="*/ 2147483647 h 62"/>
                    <a:gd name="T30" fmla="*/ 2147483647 w 49"/>
                    <a:gd name="T31" fmla="*/ 2147483647 h 62"/>
                    <a:gd name="T32" fmla="*/ 2147483647 w 49"/>
                    <a:gd name="T33" fmla="*/ 0 h 62"/>
                    <a:gd name="T34" fmla="*/ 2147483647 w 49"/>
                    <a:gd name="T35" fmla="*/ 0 h 62"/>
                    <a:gd name="T36" fmla="*/ 2147483647 w 49"/>
                    <a:gd name="T37" fmla="*/ 0 h 62"/>
                    <a:gd name="T38" fmla="*/ 0 w 49"/>
                    <a:gd name="T39" fmla="*/ 2147483647 h 62"/>
                    <a:gd name="T40" fmla="*/ 0 w 49"/>
                    <a:gd name="T41" fmla="*/ 2147483647 h 62"/>
                    <a:gd name="T42" fmla="*/ 2147483647 w 49"/>
                    <a:gd name="T43" fmla="*/ 2147483647 h 62"/>
                    <a:gd name="T44" fmla="*/ 2147483647 w 49"/>
                    <a:gd name="T45" fmla="*/ 2147483647 h 62"/>
                    <a:gd name="T46" fmla="*/ 2147483647 w 49"/>
                    <a:gd name="T47" fmla="*/ 2147483647 h 62"/>
                    <a:gd name="T48" fmla="*/ 2147483647 w 49"/>
                    <a:gd name="T49" fmla="*/ 2147483647 h 62"/>
                    <a:gd name="T50" fmla="*/ 2147483647 w 49"/>
                    <a:gd name="T51" fmla="*/ 2147483647 h 62"/>
                    <a:gd name="T52" fmla="*/ 2147483647 w 49"/>
                    <a:gd name="T53" fmla="*/ 2147483647 h 62"/>
                    <a:gd name="T54" fmla="*/ 2147483647 w 49"/>
                    <a:gd name="T55" fmla="*/ 2147483647 h 62"/>
                    <a:gd name="T56" fmla="*/ 2147483647 w 49"/>
                    <a:gd name="T57" fmla="*/ 2147483647 h 62"/>
                    <a:gd name="T58" fmla="*/ 2147483647 w 49"/>
                    <a:gd name="T59" fmla="*/ 2147483647 h 62"/>
                    <a:gd name="T60" fmla="*/ 2147483647 w 49"/>
                    <a:gd name="T61" fmla="*/ 2147483647 h 62"/>
                    <a:gd name="T62" fmla="*/ 2147483647 w 49"/>
                    <a:gd name="T63" fmla="*/ 2147483647 h 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62">
                      <a:moveTo>
                        <a:pt x="46" y="48"/>
                      </a:move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9"/>
                        <a:pt x="45" y="59"/>
                        <a:pt x="45" y="59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4" y="59"/>
                        <a:pt x="4" y="59"/>
                        <a:pt x="4" y="5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5"/>
                        <a:pt x="34" y="17"/>
                        <a:pt x="37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7" y="21"/>
                        <a:pt x="47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0"/>
                        <a:pt x="3" y="62"/>
                        <a:pt x="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6" y="62"/>
                        <a:pt x="48" y="62"/>
                        <a:pt x="49" y="60"/>
                      </a:cubicBezTo>
                      <a:cubicBezTo>
                        <a:pt x="49" y="60"/>
                        <a:pt x="49" y="59"/>
                        <a:pt x="49" y="5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lnTo>
                        <a:pt x="46" y="48"/>
                      </a:lnTo>
                      <a:close/>
                      <a:moveTo>
                        <a:pt x="35" y="5"/>
                      </a:move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5" y="13"/>
                        <a:pt x="35" y="12"/>
                      </a:cubicBezTo>
                      <a:lnTo>
                        <a:pt x="3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485">
                  <a:extLst>
                    <a:ext uri="{FF2B5EF4-FFF2-40B4-BE49-F238E27FC236}">
                      <a16:creationId xmlns:a16="http://schemas.microsoft.com/office/drawing/2014/main" id="{A39AD9CB-9834-4A7F-B9E6-D9ED5990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09550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486">
                  <a:extLst>
                    <a:ext uri="{FF2B5EF4-FFF2-40B4-BE49-F238E27FC236}">
                      <a16:creationId xmlns:a16="http://schemas.microsoft.com/office/drawing/2014/main" id="{E99AB265-88F5-419A-94AF-C13279BE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1455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487">
                  <a:extLst>
                    <a:ext uri="{FF2B5EF4-FFF2-40B4-BE49-F238E27FC236}">
                      <a16:creationId xmlns:a16="http://schemas.microsoft.com/office/drawing/2014/main" id="{A0366CA3-1ED9-4C60-A22A-7CC38DB4F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33604"/>
                  <a:ext cx="115888" cy="3175"/>
                </a:xfrm>
                <a:custGeom>
                  <a:avLst/>
                  <a:gdLst>
                    <a:gd name="T0" fmla="*/ 2147483647 w 36"/>
                    <a:gd name="T1" fmla="*/ 2147483647 h 1"/>
                    <a:gd name="T2" fmla="*/ 2147483647 w 36"/>
                    <a:gd name="T3" fmla="*/ 2147483647 h 1"/>
                    <a:gd name="T4" fmla="*/ 2147483647 w 36"/>
                    <a:gd name="T5" fmla="*/ 0 h 1"/>
                    <a:gd name="T6" fmla="*/ 2147483647 w 36"/>
                    <a:gd name="T7" fmla="*/ 0 h 1"/>
                    <a:gd name="T8" fmla="*/ 2147483647 w 36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1" y="1"/>
                      </a:move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488">
                  <a:extLst>
                    <a:ext uri="{FF2B5EF4-FFF2-40B4-BE49-F238E27FC236}">
                      <a16:creationId xmlns:a16="http://schemas.microsoft.com/office/drawing/2014/main" id="{58F96830-4934-4721-A7D0-BE78754C5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49479"/>
                  <a:ext cx="115888" cy="6350"/>
                </a:xfrm>
                <a:custGeom>
                  <a:avLst/>
                  <a:gdLst>
                    <a:gd name="T0" fmla="*/ 2147483647 w 36"/>
                    <a:gd name="T1" fmla="*/ 0 h 2"/>
                    <a:gd name="T2" fmla="*/ 2147483647 w 36"/>
                    <a:gd name="T3" fmla="*/ 0 h 2"/>
                    <a:gd name="T4" fmla="*/ 2147483647 w 36"/>
                    <a:gd name="T5" fmla="*/ 2147483647 h 2"/>
                    <a:gd name="T6" fmla="*/ 2147483647 w 36"/>
                    <a:gd name="T7" fmla="*/ 2147483647 h 2"/>
                    <a:gd name="T8" fmla="*/ 2147483647 w 3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7" y="2"/>
                        <a:pt x="29" y="2"/>
                        <a:pt x="35" y="2"/>
                      </a:cubicBezTo>
                      <a:cubicBezTo>
                        <a:pt x="36" y="2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489">
                  <a:extLst>
                    <a:ext uri="{FF2B5EF4-FFF2-40B4-BE49-F238E27FC236}">
                      <a16:creationId xmlns:a16="http://schemas.microsoft.com/office/drawing/2014/main" id="{F217CFF0-5126-44D1-9785-8CA828AA6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68529"/>
                  <a:ext cx="115888" cy="3175"/>
                </a:xfrm>
                <a:custGeom>
                  <a:avLst/>
                  <a:gdLst>
                    <a:gd name="T0" fmla="*/ 2147483647 w 36"/>
                    <a:gd name="T1" fmla="*/ 0 h 1"/>
                    <a:gd name="T2" fmla="*/ 2147483647 w 36"/>
                    <a:gd name="T3" fmla="*/ 0 h 1"/>
                    <a:gd name="T4" fmla="*/ 2147483647 w 36"/>
                    <a:gd name="T5" fmla="*/ 2147483647 h 1"/>
                    <a:gd name="T6" fmla="*/ 2147483647 w 36"/>
                    <a:gd name="T7" fmla="*/ 2147483647 h 1"/>
                    <a:gd name="T8" fmla="*/ 2147483647 w 3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490">
                  <a:extLst>
                    <a:ext uri="{FF2B5EF4-FFF2-40B4-BE49-F238E27FC236}">
                      <a16:creationId xmlns:a16="http://schemas.microsoft.com/office/drawing/2014/main" id="{DCAD49DD-1268-489B-9D4F-41E91871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84404"/>
                  <a:ext cx="109538" cy="6350"/>
                </a:xfrm>
                <a:custGeom>
                  <a:avLst/>
                  <a:gdLst>
                    <a:gd name="T0" fmla="*/ 2147483647 w 34"/>
                    <a:gd name="T1" fmla="*/ 0 h 2"/>
                    <a:gd name="T2" fmla="*/ 2147483647 w 34"/>
                    <a:gd name="T3" fmla="*/ 0 h 2"/>
                    <a:gd name="T4" fmla="*/ 2147483647 w 34"/>
                    <a:gd name="T5" fmla="*/ 2147483647 h 2"/>
                    <a:gd name="T6" fmla="*/ 2147483647 w 34"/>
                    <a:gd name="T7" fmla="*/ 2147483647 h 2"/>
                    <a:gd name="T8" fmla="*/ 2147483647 w 3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2">
                      <a:moveTo>
                        <a:pt x="33" y="0"/>
                      </a:moveTo>
                      <a:cubicBezTo>
                        <a:pt x="28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8" y="2"/>
                        <a:pt x="33" y="2"/>
                      </a:cubicBezTo>
                      <a:cubicBezTo>
                        <a:pt x="34" y="2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491">
                  <a:extLst>
                    <a:ext uri="{FF2B5EF4-FFF2-40B4-BE49-F238E27FC236}">
                      <a16:creationId xmlns:a16="http://schemas.microsoft.com/office/drawing/2014/main" id="{56011001-BF66-45AA-8D62-86F0D870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03454"/>
                  <a:ext cx="103188" cy="6350"/>
                </a:xfrm>
                <a:custGeom>
                  <a:avLst/>
                  <a:gdLst>
                    <a:gd name="T0" fmla="*/ 2147483647 w 32"/>
                    <a:gd name="T1" fmla="*/ 0 h 2"/>
                    <a:gd name="T2" fmla="*/ 2147483647 w 32"/>
                    <a:gd name="T3" fmla="*/ 0 h 2"/>
                    <a:gd name="T4" fmla="*/ 2147483647 w 32"/>
                    <a:gd name="T5" fmla="*/ 2147483647 h 2"/>
                    <a:gd name="T6" fmla="*/ 2147483647 w 32"/>
                    <a:gd name="T7" fmla="*/ 2147483647 h 2"/>
                    <a:gd name="T8" fmla="*/ 2147483647 w 3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2">
                      <a:moveTo>
                        <a:pt x="31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1" y="2"/>
                      </a:cubicBezTo>
                      <a:cubicBezTo>
                        <a:pt x="32" y="2"/>
                        <a:pt x="32" y="0"/>
                        <a:pt x="3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492">
                  <a:extLst>
                    <a:ext uri="{FF2B5EF4-FFF2-40B4-BE49-F238E27FC236}">
                      <a16:creationId xmlns:a16="http://schemas.microsoft.com/office/drawing/2014/main" id="{DBA161C2-475F-41DB-B1F9-3BBBABBD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19329"/>
                  <a:ext cx="100013" cy="6350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493">
                  <a:extLst>
                    <a:ext uri="{FF2B5EF4-FFF2-40B4-BE49-F238E27FC236}">
                      <a16:creationId xmlns:a16="http://schemas.microsoft.com/office/drawing/2014/main" id="{F8EA8790-D0CE-451B-B1FC-C3BAFB811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35204"/>
                  <a:ext cx="100013" cy="7938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494">
                  <a:extLst>
                    <a:ext uri="{FF2B5EF4-FFF2-40B4-BE49-F238E27FC236}">
                      <a16:creationId xmlns:a16="http://schemas.microsoft.com/office/drawing/2014/main" id="{A89506E1-3C97-4072-92A0-94456D819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0" y="2114554"/>
                  <a:ext cx="15875" cy="9525"/>
                </a:xfrm>
                <a:custGeom>
                  <a:avLst/>
                  <a:gdLst>
                    <a:gd name="T0" fmla="*/ 2147483647 w 5"/>
                    <a:gd name="T1" fmla="*/ 0 h 3"/>
                    <a:gd name="T2" fmla="*/ 0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2147483647 w 5"/>
                    <a:gd name="T9" fmla="*/ 2147483647 h 3"/>
                    <a:gd name="T10" fmla="*/ 2147483647 w 5"/>
                    <a:gd name="T11" fmla="*/ 2147483647 h 3"/>
                    <a:gd name="T12" fmla="*/ 2147483647 w 5"/>
                    <a:gd name="T13" fmla="*/ 2147483647 h 3"/>
                    <a:gd name="T14" fmla="*/ 2147483647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495">
                  <a:extLst>
                    <a:ext uri="{FF2B5EF4-FFF2-40B4-BE49-F238E27FC236}">
                      <a16:creationId xmlns:a16="http://schemas.microsoft.com/office/drawing/2014/main" id="{6D0F5798-633E-4502-9199-CB3236A4A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350" y="2203454"/>
                  <a:ext cx="28575" cy="36513"/>
                </a:xfrm>
                <a:custGeom>
                  <a:avLst/>
                  <a:gdLst>
                    <a:gd name="T0" fmla="*/ 2147483647 w 9"/>
                    <a:gd name="T1" fmla="*/ 2147483647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0 h 11"/>
                    <a:gd name="T10" fmla="*/ 2147483647 w 9"/>
                    <a:gd name="T11" fmla="*/ 0 h 11"/>
                    <a:gd name="T12" fmla="*/ 0 w 9"/>
                    <a:gd name="T13" fmla="*/ 2147483647 h 11"/>
                    <a:gd name="T14" fmla="*/ 0 w 9"/>
                    <a:gd name="T15" fmla="*/ 2147483647 h 11"/>
                    <a:gd name="T16" fmla="*/ 0 w 9"/>
                    <a:gd name="T17" fmla="*/ 2147483647 h 11"/>
                    <a:gd name="T18" fmla="*/ 2147483647 w 9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3" y="9"/>
                        <a:pt x="7" y="6"/>
                        <a:pt x="9" y="4"/>
                      </a:cubicBezTo>
                      <a:cubicBezTo>
                        <a:pt x="9" y="4"/>
                        <a:pt x="7" y="2"/>
                        <a:pt x="5" y="1"/>
                      </a:cubicBez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496">
                  <a:extLst>
                    <a:ext uri="{FF2B5EF4-FFF2-40B4-BE49-F238E27FC236}">
                      <a16:creationId xmlns:a16="http://schemas.microsoft.com/office/drawing/2014/main" id="{5A009F13-B74D-486E-88DF-CA852CB86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73700" y="2114554"/>
                  <a:ext cx="66675" cy="98425"/>
                </a:xfrm>
                <a:custGeom>
                  <a:avLst/>
                  <a:gdLst>
                    <a:gd name="T0" fmla="*/ 2147483647 w 21"/>
                    <a:gd name="T1" fmla="*/ 2147483647 h 31"/>
                    <a:gd name="T2" fmla="*/ 2147483647 w 21"/>
                    <a:gd name="T3" fmla="*/ 2147483647 h 31"/>
                    <a:gd name="T4" fmla="*/ 2147483647 w 21"/>
                    <a:gd name="T5" fmla="*/ 2147483647 h 31"/>
                    <a:gd name="T6" fmla="*/ 2147483647 w 21"/>
                    <a:gd name="T7" fmla="*/ 2147483647 h 31"/>
                    <a:gd name="T8" fmla="*/ 2147483647 w 21"/>
                    <a:gd name="T9" fmla="*/ 2147483647 h 31"/>
                    <a:gd name="T10" fmla="*/ 2147483647 w 21"/>
                    <a:gd name="T11" fmla="*/ 2147483647 h 31"/>
                    <a:gd name="T12" fmla="*/ 2147483647 w 21"/>
                    <a:gd name="T13" fmla="*/ 2147483647 h 31"/>
                    <a:gd name="T14" fmla="*/ 2147483647 w 21"/>
                    <a:gd name="T15" fmla="*/ 2147483647 h 31"/>
                    <a:gd name="T16" fmla="*/ 2147483647 w 21"/>
                    <a:gd name="T17" fmla="*/ 2147483647 h 31"/>
                    <a:gd name="T18" fmla="*/ 2147483647 w 21"/>
                    <a:gd name="T19" fmla="*/ 2147483647 h 31"/>
                    <a:gd name="T20" fmla="*/ 2147483647 w 21"/>
                    <a:gd name="T21" fmla="*/ 2147483647 h 31"/>
                    <a:gd name="T22" fmla="*/ 2147483647 w 21"/>
                    <a:gd name="T23" fmla="*/ 2147483647 h 31"/>
                    <a:gd name="T24" fmla="*/ 2147483647 w 21"/>
                    <a:gd name="T25" fmla="*/ 2147483647 h 31"/>
                    <a:gd name="T26" fmla="*/ 0 w 21"/>
                    <a:gd name="T27" fmla="*/ 2147483647 h 31"/>
                    <a:gd name="T28" fmla="*/ 2147483647 w 21"/>
                    <a:gd name="T29" fmla="*/ 2147483647 h 31"/>
                    <a:gd name="T30" fmla="*/ 2147483647 w 21"/>
                    <a:gd name="T31" fmla="*/ 2147483647 h 31"/>
                    <a:gd name="T32" fmla="*/ 2147483647 w 21"/>
                    <a:gd name="T33" fmla="*/ 2147483647 h 31"/>
                    <a:gd name="T34" fmla="*/ 2147483647 w 21"/>
                    <a:gd name="T35" fmla="*/ 2147483647 h 31"/>
                    <a:gd name="T36" fmla="*/ 2147483647 w 21"/>
                    <a:gd name="T37" fmla="*/ 2147483647 h 31"/>
                    <a:gd name="T38" fmla="*/ 2147483647 w 21"/>
                    <a:gd name="T39" fmla="*/ 2147483647 h 31"/>
                    <a:gd name="T40" fmla="*/ 2147483647 w 21"/>
                    <a:gd name="T41" fmla="*/ 2147483647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31">
                      <a:moveTo>
                        <a:pt x="7" y="31"/>
                      </a:moveTo>
                      <a:cubicBezTo>
                        <a:pt x="9" y="26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0" y="3"/>
                        <a:pt x="18" y="2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5" y="19"/>
                        <a:pt x="1" y="25"/>
                        <a:pt x="0" y="27"/>
                      </a:cubicBezTo>
                      <a:cubicBezTo>
                        <a:pt x="0" y="27"/>
                        <a:pt x="2" y="28"/>
                        <a:pt x="3" y="29"/>
                      </a:cubicBezTo>
                      <a:cubicBezTo>
                        <a:pt x="5" y="30"/>
                        <a:pt x="7" y="31"/>
                        <a:pt x="7" y="31"/>
                      </a:cubicBezTo>
                      <a:close/>
                      <a:moveTo>
                        <a:pt x="8" y="11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4"/>
                        <a:pt x="11" y="8"/>
                        <a:pt x="9" y="1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497">
                  <a:extLst>
                    <a:ext uri="{FF2B5EF4-FFF2-40B4-BE49-F238E27FC236}">
                      <a16:creationId xmlns:a16="http://schemas.microsoft.com/office/drawing/2014/main" id="{B0240E7A-B987-4666-863D-F460D675A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4" y="230"/>
                      </a:moveTo>
                      <a:lnTo>
                        <a:pt x="230" y="230"/>
                      </a:lnTo>
                      <a:lnTo>
                        <a:pt x="230" y="17"/>
                      </a:lnTo>
                      <a:lnTo>
                        <a:pt x="163" y="17"/>
                      </a:lnTo>
                      <a:lnTo>
                        <a:pt x="163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4" y="17"/>
                      </a:lnTo>
                      <a:lnTo>
                        <a:pt x="14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498">
                  <a:extLst>
                    <a:ext uri="{FF2B5EF4-FFF2-40B4-BE49-F238E27FC236}">
                      <a16:creationId xmlns:a16="http://schemas.microsoft.com/office/drawing/2014/main" id="{C3419071-24BC-445C-9763-91B48C2DC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698628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2" y="13"/>
                        <a:pt x="29" y="13"/>
                        <a:pt x="27" y="1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4"/>
                        <a:pt x="0" y="5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499">
                  <a:extLst>
                    <a:ext uri="{FF2B5EF4-FFF2-40B4-BE49-F238E27FC236}">
                      <a16:creationId xmlns:a16="http://schemas.microsoft.com/office/drawing/2014/main" id="{E5E014B7-FAD2-42E2-A60F-24CF8291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1450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8"/>
                        <a:pt x="32" y="18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500">
                  <a:extLst>
                    <a:ext uri="{FF2B5EF4-FFF2-40B4-BE49-F238E27FC236}">
                      <a16:creationId xmlns:a16="http://schemas.microsoft.com/office/drawing/2014/main" id="{1B0AB643-81BB-41EE-A4F9-27E4D9CFA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3355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3"/>
                        <a:pt x="29" y="13"/>
                        <a:pt x="27" y="1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0" y="6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501">
                  <a:extLst>
                    <a:ext uri="{FF2B5EF4-FFF2-40B4-BE49-F238E27FC236}">
                      <a16:creationId xmlns:a16="http://schemas.microsoft.com/office/drawing/2014/main" id="{27074463-1599-43AB-AB5D-4C94C03A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49428"/>
                  <a:ext cx="220663" cy="61913"/>
                </a:xfrm>
                <a:custGeom>
                  <a:avLst/>
                  <a:gdLst>
                    <a:gd name="T0" fmla="*/ 2147483647 w 69"/>
                    <a:gd name="T1" fmla="*/ 2147483647 h 19"/>
                    <a:gd name="T2" fmla="*/ 2147483647 w 69"/>
                    <a:gd name="T3" fmla="*/ 0 h 19"/>
                    <a:gd name="T4" fmla="*/ 2147483647 w 69"/>
                    <a:gd name="T5" fmla="*/ 2147483647 h 19"/>
                    <a:gd name="T6" fmla="*/ 2147483647 w 69"/>
                    <a:gd name="T7" fmla="*/ 2147483647 h 19"/>
                    <a:gd name="T8" fmla="*/ 2147483647 w 69"/>
                    <a:gd name="T9" fmla="*/ 2147483647 h 19"/>
                    <a:gd name="T10" fmla="*/ 2147483647 w 69"/>
                    <a:gd name="T11" fmla="*/ 2147483647 h 19"/>
                    <a:gd name="T12" fmla="*/ 2147483647 w 69"/>
                    <a:gd name="T13" fmla="*/ 2147483647 h 19"/>
                    <a:gd name="T14" fmla="*/ 2147483647 w 69"/>
                    <a:gd name="T15" fmla="*/ 2147483647 h 19"/>
                    <a:gd name="T16" fmla="*/ 2147483647 w 69"/>
                    <a:gd name="T17" fmla="*/ 2147483647 h 19"/>
                    <a:gd name="T18" fmla="*/ 2147483647 w 69"/>
                    <a:gd name="T19" fmla="*/ 2147483647 h 19"/>
                    <a:gd name="T20" fmla="*/ 2147483647 w 69"/>
                    <a:gd name="T21" fmla="*/ 2147483647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9">
                      <a:moveTo>
                        <a:pt x="67" y="2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9"/>
                        <a:pt x="32" y="19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502">
                  <a:extLst>
                    <a:ext uri="{FF2B5EF4-FFF2-40B4-BE49-F238E27FC236}">
                      <a16:creationId xmlns:a16="http://schemas.microsoft.com/office/drawing/2014/main" id="{4BDDB944-9B20-4BD1-9990-1010AD660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7613" y="1692278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503">
                  <a:extLst>
                    <a:ext uri="{FF2B5EF4-FFF2-40B4-BE49-F238E27FC236}">
                      <a16:creationId xmlns:a16="http://schemas.microsoft.com/office/drawing/2014/main" id="{301FB779-CD34-4D8F-8F6C-63BEE3497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1701803"/>
                  <a:ext cx="15875" cy="6350"/>
                </a:xfrm>
                <a:custGeom>
                  <a:avLst/>
                  <a:gdLst>
                    <a:gd name="T0" fmla="*/ 0 w 5"/>
                    <a:gd name="T1" fmla="*/ 0 h 2"/>
                    <a:gd name="T2" fmla="*/ 2147483647 w 5"/>
                    <a:gd name="T3" fmla="*/ 2147483647 h 2"/>
                    <a:gd name="T4" fmla="*/ 2147483647 w 5"/>
                    <a:gd name="T5" fmla="*/ 2147483647 h 2"/>
                    <a:gd name="T6" fmla="*/ 2147483647 w 5"/>
                    <a:gd name="T7" fmla="*/ 2147483647 h 2"/>
                    <a:gd name="T8" fmla="*/ 2147483647 w 5"/>
                    <a:gd name="T9" fmla="*/ 0 h 2"/>
                    <a:gd name="T10" fmla="*/ 0 w 5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504">
                  <a:extLst>
                    <a:ext uri="{FF2B5EF4-FFF2-40B4-BE49-F238E27FC236}">
                      <a16:creationId xmlns:a16="http://schemas.microsoft.com/office/drawing/2014/main" id="{91523A91-4776-4B19-B0DD-4DA664613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1682753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505">
                  <a:extLst>
                    <a:ext uri="{FF2B5EF4-FFF2-40B4-BE49-F238E27FC236}">
                      <a16:creationId xmlns:a16="http://schemas.microsoft.com/office/drawing/2014/main" id="{5B43174D-F436-4F2D-A236-B41368587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2363" y="1657353"/>
                  <a:ext cx="220663" cy="79375"/>
                </a:xfrm>
                <a:custGeom>
                  <a:avLst/>
                  <a:gdLst>
                    <a:gd name="T0" fmla="*/ 2147483647 w 69"/>
                    <a:gd name="T1" fmla="*/ 2147483647 h 25"/>
                    <a:gd name="T2" fmla="*/ 2147483647 w 69"/>
                    <a:gd name="T3" fmla="*/ 2147483647 h 25"/>
                    <a:gd name="T4" fmla="*/ 2147483647 w 69"/>
                    <a:gd name="T5" fmla="*/ 2147483647 h 25"/>
                    <a:gd name="T6" fmla="*/ 2147483647 w 69"/>
                    <a:gd name="T7" fmla="*/ 2147483647 h 25"/>
                    <a:gd name="T8" fmla="*/ 2147483647 w 69"/>
                    <a:gd name="T9" fmla="*/ 2147483647 h 25"/>
                    <a:gd name="T10" fmla="*/ 2147483647 w 69"/>
                    <a:gd name="T11" fmla="*/ 2147483647 h 25"/>
                    <a:gd name="T12" fmla="*/ 2147483647 w 69"/>
                    <a:gd name="T13" fmla="*/ 2147483647 h 25"/>
                    <a:gd name="T14" fmla="*/ 2147483647 w 69"/>
                    <a:gd name="T15" fmla="*/ 2147483647 h 25"/>
                    <a:gd name="T16" fmla="*/ 2147483647 w 69"/>
                    <a:gd name="T17" fmla="*/ 2147483647 h 25"/>
                    <a:gd name="T18" fmla="*/ 2147483647 w 69"/>
                    <a:gd name="T19" fmla="*/ 2147483647 h 25"/>
                    <a:gd name="T20" fmla="*/ 2147483647 w 69"/>
                    <a:gd name="T21" fmla="*/ 2147483647 h 25"/>
                    <a:gd name="T22" fmla="*/ 2147483647 w 69"/>
                    <a:gd name="T23" fmla="*/ 2147483647 h 25"/>
                    <a:gd name="T24" fmla="*/ 2147483647 w 69"/>
                    <a:gd name="T25" fmla="*/ 2147483647 h 25"/>
                    <a:gd name="T26" fmla="*/ 2147483647 w 69"/>
                    <a:gd name="T27" fmla="*/ 2147483647 h 25"/>
                    <a:gd name="T28" fmla="*/ 2147483647 w 69"/>
                    <a:gd name="T29" fmla="*/ 2147483647 h 25"/>
                    <a:gd name="T30" fmla="*/ 2147483647 w 69"/>
                    <a:gd name="T31" fmla="*/ 2147483647 h 25"/>
                    <a:gd name="T32" fmla="*/ 2147483647 w 69"/>
                    <a:gd name="T33" fmla="*/ 2147483647 h 25"/>
                    <a:gd name="T34" fmla="*/ 2147483647 w 69"/>
                    <a:gd name="T35" fmla="*/ 2147483647 h 25"/>
                    <a:gd name="T36" fmla="*/ 2147483647 w 69"/>
                    <a:gd name="T37" fmla="*/ 2147483647 h 25"/>
                    <a:gd name="T38" fmla="*/ 2147483647 w 69"/>
                    <a:gd name="T39" fmla="*/ 2147483647 h 25"/>
                    <a:gd name="T40" fmla="*/ 2147483647 w 69"/>
                    <a:gd name="T41" fmla="*/ 2147483647 h 25"/>
                    <a:gd name="T42" fmla="*/ 2147483647 w 69"/>
                    <a:gd name="T43" fmla="*/ 2147483647 h 25"/>
                    <a:gd name="T44" fmla="*/ 2147483647 w 69"/>
                    <a:gd name="T45" fmla="*/ 2147483647 h 25"/>
                    <a:gd name="T46" fmla="*/ 2147483647 w 69"/>
                    <a:gd name="T47" fmla="*/ 2147483647 h 25"/>
                    <a:gd name="T48" fmla="*/ 2147483647 w 69"/>
                    <a:gd name="T49" fmla="*/ 2147483647 h 25"/>
                    <a:gd name="T50" fmla="*/ 2147483647 w 69"/>
                    <a:gd name="T51" fmla="*/ 2147483647 h 25"/>
                    <a:gd name="T52" fmla="*/ 2147483647 w 69"/>
                    <a:gd name="T53" fmla="*/ 2147483647 h 25"/>
                    <a:gd name="T54" fmla="*/ 2147483647 w 69"/>
                    <a:gd name="T55" fmla="*/ 2147483647 h 25"/>
                    <a:gd name="T56" fmla="*/ 2147483647 w 69"/>
                    <a:gd name="T57" fmla="*/ 2147483647 h 25"/>
                    <a:gd name="T58" fmla="*/ 2147483647 w 69"/>
                    <a:gd name="T59" fmla="*/ 2147483647 h 25"/>
                    <a:gd name="T60" fmla="*/ 2147483647 w 69"/>
                    <a:gd name="T61" fmla="*/ 2147483647 h 25"/>
                    <a:gd name="T62" fmla="*/ 2147483647 w 69"/>
                    <a:gd name="T63" fmla="*/ 2147483647 h 25"/>
                    <a:gd name="T64" fmla="*/ 2147483647 w 69"/>
                    <a:gd name="T65" fmla="*/ 2147483647 h 25"/>
                    <a:gd name="T66" fmla="*/ 2147483647 w 69"/>
                    <a:gd name="T67" fmla="*/ 2147483647 h 25"/>
                    <a:gd name="T68" fmla="*/ 2147483647 w 69"/>
                    <a:gd name="T69" fmla="*/ 2147483647 h 25"/>
                    <a:gd name="T70" fmla="*/ 2147483647 w 69"/>
                    <a:gd name="T71" fmla="*/ 2147483647 h 25"/>
                    <a:gd name="T72" fmla="*/ 2147483647 w 69"/>
                    <a:gd name="T73" fmla="*/ 2147483647 h 25"/>
                    <a:gd name="T74" fmla="*/ 2147483647 w 69"/>
                    <a:gd name="T75" fmla="*/ 2147483647 h 25"/>
                    <a:gd name="T76" fmla="*/ 2147483647 w 69"/>
                    <a:gd name="T77" fmla="*/ 2147483647 h 25"/>
                    <a:gd name="T78" fmla="*/ 2147483647 w 69"/>
                    <a:gd name="T79" fmla="*/ 2147483647 h 25"/>
                    <a:gd name="T80" fmla="*/ 2147483647 w 69"/>
                    <a:gd name="T81" fmla="*/ 2147483647 h 25"/>
                    <a:gd name="T82" fmla="*/ 2147483647 w 69"/>
                    <a:gd name="T83" fmla="*/ 2147483647 h 25"/>
                    <a:gd name="T84" fmla="*/ 2147483647 w 69"/>
                    <a:gd name="T85" fmla="*/ 2147483647 h 25"/>
                    <a:gd name="T86" fmla="*/ 2147483647 w 69"/>
                    <a:gd name="T87" fmla="*/ 2147483647 h 25"/>
                    <a:gd name="T88" fmla="*/ 2147483647 w 69"/>
                    <a:gd name="T89" fmla="*/ 2147483647 h 25"/>
                    <a:gd name="T90" fmla="*/ 2147483647 w 69"/>
                    <a:gd name="T91" fmla="*/ 2147483647 h 25"/>
                    <a:gd name="T92" fmla="*/ 2147483647 w 69"/>
                    <a:gd name="T93" fmla="*/ 2147483647 h 25"/>
                    <a:gd name="T94" fmla="*/ 2147483647 w 69"/>
                    <a:gd name="T95" fmla="*/ 2147483647 h 25"/>
                    <a:gd name="T96" fmla="*/ 2147483647 w 69"/>
                    <a:gd name="T97" fmla="*/ 2147483647 h 25"/>
                    <a:gd name="T98" fmla="*/ 2147483647 w 69"/>
                    <a:gd name="T99" fmla="*/ 2147483647 h 25"/>
                    <a:gd name="T100" fmla="*/ 2147483647 w 69"/>
                    <a:gd name="T101" fmla="*/ 2147483647 h 25"/>
                    <a:gd name="T102" fmla="*/ 2147483647 w 69"/>
                    <a:gd name="T103" fmla="*/ 2147483647 h 25"/>
                    <a:gd name="T104" fmla="*/ 2147483647 w 69"/>
                    <a:gd name="T105" fmla="*/ 2147483647 h 25"/>
                    <a:gd name="T106" fmla="*/ 2147483647 w 69"/>
                    <a:gd name="T107" fmla="*/ 2147483647 h 25"/>
                    <a:gd name="T108" fmla="*/ 2147483647 w 69"/>
                    <a:gd name="T109" fmla="*/ 2147483647 h 25"/>
                    <a:gd name="T110" fmla="*/ 2147483647 w 69"/>
                    <a:gd name="T111" fmla="*/ 2147483647 h 25"/>
                    <a:gd name="T112" fmla="*/ 2147483647 w 69"/>
                    <a:gd name="T113" fmla="*/ 2147483647 h 25"/>
                    <a:gd name="T114" fmla="*/ 2147483647 w 69"/>
                    <a:gd name="T115" fmla="*/ 2147483647 h 25"/>
                    <a:gd name="T116" fmla="*/ 2147483647 w 69"/>
                    <a:gd name="T117" fmla="*/ 2147483647 h 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" h="25">
                      <a:moveTo>
                        <a:pt x="67" y="8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0"/>
                        <a:pt x="38" y="0"/>
                        <a:pt x="37" y="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2"/>
                        <a:pt x="0" y="13"/>
                        <a:pt x="2" y="13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9" y="25"/>
                        <a:pt x="32" y="25"/>
                        <a:pt x="34" y="24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9"/>
                        <a:pt x="68" y="8"/>
                        <a:pt x="67" y="8"/>
                      </a:cubicBezTo>
                      <a:close/>
                      <a:moveTo>
                        <a:pt x="29" y="16"/>
                      </a:move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lnTo>
                        <a:pt x="29" y="16"/>
                      </a:lnTo>
                      <a:close/>
                      <a:moveTo>
                        <a:pt x="39" y="15"/>
                      </a:move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2"/>
                        <a:pt x="26" y="12"/>
                        <a:pt x="25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30" y="10"/>
                      </a:cubicBezTo>
                      <a:cubicBezTo>
                        <a:pt x="32" y="10"/>
                        <a:pt x="35" y="10"/>
                        <a:pt x="37" y="11"/>
                      </a:cubicBezTo>
                      <a:cubicBezTo>
                        <a:pt x="40" y="11"/>
                        <a:pt x="40" y="12"/>
                        <a:pt x="38" y="13"/>
                      </a:cubicBezTo>
                      <a:cubicBezTo>
                        <a:pt x="37" y="13"/>
                        <a:pt x="36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lnTo>
                        <a:pt x="39" y="15"/>
                      </a:lnTo>
                      <a:close/>
                      <a:moveTo>
                        <a:pt x="46" y="12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9"/>
                        <a:pt x="35" y="9"/>
                        <a:pt x="35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8"/>
                        <a:pt x="39" y="7"/>
                      </a:cubicBezTo>
                      <a:cubicBezTo>
                        <a:pt x="40" y="7"/>
                        <a:pt x="43" y="7"/>
                        <a:pt x="46" y="8"/>
                      </a:cubicBezTo>
                      <a:cubicBezTo>
                        <a:pt x="48" y="8"/>
                        <a:pt x="48" y="9"/>
                        <a:pt x="47" y="10"/>
                      </a:cubicBezTo>
                      <a:cubicBezTo>
                        <a:pt x="46" y="10"/>
                        <a:pt x="45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lnTo>
                        <a:pt x="46" y="12"/>
                      </a:lnTo>
                      <a:close/>
                      <a:moveTo>
                        <a:pt x="53" y="8"/>
                      </a:moveTo>
                      <a:cubicBezTo>
                        <a:pt x="52" y="8"/>
                        <a:pt x="51" y="8"/>
                        <a:pt x="50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50" y="8"/>
                        <a:pt x="51" y="7"/>
                      </a:cubicBezTo>
                      <a:cubicBezTo>
                        <a:pt x="52" y="7"/>
                        <a:pt x="52" y="7"/>
                        <a:pt x="51" y="7"/>
                      </a:cubicBezTo>
                      <a:cubicBezTo>
                        <a:pt x="51" y="7"/>
                        <a:pt x="51" y="7"/>
                        <a:pt x="49" y="7"/>
                      </a:cubicBezTo>
                      <a:cubicBezTo>
                        <a:pt x="48" y="7"/>
                        <a:pt x="46" y="7"/>
                        <a:pt x="45" y="7"/>
                      </a:cubicBezTo>
                      <a:cubicBezTo>
                        <a:pt x="44" y="7"/>
                        <a:pt x="44" y="6"/>
                        <a:pt x="46" y="5"/>
                      </a:cubicBezTo>
                      <a:cubicBezTo>
                        <a:pt x="46" y="5"/>
                        <a:pt x="47" y="5"/>
                        <a:pt x="48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6"/>
                        <a:pt x="49" y="6"/>
                      </a:cubicBezTo>
                      <a:cubicBezTo>
                        <a:pt x="51" y="6"/>
                        <a:pt x="52" y="6"/>
                        <a:pt x="53" y="6"/>
                      </a:cubicBezTo>
                      <a:cubicBezTo>
                        <a:pt x="54" y="7"/>
                        <a:pt x="55" y="7"/>
                        <a:pt x="5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506">
                  <a:extLst>
                    <a:ext uri="{FF2B5EF4-FFF2-40B4-BE49-F238E27FC236}">
                      <a16:creationId xmlns:a16="http://schemas.microsoft.com/office/drawing/2014/main" id="{F841F7E3-63A6-4441-AD8F-1E93783A63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507">
                  <a:extLst>
                    <a:ext uri="{FF2B5EF4-FFF2-40B4-BE49-F238E27FC236}">
                      <a16:creationId xmlns:a16="http://schemas.microsoft.com/office/drawing/2014/main" id="{61CD8807-66E6-46A4-B172-4E867F674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72163" y="2146304"/>
                  <a:ext cx="112713" cy="115888"/>
                </a:xfrm>
                <a:custGeom>
                  <a:avLst/>
                  <a:gdLst>
                    <a:gd name="T0" fmla="*/ 2147483647 w 35"/>
                    <a:gd name="T1" fmla="*/ 2147483647 h 36"/>
                    <a:gd name="T2" fmla="*/ 2147483647 w 35"/>
                    <a:gd name="T3" fmla="*/ 2147483647 h 36"/>
                    <a:gd name="T4" fmla="*/ 2147483647 w 35"/>
                    <a:gd name="T5" fmla="*/ 2147483647 h 36"/>
                    <a:gd name="T6" fmla="*/ 2147483647 w 35"/>
                    <a:gd name="T7" fmla="*/ 2147483647 h 36"/>
                    <a:gd name="T8" fmla="*/ 2147483647 w 35"/>
                    <a:gd name="T9" fmla="*/ 2147483647 h 36"/>
                    <a:gd name="T10" fmla="*/ 2147483647 w 35"/>
                    <a:gd name="T11" fmla="*/ 0 h 36"/>
                    <a:gd name="T12" fmla="*/ 2147483647 w 35"/>
                    <a:gd name="T13" fmla="*/ 2147483647 h 36"/>
                    <a:gd name="T14" fmla="*/ 2147483647 w 35"/>
                    <a:gd name="T15" fmla="*/ 2147483647 h 36"/>
                    <a:gd name="T16" fmla="*/ 2147483647 w 35"/>
                    <a:gd name="T17" fmla="*/ 2147483647 h 36"/>
                    <a:gd name="T18" fmla="*/ 2147483647 w 35"/>
                    <a:gd name="T19" fmla="*/ 2147483647 h 36"/>
                    <a:gd name="T20" fmla="*/ 2147483647 w 35"/>
                    <a:gd name="T21" fmla="*/ 2147483647 h 36"/>
                    <a:gd name="T22" fmla="*/ 2147483647 w 35"/>
                    <a:gd name="T23" fmla="*/ 2147483647 h 36"/>
                    <a:gd name="T24" fmla="*/ 2147483647 w 35"/>
                    <a:gd name="T25" fmla="*/ 2147483647 h 36"/>
                    <a:gd name="T26" fmla="*/ 0 w 35"/>
                    <a:gd name="T27" fmla="*/ 2147483647 h 36"/>
                    <a:gd name="T28" fmla="*/ 2147483647 w 35"/>
                    <a:gd name="T29" fmla="*/ 2147483647 h 36"/>
                    <a:gd name="T30" fmla="*/ 2147483647 w 35"/>
                    <a:gd name="T31" fmla="*/ 2147483647 h 36"/>
                    <a:gd name="T32" fmla="*/ 2147483647 w 35"/>
                    <a:gd name="T33" fmla="*/ 2147483647 h 36"/>
                    <a:gd name="T34" fmla="*/ 2147483647 w 35"/>
                    <a:gd name="T35" fmla="*/ 2147483647 h 36"/>
                    <a:gd name="T36" fmla="*/ 2147483647 w 35"/>
                    <a:gd name="T37" fmla="*/ 2147483647 h 36"/>
                    <a:gd name="T38" fmla="*/ 2147483647 w 35"/>
                    <a:gd name="T39" fmla="*/ 2147483647 h 36"/>
                    <a:gd name="T40" fmla="*/ 2147483647 w 35"/>
                    <a:gd name="T41" fmla="*/ 2147483647 h 36"/>
                    <a:gd name="T42" fmla="*/ 2147483647 w 35"/>
                    <a:gd name="T43" fmla="*/ 2147483647 h 36"/>
                    <a:gd name="T44" fmla="*/ 2147483647 w 35"/>
                    <a:gd name="T45" fmla="*/ 2147483647 h 36"/>
                    <a:gd name="T46" fmla="*/ 2147483647 w 35"/>
                    <a:gd name="T47" fmla="*/ 2147483647 h 36"/>
                    <a:gd name="T48" fmla="*/ 2147483647 w 35"/>
                    <a:gd name="T49" fmla="*/ 2147483647 h 36"/>
                    <a:gd name="T50" fmla="*/ 2147483647 w 35"/>
                    <a:gd name="T51" fmla="*/ 2147483647 h 36"/>
                    <a:gd name="T52" fmla="*/ 2147483647 w 35"/>
                    <a:gd name="T53" fmla="*/ 2147483647 h 36"/>
                    <a:gd name="T54" fmla="*/ 2147483647 w 35"/>
                    <a:gd name="T55" fmla="*/ 2147483647 h 36"/>
                    <a:gd name="T56" fmla="*/ 2147483647 w 35"/>
                    <a:gd name="T57" fmla="*/ 2147483647 h 36"/>
                    <a:gd name="T58" fmla="*/ 2147483647 w 35"/>
                    <a:gd name="T59" fmla="*/ 2147483647 h 36"/>
                    <a:gd name="T60" fmla="*/ 2147483647 w 35"/>
                    <a:gd name="T61" fmla="*/ 2147483647 h 36"/>
                    <a:gd name="T62" fmla="*/ 2147483647 w 35"/>
                    <a:gd name="T63" fmla="*/ 2147483647 h 36"/>
                    <a:gd name="T64" fmla="*/ 2147483647 w 35"/>
                    <a:gd name="T65" fmla="*/ 2147483647 h 36"/>
                    <a:gd name="T66" fmla="*/ 2147483647 w 35"/>
                    <a:gd name="T67" fmla="*/ 2147483647 h 36"/>
                    <a:gd name="T68" fmla="*/ 2147483647 w 35"/>
                    <a:gd name="T69" fmla="*/ 2147483647 h 36"/>
                    <a:gd name="T70" fmla="*/ 2147483647 w 35"/>
                    <a:gd name="T71" fmla="*/ 2147483647 h 36"/>
                    <a:gd name="T72" fmla="*/ 2147483647 w 35"/>
                    <a:gd name="T73" fmla="*/ 2147483647 h 36"/>
                    <a:gd name="T74" fmla="*/ 2147483647 w 35"/>
                    <a:gd name="T75" fmla="*/ 2147483647 h 36"/>
                    <a:gd name="T76" fmla="*/ 2147483647 w 35"/>
                    <a:gd name="T77" fmla="*/ 2147483647 h 36"/>
                    <a:gd name="T78" fmla="*/ 2147483647 w 35"/>
                    <a:gd name="T79" fmla="*/ 2147483647 h 36"/>
                    <a:gd name="T80" fmla="*/ 2147483647 w 35"/>
                    <a:gd name="T81" fmla="*/ 2147483647 h 36"/>
                    <a:gd name="T82" fmla="*/ 2147483647 w 35"/>
                    <a:gd name="T83" fmla="*/ 2147483647 h 36"/>
                    <a:gd name="T84" fmla="*/ 2147483647 w 35"/>
                    <a:gd name="T85" fmla="*/ 2147483647 h 36"/>
                    <a:gd name="T86" fmla="*/ 2147483647 w 35"/>
                    <a:gd name="T87" fmla="*/ 2147483647 h 36"/>
                    <a:gd name="T88" fmla="*/ 2147483647 w 35"/>
                    <a:gd name="T89" fmla="*/ 2147483647 h 36"/>
                    <a:gd name="T90" fmla="*/ 2147483647 w 35"/>
                    <a:gd name="T91" fmla="*/ 2147483647 h 36"/>
                    <a:gd name="T92" fmla="*/ 2147483647 w 35"/>
                    <a:gd name="T93" fmla="*/ 2147483647 h 36"/>
                    <a:gd name="T94" fmla="*/ 2147483647 w 35"/>
                    <a:gd name="T95" fmla="*/ 2147483647 h 36"/>
                    <a:gd name="T96" fmla="*/ 2147483647 w 35"/>
                    <a:gd name="T97" fmla="*/ 2147483647 h 36"/>
                    <a:gd name="T98" fmla="*/ 2147483647 w 35"/>
                    <a:gd name="T99" fmla="*/ 2147483647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" h="36">
                      <a:moveTo>
                        <a:pt x="30" y="6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7"/>
                        <a:pt x="27" y="7"/>
                        <a:pt x="26" y="6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5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1"/>
                        <a:pt x="20" y="1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0"/>
                        <a:pt x="15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8" y="7"/>
                        <a:pt x="7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1"/>
                        <a:pt x="4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2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9"/>
                        <a:pt x="9" y="29"/>
                        <a:pt x="9" y="30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10" y="34"/>
                        <a:pt x="10" y="33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3" y="32"/>
                        <a:pt x="14" y="32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6" y="35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5"/>
                        <a:pt x="22" y="35"/>
                        <a:pt x="22" y="3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2"/>
                        <a:pt x="23" y="32"/>
                        <a:pt x="24" y="3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2" y="29"/>
                        <a:pt x="31" y="28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1" y="24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5" y="24"/>
                        <a:pt x="34" y="23"/>
                        <a:pt x="34" y="2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2" y="21"/>
                        <a:pt x="32" y="20"/>
                        <a:pt x="32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6"/>
                        <a:pt x="32" y="15"/>
                        <a:pt x="32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5" y="13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3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1"/>
                        <a:pt x="30" y="10"/>
                        <a:pt x="30" y="1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0" y="6"/>
                        <a:pt x="30" y="6"/>
                      </a:cubicBezTo>
                      <a:close/>
                      <a:moveTo>
                        <a:pt x="5" y="18"/>
                      </a:moveTo>
                      <a:cubicBezTo>
                        <a:pt x="6" y="16"/>
                        <a:pt x="6" y="15"/>
                        <a:pt x="6" y="13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8"/>
                        <a:pt x="12" y="18"/>
                      </a:cubicBezTo>
                      <a:cubicBezTo>
                        <a:pt x="12" y="19"/>
                        <a:pt x="12" y="19"/>
                        <a:pt x="12" y="2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1"/>
                        <a:pt x="5" y="20"/>
                        <a:pt x="5" y="18"/>
                      </a:cubicBezTo>
                      <a:close/>
                      <a:moveTo>
                        <a:pt x="16" y="30"/>
                      </a:moveTo>
                      <a:cubicBezTo>
                        <a:pt x="13" y="30"/>
                        <a:pt x="10" y="28"/>
                        <a:pt x="8" y="25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3"/>
                        <a:pt x="15" y="23"/>
                        <a:pt x="16" y="24"/>
                      </a:cubicBezTo>
                      <a:lnTo>
                        <a:pt x="16" y="30"/>
                      </a:lnTo>
                      <a:close/>
                      <a:moveTo>
                        <a:pt x="19" y="30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1" y="23"/>
                        <a:pt x="22" y="2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5" y="28"/>
                        <a:pt x="22" y="30"/>
                        <a:pt x="19" y="30"/>
                      </a:cubicBezTo>
                      <a:close/>
                      <a:moveTo>
                        <a:pt x="20" y="18"/>
                      </a:moveTo>
                      <a:cubicBezTo>
                        <a:pt x="20" y="19"/>
                        <a:pt x="19" y="21"/>
                        <a:pt x="18" y="21"/>
                      </a:cubicBezTo>
                      <a:cubicBezTo>
                        <a:pt x="16" y="21"/>
                        <a:pt x="15" y="19"/>
                        <a:pt x="15" y="18"/>
                      </a:cubicBezTo>
                      <a:cubicBezTo>
                        <a:pt x="15" y="17"/>
                        <a:pt x="16" y="16"/>
                        <a:pt x="18" y="16"/>
                      </a:cubicBezTo>
                      <a:cubicBezTo>
                        <a:pt x="19" y="16"/>
                        <a:pt x="20" y="17"/>
                        <a:pt x="20" y="18"/>
                      </a:cubicBezTo>
                      <a:close/>
                      <a:moveTo>
                        <a:pt x="13" y="14"/>
                      </a:move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0" y="8"/>
                        <a:pt x="13" y="6"/>
                        <a:pt x="16" y="6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3"/>
                        <a:pt x="13" y="14"/>
                      </a:cubicBezTo>
                      <a:close/>
                      <a:moveTo>
                        <a:pt x="30" y="18"/>
                      </a:moveTo>
                      <a:cubicBezTo>
                        <a:pt x="30" y="20"/>
                        <a:pt x="29" y="21"/>
                        <a:pt x="29" y="2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5"/>
                        <a:pt x="30" y="16"/>
                        <a:pt x="30" y="18"/>
                      </a:cubicBezTo>
                      <a:close/>
                      <a:moveTo>
                        <a:pt x="27" y="11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2" y="6"/>
                        <a:pt x="25" y="8"/>
                        <a:pt x="2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508">
                  <a:extLst>
                    <a:ext uri="{FF2B5EF4-FFF2-40B4-BE49-F238E27FC236}">
                      <a16:creationId xmlns:a16="http://schemas.microsoft.com/office/drawing/2014/main" id="{B7E4C50C-D9D5-48D2-884A-2E1C6950E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438" y="2117729"/>
                  <a:ext cx="28575" cy="38100"/>
                </a:xfrm>
                <a:custGeom>
                  <a:avLst/>
                  <a:gdLst>
                    <a:gd name="T0" fmla="*/ 2147483647 w 9"/>
                    <a:gd name="T1" fmla="*/ 0 h 12"/>
                    <a:gd name="T2" fmla="*/ 0 w 9"/>
                    <a:gd name="T3" fmla="*/ 2147483647 h 12"/>
                    <a:gd name="T4" fmla="*/ 2147483647 w 9"/>
                    <a:gd name="T5" fmla="*/ 2147483647 h 12"/>
                    <a:gd name="T6" fmla="*/ 2147483647 w 9"/>
                    <a:gd name="T7" fmla="*/ 2147483647 h 12"/>
                    <a:gd name="T8" fmla="*/ 2147483647 w 9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4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9" y="9"/>
                        <a:pt x="9" y="6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509">
                  <a:extLst>
                    <a:ext uri="{FF2B5EF4-FFF2-40B4-BE49-F238E27FC236}">
                      <a16:creationId xmlns:a16="http://schemas.microsoft.com/office/drawing/2014/main" id="{C839DD6A-B1BA-472E-BD01-791ACFAA74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4688" y="2085979"/>
                  <a:ext cx="195263" cy="133350"/>
                </a:xfrm>
                <a:custGeom>
                  <a:avLst/>
                  <a:gdLst>
                    <a:gd name="T0" fmla="*/ 2147483647 w 61"/>
                    <a:gd name="T1" fmla="*/ 0 h 42"/>
                    <a:gd name="T2" fmla="*/ 2147483647 w 61"/>
                    <a:gd name="T3" fmla="*/ 0 h 42"/>
                    <a:gd name="T4" fmla="*/ 0 w 61"/>
                    <a:gd name="T5" fmla="*/ 2147483647 h 42"/>
                    <a:gd name="T6" fmla="*/ 0 w 61"/>
                    <a:gd name="T7" fmla="*/ 2147483647 h 42"/>
                    <a:gd name="T8" fmla="*/ 2147483647 w 61"/>
                    <a:gd name="T9" fmla="*/ 2147483647 h 42"/>
                    <a:gd name="T10" fmla="*/ 2147483647 w 61"/>
                    <a:gd name="T11" fmla="*/ 2147483647 h 42"/>
                    <a:gd name="T12" fmla="*/ 2147483647 w 61"/>
                    <a:gd name="T13" fmla="*/ 2147483647 h 42"/>
                    <a:gd name="T14" fmla="*/ 2147483647 w 61"/>
                    <a:gd name="T15" fmla="*/ 2147483647 h 42"/>
                    <a:gd name="T16" fmla="*/ 2147483647 w 61"/>
                    <a:gd name="T17" fmla="*/ 2147483647 h 42"/>
                    <a:gd name="T18" fmla="*/ 2147483647 w 61"/>
                    <a:gd name="T19" fmla="*/ 2147483647 h 42"/>
                    <a:gd name="T20" fmla="*/ 2147483647 w 61"/>
                    <a:gd name="T21" fmla="*/ 0 h 42"/>
                    <a:gd name="T22" fmla="*/ 2147483647 w 61"/>
                    <a:gd name="T23" fmla="*/ 2147483647 h 42"/>
                    <a:gd name="T24" fmla="*/ 2147483647 w 61"/>
                    <a:gd name="T25" fmla="*/ 2147483647 h 42"/>
                    <a:gd name="T26" fmla="*/ 2147483647 w 61"/>
                    <a:gd name="T27" fmla="*/ 2147483647 h 42"/>
                    <a:gd name="T28" fmla="*/ 2147483647 w 61"/>
                    <a:gd name="T29" fmla="*/ 2147483647 h 42"/>
                    <a:gd name="T30" fmla="*/ 2147483647 w 61"/>
                    <a:gd name="T31" fmla="*/ 2147483647 h 42"/>
                    <a:gd name="T32" fmla="*/ 2147483647 w 61"/>
                    <a:gd name="T33" fmla="*/ 2147483647 h 42"/>
                    <a:gd name="T34" fmla="*/ 2147483647 w 61"/>
                    <a:gd name="T35" fmla="*/ 2147483647 h 42"/>
                    <a:gd name="T36" fmla="*/ 2147483647 w 61"/>
                    <a:gd name="T37" fmla="*/ 2147483647 h 42"/>
                    <a:gd name="T38" fmla="*/ 2147483647 w 61"/>
                    <a:gd name="T39" fmla="*/ 2147483647 h 42"/>
                    <a:gd name="T40" fmla="*/ 2147483647 w 61"/>
                    <a:gd name="T41" fmla="*/ 2147483647 h 42"/>
                    <a:gd name="T42" fmla="*/ 2147483647 w 61"/>
                    <a:gd name="T43" fmla="*/ 2147483647 h 42"/>
                    <a:gd name="T44" fmla="*/ 2147483647 w 61"/>
                    <a:gd name="T45" fmla="*/ 2147483647 h 42"/>
                    <a:gd name="T46" fmla="*/ 2147483647 w 61"/>
                    <a:gd name="T47" fmla="*/ 2147483647 h 42"/>
                    <a:gd name="T48" fmla="*/ 2147483647 w 61"/>
                    <a:gd name="T49" fmla="*/ 2147483647 h 42"/>
                    <a:gd name="T50" fmla="*/ 2147483647 w 61"/>
                    <a:gd name="T51" fmla="*/ 2147483647 h 42"/>
                    <a:gd name="T52" fmla="*/ 2147483647 w 61"/>
                    <a:gd name="T53" fmla="*/ 2147483647 h 42"/>
                    <a:gd name="T54" fmla="*/ 2147483647 w 61"/>
                    <a:gd name="T55" fmla="*/ 2147483647 h 42"/>
                    <a:gd name="T56" fmla="*/ 2147483647 w 61"/>
                    <a:gd name="T57" fmla="*/ 2147483647 h 42"/>
                    <a:gd name="T58" fmla="*/ 2147483647 w 61"/>
                    <a:gd name="T59" fmla="*/ 2147483647 h 42"/>
                    <a:gd name="T60" fmla="*/ 2147483647 w 61"/>
                    <a:gd name="T61" fmla="*/ 2147483647 h 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1" h="42">
                      <a:moveTo>
                        <a:pt x="6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1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1"/>
                        <a:pt x="36" y="39"/>
                        <a:pt x="36" y="37"/>
                      </a:cubicBezTo>
                      <a:cubicBezTo>
                        <a:pt x="36" y="27"/>
                        <a:pt x="44" y="18"/>
                        <a:pt x="55" y="18"/>
                      </a:cubicBezTo>
                      <a:cubicBezTo>
                        <a:pt x="57" y="18"/>
                        <a:pt x="59" y="18"/>
                        <a:pt x="61" y="19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1" y="1"/>
                        <a:pt x="61" y="0"/>
                        <a:pt x="60" y="0"/>
                      </a:cubicBezTo>
                      <a:close/>
                      <a:moveTo>
                        <a:pt x="14" y="25"/>
                      </a:moveTo>
                      <a:cubicBezTo>
                        <a:pt x="9" y="25"/>
                        <a:pt x="6" y="21"/>
                        <a:pt x="6" y="16"/>
                      </a:cubicBezTo>
                      <a:cubicBezTo>
                        <a:pt x="6" y="11"/>
                        <a:pt x="9" y="7"/>
                        <a:pt x="15" y="7"/>
                      </a:cubicBezTo>
                      <a:cubicBezTo>
                        <a:pt x="20" y="7"/>
                        <a:pt x="23" y="11"/>
                        <a:pt x="23" y="16"/>
                      </a:cubicBezTo>
                      <a:cubicBezTo>
                        <a:pt x="23" y="22"/>
                        <a:pt x="20" y="25"/>
                        <a:pt x="14" y="25"/>
                      </a:cubicBezTo>
                      <a:close/>
                      <a:moveTo>
                        <a:pt x="30" y="25"/>
                      </a:moveTo>
                      <a:cubicBezTo>
                        <a:pt x="28" y="25"/>
                        <a:pt x="26" y="25"/>
                        <a:pt x="25" y="24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9" y="22"/>
                        <a:pt x="31" y="22"/>
                      </a:cubicBezTo>
                      <a:cubicBezTo>
                        <a:pt x="32" y="22"/>
                        <a:pt x="33" y="21"/>
                        <a:pt x="33" y="20"/>
                      </a:cubicBezTo>
                      <a:cubicBezTo>
                        <a:pt x="33" y="19"/>
                        <a:pt x="33" y="18"/>
                        <a:pt x="30" y="17"/>
                      </a:cubicBezTo>
                      <a:cubicBezTo>
                        <a:pt x="27" y="16"/>
                        <a:pt x="25" y="15"/>
                        <a:pt x="25" y="12"/>
                      </a:cubicBezTo>
                      <a:cubicBezTo>
                        <a:pt x="25" y="9"/>
                        <a:pt x="28" y="7"/>
                        <a:pt x="32" y="7"/>
                      </a:cubicBezTo>
                      <a:cubicBezTo>
                        <a:pt x="34" y="7"/>
                        <a:pt x="36" y="7"/>
                        <a:pt x="37" y="8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0"/>
                        <a:pt x="34" y="10"/>
                        <a:pt x="32" y="10"/>
                      </a:cubicBezTo>
                      <a:cubicBezTo>
                        <a:pt x="30" y="10"/>
                        <a:pt x="30" y="11"/>
                        <a:pt x="30" y="12"/>
                      </a:cubicBezTo>
                      <a:cubicBezTo>
                        <a:pt x="30" y="13"/>
                        <a:pt x="31" y="13"/>
                        <a:pt x="33" y="14"/>
                      </a:cubicBezTo>
                      <a:cubicBezTo>
                        <a:pt x="36" y="15"/>
                        <a:pt x="38" y="17"/>
                        <a:pt x="38" y="20"/>
                      </a:cubicBezTo>
                      <a:cubicBezTo>
                        <a:pt x="38" y="23"/>
                        <a:pt x="35" y="25"/>
                        <a:pt x="30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510">
                  <a:extLst>
                    <a:ext uri="{FF2B5EF4-FFF2-40B4-BE49-F238E27FC236}">
                      <a16:creationId xmlns:a16="http://schemas.microsoft.com/office/drawing/2014/main" id="{C228A81B-CF0C-4692-A65C-BED2CDBAE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5" y="230"/>
                      </a:moveTo>
                      <a:lnTo>
                        <a:pt x="228" y="230"/>
                      </a:lnTo>
                      <a:lnTo>
                        <a:pt x="228" y="17"/>
                      </a:lnTo>
                      <a:lnTo>
                        <a:pt x="164" y="17"/>
                      </a:lnTo>
                      <a:lnTo>
                        <a:pt x="164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5" y="17"/>
                      </a:lnTo>
                      <a:lnTo>
                        <a:pt x="15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511">
                  <a:extLst>
                    <a:ext uri="{FF2B5EF4-FFF2-40B4-BE49-F238E27FC236}">
                      <a16:creationId xmlns:a16="http://schemas.microsoft.com/office/drawing/2014/main" id="{E4B22C15-A3AC-4599-8902-1F9C068B4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588" y="1635128"/>
                  <a:ext cx="207963" cy="207963"/>
                </a:xfrm>
                <a:custGeom>
                  <a:avLst/>
                  <a:gdLst>
                    <a:gd name="T0" fmla="*/ 2147483647 w 65"/>
                    <a:gd name="T1" fmla="*/ 2147483647 h 65"/>
                    <a:gd name="T2" fmla="*/ 2147483647 w 65"/>
                    <a:gd name="T3" fmla="*/ 2147483647 h 65"/>
                    <a:gd name="T4" fmla="*/ 2147483647 w 65"/>
                    <a:gd name="T5" fmla="*/ 2147483647 h 65"/>
                    <a:gd name="T6" fmla="*/ 2147483647 w 65"/>
                    <a:gd name="T7" fmla="*/ 2147483647 h 65"/>
                    <a:gd name="T8" fmla="*/ 2147483647 w 65"/>
                    <a:gd name="T9" fmla="*/ 2147483647 h 65"/>
                    <a:gd name="T10" fmla="*/ 2147483647 w 65"/>
                    <a:gd name="T11" fmla="*/ 2147483647 h 65"/>
                    <a:gd name="T12" fmla="*/ 2147483647 w 65"/>
                    <a:gd name="T13" fmla="*/ 2147483647 h 65"/>
                    <a:gd name="T14" fmla="*/ 2147483647 w 65"/>
                    <a:gd name="T15" fmla="*/ 2147483647 h 65"/>
                    <a:gd name="T16" fmla="*/ 2147483647 w 65"/>
                    <a:gd name="T17" fmla="*/ 2147483647 h 65"/>
                    <a:gd name="T18" fmla="*/ 2147483647 w 65"/>
                    <a:gd name="T19" fmla="*/ 2147483647 h 65"/>
                    <a:gd name="T20" fmla="*/ 2147483647 w 65"/>
                    <a:gd name="T21" fmla="*/ 2147483647 h 65"/>
                    <a:gd name="T22" fmla="*/ 2147483647 w 65"/>
                    <a:gd name="T23" fmla="*/ 2147483647 h 65"/>
                    <a:gd name="T24" fmla="*/ 2147483647 w 65"/>
                    <a:gd name="T25" fmla="*/ 2147483647 h 65"/>
                    <a:gd name="T26" fmla="*/ 2147483647 w 65"/>
                    <a:gd name="T27" fmla="*/ 2147483647 h 65"/>
                    <a:gd name="T28" fmla="*/ 2147483647 w 65"/>
                    <a:gd name="T29" fmla="*/ 2147483647 h 65"/>
                    <a:gd name="T30" fmla="*/ 2147483647 w 65"/>
                    <a:gd name="T31" fmla="*/ 0 h 65"/>
                    <a:gd name="T32" fmla="*/ 2147483647 w 65"/>
                    <a:gd name="T33" fmla="*/ 2147483647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24" y="8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1" y="44"/>
                        <a:pt x="16" y="44"/>
                        <a:pt x="11" y="46"/>
                      </a:cubicBezTo>
                      <a:cubicBezTo>
                        <a:pt x="4" y="49"/>
                        <a:pt x="0" y="54"/>
                        <a:pt x="1" y="59"/>
                      </a:cubicBezTo>
                      <a:cubicBezTo>
                        <a:pt x="3" y="64"/>
                        <a:pt x="10" y="65"/>
                        <a:pt x="17" y="63"/>
                      </a:cubicBezTo>
                      <a:cubicBezTo>
                        <a:pt x="23" y="60"/>
                        <a:pt x="27" y="56"/>
                        <a:pt x="27" y="5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59" y="38"/>
                        <a:pt x="54" y="37"/>
                        <a:pt x="49" y="39"/>
                      </a:cubicBezTo>
                      <a:cubicBezTo>
                        <a:pt x="42" y="42"/>
                        <a:pt x="37" y="47"/>
                        <a:pt x="39" y="52"/>
                      </a:cubicBezTo>
                      <a:cubicBezTo>
                        <a:pt x="41" y="57"/>
                        <a:pt x="48" y="58"/>
                        <a:pt x="55" y="56"/>
                      </a:cubicBezTo>
                      <a:cubicBezTo>
                        <a:pt x="61" y="53"/>
                        <a:pt x="65" y="49"/>
                        <a:pt x="65" y="4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512">
                  <a:extLst>
                    <a:ext uri="{FF2B5EF4-FFF2-40B4-BE49-F238E27FC236}">
                      <a16:creationId xmlns:a16="http://schemas.microsoft.com/office/drawing/2014/main" id="{4F49840A-B59A-40E9-A51A-9ACE55733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513">
                  <a:extLst>
                    <a:ext uri="{FF2B5EF4-FFF2-40B4-BE49-F238E27FC236}">
                      <a16:creationId xmlns:a16="http://schemas.microsoft.com/office/drawing/2014/main" id="{C88D2FEE-F766-4B66-A017-3570821B1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8813" y="2533655"/>
                  <a:ext cx="236538" cy="180975"/>
                </a:xfrm>
                <a:custGeom>
                  <a:avLst/>
                  <a:gdLst>
                    <a:gd name="T0" fmla="*/ 0 w 74"/>
                    <a:gd name="T1" fmla="*/ 2147483647 h 57"/>
                    <a:gd name="T2" fmla="*/ 2147483647 w 74"/>
                    <a:gd name="T3" fmla="*/ 0 h 57"/>
                    <a:gd name="T4" fmla="*/ 2147483647 w 74"/>
                    <a:gd name="T5" fmla="*/ 2147483647 h 57"/>
                    <a:gd name="T6" fmla="*/ 2147483647 w 74"/>
                    <a:gd name="T7" fmla="*/ 2147483647 h 57"/>
                    <a:gd name="T8" fmla="*/ 2147483647 w 74"/>
                    <a:gd name="T9" fmla="*/ 2147483647 h 57"/>
                    <a:gd name="T10" fmla="*/ 2147483647 w 74"/>
                    <a:gd name="T11" fmla="*/ 2147483647 h 57"/>
                    <a:gd name="T12" fmla="*/ 2147483647 w 74"/>
                    <a:gd name="T13" fmla="*/ 2147483647 h 57"/>
                    <a:gd name="T14" fmla="*/ 2147483647 w 74"/>
                    <a:gd name="T15" fmla="*/ 2147483647 h 57"/>
                    <a:gd name="T16" fmla="*/ 2147483647 w 74"/>
                    <a:gd name="T17" fmla="*/ 2147483647 h 57"/>
                    <a:gd name="T18" fmla="*/ 2147483647 w 74"/>
                    <a:gd name="T19" fmla="*/ 2147483647 h 57"/>
                    <a:gd name="T20" fmla="*/ 2147483647 w 74"/>
                    <a:gd name="T21" fmla="*/ 2147483647 h 57"/>
                    <a:gd name="T22" fmla="*/ 2147483647 w 74"/>
                    <a:gd name="T23" fmla="*/ 2147483647 h 57"/>
                    <a:gd name="T24" fmla="*/ 2147483647 w 74"/>
                    <a:gd name="T25" fmla="*/ 2147483647 h 57"/>
                    <a:gd name="T26" fmla="*/ 2147483647 w 74"/>
                    <a:gd name="T27" fmla="*/ 2147483647 h 57"/>
                    <a:gd name="T28" fmla="*/ 2147483647 w 74"/>
                    <a:gd name="T29" fmla="*/ 2147483647 h 57"/>
                    <a:gd name="T30" fmla="*/ 2147483647 w 74"/>
                    <a:gd name="T31" fmla="*/ 2147483647 h 57"/>
                    <a:gd name="T32" fmla="*/ 2147483647 w 74"/>
                    <a:gd name="T33" fmla="*/ 2147483647 h 57"/>
                    <a:gd name="T34" fmla="*/ 2147483647 w 74"/>
                    <a:gd name="T35" fmla="*/ 2147483647 h 57"/>
                    <a:gd name="T36" fmla="*/ 2147483647 w 74"/>
                    <a:gd name="T37" fmla="*/ 2147483647 h 57"/>
                    <a:gd name="T38" fmla="*/ 2147483647 w 74"/>
                    <a:gd name="T39" fmla="*/ 2147483647 h 57"/>
                    <a:gd name="T40" fmla="*/ 2147483647 w 74"/>
                    <a:gd name="T41" fmla="*/ 2147483647 h 57"/>
                    <a:gd name="T42" fmla="*/ 2147483647 w 74"/>
                    <a:gd name="T43" fmla="*/ 2147483647 h 57"/>
                    <a:gd name="T44" fmla="*/ 2147483647 w 74"/>
                    <a:gd name="T45" fmla="*/ 2147483647 h 57"/>
                    <a:gd name="T46" fmla="*/ 2147483647 w 74"/>
                    <a:gd name="T47" fmla="*/ 2147483647 h 57"/>
                    <a:gd name="T48" fmla="*/ 2147483647 w 74"/>
                    <a:gd name="T49" fmla="*/ 2147483647 h 57"/>
                    <a:gd name="T50" fmla="*/ 2147483647 w 74"/>
                    <a:gd name="T51" fmla="*/ 2147483647 h 57"/>
                    <a:gd name="T52" fmla="*/ 2147483647 w 74"/>
                    <a:gd name="T53" fmla="*/ 2147483647 h 57"/>
                    <a:gd name="T54" fmla="*/ 2147483647 w 74"/>
                    <a:gd name="T55" fmla="*/ 2147483647 h 57"/>
                    <a:gd name="T56" fmla="*/ 2147483647 w 74"/>
                    <a:gd name="T57" fmla="*/ 2147483647 h 57"/>
                    <a:gd name="T58" fmla="*/ 2147483647 w 74"/>
                    <a:gd name="T59" fmla="*/ 2147483647 h 57"/>
                    <a:gd name="T60" fmla="*/ 2147483647 w 74"/>
                    <a:gd name="T61" fmla="*/ 2147483647 h 57"/>
                    <a:gd name="T62" fmla="*/ 2147483647 w 74"/>
                    <a:gd name="T63" fmla="*/ 2147483647 h 57"/>
                    <a:gd name="T64" fmla="*/ 2147483647 w 74"/>
                    <a:gd name="T65" fmla="*/ 2147483647 h 57"/>
                    <a:gd name="T66" fmla="*/ 2147483647 w 74"/>
                    <a:gd name="T67" fmla="*/ 2147483647 h 57"/>
                    <a:gd name="T68" fmla="*/ 2147483647 w 74"/>
                    <a:gd name="T69" fmla="*/ 2147483647 h 57"/>
                    <a:gd name="T70" fmla="*/ 2147483647 w 74"/>
                    <a:gd name="T71" fmla="*/ 2147483647 h 57"/>
                    <a:gd name="T72" fmla="*/ 2147483647 w 74"/>
                    <a:gd name="T73" fmla="*/ 2147483647 h 57"/>
                    <a:gd name="T74" fmla="*/ 2147483647 w 74"/>
                    <a:gd name="T75" fmla="*/ 2147483647 h 57"/>
                    <a:gd name="T76" fmla="*/ 2147483647 w 74"/>
                    <a:gd name="T77" fmla="*/ 2147483647 h 57"/>
                    <a:gd name="T78" fmla="*/ 2147483647 w 74"/>
                    <a:gd name="T79" fmla="*/ 2147483647 h 57"/>
                    <a:gd name="T80" fmla="*/ 2147483647 w 74"/>
                    <a:gd name="T81" fmla="*/ 2147483647 h 57"/>
                    <a:gd name="T82" fmla="*/ 2147483647 w 74"/>
                    <a:gd name="T83" fmla="*/ 2147483647 h 57"/>
                    <a:gd name="T84" fmla="*/ 2147483647 w 74"/>
                    <a:gd name="T85" fmla="*/ 2147483647 h 57"/>
                    <a:gd name="T86" fmla="*/ 2147483647 w 74"/>
                    <a:gd name="T87" fmla="*/ 2147483647 h 57"/>
                    <a:gd name="T88" fmla="*/ 2147483647 w 74"/>
                    <a:gd name="T89" fmla="*/ 2147483647 h 57"/>
                    <a:gd name="T90" fmla="*/ 2147483647 w 74"/>
                    <a:gd name="T91" fmla="*/ 2147483647 h 57"/>
                    <a:gd name="T92" fmla="*/ 2147483647 w 74"/>
                    <a:gd name="T93" fmla="*/ 2147483647 h 57"/>
                    <a:gd name="T94" fmla="*/ 2147483647 w 74"/>
                    <a:gd name="T95" fmla="*/ 2147483647 h 57"/>
                    <a:gd name="T96" fmla="*/ 2147483647 w 74"/>
                    <a:gd name="T97" fmla="*/ 2147483647 h 57"/>
                    <a:gd name="T98" fmla="*/ 2147483647 w 74"/>
                    <a:gd name="T99" fmla="*/ 2147483647 h 57"/>
                    <a:gd name="T100" fmla="*/ 2147483647 w 74"/>
                    <a:gd name="T101" fmla="*/ 2147483647 h 57"/>
                    <a:gd name="T102" fmla="*/ 2147483647 w 74"/>
                    <a:gd name="T103" fmla="*/ 2147483647 h 57"/>
                    <a:gd name="T104" fmla="*/ 2147483647 w 74"/>
                    <a:gd name="T105" fmla="*/ 2147483647 h 57"/>
                    <a:gd name="T106" fmla="*/ 2147483647 w 74"/>
                    <a:gd name="T107" fmla="*/ 2147483647 h 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4" h="57">
                      <a:moveTo>
                        <a:pt x="0" y="0"/>
                      </a:move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74" y="57"/>
                        <a:pt x="74" y="57"/>
                        <a:pt x="74" y="57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  <a:moveTo>
                        <a:pt x="58" y="4"/>
                      </a:move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58" y="4"/>
                      </a:lnTo>
                      <a:close/>
                      <a:moveTo>
                        <a:pt x="39" y="4"/>
                      </a:move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lnTo>
                        <a:pt x="39" y="4"/>
                      </a:lnTo>
                      <a:close/>
                      <a:moveTo>
                        <a:pt x="30" y="4"/>
                      </a:move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lnTo>
                        <a:pt x="30" y="4"/>
                      </a:lnTo>
                      <a:close/>
                      <a:moveTo>
                        <a:pt x="21" y="4"/>
                      </a:move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4"/>
                      </a:lnTo>
                      <a:close/>
                      <a:moveTo>
                        <a:pt x="11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lnTo>
                        <a:pt x="11" y="4"/>
                      </a:lnTo>
                      <a:close/>
                      <a:moveTo>
                        <a:pt x="2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4"/>
                      </a:lnTo>
                      <a:close/>
                      <a:moveTo>
                        <a:pt x="8" y="53"/>
                      </a:move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lnTo>
                        <a:pt x="8" y="53"/>
                      </a:lnTo>
                      <a:close/>
                      <a:moveTo>
                        <a:pt x="17" y="53"/>
                      </a:move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17" y="53"/>
                      </a:lnTo>
                      <a:close/>
                      <a:moveTo>
                        <a:pt x="18" y="39"/>
                      </a:moveTo>
                      <a:cubicBezTo>
                        <a:pt x="18" y="41"/>
                        <a:pt x="16" y="44"/>
                        <a:pt x="13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6" y="13"/>
                        <a:pt x="18" y="15"/>
                        <a:pt x="18" y="18"/>
                      </a:cubicBezTo>
                      <a:lnTo>
                        <a:pt x="18" y="39"/>
                      </a:lnTo>
                      <a:close/>
                      <a:moveTo>
                        <a:pt x="26" y="53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lnTo>
                        <a:pt x="26" y="53"/>
                      </a:lnTo>
                      <a:close/>
                      <a:moveTo>
                        <a:pt x="36" y="53"/>
                      </a:move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lnTo>
                        <a:pt x="36" y="53"/>
                      </a:lnTo>
                      <a:close/>
                      <a:moveTo>
                        <a:pt x="45" y="53"/>
                      </a:move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lnTo>
                        <a:pt x="45" y="53"/>
                      </a:lnTo>
                      <a:close/>
                      <a:moveTo>
                        <a:pt x="27" y="44"/>
                      </a:moveTo>
                      <a:cubicBezTo>
                        <a:pt x="24" y="44"/>
                        <a:pt x="22" y="41"/>
                        <a:pt x="22" y="3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5"/>
                        <a:pt x="24" y="13"/>
                        <a:pt x="27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1" y="13"/>
                        <a:pt x="53" y="15"/>
                        <a:pt x="53" y="18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1"/>
                        <a:pt x="51" y="44"/>
                        <a:pt x="48" y="44"/>
                      </a:cubicBezTo>
                      <a:lnTo>
                        <a:pt x="27" y="44"/>
                      </a:lnTo>
                      <a:close/>
                      <a:moveTo>
                        <a:pt x="54" y="53"/>
                      </a:move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53"/>
                      </a:lnTo>
                      <a:close/>
                      <a:moveTo>
                        <a:pt x="54" y="9"/>
                      </a:move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lnTo>
                        <a:pt x="54" y="9"/>
                      </a:lnTo>
                      <a:close/>
                      <a:moveTo>
                        <a:pt x="63" y="53"/>
                      </a:move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lnTo>
                        <a:pt x="63" y="53"/>
                      </a:lnTo>
                      <a:close/>
                      <a:moveTo>
                        <a:pt x="73" y="53"/>
                      </a:move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lnTo>
                        <a:pt x="73" y="53"/>
                      </a:lnTo>
                      <a:close/>
                      <a:moveTo>
                        <a:pt x="73" y="44"/>
                      </a:move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59" y="44"/>
                        <a:pt x="57" y="41"/>
                        <a:pt x="57" y="3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5"/>
                        <a:pt x="59" y="13"/>
                        <a:pt x="61" y="13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lnTo>
                        <a:pt x="73" y="44"/>
                      </a:lnTo>
                      <a:close/>
                      <a:moveTo>
                        <a:pt x="67" y="9"/>
                      </a:move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9"/>
                        <a:pt x="73" y="9"/>
                        <a:pt x="73" y="9"/>
                      </a:cubicBezTo>
                      <a:lnTo>
                        <a:pt x="6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B4B4FED6-2CD9-44C5-925C-D9EE2727CD84}"/>
                </a:ext>
              </a:extLst>
            </p:cNvPr>
            <p:cNvGrpSpPr/>
            <p:nvPr/>
          </p:nvGrpSpPr>
          <p:grpSpPr>
            <a:xfrm>
              <a:off x="4926417" y="2027843"/>
              <a:ext cx="519273" cy="519273"/>
              <a:chOff x="4465991" y="3091817"/>
              <a:chExt cx="429151" cy="42915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FD76189-816F-4AE4-95E3-C07FE8F7DB78}"/>
                  </a:ext>
                </a:extLst>
              </p:cNvPr>
              <p:cNvSpPr/>
              <p:nvPr/>
            </p:nvSpPr>
            <p:spPr>
              <a:xfrm>
                <a:off x="4465991" y="3091817"/>
                <a:ext cx="429151" cy="4291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1052">
                <a:extLst>
                  <a:ext uri="{FF2B5EF4-FFF2-40B4-BE49-F238E27FC236}">
                    <a16:creationId xmlns:a16="http://schemas.microsoft.com/office/drawing/2014/main" id="{456F1E91-05A8-4B7A-9555-2FF918122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8131" y="3201005"/>
                <a:ext cx="213715" cy="216194"/>
                <a:chOff x="4714875" y="2174876"/>
                <a:chExt cx="1016000" cy="1030288"/>
              </a:xfrm>
              <a:solidFill>
                <a:schemeClr val="bg1"/>
              </a:solidFill>
            </p:grpSpPr>
            <p:sp>
              <p:nvSpPr>
                <p:cNvPr id="118" name="Freeform 47">
                  <a:extLst>
                    <a:ext uri="{FF2B5EF4-FFF2-40B4-BE49-F238E27FC236}">
                      <a16:creationId xmlns:a16="http://schemas.microsoft.com/office/drawing/2014/main" id="{A2813EB3-FFA6-42CA-B02D-631A0D219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4875" y="2324101"/>
                  <a:ext cx="539750" cy="566738"/>
                </a:xfrm>
                <a:custGeom>
                  <a:avLst/>
                  <a:gdLst>
                    <a:gd name="T0" fmla="*/ 2147483647 w 340"/>
                    <a:gd name="T1" fmla="*/ 2147483647 h 357"/>
                    <a:gd name="T2" fmla="*/ 2147483647 w 340"/>
                    <a:gd name="T3" fmla="*/ 2147483647 h 357"/>
                    <a:gd name="T4" fmla="*/ 2147483647 w 340"/>
                    <a:gd name="T5" fmla="*/ 2147483647 h 357"/>
                    <a:gd name="T6" fmla="*/ 2147483647 w 340"/>
                    <a:gd name="T7" fmla="*/ 2147483647 h 357"/>
                    <a:gd name="T8" fmla="*/ 2147483647 w 340"/>
                    <a:gd name="T9" fmla="*/ 2147483647 h 357"/>
                    <a:gd name="T10" fmla="*/ 2147483647 w 340"/>
                    <a:gd name="T11" fmla="*/ 2147483647 h 357"/>
                    <a:gd name="T12" fmla="*/ 2147483647 w 340"/>
                    <a:gd name="T13" fmla="*/ 2147483647 h 357"/>
                    <a:gd name="T14" fmla="*/ 2147483647 w 340"/>
                    <a:gd name="T15" fmla="*/ 2147483647 h 357"/>
                    <a:gd name="T16" fmla="*/ 2147483647 w 340"/>
                    <a:gd name="T17" fmla="*/ 2147483647 h 357"/>
                    <a:gd name="T18" fmla="*/ 2147483647 w 340"/>
                    <a:gd name="T19" fmla="*/ 2147483647 h 357"/>
                    <a:gd name="T20" fmla="*/ 2147483647 w 340"/>
                    <a:gd name="T21" fmla="*/ 2147483647 h 357"/>
                    <a:gd name="T22" fmla="*/ 2147483647 w 340"/>
                    <a:gd name="T23" fmla="*/ 2147483647 h 357"/>
                    <a:gd name="T24" fmla="*/ 2147483647 w 340"/>
                    <a:gd name="T25" fmla="*/ 2147483647 h 357"/>
                    <a:gd name="T26" fmla="*/ 2147483647 w 340"/>
                    <a:gd name="T27" fmla="*/ 2147483647 h 357"/>
                    <a:gd name="T28" fmla="*/ 2147483647 w 340"/>
                    <a:gd name="T29" fmla="*/ 2147483647 h 357"/>
                    <a:gd name="T30" fmla="*/ 2147483647 w 340"/>
                    <a:gd name="T31" fmla="*/ 2147483647 h 357"/>
                    <a:gd name="T32" fmla="*/ 2147483647 w 340"/>
                    <a:gd name="T33" fmla="*/ 2147483647 h 357"/>
                    <a:gd name="T34" fmla="*/ 2147483647 w 340"/>
                    <a:gd name="T35" fmla="*/ 2147483647 h 357"/>
                    <a:gd name="T36" fmla="*/ 2147483647 w 340"/>
                    <a:gd name="T37" fmla="*/ 2147483647 h 357"/>
                    <a:gd name="T38" fmla="*/ 2147483647 w 340"/>
                    <a:gd name="T39" fmla="*/ 2147483647 h 357"/>
                    <a:gd name="T40" fmla="*/ 2147483647 w 340"/>
                    <a:gd name="T41" fmla="*/ 2147483647 h 357"/>
                    <a:gd name="T42" fmla="*/ 2147483647 w 340"/>
                    <a:gd name="T43" fmla="*/ 2147483647 h 357"/>
                    <a:gd name="T44" fmla="*/ 2147483647 w 340"/>
                    <a:gd name="T45" fmla="*/ 2147483647 h 357"/>
                    <a:gd name="T46" fmla="*/ 2147483647 w 340"/>
                    <a:gd name="T47" fmla="*/ 2147483647 h 357"/>
                    <a:gd name="T48" fmla="*/ 2147483647 w 340"/>
                    <a:gd name="T49" fmla="*/ 2147483647 h 357"/>
                    <a:gd name="T50" fmla="*/ 2147483647 w 340"/>
                    <a:gd name="T51" fmla="*/ 0 h 357"/>
                    <a:gd name="T52" fmla="*/ 0 w 340"/>
                    <a:gd name="T53" fmla="*/ 2147483647 h 357"/>
                    <a:gd name="T54" fmla="*/ 2147483647 w 340"/>
                    <a:gd name="T55" fmla="*/ 2147483647 h 357"/>
                    <a:gd name="T56" fmla="*/ 2147483647 w 340"/>
                    <a:gd name="T57" fmla="*/ 2147483647 h 357"/>
                    <a:gd name="T58" fmla="*/ 2147483647 w 340"/>
                    <a:gd name="T59" fmla="*/ 2147483647 h 357"/>
                    <a:gd name="T60" fmla="*/ 2147483647 w 340"/>
                    <a:gd name="T61" fmla="*/ 2147483647 h 357"/>
                    <a:gd name="T62" fmla="*/ 2147483647 w 340"/>
                    <a:gd name="T63" fmla="*/ 2147483647 h 357"/>
                    <a:gd name="T64" fmla="*/ 2147483647 w 340"/>
                    <a:gd name="T65" fmla="*/ 2147483647 h 357"/>
                    <a:gd name="T66" fmla="*/ 2147483647 w 340"/>
                    <a:gd name="T67" fmla="*/ 2147483647 h 357"/>
                    <a:gd name="T68" fmla="*/ 2147483647 w 340"/>
                    <a:gd name="T69" fmla="*/ 2147483647 h 357"/>
                    <a:gd name="T70" fmla="*/ 2147483647 w 340"/>
                    <a:gd name="T71" fmla="*/ 2147483647 h 357"/>
                    <a:gd name="T72" fmla="*/ 2147483647 w 340"/>
                    <a:gd name="T73" fmla="*/ 2147483647 h 357"/>
                    <a:gd name="T74" fmla="*/ 2147483647 w 340"/>
                    <a:gd name="T75" fmla="*/ 2147483647 h 357"/>
                    <a:gd name="T76" fmla="*/ 2147483647 w 340"/>
                    <a:gd name="T77" fmla="*/ 2147483647 h 35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0" h="357">
                      <a:moveTo>
                        <a:pt x="300" y="303"/>
                      </a:moveTo>
                      <a:lnTo>
                        <a:pt x="40" y="303"/>
                      </a:lnTo>
                      <a:lnTo>
                        <a:pt x="40" y="321"/>
                      </a:lnTo>
                      <a:lnTo>
                        <a:pt x="16" y="321"/>
                      </a:lnTo>
                      <a:lnTo>
                        <a:pt x="16" y="357"/>
                      </a:lnTo>
                      <a:lnTo>
                        <a:pt x="323" y="357"/>
                      </a:lnTo>
                      <a:lnTo>
                        <a:pt x="323" y="321"/>
                      </a:lnTo>
                      <a:lnTo>
                        <a:pt x="300" y="321"/>
                      </a:lnTo>
                      <a:lnTo>
                        <a:pt x="300" y="303"/>
                      </a:lnTo>
                      <a:close/>
                      <a:moveTo>
                        <a:pt x="151" y="149"/>
                      </a:moveTo>
                      <a:lnTo>
                        <a:pt x="151" y="296"/>
                      </a:lnTo>
                      <a:lnTo>
                        <a:pt x="189" y="296"/>
                      </a:lnTo>
                      <a:lnTo>
                        <a:pt x="189" y="149"/>
                      </a:lnTo>
                      <a:lnTo>
                        <a:pt x="151" y="149"/>
                      </a:lnTo>
                      <a:close/>
                      <a:moveTo>
                        <a:pt x="56" y="149"/>
                      </a:moveTo>
                      <a:lnTo>
                        <a:pt x="56" y="296"/>
                      </a:lnTo>
                      <a:lnTo>
                        <a:pt x="94" y="296"/>
                      </a:lnTo>
                      <a:lnTo>
                        <a:pt x="94" y="149"/>
                      </a:lnTo>
                      <a:lnTo>
                        <a:pt x="56" y="149"/>
                      </a:lnTo>
                      <a:close/>
                      <a:moveTo>
                        <a:pt x="243" y="149"/>
                      </a:moveTo>
                      <a:lnTo>
                        <a:pt x="243" y="296"/>
                      </a:lnTo>
                      <a:lnTo>
                        <a:pt x="283" y="296"/>
                      </a:lnTo>
                      <a:lnTo>
                        <a:pt x="283" y="149"/>
                      </a:lnTo>
                      <a:lnTo>
                        <a:pt x="243" y="149"/>
                      </a:lnTo>
                      <a:close/>
                      <a:moveTo>
                        <a:pt x="340" y="107"/>
                      </a:moveTo>
                      <a:lnTo>
                        <a:pt x="170" y="0"/>
                      </a:lnTo>
                      <a:lnTo>
                        <a:pt x="0" y="107"/>
                      </a:lnTo>
                      <a:lnTo>
                        <a:pt x="7" y="128"/>
                      </a:lnTo>
                      <a:lnTo>
                        <a:pt x="40" y="128"/>
                      </a:lnTo>
                      <a:lnTo>
                        <a:pt x="40" y="142"/>
                      </a:lnTo>
                      <a:lnTo>
                        <a:pt x="300" y="142"/>
                      </a:lnTo>
                      <a:lnTo>
                        <a:pt x="300" y="128"/>
                      </a:lnTo>
                      <a:lnTo>
                        <a:pt x="333" y="128"/>
                      </a:lnTo>
                      <a:lnTo>
                        <a:pt x="340" y="107"/>
                      </a:lnTo>
                      <a:close/>
                      <a:moveTo>
                        <a:pt x="52" y="104"/>
                      </a:moveTo>
                      <a:lnTo>
                        <a:pt x="170" y="29"/>
                      </a:lnTo>
                      <a:lnTo>
                        <a:pt x="288" y="104"/>
                      </a:lnTo>
                      <a:lnTo>
                        <a:pt x="5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29596E95-FB13-4D2F-B64B-E5C5B9D6F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466976"/>
                  <a:ext cx="322263" cy="239713"/>
                </a:xfrm>
                <a:custGeom>
                  <a:avLst/>
                  <a:gdLst>
                    <a:gd name="T0" fmla="*/ 2147483647 w 203"/>
                    <a:gd name="T1" fmla="*/ 2147483647 h 151"/>
                    <a:gd name="T2" fmla="*/ 2147483647 w 203"/>
                    <a:gd name="T3" fmla="*/ 0 h 151"/>
                    <a:gd name="T4" fmla="*/ 2147483647 w 203"/>
                    <a:gd name="T5" fmla="*/ 2147483647 h 151"/>
                    <a:gd name="T6" fmla="*/ 0 w 203"/>
                    <a:gd name="T7" fmla="*/ 2147483647 h 151"/>
                    <a:gd name="T8" fmla="*/ 0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2147483647 h 151"/>
                    <a:gd name="T14" fmla="*/ 2147483647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203" y="76"/>
                      </a:moveTo>
                      <a:lnTo>
                        <a:pt x="118" y="0"/>
                      </a:lnTo>
                      <a:lnTo>
                        <a:pt x="118" y="38"/>
                      </a:lnTo>
                      <a:lnTo>
                        <a:pt x="0" y="38"/>
                      </a:lnTo>
                      <a:lnTo>
                        <a:pt x="0" y="113"/>
                      </a:lnTo>
                      <a:lnTo>
                        <a:pt x="118" y="113"/>
                      </a:lnTo>
                      <a:lnTo>
                        <a:pt x="118" y="151"/>
                      </a:lnTo>
                      <a:lnTo>
                        <a:pt x="20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3C562208-DB59-4F5A-AC50-634B49D45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684463"/>
                  <a:ext cx="322263" cy="239713"/>
                </a:xfrm>
                <a:custGeom>
                  <a:avLst/>
                  <a:gdLst>
                    <a:gd name="T0" fmla="*/ 0 w 203"/>
                    <a:gd name="T1" fmla="*/ 2147483647 h 151"/>
                    <a:gd name="T2" fmla="*/ 2147483647 w 203"/>
                    <a:gd name="T3" fmla="*/ 2147483647 h 151"/>
                    <a:gd name="T4" fmla="*/ 2147483647 w 203"/>
                    <a:gd name="T5" fmla="*/ 2147483647 h 151"/>
                    <a:gd name="T6" fmla="*/ 2147483647 w 203"/>
                    <a:gd name="T7" fmla="*/ 2147483647 h 151"/>
                    <a:gd name="T8" fmla="*/ 2147483647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0 h 151"/>
                    <a:gd name="T14" fmla="*/ 0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0" y="76"/>
                      </a:moveTo>
                      <a:lnTo>
                        <a:pt x="85" y="151"/>
                      </a:lnTo>
                      <a:lnTo>
                        <a:pt x="85" y="113"/>
                      </a:lnTo>
                      <a:lnTo>
                        <a:pt x="203" y="113"/>
                      </a:lnTo>
                      <a:lnTo>
                        <a:pt x="203" y="38"/>
                      </a:lnTo>
                      <a:lnTo>
                        <a:pt x="85" y="38"/>
                      </a:lnTo>
                      <a:lnTo>
                        <a:pt x="85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50">
                  <a:extLst>
                    <a:ext uri="{FF2B5EF4-FFF2-40B4-BE49-F238E27FC236}">
                      <a16:creationId xmlns:a16="http://schemas.microsoft.com/office/drawing/2014/main" id="{491EDF9B-1321-4365-AF66-EC1BF2B4F6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33975" y="2174876"/>
                  <a:ext cx="596900" cy="1030288"/>
                </a:xfrm>
                <a:custGeom>
                  <a:avLst/>
                  <a:gdLst>
                    <a:gd name="T0" fmla="*/ 2147483647 w 159"/>
                    <a:gd name="T1" fmla="*/ 0 h 275"/>
                    <a:gd name="T2" fmla="*/ 2147483647 w 159"/>
                    <a:gd name="T3" fmla="*/ 0 h 275"/>
                    <a:gd name="T4" fmla="*/ 0 w 159"/>
                    <a:gd name="T5" fmla="*/ 2147483647 h 275"/>
                    <a:gd name="T6" fmla="*/ 0 w 159"/>
                    <a:gd name="T7" fmla="*/ 2147483647 h 275"/>
                    <a:gd name="T8" fmla="*/ 2147483647 w 159"/>
                    <a:gd name="T9" fmla="*/ 2147483647 h 275"/>
                    <a:gd name="T10" fmla="*/ 2147483647 w 159"/>
                    <a:gd name="T11" fmla="*/ 2147483647 h 275"/>
                    <a:gd name="T12" fmla="*/ 2147483647 w 159"/>
                    <a:gd name="T13" fmla="*/ 2147483647 h 275"/>
                    <a:gd name="T14" fmla="*/ 2147483647 w 159"/>
                    <a:gd name="T15" fmla="*/ 2147483647 h 275"/>
                    <a:gd name="T16" fmla="*/ 2147483647 w 159"/>
                    <a:gd name="T17" fmla="*/ 2147483647 h 275"/>
                    <a:gd name="T18" fmla="*/ 2147483647 w 159"/>
                    <a:gd name="T19" fmla="*/ 2147483647 h 275"/>
                    <a:gd name="T20" fmla="*/ 2147483647 w 159"/>
                    <a:gd name="T21" fmla="*/ 2147483647 h 275"/>
                    <a:gd name="T22" fmla="*/ 2147483647 w 159"/>
                    <a:gd name="T23" fmla="*/ 2147483647 h 275"/>
                    <a:gd name="T24" fmla="*/ 0 w 159"/>
                    <a:gd name="T25" fmla="*/ 2147483647 h 275"/>
                    <a:gd name="T26" fmla="*/ 0 w 159"/>
                    <a:gd name="T27" fmla="*/ 2147483647 h 275"/>
                    <a:gd name="T28" fmla="*/ 2147483647 w 159"/>
                    <a:gd name="T29" fmla="*/ 2147483647 h 275"/>
                    <a:gd name="T30" fmla="*/ 2147483647 w 159"/>
                    <a:gd name="T31" fmla="*/ 2147483647 h 275"/>
                    <a:gd name="T32" fmla="*/ 2147483647 w 159"/>
                    <a:gd name="T33" fmla="*/ 2147483647 h 275"/>
                    <a:gd name="T34" fmla="*/ 2147483647 w 159"/>
                    <a:gd name="T35" fmla="*/ 2147483647 h 275"/>
                    <a:gd name="T36" fmla="*/ 2147483647 w 159"/>
                    <a:gd name="T37" fmla="*/ 0 h 275"/>
                    <a:gd name="T38" fmla="*/ 2147483647 w 159"/>
                    <a:gd name="T39" fmla="*/ 2147483647 h 275"/>
                    <a:gd name="T40" fmla="*/ 2147483647 w 159"/>
                    <a:gd name="T41" fmla="*/ 2147483647 h 275"/>
                    <a:gd name="T42" fmla="*/ 2147483647 w 159"/>
                    <a:gd name="T43" fmla="*/ 2147483647 h 275"/>
                    <a:gd name="T44" fmla="*/ 2147483647 w 159"/>
                    <a:gd name="T45" fmla="*/ 2147483647 h 275"/>
                    <a:gd name="T46" fmla="*/ 2147483647 w 159"/>
                    <a:gd name="T47" fmla="*/ 2147483647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9" h="275">
                      <a:moveTo>
                        <a:pt x="13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47" y="23"/>
                        <a:pt x="147" y="24"/>
                        <a:pt x="147" y="24"/>
                      </a:cubicBezTo>
                      <a:cubicBezTo>
                        <a:pt x="147" y="236"/>
                        <a:pt x="147" y="236"/>
                        <a:pt x="147" y="236"/>
                      </a:cubicBezTo>
                      <a:cubicBezTo>
                        <a:pt x="12" y="236"/>
                        <a:pt x="12" y="236"/>
                        <a:pt x="12" y="236"/>
                      </a:cubicBezTo>
                      <a:cubicBezTo>
                        <a:pt x="12" y="202"/>
                        <a:pt x="12" y="202"/>
                        <a:pt x="12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265"/>
                        <a:pt x="11" y="275"/>
                        <a:pt x="24" y="275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48" y="275"/>
                        <a:pt x="159" y="265"/>
                        <a:pt x="159" y="251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11"/>
                        <a:pt x="148" y="0"/>
                        <a:pt x="135" y="0"/>
                      </a:cubicBezTo>
                      <a:close/>
                      <a:moveTo>
                        <a:pt x="80" y="269"/>
                      </a:moveTo>
                      <a:cubicBezTo>
                        <a:pt x="72" y="269"/>
                        <a:pt x="66" y="263"/>
                        <a:pt x="66" y="255"/>
                      </a:cubicBezTo>
                      <a:cubicBezTo>
                        <a:pt x="66" y="247"/>
                        <a:pt x="72" y="241"/>
                        <a:pt x="80" y="241"/>
                      </a:cubicBezTo>
                      <a:cubicBezTo>
                        <a:pt x="87" y="241"/>
                        <a:pt x="94" y="247"/>
                        <a:pt x="94" y="255"/>
                      </a:cubicBezTo>
                      <a:cubicBezTo>
                        <a:pt x="94" y="263"/>
                        <a:pt x="87" y="269"/>
                        <a:pt x="80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" name="Group 21">
              <a:extLst>
                <a:ext uri="{FF2B5EF4-FFF2-40B4-BE49-F238E27FC236}">
                  <a16:creationId xmlns:a16="http://schemas.microsoft.com/office/drawing/2014/main" id="{2C7BDC7A-6EA3-4676-9D4D-904609D0F10E}"/>
                </a:ext>
              </a:extLst>
            </p:cNvPr>
            <p:cNvGrpSpPr/>
            <p:nvPr/>
          </p:nvGrpSpPr>
          <p:grpSpPr>
            <a:xfrm>
              <a:off x="3259798" y="2920230"/>
              <a:ext cx="519273" cy="519273"/>
              <a:chOff x="5052129" y="2232970"/>
              <a:chExt cx="429151" cy="42915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DD5174-EED5-480F-8FC8-01340EDEFAB4}"/>
                  </a:ext>
                </a:extLst>
              </p:cNvPr>
              <p:cNvSpPr/>
              <p:nvPr/>
            </p:nvSpPr>
            <p:spPr>
              <a:xfrm>
                <a:off x="5052129" y="2232970"/>
                <a:ext cx="429151" cy="4291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11520">
                <a:extLst>
                  <a:ext uri="{FF2B5EF4-FFF2-40B4-BE49-F238E27FC236}">
                    <a16:creationId xmlns:a16="http://schemas.microsoft.com/office/drawing/2014/main" id="{7B783EB7-4226-4918-ABA1-3D2FDC7F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4255" y="2335523"/>
                <a:ext cx="241153" cy="194561"/>
                <a:chOff x="3690943" y="1549408"/>
                <a:chExt cx="747714" cy="603253"/>
              </a:xfrm>
              <a:solidFill>
                <a:schemeClr val="bg1"/>
              </a:solidFill>
            </p:grpSpPr>
            <p:sp>
              <p:nvSpPr>
                <p:cNvPr id="79" name="Freeform 92">
                  <a:extLst>
                    <a:ext uri="{FF2B5EF4-FFF2-40B4-BE49-F238E27FC236}">
                      <a16:creationId xmlns:a16="http://schemas.microsoft.com/office/drawing/2014/main" id="{301F4670-2780-4BC6-8846-7C794B5B90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2718" y="1587508"/>
                  <a:ext cx="136525" cy="533402"/>
                </a:xfrm>
                <a:custGeom>
                  <a:avLst/>
                  <a:gdLst>
                    <a:gd name="T0" fmla="*/ 2147483647 w 86"/>
                    <a:gd name="T1" fmla="*/ 2147483647 h 336"/>
                    <a:gd name="T2" fmla="*/ 0 w 86"/>
                    <a:gd name="T3" fmla="*/ 0 h 336"/>
                    <a:gd name="T4" fmla="*/ 0 w 86"/>
                    <a:gd name="T5" fmla="*/ 2147483647 h 336"/>
                    <a:gd name="T6" fmla="*/ 2147483647 w 86"/>
                    <a:gd name="T7" fmla="*/ 2147483647 h 336"/>
                    <a:gd name="T8" fmla="*/ 2147483647 w 86"/>
                    <a:gd name="T9" fmla="*/ 2147483647 h 336"/>
                    <a:gd name="T10" fmla="*/ 2147483647 w 86"/>
                    <a:gd name="T11" fmla="*/ 2147483647 h 336"/>
                    <a:gd name="T12" fmla="*/ 2147483647 w 86"/>
                    <a:gd name="T13" fmla="*/ 2147483647 h 336"/>
                    <a:gd name="T14" fmla="*/ 2147483647 w 86"/>
                    <a:gd name="T15" fmla="*/ 2147483647 h 336"/>
                    <a:gd name="T16" fmla="*/ 2147483647 w 86"/>
                    <a:gd name="T17" fmla="*/ 2147483647 h 336"/>
                    <a:gd name="T18" fmla="*/ 2147483647 w 86"/>
                    <a:gd name="T19" fmla="*/ 2147483647 h 336"/>
                    <a:gd name="T20" fmla="*/ 2147483647 w 86"/>
                    <a:gd name="T21" fmla="*/ 2147483647 h 336"/>
                    <a:gd name="T22" fmla="*/ 2147483647 w 86"/>
                    <a:gd name="T23" fmla="*/ 2147483647 h 336"/>
                    <a:gd name="T24" fmla="*/ 2147483647 w 86"/>
                    <a:gd name="T25" fmla="*/ 2147483647 h 336"/>
                    <a:gd name="T26" fmla="*/ 2147483647 w 86"/>
                    <a:gd name="T27" fmla="*/ 2147483647 h 336"/>
                    <a:gd name="T28" fmla="*/ 2147483647 w 86"/>
                    <a:gd name="T29" fmla="*/ 2147483647 h 336"/>
                    <a:gd name="T30" fmla="*/ 2147483647 w 86"/>
                    <a:gd name="T31" fmla="*/ 2147483647 h 336"/>
                    <a:gd name="T32" fmla="*/ 2147483647 w 86"/>
                    <a:gd name="T33" fmla="*/ 2147483647 h 336"/>
                    <a:gd name="T34" fmla="*/ 2147483647 w 86"/>
                    <a:gd name="T35" fmla="*/ 2147483647 h 336"/>
                    <a:gd name="T36" fmla="*/ 2147483647 w 86"/>
                    <a:gd name="T37" fmla="*/ 2147483647 h 336"/>
                    <a:gd name="T38" fmla="*/ 2147483647 w 86"/>
                    <a:gd name="T39" fmla="*/ 2147483647 h 336"/>
                    <a:gd name="T40" fmla="*/ 2147483647 w 86"/>
                    <a:gd name="T41" fmla="*/ 2147483647 h 336"/>
                    <a:gd name="T42" fmla="*/ 2147483647 w 86"/>
                    <a:gd name="T43" fmla="*/ 2147483647 h 336"/>
                    <a:gd name="T44" fmla="*/ 2147483647 w 86"/>
                    <a:gd name="T45" fmla="*/ 2147483647 h 336"/>
                    <a:gd name="T46" fmla="*/ 2147483647 w 86"/>
                    <a:gd name="T47" fmla="*/ 2147483647 h 336"/>
                    <a:gd name="T48" fmla="*/ 2147483647 w 86"/>
                    <a:gd name="T49" fmla="*/ 2147483647 h 336"/>
                    <a:gd name="T50" fmla="*/ 2147483647 w 86"/>
                    <a:gd name="T51" fmla="*/ 2147483647 h 336"/>
                    <a:gd name="T52" fmla="*/ 2147483647 w 86"/>
                    <a:gd name="T53" fmla="*/ 2147483647 h 336"/>
                    <a:gd name="T54" fmla="*/ 2147483647 w 86"/>
                    <a:gd name="T55" fmla="*/ 2147483647 h 336"/>
                    <a:gd name="T56" fmla="*/ 2147483647 w 86"/>
                    <a:gd name="T57" fmla="*/ 2147483647 h 336"/>
                    <a:gd name="T58" fmla="*/ 2147483647 w 86"/>
                    <a:gd name="T59" fmla="*/ 2147483647 h 336"/>
                    <a:gd name="T60" fmla="*/ 2147483647 w 86"/>
                    <a:gd name="T61" fmla="*/ 2147483647 h 336"/>
                    <a:gd name="T62" fmla="*/ 2147483647 w 86"/>
                    <a:gd name="T63" fmla="*/ 2147483647 h 336"/>
                    <a:gd name="T64" fmla="*/ 2147483647 w 86"/>
                    <a:gd name="T65" fmla="*/ 2147483647 h 336"/>
                    <a:gd name="T66" fmla="*/ 2147483647 w 86"/>
                    <a:gd name="T67" fmla="*/ 2147483647 h 336"/>
                    <a:gd name="T68" fmla="*/ 2147483647 w 86"/>
                    <a:gd name="T69" fmla="*/ 2147483647 h 336"/>
                    <a:gd name="T70" fmla="*/ 2147483647 w 86"/>
                    <a:gd name="T71" fmla="*/ 2147483647 h 336"/>
                    <a:gd name="T72" fmla="*/ 2147483647 w 86"/>
                    <a:gd name="T73" fmla="*/ 2147483647 h 336"/>
                    <a:gd name="T74" fmla="*/ 2147483647 w 86"/>
                    <a:gd name="T75" fmla="*/ 2147483647 h 336"/>
                    <a:gd name="T76" fmla="*/ 2147483647 w 86"/>
                    <a:gd name="T77" fmla="*/ 2147483647 h 336"/>
                    <a:gd name="T78" fmla="*/ 2147483647 w 86"/>
                    <a:gd name="T79" fmla="*/ 2147483647 h 336"/>
                    <a:gd name="T80" fmla="*/ 2147483647 w 86"/>
                    <a:gd name="T81" fmla="*/ 2147483647 h 336"/>
                    <a:gd name="T82" fmla="*/ 2147483647 w 86"/>
                    <a:gd name="T83" fmla="*/ 2147483647 h 336"/>
                    <a:gd name="T84" fmla="*/ 2147483647 w 86"/>
                    <a:gd name="T85" fmla="*/ 2147483647 h 336"/>
                    <a:gd name="T86" fmla="*/ 2147483647 w 86"/>
                    <a:gd name="T87" fmla="*/ 2147483647 h 336"/>
                    <a:gd name="T88" fmla="*/ 2147483647 w 86"/>
                    <a:gd name="T89" fmla="*/ 2147483647 h 336"/>
                    <a:gd name="T90" fmla="*/ 2147483647 w 86"/>
                    <a:gd name="T91" fmla="*/ 2147483647 h 336"/>
                    <a:gd name="T92" fmla="*/ 2147483647 w 86"/>
                    <a:gd name="T93" fmla="*/ 2147483647 h 336"/>
                    <a:gd name="T94" fmla="*/ 2147483647 w 86"/>
                    <a:gd name="T95" fmla="*/ 2147483647 h 336"/>
                    <a:gd name="T96" fmla="*/ 2147483647 w 86"/>
                    <a:gd name="T97" fmla="*/ 2147483647 h 336"/>
                    <a:gd name="T98" fmla="*/ 2147483647 w 86"/>
                    <a:gd name="T99" fmla="*/ 2147483647 h 336"/>
                    <a:gd name="T100" fmla="*/ 2147483647 w 86"/>
                    <a:gd name="T101" fmla="*/ 2147483647 h 336"/>
                    <a:gd name="T102" fmla="*/ 2147483647 w 86"/>
                    <a:gd name="T103" fmla="*/ 2147483647 h 336"/>
                    <a:gd name="T104" fmla="*/ 2147483647 w 86"/>
                    <a:gd name="T105" fmla="*/ 2147483647 h 336"/>
                    <a:gd name="T106" fmla="*/ 2147483647 w 86"/>
                    <a:gd name="T107" fmla="*/ 2147483647 h 336"/>
                    <a:gd name="T108" fmla="*/ 2147483647 w 86"/>
                    <a:gd name="T109" fmla="*/ 2147483647 h 336"/>
                    <a:gd name="T110" fmla="*/ 2147483647 w 86"/>
                    <a:gd name="T111" fmla="*/ 2147483647 h 336"/>
                    <a:gd name="T112" fmla="*/ 2147483647 w 86"/>
                    <a:gd name="T113" fmla="*/ 2147483647 h 336"/>
                    <a:gd name="T114" fmla="*/ 2147483647 w 86"/>
                    <a:gd name="T115" fmla="*/ 2147483647 h 336"/>
                    <a:gd name="T116" fmla="*/ 2147483647 w 86"/>
                    <a:gd name="T117" fmla="*/ 2147483647 h 336"/>
                    <a:gd name="T118" fmla="*/ 2147483647 w 86"/>
                    <a:gd name="T119" fmla="*/ 2147483647 h 3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6" h="336">
                      <a:moveTo>
                        <a:pt x="86" y="17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86" y="330"/>
                      </a:lnTo>
                      <a:lnTo>
                        <a:pt x="86" y="17"/>
                      </a:lnTo>
                      <a:close/>
                      <a:moveTo>
                        <a:pt x="84" y="324"/>
                      </a:moveTo>
                      <a:lnTo>
                        <a:pt x="4" y="328"/>
                      </a:lnTo>
                      <a:lnTo>
                        <a:pt x="4" y="307"/>
                      </a:lnTo>
                      <a:lnTo>
                        <a:pt x="84" y="305"/>
                      </a:lnTo>
                      <a:lnTo>
                        <a:pt x="84" y="324"/>
                      </a:lnTo>
                      <a:close/>
                      <a:moveTo>
                        <a:pt x="84" y="295"/>
                      </a:moveTo>
                      <a:lnTo>
                        <a:pt x="4" y="299"/>
                      </a:lnTo>
                      <a:lnTo>
                        <a:pt x="4" y="277"/>
                      </a:lnTo>
                      <a:lnTo>
                        <a:pt x="84" y="275"/>
                      </a:lnTo>
                      <a:lnTo>
                        <a:pt x="84" y="295"/>
                      </a:lnTo>
                      <a:close/>
                      <a:moveTo>
                        <a:pt x="84" y="268"/>
                      </a:moveTo>
                      <a:lnTo>
                        <a:pt x="4" y="270"/>
                      </a:lnTo>
                      <a:lnTo>
                        <a:pt x="4" y="248"/>
                      </a:lnTo>
                      <a:lnTo>
                        <a:pt x="84" y="248"/>
                      </a:lnTo>
                      <a:lnTo>
                        <a:pt x="84" y="268"/>
                      </a:lnTo>
                      <a:close/>
                      <a:moveTo>
                        <a:pt x="84" y="240"/>
                      </a:moveTo>
                      <a:lnTo>
                        <a:pt x="4" y="238"/>
                      </a:lnTo>
                      <a:lnTo>
                        <a:pt x="4" y="217"/>
                      </a:lnTo>
                      <a:lnTo>
                        <a:pt x="84" y="219"/>
                      </a:lnTo>
                      <a:lnTo>
                        <a:pt x="84" y="240"/>
                      </a:lnTo>
                      <a:close/>
                      <a:moveTo>
                        <a:pt x="84" y="211"/>
                      </a:moveTo>
                      <a:lnTo>
                        <a:pt x="4" y="209"/>
                      </a:lnTo>
                      <a:lnTo>
                        <a:pt x="4" y="187"/>
                      </a:lnTo>
                      <a:lnTo>
                        <a:pt x="84" y="191"/>
                      </a:lnTo>
                      <a:lnTo>
                        <a:pt x="84" y="211"/>
                      </a:lnTo>
                      <a:close/>
                      <a:moveTo>
                        <a:pt x="84" y="184"/>
                      </a:moveTo>
                      <a:lnTo>
                        <a:pt x="4" y="180"/>
                      </a:lnTo>
                      <a:lnTo>
                        <a:pt x="4" y="158"/>
                      </a:lnTo>
                      <a:lnTo>
                        <a:pt x="84" y="164"/>
                      </a:lnTo>
                      <a:lnTo>
                        <a:pt x="84" y="184"/>
                      </a:lnTo>
                      <a:close/>
                      <a:moveTo>
                        <a:pt x="84" y="156"/>
                      </a:moveTo>
                      <a:lnTo>
                        <a:pt x="4" y="148"/>
                      </a:lnTo>
                      <a:lnTo>
                        <a:pt x="4" y="129"/>
                      </a:lnTo>
                      <a:lnTo>
                        <a:pt x="84" y="135"/>
                      </a:lnTo>
                      <a:lnTo>
                        <a:pt x="84" y="156"/>
                      </a:lnTo>
                      <a:close/>
                      <a:moveTo>
                        <a:pt x="84" y="127"/>
                      </a:moveTo>
                      <a:lnTo>
                        <a:pt x="4" y="119"/>
                      </a:lnTo>
                      <a:lnTo>
                        <a:pt x="4" y="98"/>
                      </a:lnTo>
                      <a:lnTo>
                        <a:pt x="84" y="107"/>
                      </a:lnTo>
                      <a:lnTo>
                        <a:pt x="84" y="127"/>
                      </a:lnTo>
                      <a:close/>
                      <a:moveTo>
                        <a:pt x="84" y="100"/>
                      </a:moveTo>
                      <a:lnTo>
                        <a:pt x="4" y="90"/>
                      </a:lnTo>
                      <a:lnTo>
                        <a:pt x="4" y="68"/>
                      </a:lnTo>
                      <a:lnTo>
                        <a:pt x="84" y="80"/>
                      </a:lnTo>
                      <a:lnTo>
                        <a:pt x="84" y="100"/>
                      </a:lnTo>
                      <a:close/>
                      <a:moveTo>
                        <a:pt x="84" y="70"/>
                      </a:moveTo>
                      <a:lnTo>
                        <a:pt x="4" y="59"/>
                      </a:lnTo>
                      <a:lnTo>
                        <a:pt x="4" y="39"/>
                      </a:lnTo>
                      <a:lnTo>
                        <a:pt x="84" y="51"/>
                      </a:lnTo>
                      <a:lnTo>
                        <a:pt x="84" y="70"/>
                      </a:lnTo>
                      <a:close/>
                      <a:moveTo>
                        <a:pt x="84" y="43"/>
                      </a:moveTo>
                      <a:lnTo>
                        <a:pt x="6" y="29"/>
                      </a:lnTo>
                      <a:lnTo>
                        <a:pt x="6" y="8"/>
                      </a:lnTo>
                      <a:lnTo>
                        <a:pt x="84" y="23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93">
                  <a:extLst>
                    <a:ext uri="{FF2B5EF4-FFF2-40B4-BE49-F238E27FC236}">
                      <a16:creationId xmlns:a16="http://schemas.microsoft.com/office/drawing/2014/main" id="{C1D761E3-0441-4D81-A844-22F30F00E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52595"/>
                  <a:ext cx="115889" cy="42863"/>
                </a:xfrm>
                <a:custGeom>
                  <a:avLst/>
                  <a:gdLst>
                    <a:gd name="T0" fmla="*/ 2147483647 w 73"/>
                    <a:gd name="T1" fmla="*/ 2147483647 h 27"/>
                    <a:gd name="T2" fmla="*/ 0 w 73"/>
                    <a:gd name="T3" fmla="*/ 0 h 27"/>
                    <a:gd name="T4" fmla="*/ 0 w 73"/>
                    <a:gd name="T5" fmla="*/ 2147483647 h 27"/>
                    <a:gd name="T6" fmla="*/ 2147483647 w 73"/>
                    <a:gd name="T7" fmla="*/ 2147483647 h 27"/>
                    <a:gd name="T8" fmla="*/ 2147483647 w 73"/>
                    <a:gd name="T9" fmla="*/ 214748364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7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73" y="27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94">
                  <a:extLst>
                    <a:ext uri="{FF2B5EF4-FFF2-40B4-BE49-F238E27FC236}">
                      <a16:creationId xmlns:a16="http://schemas.microsoft.com/office/drawing/2014/main" id="{CCDFC104-1D03-4C09-9FFE-52DBAC5A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98633"/>
                  <a:ext cx="115889" cy="44450"/>
                </a:xfrm>
                <a:custGeom>
                  <a:avLst/>
                  <a:gdLst>
                    <a:gd name="T0" fmla="*/ 2147483647 w 73"/>
                    <a:gd name="T1" fmla="*/ 2147483647 h 28"/>
                    <a:gd name="T2" fmla="*/ 0 w 73"/>
                    <a:gd name="T3" fmla="*/ 0 h 28"/>
                    <a:gd name="T4" fmla="*/ 0 w 73"/>
                    <a:gd name="T5" fmla="*/ 2147483647 h 28"/>
                    <a:gd name="T6" fmla="*/ 2147483647 w 73"/>
                    <a:gd name="T7" fmla="*/ 2147483647 h 28"/>
                    <a:gd name="T8" fmla="*/ 2147483647 w 73"/>
                    <a:gd name="T9" fmla="*/ 214748364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8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8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95">
                  <a:extLst>
                    <a:ext uri="{FF2B5EF4-FFF2-40B4-BE49-F238E27FC236}">
                      <a16:creationId xmlns:a16="http://schemas.microsoft.com/office/drawing/2014/main" id="{62670925-7AE9-4C2E-BCE7-9414FC82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49433"/>
                  <a:ext cx="115889" cy="36513"/>
                </a:xfrm>
                <a:custGeom>
                  <a:avLst/>
                  <a:gdLst>
                    <a:gd name="T0" fmla="*/ 2147483647 w 73"/>
                    <a:gd name="T1" fmla="*/ 2147483647 h 23"/>
                    <a:gd name="T2" fmla="*/ 0 w 73"/>
                    <a:gd name="T3" fmla="*/ 0 h 23"/>
                    <a:gd name="T4" fmla="*/ 0 w 73"/>
                    <a:gd name="T5" fmla="*/ 2147483647 h 23"/>
                    <a:gd name="T6" fmla="*/ 2147483647 w 73"/>
                    <a:gd name="T7" fmla="*/ 2147483647 h 23"/>
                    <a:gd name="T8" fmla="*/ 2147483647 w 7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3">
                      <a:moveTo>
                        <a:pt x="73" y="7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7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96">
                  <a:extLst>
                    <a:ext uri="{FF2B5EF4-FFF2-40B4-BE49-F238E27FC236}">
                      <a16:creationId xmlns:a16="http://schemas.microsoft.com/office/drawing/2014/main" id="{CBDD0F9D-064D-40E2-8BD8-1BCF75FF8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95472"/>
                  <a:ext cx="115889" cy="33338"/>
                </a:xfrm>
                <a:custGeom>
                  <a:avLst/>
                  <a:gdLst>
                    <a:gd name="T0" fmla="*/ 2147483647 w 73"/>
                    <a:gd name="T1" fmla="*/ 2147483647 h 21"/>
                    <a:gd name="T2" fmla="*/ 0 w 73"/>
                    <a:gd name="T3" fmla="*/ 0 h 21"/>
                    <a:gd name="T4" fmla="*/ 0 w 73"/>
                    <a:gd name="T5" fmla="*/ 2147483647 h 21"/>
                    <a:gd name="T6" fmla="*/ 2147483647 w 73"/>
                    <a:gd name="T7" fmla="*/ 2147483647 h 21"/>
                    <a:gd name="T8" fmla="*/ 2147483647 w 73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1">
                      <a:moveTo>
                        <a:pt x="73" y="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1"/>
                      </a:lnTo>
                      <a:lnTo>
                        <a:pt x="7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97">
                  <a:extLst>
                    <a:ext uri="{FF2B5EF4-FFF2-40B4-BE49-F238E27FC236}">
                      <a16:creationId xmlns:a16="http://schemas.microsoft.com/office/drawing/2014/main" id="{F8C54F86-0121-49B9-9950-9CD868A78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887547"/>
                  <a:ext cx="115889" cy="31749"/>
                </a:xfrm>
                <a:custGeom>
                  <a:avLst/>
                  <a:gdLst>
                    <a:gd name="T0" fmla="*/ 2147483647 w 73"/>
                    <a:gd name="T1" fmla="*/ 2147483647 h 20"/>
                    <a:gd name="T2" fmla="*/ 0 w 73"/>
                    <a:gd name="T3" fmla="*/ 0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4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8">
                  <a:extLst>
                    <a:ext uri="{FF2B5EF4-FFF2-40B4-BE49-F238E27FC236}">
                      <a16:creationId xmlns:a16="http://schemas.microsoft.com/office/drawing/2014/main" id="{52BBE19C-F05D-4E1E-A809-493F4CE6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938347"/>
                  <a:ext cx="115889" cy="23813"/>
                </a:xfrm>
                <a:custGeom>
                  <a:avLst/>
                  <a:gdLst>
                    <a:gd name="T0" fmla="*/ 2147483647 w 73"/>
                    <a:gd name="T1" fmla="*/ 2147483647 h 15"/>
                    <a:gd name="T2" fmla="*/ 0 w 73"/>
                    <a:gd name="T3" fmla="*/ 0 h 15"/>
                    <a:gd name="T4" fmla="*/ 0 w 73"/>
                    <a:gd name="T5" fmla="*/ 2147483647 h 15"/>
                    <a:gd name="T6" fmla="*/ 2147483647 w 73"/>
                    <a:gd name="T7" fmla="*/ 2147483647 h 15"/>
                    <a:gd name="T8" fmla="*/ 2147483647 w 73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15">
                      <a:moveTo>
                        <a:pt x="73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15"/>
                      </a:lnTo>
                      <a:lnTo>
                        <a:pt x="7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99">
                  <a:extLst>
                    <a:ext uri="{FF2B5EF4-FFF2-40B4-BE49-F238E27FC236}">
                      <a16:creationId xmlns:a16="http://schemas.microsoft.com/office/drawing/2014/main" id="{77099C82-C980-490A-880E-6C068BF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418" y="1984385"/>
                  <a:ext cx="115889" cy="254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100">
                  <a:extLst>
                    <a:ext uri="{FF2B5EF4-FFF2-40B4-BE49-F238E27FC236}">
                      <a16:creationId xmlns:a16="http://schemas.microsoft.com/office/drawing/2014/main" id="{C37C0621-7566-4AF7-87D3-9DDC07E0B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2027247"/>
                  <a:ext cx="115889" cy="31749"/>
                </a:xfrm>
                <a:custGeom>
                  <a:avLst/>
                  <a:gdLst>
                    <a:gd name="T0" fmla="*/ 2147483647 w 73"/>
                    <a:gd name="T1" fmla="*/ 0 h 20"/>
                    <a:gd name="T2" fmla="*/ 0 w 73"/>
                    <a:gd name="T3" fmla="*/ 2147483647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0"/>
                      </a:moveTo>
                      <a:lnTo>
                        <a:pt x="0" y="2"/>
                      </a:lnTo>
                      <a:lnTo>
                        <a:pt x="0" y="20"/>
                      </a:lnTo>
                      <a:lnTo>
                        <a:pt x="73" y="1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626C2E58-082F-4141-9D66-5AD904ADB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606558"/>
                  <a:ext cx="117476" cy="46038"/>
                </a:xfrm>
                <a:custGeom>
                  <a:avLst/>
                  <a:gdLst>
                    <a:gd name="T0" fmla="*/ 0 w 38"/>
                    <a:gd name="T1" fmla="*/ 0 h 15"/>
                    <a:gd name="T2" fmla="*/ 2147483647 w 38"/>
                    <a:gd name="T3" fmla="*/ 2147483647 h 15"/>
                    <a:gd name="T4" fmla="*/ 2147483647 w 38"/>
                    <a:gd name="T5" fmla="*/ 2147483647 h 15"/>
                    <a:gd name="T6" fmla="*/ 2147483647 w 38"/>
                    <a:gd name="T7" fmla="*/ 2147483647 h 15"/>
                    <a:gd name="T8" fmla="*/ 2147483647 w 38"/>
                    <a:gd name="T9" fmla="*/ 2147483647 h 15"/>
                    <a:gd name="T10" fmla="*/ 2147483647 w 38"/>
                    <a:gd name="T11" fmla="*/ 2147483647 h 15"/>
                    <a:gd name="T12" fmla="*/ 2147483647 w 38"/>
                    <a:gd name="T13" fmla="*/ 2147483647 h 15"/>
                    <a:gd name="T14" fmla="*/ 2147483647 w 38"/>
                    <a:gd name="T15" fmla="*/ 2147483647 h 15"/>
                    <a:gd name="T16" fmla="*/ 2147483647 w 38"/>
                    <a:gd name="T17" fmla="*/ 2147483647 h 15"/>
                    <a:gd name="T18" fmla="*/ 2147483647 w 38"/>
                    <a:gd name="T19" fmla="*/ 2147483647 h 15"/>
                    <a:gd name="T20" fmla="*/ 2147483647 w 38"/>
                    <a:gd name="T21" fmla="*/ 2147483647 h 15"/>
                    <a:gd name="T22" fmla="*/ 2147483647 w 38"/>
                    <a:gd name="T23" fmla="*/ 2147483647 h 15"/>
                    <a:gd name="T24" fmla="*/ 2147483647 w 38"/>
                    <a:gd name="T25" fmla="*/ 2147483647 h 15"/>
                    <a:gd name="T26" fmla="*/ 2147483647 w 38"/>
                    <a:gd name="T27" fmla="*/ 2147483647 h 15"/>
                    <a:gd name="T28" fmla="*/ 2147483647 w 38"/>
                    <a:gd name="T29" fmla="*/ 2147483647 h 15"/>
                    <a:gd name="T30" fmla="*/ 2147483647 w 38"/>
                    <a:gd name="T31" fmla="*/ 2147483647 h 15"/>
                    <a:gd name="T32" fmla="*/ 2147483647 w 38"/>
                    <a:gd name="T33" fmla="*/ 2147483647 h 15"/>
                    <a:gd name="T34" fmla="*/ 2147483647 w 38"/>
                    <a:gd name="T35" fmla="*/ 2147483647 h 15"/>
                    <a:gd name="T36" fmla="*/ 2147483647 w 38"/>
                    <a:gd name="T37" fmla="*/ 2147483647 h 15"/>
                    <a:gd name="T38" fmla="*/ 2147483647 w 38"/>
                    <a:gd name="T39" fmla="*/ 2147483647 h 15"/>
                    <a:gd name="T40" fmla="*/ 2147483647 w 38"/>
                    <a:gd name="T41" fmla="*/ 2147483647 h 15"/>
                    <a:gd name="T42" fmla="*/ 2147483647 w 38"/>
                    <a:gd name="T43" fmla="*/ 2147483647 h 15"/>
                    <a:gd name="T44" fmla="*/ 2147483647 w 38"/>
                    <a:gd name="T45" fmla="*/ 2147483647 h 15"/>
                    <a:gd name="T46" fmla="*/ 2147483647 w 38"/>
                    <a:gd name="T47" fmla="*/ 2147483647 h 15"/>
                    <a:gd name="T48" fmla="*/ 2147483647 w 38"/>
                    <a:gd name="T49" fmla="*/ 2147483647 h 15"/>
                    <a:gd name="T50" fmla="*/ 2147483647 w 38"/>
                    <a:gd name="T51" fmla="*/ 2147483647 h 15"/>
                    <a:gd name="T52" fmla="*/ 2147483647 w 38"/>
                    <a:gd name="T53" fmla="*/ 2147483647 h 15"/>
                    <a:gd name="T54" fmla="*/ 2147483647 w 38"/>
                    <a:gd name="T55" fmla="*/ 2147483647 h 15"/>
                    <a:gd name="T56" fmla="*/ 2147483647 w 38"/>
                    <a:gd name="T57" fmla="*/ 2147483647 h 15"/>
                    <a:gd name="T58" fmla="*/ 2147483647 w 38"/>
                    <a:gd name="T59" fmla="*/ 2147483647 h 15"/>
                    <a:gd name="T60" fmla="*/ 2147483647 w 38"/>
                    <a:gd name="T61" fmla="*/ 2147483647 h 15"/>
                    <a:gd name="T62" fmla="*/ 2147483647 w 38"/>
                    <a:gd name="T63" fmla="*/ 2147483647 h 15"/>
                    <a:gd name="T64" fmla="*/ 2147483647 w 38"/>
                    <a:gd name="T65" fmla="*/ 2147483647 h 15"/>
                    <a:gd name="T66" fmla="*/ 2147483647 w 38"/>
                    <a:gd name="T67" fmla="*/ 2147483647 h 15"/>
                    <a:gd name="T68" fmla="*/ 2147483647 w 38"/>
                    <a:gd name="T69" fmla="*/ 2147483647 h 15"/>
                    <a:gd name="T70" fmla="*/ 2147483647 w 38"/>
                    <a:gd name="T71" fmla="*/ 2147483647 h 15"/>
                    <a:gd name="T72" fmla="*/ 2147483647 w 38"/>
                    <a:gd name="T73" fmla="*/ 2147483647 h 15"/>
                    <a:gd name="T74" fmla="*/ 2147483647 w 38"/>
                    <a:gd name="T75" fmla="*/ 2147483647 h 15"/>
                    <a:gd name="T76" fmla="*/ 2147483647 w 38"/>
                    <a:gd name="T77" fmla="*/ 2147483647 h 15"/>
                    <a:gd name="T78" fmla="*/ 2147483647 w 38"/>
                    <a:gd name="T79" fmla="*/ 2147483647 h 15"/>
                    <a:gd name="T80" fmla="*/ 2147483647 w 38"/>
                    <a:gd name="T81" fmla="*/ 2147483647 h 15"/>
                    <a:gd name="T82" fmla="*/ 2147483647 w 38"/>
                    <a:gd name="T83" fmla="*/ 2147483647 h 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8" h="15">
                      <a:moveTo>
                        <a:pt x="38" y="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lnTo>
                        <a:pt x="38" y="7"/>
                      </a:lnTo>
                      <a:close/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7" y="4"/>
                        <a:pt x="18" y="4"/>
                        <a:pt x="18" y="4"/>
                      </a:cubicBezTo>
                      <a:close/>
                      <a:moveTo>
                        <a:pt x="2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8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8"/>
                      </a:lnTo>
                      <a:close/>
                      <a:moveTo>
                        <a:pt x="6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8"/>
                      </a:lnTo>
                      <a:close/>
                      <a:moveTo>
                        <a:pt x="11" y="9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9"/>
                      </a:lnTo>
                      <a:close/>
                      <a:moveTo>
                        <a:pt x="13" y="9"/>
                      </a:move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lnTo>
                        <a:pt x="13" y="9"/>
                      </a:ln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9"/>
                      </a:lnTo>
                      <a:close/>
                      <a:moveTo>
                        <a:pt x="16" y="10"/>
                      </a:move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lose/>
                      <a:moveTo>
                        <a:pt x="16" y="7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lose/>
                      <a:moveTo>
                        <a:pt x="16" y="5"/>
                      </a:move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5"/>
                      </a:cubicBezTo>
                      <a:close/>
                      <a:moveTo>
                        <a:pt x="18" y="10"/>
                      </a:move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lnTo>
                        <a:pt x="18" y="10"/>
                      </a:lnTo>
                      <a:close/>
                      <a:moveTo>
                        <a:pt x="18" y="8"/>
                      </a:move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37" y="14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14"/>
                      </a:lnTo>
                      <a:close/>
                      <a:moveTo>
                        <a:pt x="37" y="10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102">
                  <a:extLst>
                    <a:ext uri="{FF2B5EF4-FFF2-40B4-BE49-F238E27FC236}">
                      <a16:creationId xmlns:a16="http://schemas.microsoft.com/office/drawing/2014/main" id="{DA164AE0-88FB-49AD-882F-B14111C4B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841510"/>
                  <a:ext cx="115889" cy="34925"/>
                </a:xfrm>
                <a:custGeom>
                  <a:avLst/>
                  <a:gdLst>
                    <a:gd name="T0" fmla="*/ 0 w 37"/>
                    <a:gd name="T1" fmla="*/ 0 h 11"/>
                    <a:gd name="T2" fmla="*/ 2147483647 w 37"/>
                    <a:gd name="T3" fmla="*/ 2147483647 h 11"/>
                    <a:gd name="T4" fmla="*/ 2147483647 w 37"/>
                    <a:gd name="T5" fmla="*/ 2147483647 h 11"/>
                    <a:gd name="T6" fmla="*/ 2147483647 w 37"/>
                    <a:gd name="T7" fmla="*/ 2147483647 h 11"/>
                    <a:gd name="T8" fmla="*/ 2147483647 w 37"/>
                    <a:gd name="T9" fmla="*/ 2147483647 h 11"/>
                    <a:gd name="T10" fmla="*/ 2147483647 w 37"/>
                    <a:gd name="T11" fmla="*/ 2147483647 h 11"/>
                    <a:gd name="T12" fmla="*/ 2147483647 w 37"/>
                    <a:gd name="T13" fmla="*/ 2147483647 h 11"/>
                    <a:gd name="T14" fmla="*/ 2147483647 w 37"/>
                    <a:gd name="T15" fmla="*/ 2147483647 h 11"/>
                    <a:gd name="T16" fmla="*/ 2147483647 w 37"/>
                    <a:gd name="T17" fmla="*/ 2147483647 h 11"/>
                    <a:gd name="T18" fmla="*/ 2147483647 w 37"/>
                    <a:gd name="T19" fmla="*/ 2147483647 h 11"/>
                    <a:gd name="T20" fmla="*/ 2147483647 w 37"/>
                    <a:gd name="T21" fmla="*/ 2147483647 h 11"/>
                    <a:gd name="T22" fmla="*/ 2147483647 w 37"/>
                    <a:gd name="T23" fmla="*/ 2147483647 h 11"/>
                    <a:gd name="T24" fmla="*/ 2147483647 w 37"/>
                    <a:gd name="T25" fmla="*/ 2147483647 h 11"/>
                    <a:gd name="T26" fmla="*/ 2147483647 w 37"/>
                    <a:gd name="T27" fmla="*/ 2147483647 h 11"/>
                    <a:gd name="T28" fmla="*/ 2147483647 w 37"/>
                    <a:gd name="T29" fmla="*/ 2147483647 h 11"/>
                    <a:gd name="T30" fmla="*/ 2147483647 w 37"/>
                    <a:gd name="T31" fmla="*/ 2147483647 h 11"/>
                    <a:gd name="T32" fmla="*/ 2147483647 w 37"/>
                    <a:gd name="T33" fmla="*/ 2147483647 h 11"/>
                    <a:gd name="T34" fmla="*/ 2147483647 w 37"/>
                    <a:gd name="T35" fmla="*/ 2147483647 h 11"/>
                    <a:gd name="T36" fmla="*/ 2147483647 w 37"/>
                    <a:gd name="T37" fmla="*/ 2147483647 h 11"/>
                    <a:gd name="T38" fmla="*/ 2147483647 w 37"/>
                    <a:gd name="T39" fmla="*/ 2147483647 h 11"/>
                    <a:gd name="T40" fmla="*/ 2147483647 w 37"/>
                    <a:gd name="T41" fmla="*/ 2147483647 h 11"/>
                    <a:gd name="T42" fmla="*/ 2147483647 w 37"/>
                    <a:gd name="T43" fmla="*/ 2147483647 h 11"/>
                    <a:gd name="T44" fmla="*/ 2147483647 w 37"/>
                    <a:gd name="T45" fmla="*/ 2147483647 h 11"/>
                    <a:gd name="T46" fmla="*/ 2147483647 w 37"/>
                    <a:gd name="T47" fmla="*/ 2147483647 h 11"/>
                    <a:gd name="T48" fmla="*/ 2147483647 w 37"/>
                    <a:gd name="T49" fmla="*/ 2147483647 h 11"/>
                    <a:gd name="T50" fmla="*/ 2147483647 w 37"/>
                    <a:gd name="T51" fmla="*/ 2147483647 h 11"/>
                    <a:gd name="T52" fmla="*/ 2147483647 w 37"/>
                    <a:gd name="T53" fmla="*/ 2147483647 h 11"/>
                    <a:gd name="T54" fmla="*/ 2147483647 w 37"/>
                    <a:gd name="T55" fmla="*/ 2147483647 h 11"/>
                    <a:gd name="T56" fmla="*/ 2147483647 w 37"/>
                    <a:gd name="T57" fmla="*/ 2147483647 h 11"/>
                    <a:gd name="T58" fmla="*/ 2147483647 w 37"/>
                    <a:gd name="T59" fmla="*/ 2147483647 h 11"/>
                    <a:gd name="T60" fmla="*/ 2147483647 w 37"/>
                    <a:gd name="T61" fmla="*/ 2147483647 h 11"/>
                    <a:gd name="T62" fmla="*/ 2147483647 w 37"/>
                    <a:gd name="T63" fmla="*/ 2147483647 h 11"/>
                    <a:gd name="T64" fmla="*/ 2147483647 w 37"/>
                    <a:gd name="T65" fmla="*/ 2147483647 h 11"/>
                    <a:gd name="T66" fmla="*/ 2147483647 w 37"/>
                    <a:gd name="T67" fmla="*/ 2147483647 h 11"/>
                    <a:gd name="T68" fmla="*/ 2147483647 w 37"/>
                    <a:gd name="T69" fmla="*/ 2147483647 h 11"/>
                    <a:gd name="T70" fmla="*/ 2147483647 w 37"/>
                    <a:gd name="T71" fmla="*/ 2147483647 h 11"/>
                    <a:gd name="T72" fmla="*/ 2147483647 w 37"/>
                    <a:gd name="T73" fmla="*/ 2147483647 h 11"/>
                    <a:gd name="T74" fmla="*/ 2147483647 w 37"/>
                    <a:gd name="T75" fmla="*/ 2147483647 h 11"/>
                    <a:gd name="T76" fmla="*/ 2147483647 w 37"/>
                    <a:gd name="T77" fmla="*/ 2147483647 h 11"/>
                    <a:gd name="T78" fmla="*/ 2147483647 w 37"/>
                    <a:gd name="T79" fmla="*/ 2147483647 h 11"/>
                    <a:gd name="T80" fmla="*/ 2147483647 w 37"/>
                    <a:gd name="T81" fmla="*/ 2147483647 h 11"/>
                    <a:gd name="T82" fmla="*/ 2147483647 w 37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1">
                      <a:moveTo>
                        <a:pt x="37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3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lose/>
                      <a:moveTo>
                        <a:pt x="1" y="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8"/>
                      </a:lnTo>
                      <a:close/>
                      <a:moveTo>
                        <a:pt x="3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8"/>
                      </a:lnTo>
                      <a:close/>
                      <a:moveTo>
                        <a:pt x="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lose/>
                      <a:moveTo>
                        <a:pt x="16" y="4"/>
                      </a:move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3"/>
                        <a:pt x="15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18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lnTo>
                        <a:pt x="18" y="6"/>
                      </a:lnTo>
                      <a:close/>
                      <a:moveTo>
                        <a:pt x="37" y="10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37" y="7"/>
                        <a:pt x="37" y="7"/>
                        <a:pt x="37" y="7"/>
                      </a:cubicBezTo>
                      <a:lnTo>
                        <a:pt x="37" y="10"/>
                      </a:lnTo>
                      <a:close/>
                      <a:moveTo>
                        <a:pt x="37" y="6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103">
                  <a:extLst>
                    <a:ext uri="{FF2B5EF4-FFF2-40B4-BE49-F238E27FC236}">
                      <a16:creationId xmlns:a16="http://schemas.microsoft.com/office/drawing/2014/main" id="{04597286-412A-4C06-B924-C89BE53DA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2074873"/>
                  <a:ext cx="115889" cy="30163"/>
                </a:xfrm>
                <a:custGeom>
                  <a:avLst/>
                  <a:gdLst>
                    <a:gd name="T0" fmla="*/ 0 w 37"/>
                    <a:gd name="T1" fmla="*/ 2147483647 h 10"/>
                    <a:gd name="T2" fmla="*/ 2147483647 w 37"/>
                    <a:gd name="T3" fmla="*/ 2147483647 h 10"/>
                    <a:gd name="T4" fmla="*/ 2147483647 w 37"/>
                    <a:gd name="T5" fmla="*/ 2147483647 h 10"/>
                    <a:gd name="T6" fmla="*/ 2147483647 w 37"/>
                    <a:gd name="T7" fmla="*/ 2147483647 h 10"/>
                    <a:gd name="T8" fmla="*/ 2147483647 w 37"/>
                    <a:gd name="T9" fmla="*/ 2147483647 h 10"/>
                    <a:gd name="T10" fmla="*/ 2147483647 w 37"/>
                    <a:gd name="T11" fmla="*/ 2147483647 h 10"/>
                    <a:gd name="T12" fmla="*/ 2147483647 w 37"/>
                    <a:gd name="T13" fmla="*/ 2147483647 h 10"/>
                    <a:gd name="T14" fmla="*/ 2147483647 w 37"/>
                    <a:gd name="T15" fmla="*/ 2147483647 h 10"/>
                    <a:gd name="T16" fmla="*/ 2147483647 w 37"/>
                    <a:gd name="T17" fmla="*/ 2147483647 h 10"/>
                    <a:gd name="T18" fmla="*/ 2147483647 w 37"/>
                    <a:gd name="T19" fmla="*/ 2147483647 h 10"/>
                    <a:gd name="T20" fmla="*/ 2147483647 w 37"/>
                    <a:gd name="T21" fmla="*/ 2147483647 h 10"/>
                    <a:gd name="T22" fmla="*/ 2147483647 w 37"/>
                    <a:gd name="T23" fmla="*/ 2147483647 h 10"/>
                    <a:gd name="T24" fmla="*/ 2147483647 w 37"/>
                    <a:gd name="T25" fmla="*/ 2147483647 h 10"/>
                    <a:gd name="T26" fmla="*/ 2147483647 w 37"/>
                    <a:gd name="T27" fmla="*/ 2147483647 h 10"/>
                    <a:gd name="T28" fmla="*/ 2147483647 w 37"/>
                    <a:gd name="T29" fmla="*/ 2147483647 h 10"/>
                    <a:gd name="T30" fmla="*/ 2147483647 w 37"/>
                    <a:gd name="T31" fmla="*/ 2147483647 h 10"/>
                    <a:gd name="T32" fmla="*/ 2147483647 w 37"/>
                    <a:gd name="T33" fmla="*/ 2147483647 h 10"/>
                    <a:gd name="T34" fmla="*/ 2147483647 w 37"/>
                    <a:gd name="T35" fmla="*/ 2147483647 h 10"/>
                    <a:gd name="T36" fmla="*/ 2147483647 w 37"/>
                    <a:gd name="T37" fmla="*/ 2147483647 h 10"/>
                    <a:gd name="T38" fmla="*/ 2147483647 w 37"/>
                    <a:gd name="T39" fmla="*/ 2147483647 h 10"/>
                    <a:gd name="T40" fmla="*/ 2147483647 w 37"/>
                    <a:gd name="T41" fmla="*/ 2147483647 h 10"/>
                    <a:gd name="T42" fmla="*/ 2147483647 w 37"/>
                    <a:gd name="T43" fmla="*/ 2147483647 h 10"/>
                    <a:gd name="T44" fmla="*/ 2147483647 w 37"/>
                    <a:gd name="T45" fmla="*/ 2147483647 h 10"/>
                    <a:gd name="T46" fmla="*/ 2147483647 w 37"/>
                    <a:gd name="T47" fmla="*/ 2147483647 h 10"/>
                    <a:gd name="T48" fmla="*/ 2147483647 w 37"/>
                    <a:gd name="T49" fmla="*/ 2147483647 h 10"/>
                    <a:gd name="T50" fmla="*/ 2147483647 w 37"/>
                    <a:gd name="T51" fmla="*/ 2147483647 h 10"/>
                    <a:gd name="T52" fmla="*/ 2147483647 w 37"/>
                    <a:gd name="T53" fmla="*/ 2147483647 h 10"/>
                    <a:gd name="T54" fmla="*/ 2147483647 w 37"/>
                    <a:gd name="T55" fmla="*/ 2147483647 h 10"/>
                    <a:gd name="T56" fmla="*/ 2147483647 w 37"/>
                    <a:gd name="T57" fmla="*/ 2147483647 h 10"/>
                    <a:gd name="T58" fmla="*/ 2147483647 w 37"/>
                    <a:gd name="T59" fmla="*/ 2147483647 h 10"/>
                    <a:gd name="T60" fmla="*/ 2147483647 w 37"/>
                    <a:gd name="T61" fmla="*/ 2147483647 h 10"/>
                    <a:gd name="T62" fmla="*/ 2147483647 w 37"/>
                    <a:gd name="T63" fmla="*/ 2147483647 h 10"/>
                    <a:gd name="T64" fmla="*/ 2147483647 w 37"/>
                    <a:gd name="T65" fmla="*/ 2147483647 h 10"/>
                    <a:gd name="T66" fmla="*/ 2147483647 w 37"/>
                    <a:gd name="T67" fmla="*/ 2147483647 h 10"/>
                    <a:gd name="T68" fmla="*/ 2147483647 w 37"/>
                    <a:gd name="T69" fmla="*/ 2147483647 h 10"/>
                    <a:gd name="T70" fmla="*/ 2147483647 w 37"/>
                    <a:gd name="T71" fmla="*/ 2147483647 h 10"/>
                    <a:gd name="T72" fmla="*/ 2147483647 w 37"/>
                    <a:gd name="T73" fmla="*/ 2147483647 h 10"/>
                    <a:gd name="T74" fmla="*/ 2147483647 w 37"/>
                    <a:gd name="T75" fmla="*/ 2147483647 h 10"/>
                    <a:gd name="T76" fmla="*/ 2147483647 w 37"/>
                    <a:gd name="T77" fmla="*/ 2147483647 h 10"/>
                    <a:gd name="T78" fmla="*/ 2147483647 w 37"/>
                    <a:gd name="T79" fmla="*/ 2147483647 h 10"/>
                    <a:gd name="T80" fmla="*/ 2147483647 w 37"/>
                    <a:gd name="T81" fmla="*/ 2147483647 h 10"/>
                    <a:gd name="T82" fmla="*/ 2147483647 w 37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0">
                      <a:moveTo>
                        <a:pt x="37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0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lose/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9"/>
                      </a:lnTo>
                      <a:close/>
                      <a:moveTo>
                        <a:pt x="3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9"/>
                      </a:lnTo>
                      <a:close/>
                      <a:moveTo>
                        <a:pt x="5" y="8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7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5" y="5"/>
                        <a:pt x="15" y="4"/>
                        <a:pt x="16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6" y="5"/>
                        <a:pt x="16" y="6"/>
                        <a:pt x="16" y="6"/>
                      </a:cubicBezTo>
                      <a:close/>
                      <a:moveTo>
                        <a:pt x="16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lnTo>
                        <a:pt x="18" y="8"/>
                      </a:lnTo>
                      <a:close/>
                      <a:moveTo>
                        <a:pt x="18" y="5"/>
                      </a:move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lnTo>
                        <a:pt x="18" y="5"/>
                      </a:lnTo>
                      <a:close/>
                      <a:moveTo>
                        <a:pt x="37" y="7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7"/>
                      </a:lnTo>
                      <a:close/>
                      <a:moveTo>
                        <a:pt x="37" y="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1"/>
                        <a:pt x="37" y="1"/>
                        <a:pt x="37" y="1"/>
                      </a:cubicBezTo>
                      <a:lnTo>
                        <a:pt x="37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104">
                  <a:extLst>
                    <a:ext uri="{FF2B5EF4-FFF2-40B4-BE49-F238E27FC236}">
                      <a16:creationId xmlns:a16="http://schemas.microsoft.com/office/drawing/2014/main" id="{72B1390E-273B-459E-8AE6-DCCBF88F40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56081" y="1633546"/>
                  <a:ext cx="107950" cy="471490"/>
                </a:xfrm>
                <a:custGeom>
                  <a:avLst/>
                  <a:gdLst>
                    <a:gd name="T0" fmla="*/ 2147483647 w 68"/>
                    <a:gd name="T1" fmla="*/ 2147483647 h 297"/>
                    <a:gd name="T2" fmla="*/ 0 w 68"/>
                    <a:gd name="T3" fmla="*/ 0 h 297"/>
                    <a:gd name="T4" fmla="*/ 0 w 68"/>
                    <a:gd name="T5" fmla="*/ 2147483647 h 297"/>
                    <a:gd name="T6" fmla="*/ 2147483647 w 68"/>
                    <a:gd name="T7" fmla="*/ 2147483647 h 297"/>
                    <a:gd name="T8" fmla="*/ 2147483647 w 68"/>
                    <a:gd name="T9" fmla="*/ 2147483647 h 297"/>
                    <a:gd name="T10" fmla="*/ 2147483647 w 68"/>
                    <a:gd name="T11" fmla="*/ 2147483647 h 297"/>
                    <a:gd name="T12" fmla="*/ 2147483647 w 68"/>
                    <a:gd name="T13" fmla="*/ 2147483647 h 297"/>
                    <a:gd name="T14" fmla="*/ 2147483647 w 68"/>
                    <a:gd name="T15" fmla="*/ 2147483647 h 297"/>
                    <a:gd name="T16" fmla="*/ 2147483647 w 68"/>
                    <a:gd name="T17" fmla="*/ 2147483647 h 297"/>
                    <a:gd name="T18" fmla="*/ 2147483647 w 68"/>
                    <a:gd name="T19" fmla="*/ 2147483647 h 297"/>
                    <a:gd name="T20" fmla="*/ 2147483647 w 68"/>
                    <a:gd name="T21" fmla="*/ 2147483647 h 297"/>
                    <a:gd name="T22" fmla="*/ 2147483647 w 68"/>
                    <a:gd name="T23" fmla="*/ 2147483647 h 297"/>
                    <a:gd name="T24" fmla="*/ 2147483647 w 68"/>
                    <a:gd name="T25" fmla="*/ 2147483647 h 297"/>
                    <a:gd name="T26" fmla="*/ 2147483647 w 68"/>
                    <a:gd name="T27" fmla="*/ 2147483647 h 297"/>
                    <a:gd name="T28" fmla="*/ 2147483647 w 68"/>
                    <a:gd name="T29" fmla="*/ 2147483647 h 297"/>
                    <a:gd name="T30" fmla="*/ 2147483647 w 68"/>
                    <a:gd name="T31" fmla="*/ 2147483647 h 297"/>
                    <a:gd name="T32" fmla="*/ 2147483647 w 68"/>
                    <a:gd name="T33" fmla="*/ 2147483647 h 297"/>
                    <a:gd name="T34" fmla="*/ 2147483647 w 68"/>
                    <a:gd name="T35" fmla="*/ 2147483647 h 297"/>
                    <a:gd name="T36" fmla="*/ 2147483647 w 68"/>
                    <a:gd name="T37" fmla="*/ 2147483647 h 297"/>
                    <a:gd name="T38" fmla="*/ 2147483647 w 68"/>
                    <a:gd name="T39" fmla="*/ 2147483647 h 297"/>
                    <a:gd name="T40" fmla="*/ 2147483647 w 68"/>
                    <a:gd name="T41" fmla="*/ 2147483647 h 297"/>
                    <a:gd name="T42" fmla="*/ 2147483647 w 68"/>
                    <a:gd name="T43" fmla="*/ 2147483647 h 297"/>
                    <a:gd name="T44" fmla="*/ 2147483647 w 68"/>
                    <a:gd name="T45" fmla="*/ 2147483647 h 297"/>
                    <a:gd name="T46" fmla="*/ 2147483647 w 68"/>
                    <a:gd name="T47" fmla="*/ 2147483647 h 297"/>
                    <a:gd name="T48" fmla="*/ 2147483647 w 68"/>
                    <a:gd name="T49" fmla="*/ 2147483647 h 297"/>
                    <a:gd name="T50" fmla="*/ 2147483647 w 68"/>
                    <a:gd name="T51" fmla="*/ 2147483647 h 297"/>
                    <a:gd name="T52" fmla="*/ 2147483647 w 68"/>
                    <a:gd name="T53" fmla="*/ 2147483647 h 297"/>
                    <a:gd name="T54" fmla="*/ 2147483647 w 68"/>
                    <a:gd name="T55" fmla="*/ 2147483647 h 297"/>
                    <a:gd name="T56" fmla="*/ 2147483647 w 68"/>
                    <a:gd name="T57" fmla="*/ 2147483647 h 297"/>
                    <a:gd name="T58" fmla="*/ 2147483647 w 68"/>
                    <a:gd name="T59" fmla="*/ 2147483647 h 297"/>
                    <a:gd name="T60" fmla="*/ 2147483647 w 68"/>
                    <a:gd name="T61" fmla="*/ 2147483647 h 297"/>
                    <a:gd name="T62" fmla="*/ 2147483647 w 68"/>
                    <a:gd name="T63" fmla="*/ 2147483647 h 297"/>
                    <a:gd name="T64" fmla="*/ 2147483647 w 68"/>
                    <a:gd name="T65" fmla="*/ 2147483647 h 297"/>
                    <a:gd name="T66" fmla="*/ 2147483647 w 68"/>
                    <a:gd name="T67" fmla="*/ 2147483647 h 297"/>
                    <a:gd name="T68" fmla="*/ 2147483647 w 68"/>
                    <a:gd name="T69" fmla="*/ 2147483647 h 297"/>
                    <a:gd name="T70" fmla="*/ 2147483647 w 68"/>
                    <a:gd name="T71" fmla="*/ 2147483647 h 297"/>
                    <a:gd name="T72" fmla="*/ 2147483647 w 68"/>
                    <a:gd name="T73" fmla="*/ 2147483647 h 297"/>
                    <a:gd name="T74" fmla="*/ 2147483647 w 68"/>
                    <a:gd name="T75" fmla="*/ 2147483647 h 297"/>
                    <a:gd name="T76" fmla="*/ 2147483647 w 68"/>
                    <a:gd name="T77" fmla="*/ 2147483647 h 297"/>
                    <a:gd name="T78" fmla="*/ 2147483647 w 68"/>
                    <a:gd name="T79" fmla="*/ 2147483647 h 297"/>
                    <a:gd name="T80" fmla="*/ 2147483647 w 68"/>
                    <a:gd name="T81" fmla="*/ 2147483647 h 297"/>
                    <a:gd name="T82" fmla="*/ 2147483647 w 68"/>
                    <a:gd name="T83" fmla="*/ 2147483647 h 297"/>
                    <a:gd name="T84" fmla="*/ 2147483647 w 68"/>
                    <a:gd name="T85" fmla="*/ 2147483647 h 297"/>
                    <a:gd name="T86" fmla="*/ 2147483647 w 68"/>
                    <a:gd name="T87" fmla="*/ 2147483647 h 297"/>
                    <a:gd name="T88" fmla="*/ 2147483647 w 68"/>
                    <a:gd name="T89" fmla="*/ 2147483647 h 297"/>
                    <a:gd name="T90" fmla="*/ 2147483647 w 68"/>
                    <a:gd name="T91" fmla="*/ 2147483647 h 297"/>
                    <a:gd name="T92" fmla="*/ 2147483647 w 68"/>
                    <a:gd name="T93" fmla="*/ 2147483647 h 297"/>
                    <a:gd name="T94" fmla="*/ 2147483647 w 68"/>
                    <a:gd name="T95" fmla="*/ 2147483647 h 297"/>
                    <a:gd name="T96" fmla="*/ 2147483647 w 68"/>
                    <a:gd name="T97" fmla="*/ 2147483647 h 297"/>
                    <a:gd name="T98" fmla="*/ 2147483647 w 68"/>
                    <a:gd name="T99" fmla="*/ 2147483647 h 297"/>
                    <a:gd name="T100" fmla="*/ 2147483647 w 68"/>
                    <a:gd name="T101" fmla="*/ 2147483647 h 297"/>
                    <a:gd name="T102" fmla="*/ 2147483647 w 68"/>
                    <a:gd name="T103" fmla="*/ 2147483647 h 297"/>
                    <a:gd name="T104" fmla="*/ 2147483647 w 68"/>
                    <a:gd name="T105" fmla="*/ 2147483647 h 297"/>
                    <a:gd name="T106" fmla="*/ 2147483647 w 68"/>
                    <a:gd name="T107" fmla="*/ 2147483647 h 297"/>
                    <a:gd name="T108" fmla="*/ 2147483647 w 68"/>
                    <a:gd name="T109" fmla="*/ 2147483647 h 297"/>
                    <a:gd name="T110" fmla="*/ 2147483647 w 68"/>
                    <a:gd name="T111" fmla="*/ 2147483647 h 297"/>
                    <a:gd name="T112" fmla="*/ 2147483647 w 68"/>
                    <a:gd name="T113" fmla="*/ 2147483647 h 297"/>
                    <a:gd name="T114" fmla="*/ 2147483647 w 68"/>
                    <a:gd name="T115" fmla="*/ 2147483647 h 297"/>
                    <a:gd name="T116" fmla="*/ 2147483647 w 68"/>
                    <a:gd name="T117" fmla="*/ 2147483647 h 297"/>
                    <a:gd name="T118" fmla="*/ 2147483647 w 68"/>
                    <a:gd name="T119" fmla="*/ 2147483647 h 29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8" h="297">
                      <a:moveTo>
                        <a:pt x="68" y="14"/>
                      </a:moveTo>
                      <a:lnTo>
                        <a:pt x="0" y="0"/>
                      </a:lnTo>
                      <a:lnTo>
                        <a:pt x="0" y="297"/>
                      </a:lnTo>
                      <a:lnTo>
                        <a:pt x="68" y="291"/>
                      </a:lnTo>
                      <a:lnTo>
                        <a:pt x="68" y="14"/>
                      </a:lnTo>
                      <a:close/>
                      <a:moveTo>
                        <a:pt x="64" y="287"/>
                      </a:moveTo>
                      <a:lnTo>
                        <a:pt x="4" y="289"/>
                      </a:lnTo>
                      <a:lnTo>
                        <a:pt x="4" y="272"/>
                      </a:lnTo>
                      <a:lnTo>
                        <a:pt x="64" y="270"/>
                      </a:lnTo>
                      <a:lnTo>
                        <a:pt x="64" y="287"/>
                      </a:lnTo>
                      <a:close/>
                      <a:moveTo>
                        <a:pt x="64" y="262"/>
                      </a:moveTo>
                      <a:lnTo>
                        <a:pt x="4" y="264"/>
                      </a:lnTo>
                      <a:lnTo>
                        <a:pt x="4" y="244"/>
                      </a:lnTo>
                      <a:lnTo>
                        <a:pt x="64" y="244"/>
                      </a:lnTo>
                      <a:lnTo>
                        <a:pt x="64" y="262"/>
                      </a:lnTo>
                      <a:close/>
                      <a:moveTo>
                        <a:pt x="64" y="237"/>
                      </a:moveTo>
                      <a:lnTo>
                        <a:pt x="4" y="237"/>
                      </a:lnTo>
                      <a:lnTo>
                        <a:pt x="4" y="219"/>
                      </a:lnTo>
                      <a:lnTo>
                        <a:pt x="64" y="219"/>
                      </a:lnTo>
                      <a:lnTo>
                        <a:pt x="64" y="237"/>
                      </a:lnTo>
                      <a:close/>
                      <a:moveTo>
                        <a:pt x="64" y="211"/>
                      </a:moveTo>
                      <a:lnTo>
                        <a:pt x="4" y="211"/>
                      </a:lnTo>
                      <a:lnTo>
                        <a:pt x="4" y="192"/>
                      </a:lnTo>
                      <a:lnTo>
                        <a:pt x="64" y="194"/>
                      </a:lnTo>
                      <a:lnTo>
                        <a:pt x="64" y="211"/>
                      </a:lnTo>
                      <a:close/>
                      <a:moveTo>
                        <a:pt x="64" y="186"/>
                      </a:moveTo>
                      <a:lnTo>
                        <a:pt x="4" y="184"/>
                      </a:lnTo>
                      <a:lnTo>
                        <a:pt x="4" y="166"/>
                      </a:lnTo>
                      <a:lnTo>
                        <a:pt x="64" y="168"/>
                      </a:lnTo>
                      <a:lnTo>
                        <a:pt x="64" y="186"/>
                      </a:lnTo>
                      <a:close/>
                      <a:moveTo>
                        <a:pt x="64" y="162"/>
                      </a:moveTo>
                      <a:lnTo>
                        <a:pt x="4" y="158"/>
                      </a:lnTo>
                      <a:lnTo>
                        <a:pt x="4" y="139"/>
                      </a:lnTo>
                      <a:lnTo>
                        <a:pt x="64" y="145"/>
                      </a:lnTo>
                      <a:lnTo>
                        <a:pt x="64" y="162"/>
                      </a:lnTo>
                      <a:close/>
                      <a:moveTo>
                        <a:pt x="64" y="137"/>
                      </a:moveTo>
                      <a:lnTo>
                        <a:pt x="4" y="131"/>
                      </a:lnTo>
                      <a:lnTo>
                        <a:pt x="4" y="114"/>
                      </a:lnTo>
                      <a:lnTo>
                        <a:pt x="64" y="119"/>
                      </a:lnTo>
                      <a:lnTo>
                        <a:pt x="64" y="137"/>
                      </a:lnTo>
                      <a:close/>
                      <a:moveTo>
                        <a:pt x="64" y="112"/>
                      </a:moveTo>
                      <a:lnTo>
                        <a:pt x="4" y="106"/>
                      </a:lnTo>
                      <a:lnTo>
                        <a:pt x="4" y="86"/>
                      </a:lnTo>
                      <a:lnTo>
                        <a:pt x="64" y="94"/>
                      </a:lnTo>
                      <a:lnTo>
                        <a:pt x="64" y="112"/>
                      </a:lnTo>
                      <a:close/>
                      <a:moveTo>
                        <a:pt x="64" y="86"/>
                      </a:moveTo>
                      <a:lnTo>
                        <a:pt x="4" y="78"/>
                      </a:lnTo>
                      <a:lnTo>
                        <a:pt x="4" y="61"/>
                      </a:lnTo>
                      <a:lnTo>
                        <a:pt x="64" y="69"/>
                      </a:lnTo>
                      <a:lnTo>
                        <a:pt x="64" y="86"/>
                      </a:lnTo>
                      <a:close/>
                      <a:moveTo>
                        <a:pt x="64" y="61"/>
                      </a:moveTo>
                      <a:lnTo>
                        <a:pt x="4" y="53"/>
                      </a:lnTo>
                      <a:lnTo>
                        <a:pt x="4" y="33"/>
                      </a:lnTo>
                      <a:lnTo>
                        <a:pt x="64" y="43"/>
                      </a:lnTo>
                      <a:lnTo>
                        <a:pt x="64" y="61"/>
                      </a:lnTo>
                      <a:close/>
                      <a:moveTo>
                        <a:pt x="64" y="37"/>
                      </a:moveTo>
                      <a:lnTo>
                        <a:pt x="4" y="26"/>
                      </a:lnTo>
                      <a:lnTo>
                        <a:pt x="4" y="8"/>
                      </a:lnTo>
                      <a:lnTo>
                        <a:pt x="64" y="20"/>
                      </a:lnTo>
                      <a:lnTo>
                        <a:pt x="64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105">
                  <a:extLst>
                    <a:ext uri="{FF2B5EF4-FFF2-40B4-BE49-F238E27FC236}">
                      <a16:creationId xmlns:a16="http://schemas.microsoft.com/office/drawing/2014/main" id="{839AB70D-9D75-4692-8632-65555E90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689108"/>
                  <a:ext cx="90488" cy="38100"/>
                </a:xfrm>
                <a:custGeom>
                  <a:avLst/>
                  <a:gdLst>
                    <a:gd name="T0" fmla="*/ 2147483647 w 57"/>
                    <a:gd name="T1" fmla="*/ 2147483647 h 24"/>
                    <a:gd name="T2" fmla="*/ 0 w 57"/>
                    <a:gd name="T3" fmla="*/ 0 h 24"/>
                    <a:gd name="T4" fmla="*/ 0 w 57"/>
                    <a:gd name="T5" fmla="*/ 2147483647 h 24"/>
                    <a:gd name="T6" fmla="*/ 2147483647 w 57"/>
                    <a:gd name="T7" fmla="*/ 2147483647 h 24"/>
                    <a:gd name="T8" fmla="*/ 2147483647 w 57"/>
                    <a:gd name="T9" fmla="*/ 214748364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4">
                      <a:moveTo>
                        <a:pt x="57" y="1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4"/>
                      </a:lnTo>
                      <a:lnTo>
                        <a:pt x="5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106">
                  <a:extLst>
                    <a:ext uri="{FF2B5EF4-FFF2-40B4-BE49-F238E27FC236}">
                      <a16:creationId xmlns:a16="http://schemas.microsoft.com/office/drawing/2014/main" id="{8871A65E-72CF-4D8B-921C-2295F039D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33559"/>
                  <a:ext cx="90488" cy="33338"/>
                </a:xfrm>
                <a:custGeom>
                  <a:avLst/>
                  <a:gdLst>
                    <a:gd name="T0" fmla="*/ 2147483647 w 57"/>
                    <a:gd name="T1" fmla="*/ 2147483647 h 21"/>
                    <a:gd name="T2" fmla="*/ 0 w 57"/>
                    <a:gd name="T3" fmla="*/ 0 h 21"/>
                    <a:gd name="T4" fmla="*/ 0 w 57"/>
                    <a:gd name="T5" fmla="*/ 2147483647 h 21"/>
                    <a:gd name="T6" fmla="*/ 2147483647 w 57"/>
                    <a:gd name="T7" fmla="*/ 2147483647 h 21"/>
                    <a:gd name="T8" fmla="*/ 2147483647 w 57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1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7" y="21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107">
                  <a:extLst>
                    <a:ext uri="{FF2B5EF4-FFF2-40B4-BE49-F238E27FC236}">
                      <a16:creationId xmlns:a16="http://schemas.microsoft.com/office/drawing/2014/main" id="{4EC6FFBE-A858-407B-BD3E-A27399BEE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73246"/>
                  <a:ext cx="90488" cy="34925"/>
                </a:xfrm>
                <a:custGeom>
                  <a:avLst/>
                  <a:gdLst>
                    <a:gd name="T0" fmla="*/ 2147483647 w 57"/>
                    <a:gd name="T1" fmla="*/ 2147483647 h 22"/>
                    <a:gd name="T2" fmla="*/ 0 w 57"/>
                    <a:gd name="T3" fmla="*/ 0 h 22"/>
                    <a:gd name="T4" fmla="*/ 0 w 57"/>
                    <a:gd name="T5" fmla="*/ 2147483647 h 22"/>
                    <a:gd name="T6" fmla="*/ 2147483647 w 57"/>
                    <a:gd name="T7" fmla="*/ 2147483647 h 22"/>
                    <a:gd name="T8" fmla="*/ 2147483647 w 57"/>
                    <a:gd name="T9" fmla="*/ 214748364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2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2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8">
                  <a:extLst>
                    <a:ext uri="{FF2B5EF4-FFF2-40B4-BE49-F238E27FC236}">
                      <a16:creationId xmlns:a16="http://schemas.microsoft.com/office/drawing/2014/main" id="{9ABCD8E0-BA18-4840-BA88-6FBF4003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816109"/>
                  <a:ext cx="90488" cy="31749"/>
                </a:xfrm>
                <a:custGeom>
                  <a:avLst/>
                  <a:gdLst>
                    <a:gd name="T0" fmla="*/ 2147483647 w 57"/>
                    <a:gd name="T1" fmla="*/ 2147483647 h 20"/>
                    <a:gd name="T2" fmla="*/ 0 w 57"/>
                    <a:gd name="T3" fmla="*/ 0 h 20"/>
                    <a:gd name="T4" fmla="*/ 0 w 57"/>
                    <a:gd name="T5" fmla="*/ 2147483647 h 20"/>
                    <a:gd name="T6" fmla="*/ 2147483647 w 57"/>
                    <a:gd name="T7" fmla="*/ 2147483647 h 20"/>
                    <a:gd name="T8" fmla="*/ 2147483647 w 5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0">
                      <a:moveTo>
                        <a:pt x="5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20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9">
                  <a:extLst>
                    <a:ext uri="{FF2B5EF4-FFF2-40B4-BE49-F238E27FC236}">
                      <a16:creationId xmlns:a16="http://schemas.microsoft.com/office/drawing/2014/main" id="{81282E72-957C-41CB-B609-5049AC38C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00247"/>
                  <a:ext cx="90488" cy="25401"/>
                </a:xfrm>
                <a:custGeom>
                  <a:avLst/>
                  <a:gdLst>
                    <a:gd name="T0" fmla="*/ 2147483647 w 57"/>
                    <a:gd name="T1" fmla="*/ 2147483647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16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10">
                  <a:extLst>
                    <a:ext uri="{FF2B5EF4-FFF2-40B4-BE49-F238E27FC236}">
                      <a16:creationId xmlns:a16="http://schemas.microsoft.com/office/drawing/2014/main" id="{D6CD9B87-B968-425E-A2E7-16678E9A3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41522"/>
                  <a:ext cx="90488" cy="23813"/>
                </a:xfrm>
                <a:custGeom>
                  <a:avLst/>
                  <a:gdLst>
                    <a:gd name="T0" fmla="*/ 2147483647 w 57"/>
                    <a:gd name="T1" fmla="*/ 2147483647 h 15"/>
                    <a:gd name="T2" fmla="*/ 0 w 57"/>
                    <a:gd name="T3" fmla="*/ 0 h 15"/>
                    <a:gd name="T4" fmla="*/ 0 w 57"/>
                    <a:gd name="T5" fmla="*/ 2147483647 h 15"/>
                    <a:gd name="T6" fmla="*/ 2147483647 w 57"/>
                    <a:gd name="T7" fmla="*/ 2147483647 h 15"/>
                    <a:gd name="T8" fmla="*/ 2147483647 w 57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5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7" y="15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111">
                  <a:extLst>
                    <a:ext uri="{FF2B5EF4-FFF2-40B4-BE49-F238E27FC236}">
                      <a16:creationId xmlns:a16="http://schemas.microsoft.com/office/drawing/2014/main" id="{824858D8-DF0C-4705-B27B-A5FF3496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5606" y="1984385"/>
                  <a:ext cx="90488" cy="222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:a16="http://schemas.microsoft.com/office/drawing/2014/main" id="{DEEBCA9A-122B-4DAA-BCE2-D72D22F3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2024073"/>
                  <a:ext cx="90488" cy="25401"/>
                </a:xfrm>
                <a:custGeom>
                  <a:avLst/>
                  <a:gdLst>
                    <a:gd name="T0" fmla="*/ 2147483647 w 57"/>
                    <a:gd name="T1" fmla="*/ 0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1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13">
                  <a:extLst>
                    <a:ext uri="{FF2B5EF4-FFF2-40B4-BE49-F238E27FC236}">
                      <a16:creationId xmlns:a16="http://schemas.microsoft.com/office/drawing/2014/main" id="{2231F459-7499-4E39-A05F-35B01A88D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649420"/>
                  <a:ext cx="90488" cy="39688"/>
                </a:xfrm>
                <a:custGeom>
                  <a:avLst/>
                  <a:gdLst>
                    <a:gd name="T0" fmla="*/ 0 w 29"/>
                    <a:gd name="T1" fmla="*/ 0 h 13"/>
                    <a:gd name="T2" fmla="*/ 2147483647 w 29"/>
                    <a:gd name="T3" fmla="*/ 2147483647 h 13"/>
                    <a:gd name="T4" fmla="*/ 2147483647 w 29"/>
                    <a:gd name="T5" fmla="*/ 2147483647 h 13"/>
                    <a:gd name="T6" fmla="*/ 2147483647 w 29"/>
                    <a:gd name="T7" fmla="*/ 2147483647 h 13"/>
                    <a:gd name="T8" fmla="*/ 2147483647 w 29"/>
                    <a:gd name="T9" fmla="*/ 2147483647 h 13"/>
                    <a:gd name="T10" fmla="*/ 0 w 29"/>
                    <a:gd name="T11" fmla="*/ 2147483647 h 13"/>
                    <a:gd name="T12" fmla="*/ 2147483647 w 29"/>
                    <a:gd name="T13" fmla="*/ 2147483647 h 13"/>
                    <a:gd name="T14" fmla="*/ 2147483647 w 29"/>
                    <a:gd name="T15" fmla="*/ 2147483647 h 13"/>
                    <a:gd name="T16" fmla="*/ 2147483647 w 29"/>
                    <a:gd name="T17" fmla="*/ 2147483647 h 13"/>
                    <a:gd name="T18" fmla="*/ 2147483647 w 29"/>
                    <a:gd name="T19" fmla="*/ 2147483647 h 13"/>
                    <a:gd name="T20" fmla="*/ 2147483647 w 29"/>
                    <a:gd name="T21" fmla="*/ 2147483647 h 13"/>
                    <a:gd name="T22" fmla="*/ 2147483647 w 29"/>
                    <a:gd name="T23" fmla="*/ 2147483647 h 13"/>
                    <a:gd name="T24" fmla="*/ 2147483647 w 29"/>
                    <a:gd name="T25" fmla="*/ 2147483647 h 13"/>
                    <a:gd name="T26" fmla="*/ 2147483647 w 29"/>
                    <a:gd name="T27" fmla="*/ 2147483647 h 13"/>
                    <a:gd name="T28" fmla="*/ 2147483647 w 29"/>
                    <a:gd name="T29" fmla="*/ 2147483647 h 13"/>
                    <a:gd name="T30" fmla="*/ 2147483647 w 29"/>
                    <a:gd name="T31" fmla="*/ 2147483647 h 13"/>
                    <a:gd name="T32" fmla="*/ 2147483647 w 29"/>
                    <a:gd name="T33" fmla="*/ 2147483647 h 13"/>
                    <a:gd name="T34" fmla="*/ 2147483647 w 29"/>
                    <a:gd name="T35" fmla="*/ 2147483647 h 13"/>
                    <a:gd name="T36" fmla="*/ 2147483647 w 29"/>
                    <a:gd name="T37" fmla="*/ 2147483647 h 13"/>
                    <a:gd name="T38" fmla="*/ 2147483647 w 29"/>
                    <a:gd name="T39" fmla="*/ 2147483647 h 13"/>
                    <a:gd name="T40" fmla="*/ 2147483647 w 29"/>
                    <a:gd name="T41" fmla="*/ 2147483647 h 13"/>
                    <a:gd name="T42" fmla="*/ 2147483647 w 29"/>
                    <a:gd name="T43" fmla="*/ 2147483647 h 13"/>
                    <a:gd name="T44" fmla="*/ 2147483647 w 29"/>
                    <a:gd name="T45" fmla="*/ 2147483647 h 13"/>
                    <a:gd name="T46" fmla="*/ 2147483647 w 29"/>
                    <a:gd name="T47" fmla="*/ 2147483647 h 13"/>
                    <a:gd name="T48" fmla="*/ 2147483647 w 29"/>
                    <a:gd name="T49" fmla="*/ 2147483647 h 13"/>
                    <a:gd name="T50" fmla="*/ 2147483647 w 29"/>
                    <a:gd name="T51" fmla="*/ 2147483647 h 13"/>
                    <a:gd name="T52" fmla="*/ 2147483647 w 29"/>
                    <a:gd name="T53" fmla="*/ 2147483647 h 13"/>
                    <a:gd name="T54" fmla="*/ 2147483647 w 29"/>
                    <a:gd name="T55" fmla="*/ 2147483647 h 13"/>
                    <a:gd name="T56" fmla="*/ 2147483647 w 29"/>
                    <a:gd name="T57" fmla="*/ 2147483647 h 13"/>
                    <a:gd name="T58" fmla="*/ 2147483647 w 29"/>
                    <a:gd name="T59" fmla="*/ 2147483647 h 13"/>
                    <a:gd name="T60" fmla="*/ 2147483647 w 29"/>
                    <a:gd name="T61" fmla="*/ 2147483647 h 13"/>
                    <a:gd name="T62" fmla="*/ 2147483647 w 29"/>
                    <a:gd name="T63" fmla="*/ 2147483647 h 13"/>
                    <a:gd name="T64" fmla="*/ 2147483647 w 29"/>
                    <a:gd name="T65" fmla="*/ 2147483647 h 13"/>
                    <a:gd name="T66" fmla="*/ 2147483647 w 29"/>
                    <a:gd name="T67" fmla="*/ 2147483647 h 13"/>
                    <a:gd name="T68" fmla="*/ 2147483647 w 29"/>
                    <a:gd name="T69" fmla="*/ 2147483647 h 13"/>
                    <a:gd name="T70" fmla="*/ 2147483647 w 29"/>
                    <a:gd name="T71" fmla="*/ 2147483647 h 13"/>
                    <a:gd name="T72" fmla="*/ 2147483647 w 29"/>
                    <a:gd name="T73" fmla="*/ 2147483647 h 13"/>
                    <a:gd name="T74" fmla="*/ 2147483647 w 29"/>
                    <a:gd name="T75" fmla="*/ 2147483647 h 13"/>
                    <a:gd name="T76" fmla="*/ 2147483647 w 29"/>
                    <a:gd name="T77" fmla="*/ 2147483647 h 13"/>
                    <a:gd name="T78" fmla="*/ 2147483647 w 29"/>
                    <a:gd name="T79" fmla="*/ 2147483647 h 13"/>
                    <a:gd name="T80" fmla="*/ 2147483647 w 29"/>
                    <a:gd name="T81" fmla="*/ 2147483647 h 13"/>
                    <a:gd name="T82" fmla="*/ 2147483647 w 29"/>
                    <a:gd name="T83" fmla="*/ 2147483647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3">
                      <a:moveTo>
                        <a:pt x="29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lnTo>
                        <a:pt x="29" y="5"/>
                      </a:lnTo>
                      <a:close/>
                      <a:moveTo>
                        <a:pt x="13" y="3"/>
                      </a:move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lose/>
                      <a:moveTo>
                        <a:pt x="1" y="7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8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9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lnTo>
                        <a:pt x="9" y="8"/>
                      </a:lnTo>
                      <a:close/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8"/>
                      </a:lnTo>
                      <a:close/>
                      <a:moveTo>
                        <a:pt x="12" y="9"/>
                      </a:move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2" y="9"/>
                        <a:pt x="12" y="9"/>
                      </a:cubicBezTo>
                      <a:close/>
                      <a:moveTo>
                        <a:pt x="12" y="7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3" y="6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lnTo>
                        <a:pt x="14" y="9"/>
                      </a:ln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lnTo>
                        <a:pt x="14" y="7"/>
                      </a:lnTo>
                      <a:close/>
                      <a:moveTo>
                        <a:pt x="29" y="12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12"/>
                      </a:lnTo>
                      <a:close/>
                      <a:moveTo>
                        <a:pt x="29" y="9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14">
                  <a:extLst>
                    <a:ext uri="{FF2B5EF4-FFF2-40B4-BE49-F238E27FC236}">
                      <a16:creationId xmlns:a16="http://schemas.microsoft.com/office/drawing/2014/main" id="{6E0EDBED-BBAC-4709-B698-AD603DEB4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857384"/>
                  <a:ext cx="90488" cy="30163"/>
                </a:xfrm>
                <a:custGeom>
                  <a:avLst/>
                  <a:gdLst>
                    <a:gd name="T0" fmla="*/ 0 w 29"/>
                    <a:gd name="T1" fmla="*/ 0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2147483647 h 10"/>
                    <a:gd name="T8" fmla="*/ 2147483647 w 29"/>
                    <a:gd name="T9" fmla="*/ 2147483647 h 10"/>
                    <a:gd name="T10" fmla="*/ 0 w 29"/>
                    <a:gd name="T11" fmla="*/ 2147483647 h 10"/>
                    <a:gd name="T12" fmla="*/ 2147483647 w 29"/>
                    <a:gd name="T13" fmla="*/ 2147483647 h 10"/>
                    <a:gd name="T14" fmla="*/ 2147483647 w 29"/>
                    <a:gd name="T15" fmla="*/ 2147483647 h 10"/>
                    <a:gd name="T16" fmla="*/ 2147483647 w 29"/>
                    <a:gd name="T17" fmla="*/ 2147483647 h 10"/>
                    <a:gd name="T18" fmla="*/ 2147483647 w 29"/>
                    <a:gd name="T19" fmla="*/ 2147483647 h 10"/>
                    <a:gd name="T20" fmla="*/ 2147483647 w 29"/>
                    <a:gd name="T21" fmla="*/ 2147483647 h 10"/>
                    <a:gd name="T22" fmla="*/ 2147483647 w 29"/>
                    <a:gd name="T23" fmla="*/ 2147483647 h 10"/>
                    <a:gd name="T24" fmla="*/ 2147483647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2147483647 w 29"/>
                    <a:gd name="T31" fmla="*/ 2147483647 h 10"/>
                    <a:gd name="T32" fmla="*/ 2147483647 w 29"/>
                    <a:gd name="T33" fmla="*/ 2147483647 h 10"/>
                    <a:gd name="T34" fmla="*/ 2147483647 w 29"/>
                    <a:gd name="T35" fmla="*/ 2147483647 h 10"/>
                    <a:gd name="T36" fmla="*/ 2147483647 w 29"/>
                    <a:gd name="T37" fmla="*/ 2147483647 h 10"/>
                    <a:gd name="T38" fmla="*/ 2147483647 w 29"/>
                    <a:gd name="T39" fmla="*/ 2147483647 h 10"/>
                    <a:gd name="T40" fmla="*/ 2147483647 w 29"/>
                    <a:gd name="T41" fmla="*/ 2147483647 h 10"/>
                    <a:gd name="T42" fmla="*/ 2147483647 w 29"/>
                    <a:gd name="T43" fmla="*/ 2147483647 h 10"/>
                    <a:gd name="T44" fmla="*/ 2147483647 w 29"/>
                    <a:gd name="T45" fmla="*/ 2147483647 h 10"/>
                    <a:gd name="T46" fmla="*/ 2147483647 w 29"/>
                    <a:gd name="T47" fmla="*/ 2147483647 h 10"/>
                    <a:gd name="T48" fmla="*/ 2147483647 w 29"/>
                    <a:gd name="T49" fmla="*/ 2147483647 h 10"/>
                    <a:gd name="T50" fmla="*/ 2147483647 w 29"/>
                    <a:gd name="T51" fmla="*/ 2147483647 h 10"/>
                    <a:gd name="T52" fmla="*/ 2147483647 w 29"/>
                    <a:gd name="T53" fmla="*/ 2147483647 h 10"/>
                    <a:gd name="T54" fmla="*/ 2147483647 w 29"/>
                    <a:gd name="T55" fmla="*/ 2147483647 h 10"/>
                    <a:gd name="T56" fmla="*/ 2147483647 w 29"/>
                    <a:gd name="T57" fmla="*/ 2147483647 h 10"/>
                    <a:gd name="T58" fmla="*/ 2147483647 w 29"/>
                    <a:gd name="T59" fmla="*/ 2147483647 h 10"/>
                    <a:gd name="T60" fmla="*/ 2147483647 w 29"/>
                    <a:gd name="T61" fmla="*/ 2147483647 h 10"/>
                    <a:gd name="T62" fmla="*/ 2147483647 w 29"/>
                    <a:gd name="T63" fmla="*/ 2147483647 h 10"/>
                    <a:gd name="T64" fmla="*/ 2147483647 w 29"/>
                    <a:gd name="T65" fmla="*/ 2147483647 h 10"/>
                    <a:gd name="T66" fmla="*/ 2147483647 w 29"/>
                    <a:gd name="T67" fmla="*/ 2147483647 h 10"/>
                    <a:gd name="T68" fmla="*/ 2147483647 w 29"/>
                    <a:gd name="T69" fmla="*/ 2147483647 h 10"/>
                    <a:gd name="T70" fmla="*/ 2147483647 w 29"/>
                    <a:gd name="T71" fmla="*/ 2147483647 h 10"/>
                    <a:gd name="T72" fmla="*/ 2147483647 w 29"/>
                    <a:gd name="T73" fmla="*/ 2147483647 h 10"/>
                    <a:gd name="T74" fmla="*/ 2147483647 w 29"/>
                    <a:gd name="T75" fmla="*/ 2147483647 h 10"/>
                    <a:gd name="T76" fmla="*/ 2147483647 w 29"/>
                    <a:gd name="T77" fmla="*/ 2147483647 h 10"/>
                    <a:gd name="T78" fmla="*/ 2147483647 w 29"/>
                    <a:gd name="T79" fmla="*/ 2147483647 h 10"/>
                    <a:gd name="T80" fmla="*/ 2147483647 w 29"/>
                    <a:gd name="T81" fmla="*/ 2147483647 h 10"/>
                    <a:gd name="T82" fmla="*/ 2147483647 w 29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0">
                      <a:moveTo>
                        <a:pt x="29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lnTo>
                        <a:pt x="29" y="2"/>
                      </a:lnTo>
                      <a:close/>
                      <a:moveTo>
                        <a:pt x="13" y="2"/>
                      </a:move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1" y="8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lnTo>
                        <a:pt x="11" y="8"/>
                      </a:lnTo>
                      <a:close/>
                      <a:moveTo>
                        <a:pt x="12" y="8"/>
                      </a:move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lnTo>
                        <a:pt x="14" y="8"/>
                      </a:lnTo>
                      <a:close/>
                      <a:moveTo>
                        <a:pt x="1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6"/>
                      </a:lnTo>
                      <a:close/>
                      <a:moveTo>
                        <a:pt x="29" y="9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  <a:moveTo>
                        <a:pt x="29" y="6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15">
                  <a:extLst>
                    <a:ext uri="{FF2B5EF4-FFF2-40B4-BE49-F238E27FC236}">
                      <a16:creationId xmlns:a16="http://schemas.microsoft.com/office/drawing/2014/main" id="{0BA18606-A10E-4BD0-89EF-70F2C60E50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2065348"/>
                  <a:ext cx="90488" cy="23813"/>
                </a:xfrm>
                <a:custGeom>
                  <a:avLst/>
                  <a:gdLst>
                    <a:gd name="T0" fmla="*/ 0 w 29"/>
                    <a:gd name="T1" fmla="*/ 2147483647 h 8"/>
                    <a:gd name="T2" fmla="*/ 2147483647 w 29"/>
                    <a:gd name="T3" fmla="*/ 2147483647 h 8"/>
                    <a:gd name="T4" fmla="*/ 2147483647 w 29"/>
                    <a:gd name="T5" fmla="*/ 2147483647 h 8"/>
                    <a:gd name="T6" fmla="*/ 2147483647 w 29"/>
                    <a:gd name="T7" fmla="*/ 2147483647 h 8"/>
                    <a:gd name="T8" fmla="*/ 2147483647 w 29"/>
                    <a:gd name="T9" fmla="*/ 2147483647 h 8"/>
                    <a:gd name="T10" fmla="*/ 0 w 29"/>
                    <a:gd name="T11" fmla="*/ 2147483647 h 8"/>
                    <a:gd name="T12" fmla="*/ 2147483647 w 29"/>
                    <a:gd name="T13" fmla="*/ 2147483647 h 8"/>
                    <a:gd name="T14" fmla="*/ 2147483647 w 29"/>
                    <a:gd name="T15" fmla="*/ 2147483647 h 8"/>
                    <a:gd name="T16" fmla="*/ 2147483647 w 29"/>
                    <a:gd name="T17" fmla="*/ 2147483647 h 8"/>
                    <a:gd name="T18" fmla="*/ 2147483647 w 29"/>
                    <a:gd name="T19" fmla="*/ 2147483647 h 8"/>
                    <a:gd name="T20" fmla="*/ 2147483647 w 29"/>
                    <a:gd name="T21" fmla="*/ 2147483647 h 8"/>
                    <a:gd name="T22" fmla="*/ 2147483647 w 29"/>
                    <a:gd name="T23" fmla="*/ 2147483647 h 8"/>
                    <a:gd name="T24" fmla="*/ 2147483647 w 29"/>
                    <a:gd name="T25" fmla="*/ 2147483647 h 8"/>
                    <a:gd name="T26" fmla="*/ 2147483647 w 29"/>
                    <a:gd name="T27" fmla="*/ 2147483647 h 8"/>
                    <a:gd name="T28" fmla="*/ 2147483647 w 29"/>
                    <a:gd name="T29" fmla="*/ 2147483647 h 8"/>
                    <a:gd name="T30" fmla="*/ 2147483647 w 29"/>
                    <a:gd name="T31" fmla="*/ 2147483647 h 8"/>
                    <a:gd name="T32" fmla="*/ 2147483647 w 29"/>
                    <a:gd name="T33" fmla="*/ 2147483647 h 8"/>
                    <a:gd name="T34" fmla="*/ 2147483647 w 29"/>
                    <a:gd name="T35" fmla="*/ 2147483647 h 8"/>
                    <a:gd name="T36" fmla="*/ 2147483647 w 29"/>
                    <a:gd name="T37" fmla="*/ 2147483647 h 8"/>
                    <a:gd name="T38" fmla="*/ 2147483647 w 29"/>
                    <a:gd name="T39" fmla="*/ 2147483647 h 8"/>
                    <a:gd name="T40" fmla="*/ 2147483647 w 29"/>
                    <a:gd name="T41" fmla="*/ 2147483647 h 8"/>
                    <a:gd name="T42" fmla="*/ 2147483647 w 29"/>
                    <a:gd name="T43" fmla="*/ 2147483647 h 8"/>
                    <a:gd name="T44" fmla="*/ 2147483647 w 29"/>
                    <a:gd name="T45" fmla="*/ 2147483647 h 8"/>
                    <a:gd name="T46" fmla="*/ 2147483647 w 29"/>
                    <a:gd name="T47" fmla="*/ 2147483647 h 8"/>
                    <a:gd name="T48" fmla="*/ 2147483647 w 29"/>
                    <a:gd name="T49" fmla="*/ 2147483647 h 8"/>
                    <a:gd name="T50" fmla="*/ 2147483647 w 29"/>
                    <a:gd name="T51" fmla="*/ 2147483647 h 8"/>
                    <a:gd name="T52" fmla="*/ 2147483647 w 29"/>
                    <a:gd name="T53" fmla="*/ 2147483647 h 8"/>
                    <a:gd name="T54" fmla="*/ 2147483647 w 29"/>
                    <a:gd name="T55" fmla="*/ 2147483647 h 8"/>
                    <a:gd name="T56" fmla="*/ 2147483647 w 29"/>
                    <a:gd name="T57" fmla="*/ 2147483647 h 8"/>
                    <a:gd name="T58" fmla="*/ 2147483647 w 29"/>
                    <a:gd name="T59" fmla="*/ 2147483647 h 8"/>
                    <a:gd name="T60" fmla="*/ 2147483647 w 29"/>
                    <a:gd name="T61" fmla="*/ 2147483647 h 8"/>
                    <a:gd name="T62" fmla="*/ 2147483647 w 29"/>
                    <a:gd name="T63" fmla="*/ 2147483647 h 8"/>
                    <a:gd name="T64" fmla="*/ 2147483647 w 29"/>
                    <a:gd name="T65" fmla="*/ 2147483647 h 8"/>
                    <a:gd name="T66" fmla="*/ 2147483647 w 29"/>
                    <a:gd name="T67" fmla="*/ 2147483647 h 8"/>
                    <a:gd name="T68" fmla="*/ 2147483647 w 29"/>
                    <a:gd name="T69" fmla="*/ 2147483647 h 8"/>
                    <a:gd name="T70" fmla="*/ 2147483647 w 29"/>
                    <a:gd name="T71" fmla="*/ 2147483647 h 8"/>
                    <a:gd name="T72" fmla="*/ 2147483647 w 29"/>
                    <a:gd name="T73" fmla="*/ 2147483647 h 8"/>
                    <a:gd name="T74" fmla="*/ 2147483647 w 29"/>
                    <a:gd name="T75" fmla="*/ 2147483647 h 8"/>
                    <a:gd name="T76" fmla="*/ 2147483647 w 29"/>
                    <a:gd name="T77" fmla="*/ 2147483647 h 8"/>
                    <a:gd name="T78" fmla="*/ 2147483647 w 29"/>
                    <a:gd name="T79" fmla="*/ 2147483647 h 8"/>
                    <a:gd name="T80" fmla="*/ 2147483647 w 29"/>
                    <a:gd name="T81" fmla="*/ 2147483647 h 8"/>
                    <a:gd name="T82" fmla="*/ 2147483647 w 29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8">
                      <a:moveTo>
                        <a:pt x="29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lnTo>
                        <a:pt x="29" y="0"/>
                      </a:lnTo>
                      <a:close/>
                      <a:moveTo>
                        <a:pt x="13" y="1"/>
                      </a:move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7"/>
                      </a:lnTo>
                      <a:close/>
                      <a:moveTo>
                        <a:pt x="11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lnTo>
                        <a:pt x="11" y="7"/>
                      </a:lnTo>
                      <a:close/>
                      <a:moveTo>
                        <a:pt x="12" y="7"/>
                      </a:move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lose/>
                      <a:moveTo>
                        <a:pt x="12" y="5"/>
                      </a:move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7"/>
                      </a:lnTo>
                      <a:close/>
                      <a:moveTo>
                        <a:pt x="14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5"/>
                      </a:lnTo>
                      <a:close/>
                      <a:moveTo>
                        <a:pt x="29" y="6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  <a:moveTo>
                        <a:pt x="29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16">
                  <a:extLst>
                    <a:ext uri="{FF2B5EF4-FFF2-40B4-BE49-F238E27FC236}">
                      <a16:creationId xmlns:a16="http://schemas.microsoft.com/office/drawing/2014/main" id="{E8609A75-F98D-4D07-AE0F-72ACC88AC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0943" y="1549408"/>
                  <a:ext cx="747714" cy="603253"/>
                </a:xfrm>
                <a:custGeom>
                  <a:avLst/>
                  <a:gdLst>
                    <a:gd name="T0" fmla="*/ 2147483647 w 471"/>
                    <a:gd name="T1" fmla="*/ 2147483647 h 380"/>
                    <a:gd name="T2" fmla="*/ 2147483647 w 471"/>
                    <a:gd name="T3" fmla="*/ 2147483647 h 380"/>
                    <a:gd name="T4" fmla="*/ 2147483647 w 471"/>
                    <a:gd name="T5" fmla="*/ 2147483647 h 380"/>
                    <a:gd name="T6" fmla="*/ 2147483647 w 471"/>
                    <a:gd name="T7" fmla="*/ 2147483647 h 380"/>
                    <a:gd name="T8" fmla="*/ 2147483647 w 471"/>
                    <a:gd name="T9" fmla="*/ 2147483647 h 380"/>
                    <a:gd name="T10" fmla="*/ 2147483647 w 471"/>
                    <a:gd name="T11" fmla="*/ 2147483647 h 380"/>
                    <a:gd name="T12" fmla="*/ 2147483647 w 471"/>
                    <a:gd name="T13" fmla="*/ 0 h 380"/>
                    <a:gd name="T14" fmla="*/ 0 w 471"/>
                    <a:gd name="T15" fmla="*/ 2147483647 h 380"/>
                    <a:gd name="T16" fmla="*/ 0 w 471"/>
                    <a:gd name="T17" fmla="*/ 2147483647 h 380"/>
                    <a:gd name="T18" fmla="*/ 2147483647 w 471"/>
                    <a:gd name="T19" fmla="*/ 2147483647 h 380"/>
                    <a:gd name="T20" fmla="*/ 2147483647 w 471"/>
                    <a:gd name="T21" fmla="*/ 2147483647 h 380"/>
                    <a:gd name="T22" fmla="*/ 2147483647 w 471"/>
                    <a:gd name="T23" fmla="*/ 2147483647 h 380"/>
                    <a:gd name="T24" fmla="*/ 2147483647 w 471"/>
                    <a:gd name="T25" fmla="*/ 2147483647 h 380"/>
                    <a:gd name="T26" fmla="*/ 2147483647 w 471"/>
                    <a:gd name="T27" fmla="*/ 2147483647 h 380"/>
                    <a:gd name="T28" fmla="*/ 2147483647 w 471"/>
                    <a:gd name="T29" fmla="*/ 2147483647 h 380"/>
                    <a:gd name="T30" fmla="*/ 2147483647 w 471"/>
                    <a:gd name="T31" fmla="*/ 2147483647 h 380"/>
                    <a:gd name="T32" fmla="*/ 2147483647 w 471"/>
                    <a:gd name="T33" fmla="*/ 2147483647 h 380"/>
                    <a:gd name="T34" fmla="*/ 2147483647 w 471"/>
                    <a:gd name="T35" fmla="*/ 2147483647 h 380"/>
                    <a:gd name="T36" fmla="*/ 2147483647 w 471"/>
                    <a:gd name="T37" fmla="*/ 2147483647 h 380"/>
                    <a:gd name="T38" fmla="*/ 2147483647 w 471"/>
                    <a:gd name="T39" fmla="*/ 2147483647 h 380"/>
                    <a:gd name="T40" fmla="*/ 2147483647 w 471"/>
                    <a:gd name="T41" fmla="*/ 2147483647 h 380"/>
                    <a:gd name="T42" fmla="*/ 2147483647 w 471"/>
                    <a:gd name="T43" fmla="*/ 2147483647 h 380"/>
                    <a:gd name="T44" fmla="*/ 2147483647 w 471"/>
                    <a:gd name="T45" fmla="*/ 2147483647 h 380"/>
                    <a:gd name="T46" fmla="*/ 2147483647 w 471"/>
                    <a:gd name="T47" fmla="*/ 2147483647 h 380"/>
                    <a:gd name="T48" fmla="*/ 2147483647 w 471"/>
                    <a:gd name="T49" fmla="*/ 2147483647 h 380"/>
                    <a:gd name="T50" fmla="*/ 2147483647 w 471"/>
                    <a:gd name="T51" fmla="*/ 2147483647 h 380"/>
                    <a:gd name="T52" fmla="*/ 2147483647 w 471"/>
                    <a:gd name="T53" fmla="*/ 2147483647 h 380"/>
                    <a:gd name="T54" fmla="*/ 2147483647 w 471"/>
                    <a:gd name="T55" fmla="*/ 2147483647 h 380"/>
                    <a:gd name="T56" fmla="*/ 2147483647 w 471"/>
                    <a:gd name="T57" fmla="*/ 2147483647 h 380"/>
                    <a:gd name="T58" fmla="*/ 2147483647 w 471"/>
                    <a:gd name="T59" fmla="*/ 2147483647 h 380"/>
                    <a:gd name="T60" fmla="*/ 2147483647 w 471"/>
                    <a:gd name="T61" fmla="*/ 2147483647 h 380"/>
                    <a:gd name="T62" fmla="*/ 2147483647 w 471"/>
                    <a:gd name="T63" fmla="*/ 2147483647 h 380"/>
                    <a:gd name="T64" fmla="*/ 2147483647 w 471"/>
                    <a:gd name="T65" fmla="*/ 2147483647 h 380"/>
                    <a:gd name="T66" fmla="*/ 2147483647 w 471"/>
                    <a:gd name="T67" fmla="*/ 2147483647 h 380"/>
                    <a:gd name="T68" fmla="*/ 2147483647 w 471"/>
                    <a:gd name="T69" fmla="*/ 2147483647 h 380"/>
                    <a:gd name="T70" fmla="*/ 2147483647 w 471"/>
                    <a:gd name="T71" fmla="*/ 2147483647 h 380"/>
                    <a:gd name="T72" fmla="*/ 2147483647 w 471"/>
                    <a:gd name="T73" fmla="*/ 2147483647 h 3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71" h="380">
                      <a:moveTo>
                        <a:pt x="399" y="57"/>
                      </a:moveTo>
                      <a:lnTo>
                        <a:pt x="371" y="61"/>
                      </a:lnTo>
                      <a:lnTo>
                        <a:pt x="371" y="53"/>
                      </a:lnTo>
                      <a:lnTo>
                        <a:pt x="281" y="34"/>
                      </a:lnTo>
                      <a:lnTo>
                        <a:pt x="246" y="40"/>
                      </a:lnTo>
                      <a:lnTo>
                        <a:pt x="246" y="26"/>
                      </a:lnTo>
                      <a:lnTo>
                        <a:pt x="131" y="0"/>
                      </a:lnTo>
                      <a:lnTo>
                        <a:pt x="0" y="30"/>
                      </a:lnTo>
                      <a:lnTo>
                        <a:pt x="0" y="370"/>
                      </a:lnTo>
                      <a:lnTo>
                        <a:pt x="131" y="380"/>
                      </a:lnTo>
                      <a:lnTo>
                        <a:pt x="246" y="372"/>
                      </a:lnTo>
                      <a:lnTo>
                        <a:pt x="246" y="366"/>
                      </a:lnTo>
                      <a:lnTo>
                        <a:pt x="281" y="368"/>
                      </a:lnTo>
                      <a:lnTo>
                        <a:pt x="371" y="360"/>
                      </a:lnTo>
                      <a:lnTo>
                        <a:pt x="371" y="356"/>
                      </a:lnTo>
                      <a:lnTo>
                        <a:pt x="397" y="358"/>
                      </a:lnTo>
                      <a:lnTo>
                        <a:pt x="471" y="352"/>
                      </a:lnTo>
                      <a:lnTo>
                        <a:pt x="471" y="75"/>
                      </a:lnTo>
                      <a:lnTo>
                        <a:pt x="399" y="57"/>
                      </a:lnTo>
                      <a:close/>
                      <a:moveTo>
                        <a:pt x="236" y="358"/>
                      </a:moveTo>
                      <a:lnTo>
                        <a:pt x="142" y="366"/>
                      </a:lnTo>
                      <a:lnTo>
                        <a:pt x="142" y="18"/>
                      </a:lnTo>
                      <a:lnTo>
                        <a:pt x="236" y="38"/>
                      </a:lnTo>
                      <a:lnTo>
                        <a:pt x="236" y="358"/>
                      </a:lnTo>
                      <a:close/>
                      <a:moveTo>
                        <a:pt x="363" y="350"/>
                      </a:moveTo>
                      <a:lnTo>
                        <a:pt x="289" y="354"/>
                      </a:lnTo>
                      <a:lnTo>
                        <a:pt x="289" y="47"/>
                      </a:lnTo>
                      <a:lnTo>
                        <a:pt x="363" y="63"/>
                      </a:lnTo>
                      <a:lnTo>
                        <a:pt x="363" y="350"/>
                      </a:lnTo>
                      <a:close/>
                      <a:moveTo>
                        <a:pt x="467" y="342"/>
                      </a:moveTo>
                      <a:lnTo>
                        <a:pt x="406" y="346"/>
                      </a:lnTo>
                      <a:lnTo>
                        <a:pt x="406" y="71"/>
                      </a:lnTo>
                      <a:lnTo>
                        <a:pt x="467" y="83"/>
                      </a:lnTo>
                      <a:lnTo>
                        <a:pt x="467" y="3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17">
                  <a:extLst>
                    <a:ext uri="{FF2B5EF4-FFF2-40B4-BE49-F238E27FC236}">
                      <a16:creationId xmlns:a16="http://schemas.microsoft.com/office/drawing/2014/main" id="{F0F17176-FE22-4A90-B727-6E3DD68F7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8626" y="1671647"/>
                  <a:ext cx="87313" cy="420690"/>
                </a:xfrm>
                <a:custGeom>
                  <a:avLst/>
                  <a:gdLst>
                    <a:gd name="T0" fmla="*/ 2147483647 w 55"/>
                    <a:gd name="T1" fmla="*/ 2147483647 h 265"/>
                    <a:gd name="T2" fmla="*/ 0 w 55"/>
                    <a:gd name="T3" fmla="*/ 0 h 265"/>
                    <a:gd name="T4" fmla="*/ 0 w 55"/>
                    <a:gd name="T5" fmla="*/ 2147483647 h 265"/>
                    <a:gd name="T6" fmla="*/ 2147483647 w 55"/>
                    <a:gd name="T7" fmla="*/ 2147483647 h 265"/>
                    <a:gd name="T8" fmla="*/ 2147483647 w 55"/>
                    <a:gd name="T9" fmla="*/ 2147483647 h 265"/>
                    <a:gd name="T10" fmla="*/ 2147483647 w 55"/>
                    <a:gd name="T11" fmla="*/ 2147483647 h 265"/>
                    <a:gd name="T12" fmla="*/ 2147483647 w 55"/>
                    <a:gd name="T13" fmla="*/ 2147483647 h 265"/>
                    <a:gd name="T14" fmla="*/ 2147483647 w 55"/>
                    <a:gd name="T15" fmla="*/ 2147483647 h 265"/>
                    <a:gd name="T16" fmla="*/ 2147483647 w 55"/>
                    <a:gd name="T17" fmla="*/ 2147483647 h 265"/>
                    <a:gd name="T18" fmla="*/ 2147483647 w 55"/>
                    <a:gd name="T19" fmla="*/ 2147483647 h 265"/>
                    <a:gd name="T20" fmla="*/ 2147483647 w 55"/>
                    <a:gd name="T21" fmla="*/ 2147483647 h 265"/>
                    <a:gd name="T22" fmla="*/ 2147483647 w 55"/>
                    <a:gd name="T23" fmla="*/ 2147483647 h 265"/>
                    <a:gd name="T24" fmla="*/ 2147483647 w 55"/>
                    <a:gd name="T25" fmla="*/ 2147483647 h 265"/>
                    <a:gd name="T26" fmla="*/ 2147483647 w 55"/>
                    <a:gd name="T27" fmla="*/ 2147483647 h 265"/>
                    <a:gd name="T28" fmla="*/ 2147483647 w 55"/>
                    <a:gd name="T29" fmla="*/ 2147483647 h 265"/>
                    <a:gd name="T30" fmla="*/ 2147483647 w 55"/>
                    <a:gd name="T31" fmla="*/ 2147483647 h 265"/>
                    <a:gd name="T32" fmla="*/ 2147483647 w 55"/>
                    <a:gd name="T33" fmla="*/ 2147483647 h 265"/>
                    <a:gd name="T34" fmla="*/ 2147483647 w 55"/>
                    <a:gd name="T35" fmla="*/ 2147483647 h 265"/>
                    <a:gd name="T36" fmla="*/ 2147483647 w 55"/>
                    <a:gd name="T37" fmla="*/ 2147483647 h 265"/>
                    <a:gd name="T38" fmla="*/ 2147483647 w 55"/>
                    <a:gd name="T39" fmla="*/ 2147483647 h 265"/>
                    <a:gd name="T40" fmla="*/ 2147483647 w 55"/>
                    <a:gd name="T41" fmla="*/ 2147483647 h 265"/>
                    <a:gd name="T42" fmla="*/ 2147483647 w 55"/>
                    <a:gd name="T43" fmla="*/ 2147483647 h 265"/>
                    <a:gd name="T44" fmla="*/ 2147483647 w 55"/>
                    <a:gd name="T45" fmla="*/ 2147483647 h 265"/>
                    <a:gd name="T46" fmla="*/ 2147483647 w 55"/>
                    <a:gd name="T47" fmla="*/ 2147483647 h 265"/>
                    <a:gd name="T48" fmla="*/ 2147483647 w 55"/>
                    <a:gd name="T49" fmla="*/ 2147483647 h 265"/>
                    <a:gd name="T50" fmla="*/ 2147483647 w 55"/>
                    <a:gd name="T51" fmla="*/ 2147483647 h 265"/>
                    <a:gd name="T52" fmla="*/ 2147483647 w 55"/>
                    <a:gd name="T53" fmla="*/ 2147483647 h 265"/>
                    <a:gd name="T54" fmla="*/ 2147483647 w 55"/>
                    <a:gd name="T55" fmla="*/ 2147483647 h 265"/>
                    <a:gd name="T56" fmla="*/ 2147483647 w 55"/>
                    <a:gd name="T57" fmla="*/ 2147483647 h 265"/>
                    <a:gd name="T58" fmla="*/ 2147483647 w 55"/>
                    <a:gd name="T59" fmla="*/ 2147483647 h 265"/>
                    <a:gd name="T60" fmla="*/ 2147483647 w 55"/>
                    <a:gd name="T61" fmla="*/ 2147483647 h 265"/>
                    <a:gd name="T62" fmla="*/ 2147483647 w 55"/>
                    <a:gd name="T63" fmla="*/ 2147483647 h 265"/>
                    <a:gd name="T64" fmla="*/ 2147483647 w 55"/>
                    <a:gd name="T65" fmla="*/ 2147483647 h 265"/>
                    <a:gd name="T66" fmla="*/ 2147483647 w 55"/>
                    <a:gd name="T67" fmla="*/ 2147483647 h 265"/>
                    <a:gd name="T68" fmla="*/ 2147483647 w 55"/>
                    <a:gd name="T69" fmla="*/ 2147483647 h 265"/>
                    <a:gd name="T70" fmla="*/ 2147483647 w 55"/>
                    <a:gd name="T71" fmla="*/ 2147483647 h 265"/>
                    <a:gd name="T72" fmla="*/ 2147483647 w 55"/>
                    <a:gd name="T73" fmla="*/ 2147483647 h 265"/>
                    <a:gd name="T74" fmla="*/ 2147483647 w 55"/>
                    <a:gd name="T75" fmla="*/ 2147483647 h 265"/>
                    <a:gd name="T76" fmla="*/ 2147483647 w 55"/>
                    <a:gd name="T77" fmla="*/ 2147483647 h 265"/>
                    <a:gd name="T78" fmla="*/ 2147483647 w 55"/>
                    <a:gd name="T79" fmla="*/ 2147483647 h 265"/>
                    <a:gd name="T80" fmla="*/ 2147483647 w 55"/>
                    <a:gd name="T81" fmla="*/ 2147483647 h 265"/>
                    <a:gd name="T82" fmla="*/ 2147483647 w 55"/>
                    <a:gd name="T83" fmla="*/ 2147483647 h 265"/>
                    <a:gd name="T84" fmla="*/ 2147483647 w 55"/>
                    <a:gd name="T85" fmla="*/ 2147483647 h 265"/>
                    <a:gd name="T86" fmla="*/ 2147483647 w 55"/>
                    <a:gd name="T87" fmla="*/ 2147483647 h 265"/>
                    <a:gd name="T88" fmla="*/ 2147483647 w 55"/>
                    <a:gd name="T89" fmla="*/ 2147483647 h 265"/>
                    <a:gd name="T90" fmla="*/ 2147483647 w 55"/>
                    <a:gd name="T91" fmla="*/ 2147483647 h 265"/>
                    <a:gd name="T92" fmla="*/ 2147483647 w 55"/>
                    <a:gd name="T93" fmla="*/ 2147483647 h 265"/>
                    <a:gd name="T94" fmla="*/ 2147483647 w 55"/>
                    <a:gd name="T95" fmla="*/ 2147483647 h 265"/>
                    <a:gd name="T96" fmla="*/ 2147483647 w 55"/>
                    <a:gd name="T97" fmla="*/ 2147483647 h 265"/>
                    <a:gd name="T98" fmla="*/ 2147483647 w 55"/>
                    <a:gd name="T99" fmla="*/ 2147483647 h 265"/>
                    <a:gd name="T100" fmla="*/ 2147483647 w 55"/>
                    <a:gd name="T101" fmla="*/ 2147483647 h 265"/>
                    <a:gd name="T102" fmla="*/ 2147483647 w 55"/>
                    <a:gd name="T103" fmla="*/ 2147483647 h 265"/>
                    <a:gd name="T104" fmla="*/ 2147483647 w 55"/>
                    <a:gd name="T105" fmla="*/ 2147483647 h 265"/>
                    <a:gd name="T106" fmla="*/ 2147483647 w 55"/>
                    <a:gd name="T107" fmla="*/ 2147483647 h 265"/>
                    <a:gd name="T108" fmla="*/ 2147483647 w 55"/>
                    <a:gd name="T109" fmla="*/ 2147483647 h 265"/>
                    <a:gd name="T110" fmla="*/ 2147483647 w 55"/>
                    <a:gd name="T111" fmla="*/ 2147483647 h 265"/>
                    <a:gd name="T112" fmla="*/ 2147483647 w 55"/>
                    <a:gd name="T113" fmla="*/ 2147483647 h 265"/>
                    <a:gd name="T114" fmla="*/ 2147483647 w 55"/>
                    <a:gd name="T115" fmla="*/ 2147483647 h 265"/>
                    <a:gd name="T116" fmla="*/ 2147483647 w 55"/>
                    <a:gd name="T117" fmla="*/ 2147483647 h 265"/>
                    <a:gd name="T118" fmla="*/ 2147483647 w 55"/>
                    <a:gd name="T119" fmla="*/ 2147483647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" h="265">
                      <a:moveTo>
                        <a:pt x="55" y="9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55" y="262"/>
                      </a:lnTo>
                      <a:lnTo>
                        <a:pt x="55" y="9"/>
                      </a:lnTo>
                      <a:close/>
                      <a:moveTo>
                        <a:pt x="53" y="256"/>
                      </a:moveTo>
                      <a:lnTo>
                        <a:pt x="2" y="260"/>
                      </a:lnTo>
                      <a:lnTo>
                        <a:pt x="2" y="242"/>
                      </a:lnTo>
                      <a:lnTo>
                        <a:pt x="53" y="240"/>
                      </a:lnTo>
                      <a:lnTo>
                        <a:pt x="53" y="256"/>
                      </a:lnTo>
                      <a:close/>
                      <a:moveTo>
                        <a:pt x="53" y="234"/>
                      </a:moveTo>
                      <a:lnTo>
                        <a:pt x="2" y="236"/>
                      </a:lnTo>
                      <a:lnTo>
                        <a:pt x="2" y="219"/>
                      </a:lnTo>
                      <a:lnTo>
                        <a:pt x="53" y="219"/>
                      </a:lnTo>
                      <a:lnTo>
                        <a:pt x="53" y="234"/>
                      </a:lnTo>
                      <a:close/>
                      <a:moveTo>
                        <a:pt x="53" y="211"/>
                      </a:moveTo>
                      <a:lnTo>
                        <a:pt x="2" y="213"/>
                      </a:lnTo>
                      <a:lnTo>
                        <a:pt x="2" y="195"/>
                      </a:lnTo>
                      <a:lnTo>
                        <a:pt x="53" y="195"/>
                      </a:lnTo>
                      <a:lnTo>
                        <a:pt x="53" y="211"/>
                      </a:lnTo>
                      <a:close/>
                      <a:moveTo>
                        <a:pt x="53" y="189"/>
                      </a:moveTo>
                      <a:lnTo>
                        <a:pt x="2" y="187"/>
                      </a:lnTo>
                      <a:lnTo>
                        <a:pt x="2" y="172"/>
                      </a:lnTo>
                      <a:lnTo>
                        <a:pt x="53" y="174"/>
                      </a:lnTo>
                      <a:lnTo>
                        <a:pt x="53" y="189"/>
                      </a:lnTo>
                      <a:close/>
                      <a:moveTo>
                        <a:pt x="53" y="166"/>
                      </a:moveTo>
                      <a:lnTo>
                        <a:pt x="2" y="164"/>
                      </a:lnTo>
                      <a:lnTo>
                        <a:pt x="2" y="148"/>
                      </a:lnTo>
                      <a:lnTo>
                        <a:pt x="53" y="150"/>
                      </a:lnTo>
                      <a:lnTo>
                        <a:pt x="53" y="166"/>
                      </a:lnTo>
                      <a:close/>
                      <a:moveTo>
                        <a:pt x="53" y="144"/>
                      </a:moveTo>
                      <a:lnTo>
                        <a:pt x="2" y="140"/>
                      </a:lnTo>
                      <a:lnTo>
                        <a:pt x="2" y="125"/>
                      </a:lnTo>
                      <a:lnTo>
                        <a:pt x="53" y="127"/>
                      </a:lnTo>
                      <a:lnTo>
                        <a:pt x="53" y="144"/>
                      </a:lnTo>
                      <a:close/>
                      <a:moveTo>
                        <a:pt x="53" y="121"/>
                      </a:moveTo>
                      <a:lnTo>
                        <a:pt x="2" y="117"/>
                      </a:lnTo>
                      <a:lnTo>
                        <a:pt x="2" y="99"/>
                      </a:lnTo>
                      <a:lnTo>
                        <a:pt x="53" y="105"/>
                      </a:lnTo>
                      <a:lnTo>
                        <a:pt x="53" y="121"/>
                      </a:lnTo>
                      <a:close/>
                      <a:moveTo>
                        <a:pt x="53" y="99"/>
                      </a:moveTo>
                      <a:lnTo>
                        <a:pt x="2" y="93"/>
                      </a:lnTo>
                      <a:lnTo>
                        <a:pt x="2" y="76"/>
                      </a:lnTo>
                      <a:lnTo>
                        <a:pt x="53" y="82"/>
                      </a:lnTo>
                      <a:lnTo>
                        <a:pt x="53" y="99"/>
                      </a:lnTo>
                      <a:close/>
                      <a:moveTo>
                        <a:pt x="53" y="76"/>
                      </a:moveTo>
                      <a:lnTo>
                        <a:pt x="2" y="70"/>
                      </a:lnTo>
                      <a:lnTo>
                        <a:pt x="2" y="52"/>
                      </a:lnTo>
                      <a:lnTo>
                        <a:pt x="53" y="60"/>
                      </a:lnTo>
                      <a:lnTo>
                        <a:pt x="53" y="76"/>
                      </a:lnTo>
                      <a:close/>
                      <a:moveTo>
                        <a:pt x="53" y="52"/>
                      </a:moveTo>
                      <a:lnTo>
                        <a:pt x="2" y="47"/>
                      </a:lnTo>
                      <a:lnTo>
                        <a:pt x="2" y="29"/>
                      </a:lnTo>
                      <a:lnTo>
                        <a:pt x="53" y="37"/>
                      </a:lnTo>
                      <a:lnTo>
                        <a:pt x="53" y="52"/>
                      </a:lnTo>
                      <a:close/>
                      <a:moveTo>
                        <a:pt x="53" y="31"/>
                      </a:moveTo>
                      <a:lnTo>
                        <a:pt x="2" y="21"/>
                      </a:lnTo>
                      <a:lnTo>
                        <a:pt x="2" y="6"/>
                      </a:lnTo>
                      <a:lnTo>
                        <a:pt x="53" y="15"/>
                      </a:lnTo>
                      <a:lnTo>
                        <a:pt x="5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8">
                  <a:extLst>
                    <a:ext uri="{FF2B5EF4-FFF2-40B4-BE49-F238E27FC236}">
                      <a16:creationId xmlns:a16="http://schemas.microsoft.com/office/drawing/2014/main" id="{8F909239-92D6-4C3E-8AB3-D2D76E2C8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20860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9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9">
                  <a:extLst>
                    <a:ext uri="{FF2B5EF4-FFF2-40B4-BE49-F238E27FC236}">
                      <a16:creationId xmlns:a16="http://schemas.microsoft.com/office/drawing/2014/main" id="{ED79E4B6-CACB-421B-BE44-25170F48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57372"/>
                  <a:ext cx="74612" cy="31750"/>
                </a:xfrm>
                <a:custGeom>
                  <a:avLst/>
                  <a:gdLst>
                    <a:gd name="T0" fmla="*/ 2147483647 w 47"/>
                    <a:gd name="T1" fmla="*/ 2147483647 h 20"/>
                    <a:gd name="T2" fmla="*/ 0 w 47"/>
                    <a:gd name="T3" fmla="*/ 0 h 20"/>
                    <a:gd name="T4" fmla="*/ 0 w 47"/>
                    <a:gd name="T5" fmla="*/ 2147483647 h 20"/>
                    <a:gd name="T6" fmla="*/ 2147483647 w 47"/>
                    <a:gd name="T7" fmla="*/ 2147483647 h 20"/>
                    <a:gd name="T8" fmla="*/ 2147483647 w 4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2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20">
                  <a:extLst>
                    <a:ext uri="{FF2B5EF4-FFF2-40B4-BE49-F238E27FC236}">
                      <a16:creationId xmlns:a16="http://schemas.microsoft.com/office/drawing/2014/main" id="{E0994BD1-27A9-4683-A4C3-B3F4F506C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95473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7" y="19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21">
                  <a:extLst>
                    <a:ext uri="{FF2B5EF4-FFF2-40B4-BE49-F238E27FC236}">
                      <a16:creationId xmlns:a16="http://schemas.microsoft.com/office/drawing/2014/main" id="{0D1CB01D-959E-43C5-BDFD-15C9E75E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831986"/>
                  <a:ext cx="74612" cy="28574"/>
                </a:xfrm>
                <a:custGeom>
                  <a:avLst/>
                  <a:gdLst>
                    <a:gd name="T0" fmla="*/ 2147483647 w 47"/>
                    <a:gd name="T1" fmla="*/ 2147483647 h 18"/>
                    <a:gd name="T2" fmla="*/ 0 w 47"/>
                    <a:gd name="T3" fmla="*/ 0 h 18"/>
                    <a:gd name="T4" fmla="*/ 0 w 47"/>
                    <a:gd name="T5" fmla="*/ 2147483647 h 18"/>
                    <a:gd name="T6" fmla="*/ 2147483647 w 47"/>
                    <a:gd name="T7" fmla="*/ 2147483647 h 18"/>
                    <a:gd name="T8" fmla="*/ 2147483647 w 47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8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2">
                  <a:extLst>
                    <a:ext uri="{FF2B5EF4-FFF2-40B4-BE49-F238E27FC236}">
                      <a16:creationId xmlns:a16="http://schemas.microsoft.com/office/drawing/2014/main" id="{6D4C5A64-ADD8-42BA-90D3-3CEB8E4DE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09774"/>
                  <a:ext cx="74612" cy="22226"/>
                </a:xfrm>
                <a:custGeom>
                  <a:avLst/>
                  <a:gdLst>
                    <a:gd name="T0" fmla="*/ 2147483647 w 47"/>
                    <a:gd name="T1" fmla="*/ 2147483647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21474836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7" y="14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23">
                  <a:extLst>
                    <a:ext uri="{FF2B5EF4-FFF2-40B4-BE49-F238E27FC236}">
                      <a16:creationId xmlns:a16="http://schemas.microsoft.com/office/drawing/2014/main" id="{06CD9D70-FE96-4104-82D3-0F4607245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47874"/>
                  <a:ext cx="74612" cy="20637"/>
                </a:xfrm>
                <a:custGeom>
                  <a:avLst/>
                  <a:gdLst>
                    <a:gd name="T0" fmla="*/ 2147483647 w 47"/>
                    <a:gd name="T1" fmla="*/ 0 h 13"/>
                    <a:gd name="T2" fmla="*/ 0 w 47"/>
                    <a:gd name="T3" fmla="*/ 0 h 13"/>
                    <a:gd name="T4" fmla="*/ 0 w 47"/>
                    <a:gd name="T5" fmla="*/ 2147483647 h 13"/>
                    <a:gd name="T6" fmla="*/ 2147483647 w 47"/>
                    <a:gd name="T7" fmla="*/ 2147483647 h 13"/>
                    <a:gd name="T8" fmla="*/ 2147483647 w 4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3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24">
                  <a:extLst>
                    <a:ext uri="{FF2B5EF4-FFF2-40B4-BE49-F238E27FC236}">
                      <a16:creationId xmlns:a16="http://schemas.microsoft.com/office/drawing/2014/main" id="{F5FF735C-0683-4F0C-A3C5-08496F9AA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84387"/>
                  <a:ext cx="74612" cy="22226"/>
                </a:xfrm>
                <a:custGeom>
                  <a:avLst/>
                  <a:gdLst>
                    <a:gd name="T0" fmla="*/ 2147483647 w 47"/>
                    <a:gd name="T1" fmla="*/ 0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25">
                  <a:extLst>
                    <a:ext uri="{FF2B5EF4-FFF2-40B4-BE49-F238E27FC236}">
                      <a16:creationId xmlns:a16="http://schemas.microsoft.com/office/drawing/2014/main" id="{19923F97-835C-4E39-B2D0-9EE09F919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2019311"/>
                  <a:ext cx="74612" cy="23813"/>
                </a:xfrm>
                <a:custGeom>
                  <a:avLst/>
                  <a:gdLst>
                    <a:gd name="T0" fmla="*/ 2147483647 w 47"/>
                    <a:gd name="T1" fmla="*/ 0 h 15"/>
                    <a:gd name="T2" fmla="*/ 0 w 47"/>
                    <a:gd name="T3" fmla="*/ 2147483647 h 15"/>
                    <a:gd name="T4" fmla="*/ 0 w 47"/>
                    <a:gd name="T5" fmla="*/ 2147483647 h 15"/>
                    <a:gd name="T6" fmla="*/ 2147483647 w 47"/>
                    <a:gd name="T7" fmla="*/ 2147483647 h 15"/>
                    <a:gd name="T8" fmla="*/ 2147483647 w 47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5">
                      <a:moveTo>
                        <a:pt x="47" y="0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26">
                  <a:extLst>
                    <a:ext uri="{FF2B5EF4-FFF2-40B4-BE49-F238E27FC236}">
                      <a16:creationId xmlns:a16="http://schemas.microsoft.com/office/drawing/2014/main" id="{18DB93C8-5172-4314-9027-8F46148E0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76" y="1682764"/>
                  <a:ext cx="74612" cy="34925"/>
                </a:xfrm>
                <a:custGeom>
                  <a:avLst/>
                  <a:gdLst>
                    <a:gd name="T0" fmla="*/ 0 w 24"/>
                    <a:gd name="T1" fmla="*/ 0 h 11"/>
                    <a:gd name="T2" fmla="*/ 2147483647 w 24"/>
                    <a:gd name="T3" fmla="*/ 2147483647 h 11"/>
                    <a:gd name="T4" fmla="*/ 2147483647 w 24"/>
                    <a:gd name="T5" fmla="*/ 2147483647 h 11"/>
                    <a:gd name="T6" fmla="*/ 2147483647 w 24"/>
                    <a:gd name="T7" fmla="*/ 2147483647 h 11"/>
                    <a:gd name="T8" fmla="*/ 2147483647 w 24"/>
                    <a:gd name="T9" fmla="*/ 2147483647 h 11"/>
                    <a:gd name="T10" fmla="*/ 2147483647 w 24"/>
                    <a:gd name="T11" fmla="*/ 2147483647 h 11"/>
                    <a:gd name="T12" fmla="*/ 2147483647 w 24"/>
                    <a:gd name="T13" fmla="*/ 2147483647 h 11"/>
                    <a:gd name="T14" fmla="*/ 2147483647 w 24"/>
                    <a:gd name="T15" fmla="*/ 2147483647 h 11"/>
                    <a:gd name="T16" fmla="*/ 2147483647 w 24"/>
                    <a:gd name="T17" fmla="*/ 2147483647 h 11"/>
                    <a:gd name="T18" fmla="*/ 2147483647 w 24"/>
                    <a:gd name="T19" fmla="*/ 2147483647 h 11"/>
                    <a:gd name="T20" fmla="*/ 2147483647 w 24"/>
                    <a:gd name="T21" fmla="*/ 2147483647 h 11"/>
                    <a:gd name="T22" fmla="*/ 2147483647 w 24"/>
                    <a:gd name="T23" fmla="*/ 2147483647 h 11"/>
                    <a:gd name="T24" fmla="*/ 2147483647 w 24"/>
                    <a:gd name="T25" fmla="*/ 2147483647 h 11"/>
                    <a:gd name="T26" fmla="*/ 2147483647 w 24"/>
                    <a:gd name="T27" fmla="*/ 2147483647 h 11"/>
                    <a:gd name="T28" fmla="*/ 2147483647 w 24"/>
                    <a:gd name="T29" fmla="*/ 2147483647 h 11"/>
                    <a:gd name="T30" fmla="*/ 2147483647 w 24"/>
                    <a:gd name="T31" fmla="*/ 2147483647 h 11"/>
                    <a:gd name="T32" fmla="*/ 2147483647 w 24"/>
                    <a:gd name="T33" fmla="*/ 2147483647 h 11"/>
                    <a:gd name="T34" fmla="*/ 2147483647 w 24"/>
                    <a:gd name="T35" fmla="*/ 2147483647 h 11"/>
                    <a:gd name="T36" fmla="*/ 2147483647 w 24"/>
                    <a:gd name="T37" fmla="*/ 2147483647 h 11"/>
                    <a:gd name="T38" fmla="*/ 2147483647 w 24"/>
                    <a:gd name="T39" fmla="*/ 2147483647 h 11"/>
                    <a:gd name="T40" fmla="*/ 2147483647 w 24"/>
                    <a:gd name="T41" fmla="*/ 2147483647 h 11"/>
                    <a:gd name="T42" fmla="*/ 2147483647 w 24"/>
                    <a:gd name="T43" fmla="*/ 2147483647 h 11"/>
                    <a:gd name="T44" fmla="*/ 2147483647 w 24"/>
                    <a:gd name="T45" fmla="*/ 2147483647 h 11"/>
                    <a:gd name="T46" fmla="*/ 2147483647 w 24"/>
                    <a:gd name="T47" fmla="*/ 2147483647 h 11"/>
                    <a:gd name="T48" fmla="*/ 2147483647 w 24"/>
                    <a:gd name="T49" fmla="*/ 2147483647 h 11"/>
                    <a:gd name="T50" fmla="*/ 2147483647 w 24"/>
                    <a:gd name="T51" fmla="*/ 2147483647 h 11"/>
                    <a:gd name="T52" fmla="*/ 2147483647 w 24"/>
                    <a:gd name="T53" fmla="*/ 2147483647 h 11"/>
                    <a:gd name="T54" fmla="*/ 2147483647 w 24"/>
                    <a:gd name="T55" fmla="*/ 2147483647 h 11"/>
                    <a:gd name="T56" fmla="*/ 2147483647 w 24"/>
                    <a:gd name="T57" fmla="*/ 2147483647 h 11"/>
                    <a:gd name="T58" fmla="*/ 2147483647 w 24"/>
                    <a:gd name="T59" fmla="*/ 2147483647 h 11"/>
                    <a:gd name="T60" fmla="*/ 2147483647 w 24"/>
                    <a:gd name="T61" fmla="*/ 2147483647 h 11"/>
                    <a:gd name="T62" fmla="*/ 2147483647 w 24"/>
                    <a:gd name="T63" fmla="*/ 2147483647 h 11"/>
                    <a:gd name="T64" fmla="*/ 2147483647 w 24"/>
                    <a:gd name="T65" fmla="*/ 2147483647 h 11"/>
                    <a:gd name="T66" fmla="*/ 2147483647 w 24"/>
                    <a:gd name="T67" fmla="*/ 2147483647 h 11"/>
                    <a:gd name="T68" fmla="*/ 2147483647 w 24"/>
                    <a:gd name="T69" fmla="*/ 2147483647 h 11"/>
                    <a:gd name="T70" fmla="*/ 2147483647 w 24"/>
                    <a:gd name="T71" fmla="*/ 2147483647 h 11"/>
                    <a:gd name="T72" fmla="*/ 2147483647 w 24"/>
                    <a:gd name="T73" fmla="*/ 2147483647 h 11"/>
                    <a:gd name="T74" fmla="*/ 2147483647 w 24"/>
                    <a:gd name="T75" fmla="*/ 2147483647 h 11"/>
                    <a:gd name="T76" fmla="*/ 2147483647 w 24"/>
                    <a:gd name="T77" fmla="*/ 2147483647 h 11"/>
                    <a:gd name="T78" fmla="*/ 2147483647 w 24"/>
                    <a:gd name="T79" fmla="*/ 2147483647 h 11"/>
                    <a:gd name="T80" fmla="*/ 2147483647 w 24"/>
                    <a:gd name="T81" fmla="*/ 2147483647 h 11"/>
                    <a:gd name="T82" fmla="*/ 2147483647 w 24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11">
                      <a:moveTo>
                        <a:pt x="24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lnTo>
                        <a:pt x="24" y="5"/>
                      </a:lnTo>
                      <a:close/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6"/>
                      </a:lnTo>
                      <a:close/>
                      <a:moveTo>
                        <a:pt x="3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0" y="8"/>
                      </a:move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12" y="8"/>
                      </a:ln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24" y="10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0"/>
                      </a:lnTo>
                      <a:close/>
                      <a:moveTo>
                        <a:pt x="24" y="7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27">
                  <a:extLst>
                    <a:ext uri="{FF2B5EF4-FFF2-40B4-BE49-F238E27FC236}">
                      <a16:creationId xmlns:a16="http://schemas.microsoft.com/office/drawing/2014/main" id="{652185E3-6B24-4A45-8863-1CFBC3E99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60" y="1873269"/>
                  <a:ext cx="74612" cy="23813"/>
                </a:xfrm>
                <a:custGeom>
                  <a:avLst/>
                  <a:gdLst>
                    <a:gd name="T0" fmla="*/ 0 w 24"/>
                    <a:gd name="T1" fmla="*/ 0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0 h 8"/>
                    <a:gd name="T14" fmla="*/ 2147483647 w 24"/>
                    <a:gd name="T15" fmla="*/ 2147483647 h 8"/>
                    <a:gd name="T16" fmla="*/ 2147483647 w 24"/>
                    <a:gd name="T17" fmla="*/ 0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"/>
                      </a:lnTo>
                      <a:close/>
                      <a:moveTo>
                        <a:pt x="11" y="1"/>
                      </a:move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5"/>
                      </a:lnTo>
                      <a:close/>
                      <a:moveTo>
                        <a:pt x="3" y="6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6"/>
                      </a:lnTo>
                      <a:close/>
                      <a:moveTo>
                        <a:pt x="6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lnTo>
                        <a:pt x="6" y="6"/>
                      </a:ln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lnTo>
                        <a:pt x="7" y="6"/>
                      </a:lnTo>
                      <a:close/>
                      <a:moveTo>
                        <a:pt x="8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6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0" y="2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  <a:moveTo>
                        <a:pt x="2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8">
                  <a:extLst>
                    <a:ext uri="{FF2B5EF4-FFF2-40B4-BE49-F238E27FC236}">
                      <a16:creationId xmlns:a16="http://schemas.microsoft.com/office/drawing/2014/main" id="{C3E78B4F-3613-4188-A740-A2A5DD328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88" y="2055813"/>
                  <a:ext cx="74612" cy="25401"/>
                </a:xfrm>
                <a:custGeom>
                  <a:avLst/>
                  <a:gdLst>
                    <a:gd name="T0" fmla="*/ 0 w 24"/>
                    <a:gd name="T1" fmla="*/ 2147483647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2147483647 h 8"/>
                    <a:gd name="T14" fmla="*/ 2147483647 w 24"/>
                    <a:gd name="T15" fmla="*/ 2147483647 h 8"/>
                    <a:gd name="T16" fmla="*/ 2147483647 w 24"/>
                    <a:gd name="T17" fmla="*/ 2147483647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lnTo>
                        <a:pt x="24" y="0"/>
                      </a:lnTo>
                      <a:close/>
                      <a:moveTo>
                        <a:pt x="11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1" y="3"/>
                      </a:cubicBezTo>
                      <a:cubicBezTo>
                        <a:pt x="11" y="3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lose/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3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5"/>
                      </a:move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0" y="5"/>
                      </a:cubicBezTo>
                      <a:close/>
                      <a:moveTo>
                        <a:pt x="10" y="3"/>
                      </a:move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3"/>
                        <a:pt x="10" y="3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lnTo>
                        <a:pt x="24" y="6"/>
                      </a:lnTo>
                      <a:close/>
                      <a:moveTo>
                        <a:pt x="2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9CFA8837-D3C1-4C9D-855F-3B60E69DBAFA}"/>
                </a:ext>
              </a:extLst>
            </p:cNvPr>
            <p:cNvGrpSpPr/>
            <p:nvPr/>
          </p:nvGrpSpPr>
          <p:grpSpPr>
            <a:xfrm>
              <a:off x="4753570" y="1032114"/>
              <a:ext cx="519273" cy="519273"/>
              <a:chOff x="4864375" y="1291169"/>
              <a:chExt cx="429151" cy="42915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FA82E9A-65D4-4502-8E3D-7832B42E0F35}"/>
                  </a:ext>
                </a:extLst>
              </p:cNvPr>
              <p:cNvSpPr/>
              <p:nvPr/>
            </p:nvSpPr>
            <p:spPr>
              <a:xfrm>
                <a:off x="4864375" y="1291169"/>
                <a:ext cx="429151" cy="42915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136">
                <a:extLst>
                  <a:ext uri="{FF2B5EF4-FFF2-40B4-BE49-F238E27FC236}">
                    <a16:creationId xmlns:a16="http://schemas.microsoft.com/office/drawing/2014/main" id="{68880E38-194E-4599-877B-8A7451809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6860" y="1377248"/>
                <a:ext cx="244182" cy="256992"/>
                <a:chOff x="4510653" y="1940151"/>
                <a:chExt cx="211137" cy="222249"/>
              </a:xfrm>
              <a:solidFill>
                <a:schemeClr val="bg1"/>
              </a:solidFill>
            </p:grpSpPr>
            <p:sp>
              <p:nvSpPr>
                <p:cNvPr id="53" name="Rectangle 218">
                  <a:extLst>
                    <a:ext uri="{FF2B5EF4-FFF2-40B4-BE49-F238E27FC236}">
                      <a16:creationId xmlns:a16="http://schemas.microsoft.com/office/drawing/2014/main" id="{850D0853-CF95-422C-A2F8-C662BA0F9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515" y="2048101"/>
                  <a:ext cx="25400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219">
                  <a:extLst>
                    <a:ext uri="{FF2B5EF4-FFF2-40B4-BE49-F238E27FC236}">
                      <a16:creationId xmlns:a16="http://schemas.microsoft.com/office/drawing/2014/main" id="{625663BA-045F-48B3-8E29-7FAD746F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703" y="2048101"/>
                  <a:ext cx="20638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20">
                  <a:extLst>
                    <a:ext uri="{FF2B5EF4-FFF2-40B4-BE49-F238E27FC236}">
                      <a16:creationId xmlns:a16="http://schemas.microsoft.com/office/drawing/2014/main" id="{EDA525CE-F248-48F0-80FF-AD4AD54E1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70313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2147483647 w 12"/>
                    <a:gd name="T3" fmla="*/ 0 h 6"/>
                    <a:gd name="T4" fmla="*/ 2147483647 w 12"/>
                    <a:gd name="T5" fmla="*/ 2147483647 h 6"/>
                    <a:gd name="T6" fmla="*/ 0 w 12"/>
                    <a:gd name="T7" fmla="*/ 0 h 6"/>
                    <a:gd name="T8" fmla="*/ 0 w 12"/>
                    <a:gd name="T9" fmla="*/ 2147483647 h 6"/>
                    <a:gd name="T10" fmla="*/ 2147483647 w 12"/>
                    <a:gd name="T11" fmla="*/ 2147483647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3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21">
                  <a:extLst>
                    <a:ext uri="{FF2B5EF4-FFF2-40B4-BE49-F238E27FC236}">
                      <a16:creationId xmlns:a16="http://schemas.microsoft.com/office/drawing/2014/main" id="{AF75E912-A236-478B-A7D9-413EA1AA7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60788"/>
                  <a:ext cx="38100" cy="15875"/>
                </a:xfrm>
                <a:custGeom>
                  <a:avLst/>
                  <a:gdLst>
                    <a:gd name="T0" fmla="*/ 2147483647 w 12"/>
                    <a:gd name="T1" fmla="*/ 0 h 5"/>
                    <a:gd name="T2" fmla="*/ 2147483647 w 12"/>
                    <a:gd name="T3" fmla="*/ 2147483647 h 5"/>
                    <a:gd name="T4" fmla="*/ 0 w 12"/>
                    <a:gd name="T5" fmla="*/ 0 h 5"/>
                    <a:gd name="T6" fmla="*/ 0 w 12"/>
                    <a:gd name="T7" fmla="*/ 2147483647 h 5"/>
                    <a:gd name="T8" fmla="*/ 2147483647 w 12"/>
                    <a:gd name="T9" fmla="*/ 2147483647 h 5"/>
                    <a:gd name="T10" fmla="*/ 2147483647 w 12"/>
                    <a:gd name="T11" fmla="*/ 2147483647 h 5"/>
                    <a:gd name="T12" fmla="*/ 2147483647 w 1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12" y="0"/>
                      </a:moveTo>
                      <a:cubicBezTo>
                        <a:pt x="12" y="1"/>
                        <a:pt x="10" y="2"/>
                        <a:pt x="6" y="2"/>
                      </a:cubicBez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2" y="4"/>
                        <a:pt x="12" y="3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22">
                  <a:extLst>
                    <a:ext uri="{FF2B5EF4-FFF2-40B4-BE49-F238E27FC236}">
                      <a16:creationId xmlns:a16="http://schemas.microsoft.com/office/drawing/2014/main" id="{3E72E460-3FC3-4E08-B845-0BC108DB7A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1940151"/>
                  <a:ext cx="38100" cy="23813"/>
                </a:xfrm>
                <a:custGeom>
                  <a:avLst/>
                  <a:gdLst>
                    <a:gd name="T0" fmla="*/ 0 w 12"/>
                    <a:gd name="T1" fmla="*/ 2147483647 h 8"/>
                    <a:gd name="T2" fmla="*/ 2147483647 w 12"/>
                    <a:gd name="T3" fmla="*/ 2147483647 h 8"/>
                    <a:gd name="T4" fmla="*/ 2147483647 w 12"/>
                    <a:gd name="T5" fmla="*/ 2147483647 h 8"/>
                    <a:gd name="T6" fmla="*/ 2147483647 w 12"/>
                    <a:gd name="T7" fmla="*/ 2147483647 h 8"/>
                    <a:gd name="T8" fmla="*/ 2147483647 w 12"/>
                    <a:gd name="T9" fmla="*/ 0 h 8"/>
                    <a:gd name="T10" fmla="*/ 0 w 12"/>
                    <a:gd name="T11" fmla="*/ 2147483647 h 8"/>
                    <a:gd name="T12" fmla="*/ 0 w 12"/>
                    <a:gd name="T13" fmla="*/ 2147483647 h 8"/>
                    <a:gd name="T14" fmla="*/ 0 w 12"/>
                    <a:gd name="T15" fmla="*/ 2147483647 h 8"/>
                    <a:gd name="T16" fmla="*/ 2147483647 w 12"/>
                    <a:gd name="T17" fmla="*/ 2147483647 h 8"/>
                    <a:gd name="T18" fmla="*/ 2147483647 w 12"/>
                    <a:gd name="T19" fmla="*/ 2147483647 h 8"/>
                    <a:gd name="T20" fmla="*/ 2147483647 w 12"/>
                    <a:gd name="T21" fmla="*/ 2147483647 h 8"/>
                    <a:gd name="T22" fmla="*/ 0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0" y="6"/>
                      </a:move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6"/>
                      </a:lnTo>
                      <a:close/>
                      <a:moveTo>
                        <a:pt x="6" y="1"/>
                      </a:moveTo>
                      <a:cubicBezTo>
                        <a:pt x="10" y="1"/>
                        <a:pt x="12" y="2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23">
                  <a:extLst>
                    <a:ext uri="{FF2B5EF4-FFF2-40B4-BE49-F238E27FC236}">
                      <a16:creationId xmlns:a16="http://schemas.microsoft.com/office/drawing/2014/main" id="{58E36A1D-4CFB-4AB3-BAD0-1DF0002222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1943326"/>
                  <a:ext cx="34925" cy="12700"/>
                </a:xfrm>
                <a:custGeom>
                  <a:avLst/>
                  <a:gdLst>
                    <a:gd name="T0" fmla="*/ 2147483647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0 h 4"/>
                    <a:gd name="T6" fmla="*/ 0 w 11"/>
                    <a:gd name="T7" fmla="*/ 2147483647 h 4"/>
                    <a:gd name="T8" fmla="*/ 2147483647 w 11"/>
                    <a:gd name="T9" fmla="*/ 2147483647 h 4"/>
                    <a:gd name="T10" fmla="*/ 2147483647 w 11"/>
                    <a:gd name="T11" fmla="*/ 0 h 4"/>
                    <a:gd name="T12" fmla="*/ 2147483647 w 11"/>
                    <a:gd name="T13" fmla="*/ 2147483647 h 4"/>
                    <a:gd name="T14" fmla="*/ 2147483647 w 11"/>
                    <a:gd name="T15" fmla="*/ 2147483647 h 4"/>
                    <a:gd name="T16" fmla="*/ 0 w 11"/>
                    <a:gd name="T17" fmla="*/ 2147483647 h 4"/>
                    <a:gd name="T18" fmla="*/ 2147483647 w 11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4"/>
                      </a:moveTo>
                      <a:cubicBezTo>
                        <a:pt x="8" y="4"/>
                        <a:pt x="11" y="3"/>
                        <a:pt x="11" y="2"/>
                      </a:cubicBezTo>
                      <a:cubicBezTo>
                        <a:pt x="11" y="1"/>
                        <a:pt x="8" y="0"/>
                        <a:pt x="5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lose/>
                      <a:moveTo>
                        <a:pt x="5" y="0"/>
                      </a:move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ubicBezTo>
                        <a:pt x="3" y="4"/>
                        <a:pt x="0" y="3"/>
                        <a:pt x="0" y="2"/>
                      </a:cubicBezTo>
                      <a:cubicBezTo>
                        <a:pt x="0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24">
                  <a:extLst>
                    <a:ext uri="{FF2B5EF4-FFF2-40B4-BE49-F238E27FC236}">
                      <a16:creationId xmlns:a16="http://schemas.microsoft.com/office/drawing/2014/main" id="{0217E181-7FFA-422E-AE79-0A8E1985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57626"/>
                  <a:ext cx="39688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7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25">
                  <a:extLst>
                    <a:ext uri="{FF2B5EF4-FFF2-40B4-BE49-F238E27FC236}">
                      <a16:creationId xmlns:a16="http://schemas.microsoft.com/office/drawing/2014/main" id="{61CFDA53-D241-4DC8-9126-0B5082765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44926"/>
                  <a:ext cx="39688" cy="19050"/>
                </a:xfrm>
                <a:custGeom>
                  <a:avLst/>
                  <a:gdLst>
                    <a:gd name="T0" fmla="*/ 2147483647 w 13"/>
                    <a:gd name="T1" fmla="*/ 2147483647 h 6"/>
                    <a:gd name="T2" fmla="*/ 0 w 13"/>
                    <a:gd name="T3" fmla="*/ 0 h 6"/>
                    <a:gd name="T4" fmla="*/ 0 w 13"/>
                    <a:gd name="T5" fmla="*/ 2147483647 h 6"/>
                    <a:gd name="T6" fmla="*/ 2147483647 w 13"/>
                    <a:gd name="T7" fmla="*/ 2147483647 h 6"/>
                    <a:gd name="T8" fmla="*/ 2147483647 w 13"/>
                    <a:gd name="T9" fmla="*/ 2147483647 h 6"/>
                    <a:gd name="T10" fmla="*/ 2147483647 w 13"/>
                    <a:gd name="T11" fmla="*/ 0 h 6"/>
                    <a:gd name="T12" fmla="*/ 2147483647 w 13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6">
                      <a:moveTo>
                        <a:pt x="7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7" y="6"/>
                      </a:cubicBezTo>
                      <a:cubicBezTo>
                        <a:pt x="10" y="6"/>
                        <a:pt x="13" y="5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0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26">
                  <a:extLst>
                    <a:ext uri="{FF2B5EF4-FFF2-40B4-BE49-F238E27FC236}">
                      <a16:creationId xmlns:a16="http://schemas.microsoft.com/office/drawing/2014/main" id="{BA74041B-4B89-4C12-A4E9-400D91C9E1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0653" y="2025876"/>
                  <a:ext cx="39688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2147483647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7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7" y="8"/>
                      </a:cubicBezTo>
                      <a:cubicBezTo>
                        <a:pt x="10" y="8"/>
                        <a:pt x="13" y="7"/>
                        <a:pt x="13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0" y="0"/>
                        <a:pt x="7" y="0"/>
                      </a:cubicBezTo>
                      <a:close/>
                      <a:moveTo>
                        <a:pt x="7" y="5"/>
                      </a:move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1"/>
                        <a:pt x="3" y="0"/>
                        <a:pt x="7" y="0"/>
                      </a:cubicBezTo>
                      <a:cubicBezTo>
                        <a:pt x="10" y="0"/>
                        <a:pt x="13" y="1"/>
                        <a:pt x="13" y="3"/>
                      </a:cubicBezTo>
                      <a:cubicBezTo>
                        <a:pt x="13" y="4"/>
                        <a:pt x="10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227">
                  <a:extLst>
                    <a:ext uri="{FF2B5EF4-FFF2-40B4-BE49-F238E27FC236}">
                      <a16:creationId xmlns:a16="http://schemas.microsoft.com/office/drawing/2014/main" id="{F3F5CEDF-9E41-4F48-8DF1-1503EEBB32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3828" y="2025876"/>
                  <a:ext cx="33338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2147483647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6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6" y="5"/>
                      </a:cubicBezTo>
                      <a:cubicBezTo>
                        <a:pt x="9" y="5"/>
                        <a:pt x="11" y="4"/>
                        <a:pt x="11" y="3"/>
                      </a:cubicBezTo>
                      <a:cubicBezTo>
                        <a:pt x="11" y="1"/>
                        <a:pt x="9" y="0"/>
                        <a:pt x="6" y="0"/>
                      </a:cubicBezTo>
                      <a:close/>
                      <a:moveTo>
                        <a:pt x="6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1" y="1"/>
                        <a:pt x="3" y="1"/>
                        <a:pt x="6" y="1"/>
                      </a:cubicBezTo>
                      <a:cubicBezTo>
                        <a:pt x="8" y="1"/>
                        <a:pt x="10" y="1"/>
                        <a:pt x="10" y="3"/>
                      </a:cubicBezTo>
                      <a:cubicBezTo>
                        <a:pt x="10" y="4"/>
                        <a:pt x="8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228">
                  <a:extLst>
                    <a:ext uri="{FF2B5EF4-FFF2-40B4-BE49-F238E27FC236}">
                      <a16:creationId xmlns:a16="http://schemas.microsoft.com/office/drawing/2014/main" id="{1CC00463-2909-4E16-BAED-03F9C26B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44937"/>
                  <a:ext cx="38100" cy="17463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229">
                  <a:extLst>
                    <a:ext uri="{FF2B5EF4-FFF2-40B4-BE49-F238E27FC236}">
                      <a16:creationId xmlns:a16="http://schemas.microsoft.com/office/drawing/2014/main" id="{FB3779D3-E9D2-4DDD-8491-271F69276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32237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230">
                  <a:extLst>
                    <a:ext uri="{FF2B5EF4-FFF2-40B4-BE49-F238E27FC236}">
                      <a16:creationId xmlns:a16="http://schemas.microsoft.com/office/drawing/2014/main" id="{CE00DD10-B4A1-4EFA-8C69-3B2CFB0212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2113187"/>
                  <a:ext cx="38100" cy="25400"/>
                </a:xfrm>
                <a:custGeom>
                  <a:avLst/>
                  <a:gdLst>
                    <a:gd name="T0" fmla="*/ 2147483647 w 12"/>
                    <a:gd name="T1" fmla="*/ 0 h 8"/>
                    <a:gd name="T2" fmla="*/ 0 w 12"/>
                    <a:gd name="T3" fmla="*/ 2147483647 h 8"/>
                    <a:gd name="T4" fmla="*/ 0 w 12"/>
                    <a:gd name="T5" fmla="*/ 2147483647 h 8"/>
                    <a:gd name="T6" fmla="*/ 0 w 12"/>
                    <a:gd name="T7" fmla="*/ 2147483647 h 8"/>
                    <a:gd name="T8" fmla="*/ 2147483647 w 12"/>
                    <a:gd name="T9" fmla="*/ 2147483647 h 8"/>
                    <a:gd name="T10" fmla="*/ 2147483647 w 12"/>
                    <a:gd name="T11" fmla="*/ 2147483647 h 8"/>
                    <a:gd name="T12" fmla="*/ 2147483647 w 12"/>
                    <a:gd name="T13" fmla="*/ 2147483647 h 8"/>
                    <a:gd name="T14" fmla="*/ 2147483647 w 12"/>
                    <a:gd name="T15" fmla="*/ 0 h 8"/>
                    <a:gd name="T16" fmla="*/ 2147483647 w 12"/>
                    <a:gd name="T17" fmla="*/ 2147483647 h 8"/>
                    <a:gd name="T18" fmla="*/ 0 w 12"/>
                    <a:gd name="T19" fmla="*/ 2147483647 h 8"/>
                    <a:gd name="T20" fmla="*/ 2147483647 w 12"/>
                    <a:gd name="T21" fmla="*/ 0 h 8"/>
                    <a:gd name="T22" fmla="*/ 2147483647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231">
                  <a:extLst>
                    <a:ext uri="{FF2B5EF4-FFF2-40B4-BE49-F238E27FC236}">
                      <a16:creationId xmlns:a16="http://schemas.microsoft.com/office/drawing/2014/main" id="{4AFAE625-B040-43A8-B144-B3B6B4451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2113187"/>
                  <a:ext cx="34925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0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8" y="5"/>
                        <a:pt x="11" y="4"/>
                        <a:pt x="11" y="3"/>
                      </a:cubicBezTo>
                      <a:cubicBezTo>
                        <a:pt x="11" y="1"/>
                        <a:pt x="8" y="0"/>
                        <a:pt x="5" y="0"/>
                      </a:cubicBezTo>
                      <a:close/>
                      <a:moveTo>
                        <a:pt x="5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5" y="1"/>
                      </a:cubicBezTo>
                      <a:cubicBezTo>
                        <a:pt x="8" y="1"/>
                        <a:pt x="10" y="2"/>
                        <a:pt x="10" y="3"/>
                      </a:cubicBezTo>
                      <a:cubicBezTo>
                        <a:pt x="10" y="4"/>
                        <a:pt x="8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232">
                  <a:extLst>
                    <a:ext uri="{FF2B5EF4-FFF2-40B4-BE49-F238E27FC236}">
                      <a16:creationId xmlns:a16="http://schemas.microsoft.com/office/drawing/2014/main" id="{FFBB6ECC-265E-4577-B14E-B54061DF4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608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233">
                  <a:extLst>
                    <a:ext uri="{FF2B5EF4-FFF2-40B4-BE49-F238E27FC236}">
                      <a16:creationId xmlns:a16="http://schemas.microsoft.com/office/drawing/2014/main" id="{B6B06BD9-3401-4551-93B2-9E0D4B649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481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34">
                  <a:extLst>
                    <a:ext uri="{FF2B5EF4-FFF2-40B4-BE49-F238E27FC236}">
                      <a16:creationId xmlns:a16="http://schemas.microsoft.com/office/drawing/2014/main" id="{B9A51190-ED35-4097-BA4E-FBADB272BF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0515" y="2029051"/>
                  <a:ext cx="41275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0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3" y="7"/>
                        <a:pt x="13" y="5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2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35">
                  <a:extLst>
                    <a:ext uri="{FF2B5EF4-FFF2-40B4-BE49-F238E27FC236}">
                      <a16:creationId xmlns:a16="http://schemas.microsoft.com/office/drawing/2014/main" id="{9C2A0C96-544A-430B-AFE8-78293E4BE9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3690" y="2029051"/>
                  <a:ext cx="34925" cy="12700"/>
                </a:xfrm>
                <a:custGeom>
                  <a:avLst/>
                  <a:gdLst>
                    <a:gd name="T0" fmla="*/ 2147483647 w 11"/>
                    <a:gd name="T1" fmla="*/ 0 h 4"/>
                    <a:gd name="T2" fmla="*/ 0 w 11"/>
                    <a:gd name="T3" fmla="*/ 2147483647 h 4"/>
                    <a:gd name="T4" fmla="*/ 2147483647 w 11"/>
                    <a:gd name="T5" fmla="*/ 2147483647 h 4"/>
                    <a:gd name="T6" fmla="*/ 2147483647 w 11"/>
                    <a:gd name="T7" fmla="*/ 2147483647 h 4"/>
                    <a:gd name="T8" fmla="*/ 2147483647 w 11"/>
                    <a:gd name="T9" fmla="*/ 0 h 4"/>
                    <a:gd name="T10" fmla="*/ 2147483647 w 11"/>
                    <a:gd name="T11" fmla="*/ 2147483647 h 4"/>
                    <a:gd name="T12" fmla="*/ 2147483647 w 11"/>
                    <a:gd name="T13" fmla="*/ 2147483647 h 4"/>
                    <a:gd name="T14" fmla="*/ 2147483647 w 11"/>
                    <a:gd name="T15" fmla="*/ 0 h 4"/>
                    <a:gd name="T16" fmla="*/ 2147483647 w 11"/>
                    <a:gd name="T17" fmla="*/ 2147483647 h 4"/>
                    <a:gd name="T18" fmla="*/ 2147483647 w 11"/>
                    <a:gd name="T19" fmla="*/ 2147483647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ubicBezTo>
                        <a:pt x="9" y="4"/>
                        <a:pt x="11" y="3"/>
                        <a:pt x="11" y="2"/>
                      </a:cubicBezTo>
                      <a:cubicBezTo>
                        <a:pt x="11" y="1"/>
                        <a:pt x="9" y="0"/>
                        <a:pt x="5" y="0"/>
                      </a:cubicBezTo>
                      <a:close/>
                      <a:moveTo>
                        <a:pt x="5" y="4"/>
                      </a:moveTo>
                      <a:cubicBezTo>
                        <a:pt x="3" y="4"/>
                        <a:pt x="1" y="3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236">
                  <a:extLst>
                    <a:ext uri="{FF2B5EF4-FFF2-40B4-BE49-F238E27FC236}">
                      <a16:creationId xmlns:a16="http://schemas.microsoft.com/office/drawing/2014/main" id="{5A3F19C8-62D1-494D-A601-9B915A6D0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63976"/>
                  <a:ext cx="71438" cy="30163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37">
                  <a:extLst>
                    <a:ext uri="{FF2B5EF4-FFF2-40B4-BE49-F238E27FC236}">
                      <a16:creationId xmlns:a16="http://schemas.microsoft.com/office/drawing/2014/main" id="{35B830B4-79E1-45BA-AB99-A9098FD90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41751"/>
                  <a:ext cx="71438" cy="31750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38">
                  <a:extLst>
                    <a:ext uri="{FF2B5EF4-FFF2-40B4-BE49-F238E27FC236}">
                      <a16:creationId xmlns:a16="http://schemas.microsoft.com/office/drawing/2014/main" id="{2018745E-E9BA-4B34-A0A7-83841A56A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2090" y="2008413"/>
                  <a:ext cx="71438" cy="46038"/>
                </a:xfrm>
                <a:custGeom>
                  <a:avLst/>
                  <a:gdLst>
                    <a:gd name="T0" fmla="*/ 2147483647 w 23"/>
                    <a:gd name="T1" fmla="*/ 0 h 15"/>
                    <a:gd name="T2" fmla="*/ 0 w 23"/>
                    <a:gd name="T3" fmla="*/ 2147483647 h 15"/>
                    <a:gd name="T4" fmla="*/ 0 w 23"/>
                    <a:gd name="T5" fmla="*/ 2147483647 h 15"/>
                    <a:gd name="T6" fmla="*/ 0 w 23"/>
                    <a:gd name="T7" fmla="*/ 2147483647 h 15"/>
                    <a:gd name="T8" fmla="*/ 2147483647 w 23"/>
                    <a:gd name="T9" fmla="*/ 2147483647 h 15"/>
                    <a:gd name="T10" fmla="*/ 2147483647 w 23"/>
                    <a:gd name="T11" fmla="*/ 2147483647 h 15"/>
                    <a:gd name="T12" fmla="*/ 2147483647 w 23"/>
                    <a:gd name="T13" fmla="*/ 2147483647 h 15"/>
                    <a:gd name="T14" fmla="*/ 2147483647 w 23"/>
                    <a:gd name="T15" fmla="*/ 0 h 15"/>
                    <a:gd name="T16" fmla="*/ 2147483647 w 23"/>
                    <a:gd name="T17" fmla="*/ 2147483647 h 15"/>
                    <a:gd name="T18" fmla="*/ 0 w 23"/>
                    <a:gd name="T19" fmla="*/ 2147483647 h 15"/>
                    <a:gd name="T20" fmla="*/ 2147483647 w 23"/>
                    <a:gd name="T21" fmla="*/ 0 h 15"/>
                    <a:gd name="T22" fmla="*/ 2147483647 w 23"/>
                    <a:gd name="T23" fmla="*/ 2147483647 h 15"/>
                    <a:gd name="T24" fmla="*/ 2147483647 w 23"/>
                    <a:gd name="T25" fmla="*/ 2147483647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15">
                      <a:moveTo>
                        <a:pt x="11" y="0"/>
                      </a:moveTo>
                      <a:cubicBezTo>
                        <a:pt x="5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2"/>
                        <a:pt x="5" y="15"/>
                        <a:pt x="11" y="15"/>
                      </a:cubicBezTo>
                      <a:cubicBezTo>
                        <a:pt x="18" y="15"/>
                        <a:pt x="23" y="12"/>
                        <a:pt x="23" y="10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2"/>
                        <a:pt x="18" y="0"/>
                        <a:pt x="11" y="0"/>
                      </a:cubicBezTo>
                      <a:close/>
                      <a:moveTo>
                        <a:pt x="11" y="9"/>
                      </a:moveTo>
                      <a:cubicBezTo>
                        <a:pt x="5" y="9"/>
                        <a:pt x="0" y="7"/>
                        <a:pt x="0" y="4"/>
                      </a:cubicBezTo>
                      <a:cubicBezTo>
                        <a:pt x="0" y="2"/>
                        <a:pt x="5" y="0"/>
                        <a:pt x="11" y="0"/>
                      </a:cubicBezTo>
                      <a:cubicBezTo>
                        <a:pt x="17" y="0"/>
                        <a:pt x="23" y="2"/>
                        <a:pt x="23" y="4"/>
                      </a:cubicBezTo>
                      <a:cubicBezTo>
                        <a:pt x="23" y="7"/>
                        <a:pt x="17" y="9"/>
                        <a:pt x="1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39">
                  <a:extLst>
                    <a:ext uri="{FF2B5EF4-FFF2-40B4-BE49-F238E27FC236}">
                      <a16:creationId xmlns:a16="http://schemas.microsoft.com/office/drawing/2014/main" id="{8023F153-2F25-4A67-8BD5-26C9D5F8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5265" y="2008413"/>
                  <a:ext cx="65088" cy="23813"/>
                </a:xfrm>
                <a:custGeom>
                  <a:avLst/>
                  <a:gdLst>
                    <a:gd name="T0" fmla="*/ 2147483647 w 21"/>
                    <a:gd name="T1" fmla="*/ 0 h 8"/>
                    <a:gd name="T2" fmla="*/ 0 w 21"/>
                    <a:gd name="T3" fmla="*/ 2147483647 h 8"/>
                    <a:gd name="T4" fmla="*/ 2147483647 w 21"/>
                    <a:gd name="T5" fmla="*/ 2147483647 h 8"/>
                    <a:gd name="T6" fmla="*/ 2147483647 w 21"/>
                    <a:gd name="T7" fmla="*/ 2147483647 h 8"/>
                    <a:gd name="T8" fmla="*/ 2147483647 w 21"/>
                    <a:gd name="T9" fmla="*/ 0 h 8"/>
                    <a:gd name="T10" fmla="*/ 2147483647 w 21"/>
                    <a:gd name="T11" fmla="*/ 2147483647 h 8"/>
                    <a:gd name="T12" fmla="*/ 2147483647 w 21"/>
                    <a:gd name="T13" fmla="*/ 2147483647 h 8"/>
                    <a:gd name="T14" fmla="*/ 2147483647 w 21"/>
                    <a:gd name="T15" fmla="*/ 2147483647 h 8"/>
                    <a:gd name="T16" fmla="*/ 2147483647 w 21"/>
                    <a:gd name="T17" fmla="*/ 2147483647 h 8"/>
                    <a:gd name="T18" fmla="*/ 2147483647 w 21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8">
                      <a:moveTo>
                        <a:pt x="10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7"/>
                        <a:pt x="4" y="8"/>
                        <a:pt x="10" y="8"/>
                      </a:cubicBezTo>
                      <a:cubicBezTo>
                        <a:pt x="16" y="8"/>
                        <a:pt x="21" y="7"/>
                        <a:pt x="21" y="4"/>
                      </a:cubicBezTo>
                      <a:cubicBezTo>
                        <a:pt x="21" y="2"/>
                        <a:pt x="16" y="0"/>
                        <a:pt x="10" y="0"/>
                      </a:cubicBezTo>
                      <a:close/>
                      <a:moveTo>
                        <a:pt x="10" y="8"/>
                      </a:moveTo>
                      <a:cubicBezTo>
                        <a:pt x="5" y="8"/>
                        <a:pt x="1" y="6"/>
                        <a:pt x="1" y="4"/>
                      </a:cubicBezTo>
                      <a:cubicBezTo>
                        <a:pt x="1" y="2"/>
                        <a:pt x="5" y="1"/>
                        <a:pt x="10" y="1"/>
                      </a:cubicBezTo>
                      <a:cubicBezTo>
                        <a:pt x="15" y="1"/>
                        <a:pt x="19" y="2"/>
                        <a:pt x="19" y="4"/>
                      </a:cubicBezTo>
                      <a:cubicBezTo>
                        <a:pt x="19" y="6"/>
                        <a:pt x="15" y="8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240">
                  <a:extLst>
                    <a:ext uri="{FF2B5EF4-FFF2-40B4-BE49-F238E27FC236}">
                      <a16:creationId xmlns:a16="http://schemas.microsoft.com/office/drawing/2014/main" id="{DE1E0F06-0C0A-49E4-861E-9ECDF919E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1989363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241">
                  <a:extLst>
                    <a:ext uri="{FF2B5EF4-FFF2-40B4-BE49-F238E27FC236}">
                      <a16:creationId xmlns:a16="http://schemas.microsoft.com/office/drawing/2014/main" id="{DA7A7E11-AF09-4422-8723-C5BE3AC97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2097312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BE72EC9B-3A17-46CC-AED1-FB8BBC9FF95C}"/>
                </a:ext>
              </a:extLst>
            </p:cNvPr>
            <p:cNvGrpSpPr/>
            <p:nvPr/>
          </p:nvGrpSpPr>
          <p:grpSpPr>
            <a:xfrm>
              <a:off x="2491585" y="2394192"/>
              <a:ext cx="519273" cy="519273"/>
              <a:chOff x="2602390" y="2653247"/>
              <a:chExt cx="429151" cy="42915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6D64D5-5D87-4929-990F-69AC94A4134B}"/>
                  </a:ext>
                </a:extLst>
              </p:cNvPr>
              <p:cNvSpPr/>
              <p:nvPr/>
            </p:nvSpPr>
            <p:spPr>
              <a:xfrm>
                <a:off x="2602390" y="2653247"/>
                <a:ext cx="429151" cy="42915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5361CDC5-B207-4B7C-A61B-16795B4D27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18114" y="2720450"/>
                <a:ext cx="197702" cy="294744"/>
                <a:chOff x="-433" y="1237"/>
                <a:chExt cx="383" cy="571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79304C8-ACEF-4220-8D21-78F78A91F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42" y="1403"/>
                  <a:ext cx="181" cy="405"/>
                </a:xfrm>
                <a:custGeom>
                  <a:avLst/>
                  <a:gdLst>
                    <a:gd name="T0" fmla="*/ 151 w 151"/>
                    <a:gd name="T1" fmla="*/ 337 h 338"/>
                    <a:gd name="T2" fmla="*/ 135 w 151"/>
                    <a:gd name="T3" fmla="*/ 338 h 338"/>
                    <a:gd name="T4" fmla="*/ 8 w 151"/>
                    <a:gd name="T5" fmla="*/ 338 h 338"/>
                    <a:gd name="T6" fmla="*/ 19 w 151"/>
                    <a:gd name="T7" fmla="*/ 309 h 338"/>
                    <a:gd name="T8" fmla="*/ 23 w 151"/>
                    <a:gd name="T9" fmla="*/ 296 h 338"/>
                    <a:gd name="T10" fmla="*/ 70 w 151"/>
                    <a:gd name="T11" fmla="*/ 54 h 338"/>
                    <a:gd name="T12" fmla="*/ 65 w 151"/>
                    <a:gd name="T13" fmla="*/ 27 h 338"/>
                    <a:gd name="T14" fmla="*/ 68 w 151"/>
                    <a:gd name="T15" fmla="*/ 4 h 338"/>
                    <a:gd name="T16" fmla="*/ 91 w 151"/>
                    <a:gd name="T17" fmla="*/ 4 h 338"/>
                    <a:gd name="T18" fmla="*/ 94 w 151"/>
                    <a:gd name="T19" fmla="*/ 26 h 338"/>
                    <a:gd name="T20" fmla="*/ 91 w 151"/>
                    <a:gd name="T21" fmla="*/ 52 h 338"/>
                    <a:gd name="T22" fmla="*/ 136 w 151"/>
                    <a:gd name="T23" fmla="*/ 290 h 338"/>
                    <a:gd name="T24" fmla="*/ 146 w 151"/>
                    <a:gd name="T25" fmla="*/ 312 h 338"/>
                    <a:gd name="T26" fmla="*/ 151 w 151"/>
                    <a:gd name="T27" fmla="*/ 337 h 338"/>
                    <a:gd name="T28" fmla="*/ 103 w 151"/>
                    <a:gd name="T29" fmla="*/ 223 h 338"/>
                    <a:gd name="T30" fmla="*/ 62 w 151"/>
                    <a:gd name="T31" fmla="*/ 259 h 338"/>
                    <a:gd name="T32" fmla="*/ 117 w 151"/>
                    <a:gd name="T33" fmla="*/ 297 h 338"/>
                    <a:gd name="T34" fmla="*/ 103 w 151"/>
                    <a:gd name="T35" fmla="*/ 223 h 338"/>
                    <a:gd name="T36" fmla="*/ 41 w 151"/>
                    <a:gd name="T37" fmla="*/ 309 h 338"/>
                    <a:gd name="T38" fmla="*/ 101 w 151"/>
                    <a:gd name="T39" fmla="*/ 309 h 338"/>
                    <a:gd name="T40" fmla="*/ 48 w 151"/>
                    <a:gd name="T41" fmla="*/ 275 h 338"/>
                    <a:gd name="T42" fmla="*/ 41 w 151"/>
                    <a:gd name="T43" fmla="*/ 309 h 338"/>
                    <a:gd name="T44" fmla="*/ 99 w 151"/>
                    <a:gd name="T45" fmla="*/ 201 h 338"/>
                    <a:gd name="T46" fmla="*/ 66 w 151"/>
                    <a:gd name="T47" fmla="*/ 176 h 338"/>
                    <a:gd name="T48" fmla="*/ 55 w 151"/>
                    <a:gd name="T49" fmla="*/ 239 h 338"/>
                    <a:gd name="T50" fmla="*/ 99 w 151"/>
                    <a:gd name="T51" fmla="*/ 201 h 338"/>
                    <a:gd name="T52" fmla="*/ 82 w 151"/>
                    <a:gd name="T53" fmla="*/ 110 h 338"/>
                    <a:gd name="T54" fmla="*/ 92 w 151"/>
                    <a:gd name="T55" fmla="*/ 166 h 338"/>
                    <a:gd name="T56" fmla="*/ 82 w 151"/>
                    <a:gd name="T57" fmla="*/ 11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1" h="338">
                      <a:moveTo>
                        <a:pt x="151" y="337"/>
                      </a:moveTo>
                      <a:cubicBezTo>
                        <a:pt x="144" y="338"/>
                        <a:pt x="140" y="338"/>
                        <a:pt x="135" y="338"/>
                      </a:cubicBezTo>
                      <a:cubicBezTo>
                        <a:pt x="93" y="338"/>
                        <a:pt x="52" y="338"/>
                        <a:pt x="8" y="338"/>
                      </a:cubicBezTo>
                      <a:cubicBezTo>
                        <a:pt x="10" y="326"/>
                        <a:pt x="0" y="313"/>
                        <a:pt x="19" y="309"/>
                      </a:cubicBezTo>
                      <a:cubicBezTo>
                        <a:pt x="21" y="308"/>
                        <a:pt x="23" y="301"/>
                        <a:pt x="23" y="296"/>
                      </a:cubicBezTo>
                      <a:cubicBezTo>
                        <a:pt x="39" y="215"/>
                        <a:pt x="55" y="135"/>
                        <a:pt x="70" y="54"/>
                      </a:cubicBezTo>
                      <a:cubicBezTo>
                        <a:pt x="72" y="45"/>
                        <a:pt x="66" y="36"/>
                        <a:pt x="65" y="27"/>
                      </a:cubicBezTo>
                      <a:cubicBezTo>
                        <a:pt x="65" y="19"/>
                        <a:pt x="64" y="8"/>
                        <a:pt x="68" y="4"/>
                      </a:cubicBezTo>
                      <a:cubicBezTo>
                        <a:pt x="73" y="0"/>
                        <a:pt x="86" y="0"/>
                        <a:pt x="91" y="4"/>
                      </a:cubicBezTo>
                      <a:cubicBezTo>
                        <a:pt x="95" y="8"/>
                        <a:pt x="94" y="19"/>
                        <a:pt x="94" y="26"/>
                      </a:cubicBezTo>
                      <a:cubicBezTo>
                        <a:pt x="94" y="35"/>
                        <a:pt x="89" y="44"/>
                        <a:pt x="91" y="52"/>
                      </a:cubicBezTo>
                      <a:cubicBezTo>
                        <a:pt x="105" y="131"/>
                        <a:pt x="121" y="211"/>
                        <a:pt x="136" y="290"/>
                      </a:cubicBezTo>
                      <a:cubicBezTo>
                        <a:pt x="138" y="298"/>
                        <a:pt x="144" y="304"/>
                        <a:pt x="146" y="312"/>
                      </a:cubicBezTo>
                      <a:cubicBezTo>
                        <a:pt x="149" y="320"/>
                        <a:pt x="149" y="328"/>
                        <a:pt x="151" y="337"/>
                      </a:cubicBezTo>
                      <a:close/>
                      <a:moveTo>
                        <a:pt x="103" y="223"/>
                      </a:moveTo>
                      <a:cubicBezTo>
                        <a:pt x="88" y="237"/>
                        <a:pt x="75" y="247"/>
                        <a:pt x="62" y="259"/>
                      </a:cubicBezTo>
                      <a:cubicBezTo>
                        <a:pt x="80" y="272"/>
                        <a:pt x="97" y="283"/>
                        <a:pt x="117" y="297"/>
                      </a:cubicBezTo>
                      <a:cubicBezTo>
                        <a:pt x="112" y="270"/>
                        <a:pt x="108" y="249"/>
                        <a:pt x="103" y="223"/>
                      </a:cubicBezTo>
                      <a:close/>
                      <a:moveTo>
                        <a:pt x="41" y="309"/>
                      </a:moveTo>
                      <a:cubicBezTo>
                        <a:pt x="61" y="309"/>
                        <a:pt x="79" y="309"/>
                        <a:pt x="101" y="309"/>
                      </a:cubicBezTo>
                      <a:cubicBezTo>
                        <a:pt x="81" y="296"/>
                        <a:pt x="65" y="286"/>
                        <a:pt x="48" y="275"/>
                      </a:cubicBezTo>
                      <a:cubicBezTo>
                        <a:pt x="45" y="288"/>
                        <a:pt x="43" y="298"/>
                        <a:pt x="41" y="309"/>
                      </a:cubicBezTo>
                      <a:close/>
                      <a:moveTo>
                        <a:pt x="99" y="201"/>
                      </a:moveTo>
                      <a:cubicBezTo>
                        <a:pt x="87" y="192"/>
                        <a:pt x="78" y="185"/>
                        <a:pt x="66" y="176"/>
                      </a:cubicBezTo>
                      <a:cubicBezTo>
                        <a:pt x="62" y="198"/>
                        <a:pt x="59" y="216"/>
                        <a:pt x="55" y="239"/>
                      </a:cubicBezTo>
                      <a:cubicBezTo>
                        <a:pt x="72" y="224"/>
                        <a:pt x="84" y="214"/>
                        <a:pt x="99" y="201"/>
                      </a:cubicBezTo>
                      <a:close/>
                      <a:moveTo>
                        <a:pt x="82" y="110"/>
                      </a:moveTo>
                      <a:cubicBezTo>
                        <a:pt x="67" y="149"/>
                        <a:pt x="68" y="154"/>
                        <a:pt x="92" y="166"/>
                      </a:cubicBezTo>
                      <a:cubicBezTo>
                        <a:pt x="89" y="148"/>
                        <a:pt x="86" y="131"/>
                        <a:pt x="82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3771DB6-6FCB-484C-B98A-95B1D9F13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3" y="1237"/>
                  <a:ext cx="383" cy="350"/>
                </a:xfrm>
                <a:custGeom>
                  <a:avLst/>
                  <a:gdLst>
                    <a:gd name="T0" fmla="*/ 214 w 320"/>
                    <a:gd name="T1" fmla="*/ 292 h 292"/>
                    <a:gd name="T2" fmla="*/ 207 w 320"/>
                    <a:gd name="T3" fmla="*/ 272 h 292"/>
                    <a:gd name="T4" fmla="*/ 281 w 320"/>
                    <a:gd name="T5" fmla="*/ 177 h 292"/>
                    <a:gd name="T6" fmla="*/ 179 w 320"/>
                    <a:gd name="T7" fmla="*/ 29 h 292"/>
                    <a:gd name="T8" fmla="*/ 30 w 320"/>
                    <a:gd name="T9" fmla="*/ 136 h 292"/>
                    <a:gd name="T10" fmla="*/ 94 w 320"/>
                    <a:gd name="T11" fmla="*/ 265 h 292"/>
                    <a:gd name="T12" fmla="*/ 102 w 320"/>
                    <a:gd name="T13" fmla="*/ 292 h 292"/>
                    <a:gd name="T14" fmla="*/ 7 w 320"/>
                    <a:gd name="T15" fmla="*/ 135 h 292"/>
                    <a:gd name="T16" fmla="*/ 143 w 320"/>
                    <a:gd name="T17" fmla="*/ 5 h 292"/>
                    <a:gd name="T18" fmla="*/ 306 w 320"/>
                    <a:gd name="T19" fmla="*/ 129 h 292"/>
                    <a:gd name="T20" fmla="*/ 214 w 320"/>
                    <a:gd name="T21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0" h="292">
                      <a:moveTo>
                        <a:pt x="214" y="292"/>
                      </a:moveTo>
                      <a:cubicBezTo>
                        <a:pt x="211" y="284"/>
                        <a:pt x="209" y="278"/>
                        <a:pt x="207" y="272"/>
                      </a:cubicBezTo>
                      <a:cubicBezTo>
                        <a:pt x="246" y="251"/>
                        <a:pt x="273" y="221"/>
                        <a:pt x="281" y="177"/>
                      </a:cubicBezTo>
                      <a:cubicBezTo>
                        <a:pt x="294" y="109"/>
                        <a:pt x="247" y="41"/>
                        <a:pt x="179" y="29"/>
                      </a:cubicBezTo>
                      <a:cubicBezTo>
                        <a:pt x="108" y="17"/>
                        <a:pt x="40" y="66"/>
                        <a:pt x="30" y="136"/>
                      </a:cubicBezTo>
                      <a:cubicBezTo>
                        <a:pt x="23" y="189"/>
                        <a:pt x="46" y="238"/>
                        <a:pt x="94" y="265"/>
                      </a:cubicBezTo>
                      <a:cubicBezTo>
                        <a:pt x="109" y="273"/>
                        <a:pt x="111" y="280"/>
                        <a:pt x="102" y="292"/>
                      </a:cubicBezTo>
                      <a:cubicBezTo>
                        <a:pt x="41" y="276"/>
                        <a:pt x="0" y="208"/>
                        <a:pt x="7" y="135"/>
                      </a:cubicBezTo>
                      <a:cubicBezTo>
                        <a:pt x="13" y="68"/>
                        <a:pt x="75" y="9"/>
                        <a:pt x="143" y="5"/>
                      </a:cubicBezTo>
                      <a:cubicBezTo>
                        <a:pt x="223" y="0"/>
                        <a:pt x="287" y="49"/>
                        <a:pt x="306" y="129"/>
                      </a:cubicBezTo>
                      <a:cubicBezTo>
                        <a:pt x="320" y="189"/>
                        <a:pt x="278" y="266"/>
                        <a:pt x="214" y="2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E1F5CCA2-2C3B-4EB9-8C7D-158F6683D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1" y="1294"/>
                  <a:ext cx="272" cy="243"/>
                </a:xfrm>
                <a:custGeom>
                  <a:avLst/>
                  <a:gdLst>
                    <a:gd name="T0" fmla="*/ 157 w 227"/>
                    <a:gd name="T1" fmla="*/ 202 h 203"/>
                    <a:gd name="T2" fmla="*/ 161 w 227"/>
                    <a:gd name="T3" fmla="*/ 173 h 203"/>
                    <a:gd name="T4" fmla="*/ 188 w 227"/>
                    <a:gd name="T5" fmla="*/ 76 h 203"/>
                    <a:gd name="T6" fmla="*/ 97 w 227"/>
                    <a:gd name="T7" fmla="*/ 26 h 203"/>
                    <a:gd name="T8" fmla="*/ 29 w 227"/>
                    <a:gd name="T9" fmla="*/ 104 h 203"/>
                    <a:gd name="T10" fmla="*/ 64 w 227"/>
                    <a:gd name="T11" fmla="*/ 174 h 203"/>
                    <a:gd name="T12" fmla="*/ 70 w 227"/>
                    <a:gd name="T13" fmla="*/ 203 h 203"/>
                    <a:gd name="T14" fmla="*/ 8 w 227"/>
                    <a:gd name="T15" fmla="*/ 90 h 203"/>
                    <a:gd name="T16" fmla="*/ 109 w 227"/>
                    <a:gd name="T17" fmla="*/ 2 h 203"/>
                    <a:gd name="T18" fmla="*/ 214 w 227"/>
                    <a:gd name="T19" fmla="*/ 80 h 203"/>
                    <a:gd name="T20" fmla="*/ 157 w 227"/>
                    <a:gd name="T21" fmla="*/ 20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7" h="203">
                      <a:moveTo>
                        <a:pt x="157" y="202"/>
                      </a:moveTo>
                      <a:cubicBezTo>
                        <a:pt x="148" y="190"/>
                        <a:pt x="148" y="182"/>
                        <a:pt x="161" y="173"/>
                      </a:cubicBezTo>
                      <a:cubicBezTo>
                        <a:pt x="193" y="149"/>
                        <a:pt x="203" y="110"/>
                        <a:pt x="188" y="76"/>
                      </a:cubicBezTo>
                      <a:cubicBezTo>
                        <a:pt x="172" y="39"/>
                        <a:pt x="135" y="19"/>
                        <a:pt x="97" y="26"/>
                      </a:cubicBezTo>
                      <a:cubicBezTo>
                        <a:pt x="60" y="33"/>
                        <a:pt x="30" y="66"/>
                        <a:pt x="29" y="104"/>
                      </a:cubicBezTo>
                      <a:cubicBezTo>
                        <a:pt x="28" y="133"/>
                        <a:pt x="40" y="157"/>
                        <a:pt x="64" y="174"/>
                      </a:cubicBezTo>
                      <a:cubicBezTo>
                        <a:pt x="78" y="185"/>
                        <a:pt x="78" y="185"/>
                        <a:pt x="70" y="203"/>
                      </a:cubicBezTo>
                      <a:cubicBezTo>
                        <a:pt x="26" y="186"/>
                        <a:pt x="0" y="140"/>
                        <a:pt x="8" y="90"/>
                      </a:cubicBezTo>
                      <a:cubicBezTo>
                        <a:pt x="15" y="41"/>
                        <a:pt x="58" y="4"/>
                        <a:pt x="109" y="2"/>
                      </a:cubicBezTo>
                      <a:cubicBezTo>
                        <a:pt x="157" y="0"/>
                        <a:pt x="203" y="34"/>
                        <a:pt x="214" y="80"/>
                      </a:cubicBezTo>
                      <a:cubicBezTo>
                        <a:pt x="227" y="131"/>
                        <a:pt x="205" y="178"/>
                        <a:pt x="157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B7264B57-2EED-4402-B97D-208E807AF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3" y="1345"/>
                  <a:ext cx="158" cy="141"/>
                </a:xfrm>
                <a:custGeom>
                  <a:avLst/>
                  <a:gdLst>
                    <a:gd name="T0" fmla="*/ 89 w 132"/>
                    <a:gd name="T1" fmla="*/ 113 h 117"/>
                    <a:gd name="T2" fmla="*/ 95 w 132"/>
                    <a:gd name="T3" fmla="*/ 87 h 117"/>
                    <a:gd name="T4" fmla="*/ 89 w 132"/>
                    <a:gd name="T5" fmla="*/ 36 h 117"/>
                    <a:gd name="T6" fmla="*/ 38 w 132"/>
                    <a:gd name="T7" fmla="*/ 37 h 117"/>
                    <a:gd name="T8" fmla="*/ 34 w 132"/>
                    <a:gd name="T9" fmla="*/ 87 h 117"/>
                    <a:gd name="T10" fmla="*/ 42 w 132"/>
                    <a:gd name="T11" fmla="*/ 117 h 117"/>
                    <a:gd name="T12" fmla="*/ 3 w 132"/>
                    <a:gd name="T13" fmla="*/ 57 h 117"/>
                    <a:gd name="T14" fmla="*/ 58 w 132"/>
                    <a:gd name="T15" fmla="*/ 3 h 117"/>
                    <a:gd name="T16" fmla="*/ 121 w 132"/>
                    <a:gd name="T17" fmla="*/ 42 h 117"/>
                    <a:gd name="T18" fmla="*/ 96 w 132"/>
                    <a:gd name="T19" fmla="*/ 115 h 117"/>
                    <a:gd name="T20" fmla="*/ 89 w 132"/>
                    <a:gd name="T21" fmla="*/ 1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17">
                      <a:moveTo>
                        <a:pt x="89" y="113"/>
                      </a:moveTo>
                      <a:cubicBezTo>
                        <a:pt x="91" y="105"/>
                        <a:pt x="90" y="94"/>
                        <a:pt x="95" y="87"/>
                      </a:cubicBezTo>
                      <a:cubicBezTo>
                        <a:pt x="105" y="68"/>
                        <a:pt x="104" y="49"/>
                        <a:pt x="89" y="36"/>
                      </a:cubicBezTo>
                      <a:cubicBezTo>
                        <a:pt x="74" y="23"/>
                        <a:pt x="53" y="23"/>
                        <a:pt x="38" y="37"/>
                      </a:cubicBezTo>
                      <a:cubicBezTo>
                        <a:pt x="24" y="50"/>
                        <a:pt x="23" y="70"/>
                        <a:pt x="34" y="87"/>
                      </a:cubicBezTo>
                      <a:cubicBezTo>
                        <a:pt x="38" y="95"/>
                        <a:pt x="39" y="105"/>
                        <a:pt x="42" y="117"/>
                      </a:cubicBezTo>
                      <a:cubicBezTo>
                        <a:pt x="13" y="107"/>
                        <a:pt x="0" y="84"/>
                        <a:pt x="3" y="57"/>
                      </a:cubicBezTo>
                      <a:cubicBezTo>
                        <a:pt x="7" y="29"/>
                        <a:pt x="30" y="7"/>
                        <a:pt x="58" y="3"/>
                      </a:cubicBezTo>
                      <a:cubicBezTo>
                        <a:pt x="84" y="0"/>
                        <a:pt x="112" y="17"/>
                        <a:pt x="121" y="42"/>
                      </a:cubicBezTo>
                      <a:cubicBezTo>
                        <a:pt x="132" y="70"/>
                        <a:pt x="122" y="98"/>
                        <a:pt x="96" y="115"/>
                      </a:cubicBezTo>
                      <a:cubicBezTo>
                        <a:pt x="94" y="114"/>
                        <a:pt x="91" y="114"/>
                        <a:pt x="89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C735C166-86A0-4FA6-8CE2-E79E25043740}"/>
                </a:ext>
              </a:extLst>
            </p:cNvPr>
            <p:cNvGrpSpPr/>
            <p:nvPr/>
          </p:nvGrpSpPr>
          <p:grpSpPr>
            <a:xfrm>
              <a:off x="637589" y="1378374"/>
              <a:ext cx="1702881" cy="1577831"/>
              <a:chOff x="745965" y="2081624"/>
              <a:chExt cx="1702881" cy="157783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14AC29-80EB-4EA8-A1FE-56D7B0D21662}"/>
                  </a:ext>
                </a:extLst>
              </p:cNvPr>
              <p:cNvSpPr txBox="1"/>
              <p:nvPr/>
            </p:nvSpPr>
            <p:spPr>
              <a:xfrm>
                <a:off x="745965" y="2310668"/>
                <a:ext cx="1702881" cy="134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India Data Business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Global Data Business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Connect &amp; Managed DWDM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VoIP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Network Services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A9E6BF-5A81-404E-BE69-72D83CB19946}"/>
                  </a:ext>
                </a:extLst>
              </p:cNvPr>
              <p:cNvSpPr txBox="1"/>
              <p:nvPr/>
            </p:nvSpPr>
            <p:spPr>
              <a:xfrm>
                <a:off x="868846" y="2081624"/>
                <a:ext cx="1514739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TELECOM SERVICES</a:t>
                </a:r>
                <a:endParaRPr lang="en-I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889A83-4DCE-483F-B8F8-0725D2DA6370}"/>
                  </a:ext>
                </a:extLst>
              </p:cNvPr>
              <p:cNvCxnSpPr/>
              <p:nvPr/>
            </p:nvCxnSpPr>
            <p:spPr>
              <a:xfrm>
                <a:off x="952500" y="2310668"/>
                <a:ext cx="1371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25">
              <a:extLst>
                <a:ext uri="{FF2B5EF4-FFF2-40B4-BE49-F238E27FC236}">
                  <a16:creationId xmlns:a16="http://schemas.microsoft.com/office/drawing/2014/main" id="{4FEA0E38-B573-4504-9FA4-019A520618C9}"/>
                </a:ext>
              </a:extLst>
            </p:cNvPr>
            <p:cNvGrpSpPr/>
            <p:nvPr/>
          </p:nvGrpSpPr>
          <p:grpSpPr>
            <a:xfrm>
              <a:off x="771409" y="3069477"/>
              <a:ext cx="2631720" cy="1617127"/>
              <a:chOff x="5561272" y="2078532"/>
              <a:chExt cx="2631720" cy="161712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7CC29E-9287-4A9F-9700-371536BB8C18}"/>
                  </a:ext>
                </a:extLst>
              </p:cNvPr>
              <p:cNvSpPr txBox="1"/>
              <p:nvPr/>
            </p:nvSpPr>
            <p:spPr>
              <a:xfrm>
                <a:off x="5572289" y="2346872"/>
                <a:ext cx="2620703" cy="1348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Colocation/White labelling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Transformation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Public Cloud (</a:t>
                </a:r>
                <a:r>
                  <a:rPr 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IaaS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PaaS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private and hybrid cloud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based DR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 Managed Services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Security Services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15764B-37C4-4913-90E4-1E44333EA818}"/>
                  </a:ext>
                </a:extLst>
              </p:cNvPr>
              <p:cNvSpPr txBox="1"/>
              <p:nvPr/>
            </p:nvSpPr>
            <p:spPr>
              <a:xfrm>
                <a:off x="5561272" y="2078532"/>
                <a:ext cx="249642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DC, CLOUD &amp; MANAGED SERVICES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F53F45-6937-4962-9098-A47B13423D02}"/>
                  </a:ext>
                </a:extLst>
              </p:cNvPr>
              <p:cNvCxnSpPr/>
              <p:nvPr/>
            </p:nvCxnSpPr>
            <p:spPr>
              <a:xfrm>
                <a:off x="5652355" y="2338623"/>
                <a:ext cx="213326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26">
              <a:extLst>
                <a:ext uri="{FF2B5EF4-FFF2-40B4-BE49-F238E27FC236}">
                  <a16:creationId xmlns:a16="http://schemas.microsoft.com/office/drawing/2014/main" id="{CB45A0C4-5B0D-480B-AADD-2D21057C53C4}"/>
                </a:ext>
              </a:extLst>
            </p:cNvPr>
            <p:cNvGrpSpPr/>
            <p:nvPr/>
          </p:nvGrpSpPr>
          <p:grpSpPr>
            <a:xfrm>
              <a:off x="5340644" y="512253"/>
              <a:ext cx="2787910" cy="1298109"/>
              <a:chOff x="5439978" y="762949"/>
              <a:chExt cx="2787910" cy="12981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546B54-6AB7-455B-9C4D-C85A07F6A33B}"/>
                  </a:ext>
                </a:extLst>
              </p:cNvPr>
              <p:cNvSpPr txBox="1"/>
              <p:nvPr/>
            </p:nvSpPr>
            <p:spPr>
              <a:xfrm>
                <a:off x="5551835" y="1069384"/>
                <a:ext cx="2253044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IT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Network Integration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Information Security Services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Collaboration Services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End User Computing Services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EDFFF-3DB4-44BA-B4F0-D323829B294B}"/>
                  </a:ext>
                </a:extLst>
              </p:cNvPr>
              <p:cNvSpPr txBox="1"/>
              <p:nvPr/>
            </p:nvSpPr>
            <p:spPr>
              <a:xfrm>
                <a:off x="5439978" y="762949"/>
                <a:ext cx="278791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TECHNOLOGY INTEGRATION SERVICES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26CABCB-60B5-4EC0-AF4C-BDCA46DFBFD3}"/>
                  </a:ext>
                </a:extLst>
              </p:cNvPr>
              <p:cNvCxnSpPr/>
              <p:nvPr/>
            </p:nvCxnSpPr>
            <p:spPr>
              <a:xfrm>
                <a:off x="5551835" y="1024023"/>
                <a:ext cx="215939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27">
              <a:extLst>
                <a:ext uri="{FF2B5EF4-FFF2-40B4-BE49-F238E27FC236}">
                  <a16:creationId xmlns:a16="http://schemas.microsoft.com/office/drawing/2014/main" id="{67FFFF8F-4BAA-4119-AB8C-9694DF98861D}"/>
                </a:ext>
              </a:extLst>
            </p:cNvPr>
            <p:cNvGrpSpPr/>
            <p:nvPr/>
          </p:nvGrpSpPr>
          <p:grpSpPr>
            <a:xfrm>
              <a:off x="5594871" y="2018253"/>
              <a:ext cx="2866886" cy="1253284"/>
              <a:chOff x="86619" y="602033"/>
              <a:chExt cx="2866886" cy="125328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235E10-70B5-407D-BDD2-1FB61A8D0046}"/>
                  </a:ext>
                </a:extLst>
              </p:cNvPr>
              <p:cNvSpPr txBox="1"/>
              <p:nvPr/>
            </p:nvSpPr>
            <p:spPr>
              <a:xfrm>
                <a:off x="88757" y="602033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APPLICATIONS SERVICES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119306-8744-4D0C-9FB4-73AFEDFAE14E}"/>
                  </a:ext>
                </a:extLst>
              </p:cNvPr>
              <p:cNvCxnSpPr/>
              <p:nvPr/>
            </p:nvCxnSpPr>
            <p:spPr>
              <a:xfrm>
                <a:off x="167811" y="860027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46AC16-15AC-4286-BFDA-F5DCF3CAB176}"/>
                  </a:ext>
                </a:extLst>
              </p:cNvPr>
              <p:cNvSpPr txBox="1"/>
              <p:nvPr/>
            </p:nvSpPr>
            <p:spPr>
              <a:xfrm>
                <a:off x="86619" y="863643"/>
                <a:ext cx="2756659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iTest – Online Testing Platform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eLearning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Forum – Distribution Management System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Portal Solutions</a:t>
                </a:r>
              </a:p>
            </p:txBody>
          </p:sp>
        </p:grpSp>
        <p:grpSp>
          <p:nvGrpSpPr>
            <p:cNvPr id="123" name="Group 28">
              <a:extLst>
                <a:ext uri="{FF2B5EF4-FFF2-40B4-BE49-F238E27FC236}">
                  <a16:creationId xmlns:a16="http://schemas.microsoft.com/office/drawing/2014/main" id="{99885180-0E04-4397-B0D7-F9C68FECB5C7}"/>
                </a:ext>
              </a:extLst>
            </p:cNvPr>
            <p:cNvGrpSpPr/>
            <p:nvPr/>
          </p:nvGrpSpPr>
          <p:grpSpPr>
            <a:xfrm>
              <a:off x="4573345" y="3365178"/>
              <a:ext cx="4221898" cy="1074729"/>
              <a:chOff x="4562509" y="3604857"/>
              <a:chExt cx="4221898" cy="107472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D8688-FD2B-4F76-86FD-D6BA30E7C13C}"/>
                  </a:ext>
                </a:extLst>
              </p:cNvPr>
              <p:cNvSpPr txBox="1"/>
              <p:nvPr/>
            </p:nvSpPr>
            <p:spPr>
              <a:xfrm>
                <a:off x="4564647" y="3604857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PLATFORM SERVICES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DCF91AC-73D0-425A-98A1-0826F6344778}"/>
                  </a:ext>
                </a:extLst>
              </p:cNvPr>
              <p:cNvCxnSpPr/>
              <p:nvPr/>
            </p:nvCxnSpPr>
            <p:spPr>
              <a:xfrm>
                <a:off x="4643701" y="3862851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9CBD6E-4FB9-4702-B12C-D384413B643E}"/>
                  </a:ext>
                </a:extLst>
              </p:cNvPr>
              <p:cNvSpPr txBox="1"/>
              <p:nvPr/>
            </p:nvSpPr>
            <p:spPr>
              <a:xfrm>
                <a:off x="4562509" y="3866468"/>
                <a:ext cx="4221898" cy="81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SAP / S4 Hana, Success Factors and hosted cloud infrastructure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Microsoft – Azure, Office &amp; Productivity, Dynamics CRM  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Oracle – SaaS, PaaS (HR, Database, Middleware, Cloud Machine)</a:t>
                </a:r>
              </a:p>
              <a:p>
                <a:pPr marL="114511" indent="-114511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286702" y="313750"/>
            <a:ext cx="7251781" cy="483689"/>
          </a:xfrm>
          <a:prstGeom prst="rect">
            <a:avLst/>
          </a:prstGeom>
        </p:spPr>
        <p:txBody>
          <a:bodyPr vert="horz" lIns="69677" tIns="34839" rIns="69677" bIns="34839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SOLUTION </a:t>
            </a:r>
          </a:p>
        </p:txBody>
      </p:sp>
    </p:spTree>
    <p:extLst>
      <p:ext uri="{BB962C8B-B14F-4D97-AF65-F5344CB8AC3E}">
        <p14:creationId xmlns:p14="http://schemas.microsoft.com/office/powerpoint/2010/main" val="407426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38860-7D44-4807-98EE-B218460D1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4" y="311624"/>
            <a:ext cx="5991962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75358" y="353292"/>
            <a:ext cx="7318332" cy="3693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AGILITY, FLEXIBILITY &amp; CHOICES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0D351B6-6EDF-4C39-9648-A31166ECBB35}"/>
              </a:ext>
            </a:extLst>
          </p:cNvPr>
          <p:cNvSpPr txBox="1"/>
          <p:nvPr/>
        </p:nvSpPr>
        <p:spPr>
          <a:xfrm>
            <a:off x="1494090" y="1035838"/>
            <a:ext cx="1670338" cy="4616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Investment and IP Commitments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0AFD3A7-572A-4330-BC58-1D0A13333BA4}"/>
              </a:ext>
            </a:extLst>
          </p:cNvPr>
          <p:cNvSpPr txBox="1"/>
          <p:nvPr/>
        </p:nvSpPr>
        <p:spPr>
          <a:xfrm>
            <a:off x="1388466" y="4415322"/>
            <a:ext cx="167033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of providing choices </a:t>
            </a:r>
          </a:p>
          <a:p>
            <a:pPr algn="r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4B6FD15D-2181-4FA0-97BC-D7B3C2C02966}"/>
              </a:ext>
            </a:extLst>
          </p:cNvPr>
          <p:cNvSpPr txBox="1"/>
          <p:nvPr/>
        </p:nvSpPr>
        <p:spPr>
          <a:xfrm>
            <a:off x="5593288" y="897641"/>
            <a:ext cx="1714171" cy="83098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Infra: Platform &amp; SaaS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7F6E11A6-4769-49EF-A86B-FF4760333AE9}"/>
              </a:ext>
            </a:extLst>
          </p:cNvPr>
          <p:cNvSpPr txBox="1"/>
          <p:nvPr/>
        </p:nvSpPr>
        <p:spPr>
          <a:xfrm>
            <a:off x="6629400" y="2571751"/>
            <a:ext cx="1670338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Cloud: Network for Cloud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E0DD58C-4F38-4198-8999-52C898FF5FFD}"/>
              </a:ext>
            </a:extLst>
          </p:cNvPr>
          <p:cNvSpPr txBox="1"/>
          <p:nvPr/>
        </p:nvSpPr>
        <p:spPr>
          <a:xfrm>
            <a:off x="859001" y="2695363"/>
            <a:ext cx="1357709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to make Cloud secure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E11CCB8D-D632-4127-B4B7-B33F819F5A16}"/>
              </a:ext>
            </a:extLst>
          </p:cNvPr>
          <p:cNvSpPr txBox="1"/>
          <p:nvPr/>
        </p:nvSpPr>
        <p:spPr>
          <a:xfrm>
            <a:off x="5618376" y="4302317"/>
            <a:ext cx="2503590" cy="4616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Capability and Commitment to  build Cloud</a:t>
            </a:r>
          </a:p>
        </p:txBody>
      </p:sp>
      <p:pic>
        <p:nvPicPr>
          <p:cNvPr id="5" name="Graphic 4" descr="Lock">
            <a:extLst>
              <a:ext uri="{FF2B5EF4-FFF2-40B4-BE49-F238E27FC236}">
                <a16:creationId xmlns:a16="http://schemas.microsoft.com/office/drawing/2014/main" id="{41A95403-8D58-4B99-AC80-0FFE2D47B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3161" y="2686050"/>
            <a:ext cx="298548" cy="298548"/>
          </a:xfrm>
          <a:prstGeom prst="rect">
            <a:avLst/>
          </a:prstGeom>
        </p:spPr>
      </p:pic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5443A417-3D93-4B51-882B-5ACD4585F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9420" y="4286250"/>
            <a:ext cx="306982" cy="306982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09DEB758-1206-4479-9E1A-39A30FF16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6359" y="1188099"/>
            <a:ext cx="250080" cy="250080"/>
          </a:xfrm>
          <a:prstGeom prst="rect">
            <a:avLst/>
          </a:prstGeom>
        </p:spPr>
      </p:pic>
      <p:pic>
        <p:nvPicPr>
          <p:cNvPr id="11" name="Graphic 10" descr="Puzzle">
            <a:extLst>
              <a:ext uri="{FF2B5EF4-FFF2-40B4-BE49-F238E27FC236}">
                <a16:creationId xmlns:a16="http://schemas.microsoft.com/office/drawing/2014/main" id="{96B41714-CBFD-4A0A-9A2F-795B579501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5198" y="4323529"/>
            <a:ext cx="272403" cy="272403"/>
          </a:xfrm>
          <a:prstGeom prst="rect">
            <a:avLst/>
          </a:prstGeom>
        </p:spPr>
      </p:pic>
      <p:pic>
        <p:nvPicPr>
          <p:cNvPr id="13" name="Graphic 12" descr="Network">
            <a:extLst>
              <a:ext uri="{FF2B5EF4-FFF2-40B4-BE49-F238E27FC236}">
                <a16:creationId xmlns:a16="http://schemas.microsoft.com/office/drawing/2014/main" id="{B33A0B84-EFF8-431D-8265-85DE4F88AF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8860" y="2720026"/>
            <a:ext cx="251775" cy="251775"/>
          </a:xfrm>
          <a:prstGeom prst="rect">
            <a:avLst/>
          </a:prstGeom>
        </p:spPr>
      </p:pic>
      <p:pic>
        <p:nvPicPr>
          <p:cNvPr id="31" name="Graphic 30" descr="Download">
            <a:extLst>
              <a:ext uri="{FF2B5EF4-FFF2-40B4-BE49-F238E27FC236}">
                <a16:creationId xmlns:a16="http://schemas.microsoft.com/office/drawing/2014/main" id="{625301F7-8D09-42E9-8D23-BBC1A21B0E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77476" y="1143001"/>
            <a:ext cx="251775" cy="2517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87359D-8A34-4ACC-A8DC-1B7A07AC0F7F}"/>
              </a:ext>
            </a:extLst>
          </p:cNvPr>
          <p:cNvSpPr/>
          <p:nvPr/>
        </p:nvSpPr>
        <p:spPr>
          <a:xfrm>
            <a:off x="3192006" y="2660737"/>
            <a:ext cx="1670338" cy="36932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F3D78-A24A-45A9-98DA-E3B58005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254559"/>
            <a:ext cx="7538400" cy="3693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cloud@core</a:t>
            </a:r>
            <a:r>
              <a:rPr lang="en-US" dirty="0"/>
              <a:t> powers HEALTHCARE of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FBE29-C6EB-4814-8460-CEF1690BF779}"/>
              </a:ext>
            </a:extLst>
          </p:cNvPr>
          <p:cNvSpPr txBox="1"/>
          <p:nvPr/>
        </p:nvSpPr>
        <p:spPr>
          <a:xfrm>
            <a:off x="1540343" y="576025"/>
            <a:ext cx="23503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66654-F61E-441E-80C4-BDE1AFEA0583}"/>
              </a:ext>
            </a:extLst>
          </p:cNvPr>
          <p:cNvSpPr txBox="1"/>
          <p:nvPr/>
        </p:nvSpPr>
        <p:spPr>
          <a:xfrm>
            <a:off x="2970775" y="696167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F98DA-ECB9-4532-8967-79881C8B61ED}"/>
              </a:ext>
            </a:extLst>
          </p:cNvPr>
          <p:cNvSpPr/>
          <p:nvPr/>
        </p:nvSpPr>
        <p:spPr>
          <a:xfrm>
            <a:off x="1477108" y="884011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A32EC9-DFB5-4081-B5BD-1C0BA365885A}"/>
              </a:ext>
            </a:extLst>
          </p:cNvPr>
          <p:cNvGrpSpPr/>
          <p:nvPr/>
        </p:nvGrpSpPr>
        <p:grpSpPr>
          <a:xfrm>
            <a:off x="1287195" y="1125408"/>
            <a:ext cx="6499273" cy="2984860"/>
            <a:chOff x="323851" y="1348224"/>
            <a:chExt cx="8499417" cy="45073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ECAEC1-4D0A-41F9-8EEB-00969969F027}"/>
                </a:ext>
              </a:extLst>
            </p:cNvPr>
            <p:cNvGrpSpPr/>
            <p:nvPr/>
          </p:nvGrpSpPr>
          <p:grpSpPr>
            <a:xfrm>
              <a:off x="323851" y="1348224"/>
              <a:ext cx="8499417" cy="4507390"/>
              <a:chOff x="323851" y="1348224"/>
              <a:chExt cx="8499417" cy="4507390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C2F9F8A0-250F-4354-99EF-5729A1CA8B8C}"/>
                  </a:ext>
                </a:extLst>
              </p:cNvPr>
              <p:cNvSpPr/>
              <p:nvPr/>
            </p:nvSpPr>
            <p:spPr>
              <a:xfrm rot="5400000">
                <a:off x="-706216" y="2737698"/>
                <a:ext cx="4147983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ED1ECCD6-52C3-4902-AA00-7661195C937E}"/>
                  </a:ext>
                </a:extLst>
              </p:cNvPr>
              <p:cNvSpPr/>
              <p:nvPr/>
            </p:nvSpPr>
            <p:spPr>
              <a:xfrm rot="5400000">
                <a:off x="1430974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7D7BE6F3-E426-4341-9DC6-B763A36BD18F}"/>
                  </a:ext>
                </a:extLst>
              </p:cNvPr>
              <p:cNvSpPr/>
              <p:nvPr/>
            </p:nvSpPr>
            <p:spPr>
              <a:xfrm rot="5400000">
                <a:off x="3568163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40568D9-A387-48C7-AA6C-B0056CB86D4B}"/>
                  </a:ext>
                </a:extLst>
              </p:cNvPr>
              <p:cNvSpPr/>
              <p:nvPr/>
            </p:nvSpPr>
            <p:spPr>
              <a:xfrm rot="5400000">
                <a:off x="5705353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D08513-FB52-4F87-9732-149202C306B6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8" name="Picture 2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188F913-F48E-46E7-A9E3-EF6E8779C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D49A68F-5213-4082-BA2B-5831BCE97879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0" name="Picture 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0B52019-70E2-47F8-8B16-6CC23B3B6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DB1BCA5-8F52-49AE-B213-33F4AD48A3A1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2" name="Picture 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5826C6F-330D-4063-A4E5-7736FBED7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8A266B6-8592-4805-AE37-8FC41A92D04D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4" name="Picture 3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2B04E7C-3BF8-48C1-A16C-A41875F5D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8BC86B-9FF7-45FD-846F-353B9FE8DA99}"/>
                </a:ext>
              </a:extLst>
            </p:cNvPr>
            <p:cNvSpPr txBox="1"/>
            <p:nvPr/>
          </p:nvSpPr>
          <p:spPr>
            <a:xfrm>
              <a:off x="495493" y="2068338"/>
              <a:ext cx="1744563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+mj-lt"/>
                </a:rPr>
                <a:t>CLOUD ENABLING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849C9C-5EB1-47B0-84CF-6F613B354B57}"/>
                </a:ext>
              </a:extLst>
            </p:cNvPr>
            <p:cNvSpPr txBox="1"/>
            <p:nvPr/>
          </p:nvSpPr>
          <p:spPr>
            <a:xfrm>
              <a:off x="2677753" y="2068338"/>
              <a:ext cx="1654420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INSPIRED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7A34D-0821-435E-A9F7-AC0B7D620C94}"/>
                </a:ext>
              </a:extLst>
            </p:cNvPr>
            <p:cNvSpPr txBox="1"/>
            <p:nvPr/>
          </p:nvSpPr>
          <p:spPr>
            <a:xfrm>
              <a:off x="4971120" y="2068338"/>
              <a:ext cx="1342068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PURE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E869BB-BF04-4CC5-877D-3F5D2CA8301F}"/>
                </a:ext>
              </a:extLst>
            </p:cNvPr>
            <p:cNvSpPr txBox="1"/>
            <p:nvPr/>
          </p:nvSpPr>
          <p:spPr>
            <a:xfrm>
              <a:off x="6868280" y="2068338"/>
              <a:ext cx="1822126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ENHANCED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DBF0D4-B81B-4B8E-A08E-BEE629FE849F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321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BCA0F4-2B2A-4E1D-B796-D9193B2E9EA9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221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8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8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84A7FC-AE69-4062-9DCD-B68FF74276B9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4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865098-FCE0-4DCE-B0E9-5FFD3EA1BB86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221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cs typeface="Calibri" panose="020F0502020204030204" pitchFamily="34" charset="0"/>
                </a:rPr>
                <a:t>Forum</a:t>
              </a: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081E693-263A-4174-891E-007CCE3C87A3}"/>
              </a:ext>
            </a:extLst>
          </p:cNvPr>
          <p:cNvSpPr/>
          <p:nvPr/>
        </p:nvSpPr>
        <p:spPr>
          <a:xfrm>
            <a:off x="7720827" y="3442716"/>
            <a:ext cx="1298448" cy="1243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Create cloud based IT infrastructure and IT Transformation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701F22-B7B7-4EC8-940A-B3D594CB4EC5}"/>
              </a:ext>
            </a:extLst>
          </p:cNvPr>
          <p:cNvSpPr/>
          <p:nvPr/>
        </p:nvSpPr>
        <p:spPr>
          <a:xfrm>
            <a:off x="7720827" y="1023938"/>
            <a:ext cx="1298448" cy="1243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Implement cloud based ERP’s and institutes’ communication services and enable collaborative solutions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DFF190-5EF8-4DF8-92B9-65A9DE28CEFD}"/>
              </a:ext>
            </a:extLst>
          </p:cNvPr>
          <p:cNvSpPr/>
          <p:nvPr/>
        </p:nvSpPr>
        <p:spPr>
          <a:xfrm>
            <a:off x="140118" y="3439392"/>
            <a:ext cx="1302327" cy="12469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Provide online learning solutions, remote diagnosis and enable connected communication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8A3142-ED71-4D33-8FBB-EA978BAD2D36}"/>
              </a:ext>
            </a:extLst>
          </p:cNvPr>
          <p:cNvSpPr/>
          <p:nvPr/>
        </p:nvSpPr>
        <p:spPr>
          <a:xfrm>
            <a:off x="140118" y="1023938"/>
            <a:ext cx="1231034" cy="12101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Secure storage of valuable patient data and protect against various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8300" y="970389"/>
            <a:ext cx="4608513" cy="473948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8775" y="1609780"/>
            <a:ext cx="5914703" cy="499576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342900" y="2249171"/>
            <a:ext cx="5356860" cy="494030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342900" y="2888562"/>
            <a:ext cx="4608513" cy="550830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19142" y="4316934"/>
            <a:ext cx="3832271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IN" sz="1400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39856"/>
            <a:ext cx="2372810" cy="24464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15520" y="1131550"/>
            <a:ext cx="345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industry drivers in Healthcare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4972" y="2458726"/>
            <a:ext cx="410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Introducing </a:t>
            </a:r>
            <a:r>
              <a:rPr lang="en-US" sz="1600" dirty="0" err="1"/>
              <a:t>Sify</a:t>
            </a:r>
            <a:r>
              <a:rPr lang="en-US" sz="1600" dirty="0"/>
              <a:t> &amp; Cloud @ Core</a:t>
            </a:r>
          </a:p>
          <a:p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4974" y="1781176"/>
            <a:ext cx="537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adoption and </a:t>
            </a:r>
            <a:r>
              <a:rPr lang="en-US" sz="1600" dirty="0" err="1"/>
              <a:t>Sify</a:t>
            </a:r>
            <a:r>
              <a:rPr lang="en-US" sz="1600" dirty="0"/>
              <a:t> relevance in Healthcare</a:t>
            </a:r>
          </a:p>
        </p:txBody>
      </p:sp>
      <p:grpSp>
        <p:nvGrpSpPr>
          <p:cNvPr id="20" name="Group 31"/>
          <p:cNvGrpSpPr/>
          <p:nvPr/>
        </p:nvGrpSpPr>
        <p:grpSpPr>
          <a:xfrm>
            <a:off x="358775" y="3544395"/>
            <a:ext cx="5397789" cy="476888"/>
            <a:chOff x="342900" y="3233824"/>
            <a:chExt cx="4608513" cy="584775"/>
          </a:xfrm>
        </p:grpSpPr>
        <p:sp>
          <p:nvSpPr>
            <p:cNvPr id="28" name="Rectangle 27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05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46343" y="3053467"/>
            <a:ext cx="484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Sify</a:t>
            </a:r>
            <a:r>
              <a:rPr lang="en-IN" sz="1600" dirty="0"/>
              <a:t> engagement models/key strengths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162963" y="3689660"/>
            <a:ext cx="62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Sify</a:t>
            </a:r>
            <a:r>
              <a:rPr lang="en-US" sz="1600" dirty="0"/>
              <a:t> customer references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DATA CENTER SERVICES - CLOUD @ CORE </a:t>
            </a:r>
          </a:p>
        </p:txBody>
      </p:sp>
      <p:grpSp>
        <p:nvGrpSpPr>
          <p:cNvPr id="3" name="Group 282"/>
          <p:cNvGrpSpPr/>
          <p:nvPr/>
        </p:nvGrpSpPr>
        <p:grpSpPr>
          <a:xfrm>
            <a:off x="320227" y="698512"/>
            <a:ext cx="8717771" cy="4465598"/>
            <a:chOff x="81888" y="1041688"/>
            <a:chExt cx="11820659" cy="6120615"/>
          </a:xfrm>
        </p:grpSpPr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42004"/>
            <a:stretch/>
          </p:blipFill>
          <p:spPr>
            <a:xfrm>
              <a:off x="7165688" y="4752965"/>
              <a:ext cx="1138895" cy="621982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0F841589-7CD8-4F29-9147-E1D6026EB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5284"/>
            <a:stretch/>
          </p:blipFill>
          <p:spPr>
            <a:xfrm>
              <a:off x="81888" y="1706613"/>
              <a:ext cx="1577584" cy="1069561"/>
            </a:xfrm>
            <a:prstGeom prst="rect">
              <a:avLst/>
            </a:prstGeom>
          </p:spPr>
        </p:pic>
        <p:sp>
          <p:nvSpPr>
            <p:cNvPr id="241" name="Rectangle 3"/>
            <p:cNvSpPr>
              <a:spLocks noChangeArrowheads="1"/>
            </p:cNvSpPr>
            <p:nvPr/>
          </p:nvSpPr>
          <p:spPr bwMode="auto">
            <a:xfrm>
              <a:off x="1297094" y="1778631"/>
              <a:ext cx="1256927" cy="624328"/>
            </a:xfrm>
            <a:prstGeom prst="rect">
              <a:avLst/>
            </a:prstGeom>
            <a:noFill/>
            <a:ln>
              <a:noFill/>
            </a:ln>
          </p:spPr>
          <p:txBody>
            <a:bodyPr lIns="121917" tIns="60958" rIns="121917" bIns="60958"/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157">
                <a:spcBef>
                  <a:spcPct val="0"/>
                </a:spcBef>
                <a:buClrTx/>
                <a:buNone/>
                <a:defRPr/>
              </a:pPr>
              <a:endParaRPr lang="en-US" altLang="en-US" sz="1100" b="1" kern="0" baseline="20000" dirty="0">
                <a:solidFill>
                  <a:srgbClr val="00B2EF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42" name="Rectangle 3"/>
            <p:cNvSpPr>
              <a:spLocks noChangeArrowheads="1"/>
            </p:cNvSpPr>
            <p:nvPr/>
          </p:nvSpPr>
          <p:spPr bwMode="auto">
            <a:xfrm>
              <a:off x="822363" y="1881721"/>
              <a:ext cx="2561771" cy="9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/>
            <a:lstStyle/>
            <a:p>
              <a:pPr defTabSz="1219018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n-US" altLang="en-US" sz="11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137035" y="3105116"/>
              <a:ext cx="2765512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Converged | Hyper Converged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Fully Dedicated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in a BOX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Hybrid Ready</a:t>
              </a:r>
              <a:endParaRPr lang="en-US" altLang="en-US" sz="1100" b="1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2B16F59-A74E-4604-B79B-7777FED3969C}"/>
                </a:ext>
              </a:extLst>
            </p:cNvPr>
            <p:cNvSpPr txBox="1"/>
            <p:nvPr/>
          </p:nvSpPr>
          <p:spPr>
            <a:xfrm>
              <a:off x="8745703" y="1962767"/>
              <a:ext cx="2865104" cy="86477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Grade</a:t>
              </a:r>
              <a:endParaRPr lang="en-US" altLang="en-US" sz="1100" b="1" dirty="0"/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Secure &amp; Custom Choices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Network Connected</a:t>
              </a:r>
            </a:p>
          </p:txBody>
        </p:sp>
        <p:sp>
          <p:nvSpPr>
            <p:cNvPr id="24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193" y="3003121"/>
              <a:ext cx="2814442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Private Cloud</a:t>
              </a:r>
            </a:p>
          </p:txBody>
        </p:sp>
        <p:sp>
          <p:nvSpPr>
            <p:cNvPr id="246" name="Text Box 26">
              <a:extLst>
                <a:ext uri="{FF2B5EF4-FFF2-40B4-BE49-F238E27FC236}">
                  <a16:creationId xmlns:a16="http://schemas.microsoft.com/office/drawing/2014/main" id="{2694AA0D-4BC0-4FEE-B1A9-4C7C44FCA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0025" y="1742885"/>
              <a:ext cx="3360791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157">
                <a:buClrTx/>
                <a:buNone/>
                <a:defRPr/>
              </a:pPr>
              <a:r>
                <a:rPr lang="en-US" altLang="en-US" sz="11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Enterprise Cloud</a:t>
              </a:r>
              <a:endParaRPr lang="en-US" altLang="en-US" sz="1100" b="1" kern="0" dirty="0">
                <a:solidFill>
                  <a:schemeClr val="accent1">
                    <a:lumMod val="75000"/>
                  </a:schemeClr>
                </a:solidFill>
                <a:latin typeface="+mn-lt"/>
                <a:sym typeface="Arial"/>
              </a:endParaRPr>
            </a:p>
          </p:txBody>
        </p:sp>
        <p:sp>
          <p:nvSpPr>
            <p:cNvPr id="247" name="Text Box 26">
              <a:extLst>
                <a:ext uri="{FF2B5EF4-FFF2-40B4-BE49-F238E27FC236}">
                  <a16:creationId xmlns:a16="http://schemas.microsoft.com/office/drawing/2014/main" id="{D52CC5CF-7E82-40EC-98AC-717541F22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5959" y="4254063"/>
              <a:ext cx="3935365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Public Cloud Services 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5BE4BACE-828F-488B-ABF6-DE973D8E5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6002" y="3353487"/>
              <a:ext cx="782665" cy="537036"/>
            </a:xfrm>
            <a:prstGeom prst="rect">
              <a:avLst/>
            </a:prstGeom>
          </p:spPr>
        </p:pic>
        <p:pic>
          <p:nvPicPr>
            <p:cNvPr id="249" name="Picture 248" descr="2 cloud.jpg">
              <a:extLst>
                <a:ext uri="{FF2B5EF4-FFF2-40B4-BE49-F238E27FC236}">
                  <a16:creationId xmlns:a16="http://schemas.microsoft.com/office/drawing/2014/main" id="{990F8CED-64CD-4936-BDD8-D8FBE2A1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27734" t="26006" r="27353" b="28386"/>
            <a:stretch>
              <a:fillRect/>
            </a:stretch>
          </p:blipFill>
          <p:spPr>
            <a:xfrm>
              <a:off x="7738463" y="2064000"/>
              <a:ext cx="878824" cy="668205"/>
            </a:xfrm>
            <a:prstGeom prst="rect">
              <a:avLst/>
            </a:prstGeom>
          </p:spPr>
        </p:pic>
        <p:sp>
          <p:nvSpPr>
            <p:cNvPr id="251" name="Rectangle 5">
              <a:extLst>
                <a:ext uri="{FF2B5EF4-FFF2-40B4-BE49-F238E27FC236}">
                  <a16:creationId xmlns:a16="http://schemas.microsoft.com/office/drawing/2014/main" id="{B23C5DBD-770E-4994-B65F-F5F57CFB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21" y="4250258"/>
              <a:ext cx="1491058" cy="69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263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  <a:cs typeface="Arial"/>
                  <a:sym typeface="Arial"/>
                </a:rPr>
                <a:t>CLOUD SERVICES</a:t>
              </a:r>
            </a:p>
            <a:p>
              <a:pPr algn="ctr" defTabSz="914263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</a:rPr>
                <a:t>@CORE</a:t>
              </a:r>
              <a:endParaRPr lang="en-US" altLang="en-US" sz="1100" dirty="0">
                <a:solidFill>
                  <a:prstClr val="black"/>
                </a:solidFill>
                <a:latin typeface="+mn-lt"/>
              </a:endParaRPr>
            </a:p>
            <a:p>
              <a:pPr algn="ctr" defTabSz="914263">
                <a:defRPr/>
              </a:pPr>
              <a:endParaRPr lang="en-US" altLang="en-US" sz="1100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037208" y="4593894"/>
              <a:ext cx="2282094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Hyper Scale 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Pay Per Use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Over 120+ Platforms</a:t>
              </a:r>
              <a:endParaRPr lang="en-US" altLang="en-US" sz="1100" b="1" dirty="0"/>
            </a:p>
          </p:txBody>
        </p:sp>
        <p:sp>
          <p:nvSpPr>
            <p:cNvPr id="253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504" y="5560105"/>
              <a:ext cx="3281831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Cloud Security Services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5445507" y="5833503"/>
              <a:ext cx="3242773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Zero Trust Security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SIEM Across Public, Private, Hybrid.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</a:t>
              </a:r>
            </a:p>
            <a:p>
              <a:endParaRPr lang="en-US" altLang="en-US" sz="1100" b="1" dirty="0"/>
            </a:p>
          </p:txBody>
        </p:sp>
        <p:sp>
          <p:nvSpPr>
            <p:cNvPr id="25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219" y="5105989"/>
              <a:ext cx="2814442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Resiliency Services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2379507" y="5432047"/>
              <a:ext cx="2270280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DR as a Service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Backup as a Service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 Service</a:t>
              </a:r>
              <a:endParaRPr lang="en-US" altLang="en-US" sz="1100" b="1" dirty="0"/>
            </a:p>
          </p:txBody>
        </p:sp>
        <p:sp>
          <p:nvSpPr>
            <p:cNvPr id="257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87" y="1562663"/>
              <a:ext cx="2814442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Managed Services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272747" y="2045866"/>
              <a:ext cx="2789920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Nerve Center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 err="1"/>
                <a:t>OneTap</a:t>
              </a:r>
              <a:r>
                <a:rPr lang="en-US" altLang="en-US" sz="1100" dirty="0"/>
                <a:t> | Dashboard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Security &amp; Unified Reporting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endParaRPr lang="en-US" altLang="en-US" sz="1100" b="1" dirty="0"/>
            </a:p>
          </p:txBody>
        </p:sp>
        <p:sp>
          <p:nvSpPr>
            <p:cNvPr id="259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81" y="3483804"/>
              <a:ext cx="3617104" cy="400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Application Acceleration &amp; Security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146800" y="4004186"/>
              <a:ext cx="2633630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Content | Media Delivery.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Security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Application Access</a:t>
              </a:r>
              <a:endParaRPr lang="en-US" altLang="en-US" sz="1100" b="1" dirty="0"/>
            </a:p>
          </p:txBody>
        </p:sp>
        <p:sp>
          <p:nvSpPr>
            <p:cNvPr id="261" name="Rectangle 18"/>
            <p:cNvSpPr>
              <a:spLocks noChangeArrowheads="1"/>
            </p:cNvSpPr>
            <p:nvPr/>
          </p:nvSpPr>
          <p:spPr bwMode="auto">
            <a:xfrm>
              <a:off x="6730778" y="3597557"/>
              <a:ext cx="116295" cy="65955"/>
            </a:xfrm>
            <a:prstGeom prst="rect">
              <a:avLst/>
            </a:prstGeom>
            <a:solidFill>
              <a:srgbClr val="BF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grpSp>
          <p:nvGrpSpPr>
            <p:cNvPr id="4" name="Group 261"/>
            <p:cNvGrpSpPr/>
            <p:nvPr/>
          </p:nvGrpSpPr>
          <p:grpSpPr>
            <a:xfrm>
              <a:off x="4184620" y="2516982"/>
              <a:ext cx="3065460" cy="2945336"/>
              <a:chOff x="4062101" y="2481414"/>
              <a:chExt cx="3280698" cy="3348488"/>
            </a:xfrm>
          </p:grpSpPr>
          <p:pic>
            <p:nvPicPr>
              <p:cNvPr id="263" name="Picture 26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63" t="10372" r="9939" b="9711"/>
              <a:stretch/>
            </p:blipFill>
            <p:spPr bwMode="auto">
              <a:xfrm>
                <a:off x="4062101" y="2481414"/>
                <a:ext cx="3280698" cy="3348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Rectangle 5">
                <a:extLst>
                  <a:ext uri="{FF2B5EF4-FFF2-40B4-BE49-F238E27FC236}">
                    <a16:creationId xmlns:a16="http://schemas.microsoft.com/office/drawing/2014/main" id="{B23C5DBD-770E-4994-B65F-F5F57CFBD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876" y="4074076"/>
                <a:ext cx="1595751" cy="527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263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CLOUD SERVICES</a:t>
                </a:r>
              </a:p>
              <a:p>
                <a:pPr algn="ctr" defTabSz="914263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 @ CORE</a:t>
                </a:r>
                <a:endParaRPr lang="en-US" altLang="en-US" sz="1100" dirty="0">
                  <a:solidFill>
                    <a:prstClr val="black"/>
                  </a:solidFill>
                  <a:latin typeface="+mn-lt"/>
                  <a:cs typeface="Arial"/>
                  <a:sym typeface="Arial"/>
                </a:endParaRPr>
              </a:p>
            </p:txBody>
          </p:sp>
          <p:grpSp>
            <p:nvGrpSpPr>
              <p:cNvPr id="5" name="Group 117"/>
              <p:cNvGrpSpPr/>
              <p:nvPr/>
            </p:nvGrpSpPr>
            <p:grpSpPr>
              <a:xfrm>
                <a:off x="5242761" y="3736421"/>
                <a:ext cx="1062951" cy="337656"/>
                <a:chOff x="4631364" y="3068638"/>
                <a:chExt cx="1875799" cy="844550"/>
              </a:xfrm>
            </p:grpSpPr>
            <p:sp>
              <p:nvSpPr>
                <p:cNvPr id="266" name="Freeform 15"/>
                <p:cNvSpPr>
                  <a:spLocks/>
                </p:cNvSpPr>
                <p:nvPr/>
              </p:nvSpPr>
              <p:spPr bwMode="auto">
                <a:xfrm>
                  <a:off x="5260017" y="3068638"/>
                  <a:ext cx="771528" cy="844550"/>
                </a:xfrm>
                <a:custGeom>
                  <a:avLst/>
                  <a:gdLst>
                    <a:gd name="T0" fmla="*/ 237 w 322"/>
                    <a:gd name="T1" fmla="*/ 306 h 352"/>
                    <a:gd name="T2" fmla="*/ 167 w 322"/>
                    <a:gd name="T3" fmla="*/ 352 h 352"/>
                    <a:gd name="T4" fmla="*/ 150 w 322"/>
                    <a:gd name="T5" fmla="*/ 351 h 352"/>
                    <a:gd name="T6" fmla="*/ 150 w 322"/>
                    <a:gd name="T7" fmla="*/ 311 h 352"/>
                    <a:gd name="T8" fmla="*/ 175 w 322"/>
                    <a:gd name="T9" fmla="*/ 310 h 352"/>
                    <a:gd name="T10" fmla="*/ 200 w 322"/>
                    <a:gd name="T11" fmla="*/ 269 h 352"/>
                    <a:gd name="T12" fmla="*/ 198 w 322"/>
                    <a:gd name="T13" fmla="*/ 260 h 352"/>
                    <a:gd name="T14" fmla="*/ 188 w 322"/>
                    <a:gd name="T15" fmla="*/ 232 h 352"/>
                    <a:gd name="T16" fmla="*/ 146 w 322"/>
                    <a:gd name="T17" fmla="*/ 127 h 352"/>
                    <a:gd name="T18" fmla="*/ 132 w 322"/>
                    <a:gd name="T19" fmla="*/ 118 h 352"/>
                    <a:gd name="T20" fmla="*/ 84 w 322"/>
                    <a:gd name="T21" fmla="*/ 118 h 352"/>
                    <a:gd name="T22" fmla="*/ 84 w 322"/>
                    <a:gd name="T23" fmla="*/ 275 h 352"/>
                    <a:gd name="T24" fmla="*/ 39 w 322"/>
                    <a:gd name="T25" fmla="*/ 275 h 352"/>
                    <a:gd name="T26" fmla="*/ 39 w 322"/>
                    <a:gd name="T27" fmla="*/ 118 h 352"/>
                    <a:gd name="T28" fmla="*/ 0 w 322"/>
                    <a:gd name="T29" fmla="*/ 118 h 352"/>
                    <a:gd name="T30" fmla="*/ 0 w 322"/>
                    <a:gd name="T31" fmla="*/ 81 h 352"/>
                    <a:gd name="T32" fmla="*/ 39 w 322"/>
                    <a:gd name="T33" fmla="*/ 81 h 352"/>
                    <a:gd name="T34" fmla="*/ 60 w 322"/>
                    <a:gd name="T35" fmla="*/ 22 h 352"/>
                    <a:gd name="T36" fmla="*/ 111 w 322"/>
                    <a:gd name="T37" fmla="*/ 0 h 352"/>
                    <a:gd name="T38" fmla="*/ 151 w 322"/>
                    <a:gd name="T39" fmla="*/ 7 h 352"/>
                    <a:gd name="T40" fmla="*/ 137 w 322"/>
                    <a:gd name="T41" fmla="*/ 42 h 352"/>
                    <a:gd name="T42" fmla="*/ 115 w 322"/>
                    <a:gd name="T43" fmla="*/ 37 h 352"/>
                    <a:gd name="T44" fmla="*/ 93 w 322"/>
                    <a:gd name="T45" fmla="*/ 48 h 352"/>
                    <a:gd name="T46" fmla="*/ 84 w 322"/>
                    <a:gd name="T47" fmla="*/ 75 h 352"/>
                    <a:gd name="T48" fmla="*/ 84 w 322"/>
                    <a:gd name="T49" fmla="*/ 81 h 352"/>
                    <a:gd name="T50" fmla="*/ 157 w 322"/>
                    <a:gd name="T51" fmla="*/ 81 h 352"/>
                    <a:gd name="T52" fmla="*/ 180 w 322"/>
                    <a:gd name="T53" fmla="*/ 94 h 352"/>
                    <a:gd name="T54" fmla="*/ 227 w 322"/>
                    <a:gd name="T55" fmla="*/ 215 h 352"/>
                    <a:gd name="T56" fmla="*/ 262 w 322"/>
                    <a:gd name="T57" fmla="*/ 118 h 352"/>
                    <a:gd name="T58" fmla="*/ 231 w 322"/>
                    <a:gd name="T59" fmla="*/ 118 h 352"/>
                    <a:gd name="T60" fmla="*/ 231 w 322"/>
                    <a:gd name="T61" fmla="*/ 81 h 352"/>
                    <a:gd name="T62" fmla="*/ 322 w 322"/>
                    <a:gd name="T63" fmla="*/ 81 h 352"/>
                    <a:gd name="T64" fmla="*/ 237 w 322"/>
                    <a:gd name="T65" fmla="*/ 3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2" h="352">
                      <a:moveTo>
                        <a:pt x="237" y="306"/>
                      </a:moveTo>
                      <a:cubicBezTo>
                        <a:pt x="220" y="349"/>
                        <a:pt x="193" y="351"/>
                        <a:pt x="167" y="352"/>
                      </a:cubicBezTo>
                      <a:cubicBezTo>
                        <a:pt x="162" y="352"/>
                        <a:pt x="156" y="351"/>
                        <a:pt x="150" y="351"/>
                      </a:cubicBezTo>
                      <a:cubicBezTo>
                        <a:pt x="150" y="311"/>
                        <a:pt x="150" y="311"/>
                        <a:pt x="150" y="311"/>
                      </a:cubicBezTo>
                      <a:cubicBezTo>
                        <a:pt x="159" y="311"/>
                        <a:pt x="167" y="312"/>
                        <a:pt x="175" y="310"/>
                      </a:cubicBezTo>
                      <a:cubicBezTo>
                        <a:pt x="199" y="304"/>
                        <a:pt x="205" y="290"/>
                        <a:pt x="200" y="269"/>
                      </a:cubicBezTo>
                      <a:cubicBezTo>
                        <a:pt x="200" y="266"/>
                        <a:pt x="199" y="263"/>
                        <a:pt x="198" y="260"/>
                      </a:cubicBezTo>
                      <a:cubicBezTo>
                        <a:pt x="195" y="251"/>
                        <a:pt x="192" y="242"/>
                        <a:pt x="188" y="232"/>
                      </a:cubicBezTo>
                      <a:cubicBezTo>
                        <a:pt x="146" y="127"/>
                        <a:pt x="146" y="127"/>
                        <a:pt x="146" y="127"/>
                      </a:cubicBezTo>
                      <a:cubicBezTo>
                        <a:pt x="143" y="120"/>
                        <a:pt x="140" y="118"/>
                        <a:pt x="132" y="118"/>
                      </a:cubicBezTo>
                      <a:cubicBezTo>
                        <a:pt x="84" y="118"/>
                        <a:pt x="84" y="118"/>
                        <a:pt x="84" y="118"/>
                      </a:cubicBezTo>
                      <a:cubicBezTo>
                        <a:pt x="84" y="275"/>
                        <a:pt x="84" y="275"/>
                        <a:pt x="84" y="275"/>
                      </a:cubicBezTo>
                      <a:cubicBezTo>
                        <a:pt x="39" y="275"/>
                        <a:pt x="39" y="275"/>
                        <a:pt x="39" y="275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39" y="81"/>
                        <a:pt x="39" y="81"/>
                        <a:pt x="39" y="81"/>
                      </a:cubicBezTo>
                      <a:cubicBezTo>
                        <a:pt x="40" y="59"/>
                        <a:pt x="46" y="38"/>
                        <a:pt x="60" y="22"/>
                      </a:cubicBezTo>
                      <a:cubicBezTo>
                        <a:pt x="74" y="7"/>
                        <a:pt x="91" y="0"/>
                        <a:pt x="111" y="0"/>
                      </a:cubicBezTo>
                      <a:cubicBezTo>
                        <a:pt x="122" y="0"/>
                        <a:pt x="135" y="3"/>
                        <a:pt x="151" y="7"/>
                      </a:cubicBezTo>
                      <a:cubicBezTo>
                        <a:pt x="137" y="42"/>
                        <a:pt x="137" y="42"/>
                        <a:pt x="137" y="42"/>
                      </a:cubicBezTo>
                      <a:cubicBezTo>
                        <a:pt x="127" y="38"/>
                        <a:pt x="120" y="37"/>
                        <a:pt x="115" y="37"/>
                      </a:cubicBezTo>
                      <a:cubicBezTo>
                        <a:pt x="106" y="37"/>
                        <a:pt x="99" y="41"/>
                        <a:pt x="93" y="48"/>
                      </a:cubicBezTo>
                      <a:cubicBezTo>
                        <a:pt x="87" y="55"/>
                        <a:pt x="84" y="64"/>
                        <a:pt x="84" y="75"/>
                      </a:cubicBezTo>
                      <a:cubicBezTo>
                        <a:pt x="84" y="77"/>
                        <a:pt x="84" y="79"/>
                        <a:pt x="84" y="81"/>
                      </a:cubicBezTo>
                      <a:cubicBezTo>
                        <a:pt x="157" y="81"/>
                        <a:pt x="157" y="81"/>
                        <a:pt x="157" y="81"/>
                      </a:cubicBezTo>
                      <a:cubicBezTo>
                        <a:pt x="168" y="81"/>
                        <a:pt x="176" y="84"/>
                        <a:pt x="180" y="94"/>
                      </a:cubicBezTo>
                      <a:cubicBezTo>
                        <a:pt x="227" y="215"/>
                        <a:pt x="227" y="215"/>
                        <a:pt x="227" y="215"/>
                      </a:cubicBezTo>
                      <a:cubicBezTo>
                        <a:pt x="262" y="118"/>
                        <a:pt x="262" y="118"/>
                        <a:pt x="262" y="118"/>
                      </a:cubicBezTo>
                      <a:cubicBezTo>
                        <a:pt x="231" y="118"/>
                        <a:pt x="231" y="118"/>
                        <a:pt x="231" y="118"/>
                      </a:cubicBezTo>
                      <a:cubicBezTo>
                        <a:pt x="231" y="81"/>
                        <a:pt x="231" y="81"/>
                        <a:pt x="231" y="81"/>
                      </a:cubicBezTo>
                      <a:cubicBezTo>
                        <a:pt x="322" y="81"/>
                        <a:pt x="322" y="81"/>
                        <a:pt x="322" y="81"/>
                      </a:cubicBezTo>
                      <a:cubicBezTo>
                        <a:pt x="293" y="156"/>
                        <a:pt x="253" y="264"/>
                        <a:pt x="237" y="30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 dirty="0"/>
                </a:p>
              </p:txBody>
            </p:sp>
            <p:sp>
              <p:nvSpPr>
                <p:cNvPr id="267" name="Freeform 16"/>
                <p:cNvSpPr>
                  <a:spLocks/>
                </p:cNvSpPr>
                <p:nvPr/>
              </p:nvSpPr>
              <p:spPr bwMode="auto">
                <a:xfrm>
                  <a:off x="5002840" y="3263901"/>
                  <a:ext cx="187326" cy="465138"/>
                </a:xfrm>
                <a:custGeom>
                  <a:avLst/>
                  <a:gdLst>
                    <a:gd name="T0" fmla="*/ 49 w 118"/>
                    <a:gd name="T1" fmla="*/ 293 h 293"/>
                    <a:gd name="T2" fmla="*/ 49 w 118"/>
                    <a:gd name="T3" fmla="*/ 56 h 293"/>
                    <a:gd name="T4" fmla="*/ 0 w 118"/>
                    <a:gd name="T5" fmla="*/ 56 h 293"/>
                    <a:gd name="T6" fmla="*/ 0 w 118"/>
                    <a:gd name="T7" fmla="*/ 0 h 293"/>
                    <a:gd name="T8" fmla="*/ 118 w 118"/>
                    <a:gd name="T9" fmla="*/ 0 h 293"/>
                    <a:gd name="T10" fmla="*/ 118 w 118"/>
                    <a:gd name="T11" fmla="*/ 293 h 293"/>
                    <a:gd name="T12" fmla="*/ 49 w 118"/>
                    <a:gd name="T13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293">
                      <a:moveTo>
                        <a:pt x="49" y="293"/>
                      </a:moveTo>
                      <a:lnTo>
                        <a:pt x="49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293"/>
                      </a:lnTo>
                      <a:lnTo>
                        <a:pt x="49" y="293"/>
                      </a:ln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 dirty="0"/>
                </a:p>
              </p:txBody>
            </p:sp>
            <p:sp>
              <p:nvSpPr>
                <p:cNvPr id="268" name="Freeform 17"/>
                <p:cNvSpPr>
                  <a:spLocks/>
                </p:cNvSpPr>
                <p:nvPr/>
              </p:nvSpPr>
              <p:spPr bwMode="auto">
                <a:xfrm>
                  <a:off x="4631364" y="3254377"/>
                  <a:ext cx="328614" cy="484187"/>
                </a:xfrm>
                <a:custGeom>
                  <a:avLst/>
                  <a:gdLst>
                    <a:gd name="T0" fmla="*/ 1 w 137"/>
                    <a:gd name="T1" fmla="*/ 186 h 202"/>
                    <a:gd name="T2" fmla="*/ 17 w 137"/>
                    <a:gd name="T3" fmla="*/ 149 h 202"/>
                    <a:gd name="T4" fmla="*/ 63 w 137"/>
                    <a:gd name="T5" fmla="*/ 166 h 202"/>
                    <a:gd name="T6" fmla="*/ 90 w 137"/>
                    <a:gd name="T7" fmla="*/ 147 h 202"/>
                    <a:gd name="T8" fmla="*/ 82 w 137"/>
                    <a:gd name="T9" fmla="*/ 129 h 202"/>
                    <a:gd name="T10" fmla="*/ 51 w 137"/>
                    <a:gd name="T11" fmla="*/ 112 h 202"/>
                    <a:gd name="T12" fmla="*/ 0 w 137"/>
                    <a:gd name="T13" fmla="*/ 54 h 202"/>
                    <a:gd name="T14" fmla="*/ 20 w 137"/>
                    <a:gd name="T15" fmla="*/ 14 h 202"/>
                    <a:gd name="T16" fmla="*/ 69 w 137"/>
                    <a:gd name="T17" fmla="*/ 0 h 202"/>
                    <a:gd name="T18" fmla="*/ 126 w 137"/>
                    <a:gd name="T19" fmla="*/ 14 h 202"/>
                    <a:gd name="T20" fmla="*/ 113 w 137"/>
                    <a:gd name="T21" fmla="*/ 49 h 202"/>
                    <a:gd name="T22" fmla="*/ 71 w 137"/>
                    <a:gd name="T23" fmla="*/ 36 h 202"/>
                    <a:gd name="T24" fmla="*/ 47 w 137"/>
                    <a:gd name="T25" fmla="*/ 55 h 202"/>
                    <a:gd name="T26" fmla="*/ 55 w 137"/>
                    <a:gd name="T27" fmla="*/ 68 h 202"/>
                    <a:gd name="T28" fmla="*/ 89 w 137"/>
                    <a:gd name="T29" fmla="*/ 85 h 202"/>
                    <a:gd name="T30" fmla="*/ 126 w 137"/>
                    <a:gd name="T31" fmla="*/ 109 h 202"/>
                    <a:gd name="T32" fmla="*/ 137 w 137"/>
                    <a:gd name="T33" fmla="*/ 144 h 202"/>
                    <a:gd name="T34" fmla="*/ 117 w 137"/>
                    <a:gd name="T35" fmla="*/ 186 h 202"/>
                    <a:gd name="T36" fmla="*/ 62 w 137"/>
                    <a:gd name="T37" fmla="*/ 202 h 202"/>
                    <a:gd name="T38" fmla="*/ 31 w 137"/>
                    <a:gd name="T39" fmla="*/ 199 h 202"/>
                    <a:gd name="T40" fmla="*/ 1 w 137"/>
                    <a:gd name="T41" fmla="*/ 18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202">
                      <a:moveTo>
                        <a:pt x="1" y="186"/>
                      </a:move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31" y="160"/>
                        <a:pt x="46" y="166"/>
                        <a:pt x="63" y="166"/>
                      </a:cubicBezTo>
                      <a:cubicBezTo>
                        <a:pt x="81" y="166"/>
                        <a:pt x="90" y="159"/>
                        <a:pt x="90" y="147"/>
                      </a:cubicBezTo>
                      <a:cubicBezTo>
                        <a:pt x="90" y="139"/>
                        <a:pt x="87" y="133"/>
                        <a:pt x="82" y="129"/>
                      </a:cubicBezTo>
                      <a:cubicBezTo>
                        <a:pt x="76" y="124"/>
                        <a:pt x="66" y="118"/>
                        <a:pt x="51" y="112"/>
                      </a:cubicBezTo>
                      <a:cubicBezTo>
                        <a:pt x="17" y="98"/>
                        <a:pt x="0" y="78"/>
                        <a:pt x="0" y="54"/>
                      </a:cubicBezTo>
                      <a:cubicBezTo>
                        <a:pt x="0" y="37"/>
                        <a:pt x="7" y="23"/>
                        <a:pt x="20" y="14"/>
                      </a:cubicBezTo>
                      <a:cubicBezTo>
                        <a:pt x="32" y="5"/>
                        <a:pt x="49" y="0"/>
                        <a:pt x="69" y="0"/>
                      </a:cubicBezTo>
                      <a:cubicBezTo>
                        <a:pt x="89" y="0"/>
                        <a:pt x="108" y="5"/>
                        <a:pt x="126" y="14"/>
                      </a:cubicBezTo>
                      <a:cubicBezTo>
                        <a:pt x="113" y="49"/>
                        <a:pt x="113" y="49"/>
                        <a:pt x="113" y="49"/>
                      </a:cubicBezTo>
                      <a:cubicBezTo>
                        <a:pt x="103" y="41"/>
                        <a:pt x="89" y="36"/>
                        <a:pt x="71" y="36"/>
                      </a:cubicBezTo>
                      <a:cubicBezTo>
                        <a:pt x="55" y="36"/>
                        <a:pt x="47" y="43"/>
                        <a:pt x="47" y="55"/>
                      </a:cubicBezTo>
                      <a:cubicBezTo>
                        <a:pt x="47" y="60"/>
                        <a:pt x="50" y="65"/>
                        <a:pt x="55" y="68"/>
                      </a:cubicBezTo>
                      <a:cubicBezTo>
                        <a:pt x="61" y="72"/>
                        <a:pt x="72" y="78"/>
                        <a:pt x="89" y="85"/>
                      </a:cubicBezTo>
                      <a:cubicBezTo>
                        <a:pt x="106" y="91"/>
                        <a:pt x="118" y="99"/>
                        <a:pt x="126" y="109"/>
                      </a:cubicBezTo>
                      <a:cubicBezTo>
                        <a:pt x="133" y="119"/>
                        <a:pt x="137" y="130"/>
                        <a:pt x="137" y="144"/>
                      </a:cubicBezTo>
                      <a:cubicBezTo>
                        <a:pt x="137" y="162"/>
                        <a:pt x="130" y="176"/>
                        <a:pt x="117" y="186"/>
                      </a:cubicBezTo>
                      <a:cubicBezTo>
                        <a:pt x="103" y="197"/>
                        <a:pt x="85" y="202"/>
                        <a:pt x="62" y="202"/>
                      </a:cubicBezTo>
                      <a:cubicBezTo>
                        <a:pt x="49" y="202"/>
                        <a:pt x="39" y="201"/>
                        <a:pt x="31" y="199"/>
                      </a:cubicBezTo>
                      <a:cubicBezTo>
                        <a:pt x="23" y="197"/>
                        <a:pt x="13" y="192"/>
                        <a:pt x="1" y="18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 dirty="0"/>
                </a:p>
              </p:txBody>
            </p:sp>
            <p:sp>
              <p:nvSpPr>
                <p:cNvPr id="269" name="Rectangle 18"/>
                <p:cNvSpPr>
                  <a:spLocks noChangeArrowheads="1"/>
                </p:cNvSpPr>
                <p:nvPr/>
              </p:nvSpPr>
              <p:spPr bwMode="auto">
                <a:xfrm>
                  <a:off x="6380163" y="3071813"/>
                  <a:ext cx="127000" cy="127000"/>
                </a:xfrm>
                <a:prstGeom prst="rect">
                  <a:avLst/>
                </a:pr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 dirty="0"/>
                </a:p>
              </p:txBody>
            </p:sp>
          </p:grpSp>
        </p:grpSp>
        <p:sp>
          <p:nvSpPr>
            <p:cNvPr id="270" name="Freeform 5"/>
            <p:cNvSpPr>
              <a:spLocks/>
            </p:cNvSpPr>
            <p:nvPr/>
          </p:nvSpPr>
          <p:spPr bwMode="auto">
            <a:xfrm>
              <a:off x="5521325" y="2227263"/>
              <a:ext cx="323850" cy="314325"/>
            </a:xfrm>
            <a:custGeom>
              <a:avLst/>
              <a:gdLst>
                <a:gd name="T0" fmla="*/ 83 w 135"/>
                <a:gd name="T1" fmla="*/ 115 h 131"/>
                <a:gd name="T2" fmla="*/ 83 w 135"/>
                <a:gd name="T3" fmla="*/ 57 h 131"/>
                <a:gd name="T4" fmla="*/ 104 w 135"/>
                <a:gd name="T5" fmla="*/ 77 h 131"/>
                <a:gd name="T6" fmla="*/ 126 w 135"/>
                <a:gd name="T7" fmla="*/ 77 h 131"/>
                <a:gd name="T8" fmla="*/ 126 w 135"/>
                <a:gd name="T9" fmla="*/ 55 h 131"/>
                <a:gd name="T10" fmla="*/ 80 w 135"/>
                <a:gd name="T11" fmla="*/ 5 h 131"/>
                <a:gd name="T12" fmla="*/ 55 w 135"/>
                <a:gd name="T13" fmla="*/ 5 h 131"/>
                <a:gd name="T14" fmla="*/ 6 w 135"/>
                <a:gd name="T15" fmla="*/ 55 h 131"/>
                <a:gd name="T16" fmla="*/ 6 w 135"/>
                <a:gd name="T17" fmla="*/ 77 h 131"/>
                <a:gd name="T18" fmla="*/ 30 w 135"/>
                <a:gd name="T19" fmla="*/ 77 h 131"/>
                <a:gd name="T20" fmla="*/ 52 w 135"/>
                <a:gd name="T21" fmla="*/ 57 h 131"/>
                <a:gd name="T22" fmla="*/ 52 w 135"/>
                <a:gd name="T23" fmla="*/ 115 h 131"/>
                <a:gd name="T24" fmla="*/ 66 w 135"/>
                <a:gd name="T25" fmla="*/ 131 h 131"/>
                <a:gd name="T26" fmla="*/ 83 w 135"/>
                <a:gd name="T27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1">
                  <a:moveTo>
                    <a:pt x="83" y="115"/>
                  </a:move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102" y="74"/>
                    <a:pt x="104" y="77"/>
                  </a:cubicBezTo>
                  <a:cubicBezTo>
                    <a:pt x="110" y="85"/>
                    <a:pt x="121" y="85"/>
                    <a:pt x="126" y="77"/>
                  </a:cubicBezTo>
                  <a:cubicBezTo>
                    <a:pt x="135" y="71"/>
                    <a:pt x="135" y="60"/>
                    <a:pt x="126" y="5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2" y="0"/>
                    <a:pt x="63" y="0"/>
                    <a:pt x="55" y="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60"/>
                    <a:pt x="0" y="71"/>
                    <a:pt x="6" y="77"/>
                  </a:cubicBezTo>
                  <a:cubicBezTo>
                    <a:pt x="14" y="85"/>
                    <a:pt x="25" y="85"/>
                    <a:pt x="30" y="77"/>
                  </a:cubicBezTo>
                  <a:cubicBezTo>
                    <a:pt x="33" y="74"/>
                    <a:pt x="52" y="57"/>
                    <a:pt x="52" y="5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23"/>
                    <a:pt x="58" y="131"/>
                    <a:pt x="66" y="131"/>
                  </a:cubicBezTo>
                  <a:cubicBezTo>
                    <a:pt x="77" y="131"/>
                    <a:pt x="83" y="123"/>
                    <a:pt x="83" y="115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1" name="Freeform 7"/>
            <p:cNvSpPr>
              <a:spLocks/>
            </p:cNvSpPr>
            <p:nvPr/>
          </p:nvSpPr>
          <p:spPr bwMode="auto">
            <a:xfrm>
              <a:off x="4013223" y="3024542"/>
              <a:ext cx="315912" cy="323850"/>
            </a:xfrm>
            <a:custGeom>
              <a:avLst/>
              <a:gdLst>
                <a:gd name="T0" fmla="*/ 117 w 132"/>
                <a:gd name="T1" fmla="*/ 61 h 135"/>
                <a:gd name="T2" fmla="*/ 60 w 132"/>
                <a:gd name="T3" fmla="*/ 51 h 135"/>
                <a:gd name="T4" fmla="*/ 83 w 132"/>
                <a:gd name="T5" fmla="*/ 33 h 135"/>
                <a:gd name="T6" fmla="*/ 87 w 132"/>
                <a:gd name="T7" fmla="*/ 11 h 135"/>
                <a:gd name="T8" fmla="*/ 65 w 132"/>
                <a:gd name="T9" fmla="*/ 8 h 135"/>
                <a:gd name="T10" fmla="*/ 8 w 132"/>
                <a:gd name="T11" fmla="*/ 45 h 135"/>
                <a:gd name="T12" fmla="*/ 4 w 132"/>
                <a:gd name="T13" fmla="*/ 69 h 135"/>
                <a:gd name="T14" fmla="*/ 44 w 132"/>
                <a:gd name="T15" fmla="*/ 126 h 135"/>
                <a:gd name="T16" fmla="*/ 66 w 132"/>
                <a:gd name="T17" fmla="*/ 130 h 135"/>
                <a:gd name="T18" fmla="*/ 70 w 132"/>
                <a:gd name="T19" fmla="*/ 106 h 135"/>
                <a:gd name="T20" fmla="*/ 55 w 132"/>
                <a:gd name="T21" fmla="*/ 81 h 135"/>
                <a:gd name="T22" fmla="*/ 112 w 132"/>
                <a:gd name="T23" fmla="*/ 91 h 135"/>
                <a:gd name="T24" fmla="*/ 130 w 132"/>
                <a:gd name="T25" fmla="*/ 80 h 135"/>
                <a:gd name="T26" fmla="*/ 117 w 132"/>
                <a:gd name="T27" fmla="*/ 6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5">
                  <a:moveTo>
                    <a:pt x="117" y="6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80" y="35"/>
                    <a:pt x="83" y="33"/>
                  </a:cubicBezTo>
                  <a:cubicBezTo>
                    <a:pt x="92" y="29"/>
                    <a:pt x="94" y="18"/>
                    <a:pt x="87" y="11"/>
                  </a:cubicBezTo>
                  <a:cubicBezTo>
                    <a:pt x="83" y="2"/>
                    <a:pt x="72" y="0"/>
                    <a:pt x="65" y="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" y="52"/>
                    <a:pt x="0" y="60"/>
                    <a:pt x="4" y="69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9" y="133"/>
                    <a:pt x="59" y="135"/>
                    <a:pt x="66" y="130"/>
                  </a:cubicBezTo>
                  <a:cubicBezTo>
                    <a:pt x="75" y="123"/>
                    <a:pt x="77" y="113"/>
                    <a:pt x="70" y="106"/>
                  </a:cubicBezTo>
                  <a:cubicBezTo>
                    <a:pt x="68" y="103"/>
                    <a:pt x="55" y="81"/>
                    <a:pt x="55" y="81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20" y="92"/>
                    <a:pt x="129" y="88"/>
                    <a:pt x="130" y="80"/>
                  </a:cubicBezTo>
                  <a:cubicBezTo>
                    <a:pt x="132" y="69"/>
                    <a:pt x="125" y="63"/>
                    <a:pt x="117" y="6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2" name="Freeform 8"/>
            <p:cNvSpPr>
              <a:spLocks/>
            </p:cNvSpPr>
            <p:nvPr/>
          </p:nvSpPr>
          <p:spPr bwMode="auto">
            <a:xfrm>
              <a:off x="4040184" y="4575102"/>
              <a:ext cx="290512" cy="292100"/>
            </a:xfrm>
            <a:custGeom>
              <a:avLst/>
              <a:gdLst>
                <a:gd name="T0" fmla="*/ 94 w 121"/>
                <a:gd name="T1" fmla="*/ 23 h 122"/>
                <a:gd name="T2" fmla="*/ 44 w 121"/>
                <a:gd name="T3" fmla="*/ 52 h 122"/>
                <a:gd name="T4" fmla="*/ 50 w 121"/>
                <a:gd name="T5" fmla="*/ 24 h 122"/>
                <a:gd name="T6" fmla="*/ 39 w 121"/>
                <a:gd name="T7" fmla="*/ 5 h 122"/>
                <a:gd name="T8" fmla="*/ 20 w 121"/>
                <a:gd name="T9" fmla="*/ 16 h 122"/>
                <a:gd name="T10" fmla="*/ 0 w 121"/>
                <a:gd name="T11" fmla="*/ 81 h 122"/>
                <a:gd name="T12" fmla="*/ 13 w 121"/>
                <a:gd name="T13" fmla="*/ 102 h 122"/>
                <a:gd name="T14" fmla="*/ 80 w 121"/>
                <a:gd name="T15" fmla="*/ 120 h 122"/>
                <a:gd name="T16" fmla="*/ 99 w 121"/>
                <a:gd name="T17" fmla="*/ 109 h 122"/>
                <a:gd name="T18" fmla="*/ 87 w 121"/>
                <a:gd name="T19" fmla="*/ 88 h 122"/>
                <a:gd name="T20" fmla="*/ 59 w 121"/>
                <a:gd name="T21" fmla="*/ 78 h 122"/>
                <a:gd name="T22" fmla="*/ 109 w 121"/>
                <a:gd name="T23" fmla="*/ 50 h 122"/>
                <a:gd name="T24" fmla="*/ 117 w 121"/>
                <a:gd name="T25" fmla="*/ 29 h 122"/>
                <a:gd name="T26" fmla="*/ 94 w 121"/>
                <a:gd name="T2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94" y="23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9" y="27"/>
                    <a:pt x="50" y="24"/>
                  </a:cubicBezTo>
                  <a:cubicBezTo>
                    <a:pt x="54" y="15"/>
                    <a:pt x="49" y="5"/>
                    <a:pt x="39" y="5"/>
                  </a:cubicBezTo>
                  <a:cubicBezTo>
                    <a:pt x="30" y="0"/>
                    <a:pt x="21" y="6"/>
                    <a:pt x="20" y="1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1"/>
                    <a:pt x="4" y="98"/>
                    <a:pt x="13" y="102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8" y="122"/>
                    <a:pt x="97" y="117"/>
                    <a:pt x="99" y="109"/>
                  </a:cubicBezTo>
                  <a:cubicBezTo>
                    <a:pt x="102" y="98"/>
                    <a:pt x="97" y="88"/>
                    <a:pt x="87" y="88"/>
                  </a:cubicBezTo>
                  <a:cubicBezTo>
                    <a:pt x="83" y="87"/>
                    <a:pt x="59" y="78"/>
                    <a:pt x="59" y="7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6" y="45"/>
                    <a:pt x="121" y="37"/>
                    <a:pt x="117" y="29"/>
                  </a:cubicBezTo>
                  <a:cubicBezTo>
                    <a:pt x="111" y="20"/>
                    <a:pt x="101" y="19"/>
                    <a:pt x="94" y="23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3" name="Freeform 10"/>
            <p:cNvSpPr>
              <a:spLocks/>
            </p:cNvSpPr>
            <p:nvPr/>
          </p:nvSpPr>
          <p:spPr bwMode="auto">
            <a:xfrm>
              <a:off x="5867138" y="5275264"/>
              <a:ext cx="311150" cy="306388"/>
            </a:xfrm>
            <a:custGeom>
              <a:avLst/>
              <a:gdLst>
                <a:gd name="T0" fmla="*/ 34 w 130"/>
                <a:gd name="T1" fmla="*/ 24 h 128"/>
                <a:gd name="T2" fmla="*/ 53 w 130"/>
                <a:gd name="T3" fmla="*/ 78 h 128"/>
                <a:gd name="T4" fmla="*/ 26 w 130"/>
                <a:gd name="T5" fmla="*/ 67 h 128"/>
                <a:gd name="T6" fmla="*/ 6 w 130"/>
                <a:gd name="T7" fmla="*/ 75 h 128"/>
                <a:gd name="T8" fmla="*/ 13 w 130"/>
                <a:gd name="T9" fmla="*/ 95 h 128"/>
                <a:gd name="T10" fmla="*/ 74 w 130"/>
                <a:gd name="T11" fmla="*/ 126 h 128"/>
                <a:gd name="T12" fmla="*/ 97 w 130"/>
                <a:gd name="T13" fmla="*/ 117 h 128"/>
                <a:gd name="T14" fmla="*/ 126 w 130"/>
                <a:gd name="T15" fmla="*/ 54 h 128"/>
                <a:gd name="T16" fmla="*/ 119 w 130"/>
                <a:gd name="T17" fmla="*/ 33 h 128"/>
                <a:gd name="T18" fmla="*/ 96 w 130"/>
                <a:gd name="T19" fmla="*/ 42 h 128"/>
                <a:gd name="T20" fmla="*/ 82 w 130"/>
                <a:gd name="T21" fmla="*/ 67 h 128"/>
                <a:gd name="T22" fmla="*/ 62 w 130"/>
                <a:gd name="T23" fmla="*/ 13 h 128"/>
                <a:gd name="T24" fmla="*/ 44 w 130"/>
                <a:gd name="T25" fmla="*/ 3 h 128"/>
                <a:gd name="T26" fmla="*/ 34 w 130"/>
                <a:gd name="T27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8">
                  <a:moveTo>
                    <a:pt x="34" y="24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30" y="69"/>
                    <a:pt x="26" y="67"/>
                  </a:cubicBezTo>
                  <a:cubicBezTo>
                    <a:pt x="18" y="61"/>
                    <a:pt x="8" y="65"/>
                    <a:pt x="6" y="75"/>
                  </a:cubicBezTo>
                  <a:cubicBezTo>
                    <a:pt x="0" y="83"/>
                    <a:pt x="4" y="93"/>
                    <a:pt x="13" y="95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83" y="128"/>
                    <a:pt x="91" y="125"/>
                    <a:pt x="97" y="117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30" y="47"/>
                    <a:pt x="126" y="37"/>
                    <a:pt x="119" y="33"/>
                  </a:cubicBezTo>
                  <a:cubicBezTo>
                    <a:pt x="108" y="29"/>
                    <a:pt x="98" y="32"/>
                    <a:pt x="96" y="42"/>
                  </a:cubicBezTo>
                  <a:cubicBezTo>
                    <a:pt x="94" y="45"/>
                    <a:pt x="82" y="67"/>
                    <a:pt x="82" y="6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6"/>
                    <a:pt x="51" y="0"/>
                    <a:pt x="44" y="3"/>
                  </a:cubicBezTo>
                  <a:cubicBezTo>
                    <a:pt x="33" y="6"/>
                    <a:pt x="31" y="16"/>
                    <a:pt x="34" y="24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4" name="Freeform 11"/>
            <p:cNvSpPr>
              <a:spLocks/>
            </p:cNvSpPr>
            <p:nvPr/>
          </p:nvSpPr>
          <p:spPr bwMode="auto">
            <a:xfrm>
              <a:off x="7087789" y="4476683"/>
              <a:ext cx="290512" cy="292100"/>
            </a:xfrm>
            <a:custGeom>
              <a:avLst/>
              <a:gdLst>
                <a:gd name="T0" fmla="*/ 12 w 121"/>
                <a:gd name="T1" fmla="*/ 50 h 122"/>
                <a:gd name="T2" fmla="*/ 62 w 121"/>
                <a:gd name="T3" fmla="*/ 78 h 122"/>
                <a:gd name="T4" fmla="*/ 34 w 121"/>
                <a:gd name="T5" fmla="*/ 88 h 122"/>
                <a:gd name="T6" fmla="*/ 23 w 121"/>
                <a:gd name="T7" fmla="*/ 107 h 122"/>
                <a:gd name="T8" fmla="*/ 42 w 121"/>
                <a:gd name="T9" fmla="*/ 118 h 122"/>
                <a:gd name="T10" fmla="*/ 108 w 121"/>
                <a:gd name="T11" fmla="*/ 102 h 122"/>
                <a:gd name="T12" fmla="*/ 121 w 121"/>
                <a:gd name="T13" fmla="*/ 81 h 122"/>
                <a:gd name="T14" fmla="*/ 103 w 121"/>
                <a:gd name="T15" fmla="*/ 13 h 122"/>
                <a:gd name="T16" fmla="*/ 84 w 121"/>
                <a:gd name="T17" fmla="*/ 2 h 122"/>
                <a:gd name="T18" fmla="*/ 71 w 121"/>
                <a:gd name="T19" fmla="*/ 24 h 122"/>
                <a:gd name="T20" fmla="*/ 77 w 121"/>
                <a:gd name="T21" fmla="*/ 52 h 122"/>
                <a:gd name="T22" fmla="*/ 27 w 121"/>
                <a:gd name="T23" fmla="*/ 23 h 122"/>
                <a:gd name="T24" fmla="*/ 6 w 121"/>
                <a:gd name="T25" fmla="*/ 27 h 122"/>
                <a:gd name="T26" fmla="*/ 12 w 121"/>
                <a:gd name="T2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12" y="50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38" y="87"/>
                    <a:pt x="34" y="88"/>
                  </a:cubicBezTo>
                  <a:cubicBezTo>
                    <a:pt x="24" y="88"/>
                    <a:pt x="19" y="98"/>
                    <a:pt x="23" y="107"/>
                  </a:cubicBezTo>
                  <a:cubicBezTo>
                    <a:pt x="24" y="117"/>
                    <a:pt x="33" y="122"/>
                    <a:pt x="42" y="11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17" y="98"/>
                    <a:pt x="121" y="91"/>
                    <a:pt x="121" y="81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1" y="6"/>
                    <a:pt x="91" y="0"/>
                    <a:pt x="84" y="2"/>
                  </a:cubicBezTo>
                  <a:cubicBezTo>
                    <a:pt x="72" y="5"/>
                    <a:pt x="67" y="15"/>
                    <a:pt x="71" y="24"/>
                  </a:cubicBezTo>
                  <a:cubicBezTo>
                    <a:pt x="72" y="27"/>
                    <a:pt x="77" y="52"/>
                    <a:pt x="77" y="5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19"/>
                    <a:pt x="10" y="20"/>
                    <a:pt x="6" y="27"/>
                  </a:cubicBezTo>
                  <a:cubicBezTo>
                    <a:pt x="0" y="37"/>
                    <a:pt x="5" y="45"/>
                    <a:pt x="12" y="50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5" name="Freeform 12"/>
            <p:cNvSpPr>
              <a:spLocks/>
            </p:cNvSpPr>
            <p:nvPr/>
          </p:nvSpPr>
          <p:spPr bwMode="auto">
            <a:xfrm>
              <a:off x="7192895" y="3403225"/>
              <a:ext cx="317500" cy="320675"/>
            </a:xfrm>
            <a:custGeom>
              <a:avLst/>
              <a:gdLst>
                <a:gd name="T0" fmla="*/ 20 w 132"/>
                <a:gd name="T1" fmla="*/ 91 h 134"/>
                <a:gd name="T2" fmla="*/ 77 w 132"/>
                <a:gd name="T3" fmla="*/ 81 h 134"/>
                <a:gd name="T4" fmla="*/ 62 w 132"/>
                <a:gd name="T5" fmla="*/ 106 h 134"/>
                <a:gd name="T6" fmla="*/ 66 w 132"/>
                <a:gd name="T7" fmla="*/ 127 h 134"/>
                <a:gd name="T8" fmla="*/ 87 w 132"/>
                <a:gd name="T9" fmla="*/ 123 h 134"/>
                <a:gd name="T10" fmla="*/ 128 w 132"/>
                <a:gd name="T11" fmla="*/ 69 h 134"/>
                <a:gd name="T12" fmla="*/ 124 w 132"/>
                <a:gd name="T13" fmla="*/ 45 h 134"/>
                <a:gd name="T14" fmla="*/ 66 w 132"/>
                <a:gd name="T15" fmla="*/ 5 h 134"/>
                <a:gd name="T16" fmla="*/ 45 w 132"/>
                <a:gd name="T17" fmla="*/ 9 h 134"/>
                <a:gd name="T18" fmla="*/ 49 w 132"/>
                <a:gd name="T19" fmla="*/ 33 h 134"/>
                <a:gd name="T20" fmla="*/ 72 w 132"/>
                <a:gd name="T21" fmla="*/ 51 h 134"/>
                <a:gd name="T22" fmla="*/ 15 w 132"/>
                <a:gd name="T23" fmla="*/ 61 h 134"/>
                <a:gd name="T24" fmla="*/ 1 w 132"/>
                <a:gd name="T25" fmla="*/ 77 h 134"/>
                <a:gd name="T26" fmla="*/ 20 w 132"/>
                <a:gd name="T27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4">
                  <a:moveTo>
                    <a:pt x="20" y="91"/>
                  </a:moveTo>
                  <a:cubicBezTo>
                    <a:pt x="77" y="81"/>
                    <a:pt x="77" y="81"/>
                    <a:pt x="77" y="81"/>
                  </a:cubicBezTo>
                  <a:cubicBezTo>
                    <a:pt x="77" y="81"/>
                    <a:pt x="64" y="102"/>
                    <a:pt x="62" y="106"/>
                  </a:cubicBezTo>
                  <a:cubicBezTo>
                    <a:pt x="55" y="112"/>
                    <a:pt x="57" y="123"/>
                    <a:pt x="66" y="127"/>
                  </a:cubicBezTo>
                  <a:cubicBezTo>
                    <a:pt x="73" y="134"/>
                    <a:pt x="83" y="132"/>
                    <a:pt x="87" y="123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32" y="60"/>
                    <a:pt x="130" y="52"/>
                    <a:pt x="124" y="4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0" y="0"/>
                    <a:pt x="49" y="2"/>
                    <a:pt x="45" y="9"/>
                  </a:cubicBezTo>
                  <a:cubicBezTo>
                    <a:pt x="38" y="18"/>
                    <a:pt x="40" y="29"/>
                    <a:pt x="49" y="33"/>
                  </a:cubicBezTo>
                  <a:cubicBezTo>
                    <a:pt x="52" y="35"/>
                    <a:pt x="72" y="51"/>
                    <a:pt x="72" y="5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7" y="62"/>
                    <a:pt x="0" y="69"/>
                    <a:pt x="1" y="77"/>
                  </a:cubicBezTo>
                  <a:cubicBezTo>
                    <a:pt x="3" y="88"/>
                    <a:pt x="12" y="92"/>
                    <a:pt x="20" y="9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sp>
          <p:nvSpPr>
            <p:cNvPr id="276" name="Freeform 13"/>
            <p:cNvSpPr>
              <a:spLocks/>
            </p:cNvSpPr>
            <p:nvPr/>
          </p:nvSpPr>
          <p:spPr bwMode="auto">
            <a:xfrm>
              <a:off x="6788925" y="2643617"/>
              <a:ext cx="263525" cy="265113"/>
            </a:xfrm>
            <a:custGeom>
              <a:avLst/>
              <a:gdLst>
                <a:gd name="T0" fmla="*/ 35 w 110"/>
                <a:gd name="T1" fmla="*/ 102 h 111"/>
                <a:gd name="T2" fmla="*/ 72 w 110"/>
                <a:gd name="T3" fmla="*/ 58 h 111"/>
                <a:gd name="T4" fmla="*/ 76 w 110"/>
                <a:gd name="T5" fmla="*/ 86 h 111"/>
                <a:gd name="T6" fmla="*/ 93 w 110"/>
                <a:gd name="T7" fmla="*/ 100 h 111"/>
                <a:gd name="T8" fmla="*/ 107 w 110"/>
                <a:gd name="T9" fmla="*/ 84 h 111"/>
                <a:gd name="T10" fmla="*/ 103 w 110"/>
                <a:gd name="T11" fmla="*/ 16 h 111"/>
                <a:gd name="T12" fmla="*/ 84 w 110"/>
                <a:gd name="T13" fmla="*/ 0 h 111"/>
                <a:gd name="T14" fmla="*/ 15 w 110"/>
                <a:gd name="T15" fmla="*/ 6 h 111"/>
                <a:gd name="T16" fmla="*/ 1 w 110"/>
                <a:gd name="T17" fmla="*/ 23 h 111"/>
                <a:gd name="T18" fmla="*/ 20 w 110"/>
                <a:gd name="T19" fmla="*/ 39 h 111"/>
                <a:gd name="T20" fmla="*/ 49 w 110"/>
                <a:gd name="T21" fmla="*/ 38 h 111"/>
                <a:gd name="T22" fmla="*/ 12 w 110"/>
                <a:gd name="T23" fmla="*/ 82 h 111"/>
                <a:gd name="T24" fmla="*/ 12 w 110"/>
                <a:gd name="T25" fmla="*/ 104 h 111"/>
                <a:gd name="T26" fmla="*/ 35 w 110"/>
                <a:gd name="T2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1">
                  <a:moveTo>
                    <a:pt x="35" y="102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82"/>
                    <a:pt x="76" y="86"/>
                  </a:cubicBezTo>
                  <a:cubicBezTo>
                    <a:pt x="75" y="96"/>
                    <a:pt x="84" y="103"/>
                    <a:pt x="93" y="100"/>
                  </a:cubicBezTo>
                  <a:cubicBezTo>
                    <a:pt x="103" y="101"/>
                    <a:pt x="110" y="93"/>
                    <a:pt x="107" y="84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0" y="6"/>
                    <a:pt x="94" y="1"/>
                    <a:pt x="84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" y="7"/>
                    <a:pt x="0" y="15"/>
                    <a:pt x="1" y="23"/>
                  </a:cubicBezTo>
                  <a:cubicBezTo>
                    <a:pt x="2" y="34"/>
                    <a:pt x="10" y="42"/>
                    <a:pt x="20" y="39"/>
                  </a:cubicBezTo>
                  <a:cubicBezTo>
                    <a:pt x="24" y="38"/>
                    <a:pt x="49" y="38"/>
                    <a:pt x="49" y="3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6" y="89"/>
                    <a:pt x="5" y="98"/>
                    <a:pt x="12" y="104"/>
                  </a:cubicBezTo>
                  <a:cubicBezTo>
                    <a:pt x="20" y="111"/>
                    <a:pt x="30" y="108"/>
                    <a:pt x="35" y="102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 dirty="0"/>
            </a:p>
          </p:txBody>
        </p:sp>
        <p:pic>
          <p:nvPicPr>
            <p:cNvPr id="277" name="Picture 2" descr="image001">
              <a:extLst>
                <a:ext uri="{FF2B5EF4-FFF2-40B4-BE49-F238E27FC236}">
                  <a16:creationId xmlns:a16="http://schemas.microsoft.com/office/drawing/2014/main" id="{F58357B8-04FE-480D-A4B2-3621F8C52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9476" y="1168822"/>
              <a:ext cx="1037113" cy="7438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6251432" y="1041688"/>
              <a:ext cx="2644398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Rack | Space | Power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Managed Hosting  Services</a:t>
              </a:r>
            </a:p>
            <a:p>
              <a:pPr marL="228565" indent="-228565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Ready</a:t>
              </a:r>
            </a:p>
          </p:txBody>
        </p:sp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3A62B875-278E-45AB-A44D-5ED79B27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585" y="3847339"/>
              <a:ext cx="962479" cy="723951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85AF0245-53FF-4CE9-802B-E4F11399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440" y="5474033"/>
              <a:ext cx="1539177" cy="829379"/>
            </a:xfrm>
            <a:prstGeom prst="rect">
              <a:avLst/>
            </a:prstGeom>
          </p:spPr>
        </p:pic>
        <p:pic>
          <p:nvPicPr>
            <p:cNvPr id="281" name="Picture 2" descr="C:\Prashant DCS Handover\00_DCS_BU Work\4_Alliance Marketing\Service Now\Brief &amp; Logo\1 direct_Final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1" t="8187" r="10657" b="14163"/>
            <a:stretch/>
          </p:blipFill>
          <p:spPr bwMode="auto">
            <a:xfrm>
              <a:off x="3175662" y="1528563"/>
              <a:ext cx="1209535" cy="825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49216"/>
            <a:stretch/>
          </p:blipFill>
          <p:spPr>
            <a:xfrm>
              <a:off x="8055507" y="4847468"/>
              <a:ext cx="1059618" cy="506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security transformation - Cloud @ core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DFE5FB-40BB-40E8-8205-F69A546F7E39}"/>
              </a:ext>
            </a:extLst>
          </p:cNvPr>
          <p:cNvGrpSpPr/>
          <p:nvPr/>
        </p:nvGrpSpPr>
        <p:grpSpPr>
          <a:xfrm>
            <a:off x="2426765" y="800184"/>
            <a:ext cx="5273819" cy="3664534"/>
            <a:chOff x="2545112" y="537829"/>
            <a:chExt cx="5531201" cy="3843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A89873-10A6-483A-8792-2736B341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6949" y="1382060"/>
              <a:ext cx="2415515" cy="24316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447" y="2760236"/>
              <a:ext cx="1124478" cy="67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15">
                <a:defRPr/>
              </a:pPr>
              <a:r>
                <a:rPr lang="en-US" altLang="en-US" sz="1400" b="1" kern="0" dirty="0">
                  <a:solidFill>
                    <a:srgbClr val="546670"/>
                  </a:solidFill>
                  <a:latin typeface="Arial Narrow" panose="020B0506020102020204" pitchFamily="34" charset="0"/>
                  <a:sym typeface="Arial"/>
                </a:rPr>
                <a:t>Cloud at Core</a:t>
              </a:r>
            </a:p>
            <a:p>
              <a:pPr algn="ctr" defTabSz="685715">
                <a:defRPr/>
              </a:pPr>
              <a:r>
                <a:rPr lang="en-US" altLang="en-US" sz="14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of </a:t>
              </a: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Security </a:t>
              </a:r>
            </a:p>
            <a:p>
              <a:pPr algn="ctr" defTabSz="685715">
                <a:defRPr/>
              </a:pP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Transformation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6BDC10-DF30-4CA1-B909-24D55F6D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828" y="966222"/>
              <a:ext cx="507716" cy="29093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9B385A-0085-49FF-AC2A-55784A0B3081}"/>
                </a:ext>
              </a:extLst>
            </p:cNvPr>
            <p:cNvSpPr/>
            <p:nvPr/>
          </p:nvSpPr>
          <p:spPr>
            <a:xfrm>
              <a:off x="5377899" y="3771469"/>
              <a:ext cx="1525217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86">
                <a:defRPr/>
              </a:pPr>
              <a:r>
                <a:rPr lang="en-IN" sz="1200" b="1" kern="0" dirty="0">
                  <a:solidFill>
                    <a:srgbClr val="B0C800"/>
                  </a:solidFill>
                  <a:latin typeface="Arial Narrow" panose="020B0506020102020204" pitchFamily="34" charset="0"/>
                  <a:sym typeface="Arial"/>
                </a:rPr>
                <a:t>Security as a Service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5A95D-7301-49DD-9C39-0871D2CC2877}"/>
                </a:ext>
              </a:extLst>
            </p:cNvPr>
            <p:cNvSpPr/>
            <p:nvPr/>
          </p:nvSpPr>
          <p:spPr>
            <a:xfrm>
              <a:off x="5377899" y="3961570"/>
              <a:ext cx="2285136" cy="41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86">
                <a:defRPr/>
              </a:pPr>
              <a:r>
                <a:rPr lang="en-IN" sz="1000" kern="0" dirty="0">
                  <a:solidFill>
                    <a:srgbClr val="000000"/>
                  </a:solidFill>
                  <a:latin typeface="Arial Narrow" panose="020B0506020102020204" pitchFamily="34" charset="0"/>
                  <a:sym typeface="Arial"/>
                </a:rPr>
                <a:t>For the Cloud</a:t>
              </a:r>
            </a:p>
            <a:p>
              <a:pPr defTabSz="914286">
                <a:defRPr/>
              </a:pPr>
              <a:r>
                <a:rPr lang="en-IN" sz="1000" dirty="0">
                  <a:latin typeface="Arial Narrow" panose="020B0506020102020204" pitchFamily="34" charset="0"/>
                </a:rPr>
                <a:t>Security Services build for Cloud IT</a:t>
              </a:r>
              <a:endParaRPr lang="en-IN" sz="10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E46FFC-2330-4C2A-8D54-AD3AD517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968" y="1257161"/>
              <a:ext cx="503573" cy="47395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C8C1B8-2B32-4AE6-A5CB-9FE1B53EE7A7}"/>
                </a:ext>
              </a:extLst>
            </p:cNvPr>
            <p:cNvSpPr/>
            <p:nvPr/>
          </p:nvSpPr>
          <p:spPr>
            <a:xfrm>
              <a:off x="4612366" y="537829"/>
              <a:ext cx="1750503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86">
                <a:defRPr/>
              </a:pPr>
              <a:r>
                <a:rPr lang="en-IN" sz="1200" b="1" kern="0" dirty="0">
                  <a:solidFill>
                    <a:srgbClr val="B0C800"/>
                  </a:solidFill>
                  <a:latin typeface="Arial Narrow" panose="020B0506020102020204" pitchFamily="34" charset="0"/>
                  <a:sym typeface="Arial"/>
                </a:rPr>
                <a:t>Cloud delivered Security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4F9607-177F-4266-838B-1BAF4B8F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748" y="2130105"/>
              <a:ext cx="596891" cy="3601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E16F12-9A69-412C-9AEC-3B7498949C9F}"/>
                </a:ext>
              </a:extLst>
            </p:cNvPr>
            <p:cNvSpPr/>
            <p:nvPr/>
          </p:nvSpPr>
          <p:spPr>
            <a:xfrm>
              <a:off x="6235892" y="1994285"/>
              <a:ext cx="1760590" cy="274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86">
                <a:defRPr/>
              </a:pPr>
              <a:r>
                <a:rPr lang="en-IN" sz="1100" b="1" kern="0" dirty="0">
                  <a:solidFill>
                    <a:srgbClr val="B0C800"/>
                  </a:solidFill>
                  <a:latin typeface="Arial Narrow" panose="020B0506020102020204" pitchFamily="34" charset="0"/>
                  <a:sym typeface="Arial"/>
                </a:rPr>
                <a:t>SDN &amp; NFV based Services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A5E156-FE21-4A8F-914E-44D588C0D07D}"/>
                </a:ext>
              </a:extLst>
            </p:cNvPr>
            <p:cNvSpPr/>
            <p:nvPr/>
          </p:nvSpPr>
          <p:spPr>
            <a:xfrm>
              <a:off x="6321639" y="2172778"/>
              <a:ext cx="1754674" cy="387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86">
                <a:defRPr/>
              </a:pPr>
              <a:r>
                <a:rPr lang="en-IN" sz="900" kern="0" dirty="0">
                  <a:solidFill>
                    <a:srgbClr val="000000"/>
                  </a:solidFill>
                  <a:latin typeface="Arial Narrow" panose="020B0506020102020204" pitchFamily="34" charset="0"/>
                  <a:sym typeface="Arial"/>
                </a:rPr>
                <a:t>ADC | WAF | NGFW | NIPS</a:t>
              </a:r>
            </a:p>
            <a:p>
              <a:pPr algn="ctr" defTabSz="914286">
                <a:defRPr/>
              </a:pPr>
              <a:r>
                <a:rPr lang="en-IN" sz="900" dirty="0">
                  <a:latin typeface="Arial Narrow" panose="020B0506020102020204" pitchFamily="34" charset="0"/>
                </a:rPr>
                <a:t>Vendor-agnostic approach</a:t>
              </a:r>
              <a:endParaRPr lang="en-IN" sz="9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371AA8-7007-4688-8E40-67E5054B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1981" y="3069983"/>
              <a:ext cx="430682" cy="44968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E49592-EA14-4ACD-AE9D-A02B7116CCC0}"/>
                </a:ext>
              </a:extLst>
            </p:cNvPr>
            <p:cNvSpPr/>
            <p:nvPr/>
          </p:nvSpPr>
          <p:spPr>
            <a:xfrm>
              <a:off x="6087521" y="3043498"/>
              <a:ext cx="1602746" cy="274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86">
                <a:defRPr/>
              </a:pPr>
              <a:r>
                <a:rPr lang="en-IN" sz="1100" b="1" dirty="0">
                  <a:solidFill>
                    <a:srgbClr val="B0C800"/>
                  </a:solidFill>
                  <a:latin typeface="Arial Narrow" panose="020B0506020102020204" pitchFamily="34" charset="0"/>
                </a:rPr>
                <a:t>Security for Mobility</a:t>
              </a:r>
              <a:endParaRPr lang="en-IN" sz="1100" b="1" kern="0" dirty="0">
                <a:solidFill>
                  <a:srgbClr val="B0C800"/>
                </a:solidFill>
                <a:latin typeface="Arial Narrow" panose="020B0506020102020204" pitchFamily="34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4E1B51-D9CB-4181-81D2-F119B9E17DA0}"/>
                </a:ext>
              </a:extLst>
            </p:cNvPr>
            <p:cNvSpPr/>
            <p:nvPr/>
          </p:nvSpPr>
          <p:spPr>
            <a:xfrm>
              <a:off x="6142210" y="3210153"/>
              <a:ext cx="1486226" cy="24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86">
                <a:defRPr/>
              </a:pPr>
              <a:r>
                <a:rPr lang="en-IN" sz="900" kern="0" dirty="0">
                  <a:solidFill>
                    <a:srgbClr val="000000"/>
                  </a:solidFill>
                  <a:latin typeface="Arial Narrow" panose="020B0506020102020204" pitchFamily="34" charset="0"/>
                  <a:sym typeface="Arial"/>
                </a:rPr>
                <a:t>Anti-</a:t>
              </a:r>
              <a:r>
                <a:rPr lang="en-IN" sz="900" kern="0" dirty="0" err="1">
                  <a:solidFill>
                    <a:srgbClr val="000000"/>
                  </a:solidFill>
                  <a:latin typeface="Arial Narrow" panose="020B0506020102020204" pitchFamily="34" charset="0"/>
                  <a:sym typeface="Arial"/>
                </a:rPr>
                <a:t>Phising</a:t>
              </a:r>
              <a:r>
                <a:rPr lang="en-IN" sz="900" kern="0" dirty="0">
                  <a:solidFill>
                    <a:srgbClr val="000000"/>
                  </a:solidFill>
                  <a:latin typeface="Arial Narrow" panose="020B0506020102020204" pitchFamily="34" charset="0"/>
                  <a:sym typeface="Arial"/>
                </a:rPr>
                <a:t> | Anti-rogue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44FF43-0C41-4418-9795-96D9CE2C1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8300" y="3772473"/>
              <a:ext cx="551507" cy="4048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83C9EB-B838-4D33-BE12-DAE86CBA4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5855" y="3753056"/>
              <a:ext cx="410600" cy="4426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F9381-255B-4218-8980-B159A415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7743" y="3002175"/>
              <a:ext cx="499203" cy="39619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B269E7-8495-42CD-8C79-50181AA7D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5112" y="2043601"/>
              <a:ext cx="578854" cy="4881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7B85AD-BD46-46B7-B2D7-5C6871416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7430" y="1257161"/>
              <a:ext cx="419345" cy="42887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BC412-9F89-486D-AEFC-9DF6A3624DC4}"/>
              </a:ext>
            </a:extLst>
          </p:cNvPr>
          <p:cNvSpPr/>
          <p:nvPr/>
        </p:nvSpPr>
        <p:spPr>
          <a:xfrm>
            <a:off x="4397824" y="969367"/>
            <a:ext cx="1942687" cy="40009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10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rPr>
              <a:t>From the Cloud</a:t>
            </a:r>
          </a:p>
          <a:p>
            <a:pPr defTabSz="914286">
              <a:defRPr/>
            </a:pPr>
            <a:r>
              <a:rPr lang="en-IN" sz="1000" dirty="0">
                <a:latin typeface="Arial Narrow" panose="020B0506020102020204" pitchFamily="34" charset="0"/>
              </a:rPr>
              <a:t>Security Services on utility model</a:t>
            </a:r>
            <a:endParaRPr lang="en-IN" sz="1000" kern="0" dirty="0">
              <a:solidFill>
                <a:srgbClr val="0000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95D97-A951-4235-9143-5A48CA3DAC45}"/>
              </a:ext>
            </a:extLst>
          </p:cNvPr>
          <p:cNvSpPr/>
          <p:nvPr/>
        </p:nvSpPr>
        <p:spPr>
          <a:xfrm>
            <a:off x="5594508" y="1498978"/>
            <a:ext cx="1629762" cy="26160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1100" b="1" dirty="0">
                <a:solidFill>
                  <a:srgbClr val="B0C800"/>
                </a:solidFill>
                <a:latin typeface="Arial Narrow" panose="020B0506020102020204" pitchFamily="34" charset="0"/>
              </a:rPr>
              <a:t>Cloud Access Security</a:t>
            </a:r>
            <a:endParaRPr lang="en-IN" sz="1100" b="1" kern="0" dirty="0">
              <a:solidFill>
                <a:srgbClr val="B0C8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D018DD-49A9-4907-861F-32C66195E41B}"/>
              </a:ext>
            </a:extLst>
          </p:cNvPr>
          <p:cNvSpPr/>
          <p:nvPr/>
        </p:nvSpPr>
        <p:spPr>
          <a:xfrm>
            <a:off x="5490182" y="1679790"/>
            <a:ext cx="1864455" cy="2308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9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rPr>
              <a:t>O365 | Salesforce | Google Apps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C619D-1DA5-47A2-A7C3-6607D70DFB1B}"/>
              </a:ext>
            </a:extLst>
          </p:cNvPr>
          <p:cNvSpPr/>
          <p:nvPr/>
        </p:nvSpPr>
        <p:spPr>
          <a:xfrm>
            <a:off x="932784" y="3149284"/>
            <a:ext cx="1629762" cy="26160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>
              <a:defRPr/>
            </a:pPr>
            <a:r>
              <a:rPr lang="en-IN" sz="1100" b="1" dirty="0">
                <a:solidFill>
                  <a:srgbClr val="B0C800"/>
                </a:solidFill>
                <a:latin typeface="Arial Narrow" panose="020B0506020102020204" pitchFamily="34" charset="0"/>
              </a:rPr>
              <a:t>Security Analytics</a:t>
            </a:r>
            <a:endParaRPr lang="en-IN" sz="1100" b="1" kern="0" dirty="0">
              <a:solidFill>
                <a:srgbClr val="B0C8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9B966C-49F6-404A-8D39-3BB0E0BE3E81}"/>
              </a:ext>
            </a:extLst>
          </p:cNvPr>
          <p:cNvSpPr/>
          <p:nvPr/>
        </p:nvSpPr>
        <p:spPr>
          <a:xfrm>
            <a:off x="828456" y="3330096"/>
            <a:ext cx="1864455" cy="36932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>
              <a:defRPr/>
            </a:pPr>
            <a:r>
              <a:rPr lang="en-IN" sz="9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rPr>
              <a:t>En</a:t>
            </a:r>
            <a:r>
              <a:rPr lang="en-IN" sz="900" dirty="0">
                <a:latin typeface="Arial Narrow" panose="020B0506020102020204" pitchFamily="34" charset="0"/>
              </a:rPr>
              <a:t>rich Intelligence with Visibility and Analytics</a:t>
            </a:r>
            <a:endParaRPr lang="en-IN" sz="900" kern="0" dirty="0">
              <a:solidFill>
                <a:srgbClr val="0000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233391-6172-400C-B8A9-A88DDD31D650}"/>
              </a:ext>
            </a:extLst>
          </p:cNvPr>
          <p:cNvSpPr/>
          <p:nvPr/>
        </p:nvSpPr>
        <p:spPr>
          <a:xfrm>
            <a:off x="1564166" y="3915820"/>
            <a:ext cx="1734089" cy="26160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1100" b="1" kern="0" dirty="0">
                <a:solidFill>
                  <a:srgbClr val="B0C800"/>
                </a:solidFill>
                <a:latin typeface="Arial Narrow" panose="020B0506020102020204" pitchFamily="34" charset="0"/>
                <a:sym typeface="Arial"/>
              </a:rPr>
              <a:t>Securing the End Points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B3C64D-00BD-4C47-9BA5-70F4817D1242}"/>
              </a:ext>
            </a:extLst>
          </p:cNvPr>
          <p:cNvSpPr/>
          <p:nvPr/>
        </p:nvSpPr>
        <p:spPr>
          <a:xfrm>
            <a:off x="1762778" y="4096546"/>
            <a:ext cx="1864455" cy="2308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9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rPr>
              <a:t>User | Device | Thing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5CC4CB-0F66-42A9-8316-D31A5F31CFF7}"/>
              </a:ext>
            </a:extLst>
          </p:cNvPr>
          <p:cNvSpPr/>
          <p:nvPr/>
        </p:nvSpPr>
        <p:spPr>
          <a:xfrm>
            <a:off x="726381" y="2217448"/>
            <a:ext cx="1760128" cy="26160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1100" b="1" dirty="0">
                <a:solidFill>
                  <a:srgbClr val="B0C800"/>
                </a:solidFill>
                <a:latin typeface="Arial Narrow" panose="020B0506020102020204" pitchFamily="34" charset="0"/>
              </a:rPr>
              <a:t>Data Security on Cloud</a:t>
            </a:r>
            <a:endParaRPr lang="en-IN" sz="1100" b="1" kern="0" dirty="0">
              <a:solidFill>
                <a:srgbClr val="B0C8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DDD7EE-3EE6-4A0B-BBB2-D92D2D027FA0}"/>
              </a:ext>
            </a:extLst>
          </p:cNvPr>
          <p:cNvSpPr/>
          <p:nvPr/>
        </p:nvSpPr>
        <p:spPr>
          <a:xfrm>
            <a:off x="622055" y="2398261"/>
            <a:ext cx="1864455" cy="2308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>
              <a:defRPr/>
            </a:pPr>
            <a:r>
              <a:rPr lang="en-IN" sz="900" dirty="0">
                <a:latin typeface="Arial Narrow" panose="020B0506020102020204" pitchFamily="34" charset="0"/>
              </a:rPr>
              <a:t>Protecting Sensitive Data in the cloud</a:t>
            </a:r>
            <a:endParaRPr lang="en-IN" sz="900" kern="0" dirty="0">
              <a:solidFill>
                <a:srgbClr val="000000"/>
              </a:solidFill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23151A-2E55-4D4F-86F6-C2081BF28C9E}"/>
              </a:ext>
            </a:extLst>
          </p:cNvPr>
          <p:cNvSpPr/>
          <p:nvPr/>
        </p:nvSpPr>
        <p:spPr>
          <a:xfrm>
            <a:off x="1368221" y="1405879"/>
            <a:ext cx="1629762" cy="26160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>
              <a:defRPr/>
            </a:pPr>
            <a:r>
              <a:rPr lang="en-IN" sz="1100" b="1" kern="0" dirty="0">
                <a:solidFill>
                  <a:srgbClr val="B0C800"/>
                </a:solidFill>
                <a:latin typeface="Arial Narrow" panose="020B0506020102020204" pitchFamily="34" charset="0"/>
                <a:sym typeface="Arial"/>
              </a:rPr>
              <a:t>Security for OT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D7AB4-E366-4DDF-8755-DAF3082FB437}"/>
              </a:ext>
            </a:extLst>
          </p:cNvPr>
          <p:cNvSpPr/>
          <p:nvPr/>
        </p:nvSpPr>
        <p:spPr>
          <a:xfrm>
            <a:off x="1263893" y="1586691"/>
            <a:ext cx="1864455" cy="2308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defTabSz="914286">
              <a:defRPr/>
            </a:pPr>
            <a:r>
              <a:rPr lang="en-IN" sz="900" kern="0" dirty="0">
                <a:solidFill>
                  <a:srgbClr val="000000"/>
                </a:solidFill>
                <a:latin typeface="Arial Narrow" panose="020B0506020102020204" pitchFamily="34" charset="0"/>
                <a:sym typeface="Arial"/>
              </a:rPr>
              <a:t>Securing Operations Technology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SERVICES – CLOUD@CORE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1517" y="1306128"/>
            <a:ext cx="4888947" cy="32766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358775" y="1014413"/>
          <a:ext cx="3426416" cy="369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801"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 </a:t>
                      </a:r>
                      <a:r>
                        <a:rPr lang="en-US"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rivers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ecuring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Advanced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breaches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sophisticated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techniques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hacktivism due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new</a:t>
                      </a:r>
                      <a:r>
                        <a:rPr sz="12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technologies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Increasing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guidance and frameworks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ndustry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rganizations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Privacy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services -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0132C78D-68AD-4073-AC71-EDD78A7DEB6B}"/>
              </a:ext>
            </a:extLst>
          </p:cNvPr>
          <p:cNvGrpSpPr/>
          <p:nvPr/>
        </p:nvGrpSpPr>
        <p:grpSpPr>
          <a:xfrm>
            <a:off x="6584464" y="1842970"/>
            <a:ext cx="2255703" cy="2475923"/>
            <a:chOff x="5891112" y="2181310"/>
            <a:chExt cx="2255703" cy="247592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85DFE4-411F-4EF0-9130-3D9FC9B1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112" y="2244683"/>
              <a:ext cx="319087" cy="1828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5E55EE-6E1F-47E6-87A0-24D88CFD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112" y="2880948"/>
              <a:ext cx="302253" cy="28447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33D47A-29A7-4F66-A57C-F64E593C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112" y="3618839"/>
              <a:ext cx="287806" cy="300504"/>
            </a:xfrm>
            <a:prstGeom prst="rect">
              <a:avLst/>
            </a:prstGeom>
          </p:spPr>
        </p:pic>
        <p:grpSp>
          <p:nvGrpSpPr>
            <p:cNvPr id="4" name="Group 42">
              <a:extLst>
                <a:ext uri="{FF2B5EF4-FFF2-40B4-BE49-F238E27FC236}">
                  <a16:creationId xmlns:a16="http://schemas.microsoft.com/office/drawing/2014/main" id="{4C20775C-F683-4AB2-B074-DCE6EF686AC2}"/>
                </a:ext>
              </a:extLst>
            </p:cNvPr>
            <p:cNvGrpSpPr/>
            <p:nvPr/>
          </p:nvGrpSpPr>
          <p:grpSpPr>
            <a:xfrm>
              <a:off x="6323243" y="2181310"/>
              <a:ext cx="1095951" cy="254299"/>
              <a:chOff x="6323243" y="2181310"/>
              <a:chExt cx="1095951" cy="254299"/>
            </a:xfrm>
          </p:grpSpPr>
          <p:sp>
            <p:nvSpPr>
              <p:cNvPr id="29" name="Rounded Rectangle 14">
                <a:extLst>
                  <a:ext uri="{FF2B5EF4-FFF2-40B4-BE49-F238E27FC236}">
                    <a16:creationId xmlns:a16="http://schemas.microsoft.com/office/drawing/2014/main" id="{22196B37-301D-422D-8ADF-097BC47545A9}"/>
                  </a:ext>
                </a:extLst>
              </p:cNvPr>
              <p:cNvSpPr/>
              <p:nvPr/>
            </p:nvSpPr>
            <p:spPr>
              <a:xfrm>
                <a:off x="6323243" y="2189388"/>
                <a:ext cx="1095951" cy="246221"/>
              </a:xfrm>
              <a:prstGeom prst="roundRect">
                <a:avLst/>
              </a:prstGeom>
              <a:solidFill>
                <a:srgbClr val="F389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D2E8F1-77B9-49A6-BE47-2E9039CA75F5}"/>
                  </a:ext>
                </a:extLst>
              </p:cNvPr>
              <p:cNvSpPr/>
              <p:nvPr/>
            </p:nvSpPr>
            <p:spPr>
              <a:xfrm>
                <a:off x="6323243" y="2181310"/>
                <a:ext cx="102944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286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True SaaS Model</a:t>
                </a:r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B26CD97F-8FDA-483E-9AE3-53E71E488C2D}"/>
                </a:ext>
              </a:extLst>
            </p:cNvPr>
            <p:cNvGrpSpPr/>
            <p:nvPr/>
          </p:nvGrpSpPr>
          <p:grpSpPr>
            <a:xfrm>
              <a:off x="6323243" y="4362893"/>
              <a:ext cx="1823572" cy="294340"/>
              <a:chOff x="6660842" y="4348699"/>
              <a:chExt cx="1823572" cy="294340"/>
            </a:xfrm>
          </p:grpSpPr>
          <p:sp>
            <p:nvSpPr>
              <p:cNvPr id="31" name="Rounded Rectangle 16">
                <a:extLst>
                  <a:ext uri="{FF2B5EF4-FFF2-40B4-BE49-F238E27FC236}">
                    <a16:creationId xmlns:a16="http://schemas.microsoft.com/office/drawing/2014/main" id="{5960219E-E741-4F1D-AF76-C3284904B0FA}"/>
                  </a:ext>
                </a:extLst>
              </p:cNvPr>
              <p:cNvSpPr/>
              <p:nvPr/>
            </p:nvSpPr>
            <p:spPr>
              <a:xfrm>
                <a:off x="6660842" y="4348699"/>
                <a:ext cx="1804850" cy="294340"/>
              </a:xfrm>
              <a:prstGeom prst="roundRect">
                <a:avLst/>
              </a:prstGeom>
              <a:solidFill>
                <a:srgbClr val="4E54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979D1D-F83A-448C-A8B2-67AB2CEED5E5}"/>
                  </a:ext>
                </a:extLst>
              </p:cNvPr>
              <p:cNvSpPr/>
              <p:nvPr/>
            </p:nvSpPr>
            <p:spPr>
              <a:xfrm>
                <a:off x="6691320" y="4372759"/>
                <a:ext cx="179309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286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Support on Mobility and Cloud</a:t>
                </a:r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id="{BE90317C-96D7-4778-8BE0-4A913BF1FE7C}"/>
                </a:ext>
              </a:extLst>
            </p:cNvPr>
            <p:cNvGrpSpPr/>
            <p:nvPr/>
          </p:nvGrpSpPr>
          <p:grpSpPr>
            <a:xfrm>
              <a:off x="6323243" y="2890429"/>
              <a:ext cx="1350257" cy="468159"/>
              <a:chOff x="6895976" y="2719214"/>
              <a:chExt cx="1350257" cy="46815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0306E3-A0A7-4C12-BCE6-9F521F8A7FC7}"/>
                  </a:ext>
                </a:extLst>
              </p:cNvPr>
              <p:cNvSpPr/>
              <p:nvPr/>
            </p:nvSpPr>
            <p:spPr>
              <a:xfrm>
                <a:off x="6906637" y="2971929"/>
                <a:ext cx="133959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286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4" name="Rounded Rectangle 19">
                <a:extLst>
                  <a:ext uri="{FF2B5EF4-FFF2-40B4-BE49-F238E27FC236}">
                    <a16:creationId xmlns:a16="http://schemas.microsoft.com/office/drawing/2014/main" id="{4F280993-8430-4373-A4B3-539A528B91D1}"/>
                  </a:ext>
                </a:extLst>
              </p:cNvPr>
              <p:cNvSpPr/>
              <p:nvPr/>
            </p:nvSpPr>
            <p:spPr>
              <a:xfrm>
                <a:off x="6895976" y="2719214"/>
                <a:ext cx="1239076" cy="246221"/>
              </a:xfrm>
              <a:prstGeom prst="roundRect">
                <a:avLst/>
              </a:prstGeom>
              <a:solidFill>
                <a:srgbClr val="FC54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4CB02B-02B0-4898-B791-1E903E6A2169}"/>
                  </a:ext>
                </a:extLst>
              </p:cNvPr>
              <p:cNvSpPr/>
              <p:nvPr/>
            </p:nvSpPr>
            <p:spPr>
              <a:xfrm>
                <a:off x="6925657" y="2719214"/>
                <a:ext cx="116249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286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ForumNxt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30D75EC0-38DA-4680-85FA-87CF271F05ED}"/>
                </a:ext>
              </a:extLst>
            </p:cNvPr>
            <p:cNvGrpSpPr/>
            <p:nvPr/>
          </p:nvGrpSpPr>
          <p:grpSpPr>
            <a:xfrm>
              <a:off x="6323243" y="3604103"/>
              <a:ext cx="1037749" cy="484331"/>
              <a:chOff x="7050406" y="3476855"/>
              <a:chExt cx="1037749" cy="4843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0AD28E-CAE4-4A32-940E-E3E5A8EBFD18}"/>
                  </a:ext>
                </a:extLst>
              </p:cNvPr>
              <p:cNvSpPr/>
              <p:nvPr/>
            </p:nvSpPr>
            <p:spPr>
              <a:xfrm>
                <a:off x="7075286" y="3745742"/>
                <a:ext cx="101286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286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7" name="Rounded Rectangle 22">
                <a:extLst>
                  <a:ext uri="{FF2B5EF4-FFF2-40B4-BE49-F238E27FC236}">
                    <a16:creationId xmlns:a16="http://schemas.microsoft.com/office/drawing/2014/main" id="{8E2E3E14-E0C9-4D43-9641-B33EBADEC96D}"/>
                  </a:ext>
                </a:extLst>
              </p:cNvPr>
              <p:cNvSpPr/>
              <p:nvPr/>
            </p:nvSpPr>
            <p:spPr>
              <a:xfrm>
                <a:off x="7050406" y="3476855"/>
                <a:ext cx="1037749" cy="254715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1C215A-E428-405B-AE12-91A227D3CD6F}"/>
                  </a:ext>
                </a:extLst>
              </p:cNvPr>
              <p:cNvSpPr/>
              <p:nvPr/>
            </p:nvSpPr>
            <p:spPr>
              <a:xfrm>
                <a:off x="7079855" y="3485349"/>
                <a:ext cx="10083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286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SffNxt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C43A5D1-0FA6-4511-80E9-40D2160E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112" y="4372759"/>
              <a:ext cx="302253" cy="284474"/>
            </a:xfrm>
            <a:prstGeom prst="rect">
              <a:avLst/>
            </a:prstGeom>
          </p:spPr>
        </p:pic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BB56888E-7A5E-4D5B-921E-A2A41FDEAD47}"/>
              </a:ext>
            </a:extLst>
          </p:cNvPr>
          <p:cNvGrpSpPr/>
          <p:nvPr/>
        </p:nvGrpSpPr>
        <p:grpSpPr>
          <a:xfrm>
            <a:off x="3669576" y="3080932"/>
            <a:ext cx="1804850" cy="1804850"/>
            <a:chOff x="3558209" y="3061347"/>
            <a:chExt cx="1804850" cy="180485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707" y="4133355"/>
              <a:ext cx="13858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15"/>
              <a:r>
                <a:rPr lang="en-US" altLang="en-US" sz="16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CLOUD AT CORE</a:t>
              </a:r>
              <a:endParaRPr lang="en-US" altLang="en-US" sz="1100" b="1" dirty="0">
                <a:latin typeface="Arial Narrow" panose="020B0506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48583" y="3464403"/>
              <a:ext cx="1138237" cy="603250"/>
              <a:chOff x="3873258" y="2335386"/>
              <a:chExt cx="1138237" cy="603250"/>
            </a:xfrm>
          </p:grpSpPr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4322520" y="2335386"/>
                <a:ext cx="550862" cy="603250"/>
              </a:xfrm>
              <a:custGeom>
                <a:avLst/>
                <a:gdLst>
                  <a:gd name="T0" fmla="*/ 237 w 322"/>
                  <a:gd name="T1" fmla="*/ 306 h 352"/>
                  <a:gd name="T2" fmla="*/ 167 w 322"/>
                  <a:gd name="T3" fmla="*/ 352 h 352"/>
                  <a:gd name="T4" fmla="*/ 150 w 322"/>
                  <a:gd name="T5" fmla="*/ 351 h 352"/>
                  <a:gd name="T6" fmla="*/ 150 w 322"/>
                  <a:gd name="T7" fmla="*/ 311 h 352"/>
                  <a:gd name="T8" fmla="*/ 175 w 322"/>
                  <a:gd name="T9" fmla="*/ 310 h 352"/>
                  <a:gd name="T10" fmla="*/ 200 w 322"/>
                  <a:gd name="T11" fmla="*/ 269 h 352"/>
                  <a:gd name="T12" fmla="*/ 198 w 322"/>
                  <a:gd name="T13" fmla="*/ 260 h 352"/>
                  <a:gd name="T14" fmla="*/ 188 w 322"/>
                  <a:gd name="T15" fmla="*/ 232 h 352"/>
                  <a:gd name="T16" fmla="*/ 146 w 322"/>
                  <a:gd name="T17" fmla="*/ 127 h 352"/>
                  <a:gd name="T18" fmla="*/ 132 w 322"/>
                  <a:gd name="T19" fmla="*/ 118 h 352"/>
                  <a:gd name="T20" fmla="*/ 84 w 322"/>
                  <a:gd name="T21" fmla="*/ 118 h 352"/>
                  <a:gd name="T22" fmla="*/ 84 w 322"/>
                  <a:gd name="T23" fmla="*/ 275 h 352"/>
                  <a:gd name="T24" fmla="*/ 39 w 322"/>
                  <a:gd name="T25" fmla="*/ 275 h 352"/>
                  <a:gd name="T26" fmla="*/ 39 w 322"/>
                  <a:gd name="T27" fmla="*/ 118 h 352"/>
                  <a:gd name="T28" fmla="*/ 0 w 322"/>
                  <a:gd name="T29" fmla="*/ 118 h 352"/>
                  <a:gd name="T30" fmla="*/ 0 w 322"/>
                  <a:gd name="T31" fmla="*/ 81 h 352"/>
                  <a:gd name="T32" fmla="*/ 39 w 322"/>
                  <a:gd name="T33" fmla="*/ 81 h 352"/>
                  <a:gd name="T34" fmla="*/ 60 w 322"/>
                  <a:gd name="T35" fmla="*/ 22 h 352"/>
                  <a:gd name="T36" fmla="*/ 111 w 322"/>
                  <a:gd name="T37" fmla="*/ 0 h 352"/>
                  <a:gd name="T38" fmla="*/ 151 w 322"/>
                  <a:gd name="T39" fmla="*/ 7 h 352"/>
                  <a:gd name="T40" fmla="*/ 137 w 322"/>
                  <a:gd name="T41" fmla="*/ 42 h 352"/>
                  <a:gd name="T42" fmla="*/ 115 w 322"/>
                  <a:gd name="T43" fmla="*/ 37 h 352"/>
                  <a:gd name="T44" fmla="*/ 93 w 322"/>
                  <a:gd name="T45" fmla="*/ 48 h 352"/>
                  <a:gd name="T46" fmla="*/ 84 w 322"/>
                  <a:gd name="T47" fmla="*/ 75 h 352"/>
                  <a:gd name="T48" fmla="*/ 84 w 322"/>
                  <a:gd name="T49" fmla="*/ 81 h 352"/>
                  <a:gd name="T50" fmla="*/ 157 w 322"/>
                  <a:gd name="T51" fmla="*/ 81 h 352"/>
                  <a:gd name="T52" fmla="*/ 180 w 322"/>
                  <a:gd name="T53" fmla="*/ 94 h 352"/>
                  <a:gd name="T54" fmla="*/ 227 w 322"/>
                  <a:gd name="T55" fmla="*/ 215 h 352"/>
                  <a:gd name="T56" fmla="*/ 262 w 322"/>
                  <a:gd name="T57" fmla="*/ 118 h 352"/>
                  <a:gd name="T58" fmla="*/ 231 w 322"/>
                  <a:gd name="T59" fmla="*/ 118 h 352"/>
                  <a:gd name="T60" fmla="*/ 231 w 322"/>
                  <a:gd name="T61" fmla="*/ 81 h 352"/>
                  <a:gd name="T62" fmla="*/ 322 w 322"/>
                  <a:gd name="T63" fmla="*/ 81 h 352"/>
                  <a:gd name="T64" fmla="*/ 237 w 322"/>
                  <a:gd name="T65" fmla="*/ 30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352">
                    <a:moveTo>
                      <a:pt x="237" y="306"/>
                    </a:moveTo>
                    <a:cubicBezTo>
                      <a:pt x="220" y="349"/>
                      <a:pt x="193" y="351"/>
                      <a:pt x="167" y="352"/>
                    </a:cubicBezTo>
                    <a:cubicBezTo>
                      <a:pt x="162" y="352"/>
                      <a:pt x="156" y="351"/>
                      <a:pt x="150" y="351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59" y="311"/>
                      <a:pt x="167" y="312"/>
                      <a:pt x="175" y="310"/>
                    </a:cubicBezTo>
                    <a:cubicBezTo>
                      <a:pt x="199" y="304"/>
                      <a:pt x="205" y="290"/>
                      <a:pt x="200" y="269"/>
                    </a:cubicBezTo>
                    <a:cubicBezTo>
                      <a:pt x="200" y="266"/>
                      <a:pt x="199" y="263"/>
                      <a:pt x="198" y="260"/>
                    </a:cubicBezTo>
                    <a:cubicBezTo>
                      <a:pt x="195" y="251"/>
                      <a:pt x="192" y="242"/>
                      <a:pt x="188" y="232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3" y="120"/>
                      <a:pt x="140" y="118"/>
                      <a:pt x="132" y="118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4" y="275"/>
                      <a:pt x="84" y="275"/>
                      <a:pt x="84" y="275"/>
                    </a:cubicBezTo>
                    <a:cubicBezTo>
                      <a:pt x="39" y="275"/>
                      <a:pt x="39" y="275"/>
                      <a:pt x="39" y="275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0" y="59"/>
                      <a:pt x="46" y="38"/>
                      <a:pt x="60" y="22"/>
                    </a:cubicBezTo>
                    <a:cubicBezTo>
                      <a:pt x="74" y="7"/>
                      <a:pt x="91" y="0"/>
                      <a:pt x="111" y="0"/>
                    </a:cubicBezTo>
                    <a:cubicBezTo>
                      <a:pt x="122" y="0"/>
                      <a:pt x="135" y="3"/>
                      <a:pt x="151" y="7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27" y="38"/>
                      <a:pt x="120" y="37"/>
                      <a:pt x="115" y="37"/>
                    </a:cubicBezTo>
                    <a:cubicBezTo>
                      <a:pt x="106" y="37"/>
                      <a:pt x="99" y="41"/>
                      <a:pt x="93" y="48"/>
                    </a:cubicBezTo>
                    <a:cubicBezTo>
                      <a:pt x="87" y="55"/>
                      <a:pt x="84" y="64"/>
                      <a:pt x="84" y="75"/>
                    </a:cubicBezTo>
                    <a:cubicBezTo>
                      <a:pt x="84" y="77"/>
                      <a:pt x="84" y="79"/>
                      <a:pt x="84" y="81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68" y="81"/>
                      <a:pt x="176" y="84"/>
                      <a:pt x="180" y="94"/>
                    </a:cubicBezTo>
                    <a:cubicBezTo>
                      <a:pt x="227" y="215"/>
                      <a:pt x="227" y="215"/>
                      <a:pt x="227" y="21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322" y="81"/>
                      <a:pt x="322" y="81"/>
                      <a:pt x="322" y="81"/>
                    </a:cubicBezTo>
                    <a:cubicBezTo>
                      <a:pt x="293" y="156"/>
                      <a:pt x="253" y="264"/>
                      <a:pt x="237" y="30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138370" y="2475086"/>
                <a:ext cx="133350" cy="331788"/>
              </a:xfrm>
              <a:custGeom>
                <a:avLst/>
                <a:gdLst>
                  <a:gd name="T0" fmla="*/ 35 w 84"/>
                  <a:gd name="T1" fmla="*/ 209 h 209"/>
                  <a:gd name="T2" fmla="*/ 35 w 84"/>
                  <a:gd name="T3" fmla="*/ 39 h 209"/>
                  <a:gd name="T4" fmla="*/ 0 w 84"/>
                  <a:gd name="T5" fmla="*/ 39 h 209"/>
                  <a:gd name="T6" fmla="*/ 0 w 84"/>
                  <a:gd name="T7" fmla="*/ 0 h 209"/>
                  <a:gd name="T8" fmla="*/ 84 w 84"/>
                  <a:gd name="T9" fmla="*/ 0 h 209"/>
                  <a:gd name="T10" fmla="*/ 84 w 84"/>
                  <a:gd name="T11" fmla="*/ 209 h 209"/>
                  <a:gd name="T12" fmla="*/ 35 w 84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09">
                    <a:moveTo>
                      <a:pt x="35" y="209"/>
                    </a:moveTo>
                    <a:lnTo>
                      <a:pt x="3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09"/>
                    </a:lnTo>
                    <a:lnTo>
                      <a:pt x="35" y="209"/>
                    </a:ln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3873258" y="2467148"/>
                <a:ext cx="234950" cy="346075"/>
              </a:xfrm>
              <a:custGeom>
                <a:avLst/>
                <a:gdLst>
                  <a:gd name="T0" fmla="*/ 1 w 137"/>
                  <a:gd name="T1" fmla="*/ 186 h 202"/>
                  <a:gd name="T2" fmla="*/ 17 w 137"/>
                  <a:gd name="T3" fmla="*/ 149 h 202"/>
                  <a:gd name="T4" fmla="*/ 63 w 137"/>
                  <a:gd name="T5" fmla="*/ 166 h 202"/>
                  <a:gd name="T6" fmla="*/ 90 w 137"/>
                  <a:gd name="T7" fmla="*/ 147 h 202"/>
                  <a:gd name="T8" fmla="*/ 82 w 137"/>
                  <a:gd name="T9" fmla="*/ 129 h 202"/>
                  <a:gd name="T10" fmla="*/ 51 w 137"/>
                  <a:gd name="T11" fmla="*/ 112 h 202"/>
                  <a:gd name="T12" fmla="*/ 0 w 137"/>
                  <a:gd name="T13" fmla="*/ 54 h 202"/>
                  <a:gd name="T14" fmla="*/ 20 w 137"/>
                  <a:gd name="T15" fmla="*/ 14 h 202"/>
                  <a:gd name="T16" fmla="*/ 69 w 137"/>
                  <a:gd name="T17" fmla="*/ 0 h 202"/>
                  <a:gd name="T18" fmla="*/ 126 w 137"/>
                  <a:gd name="T19" fmla="*/ 14 h 202"/>
                  <a:gd name="T20" fmla="*/ 113 w 137"/>
                  <a:gd name="T21" fmla="*/ 49 h 202"/>
                  <a:gd name="T22" fmla="*/ 71 w 137"/>
                  <a:gd name="T23" fmla="*/ 36 h 202"/>
                  <a:gd name="T24" fmla="*/ 47 w 137"/>
                  <a:gd name="T25" fmla="*/ 55 h 202"/>
                  <a:gd name="T26" fmla="*/ 55 w 137"/>
                  <a:gd name="T27" fmla="*/ 68 h 202"/>
                  <a:gd name="T28" fmla="*/ 89 w 137"/>
                  <a:gd name="T29" fmla="*/ 85 h 202"/>
                  <a:gd name="T30" fmla="*/ 126 w 137"/>
                  <a:gd name="T31" fmla="*/ 109 h 202"/>
                  <a:gd name="T32" fmla="*/ 137 w 137"/>
                  <a:gd name="T33" fmla="*/ 144 h 202"/>
                  <a:gd name="T34" fmla="*/ 117 w 137"/>
                  <a:gd name="T35" fmla="*/ 186 h 202"/>
                  <a:gd name="T36" fmla="*/ 62 w 137"/>
                  <a:gd name="T37" fmla="*/ 202 h 202"/>
                  <a:gd name="T38" fmla="*/ 31 w 137"/>
                  <a:gd name="T39" fmla="*/ 199 h 202"/>
                  <a:gd name="T40" fmla="*/ 1 w 137"/>
                  <a:gd name="T41" fmla="*/ 18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202">
                    <a:moveTo>
                      <a:pt x="1" y="186"/>
                    </a:moveTo>
                    <a:cubicBezTo>
                      <a:pt x="17" y="149"/>
                      <a:pt x="17" y="149"/>
                      <a:pt x="17" y="149"/>
                    </a:cubicBezTo>
                    <a:cubicBezTo>
                      <a:pt x="31" y="160"/>
                      <a:pt x="46" y="166"/>
                      <a:pt x="63" y="166"/>
                    </a:cubicBezTo>
                    <a:cubicBezTo>
                      <a:pt x="81" y="166"/>
                      <a:pt x="90" y="159"/>
                      <a:pt x="90" y="147"/>
                    </a:cubicBezTo>
                    <a:cubicBezTo>
                      <a:pt x="90" y="139"/>
                      <a:pt x="87" y="133"/>
                      <a:pt x="82" y="129"/>
                    </a:cubicBezTo>
                    <a:cubicBezTo>
                      <a:pt x="76" y="124"/>
                      <a:pt x="66" y="118"/>
                      <a:pt x="51" y="112"/>
                    </a:cubicBezTo>
                    <a:cubicBezTo>
                      <a:pt x="17" y="98"/>
                      <a:pt x="0" y="78"/>
                      <a:pt x="0" y="54"/>
                    </a:cubicBezTo>
                    <a:cubicBezTo>
                      <a:pt x="0" y="37"/>
                      <a:pt x="7" y="23"/>
                      <a:pt x="20" y="14"/>
                    </a:cubicBezTo>
                    <a:cubicBezTo>
                      <a:pt x="32" y="5"/>
                      <a:pt x="49" y="0"/>
                      <a:pt x="69" y="0"/>
                    </a:cubicBezTo>
                    <a:cubicBezTo>
                      <a:pt x="89" y="0"/>
                      <a:pt x="108" y="5"/>
                      <a:pt x="126" y="14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03" y="41"/>
                      <a:pt x="89" y="36"/>
                      <a:pt x="71" y="36"/>
                    </a:cubicBezTo>
                    <a:cubicBezTo>
                      <a:pt x="55" y="36"/>
                      <a:pt x="47" y="43"/>
                      <a:pt x="47" y="55"/>
                    </a:cubicBezTo>
                    <a:cubicBezTo>
                      <a:pt x="47" y="60"/>
                      <a:pt x="50" y="65"/>
                      <a:pt x="55" y="68"/>
                    </a:cubicBezTo>
                    <a:cubicBezTo>
                      <a:pt x="61" y="72"/>
                      <a:pt x="72" y="78"/>
                      <a:pt x="89" y="85"/>
                    </a:cubicBezTo>
                    <a:cubicBezTo>
                      <a:pt x="106" y="91"/>
                      <a:pt x="118" y="99"/>
                      <a:pt x="126" y="109"/>
                    </a:cubicBezTo>
                    <a:cubicBezTo>
                      <a:pt x="133" y="119"/>
                      <a:pt x="137" y="130"/>
                      <a:pt x="137" y="144"/>
                    </a:cubicBezTo>
                    <a:cubicBezTo>
                      <a:pt x="137" y="162"/>
                      <a:pt x="130" y="176"/>
                      <a:pt x="117" y="186"/>
                    </a:cubicBezTo>
                    <a:cubicBezTo>
                      <a:pt x="103" y="197"/>
                      <a:pt x="85" y="202"/>
                      <a:pt x="62" y="202"/>
                    </a:cubicBezTo>
                    <a:cubicBezTo>
                      <a:pt x="49" y="202"/>
                      <a:pt x="39" y="201"/>
                      <a:pt x="31" y="199"/>
                    </a:cubicBezTo>
                    <a:cubicBezTo>
                      <a:pt x="23" y="197"/>
                      <a:pt x="13" y="192"/>
                      <a:pt x="1" y="18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4919420" y="2336973"/>
                <a:ext cx="92075" cy="90488"/>
              </a:xfrm>
              <a:prstGeom prst="rect">
                <a:avLst/>
              </a:pr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FB7380-9190-4A62-9D00-97CEACB8E74C}"/>
                </a:ext>
              </a:extLst>
            </p:cNvPr>
            <p:cNvSpPr/>
            <p:nvPr/>
          </p:nvSpPr>
          <p:spPr>
            <a:xfrm>
              <a:off x="3558209" y="3061347"/>
              <a:ext cx="1804850" cy="1804850"/>
            </a:xfrm>
            <a:prstGeom prst="ellipse">
              <a:avLst/>
            </a:prstGeom>
            <a:noFill/>
            <a:ln w="539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35A8697F-49C6-4518-9DCC-A5FAFBC5C5A4}"/>
              </a:ext>
            </a:extLst>
          </p:cNvPr>
          <p:cNvGrpSpPr/>
          <p:nvPr/>
        </p:nvGrpSpPr>
        <p:grpSpPr>
          <a:xfrm>
            <a:off x="303834" y="1637451"/>
            <a:ext cx="2331940" cy="246221"/>
            <a:chOff x="1664208" y="1364407"/>
            <a:chExt cx="2331940" cy="246221"/>
          </a:xfrm>
        </p:grpSpPr>
        <p:grpSp>
          <p:nvGrpSpPr>
            <p:cNvPr id="16" name="Group 64">
              <a:extLst>
                <a:ext uri="{FF2B5EF4-FFF2-40B4-BE49-F238E27FC236}">
                  <a16:creationId xmlns:a16="http://schemas.microsoft.com/office/drawing/2014/main" id="{E4E46C98-B6AC-4C0C-935D-A1325BA09F4F}"/>
                </a:ext>
              </a:extLst>
            </p:cNvPr>
            <p:cNvGrpSpPr/>
            <p:nvPr/>
          </p:nvGrpSpPr>
          <p:grpSpPr>
            <a:xfrm>
              <a:off x="1780032" y="1364407"/>
              <a:ext cx="2216116" cy="246221"/>
              <a:chOff x="1780032" y="1364407"/>
              <a:chExt cx="2216116" cy="2462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870D0E2-28A5-4D79-B15A-DE9EBE32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77061" y="1399786"/>
                <a:ext cx="319087" cy="182848"/>
              </a:xfrm>
              <a:prstGeom prst="rect">
                <a:avLst/>
              </a:prstGeom>
            </p:spPr>
          </p:pic>
          <p:sp>
            <p:nvSpPr>
              <p:cNvPr id="53" name="Rounded Rectangle 17">
                <a:extLst>
                  <a:ext uri="{FF2B5EF4-FFF2-40B4-BE49-F238E27FC236}">
                    <a16:creationId xmlns:a16="http://schemas.microsoft.com/office/drawing/2014/main" id="{734341D9-A537-4731-946D-B05EAE27D159}"/>
                  </a:ext>
                </a:extLst>
              </p:cNvPr>
              <p:cNvSpPr/>
              <p:nvPr/>
            </p:nvSpPr>
            <p:spPr>
              <a:xfrm>
                <a:off x="1780032" y="1364407"/>
                <a:ext cx="1822089" cy="246221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B6E4A7-6CF3-4151-82C6-2913AC3A8E59}"/>
                </a:ext>
              </a:extLst>
            </p:cNvPr>
            <p:cNvSpPr/>
            <p:nvPr/>
          </p:nvSpPr>
          <p:spPr>
            <a:xfrm>
              <a:off x="1664208" y="1364407"/>
              <a:ext cx="187147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Business Process as a Service</a:t>
              </a: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53740B84-35B4-41A3-9E6E-F113B3E9453A}"/>
              </a:ext>
            </a:extLst>
          </p:cNvPr>
          <p:cNvGrpSpPr/>
          <p:nvPr/>
        </p:nvGrpSpPr>
        <p:grpSpPr>
          <a:xfrm>
            <a:off x="430039" y="3910828"/>
            <a:ext cx="2205735" cy="286965"/>
            <a:chOff x="1780032" y="3989363"/>
            <a:chExt cx="2205735" cy="28696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A6504A-80BB-44AF-B938-5D339C71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9596" y="3989363"/>
              <a:ext cx="266171" cy="286965"/>
            </a:xfrm>
            <a:prstGeom prst="rect">
              <a:avLst/>
            </a:prstGeom>
          </p:spPr>
        </p:pic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3D238E63-8E1A-46A4-B44A-58C5973D634D}"/>
                </a:ext>
              </a:extLst>
            </p:cNvPr>
            <p:cNvSpPr/>
            <p:nvPr/>
          </p:nvSpPr>
          <p:spPr>
            <a:xfrm>
              <a:off x="1780032" y="3992856"/>
              <a:ext cx="1813194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FFEAAB-1017-4162-B95B-5F074287C677}"/>
                </a:ext>
              </a:extLst>
            </p:cNvPr>
            <p:cNvSpPr/>
            <p:nvPr/>
          </p:nvSpPr>
          <p:spPr>
            <a:xfrm>
              <a:off x="2011680" y="3989363"/>
              <a:ext cx="157544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Exam day Support on Cloud</a:t>
              </a:r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33F1401F-20E8-40A0-BA66-FBAFC7B4AAB8}"/>
              </a:ext>
            </a:extLst>
          </p:cNvPr>
          <p:cNvGrpSpPr/>
          <p:nvPr/>
        </p:nvGrpSpPr>
        <p:grpSpPr>
          <a:xfrm>
            <a:off x="146528" y="2181400"/>
            <a:ext cx="2489247" cy="284474"/>
            <a:chOff x="5093008" y="1232983"/>
            <a:chExt cx="2489247" cy="2844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D172D4E-0DB0-443A-BCD8-D402A0B2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0002" y="1232983"/>
              <a:ext cx="302253" cy="284474"/>
            </a:xfrm>
            <a:prstGeom prst="rect">
              <a:avLst/>
            </a:prstGeom>
          </p:spPr>
        </p:pic>
        <p:sp>
          <p:nvSpPr>
            <p:cNvPr id="57" name="Rounded Rectangle 23">
              <a:extLst>
                <a:ext uri="{FF2B5EF4-FFF2-40B4-BE49-F238E27FC236}">
                  <a16:creationId xmlns:a16="http://schemas.microsoft.com/office/drawing/2014/main" id="{B7D9BEF6-ADC8-4288-88A8-B65C92B085A0}"/>
                </a:ext>
              </a:extLst>
            </p:cNvPr>
            <p:cNvSpPr/>
            <p:nvPr/>
          </p:nvSpPr>
          <p:spPr>
            <a:xfrm>
              <a:off x="5093008" y="1253438"/>
              <a:ext cx="2067419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A728EC-6347-480D-AA20-88AFCB10B9D8}"/>
                </a:ext>
              </a:extLst>
            </p:cNvPr>
            <p:cNvSpPr/>
            <p:nvPr/>
          </p:nvSpPr>
          <p:spPr>
            <a:xfrm>
              <a:off x="5122690" y="1253438"/>
              <a:ext cx="20377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Application &amp; Registrations on Cloud</a:t>
              </a:r>
            </a:p>
          </p:txBody>
        </p:sp>
      </p:grpSp>
      <p:grpSp>
        <p:nvGrpSpPr>
          <p:cNvPr id="19" name="Group 69">
            <a:extLst>
              <a:ext uri="{FF2B5EF4-FFF2-40B4-BE49-F238E27FC236}">
                <a16:creationId xmlns:a16="http://schemas.microsoft.com/office/drawing/2014/main" id="{CD29FB59-1417-48B2-9D95-A10A63B0A0B8}"/>
              </a:ext>
            </a:extLst>
          </p:cNvPr>
          <p:cNvGrpSpPr/>
          <p:nvPr/>
        </p:nvGrpSpPr>
        <p:grpSpPr>
          <a:xfrm>
            <a:off x="866942" y="3309657"/>
            <a:ext cx="1768832" cy="303443"/>
            <a:chOff x="3680428" y="3061010"/>
            <a:chExt cx="1768832" cy="30344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6264E91-18EC-4283-9DE4-5CD9B60F9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54" y="3061010"/>
              <a:ext cx="287806" cy="300504"/>
            </a:xfrm>
            <a:prstGeom prst="rect">
              <a:avLst/>
            </a:prstGeom>
          </p:spPr>
        </p:pic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BAC3BC53-7780-4E86-B69B-91E0136376A2}"/>
                </a:ext>
              </a:extLst>
            </p:cNvPr>
            <p:cNvSpPr/>
            <p:nvPr/>
          </p:nvSpPr>
          <p:spPr>
            <a:xfrm>
              <a:off x="3680428" y="3077279"/>
              <a:ext cx="1362340" cy="287174"/>
            </a:xfrm>
            <a:prstGeom prst="roundRect">
              <a:avLst/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18C225-60EE-40AD-9351-6A93FCAA5067}"/>
                </a:ext>
              </a:extLst>
            </p:cNvPr>
            <p:cNvSpPr/>
            <p:nvPr/>
          </p:nvSpPr>
          <p:spPr>
            <a:xfrm>
              <a:off x="3712049" y="3087752"/>
              <a:ext cx="133071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Audit Apps on Cloud</a:t>
              </a:r>
            </a:p>
          </p:txBody>
        </p:sp>
      </p:grpSp>
      <p:grpSp>
        <p:nvGrpSpPr>
          <p:cNvPr id="20" name="Group 70">
            <a:extLst>
              <a:ext uri="{FF2B5EF4-FFF2-40B4-BE49-F238E27FC236}">
                <a16:creationId xmlns:a16="http://schemas.microsoft.com/office/drawing/2014/main" id="{47F474A6-E3A7-4E6B-AB36-028389F49358}"/>
              </a:ext>
            </a:extLst>
          </p:cNvPr>
          <p:cNvGrpSpPr/>
          <p:nvPr/>
        </p:nvGrpSpPr>
        <p:grpSpPr>
          <a:xfrm>
            <a:off x="96836" y="4495522"/>
            <a:ext cx="2538939" cy="286820"/>
            <a:chOff x="2383347" y="3840387"/>
            <a:chExt cx="2538939" cy="28682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82CD39-278C-41FA-8E74-E196DE9F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6845" y="3842909"/>
              <a:ext cx="345441" cy="253569"/>
            </a:xfrm>
            <a:prstGeom prst="rect">
              <a:avLst/>
            </a:prstGeom>
          </p:spPr>
        </p:pic>
        <p:sp>
          <p:nvSpPr>
            <p:cNvPr id="61" name="Rounded Rectangle 28">
              <a:extLst>
                <a:ext uri="{FF2B5EF4-FFF2-40B4-BE49-F238E27FC236}">
                  <a16:creationId xmlns:a16="http://schemas.microsoft.com/office/drawing/2014/main" id="{B5A4D7FD-8453-487E-9F84-55399E526EFE}"/>
                </a:ext>
              </a:extLst>
            </p:cNvPr>
            <p:cNvSpPr/>
            <p:nvPr/>
          </p:nvSpPr>
          <p:spPr>
            <a:xfrm>
              <a:off x="2383347" y="3840387"/>
              <a:ext cx="2046352" cy="286820"/>
            </a:xfrm>
            <a:prstGeom prst="roundRect">
              <a:avLst/>
            </a:prstGeom>
            <a:solidFill>
              <a:srgbClr val="4E5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0E539-72BC-4FEC-94AF-E1E438EA304A}"/>
                </a:ext>
              </a:extLst>
            </p:cNvPr>
            <p:cNvSpPr/>
            <p:nvPr/>
          </p:nvSpPr>
          <p:spPr>
            <a:xfrm>
              <a:off x="2412796" y="3848881"/>
              <a:ext cx="201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Results &amp; Counselling on Cloud</a:t>
              </a:r>
            </a:p>
          </p:txBody>
        </p:sp>
      </p:grpSp>
      <p:grpSp>
        <p:nvGrpSpPr>
          <p:cNvPr id="21" name="Group 68">
            <a:extLst>
              <a:ext uri="{FF2B5EF4-FFF2-40B4-BE49-F238E27FC236}">
                <a16:creationId xmlns:a16="http://schemas.microsoft.com/office/drawing/2014/main" id="{E15E271F-3B2E-41A7-8AFE-01F46E9998E2}"/>
              </a:ext>
            </a:extLst>
          </p:cNvPr>
          <p:cNvGrpSpPr/>
          <p:nvPr/>
        </p:nvGrpSpPr>
        <p:grpSpPr>
          <a:xfrm>
            <a:off x="705864" y="2763602"/>
            <a:ext cx="1929911" cy="248327"/>
            <a:chOff x="3623155" y="2304499"/>
            <a:chExt cx="1929911" cy="24832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616AA4B-90E2-4327-9BD2-6A7B0367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0382" y="2304499"/>
              <a:ext cx="402684" cy="242999"/>
            </a:xfrm>
            <a:prstGeom prst="rect">
              <a:avLst/>
            </a:prstGeom>
          </p:spPr>
        </p:pic>
        <p:sp>
          <p:nvSpPr>
            <p:cNvPr id="63" name="Rounded Rectangle 31">
              <a:extLst>
                <a:ext uri="{FF2B5EF4-FFF2-40B4-BE49-F238E27FC236}">
                  <a16:creationId xmlns:a16="http://schemas.microsoft.com/office/drawing/2014/main" id="{7A62F237-D8F6-4D84-8DFA-261B68B076EC}"/>
                </a:ext>
              </a:extLst>
            </p:cNvPr>
            <p:cNvSpPr/>
            <p:nvPr/>
          </p:nvSpPr>
          <p:spPr>
            <a:xfrm>
              <a:off x="3623155" y="2306605"/>
              <a:ext cx="1403812" cy="246221"/>
            </a:xfrm>
            <a:prstGeom prst="roundRect">
              <a:avLst/>
            </a:prstGeom>
            <a:solidFill>
              <a:srgbClr val="FC5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Arial Narrow" panose="020B05060201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9FA52-80C4-4059-9303-B25F0747074B}"/>
                </a:ext>
              </a:extLst>
            </p:cNvPr>
            <p:cNvSpPr/>
            <p:nvPr/>
          </p:nvSpPr>
          <p:spPr>
            <a:xfrm>
              <a:off x="3652836" y="2306605"/>
              <a:ext cx="9108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286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iTest on Cloud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4FBF80-7E07-492A-98EA-BF622DCCE154}"/>
              </a:ext>
            </a:extLst>
          </p:cNvPr>
          <p:cNvCxnSpPr>
            <a:stCxn id="45" idx="1"/>
          </p:cNvCxnSpPr>
          <p:nvPr/>
        </p:nvCxnSpPr>
        <p:spPr>
          <a:xfrm flipH="1" flipV="1">
            <a:off x="2213946" y="816430"/>
            <a:ext cx="1719943" cy="252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D649F9-82E0-4A5B-A609-0FBFBFDF9F14}"/>
              </a:ext>
            </a:extLst>
          </p:cNvPr>
          <p:cNvCxnSpPr>
            <a:stCxn id="45" idx="7"/>
          </p:cNvCxnSpPr>
          <p:nvPr/>
        </p:nvCxnSpPr>
        <p:spPr>
          <a:xfrm flipV="1">
            <a:off x="5210112" y="750989"/>
            <a:ext cx="1533895" cy="259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052091-2FFE-4DEF-96A0-0B153F412E55}"/>
              </a:ext>
            </a:extLst>
          </p:cNvPr>
          <p:cNvSpPr txBox="1"/>
          <p:nvPr/>
        </p:nvSpPr>
        <p:spPr>
          <a:xfrm>
            <a:off x="3191205" y="1055417"/>
            <a:ext cx="1133856" cy="5078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Cloud driven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Mobile Application Solutions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731374F6-7392-4E2D-9315-259BA355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6" y="1055417"/>
            <a:ext cx="555244" cy="5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0B01E76-8A19-4E54-B6A2-966FAABC6A5B}"/>
              </a:ext>
            </a:extLst>
          </p:cNvPr>
          <p:cNvSpPr txBox="1"/>
          <p:nvPr/>
        </p:nvSpPr>
        <p:spPr>
          <a:xfrm>
            <a:off x="5050568" y="1026036"/>
            <a:ext cx="1533895" cy="5078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Learning Analytics :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Learning Record Store for Learning Analytics solutions</a:t>
            </a:r>
          </a:p>
        </p:txBody>
      </p:sp>
      <p:pic>
        <p:nvPicPr>
          <p:cNvPr id="79" name="Picture 3">
            <a:extLst>
              <a:ext uri="{FF2B5EF4-FFF2-40B4-BE49-F238E27FC236}">
                <a16:creationId xmlns:a16="http://schemas.microsoft.com/office/drawing/2014/main" id="{93772CDD-04BA-4CEB-964C-76ED2495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26" y="1026036"/>
            <a:ext cx="582004" cy="5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970C993-D6EE-4E7E-8BBE-49361B1B1182}"/>
              </a:ext>
            </a:extLst>
          </p:cNvPr>
          <p:cNvSpPr txBox="1"/>
          <p:nvPr/>
        </p:nvSpPr>
        <p:spPr>
          <a:xfrm>
            <a:off x="3244197" y="1617516"/>
            <a:ext cx="1522096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Customer Learning Portal Solutions</a:t>
            </a:r>
          </a:p>
        </p:txBody>
      </p:sp>
      <p:pic>
        <p:nvPicPr>
          <p:cNvPr id="81" name="Picture 4">
            <a:extLst>
              <a:ext uri="{FF2B5EF4-FFF2-40B4-BE49-F238E27FC236}">
                <a16:creationId xmlns:a16="http://schemas.microsoft.com/office/drawing/2014/main" id="{F66F59F8-F5AE-4D20-B2A4-FBEE29C3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0" y="1568110"/>
            <a:ext cx="396973" cy="39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D1B2C8F-535E-44D7-A796-3E3C78C7DF0F}"/>
              </a:ext>
            </a:extLst>
          </p:cNvPr>
          <p:cNvSpPr txBox="1"/>
          <p:nvPr/>
        </p:nvSpPr>
        <p:spPr>
          <a:xfrm>
            <a:off x="5050567" y="1511175"/>
            <a:ext cx="11338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LiveWire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LMS : (3.0 and 4.0 under development. New UX and mobile app)</a:t>
            </a:r>
          </a:p>
        </p:txBody>
      </p:sp>
      <p:pic>
        <p:nvPicPr>
          <p:cNvPr id="83" name="Picture 5">
            <a:extLst>
              <a:ext uri="{FF2B5EF4-FFF2-40B4-BE49-F238E27FC236}">
                <a16:creationId xmlns:a16="http://schemas.microsoft.com/office/drawing/2014/main" id="{EEB321C5-7A4E-4019-A0DB-A3FCA794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57" y="1514913"/>
            <a:ext cx="524002" cy="52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BCE408F-0264-4034-BBEE-E80FD481C63C}"/>
              </a:ext>
            </a:extLst>
          </p:cNvPr>
          <p:cNvSpPr txBox="1"/>
          <p:nvPr/>
        </p:nvSpPr>
        <p:spPr>
          <a:xfrm>
            <a:off x="4051777" y="2049440"/>
            <a:ext cx="1676400" cy="106181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Partnerships : </a:t>
            </a:r>
          </a:p>
          <a:p>
            <a:pPr marL="228571" indent="-228571">
              <a:buAutoNum type="arabicPeriod"/>
            </a:pP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Buzzyears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Campus Management System</a:t>
            </a:r>
          </a:p>
          <a:p>
            <a:pPr marL="228571" indent="-228571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2. Sum Total Talent Management Suite</a:t>
            </a:r>
          </a:p>
          <a:p>
            <a:pPr marL="228571" indent="-228571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3. Partner HCM Integration on Cloud (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Ramco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)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0CCF0DEE-940F-46BC-9262-F5F4759F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88" y="2252475"/>
            <a:ext cx="512572" cy="5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EE8917B-AEBF-47C3-A109-3F05EF80A49B}"/>
              </a:ext>
            </a:extLst>
          </p:cNvPr>
          <p:cNvSpPr/>
          <p:nvPr/>
        </p:nvSpPr>
        <p:spPr>
          <a:xfrm>
            <a:off x="2887886" y="741701"/>
            <a:ext cx="3055645" cy="3077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86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Digital Platforms and Solutions on Cloud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437B03-F2AF-43CE-A611-77E6741FD47C}"/>
              </a:ext>
            </a:extLst>
          </p:cNvPr>
          <p:cNvSpPr/>
          <p:nvPr/>
        </p:nvSpPr>
        <p:spPr>
          <a:xfrm>
            <a:off x="319593" y="961455"/>
            <a:ext cx="2100298" cy="52321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Talent Management Service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B3996A-1BE7-4710-A5B7-2CA079FDAD27}"/>
              </a:ext>
            </a:extLst>
          </p:cNvPr>
          <p:cNvSpPr/>
          <p:nvPr/>
        </p:nvSpPr>
        <p:spPr>
          <a:xfrm>
            <a:off x="6585983" y="961456"/>
            <a:ext cx="2100298" cy="30776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286"/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ForumNxt</a:t>
            </a:r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 and </a:t>
            </a:r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SffNxt</a:t>
            </a:r>
            <a:endParaRPr lang="en-US" sz="1400" b="1" kern="0" dirty="0">
              <a:solidFill>
                <a:sysClr val="windowText" lastClr="000000"/>
              </a:solidFill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3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&amp; PLATFORM SERVICES –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61"/>
          <p:cNvGrpSpPr/>
          <p:nvPr/>
        </p:nvGrpSpPr>
        <p:grpSpPr>
          <a:xfrm>
            <a:off x="957319" y="895759"/>
            <a:ext cx="7229138" cy="4110596"/>
            <a:chOff x="623944" y="895759"/>
            <a:chExt cx="7229138" cy="4110596"/>
          </a:xfrm>
        </p:grpSpPr>
        <p:grpSp>
          <p:nvGrpSpPr>
            <p:cNvPr id="4" name="Group 41">
              <a:extLst>
                <a:ext uri="{FF2B5EF4-FFF2-40B4-BE49-F238E27FC236}">
                  <a16:creationId xmlns:a16="http://schemas.microsoft.com/office/drawing/2014/main" id="{9B5C1D26-B72C-4AA8-94FF-B664DA9CC2DF}"/>
                </a:ext>
              </a:extLst>
            </p:cNvPr>
            <p:cNvGrpSpPr/>
            <p:nvPr/>
          </p:nvGrpSpPr>
          <p:grpSpPr>
            <a:xfrm>
              <a:off x="623944" y="895759"/>
              <a:ext cx="7229138" cy="3744333"/>
              <a:chOff x="435801" y="868094"/>
              <a:chExt cx="7394967" cy="3526644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435801" y="3914388"/>
                <a:ext cx="7394967" cy="480350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63039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Cloud Callout 9"/>
              <p:cNvSpPr/>
              <p:nvPr/>
            </p:nvSpPr>
            <p:spPr>
              <a:xfrm>
                <a:off x="1086488" y="3242256"/>
                <a:ext cx="1248150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Private and Public Cloud for S/4 HANA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DD5F5C4-6019-40BE-B11D-EA32B3BB3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32069" y="1381859"/>
                <a:ext cx="1182667" cy="879888"/>
              </a:xfrm>
              <a:prstGeom prst="rect">
                <a:avLst/>
              </a:prstGeom>
            </p:spPr>
          </p:pic>
          <p:pic>
            <p:nvPicPr>
              <p:cNvPr id="12" name="Picture 2" descr="Image result for exadata oracle">
                <a:extLst>
                  <a:ext uri="{FF2B5EF4-FFF2-40B4-BE49-F238E27FC236}">
                    <a16:creationId xmlns:a16="http://schemas.microsoft.com/office/drawing/2014/main" id="{22DBF2DF-A849-48FA-9E42-6AF4D79B6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020" y="2359295"/>
                <a:ext cx="1182667" cy="80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432378" y="4086541"/>
                <a:ext cx="447986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IaaS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46790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12793" y="4059052"/>
                <a:ext cx="477503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/>
                  <a:t>SaaS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16565" y="3209171"/>
                <a:ext cx="980574" cy="5584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0" descr="Image result for oracle erp on cloud">
                <a:extLst>
                  <a:ext uri="{FF2B5EF4-FFF2-40B4-BE49-F238E27FC236}">
                    <a16:creationId xmlns:a16="http://schemas.microsoft.com/office/drawing/2014/main" id="{3D5D4A22-DD81-40C3-8864-937183EA1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6566" y="2341069"/>
                <a:ext cx="980574" cy="68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0B084E-EC16-4850-B607-369264C66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16565" y="1523943"/>
                <a:ext cx="980574" cy="6500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730541" y="1293660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84189" y="4049892"/>
                <a:ext cx="488981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/>
                  <a:t>PaaS</a:t>
                </a:r>
              </a:p>
            </p:txBody>
          </p:sp>
          <p:sp>
            <p:nvSpPr>
              <p:cNvPr id="21" name="Cloud Callout 20"/>
              <p:cNvSpPr/>
              <p:nvPr/>
            </p:nvSpPr>
            <p:spPr>
              <a:xfrm>
                <a:off x="5865423" y="3224178"/>
                <a:ext cx="1179656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Cloud Platform</a:t>
                </a:r>
              </a:p>
            </p:txBody>
          </p:sp>
          <p:pic>
            <p:nvPicPr>
              <p:cNvPr id="22" name="Picture 2" descr="D:\Microsoft Business Strategy\FY'17\AOP\Oracle\oracle-platform-as-a-service.jpg">
                <a:extLst>
                  <a:ext uri="{FF2B5EF4-FFF2-40B4-BE49-F238E27FC236}">
                    <a16:creationId xmlns:a16="http://schemas.microsoft.com/office/drawing/2014/main" id="{D8D9FE90-30CE-49CC-B75C-2C5F8D6AF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423" y="2170124"/>
                <a:ext cx="1179656" cy="874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22943" y="1384575"/>
                <a:ext cx="1268602" cy="69131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290958" y="2107830"/>
                <a:ext cx="563197" cy="173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PaaS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8813" y="868094"/>
                <a:ext cx="7361954" cy="4390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Sify Application and Platform Services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6CF5B-B66D-4596-952B-3F574C19A10F}"/>
                </a:ext>
              </a:extLst>
            </p:cNvPr>
            <p:cNvSpPr txBox="1"/>
            <p:nvPr/>
          </p:nvSpPr>
          <p:spPr>
            <a:xfrm>
              <a:off x="635731" y="4630169"/>
              <a:ext cx="7196864" cy="37618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128714" tIns="64354" rIns="128714" bIns="64354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AIS-2 Cloud @ Core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9A80FFEE-75E0-4ADB-B073-A826557B7E1D}"/>
              </a:ext>
            </a:extLst>
          </p:cNvPr>
          <p:cNvGrpSpPr/>
          <p:nvPr/>
        </p:nvGrpSpPr>
        <p:grpSpPr>
          <a:xfrm>
            <a:off x="3073010" y="2824233"/>
            <a:ext cx="2716831" cy="1696793"/>
            <a:chOff x="3073009" y="2824232"/>
            <a:chExt cx="2716831" cy="16967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EB2EFB-AB87-442B-90B9-7B0F16455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009" y="2824232"/>
              <a:ext cx="2716831" cy="1696793"/>
            </a:xfrm>
            <a:prstGeom prst="rect">
              <a:avLst/>
            </a:prstGeom>
          </p:spPr>
        </p:pic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D3E41D88-FEAA-4F1F-966B-E2967A8285C5}"/>
                </a:ext>
              </a:extLst>
            </p:cNvPr>
            <p:cNvGrpSpPr/>
            <p:nvPr/>
          </p:nvGrpSpPr>
          <p:grpSpPr>
            <a:xfrm>
              <a:off x="3913885" y="3354093"/>
              <a:ext cx="1216173" cy="1151480"/>
              <a:chOff x="623944" y="895759"/>
              <a:chExt cx="7229138" cy="4552437"/>
            </a:xfrm>
          </p:grpSpPr>
          <p:grpSp>
            <p:nvGrpSpPr>
              <p:cNvPr id="26" name="Group 41">
                <a:extLst>
                  <a:ext uri="{FF2B5EF4-FFF2-40B4-BE49-F238E27FC236}">
                    <a16:creationId xmlns:a16="http://schemas.microsoft.com/office/drawing/2014/main" id="{BC347005-28F5-495A-8626-2E4864BE4AF0}"/>
                  </a:ext>
                </a:extLst>
              </p:cNvPr>
              <p:cNvGrpSpPr/>
              <p:nvPr/>
            </p:nvGrpSpPr>
            <p:grpSpPr>
              <a:xfrm>
                <a:off x="623944" y="895759"/>
                <a:ext cx="7229138" cy="4057173"/>
                <a:chOff x="435801" y="868094"/>
                <a:chExt cx="7394967" cy="3821294"/>
              </a:xfrm>
            </p:grpSpPr>
            <p:sp>
              <p:nvSpPr>
                <p:cNvPr id="31" name="Flowchart: Alternate Process 30">
                  <a:extLst>
                    <a:ext uri="{FF2B5EF4-FFF2-40B4-BE49-F238E27FC236}">
                      <a16:creationId xmlns:a16="http://schemas.microsoft.com/office/drawing/2014/main" id="{B1A956EC-CF7A-48B9-9B16-8503E4C5188F}"/>
                    </a:ext>
                  </a:extLst>
                </p:cNvPr>
                <p:cNvSpPr/>
                <p:nvPr/>
              </p:nvSpPr>
              <p:spPr>
                <a:xfrm>
                  <a:off x="435801" y="3914388"/>
                  <a:ext cx="7394967" cy="480350"/>
                </a:xfrm>
                <a:prstGeom prst="flowChartAlternateProcess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B814CD0-4D5B-4C9C-939D-AEDA6761FEA2}"/>
                    </a:ext>
                  </a:extLst>
                </p:cNvPr>
                <p:cNvSpPr/>
                <p:nvPr/>
              </p:nvSpPr>
              <p:spPr>
                <a:xfrm>
                  <a:off x="963039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3" name="Cloud Callout 32">
                  <a:extLst>
                    <a:ext uri="{FF2B5EF4-FFF2-40B4-BE49-F238E27FC236}">
                      <a16:creationId xmlns:a16="http://schemas.microsoft.com/office/drawing/2014/main" id="{93510173-36AD-456C-B264-ADD74887F5CB}"/>
                    </a:ext>
                  </a:extLst>
                </p:cNvPr>
                <p:cNvSpPr/>
                <p:nvPr/>
              </p:nvSpPr>
              <p:spPr>
                <a:xfrm>
                  <a:off x="1086488" y="3242256"/>
                  <a:ext cx="1248149" cy="573931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" dirty="0">
                      <a:solidFill>
                        <a:schemeClr val="tx1"/>
                      </a:solidFill>
                    </a:rPr>
                    <a:t>SAP Private and Public Cloud</a:t>
                  </a:r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66AEA3B-CFFD-407D-A51D-85E61EA8B9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132069" y="1381859"/>
                  <a:ext cx="1182667" cy="879888"/>
                </a:xfrm>
                <a:prstGeom prst="rect">
                  <a:avLst/>
                </a:prstGeom>
              </p:spPr>
            </p:pic>
            <p:pic>
              <p:nvPicPr>
                <p:cNvPr id="35" name="Picture 2" descr="Image result for exadata oracle">
                  <a:extLst>
                    <a:ext uri="{FF2B5EF4-FFF2-40B4-BE49-F238E27FC236}">
                      <a16:creationId xmlns:a16="http://schemas.microsoft.com/office/drawing/2014/main" id="{FEA880D1-4453-4E78-8832-7F6E9399BE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2020" y="2359295"/>
                  <a:ext cx="1182667" cy="803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095A94E-C8B7-437D-97B2-6C2046B0C428}"/>
                    </a:ext>
                  </a:extLst>
                </p:cNvPr>
                <p:cNvSpPr/>
                <p:nvPr/>
              </p:nvSpPr>
              <p:spPr>
                <a:xfrm>
                  <a:off x="1345642" y="4044699"/>
                  <a:ext cx="1824655" cy="630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500" dirty="0"/>
                    <a:t>IaaS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7760016-7027-47DB-9917-83F42AAA83E5}"/>
                    </a:ext>
                  </a:extLst>
                </p:cNvPr>
                <p:cNvSpPr/>
                <p:nvPr/>
              </p:nvSpPr>
              <p:spPr>
                <a:xfrm>
                  <a:off x="3346790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0515CCD-B550-448B-995F-B008E5E607D5}"/>
                    </a:ext>
                  </a:extLst>
                </p:cNvPr>
                <p:cNvSpPr/>
                <p:nvPr/>
              </p:nvSpPr>
              <p:spPr>
                <a:xfrm>
                  <a:off x="3200231" y="4059051"/>
                  <a:ext cx="1902638" cy="630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/>
                    <a:t>SaaS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F48E0689-C078-4394-926C-2B5876D8B6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16565" y="3209171"/>
                  <a:ext cx="980574" cy="55847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Picture 10" descr="Image result for oracle erp on cloud">
                  <a:extLst>
                    <a:ext uri="{FF2B5EF4-FFF2-40B4-BE49-F238E27FC236}">
                      <a16:creationId xmlns:a16="http://schemas.microsoft.com/office/drawing/2014/main" id="{C168E5E6-623B-4BF9-9DF9-A99E6CCDE0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6566" y="2341069"/>
                  <a:ext cx="980574" cy="686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C0654DC-47E9-4E81-89B1-7C3DC5C47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16565" y="1523943"/>
                  <a:ext cx="980574" cy="650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0094F68-5995-4B41-94BB-3486644FA8C9}"/>
                    </a:ext>
                  </a:extLst>
                </p:cNvPr>
                <p:cNvSpPr/>
                <p:nvPr/>
              </p:nvSpPr>
              <p:spPr>
                <a:xfrm>
                  <a:off x="5730541" y="1293660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809262-1A5F-498E-B959-63C07CEEE871}"/>
                    </a:ext>
                  </a:extLst>
                </p:cNvPr>
                <p:cNvSpPr/>
                <p:nvPr/>
              </p:nvSpPr>
              <p:spPr>
                <a:xfrm>
                  <a:off x="5562739" y="4049891"/>
                  <a:ext cx="1931879" cy="630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/>
                    <a:t>PaaS</a:t>
                  </a:r>
                </a:p>
              </p:txBody>
            </p:sp>
            <p:sp>
              <p:nvSpPr>
                <p:cNvPr id="44" name="Cloud Callout 43">
                  <a:extLst>
                    <a:ext uri="{FF2B5EF4-FFF2-40B4-BE49-F238E27FC236}">
                      <a16:creationId xmlns:a16="http://schemas.microsoft.com/office/drawing/2014/main" id="{102A62BE-3A5B-4D9E-8AF1-83E33498D050}"/>
                    </a:ext>
                  </a:extLst>
                </p:cNvPr>
                <p:cNvSpPr/>
                <p:nvPr/>
              </p:nvSpPr>
              <p:spPr>
                <a:xfrm>
                  <a:off x="5791977" y="3224179"/>
                  <a:ext cx="1347235" cy="592925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" dirty="0">
                      <a:solidFill>
                        <a:schemeClr val="tx1"/>
                      </a:solidFill>
                    </a:rPr>
                    <a:t>SAP </a:t>
                  </a:r>
                  <a:r>
                    <a:rPr lang="en-US" sz="100" dirty="0">
                      <a:solidFill>
                        <a:schemeClr val="tx1"/>
                      </a:solidFill>
                    </a:rPr>
                    <a:t>Cloud</a:t>
                  </a:r>
                  <a:r>
                    <a:rPr lang="en-US" sz="200" dirty="0">
                      <a:solidFill>
                        <a:schemeClr val="tx1"/>
                      </a:solidFill>
                    </a:rPr>
                    <a:t> Platform</a:t>
                  </a:r>
                </a:p>
              </p:txBody>
            </p:sp>
            <p:pic>
              <p:nvPicPr>
                <p:cNvPr id="45" name="Picture 2" descr="D:\Microsoft Business Strategy\FY'17\AOP\Oracle\oracle-platform-as-a-service.jpg">
                  <a:extLst>
                    <a:ext uri="{FF2B5EF4-FFF2-40B4-BE49-F238E27FC236}">
                      <a16:creationId xmlns:a16="http://schemas.microsoft.com/office/drawing/2014/main" id="{2E4B8A62-4EBB-46A3-ACBC-1B21541BEB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5423" y="2170124"/>
                  <a:ext cx="1179656" cy="874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F06AC595-E29C-4832-ADF5-3DE8FA9E4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5822943" y="1384575"/>
                  <a:ext cx="1268602" cy="691313"/>
                </a:xfrm>
                <a:prstGeom prst="rect">
                  <a:avLst/>
                </a:prstGeom>
              </p:spPr>
            </p:pic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B390B92-651B-4F0B-B159-F583F177F850}"/>
                    </a:ext>
                  </a:extLst>
                </p:cNvPr>
                <p:cNvSpPr/>
                <p:nvPr/>
              </p:nvSpPr>
              <p:spPr>
                <a:xfrm>
                  <a:off x="6290961" y="2107833"/>
                  <a:ext cx="563196" cy="17191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PaaS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EFC068-191C-450C-B562-E77DEBC11B9E}"/>
                    </a:ext>
                  </a:extLst>
                </p:cNvPr>
                <p:cNvSpPr/>
                <p:nvPr/>
              </p:nvSpPr>
              <p:spPr>
                <a:xfrm>
                  <a:off x="468813" y="868094"/>
                  <a:ext cx="7361954" cy="439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Sify Application and Platform Services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479B65-47A4-49E3-8AD7-353B53E83609}"/>
                  </a:ext>
                </a:extLst>
              </p:cNvPr>
              <p:cNvSpPr txBox="1"/>
              <p:nvPr/>
            </p:nvSpPr>
            <p:spPr>
              <a:xfrm>
                <a:off x="635731" y="4630170"/>
                <a:ext cx="7196867" cy="81802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128714" tIns="64354" rIns="128714" bIns="64354" rtlCol="0">
                <a:spAutoFit/>
              </a:bodyPr>
              <a:lstStyle/>
              <a:p>
                <a:pPr algn="ctr"/>
                <a:r>
                  <a:rPr lang="en-US" sz="500" b="1" dirty="0"/>
                  <a:t>AIS-2 Cloud @ Core</a:t>
                </a:r>
              </a:p>
            </p:txBody>
          </p:sp>
        </p:grpSp>
      </p:grpSp>
      <p:sp>
        <p:nvSpPr>
          <p:cNvPr id="49" name="Rounded Rectangle 69">
            <a:extLst>
              <a:ext uri="{FF2B5EF4-FFF2-40B4-BE49-F238E27FC236}">
                <a16:creationId xmlns:a16="http://schemas.microsoft.com/office/drawing/2014/main" id="{F270B457-188F-4075-9D21-EE7B8862078F}"/>
              </a:ext>
            </a:extLst>
          </p:cNvPr>
          <p:cNvSpPr/>
          <p:nvPr/>
        </p:nvSpPr>
        <p:spPr>
          <a:xfrm>
            <a:off x="2079937" y="1576922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Platform</a:t>
            </a:r>
          </a:p>
        </p:txBody>
      </p:sp>
      <p:sp>
        <p:nvSpPr>
          <p:cNvPr id="50" name="Rounded Rectangle 98">
            <a:extLst>
              <a:ext uri="{FF2B5EF4-FFF2-40B4-BE49-F238E27FC236}">
                <a16:creationId xmlns:a16="http://schemas.microsoft.com/office/drawing/2014/main" id="{E3241A25-FC26-403D-BFC0-7E861D412EC5}"/>
              </a:ext>
            </a:extLst>
          </p:cNvPr>
          <p:cNvSpPr/>
          <p:nvPr/>
        </p:nvSpPr>
        <p:spPr>
          <a:xfrm>
            <a:off x="3686026" y="1265754"/>
            <a:ext cx="1362340" cy="252630"/>
          </a:xfrm>
          <a:prstGeom prst="roundRect">
            <a:avLst/>
          </a:prstGeom>
          <a:solidFill>
            <a:srgbClr val="FC5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Applications</a:t>
            </a:r>
          </a:p>
        </p:txBody>
      </p:sp>
      <p:sp>
        <p:nvSpPr>
          <p:cNvPr id="51" name="Rounded Rectangle 66">
            <a:extLst>
              <a:ext uri="{FF2B5EF4-FFF2-40B4-BE49-F238E27FC236}">
                <a16:creationId xmlns:a16="http://schemas.microsoft.com/office/drawing/2014/main" id="{8A5DFE63-8A24-4E8A-87BF-2156A7B99F2D}"/>
              </a:ext>
            </a:extLst>
          </p:cNvPr>
          <p:cNvSpPr/>
          <p:nvPr/>
        </p:nvSpPr>
        <p:spPr>
          <a:xfrm>
            <a:off x="805109" y="2606676"/>
            <a:ext cx="1362340" cy="252630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Network/Security</a:t>
            </a:r>
          </a:p>
        </p:txBody>
      </p:sp>
      <p:sp>
        <p:nvSpPr>
          <p:cNvPr id="52" name="Arrow: Left 105">
            <a:extLst>
              <a:ext uri="{FF2B5EF4-FFF2-40B4-BE49-F238E27FC236}">
                <a16:creationId xmlns:a16="http://schemas.microsoft.com/office/drawing/2014/main" id="{B7BB80A1-E3AD-4E88-9C19-942980219055}"/>
              </a:ext>
            </a:extLst>
          </p:cNvPr>
          <p:cNvSpPr/>
          <p:nvPr/>
        </p:nvSpPr>
        <p:spPr>
          <a:xfrm rot="5400000">
            <a:off x="3951452" y="1743214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63">
            <a:extLst>
              <a:ext uri="{FF2B5EF4-FFF2-40B4-BE49-F238E27FC236}">
                <a16:creationId xmlns:a16="http://schemas.microsoft.com/office/drawing/2014/main" id="{8B5E4068-FE09-4CD5-A1A5-C7B6B9E9CF95}"/>
              </a:ext>
            </a:extLst>
          </p:cNvPr>
          <p:cNvSpPr/>
          <p:nvPr/>
        </p:nvSpPr>
        <p:spPr>
          <a:xfrm>
            <a:off x="576959" y="3407111"/>
            <a:ext cx="1148655" cy="246221"/>
          </a:xfrm>
          <a:prstGeom prst="roundRect">
            <a:avLst/>
          </a:prstGeom>
          <a:solidFill>
            <a:srgbClr val="4E5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Storage/Compute</a:t>
            </a:r>
          </a:p>
        </p:txBody>
      </p:sp>
      <p:sp>
        <p:nvSpPr>
          <p:cNvPr id="54" name="Rounded Rectangle 86">
            <a:extLst>
              <a:ext uri="{FF2B5EF4-FFF2-40B4-BE49-F238E27FC236}">
                <a16:creationId xmlns:a16="http://schemas.microsoft.com/office/drawing/2014/main" id="{5BCD7183-53BC-4F09-AF67-4A79DF1456B0}"/>
              </a:ext>
            </a:extLst>
          </p:cNvPr>
          <p:cNvSpPr/>
          <p:nvPr/>
        </p:nvSpPr>
        <p:spPr>
          <a:xfrm>
            <a:off x="5445897" y="1413966"/>
            <a:ext cx="1448677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Big Data / Analytics</a:t>
            </a:r>
          </a:p>
        </p:txBody>
      </p:sp>
      <p:sp>
        <p:nvSpPr>
          <p:cNvPr id="55" name="Arrow: Left 109">
            <a:extLst>
              <a:ext uri="{FF2B5EF4-FFF2-40B4-BE49-F238E27FC236}">
                <a16:creationId xmlns:a16="http://schemas.microsoft.com/office/drawing/2014/main" id="{01FCEE68-5BF4-4AF6-9265-AFB4630837A5}"/>
              </a:ext>
            </a:extLst>
          </p:cNvPr>
          <p:cNvSpPr/>
          <p:nvPr/>
        </p:nvSpPr>
        <p:spPr>
          <a:xfrm rot="9488347">
            <a:off x="5697669" y="2719906"/>
            <a:ext cx="1051977" cy="103503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72">
            <a:extLst>
              <a:ext uri="{FF2B5EF4-FFF2-40B4-BE49-F238E27FC236}">
                <a16:creationId xmlns:a16="http://schemas.microsoft.com/office/drawing/2014/main" id="{D6C59218-FAE4-4D14-A057-2E1354C02DD1}"/>
              </a:ext>
            </a:extLst>
          </p:cNvPr>
          <p:cNvSpPr/>
          <p:nvPr/>
        </p:nvSpPr>
        <p:spPr>
          <a:xfrm>
            <a:off x="6504491" y="2282313"/>
            <a:ext cx="1313411" cy="400561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IoT/ Blockchain</a:t>
            </a:r>
          </a:p>
        </p:txBody>
      </p:sp>
      <p:sp>
        <p:nvSpPr>
          <p:cNvPr id="57" name="Rounded Rectangle 69">
            <a:extLst>
              <a:ext uri="{FF2B5EF4-FFF2-40B4-BE49-F238E27FC236}">
                <a16:creationId xmlns:a16="http://schemas.microsoft.com/office/drawing/2014/main" id="{8E8BF48A-7538-4FD7-A090-31D5DC9FBDB8}"/>
              </a:ext>
            </a:extLst>
          </p:cNvPr>
          <p:cNvSpPr/>
          <p:nvPr/>
        </p:nvSpPr>
        <p:spPr>
          <a:xfrm>
            <a:off x="7051333" y="3407111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n-US" sz="1100" b="1" dirty="0">
                <a:latin typeface="Arial Narrow" panose="020B0606020202030204" pitchFamily="34" charset="0"/>
              </a:rPr>
              <a:t>Automation / ML</a:t>
            </a:r>
          </a:p>
        </p:txBody>
      </p:sp>
      <p:sp>
        <p:nvSpPr>
          <p:cNvPr id="58" name="Arrow: Left 61">
            <a:extLst>
              <a:ext uri="{FF2B5EF4-FFF2-40B4-BE49-F238E27FC236}">
                <a16:creationId xmlns:a16="http://schemas.microsoft.com/office/drawing/2014/main" id="{FF6C01C5-975D-440C-B5E0-E3AB04A555BE}"/>
              </a:ext>
            </a:extLst>
          </p:cNvPr>
          <p:cNvSpPr/>
          <p:nvPr/>
        </p:nvSpPr>
        <p:spPr>
          <a:xfrm rot="1352799">
            <a:off x="2088018" y="2697715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1"/>
            <a:ext cx="7505982" cy="34736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NETWORK SERVICES - 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F3D78-A24A-45A9-98DA-E3B58005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1582037" y="1014414"/>
            <a:ext cx="5659252" cy="3691941"/>
            <a:chOff x="833252" y="4604936"/>
            <a:chExt cx="6173582" cy="4420856"/>
          </a:xfrm>
        </p:grpSpPr>
        <p:sp>
          <p:nvSpPr>
            <p:cNvPr id="26" name="object 12"/>
            <p:cNvSpPr/>
            <p:nvPr/>
          </p:nvSpPr>
          <p:spPr>
            <a:xfrm>
              <a:off x="2364667" y="5121673"/>
              <a:ext cx="2638425" cy="2632075"/>
            </a:xfrm>
            <a:custGeom>
              <a:avLst/>
              <a:gdLst/>
              <a:ahLst/>
              <a:cxnLst/>
              <a:rect l="l" t="t" r="r" b="b"/>
              <a:pathLst>
                <a:path w="2638425" h="2632075">
                  <a:moveTo>
                    <a:pt x="2638361" y="451523"/>
                  </a:moveTo>
                  <a:lnTo>
                    <a:pt x="1548295" y="0"/>
                  </a:lnTo>
                  <a:lnTo>
                    <a:pt x="458241" y="451523"/>
                  </a:lnTo>
                  <a:lnTo>
                    <a:pt x="0" y="1507972"/>
                  </a:lnTo>
                  <a:lnTo>
                    <a:pt x="458241" y="2631643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7" name="object 13"/>
            <p:cNvSpPr/>
            <p:nvPr/>
          </p:nvSpPr>
          <p:spPr>
            <a:xfrm>
              <a:off x="2822909" y="5573200"/>
              <a:ext cx="2632075" cy="2180590"/>
            </a:xfrm>
            <a:custGeom>
              <a:avLst/>
              <a:gdLst/>
              <a:ahLst/>
              <a:cxnLst/>
              <a:rect l="l" t="t" r="r" b="b"/>
              <a:pathLst>
                <a:path w="2632075" h="2180590">
                  <a:moveTo>
                    <a:pt x="2180120" y="2180120"/>
                  </a:moveTo>
                  <a:lnTo>
                    <a:pt x="2631643" y="1090053"/>
                  </a:lnTo>
                  <a:lnTo>
                    <a:pt x="0" y="0"/>
                  </a:lnTo>
                  <a:lnTo>
                    <a:pt x="2180120" y="218012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8" name="object 14"/>
            <p:cNvSpPr/>
            <p:nvPr/>
          </p:nvSpPr>
          <p:spPr>
            <a:xfrm>
              <a:off x="2364663" y="5121673"/>
              <a:ext cx="3089910" cy="3083560"/>
            </a:xfrm>
            <a:custGeom>
              <a:avLst/>
              <a:gdLst/>
              <a:ahLst/>
              <a:cxnLst/>
              <a:rect l="l" t="t" r="r" b="b"/>
              <a:pathLst>
                <a:path w="3089910" h="3083559">
                  <a:moveTo>
                    <a:pt x="458241" y="451523"/>
                  </a:moveTo>
                  <a:lnTo>
                    <a:pt x="2638361" y="2631643"/>
                  </a:lnTo>
                  <a:lnTo>
                    <a:pt x="1548307" y="0"/>
                  </a:lnTo>
                  <a:lnTo>
                    <a:pt x="3089884" y="1541589"/>
                  </a:lnTo>
                  <a:lnTo>
                    <a:pt x="2638361" y="451523"/>
                  </a:lnTo>
                  <a:lnTo>
                    <a:pt x="0" y="1507972"/>
                  </a:lnTo>
                  <a:lnTo>
                    <a:pt x="1548307" y="3083166"/>
                  </a:lnTo>
                  <a:lnTo>
                    <a:pt x="458241" y="45152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9" name="object 15"/>
            <p:cNvSpPr/>
            <p:nvPr/>
          </p:nvSpPr>
          <p:spPr>
            <a:xfrm>
              <a:off x="2822900" y="5573195"/>
              <a:ext cx="2180590" cy="2632075"/>
            </a:xfrm>
            <a:custGeom>
              <a:avLst/>
              <a:gdLst/>
              <a:ahLst/>
              <a:cxnLst/>
              <a:rect l="l" t="t" r="r" b="b"/>
              <a:pathLst>
                <a:path w="2180590" h="2632075">
                  <a:moveTo>
                    <a:pt x="1090066" y="2631643"/>
                  </a:moveTo>
                  <a:lnTo>
                    <a:pt x="2180132" y="0"/>
                  </a:lnTo>
                  <a:lnTo>
                    <a:pt x="0" y="0"/>
                  </a:lnTo>
                  <a:lnTo>
                    <a:pt x="0" y="2180120"/>
                  </a:lnTo>
                  <a:lnTo>
                    <a:pt x="1090066" y="263164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0" name="object 16"/>
            <p:cNvSpPr/>
            <p:nvPr/>
          </p:nvSpPr>
          <p:spPr>
            <a:xfrm>
              <a:off x="3909609" y="5121677"/>
              <a:ext cx="1093470" cy="3056890"/>
            </a:xfrm>
            <a:custGeom>
              <a:avLst/>
              <a:gdLst/>
              <a:ahLst/>
              <a:cxnLst/>
              <a:rect l="l" t="t" r="r" b="b"/>
              <a:pathLst>
                <a:path w="1093470" h="3056890">
                  <a:moveTo>
                    <a:pt x="1093419" y="2631643"/>
                  </a:moveTo>
                  <a:lnTo>
                    <a:pt x="0" y="3056547"/>
                  </a:lnTo>
                  <a:lnTo>
                    <a:pt x="3352" y="0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3" name="object 17"/>
            <p:cNvSpPr/>
            <p:nvPr/>
          </p:nvSpPr>
          <p:spPr>
            <a:xfrm>
              <a:off x="2757873" y="5508168"/>
              <a:ext cx="2310765" cy="2310765"/>
            </a:xfrm>
            <a:custGeom>
              <a:avLst/>
              <a:gdLst/>
              <a:ahLst/>
              <a:cxnLst/>
              <a:rect l="l" t="t" r="r" b="b"/>
              <a:pathLst>
                <a:path w="2310765" h="2310765">
                  <a:moveTo>
                    <a:pt x="1155090" y="0"/>
                  </a:moveTo>
                  <a:lnTo>
                    <a:pt x="1060355" y="3829"/>
                  </a:lnTo>
                  <a:lnTo>
                    <a:pt x="967729" y="15118"/>
                  </a:lnTo>
                  <a:lnTo>
                    <a:pt x="877510" y="33570"/>
                  </a:lnTo>
                  <a:lnTo>
                    <a:pt x="789994" y="58887"/>
                  </a:lnTo>
                  <a:lnTo>
                    <a:pt x="705479" y="90773"/>
                  </a:lnTo>
                  <a:lnTo>
                    <a:pt x="624262" y="128930"/>
                  </a:lnTo>
                  <a:lnTo>
                    <a:pt x="546640" y="173060"/>
                  </a:lnTo>
                  <a:lnTo>
                    <a:pt x="472911" y="222866"/>
                  </a:lnTo>
                  <a:lnTo>
                    <a:pt x="403372" y="278052"/>
                  </a:lnTo>
                  <a:lnTo>
                    <a:pt x="338320" y="338320"/>
                  </a:lnTo>
                  <a:lnTo>
                    <a:pt x="278052" y="403372"/>
                  </a:lnTo>
                  <a:lnTo>
                    <a:pt x="222866" y="472911"/>
                  </a:lnTo>
                  <a:lnTo>
                    <a:pt x="173060" y="546640"/>
                  </a:lnTo>
                  <a:lnTo>
                    <a:pt x="128930" y="624262"/>
                  </a:lnTo>
                  <a:lnTo>
                    <a:pt x="90773" y="705479"/>
                  </a:lnTo>
                  <a:lnTo>
                    <a:pt x="58887" y="789994"/>
                  </a:lnTo>
                  <a:lnTo>
                    <a:pt x="33570" y="877510"/>
                  </a:lnTo>
                  <a:lnTo>
                    <a:pt x="15118" y="967729"/>
                  </a:lnTo>
                  <a:lnTo>
                    <a:pt x="3829" y="1060355"/>
                  </a:lnTo>
                  <a:lnTo>
                    <a:pt x="0" y="1155090"/>
                  </a:lnTo>
                  <a:lnTo>
                    <a:pt x="3829" y="1249825"/>
                  </a:lnTo>
                  <a:lnTo>
                    <a:pt x="15118" y="1342450"/>
                  </a:lnTo>
                  <a:lnTo>
                    <a:pt x="33570" y="1432670"/>
                  </a:lnTo>
                  <a:lnTo>
                    <a:pt x="58887" y="1520186"/>
                  </a:lnTo>
                  <a:lnTo>
                    <a:pt x="90773" y="1604701"/>
                  </a:lnTo>
                  <a:lnTo>
                    <a:pt x="128930" y="1685918"/>
                  </a:lnTo>
                  <a:lnTo>
                    <a:pt x="173060" y="1763540"/>
                  </a:lnTo>
                  <a:lnTo>
                    <a:pt x="222866" y="1837269"/>
                  </a:lnTo>
                  <a:lnTo>
                    <a:pt x="278052" y="1906808"/>
                  </a:lnTo>
                  <a:lnTo>
                    <a:pt x="338320" y="1971860"/>
                  </a:lnTo>
                  <a:lnTo>
                    <a:pt x="403372" y="2032128"/>
                  </a:lnTo>
                  <a:lnTo>
                    <a:pt x="472911" y="2087313"/>
                  </a:lnTo>
                  <a:lnTo>
                    <a:pt x="546640" y="2137120"/>
                  </a:lnTo>
                  <a:lnTo>
                    <a:pt x="624262" y="2181250"/>
                  </a:lnTo>
                  <a:lnTo>
                    <a:pt x="705479" y="2219407"/>
                  </a:lnTo>
                  <a:lnTo>
                    <a:pt x="789994" y="2251293"/>
                  </a:lnTo>
                  <a:lnTo>
                    <a:pt x="877510" y="2276610"/>
                  </a:lnTo>
                  <a:lnTo>
                    <a:pt x="967729" y="2295062"/>
                  </a:lnTo>
                  <a:lnTo>
                    <a:pt x="1060355" y="2306351"/>
                  </a:lnTo>
                  <a:lnTo>
                    <a:pt x="1155090" y="2310180"/>
                  </a:lnTo>
                  <a:lnTo>
                    <a:pt x="1249825" y="2306351"/>
                  </a:lnTo>
                  <a:lnTo>
                    <a:pt x="1342450" y="2295062"/>
                  </a:lnTo>
                  <a:lnTo>
                    <a:pt x="1432670" y="2276610"/>
                  </a:lnTo>
                  <a:lnTo>
                    <a:pt x="1520186" y="2251293"/>
                  </a:lnTo>
                  <a:lnTo>
                    <a:pt x="1604701" y="2219407"/>
                  </a:lnTo>
                  <a:lnTo>
                    <a:pt x="1685918" y="2181250"/>
                  </a:lnTo>
                  <a:lnTo>
                    <a:pt x="1763540" y="2137120"/>
                  </a:lnTo>
                  <a:lnTo>
                    <a:pt x="1837269" y="2087313"/>
                  </a:lnTo>
                  <a:lnTo>
                    <a:pt x="1906808" y="2032128"/>
                  </a:lnTo>
                  <a:lnTo>
                    <a:pt x="1971860" y="1971860"/>
                  </a:lnTo>
                  <a:lnTo>
                    <a:pt x="2032128" y="1906808"/>
                  </a:lnTo>
                  <a:lnTo>
                    <a:pt x="2087313" y="1837269"/>
                  </a:lnTo>
                  <a:lnTo>
                    <a:pt x="2137120" y="1763540"/>
                  </a:lnTo>
                  <a:lnTo>
                    <a:pt x="2181250" y="1685918"/>
                  </a:lnTo>
                  <a:lnTo>
                    <a:pt x="2219407" y="1604701"/>
                  </a:lnTo>
                  <a:lnTo>
                    <a:pt x="2251293" y="1520186"/>
                  </a:lnTo>
                  <a:lnTo>
                    <a:pt x="2276610" y="1432670"/>
                  </a:lnTo>
                  <a:lnTo>
                    <a:pt x="2295062" y="1342450"/>
                  </a:lnTo>
                  <a:lnTo>
                    <a:pt x="2306351" y="1249825"/>
                  </a:lnTo>
                  <a:lnTo>
                    <a:pt x="2310180" y="1155090"/>
                  </a:lnTo>
                  <a:lnTo>
                    <a:pt x="2306351" y="1060355"/>
                  </a:lnTo>
                  <a:lnTo>
                    <a:pt x="2295062" y="967729"/>
                  </a:lnTo>
                  <a:lnTo>
                    <a:pt x="2276610" y="877510"/>
                  </a:lnTo>
                  <a:lnTo>
                    <a:pt x="2251293" y="789994"/>
                  </a:lnTo>
                  <a:lnTo>
                    <a:pt x="2219407" y="705479"/>
                  </a:lnTo>
                  <a:lnTo>
                    <a:pt x="2181250" y="624262"/>
                  </a:lnTo>
                  <a:lnTo>
                    <a:pt x="2137120" y="546640"/>
                  </a:lnTo>
                  <a:lnTo>
                    <a:pt x="2087313" y="472911"/>
                  </a:lnTo>
                  <a:lnTo>
                    <a:pt x="2032128" y="403372"/>
                  </a:lnTo>
                  <a:lnTo>
                    <a:pt x="1971860" y="338320"/>
                  </a:lnTo>
                  <a:lnTo>
                    <a:pt x="1906808" y="278052"/>
                  </a:lnTo>
                  <a:lnTo>
                    <a:pt x="1837269" y="222866"/>
                  </a:lnTo>
                  <a:lnTo>
                    <a:pt x="1763540" y="173060"/>
                  </a:lnTo>
                  <a:lnTo>
                    <a:pt x="1685918" y="128930"/>
                  </a:lnTo>
                  <a:lnTo>
                    <a:pt x="1604701" y="90773"/>
                  </a:lnTo>
                  <a:lnTo>
                    <a:pt x="1520186" y="58887"/>
                  </a:lnTo>
                  <a:lnTo>
                    <a:pt x="1432670" y="33570"/>
                  </a:lnTo>
                  <a:lnTo>
                    <a:pt x="1342450" y="15118"/>
                  </a:lnTo>
                  <a:lnTo>
                    <a:pt x="1249825" y="3829"/>
                  </a:lnTo>
                  <a:lnTo>
                    <a:pt x="1155090" y="0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4" name="object 18"/>
            <p:cNvSpPr/>
            <p:nvPr/>
          </p:nvSpPr>
          <p:spPr>
            <a:xfrm>
              <a:off x="2274703" y="5024996"/>
              <a:ext cx="3276600" cy="3276600"/>
            </a:xfrm>
            <a:custGeom>
              <a:avLst/>
              <a:gdLst/>
              <a:ahLst/>
              <a:cxnLst/>
              <a:rect l="l" t="t" r="r" b="b"/>
              <a:pathLst>
                <a:path w="3276600" h="3276600">
                  <a:moveTo>
                    <a:pt x="3276523" y="1638261"/>
                  </a:moveTo>
                  <a:lnTo>
                    <a:pt x="3271093" y="1772624"/>
                  </a:lnTo>
                  <a:lnTo>
                    <a:pt x="3255081" y="1903996"/>
                  </a:lnTo>
                  <a:lnTo>
                    <a:pt x="3228911" y="2031954"/>
                  </a:lnTo>
                  <a:lnTo>
                    <a:pt x="3193004" y="2156079"/>
                  </a:lnTo>
                  <a:lnTo>
                    <a:pt x="3147780" y="2275946"/>
                  </a:lnTo>
                  <a:lnTo>
                    <a:pt x="3093663" y="2391137"/>
                  </a:lnTo>
                  <a:lnTo>
                    <a:pt x="3031074" y="2501227"/>
                  </a:lnTo>
                  <a:lnTo>
                    <a:pt x="2960434" y="2605797"/>
                  </a:lnTo>
                  <a:lnTo>
                    <a:pt x="2882164" y="2704424"/>
                  </a:lnTo>
                  <a:lnTo>
                    <a:pt x="2796687" y="2796687"/>
                  </a:lnTo>
                  <a:lnTo>
                    <a:pt x="2704424" y="2882164"/>
                  </a:lnTo>
                  <a:lnTo>
                    <a:pt x="2605797" y="2960434"/>
                  </a:lnTo>
                  <a:lnTo>
                    <a:pt x="2501227" y="3031074"/>
                  </a:lnTo>
                  <a:lnTo>
                    <a:pt x="2391137" y="3093663"/>
                  </a:lnTo>
                  <a:lnTo>
                    <a:pt x="2275946" y="3147780"/>
                  </a:lnTo>
                  <a:lnTo>
                    <a:pt x="2156079" y="3193004"/>
                  </a:lnTo>
                  <a:lnTo>
                    <a:pt x="2031954" y="3228911"/>
                  </a:lnTo>
                  <a:lnTo>
                    <a:pt x="1903996" y="3255081"/>
                  </a:lnTo>
                  <a:lnTo>
                    <a:pt x="1772624" y="3271093"/>
                  </a:lnTo>
                  <a:lnTo>
                    <a:pt x="1638261" y="3276523"/>
                  </a:lnTo>
                  <a:lnTo>
                    <a:pt x="1503899" y="3271093"/>
                  </a:lnTo>
                  <a:lnTo>
                    <a:pt x="1372527" y="3255081"/>
                  </a:lnTo>
                  <a:lnTo>
                    <a:pt x="1244568" y="3228911"/>
                  </a:lnTo>
                  <a:lnTo>
                    <a:pt x="1120444" y="3193004"/>
                  </a:lnTo>
                  <a:lnTo>
                    <a:pt x="1000576" y="3147780"/>
                  </a:lnTo>
                  <a:lnTo>
                    <a:pt x="885386" y="3093663"/>
                  </a:lnTo>
                  <a:lnTo>
                    <a:pt x="775295" y="3031074"/>
                  </a:lnTo>
                  <a:lnTo>
                    <a:pt x="670726" y="2960434"/>
                  </a:lnTo>
                  <a:lnTo>
                    <a:pt x="572099" y="2882164"/>
                  </a:lnTo>
                  <a:lnTo>
                    <a:pt x="479836" y="2796687"/>
                  </a:lnTo>
                  <a:lnTo>
                    <a:pt x="394359" y="2704424"/>
                  </a:lnTo>
                  <a:lnTo>
                    <a:pt x="316089" y="2605797"/>
                  </a:lnTo>
                  <a:lnTo>
                    <a:pt x="245449" y="2501227"/>
                  </a:lnTo>
                  <a:lnTo>
                    <a:pt x="182859" y="2391137"/>
                  </a:lnTo>
                  <a:lnTo>
                    <a:pt x="128742" y="2275946"/>
                  </a:lnTo>
                  <a:lnTo>
                    <a:pt x="83519" y="2156079"/>
                  </a:lnTo>
                  <a:lnTo>
                    <a:pt x="47612" y="2031954"/>
                  </a:lnTo>
                  <a:lnTo>
                    <a:pt x="21442" y="1903996"/>
                  </a:lnTo>
                  <a:lnTo>
                    <a:pt x="5430" y="1772624"/>
                  </a:lnTo>
                  <a:lnTo>
                    <a:pt x="0" y="1638261"/>
                  </a:lnTo>
                  <a:lnTo>
                    <a:pt x="5430" y="1503899"/>
                  </a:lnTo>
                  <a:lnTo>
                    <a:pt x="21442" y="1372527"/>
                  </a:lnTo>
                  <a:lnTo>
                    <a:pt x="47612" y="1244568"/>
                  </a:lnTo>
                  <a:lnTo>
                    <a:pt x="83519" y="1120444"/>
                  </a:lnTo>
                  <a:lnTo>
                    <a:pt x="128742" y="1000576"/>
                  </a:lnTo>
                  <a:lnTo>
                    <a:pt x="182859" y="885386"/>
                  </a:lnTo>
                  <a:lnTo>
                    <a:pt x="245449" y="775295"/>
                  </a:lnTo>
                  <a:lnTo>
                    <a:pt x="316089" y="670726"/>
                  </a:lnTo>
                  <a:lnTo>
                    <a:pt x="394359" y="572099"/>
                  </a:lnTo>
                  <a:lnTo>
                    <a:pt x="479836" y="479836"/>
                  </a:lnTo>
                  <a:lnTo>
                    <a:pt x="572099" y="394359"/>
                  </a:lnTo>
                  <a:lnTo>
                    <a:pt x="670726" y="316089"/>
                  </a:lnTo>
                  <a:lnTo>
                    <a:pt x="775295" y="245449"/>
                  </a:lnTo>
                  <a:lnTo>
                    <a:pt x="885386" y="182859"/>
                  </a:lnTo>
                  <a:lnTo>
                    <a:pt x="1000576" y="128742"/>
                  </a:lnTo>
                  <a:lnTo>
                    <a:pt x="1120444" y="83519"/>
                  </a:lnTo>
                  <a:lnTo>
                    <a:pt x="1244568" y="47612"/>
                  </a:lnTo>
                  <a:lnTo>
                    <a:pt x="1372527" y="21442"/>
                  </a:lnTo>
                  <a:lnTo>
                    <a:pt x="1503899" y="5430"/>
                  </a:lnTo>
                  <a:lnTo>
                    <a:pt x="1638261" y="0"/>
                  </a:lnTo>
                  <a:lnTo>
                    <a:pt x="1772624" y="5430"/>
                  </a:lnTo>
                  <a:lnTo>
                    <a:pt x="1903996" y="21442"/>
                  </a:lnTo>
                  <a:lnTo>
                    <a:pt x="2031954" y="47612"/>
                  </a:lnTo>
                  <a:lnTo>
                    <a:pt x="2156079" y="83519"/>
                  </a:lnTo>
                  <a:lnTo>
                    <a:pt x="2275946" y="128742"/>
                  </a:lnTo>
                  <a:lnTo>
                    <a:pt x="2391137" y="182859"/>
                  </a:lnTo>
                  <a:lnTo>
                    <a:pt x="2501227" y="245449"/>
                  </a:lnTo>
                  <a:lnTo>
                    <a:pt x="2605797" y="316089"/>
                  </a:lnTo>
                  <a:lnTo>
                    <a:pt x="2704424" y="394359"/>
                  </a:lnTo>
                  <a:lnTo>
                    <a:pt x="2796687" y="479836"/>
                  </a:lnTo>
                  <a:lnTo>
                    <a:pt x="2882164" y="572099"/>
                  </a:lnTo>
                  <a:lnTo>
                    <a:pt x="2960434" y="670726"/>
                  </a:lnTo>
                  <a:lnTo>
                    <a:pt x="3031074" y="775295"/>
                  </a:lnTo>
                  <a:lnTo>
                    <a:pt x="3093663" y="885386"/>
                  </a:lnTo>
                  <a:lnTo>
                    <a:pt x="3147780" y="1000576"/>
                  </a:lnTo>
                  <a:lnTo>
                    <a:pt x="3193004" y="1120444"/>
                  </a:lnTo>
                  <a:lnTo>
                    <a:pt x="3228911" y="1244568"/>
                  </a:lnTo>
                  <a:lnTo>
                    <a:pt x="3255081" y="1372527"/>
                  </a:lnTo>
                  <a:lnTo>
                    <a:pt x="3271093" y="1503899"/>
                  </a:lnTo>
                  <a:lnTo>
                    <a:pt x="3276523" y="1638261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5" name="object 19"/>
            <p:cNvSpPr txBox="1"/>
            <p:nvPr/>
          </p:nvSpPr>
          <p:spPr>
            <a:xfrm>
              <a:off x="3164490" y="6516982"/>
              <a:ext cx="147574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20" dirty="0">
                  <a:latin typeface="+mj-lt"/>
                  <a:cs typeface="Arial"/>
                </a:rPr>
                <a:t>Sify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WAN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30" dirty="0">
                  <a:latin typeface="+mj-lt"/>
                  <a:cs typeface="Arial"/>
                </a:rPr>
                <a:t>Transformation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6" name="object 20"/>
            <p:cNvSpPr/>
            <p:nvPr/>
          </p:nvSpPr>
          <p:spPr>
            <a:xfrm>
              <a:off x="3216224" y="6733437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03" y="382712"/>
                  </a:moveTo>
                  <a:lnTo>
                    <a:pt x="349485" y="382712"/>
                  </a:lnTo>
                  <a:lnTo>
                    <a:pt x="359221" y="389061"/>
                  </a:lnTo>
                  <a:lnTo>
                    <a:pt x="394330" y="406795"/>
                  </a:lnTo>
                  <a:lnTo>
                    <a:pt x="437514" y="422297"/>
                  </a:lnTo>
                  <a:lnTo>
                    <a:pt x="487774" y="435231"/>
                  </a:lnTo>
                  <a:lnTo>
                    <a:pt x="544110" y="445263"/>
                  </a:lnTo>
                  <a:lnTo>
                    <a:pt x="584549" y="450172"/>
                  </a:lnTo>
                  <a:lnTo>
                    <a:pt x="626948" y="453543"/>
                  </a:lnTo>
                  <a:lnTo>
                    <a:pt x="671010" y="455276"/>
                  </a:lnTo>
                  <a:lnTo>
                    <a:pt x="693572" y="455498"/>
                  </a:lnTo>
                  <a:lnTo>
                    <a:pt x="712190" y="455348"/>
                  </a:lnTo>
                  <a:lnTo>
                    <a:pt x="766569" y="453148"/>
                  </a:lnTo>
                  <a:lnTo>
                    <a:pt x="818296" y="448460"/>
                  </a:lnTo>
                  <a:lnTo>
                    <a:pt x="866802" y="441459"/>
                  </a:lnTo>
                  <a:lnTo>
                    <a:pt x="911515" y="432320"/>
                  </a:lnTo>
                  <a:lnTo>
                    <a:pt x="951868" y="421215"/>
                  </a:lnTo>
                  <a:lnTo>
                    <a:pt x="997902" y="403656"/>
                  </a:lnTo>
                  <a:lnTo>
                    <a:pt x="1088781" y="403656"/>
                  </a:lnTo>
                  <a:lnTo>
                    <a:pt x="1128424" y="399672"/>
                  </a:lnTo>
                  <a:lnTo>
                    <a:pt x="1170207" y="392576"/>
                  </a:lnTo>
                  <a:lnTo>
                    <a:pt x="1208142" y="383054"/>
                  </a:lnTo>
                  <a:lnTo>
                    <a:pt x="1209203" y="382712"/>
                  </a:lnTo>
                  <a:close/>
                </a:path>
                <a:path w="1325245" h="455929">
                  <a:moveTo>
                    <a:pt x="1088781" y="403656"/>
                  </a:moveTo>
                  <a:lnTo>
                    <a:pt x="997902" y="403656"/>
                  </a:lnTo>
                  <a:lnTo>
                    <a:pt x="1009820" y="404634"/>
                  </a:lnTo>
                  <a:lnTo>
                    <a:pt x="1022344" y="405283"/>
                  </a:lnTo>
                  <a:lnTo>
                    <a:pt x="1035439" y="405619"/>
                  </a:lnTo>
                  <a:lnTo>
                    <a:pt x="1059697" y="405238"/>
                  </a:lnTo>
                  <a:lnTo>
                    <a:pt x="1083324" y="404100"/>
                  </a:lnTo>
                  <a:lnTo>
                    <a:pt x="1088781" y="403656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0"/>
                  </a:lnTo>
                  <a:lnTo>
                    <a:pt x="416157" y="15477"/>
                  </a:lnTo>
                  <a:lnTo>
                    <a:pt x="361253" y="26749"/>
                  </a:lnTo>
                  <a:lnTo>
                    <a:pt x="312380" y="40598"/>
                  </a:lnTo>
                  <a:lnTo>
                    <a:pt x="270332" y="56779"/>
                  </a:lnTo>
                  <a:lnTo>
                    <a:pt x="236247" y="74878"/>
                  </a:lnTo>
                  <a:lnTo>
                    <a:pt x="201527" y="105216"/>
                  </a:lnTo>
                  <a:lnTo>
                    <a:pt x="189293" y="138442"/>
                  </a:lnTo>
                  <a:lnTo>
                    <a:pt x="189293" y="139699"/>
                  </a:lnTo>
                  <a:lnTo>
                    <a:pt x="190678" y="140969"/>
                  </a:lnTo>
                  <a:lnTo>
                    <a:pt x="190678" y="142366"/>
                  </a:lnTo>
                  <a:lnTo>
                    <a:pt x="137357" y="153093"/>
                  </a:lnTo>
                  <a:lnTo>
                    <a:pt x="90707" y="168518"/>
                  </a:lnTo>
                  <a:lnTo>
                    <a:pt x="52168" y="188001"/>
                  </a:lnTo>
                  <a:lnTo>
                    <a:pt x="15887" y="219180"/>
                  </a:lnTo>
                  <a:lnTo>
                    <a:pt x="0" y="254910"/>
                  </a:lnTo>
                  <a:lnTo>
                    <a:pt x="853" y="266208"/>
                  </a:lnTo>
                  <a:lnTo>
                    <a:pt x="21407" y="307848"/>
                  </a:lnTo>
                  <a:lnTo>
                    <a:pt x="52776" y="334586"/>
                  </a:lnTo>
                  <a:lnTo>
                    <a:pt x="95627" y="356659"/>
                  </a:lnTo>
                  <a:lnTo>
                    <a:pt x="147989" y="373333"/>
                  </a:lnTo>
                  <a:lnTo>
                    <a:pt x="187206" y="381088"/>
                  </a:lnTo>
                  <a:lnTo>
                    <a:pt x="229190" y="385900"/>
                  </a:lnTo>
                  <a:lnTo>
                    <a:pt x="273355" y="387553"/>
                  </a:lnTo>
                  <a:lnTo>
                    <a:pt x="286654" y="387400"/>
                  </a:lnTo>
                  <a:lnTo>
                    <a:pt x="324834" y="385282"/>
                  </a:lnTo>
                  <a:lnTo>
                    <a:pt x="349485" y="382712"/>
                  </a:lnTo>
                  <a:lnTo>
                    <a:pt x="1209203" y="382712"/>
                  </a:lnTo>
                  <a:lnTo>
                    <a:pt x="1256669" y="364753"/>
                  </a:lnTo>
                  <a:lnTo>
                    <a:pt x="1293550" y="342356"/>
                  </a:lnTo>
                  <a:lnTo>
                    <a:pt x="1321512" y="307534"/>
                  </a:lnTo>
                  <a:lnTo>
                    <a:pt x="1325207" y="288543"/>
                  </a:lnTo>
                  <a:lnTo>
                    <a:pt x="1323731" y="276850"/>
                  </a:lnTo>
                  <a:lnTo>
                    <a:pt x="1319446" y="265437"/>
                  </a:lnTo>
                  <a:lnTo>
                    <a:pt x="1312569" y="254417"/>
                  </a:lnTo>
                  <a:lnTo>
                    <a:pt x="1303313" y="243899"/>
                  </a:lnTo>
                  <a:lnTo>
                    <a:pt x="1294663" y="236181"/>
                  </a:lnTo>
                  <a:lnTo>
                    <a:pt x="1304684" y="225663"/>
                  </a:lnTo>
                  <a:lnTo>
                    <a:pt x="1312372" y="214583"/>
                  </a:lnTo>
                  <a:lnTo>
                    <a:pt x="1317719" y="203046"/>
                  </a:lnTo>
                  <a:lnTo>
                    <a:pt x="1320718" y="191157"/>
                  </a:lnTo>
                  <a:lnTo>
                    <a:pt x="1319913" y="179541"/>
                  </a:lnTo>
                  <a:lnTo>
                    <a:pt x="1299647" y="136931"/>
                  </a:lnTo>
                  <a:lnTo>
                    <a:pt x="1268521" y="109734"/>
                  </a:lnTo>
                  <a:lnTo>
                    <a:pt x="1225857" y="87383"/>
                  </a:lnTo>
                  <a:lnTo>
                    <a:pt x="1173554" y="70566"/>
                  </a:lnTo>
                  <a:lnTo>
                    <a:pt x="1134269" y="62768"/>
                  </a:lnTo>
                  <a:lnTo>
                    <a:pt x="1121496" y="61047"/>
                  </a:lnTo>
                  <a:lnTo>
                    <a:pt x="971200" y="61047"/>
                  </a:lnTo>
                  <a:lnTo>
                    <a:pt x="957910" y="55754"/>
                  </a:lnTo>
                  <a:lnTo>
                    <a:pt x="914420" y="40941"/>
                  </a:lnTo>
                  <a:lnTo>
                    <a:pt x="865864" y="27954"/>
                  </a:lnTo>
                  <a:lnTo>
                    <a:pt x="812707" y="17089"/>
                  </a:lnTo>
                  <a:lnTo>
                    <a:pt x="774941" y="11171"/>
                  </a:lnTo>
                  <a:lnTo>
                    <a:pt x="735475" y="6415"/>
                  </a:lnTo>
                  <a:lnTo>
                    <a:pt x="694444" y="2909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86"/>
                  </a:moveTo>
                  <a:lnTo>
                    <a:pt x="1008712" y="57415"/>
                  </a:lnTo>
                  <a:lnTo>
                    <a:pt x="971200" y="61047"/>
                  </a:lnTo>
                  <a:lnTo>
                    <a:pt x="1121496" y="61047"/>
                  </a:lnTo>
                  <a:lnTo>
                    <a:pt x="1113513" y="59971"/>
                  </a:lnTo>
                  <a:lnTo>
                    <a:pt x="1092109" y="57941"/>
                  </a:lnTo>
                  <a:lnTo>
                    <a:pt x="1070126" y="56704"/>
                  </a:lnTo>
                  <a:lnTo>
                    <a:pt x="1047635" y="5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7" name="object 21"/>
            <p:cNvSpPr txBox="1"/>
            <p:nvPr/>
          </p:nvSpPr>
          <p:spPr>
            <a:xfrm>
              <a:off x="3762792" y="6912294"/>
              <a:ext cx="30797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10" dirty="0">
                  <a:latin typeface="+mj-lt"/>
                  <a:cs typeface="Arial"/>
                </a:rPr>
                <a:t>MPLS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8" name="object 22"/>
            <p:cNvSpPr/>
            <p:nvPr/>
          </p:nvSpPr>
          <p:spPr>
            <a:xfrm>
              <a:off x="3216224" y="6020314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99" y="382727"/>
                  </a:moveTo>
                  <a:lnTo>
                    <a:pt x="349485" y="382727"/>
                  </a:lnTo>
                  <a:lnTo>
                    <a:pt x="359220" y="389074"/>
                  </a:lnTo>
                  <a:lnTo>
                    <a:pt x="394330" y="406804"/>
                  </a:lnTo>
                  <a:lnTo>
                    <a:pt x="437514" y="422305"/>
                  </a:lnTo>
                  <a:lnTo>
                    <a:pt x="487774" y="435240"/>
                  </a:lnTo>
                  <a:lnTo>
                    <a:pt x="544110" y="445273"/>
                  </a:lnTo>
                  <a:lnTo>
                    <a:pt x="584549" y="450183"/>
                  </a:lnTo>
                  <a:lnTo>
                    <a:pt x="626948" y="453555"/>
                  </a:lnTo>
                  <a:lnTo>
                    <a:pt x="671010" y="455289"/>
                  </a:lnTo>
                  <a:lnTo>
                    <a:pt x="693572" y="455510"/>
                  </a:lnTo>
                  <a:lnTo>
                    <a:pt x="712190" y="455361"/>
                  </a:lnTo>
                  <a:lnTo>
                    <a:pt x="766569" y="453174"/>
                  </a:lnTo>
                  <a:lnTo>
                    <a:pt x="818296" y="448508"/>
                  </a:lnTo>
                  <a:lnTo>
                    <a:pt x="866802" y="441534"/>
                  </a:lnTo>
                  <a:lnTo>
                    <a:pt x="911515" y="432420"/>
                  </a:lnTo>
                  <a:lnTo>
                    <a:pt x="951868" y="421335"/>
                  </a:lnTo>
                  <a:lnTo>
                    <a:pt x="997902" y="403783"/>
                  </a:lnTo>
                  <a:lnTo>
                    <a:pt x="1087430" y="403783"/>
                  </a:lnTo>
                  <a:lnTo>
                    <a:pt x="1128426" y="399696"/>
                  </a:lnTo>
                  <a:lnTo>
                    <a:pt x="1170208" y="392610"/>
                  </a:lnTo>
                  <a:lnTo>
                    <a:pt x="1208143" y="383099"/>
                  </a:lnTo>
                  <a:lnTo>
                    <a:pt x="1209299" y="382727"/>
                  </a:lnTo>
                  <a:close/>
                </a:path>
                <a:path w="1325245" h="455929">
                  <a:moveTo>
                    <a:pt x="1087430" y="403783"/>
                  </a:moveTo>
                  <a:lnTo>
                    <a:pt x="997902" y="403783"/>
                  </a:lnTo>
                  <a:lnTo>
                    <a:pt x="1009822" y="404690"/>
                  </a:lnTo>
                  <a:lnTo>
                    <a:pt x="1022347" y="405306"/>
                  </a:lnTo>
                  <a:lnTo>
                    <a:pt x="1035443" y="405632"/>
                  </a:lnTo>
                  <a:lnTo>
                    <a:pt x="1059700" y="405253"/>
                  </a:lnTo>
                  <a:lnTo>
                    <a:pt x="1083327" y="404117"/>
                  </a:lnTo>
                  <a:lnTo>
                    <a:pt x="1087430" y="403783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1"/>
                  </a:lnTo>
                  <a:lnTo>
                    <a:pt x="416157" y="15480"/>
                  </a:lnTo>
                  <a:lnTo>
                    <a:pt x="361253" y="26753"/>
                  </a:lnTo>
                  <a:lnTo>
                    <a:pt x="312380" y="40603"/>
                  </a:lnTo>
                  <a:lnTo>
                    <a:pt x="270322" y="56789"/>
                  </a:lnTo>
                  <a:lnTo>
                    <a:pt x="236247" y="74884"/>
                  </a:lnTo>
                  <a:lnTo>
                    <a:pt x="201527" y="105220"/>
                  </a:lnTo>
                  <a:lnTo>
                    <a:pt x="189293" y="138442"/>
                  </a:lnTo>
                  <a:lnTo>
                    <a:pt x="189293" y="139839"/>
                  </a:lnTo>
                  <a:lnTo>
                    <a:pt x="190678" y="141109"/>
                  </a:lnTo>
                  <a:lnTo>
                    <a:pt x="190678" y="142379"/>
                  </a:lnTo>
                  <a:lnTo>
                    <a:pt x="137357" y="153146"/>
                  </a:lnTo>
                  <a:lnTo>
                    <a:pt x="90707" y="168582"/>
                  </a:lnTo>
                  <a:lnTo>
                    <a:pt x="52168" y="188056"/>
                  </a:lnTo>
                  <a:lnTo>
                    <a:pt x="15887" y="219211"/>
                  </a:lnTo>
                  <a:lnTo>
                    <a:pt x="0" y="254923"/>
                  </a:lnTo>
                  <a:lnTo>
                    <a:pt x="853" y="266220"/>
                  </a:lnTo>
                  <a:lnTo>
                    <a:pt x="21407" y="307856"/>
                  </a:lnTo>
                  <a:lnTo>
                    <a:pt x="52776" y="334593"/>
                  </a:lnTo>
                  <a:lnTo>
                    <a:pt x="95627" y="356667"/>
                  </a:lnTo>
                  <a:lnTo>
                    <a:pt x="147989" y="373344"/>
                  </a:lnTo>
                  <a:lnTo>
                    <a:pt x="187206" y="381100"/>
                  </a:lnTo>
                  <a:lnTo>
                    <a:pt x="229190" y="385913"/>
                  </a:lnTo>
                  <a:lnTo>
                    <a:pt x="273355" y="387565"/>
                  </a:lnTo>
                  <a:lnTo>
                    <a:pt x="286654" y="387421"/>
                  </a:lnTo>
                  <a:lnTo>
                    <a:pt x="324833" y="385348"/>
                  </a:lnTo>
                  <a:lnTo>
                    <a:pt x="349485" y="382727"/>
                  </a:lnTo>
                  <a:lnTo>
                    <a:pt x="1209299" y="382727"/>
                  </a:lnTo>
                  <a:lnTo>
                    <a:pt x="1256669" y="364810"/>
                  </a:lnTo>
                  <a:lnTo>
                    <a:pt x="1293550" y="342414"/>
                  </a:lnTo>
                  <a:lnTo>
                    <a:pt x="1321512" y="307566"/>
                  </a:lnTo>
                  <a:lnTo>
                    <a:pt x="1325207" y="288544"/>
                  </a:lnTo>
                  <a:lnTo>
                    <a:pt x="1323730" y="276853"/>
                  </a:lnTo>
                  <a:lnTo>
                    <a:pt x="1319444" y="265439"/>
                  </a:lnTo>
                  <a:lnTo>
                    <a:pt x="1312565" y="254417"/>
                  </a:lnTo>
                  <a:lnTo>
                    <a:pt x="1303306" y="243900"/>
                  </a:lnTo>
                  <a:lnTo>
                    <a:pt x="1294663" y="236194"/>
                  </a:lnTo>
                  <a:lnTo>
                    <a:pt x="1304682" y="225676"/>
                  </a:lnTo>
                  <a:lnTo>
                    <a:pt x="1312370" y="214595"/>
                  </a:lnTo>
                  <a:lnTo>
                    <a:pt x="1317717" y="203057"/>
                  </a:lnTo>
                  <a:lnTo>
                    <a:pt x="1320717" y="191167"/>
                  </a:lnTo>
                  <a:lnTo>
                    <a:pt x="1319912" y="179551"/>
                  </a:lnTo>
                  <a:lnTo>
                    <a:pt x="1299646" y="136942"/>
                  </a:lnTo>
                  <a:lnTo>
                    <a:pt x="1268521" y="109746"/>
                  </a:lnTo>
                  <a:lnTo>
                    <a:pt x="1225857" y="87395"/>
                  </a:lnTo>
                  <a:lnTo>
                    <a:pt x="1173554" y="70578"/>
                  </a:lnTo>
                  <a:lnTo>
                    <a:pt x="1134269" y="62781"/>
                  </a:lnTo>
                  <a:lnTo>
                    <a:pt x="1121467" y="61055"/>
                  </a:lnTo>
                  <a:lnTo>
                    <a:pt x="971200" y="61055"/>
                  </a:lnTo>
                  <a:lnTo>
                    <a:pt x="957910" y="55763"/>
                  </a:lnTo>
                  <a:lnTo>
                    <a:pt x="914420" y="40950"/>
                  </a:lnTo>
                  <a:lnTo>
                    <a:pt x="865864" y="27962"/>
                  </a:lnTo>
                  <a:lnTo>
                    <a:pt x="812707" y="17095"/>
                  </a:lnTo>
                  <a:lnTo>
                    <a:pt x="774941" y="11175"/>
                  </a:lnTo>
                  <a:lnTo>
                    <a:pt x="735475" y="6417"/>
                  </a:lnTo>
                  <a:lnTo>
                    <a:pt x="694444" y="2910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99"/>
                  </a:moveTo>
                  <a:lnTo>
                    <a:pt x="1008712" y="57424"/>
                  </a:lnTo>
                  <a:lnTo>
                    <a:pt x="971200" y="61055"/>
                  </a:lnTo>
                  <a:lnTo>
                    <a:pt x="1121467" y="61055"/>
                  </a:lnTo>
                  <a:lnTo>
                    <a:pt x="1113513" y="59983"/>
                  </a:lnTo>
                  <a:lnTo>
                    <a:pt x="1092109" y="57953"/>
                  </a:lnTo>
                  <a:lnTo>
                    <a:pt x="1070126" y="56716"/>
                  </a:lnTo>
                  <a:lnTo>
                    <a:pt x="1047635" y="56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9" name="object 23"/>
            <p:cNvSpPr txBox="1"/>
            <p:nvPr/>
          </p:nvSpPr>
          <p:spPr>
            <a:xfrm>
              <a:off x="3693438" y="6188680"/>
              <a:ext cx="62238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10" dirty="0">
                  <a:latin typeface="+mj-lt"/>
                  <a:cs typeface="Arial"/>
                </a:rPr>
                <a:t>Internet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40" name="object 24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1" name="object 25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2" name="object 26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3" name="object 27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4" name="object 28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5" name="object 29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6" name="object 30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7" name="object 31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8" name="object 32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9" name="object 33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0" name="object 34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1" name="object 35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2" name="object 36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3" name="object 37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4" name="object 38"/>
            <p:cNvSpPr/>
            <p:nvPr/>
          </p:nvSpPr>
          <p:spPr>
            <a:xfrm>
              <a:off x="2846692" y="7303240"/>
              <a:ext cx="334721" cy="145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5" name="object 39"/>
            <p:cNvSpPr/>
            <p:nvPr/>
          </p:nvSpPr>
          <p:spPr>
            <a:xfrm>
              <a:off x="2904820" y="7155506"/>
              <a:ext cx="230835" cy="119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6" name="object 40"/>
            <p:cNvSpPr/>
            <p:nvPr/>
          </p:nvSpPr>
          <p:spPr>
            <a:xfrm>
              <a:off x="2921901" y="7471233"/>
              <a:ext cx="196673" cy="123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7" name="object 41"/>
            <p:cNvSpPr/>
            <p:nvPr/>
          </p:nvSpPr>
          <p:spPr>
            <a:xfrm>
              <a:off x="2671150" y="6243264"/>
              <a:ext cx="261620" cy="319405"/>
            </a:xfrm>
            <a:custGeom>
              <a:avLst/>
              <a:gdLst/>
              <a:ahLst/>
              <a:cxnLst/>
              <a:rect l="l" t="t" r="r" b="b"/>
              <a:pathLst>
                <a:path w="261619" h="319404">
                  <a:moveTo>
                    <a:pt x="261378" y="245338"/>
                  </a:moveTo>
                  <a:lnTo>
                    <a:pt x="215137" y="245567"/>
                  </a:lnTo>
                  <a:lnTo>
                    <a:pt x="215137" y="259816"/>
                  </a:lnTo>
                  <a:lnTo>
                    <a:pt x="261378" y="256946"/>
                  </a:lnTo>
                  <a:lnTo>
                    <a:pt x="261378" y="245338"/>
                  </a:lnTo>
                  <a:close/>
                </a:path>
                <a:path w="261619" h="319404">
                  <a:moveTo>
                    <a:pt x="215137" y="218122"/>
                  </a:moveTo>
                  <a:lnTo>
                    <a:pt x="215137" y="231609"/>
                  </a:lnTo>
                  <a:lnTo>
                    <a:pt x="261391" y="233870"/>
                  </a:lnTo>
                  <a:lnTo>
                    <a:pt x="261391" y="222618"/>
                  </a:lnTo>
                  <a:lnTo>
                    <a:pt x="215137" y="218122"/>
                  </a:lnTo>
                  <a:close/>
                </a:path>
                <a:path w="261619" h="319404">
                  <a:moveTo>
                    <a:pt x="205320" y="69634"/>
                  </a:moveTo>
                  <a:lnTo>
                    <a:pt x="176237" y="86004"/>
                  </a:lnTo>
                  <a:lnTo>
                    <a:pt x="176237" y="292468"/>
                  </a:lnTo>
                  <a:lnTo>
                    <a:pt x="205320" y="296671"/>
                  </a:lnTo>
                  <a:lnTo>
                    <a:pt x="205320" y="69634"/>
                  </a:lnTo>
                  <a:close/>
                </a:path>
                <a:path w="261619" h="319404">
                  <a:moveTo>
                    <a:pt x="261378" y="268693"/>
                  </a:moveTo>
                  <a:lnTo>
                    <a:pt x="215137" y="273811"/>
                  </a:lnTo>
                  <a:lnTo>
                    <a:pt x="215137" y="296265"/>
                  </a:lnTo>
                  <a:lnTo>
                    <a:pt x="261378" y="286410"/>
                  </a:lnTo>
                  <a:lnTo>
                    <a:pt x="261378" y="268693"/>
                  </a:lnTo>
                  <a:close/>
                </a:path>
                <a:path w="261619" h="319404">
                  <a:moveTo>
                    <a:pt x="215137" y="190169"/>
                  </a:moveTo>
                  <a:lnTo>
                    <a:pt x="215137" y="203847"/>
                  </a:lnTo>
                  <a:lnTo>
                    <a:pt x="261391" y="210781"/>
                  </a:lnTo>
                  <a:lnTo>
                    <a:pt x="261404" y="199504"/>
                  </a:lnTo>
                  <a:lnTo>
                    <a:pt x="215137" y="190169"/>
                  </a:lnTo>
                  <a:close/>
                </a:path>
                <a:path w="261619" h="319404">
                  <a:moveTo>
                    <a:pt x="215137" y="162128"/>
                  </a:moveTo>
                  <a:lnTo>
                    <a:pt x="215137" y="176085"/>
                  </a:lnTo>
                  <a:lnTo>
                    <a:pt x="261404" y="187705"/>
                  </a:lnTo>
                  <a:lnTo>
                    <a:pt x="261404" y="176301"/>
                  </a:lnTo>
                  <a:lnTo>
                    <a:pt x="215137" y="162128"/>
                  </a:lnTo>
                  <a:close/>
                </a:path>
                <a:path w="261619" h="319404">
                  <a:moveTo>
                    <a:pt x="215137" y="134378"/>
                  </a:moveTo>
                  <a:lnTo>
                    <a:pt x="215137" y="148145"/>
                  </a:lnTo>
                  <a:lnTo>
                    <a:pt x="261404" y="164668"/>
                  </a:lnTo>
                  <a:lnTo>
                    <a:pt x="261416" y="153339"/>
                  </a:lnTo>
                  <a:lnTo>
                    <a:pt x="215137" y="134378"/>
                  </a:lnTo>
                  <a:close/>
                </a:path>
                <a:path w="261619" h="319404">
                  <a:moveTo>
                    <a:pt x="215137" y="106324"/>
                  </a:moveTo>
                  <a:lnTo>
                    <a:pt x="215137" y="120268"/>
                  </a:lnTo>
                  <a:lnTo>
                    <a:pt x="261416" y="141731"/>
                  </a:lnTo>
                  <a:lnTo>
                    <a:pt x="261416" y="130276"/>
                  </a:lnTo>
                  <a:lnTo>
                    <a:pt x="215137" y="106324"/>
                  </a:lnTo>
                  <a:close/>
                </a:path>
                <a:path w="261619" h="319404">
                  <a:moveTo>
                    <a:pt x="215137" y="70497"/>
                  </a:moveTo>
                  <a:lnTo>
                    <a:pt x="215137" y="92798"/>
                  </a:lnTo>
                  <a:lnTo>
                    <a:pt x="261416" y="118414"/>
                  </a:lnTo>
                  <a:lnTo>
                    <a:pt x="261416" y="101866"/>
                  </a:lnTo>
                  <a:lnTo>
                    <a:pt x="215137" y="70497"/>
                  </a:lnTo>
                  <a:close/>
                </a:path>
                <a:path w="261619" h="319404">
                  <a:moveTo>
                    <a:pt x="99390" y="168732"/>
                  </a:moveTo>
                  <a:lnTo>
                    <a:pt x="43929" y="182664"/>
                  </a:lnTo>
                  <a:lnTo>
                    <a:pt x="43929" y="198462"/>
                  </a:lnTo>
                  <a:lnTo>
                    <a:pt x="99390" y="188099"/>
                  </a:lnTo>
                  <a:lnTo>
                    <a:pt x="99390" y="168732"/>
                  </a:lnTo>
                  <a:close/>
                </a:path>
                <a:path w="261619" h="319404">
                  <a:moveTo>
                    <a:pt x="99390" y="129997"/>
                  </a:moveTo>
                  <a:lnTo>
                    <a:pt x="43929" y="151079"/>
                  </a:lnTo>
                  <a:lnTo>
                    <a:pt x="43929" y="166865"/>
                  </a:lnTo>
                  <a:lnTo>
                    <a:pt x="99390" y="149364"/>
                  </a:lnTo>
                  <a:lnTo>
                    <a:pt x="99390" y="129997"/>
                  </a:lnTo>
                  <a:close/>
                </a:path>
                <a:path w="261619" h="319404">
                  <a:moveTo>
                    <a:pt x="99390" y="91262"/>
                  </a:moveTo>
                  <a:lnTo>
                    <a:pt x="43929" y="119494"/>
                  </a:lnTo>
                  <a:lnTo>
                    <a:pt x="43929" y="135280"/>
                  </a:lnTo>
                  <a:lnTo>
                    <a:pt x="99390" y="110629"/>
                  </a:lnTo>
                  <a:lnTo>
                    <a:pt x="99390" y="91262"/>
                  </a:lnTo>
                  <a:close/>
                </a:path>
                <a:path w="261619" h="319404">
                  <a:moveTo>
                    <a:pt x="99390" y="52527"/>
                  </a:moveTo>
                  <a:lnTo>
                    <a:pt x="43929" y="87909"/>
                  </a:lnTo>
                  <a:lnTo>
                    <a:pt x="43929" y="103708"/>
                  </a:lnTo>
                  <a:lnTo>
                    <a:pt x="99390" y="71894"/>
                  </a:lnTo>
                  <a:lnTo>
                    <a:pt x="99390" y="52527"/>
                  </a:lnTo>
                  <a:close/>
                </a:path>
                <a:path w="261619" h="319404">
                  <a:moveTo>
                    <a:pt x="99390" y="1257"/>
                  </a:moveTo>
                  <a:lnTo>
                    <a:pt x="43929" y="46926"/>
                  </a:lnTo>
                  <a:lnTo>
                    <a:pt x="43929" y="72110"/>
                  </a:lnTo>
                  <a:lnTo>
                    <a:pt x="99390" y="33159"/>
                  </a:lnTo>
                  <a:lnTo>
                    <a:pt x="99390" y="1257"/>
                  </a:lnTo>
                  <a:close/>
                </a:path>
                <a:path w="261619" h="319404">
                  <a:moveTo>
                    <a:pt x="43929" y="21882"/>
                  </a:moveTo>
                  <a:lnTo>
                    <a:pt x="43929" y="40563"/>
                  </a:lnTo>
                  <a:lnTo>
                    <a:pt x="57632" y="29286"/>
                  </a:lnTo>
                  <a:lnTo>
                    <a:pt x="43929" y="21882"/>
                  </a:lnTo>
                  <a:close/>
                </a:path>
                <a:path w="261619" h="319404">
                  <a:moveTo>
                    <a:pt x="43929" y="245833"/>
                  </a:moveTo>
                  <a:lnTo>
                    <a:pt x="43929" y="261632"/>
                  </a:lnTo>
                  <a:lnTo>
                    <a:pt x="99390" y="265569"/>
                  </a:lnTo>
                  <a:lnTo>
                    <a:pt x="99390" y="246202"/>
                  </a:lnTo>
                  <a:lnTo>
                    <a:pt x="43929" y="245833"/>
                  </a:lnTo>
                  <a:close/>
                </a:path>
                <a:path w="261619" h="319404">
                  <a:moveTo>
                    <a:pt x="99390" y="207467"/>
                  </a:moveTo>
                  <a:lnTo>
                    <a:pt x="43929" y="214248"/>
                  </a:lnTo>
                  <a:lnTo>
                    <a:pt x="43929" y="230047"/>
                  </a:lnTo>
                  <a:lnTo>
                    <a:pt x="99390" y="226834"/>
                  </a:lnTo>
                  <a:lnTo>
                    <a:pt x="99390" y="207467"/>
                  </a:lnTo>
                  <a:close/>
                </a:path>
                <a:path w="261619" h="319404">
                  <a:moveTo>
                    <a:pt x="166890" y="278828"/>
                  </a:moveTo>
                  <a:lnTo>
                    <a:pt x="109207" y="285076"/>
                  </a:lnTo>
                  <a:lnTo>
                    <a:pt x="109207" y="318846"/>
                  </a:lnTo>
                  <a:lnTo>
                    <a:pt x="166890" y="306692"/>
                  </a:lnTo>
                  <a:lnTo>
                    <a:pt x="166890" y="278828"/>
                  </a:lnTo>
                  <a:close/>
                </a:path>
                <a:path w="261619" h="319404">
                  <a:moveTo>
                    <a:pt x="0" y="271462"/>
                  </a:moveTo>
                  <a:lnTo>
                    <a:pt x="0" y="292544"/>
                  </a:lnTo>
                  <a:lnTo>
                    <a:pt x="34112" y="301243"/>
                  </a:lnTo>
                  <a:lnTo>
                    <a:pt x="34112" y="276085"/>
                  </a:lnTo>
                  <a:lnTo>
                    <a:pt x="0" y="271462"/>
                  </a:lnTo>
                  <a:close/>
                </a:path>
                <a:path w="261619" h="319404">
                  <a:moveTo>
                    <a:pt x="109207" y="207352"/>
                  </a:moveTo>
                  <a:lnTo>
                    <a:pt x="109207" y="226948"/>
                  </a:lnTo>
                  <a:lnTo>
                    <a:pt x="166877" y="229603"/>
                  </a:lnTo>
                  <a:lnTo>
                    <a:pt x="166877" y="213029"/>
                  </a:lnTo>
                  <a:lnTo>
                    <a:pt x="109207" y="207352"/>
                  </a:lnTo>
                  <a:close/>
                </a:path>
                <a:path w="261619" h="319404">
                  <a:moveTo>
                    <a:pt x="109207" y="168503"/>
                  </a:moveTo>
                  <a:lnTo>
                    <a:pt x="109207" y="187921"/>
                  </a:lnTo>
                  <a:lnTo>
                    <a:pt x="166877" y="196621"/>
                  </a:lnTo>
                  <a:lnTo>
                    <a:pt x="166877" y="180174"/>
                  </a:lnTo>
                  <a:lnTo>
                    <a:pt x="109207" y="168503"/>
                  </a:lnTo>
                  <a:close/>
                </a:path>
                <a:path w="261619" h="319404">
                  <a:moveTo>
                    <a:pt x="166877" y="246227"/>
                  </a:moveTo>
                  <a:lnTo>
                    <a:pt x="109207" y="246227"/>
                  </a:lnTo>
                  <a:lnTo>
                    <a:pt x="109207" y="265620"/>
                  </a:lnTo>
                  <a:lnTo>
                    <a:pt x="166877" y="262102"/>
                  </a:lnTo>
                  <a:lnTo>
                    <a:pt x="166877" y="246227"/>
                  </a:lnTo>
                  <a:close/>
                </a:path>
                <a:path w="261619" h="319404">
                  <a:moveTo>
                    <a:pt x="109207" y="129628"/>
                  </a:moveTo>
                  <a:lnTo>
                    <a:pt x="109207" y="149059"/>
                  </a:lnTo>
                  <a:lnTo>
                    <a:pt x="166877" y="163601"/>
                  </a:lnTo>
                  <a:lnTo>
                    <a:pt x="166877" y="147307"/>
                  </a:lnTo>
                  <a:lnTo>
                    <a:pt x="109207" y="129628"/>
                  </a:lnTo>
                  <a:close/>
                </a:path>
                <a:path w="261619" h="319404">
                  <a:moveTo>
                    <a:pt x="109207" y="90804"/>
                  </a:moveTo>
                  <a:lnTo>
                    <a:pt x="109207" y="110172"/>
                  </a:lnTo>
                  <a:lnTo>
                    <a:pt x="166877" y="130403"/>
                  </a:lnTo>
                  <a:lnTo>
                    <a:pt x="166877" y="114769"/>
                  </a:lnTo>
                  <a:lnTo>
                    <a:pt x="109207" y="90804"/>
                  </a:lnTo>
                  <a:close/>
                </a:path>
                <a:path w="261619" h="319404">
                  <a:moveTo>
                    <a:pt x="109207" y="51930"/>
                  </a:moveTo>
                  <a:lnTo>
                    <a:pt x="109207" y="71348"/>
                  </a:lnTo>
                  <a:lnTo>
                    <a:pt x="166877" y="98082"/>
                  </a:lnTo>
                  <a:lnTo>
                    <a:pt x="166877" y="81673"/>
                  </a:lnTo>
                  <a:lnTo>
                    <a:pt x="109207" y="51930"/>
                  </a:lnTo>
                  <a:close/>
                </a:path>
                <a:path w="261619" h="319404">
                  <a:moveTo>
                    <a:pt x="109207" y="0"/>
                  </a:moveTo>
                  <a:lnTo>
                    <a:pt x="109207" y="32461"/>
                  </a:lnTo>
                  <a:lnTo>
                    <a:pt x="166877" y="64833"/>
                  </a:lnTo>
                  <a:lnTo>
                    <a:pt x="166865" y="38252"/>
                  </a:lnTo>
                  <a:lnTo>
                    <a:pt x="109207" y="0"/>
                  </a:lnTo>
                  <a:close/>
                </a:path>
                <a:path w="261619" h="319404">
                  <a:moveTo>
                    <a:pt x="0" y="245541"/>
                  </a:moveTo>
                  <a:lnTo>
                    <a:pt x="0" y="258508"/>
                  </a:lnTo>
                  <a:lnTo>
                    <a:pt x="34112" y="260934"/>
                  </a:lnTo>
                  <a:lnTo>
                    <a:pt x="34112" y="245770"/>
                  </a:lnTo>
                  <a:lnTo>
                    <a:pt x="0" y="245541"/>
                  </a:lnTo>
                  <a:close/>
                </a:path>
                <a:path w="261619" h="319404">
                  <a:moveTo>
                    <a:pt x="34112" y="154812"/>
                  </a:moveTo>
                  <a:lnTo>
                    <a:pt x="0" y="167766"/>
                  </a:lnTo>
                  <a:lnTo>
                    <a:pt x="0" y="180733"/>
                  </a:lnTo>
                  <a:lnTo>
                    <a:pt x="34112" y="169964"/>
                  </a:lnTo>
                  <a:lnTo>
                    <a:pt x="34112" y="154812"/>
                  </a:lnTo>
                  <a:close/>
                </a:path>
                <a:path w="261619" h="319404">
                  <a:moveTo>
                    <a:pt x="34112" y="124498"/>
                  </a:moveTo>
                  <a:lnTo>
                    <a:pt x="0" y="141846"/>
                  </a:lnTo>
                  <a:lnTo>
                    <a:pt x="0" y="154812"/>
                  </a:lnTo>
                  <a:lnTo>
                    <a:pt x="34112" y="139649"/>
                  </a:lnTo>
                  <a:lnTo>
                    <a:pt x="34112" y="124498"/>
                  </a:lnTo>
                  <a:close/>
                </a:path>
                <a:path w="261619" h="319404">
                  <a:moveTo>
                    <a:pt x="34112" y="94170"/>
                  </a:moveTo>
                  <a:lnTo>
                    <a:pt x="0" y="115925"/>
                  </a:lnTo>
                  <a:lnTo>
                    <a:pt x="0" y="128892"/>
                  </a:lnTo>
                  <a:lnTo>
                    <a:pt x="34112" y="109334"/>
                  </a:lnTo>
                  <a:lnTo>
                    <a:pt x="34112" y="94170"/>
                  </a:lnTo>
                  <a:close/>
                </a:path>
                <a:path w="261619" h="319404">
                  <a:moveTo>
                    <a:pt x="34112" y="63855"/>
                  </a:moveTo>
                  <a:lnTo>
                    <a:pt x="0" y="90004"/>
                  </a:lnTo>
                  <a:lnTo>
                    <a:pt x="0" y="102971"/>
                  </a:lnTo>
                  <a:lnTo>
                    <a:pt x="34112" y="79019"/>
                  </a:lnTo>
                  <a:lnTo>
                    <a:pt x="34112" y="63855"/>
                  </a:lnTo>
                  <a:close/>
                </a:path>
                <a:path w="261619" h="319404">
                  <a:moveTo>
                    <a:pt x="34112" y="25184"/>
                  </a:moveTo>
                  <a:lnTo>
                    <a:pt x="0" y="57937"/>
                  </a:lnTo>
                  <a:lnTo>
                    <a:pt x="0" y="77050"/>
                  </a:lnTo>
                  <a:lnTo>
                    <a:pt x="34112" y="48691"/>
                  </a:lnTo>
                  <a:lnTo>
                    <a:pt x="34112" y="25184"/>
                  </a:lnTo>
                  <a:close/>
                </a:path>
                <a:path w="261619" h="319404">
                  <a:moveTo>
                    <a:pt x="34112" y="215455"/>
                  </a:moveTo>
                  <a:lnTo>
                    <a:pt x="0" y="219621"/>
                  </a:lnTo>
                  <a:lnTo>
                    <a:pt x="0" y="232587"/>
                  </a:lnTo>
                  <a:lnTo>
                    <a:pt x="34112" y="230606"/>
                  </a:lnTo>
                  <a:lnTo>
                    <a:pt x="34112" y="215455"/>
                  </a:lnTo>
                  <a:close/>
                </a:path>
                <a:path w="261619" h="319404">
                  <a:moveTo>
                    <a:pt x="43929" y="277418"/>
                  </a:moveTo>
                  <a:lnTo>
                    <a:pt x="43929" y="303783"/>
                  </a:lnTo>
                  <a:lnTo>
                    <a:pt x="99390" y="318515"/>
                  </a:lnTo>
                  <a:lnTo>
                    <a:pt x="99390" y="284937"/>
                  </a:lnTo>
                  <a:lnTo>
                    <a:pt x="43929" y="277418"/>
                  </a:lnTo>
                  <a:close/>
                </a:path>
                <a:path w="261619" h="319404">
                  <a:moveTo>
                    <a:pt x="34112" y="185127"/>
                  </a:moveTo>
                  <a:lnTo>
                    <a:pt x="0" y="193700"/>
                  </a:lnTo>
                  <a:lnTo>
                    <a:pt x="0" y="206667"/>
                  </a:lnTo>
                  <a:lnTo>
                    <a:pt x="34112" y="200291"/>
                  </a:lnTo>
                  <a:lnTo>
                    <a:pt x="34112" y="185127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8" name="object 42"/>
            <p:cNvSpPr/>
            <p:nvPr/>
          </p:nvSpPr>
          <p:spPr>
            <a:xfrm>
              <a:off x="4241350" y="5521039"/>
              <a:ext cx="328930" cy="217804"/>
            </a:xfrm>
            <a:custGeom>
              <a:avLst/>
              <a:gdLst/>
              <a:ahLst/>
              <a:cxnLst/>
              <a:rect l="l" t="t" r="r" b="b"/>
              <a:pathLst>
                <a:path w="328929" h="217804">
                  <a:moveTo>
                    <a:pt x="0" y="174739"/>
                  </a:moveTo>
                  <a:lnTo>
                    <a:pt x="0" y="203466"/>
                  </a:lnTo>
                  <a:lnTo>
                    <a:pt x="141770" y="217627"/>
                  </a:lnTo>
                  <a:lnTo>
                    <a:pt x="328612" y="199491"/>
                  </a:lnTo>
                  <a:lnTo>
                    <a:pt x="328612" y="181356"/>
                  </a:lnTo>
                  <a:lnTo>
                    <a:pt x="141770" y="181356"/>
                  </a:lnTo>
                  <a:lnTo>
                    <a:pt x="0" y="174739"/>
                  </a:lnTo>
                  <a:close/>
                </a:path>
                <a:path w="328929" h="217804">
                  <a:moveTo>
                    <a:pt x="328612" y="172656"/>
                  </a:moveTo>
                  <a:lnTo>
                    <a:pt x="141770" y="181356"/>
                  </a:lnTo>
                  <a:lnTo>
                    <a:pt x="328612" y="181356"/>
                  </a:lnTo>
                  <a:lnTo>
                    <a:pt x="328612" y="172656"/>
                  </a:lnTo>
                  <a:close/>
                </a:path>
                <a:path w="328929" h="217804">
                  <a:moveTo>
                    <a:pt x="321729" y="127355"/>
                  </a:moveTo>
                  <a:lnTo>
                    <a:pt x="129527" y="127355"/>
                  </a:lnTo>
                  <a:lnTo>
                    <a:pt x="129527" y="176212"/>
                  </a:lnTo>
                  <a:lnTo>
                    <a:pt x="141770" y="176784"/>
                  </a:lnTo>
                  <a:lnTo>
                    <a:pt x="154825" y="176174"/>
                  </a:lnTo>
                  <a:lnTo>
                    <a:pt x="154825" y="127381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117398" y="128524"/>
                  </a:moveTo>
                  <a:lnTo>
                    <a:pt x="94411" y="128524"/>
                  </a:lnTo>
                  <a:lnTo>
                    <a:pt x="94411" y="174574"/>
                  </a:lnTo>
                  <a:lnTo>
                    <a:pt x="117398" y="175641"/>
                  </a:lnTo>
                  <a:lnTo>
                    <a:pt x="117398" y="128524"/>
                  </a:lnTo>
                  <a:close/>
                </a:path>
                <a:path w="328929" h="217804">
                  <a:moveTo>
                    <a:pt x="321729" y="127381"/>
                  </a:moveTo>
                  <a:lnTo>
                    <a:pt x="154825" y="127381"/>
                  </a:lnTo>
                  <a:lnTo>
                    <a:pt x="167640" y="127812"/>
                  </a:lnTo>
                  <a:lnTo>
                    <a:pt x="167640" y="175577"/>
                  </a:lnTo>
                  <a:lnTo>
                    <a:pt x="189979" y="174536"/>
                  </a:lnTo>
                  <a:lnTo>
                    <a:pt x="190144" y="128549"/>
                  </a:lnTo>
                  <a:lnTo>
                    <a:pt x="321729" y="128549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83515" y="129565"/>
                  </a:moveTo>
                  <a:lnTo>
                    <a:pt x="62801" y="129565"/>
                  </a:lnTo>
                  <a:lnTo>
                    <a:pt x="62801" y="173088"/>
                  </a:lnTo>
                  <a:lnTo>
                    <a:pt x="83515" y="174066"/>
                  </a:lnTo>
                  <a:lnTo>
                    <a:pt x="83515" y="129565"/>
                  </a:lnTo>
                  <a:close/>
                </a:path>
                <a:path w="328929" h="217804">
                  <a:moveTo>
                    <a:pt x="321729" y="128549"/>
                  </a:moveTo>
                  <a:lnTo>
                    <a:pt x="190144" y="128549"/>
                  </a:lnTo>
                  <a:lnTo>
                    <a:pt x="201053" y="128917"/>
                  </a:lnTo>
                  <a:lnTo>
                    <a:pt x="201142" y="174015"/>
                  </a:lnTo>
                  <a:lnTo>
                    <a:pt x="221780" y="173050"/>
                  </a:lnTo>
                  <a:lnTo>
                    <a:pt x="221780" y="129603"/>
                  </a:lnTo>
                  <a:lnTo>
                    <a:pt x="321729" y="129603"/>
                  </a:lnTo>
                  <a:lnTo>
                    <a:pt x="321729" y="128549"/>
                  </a:lnTo>
                  <a:close/>
                </a:path>
                <a:path w="328929" h="217804">
                  <a:moveTo>
                    <a:pt x="52946" y="130517"/>
                  </a:moveTo>
                  <a:lnTo>
                    <a:pt x="34175" y="130517"/>
                  </a:lnTo>
                  <a:lnTo>
                    <a:pt x="34175" y="171754"/>
                  </a:lnTo>
                  <a:lnTo>
                    <a:pt x="52946" y="172631"/>
                  </a:lnTo>
                  <a:lnTo>
                    <a:pt x="52946" y="130517"/>
                  </a:lnTo>
                  <a:close/>
                </a:path>
                <a:path w="328929" h="217804">
                  <a:moveTo>
                    <a:pt x="321729" y="129603"/>
                  </a:moveTo>
                  <a:lnTo>
                    <a:pt x="221780" y="129603"/>
                  </a:lnTo>
                  <a:lnTo>
                    <a:pt x="231762" y="129933"/>
                  </a:lnTo>
                  <a:lnTo>
                    <a:pt x="231736" y="172580"/>
                  </a:lnTo>
                  <a:lnTo>
                    <a:pt x="250482" y="171716"/>
                  </a:lnTo>
                  <a:lnTo>
                    <a:pt x="250482" y="130543"/>
                  </a:lnTo>
                  <a:lnTo>
                    <a:pt x="321729" y="130543"/>
                  </a:lnTo>
                  <a:lnTo>
                    <a:pt x="321729" y="129603"/>
                  </a:lnTo>
                  <a:close/>
                </a:path>
                <a:path w="328929" h="217804">
                  <a:moveTo>
                    <a:pt x="141770" y="0"/>
                  </a:moveTo>
                  <a:lnTo>
                    <a:pt x="8153" y="29311"/>
                  </a:lnTo>
                  <a:lnTo>
                    <a:pt x="8153" y="170548"/>
                  </a:lnTo>
                  <a:lnTo>
                    <a:pt x="25234" y="171335"/>
                  </a:lnTo>
                  <a:lnTo>
                    <a:pt x="25234" y="130810"/>
                  </a:lnTo>
                  <a:lnTo>
                    <a:pt x="34175" y="130517"/>
                  </a:lnTo>
                  <a:lnTo>
                    <a:pt x="52946" y="130517"/>
                  </a:lnTo>
                  <a:lnTo>
                    <a:pt x="52946" y="129895"/>
                  </a:lnTo>
                  <a:lnTo>
                    <a:pt x="62801" y="129565"/>
                  </a:lnTo>
                  <a:lnTo>
                    <a:pt x="83515" y="129565"/>
                  </a:lnTo>
                  <a:lnTo>
                    <a:pt x="83515" y="128879"/>
                  </a:lnTo>
                  <a:lnTo>
                    <a:pt x="94411" y="128524"/>
                  </a:lnTo>
                  <a:lnTo>
                    <a:pt x="117398" y="128524"/>
                  </a:lnTo>
                  <a:lnTo>
                    <a:pt x="117398" y="127762"/>
                  </a:lnTo>
                  <a:lnTo>
                    <a:pt x="129527" y="127355"/>
                  </a:lnTo>
                  <a:lnTo>
                    <a:pt x="321729" y="127355"/>
                  </a:lnTo>
                  <a:lnTo>
                    <a:pt x="321729" y="118503"/>
                  </a:lnTo>
                  <a:lnTo>
                    <a:pt x="307873" y="118503"/>
                  </a:lnTo>
                  <a:lnTo>
                    <a:pt x="300240" y="118059"/>
                  </a:lnTo>
                  <a:lnTo>
                    <a:pt x="300240" y="117170"/>
                  </a:lnTo>
                  <a:lnTo>
                    <a:pt x="284975" y="117170"/>
                  </a:lnTo>
                  <a:lnTo>
                    <a:pt x="276783" y="116687"/>
                  </a:lnTo>
                  <a:lnTo>
                    <a:pt x="276783" y="115773"/>
                  </a:lnTo>
                  <a:lnTo>
                    <a:pt x="25234" y="115773"/>
                  </a:lnTo>
                  <a:lnTo>
                    <a:pt x="25234" y="85699"/>
                  </a:lnTo>
                  <a:lnTo>
                    <a:pt x="34175" y="84696"/>
                  </a:lnTo>
                  <a:lnTo>
                    <a:pt x="52946" y="84696"/>
                  </a:lnTo>
                  <a:lnTo>
                    <a:pt x="52946" y="82575"/>
                  </a:lnTo>
                  <a:lnTo>
                    <a:pt x="62801" y="81457"/>
                  </a:lnTo>
                  <a:lnTo>
                    <a:pt x="83515" y="81457"/>
                  </a:lnTo>
                  <a:lnTo>
                    <a:pt x="83515" y="79121"/>
                  </a:lnTo>
                  <a:lnTo>
                    <a:pt x="94411" y="77889"/>
                  </a:lnTo>
                  <a:lnTo>
                    <a:pt x="117398" y="77889"/>
                  </a:lnTo>
                  <a:lnTo>
                    <a:pt x="117398" y="75285"/>
                  </a:lnTo>
                  <a:lnTo>
                    <a:pt x="129527" y="73926"/>
                  </a:lnTo>
                  <a:lnTo>
                    <a:pt x="282858" y="73926"/>
                  </a:lnTo>
                  <a:lnTo>
                    <a:pt x="276783" y="73088"/>
                  </a:lnTo>
                  <a:lnTo>
                    <a:pt x="276783" y="70700"/>
                  </a:lnTo>
                  <a:lnTo>
                    <a:pt x="259524" y="70700"/>
                  </a:lnTo>
                  <a:lnTo>
                    <a:pt x="259247" y="70662"/>
                  </a:lnTo>
                  <a:lnTo>
                    <a:pt x="25234" y="70662"/>
                  </a:lnTo>
                  <a:lnTo>
                    <a:pt x="25234" y="40589"/>
                  </a:lnTo>
                  <a:lnTo>
                    <a:pt x="34175" y="38874"/>
                  </a:lnTo>
                  <a:lnTo>
                    <a:pt x="52946" y="38874"/>
                  </a:lnTo>
                  <a:lnTo>
                    <a:pt x="52946" y="35255"/>
                  </a:lnTo>
                  <a:lnTo>
                    <a:pt x="62801" y="33350"/>
                  </a:lnTo>
                  <a:lnTo>
                    <a:pt x="83515" y="33350"/>
                  </a:lnTo>
                  <a:lnTo>
                    <a:pt x="83515" y="29375"/>
                  </a:lnTo>
                  <a:lnTo>
                    <a:pt x="94411" y="27266"/>
                  </a:lnTo>
                  <a:lnTo>
                    <a:pt x="117398" y="27266"/>
                  </a:lnTo>
                  <a:lnTo>
                    <a:pt x="117398" y="22834"/>
                  </a:lnTo>
                  <a:lnTo>
                    <a:pt x="129527" y="20485"/>
                  </a:lnTo>
                  <a:lnTo>
                    <a:pt x="235801" y="20485"/>
                  </a:lnTo>
                  <a:lnTo>
                    <a:pt x="141770" y="0"/>
                  </a:lnTo>
                  <a:close/>
                </a:path>
                <a:path w="328929" h="217804">
                  <a:moveTo>
                    <a:pt x="321729" y="130543"/>
                  </a:moveTo>
                  <a:lnTo>
                    <a:pt x="250482" y="130543"/>
                  </a:lnTo>
                  <a:lnTo>
                    <a:pt x="259524" y="130848"/>
                  </a:lnTo>
                  <a:lnTo>
                    <a:pt x="259524" y="171297"/>
                  </a:lnTo>
                  <a:lnTo>
                    <a:pt x="276783" y="170497"/>
                  </a:lnTo>
                  <a:lnTo>
                    <a:pt x="276783" y="131419"/>
                  </a:lnTo>
                  <a:lnTo>
                    <a:pt x="321729" y="131419"/>
                  </a:lnTo>
                  <a:lnTo>
                    <a:pt x="321729" y="130543"/>
                  </a:lnTo>
                  <a:close/>
                </a:path>
                <a:path w="328929" h="217804">
                  <a:moveTo>
                    <a:pt x="321729" y="131419"/>
                  </a:moveTo>
                  <a:lnTo>
                    <a:pt x="276783" y="131419"/>
                  </a:lnTo>
                  <a:lnTo>
                    <a:pt x="284975" y="131686"/>
                  </a:lnTo>
                  <a:lnTo>
                    <a:pt x="284975" y="170116"/>
                  </a:lnTo>
                  <a:lnTo>
                    <a:pt x="300240" y="169405"/>
                  </a:lnTo>
                  <a:lnTo>
                    <a:pt x="300240" y="132194"/>
                  </a:lnTo>
                  <a:lnTo>
                    <a:pt x="321729" y="132194"/>
                  </a:lnTo>
                  <a:lnTo>
                    <a:pt x="321729" y="131419"/>
                  </a:lnTo>
                  <a:close/>
                </a:path>
                <a:path w="328929" h="217804">
                  <a:moveTo>
                    <a:pt x="321729" y="132194"/>
                  </a:moveTo>
                  <a:lnTo>
                    <a:pt x="300240" y="132194"/>
                  </a:lnTo>
                  <a:lnTo>
                    <a:pt x="307873" y="132448"/>
                  </a:lnTo>
                  <a:lnTo>
                    <a:pt x="307873" y="169049"/>
                  </a:lnTo>
                  <a:lnTo>
                    <a:pt x="321729" y="168402"/>
                  </a:lnTo>
                  <a:lnTo>
                    <a:pt x="321729" y="132194"/>
                  </a:lnTo>
                  <a:close/>
                </a:path>
                <a:path w="328929" h="217804">
                  <a:moveTo>
                    <a:pt x="321729" y="90170"/>
                  </a:moveTo>
                  <a:lnTo>
                    <a:pt x="300240" y="90170"/>
                  </a:lnTo>
                  <a:lnTo>
                    <a:pt x="307873" y="91020"/>
                  </a:lnTo>
                  <a:lnTo>
                    <a:pt x="307873" y="118503"/>
                  </a:lnTo>
                  <a:lnTo>
                    <a:pt x="321729" y="118503"/>
                  </a:lnTo>
                  <a:lnTo>
                    <a:pt x="321729" y="90170"/>
                  </a:lnTo>
                  <a:close/>
                </a:path>
                <a:path w="328929" h="217804">
                  <a:moveTo>
                    <a:pt x="321729" y="87553"/>
                  </a:moveTo>
                  <a:lnTo>
                    <a:pt x="276783" y="87553"/>
                  </a:lnTo>
                  <a:lnTo>
                    <a:pt x="284975" y="88480"/>
                  </a:lnTo>
                  <a:lnTo>
                    <a:pt x="284975" y="117170"/>
                  </a:lnTo>
                  <a:lnTo>
                    <a:pt x="300240" y="117170"/>
                  </a:lnTo>
                  <a:lnTo>
                    <a:pt x="300240" y="90170"/>
                  </a:lnTo>
                  <a:lnTo>
                    <a:pt x="321729" y="90170"/>
                  </a:lnTo>
                  <a:lnTo>
                    <a:pt x="321729" y="87553"/>
                  </a:lnTo>
                  <a:close/>
                </a:path>
                <a:path w="328929" h="217804">
                  <a:moveTo>
                    <a:pt x="52946" y="84696"/>
                  </a:moveTo>
                  <a:lnTo>
                    <a:pt x="34175" y="84696"/>
                  </a:lnTo>
                  <a:lnTo>
                    <a:pt x="34175" y="115239"/>
                  </a:lnTo>
                  <a:lnTo>
                    <a:pt x="25234" y="115773"/>
                  </a:lnTo>
                  <a:lnTo>
                    <a:pt x="276783" y="115773"/>
                  </a:lnTo>
                  <a:lnTo>
                    <a:pt x="259524" y="115684"/>
                  </a:lnTo>
                  <a:lnTo>
                    <a:pt x="250482" y="115150"/>
                  </a:lnTo>
                  <a:lnTo>
                    <a:pt x="250482" y="114109"/>
                  </a:lnTo>
                  <a:lnTo>
                    <a:pt x="52946" y="114109"/>
                  </a:lnTo>
                  <a:lnTo>
                    <a:pt x="52946" y="84696"/>
                  </a:lnTo>
                  <a:close/>
                </a:path>
                <a:path w="328929" h="217804">
                  <a:moveTo>
                    <a:pt x="321729" y="84645"/>
                  </a:moveTo>
                  <a:lnTo>
                    <a:pt x="250482" y="84645"/>
                  </a:lnTo>
                  <a:lnTo>
                    <a:pt x="259524" y="85648"/>
                  </a:lnTo>
                  <a:lnTo>
                    <a:pt x="259524" y="115684"/>
                  </a:lnTo>
                  <a:lnTo>
                    <a:pt x="276783" y="115684"/>
                  </a:lnTo>
                  <a:lnTo>
                    <a:pt x="276783" y="87553"/>
                  </a:lnTo>
                  <a:lnTo>
                    <a:pt x="321729" y="87553"/>
                  </a:lnTo>
                  <a:lnTo>
                    <a:pt x="321729" y="84645"/>
                  </a:lnTo>
                  <a:close/>
                </a:path>
                <a:path w="328929" h="217804">
                  <a:moveTo>
                    <a:pt x="83515" y="81457"/>
                  </a:moveTo>
                  <a:lnTo>
                    <a:pt x="62801" y="81457"/>
                  </a:lnTo>
                  <a:lnTo>
                    <a:pt x="62801" y="113525"/>
                  </a:lnTo>
                  <a:lnTo>
                    <a:pt x="52946" y="114109"/>
                  </a:lnTo>
                  <a:lnTo>
                    <a:pt x="250482" y="114109"/>
                  </a:lnTo>
                  <a:lnTo>
                    <a:pt x="231775" y="114071"/>
                  </a:lnTo>
                  <a:lnTo>
                    <a:pt x="221780" y="113474"/>
                  </a:lnTo>
                  <a:lnTo>
                    <a:pt x="221780" y="112293"/>
                  </a:lnTo>
                  <a:lnTo>
                    <a:pt x="83515" y="112293"/>
                  </a:lnTo>
                  <a:lnTo>
                    <a:pt x="83515" y="81457"/>
                  </a:lnTo>
                  <a:close/>
                </a:path>
                <a:path w="328929" h="217804">
                  <a:moveTo>
                    <a:pt x="321729" y="81445"/>
                  </a:moveTo>
                  <a:lnTo>
                    <a:pt x="221780" y="81445"/>
                  </a:lnTo>
                  <a:lnTo>
                    <a:pt x="231787" y="82550"/>
                  </a:lnTo>
                  <a:lnTo>
                    <a:pt x="231775" y="114071"/>
                  </a:lnTo>
                  <a:lnTo>
                    <a:pt x="250482" y="114071"/>
                  </a:lnTo>
                  <a:lnTo>
                    <a:pt x="250482" y="84645"/>
                  </a:lnTo>
                  <a:lnTo>
                    <a:pt x="321729" y="84645"/>
                  </a:lnTo>
                  <a:lnTo>
                    <a:pt x="321729" y="81445"/>
                  </a:lnTo>
                  <a:close/>
                </a:path>
                <a:path w="328929" h="217804">
                  <a:moveTo>
                    <a:pt x="117398" y="77889"/>
                  </a:moveTo>
                  <a:lnTo>
                    <a:pt x="94411" y="77889"/>
                  </a:lnTo>
                  <a:lnTo>
                    <a:pt x="94411" y="111645"/>
                  </a:lnTo>
                  <a:lnTo>
                    <a:pt x="83515" y="112293"/>
                  </a:lnTo>
                  <a:lnTo>
                    <a:pt x="221780" y="112293"/>
                  </a:lnTo>
                  <a:lnTo>
                    <a:pt x="201028" y="112268"/>
                  </a:lnTo>
                  <a:lnTo>
                    <a:pt x="190195" y="111633"/>
                  </a:lnTo>
                  <a:lnTo>
                    <a:pt x="190200" y="110324"/>
                  </a:lnTo>
                  <a:lnTo>
                    <a:pt x="167640" y="110324"/>
                  </a:lnTo>
                  <a:lnTo>
                    <a:pt x="166771" y="110274"/>
                  </a:lnTo>
                  <a:lnTo>
                    <a:pt x="117398" y="110274"/>
                  </a:lnTo>
                  <a:lnTo>
                    <a:pt x="117398" y="77889"/>
                  </a:lnTo>
                  <a:close/>
                </a:path>
                <a:path w="328929" h="217804">
                  <a:moveTo>
                    <a:pt x="321729" y="77952"/>
                  </a:moveTo>
                  <a:lnTo>
                    <a:pt x="190322" y="77952"/>
                  </a:lnTo>
                  <a:lnTo>
                    <a:pt x="200964" y="79121"/>
                  </a:lnTo>
                  <a:lnTo>
                    <a:pt x="201028" y="112268"/>
                  </a:lnTo>
                  <a:lnTo>
                    <a:pt x="221780" y="112268"/>
                  </a:lnTo>
                  <a:lnTo>
                    <a:pt x="221780" y="81445"/>
                  </a:lnTo>
                  <a:lnTo>
                    <a:pt x="321729" y="81445"/>
                  </a:lnTo>
                  <a:lnTo>
                    <a:pt x="321729" y="77952"/>
                  </a:lnTo>
                  <a:close/>
                </a:path>
                <a:path w="328929" h="217804">
                  <a:moveTo>
                    <a:pt x="283410" y="74002"/>
                  </a:moveTo>
                  <a:lnTo>
                    <a:pt x="154825" y="74002"/>
                  </a:lnTo>
                  <a:lnTo>
                    <a:pt x="167640" y="75425"/>
                  </a:lnTo>
                  <a:lnTo>
                    <a:pt x="167640" y="110324"/>
                  </a:lnTo>
                  <a:lnTo>
                    <a:pt x="190200" y="110324"/>
                  </a:lnTo>
                  <a:lnTo>
                    <a:pt x="190322" y="77952"/>
                  </a:lnTo>
                  <a:lnTo>
                    <a:pt x="321729" y="77952"/>
                  </a:lnTo>
                  <a:lnTo>
                    <a:pt x="321729" y="77393"/>
                  </a:lnTo>
                  <a:lnTo>
                    <a:pt x="307873" y="77393"/>
                  </a:lnTo>
                  <a:lnTo>
                    <a:pt x="300240" y="76339"/>
                  </a:lnTo>
                  <a:lnTo>
                    <a:pt x="300240" y="74218"/>
                  </a:lnTo>
                  <a:lnTo>
                    <a:pt x="284975" y="74218"/>
                  </a:lnTo>
                  <a:lnTo>
                    <a:pt x="283410" y="74002"/>
                  </a:lnTo>
                  <a:close/>
                </a:path>
                <a:path w="328929" h="217804">
                  <a:moveTo>
                    <a:pt x="282858" y="73926"/>
                  </a:moveTo>
                  <a:lnTo>
                    <a:pt x="129527" y="73926"/>
                  </a:lnTo>
                  <a:lnTo>
                    <a:pt x="129527" y="109550"/>
                  </a:lnTo>
                  <a:lnTo>
                    <a:pt x="117398" y="110274"/>
                  </a:lnTo>
                  <a:lnTo>
                    <a:pt x="166771" y="110274"/>
                  </a:lnTo>
                  <a:lnTo>
                    <a:pt x="154825" y="109575"/>
                  </a:lnTo>
                  <a:lnTo>
                    <a:pt x="154825" y="74002"/>
                  </a:lnTo>
                  <a:lnTo>
                    <a:pt x="283410" y="74002"/>
                  </a:lnTo>
                  <a:lnTo>
                    <a:pt x="282858" y="73926"/>
                  </a:lnTo>
                  <a:close/>
                </a:path>
                <a:path w="328929" h="217804">
                  <a:moveTo>
                    <a:pt x="321729" y="47891"/>
                  </a:moveTo>
                  <a:lnTo>
                    <a:pt x="300240" y="47891"/>
                  </a:lnTo>
                  <a:lnTo>
                    <a:pt x="307873" y="49326"/>
                  </a:lnTo>
                  <a:lnTo>
                    <a:pt x="307873" y="77393"/>
                  </a:lnTo>
                  <a:lnTo>
                    <a:pt x="321729" y="77393"/>
                  </a:lnTo>
                  <a:lnTo>
                    <a:pt x="321729" y="47891"/>
                  </a:lnTo>
                  <a:close/>
                </a:path>
                <a:path w="328929" h="217804">
                  <a:moveTo>
                    <a:pt x="321729" y="43484"/>
                  </a:moveTo>
                  <a:lnTo>
                    <a:pt x="276783" y="43484"/>
                  </a:lnTo>
                  <a:lnTo>
                    <a:pt x="284975" y="45021"/>
                  </a:lnTo>
                  <a:lnTo>
                    <a:pt x="284975" y="74218"/>
                  </a:lnTo>
                  <a:lnTo>
                    <a:pt x="300240" y="74218"/>
                  </a:lnTo>
                  <a:lnTo>
                    <a:pt x="300240" y="47891"/>
                  </a:lnTo>
                  <a:lnTo>
                    <a:pt x="321729" y="47891"/>
                  </a:lnTo>
                  <a:lnTo>
                    <a:pt x="321729" y="43484"/>
                  </a:lnTo>
                  <a:close/>
                </a:path>
                <a:path w="328929" h="217804">
                  <a:moveTo>
                    <a:pt x="318697" y="38544"/>
                  </a:moveTo>
                  <a:lnTo>
                    <a:pt x="250482" y="38544"/>
                  </a:lnTo>
                  <a:lnTo>
                    <a:pt x="259524" y="40246"/>
                  </a:lnTo>
                  <a:lnTo>
                    <a:pt x="259524" y="70700"/>
                  </a:lnTo>
                  <a:lnTo>
                    <a:pt x="276783" y="70700"/>
                  </a:lnTo>
                  <a:lnTo>
                    <a:pt x="276783" y="43484"/>
                  </a:lnTo>
                  <a:lnTo>
                    <a:pt x="321729" y="43484"/>
                  </a:lnTo>
                  <a:lnTo>
                    <a:pt x="321729" y="39204"/>
                  </a:lnTo>
                  <a:lnTo>
                    <a:pt x="318697" y="38544"/>
                  </a:lnTo>
                  <a:close/>
                </a:path>
                <a:path w="328929" h="217804">
                  <a:moveTo>
                    <a:pt x="52946" y="38874"/>
                  </a:moveTo>
                  <a:lnTo>
                    <a:pt x="34175" y="38874"/>
                  </a:lnTo>
                  <a:lnTo>
                    <a:pt x="34175" y="69418"/>
                  </a:lnTo>
                  <a:lnTo>
                    <a:pt x="25234" y="70662"/>
                  </a:lnTo>
                  <a:lnTo>
                    <a:pt x="259247" y="70662"/>
                  </a:lnTo>
                  <a:lnTo>
                    <a:pt x="250482" y="69456"/>
                  </a:lnTo>
                  <a:lnTo>
                    <a:pt x="250482" y="66865"/>
                  </a:lnTo>
                  <a:lnTo>
                    <a:pt x="231800" y="66865"/>
                  </a:lnTo>
                  <a:lnTo>
                    <a:pt x="231340" y="66802"/>
                  </a:lnTo>
                  <a:lnTo>
                    <a:pt x="52946" y="66802"/>
                  </a:lnTo>
                  <a:lnTo>
                    <a:pt x="52946" y="38874"/>
                  </a:lnTo>
                  <a:close/>
                </a:path>
                <a:path w="328929" h="217804">
                  <a:moveTo>
                    <a:pt x="293980" y="33159"/>
                  </a:moveTo>
                  <a:lnTo>
                    <a:pt x="221780" y="33159"/>
                  </a:lnTo>
                  <a:lnTo>
                    <a:pt x="231813" y="35039"/>
                  </a:lnTo>
                  <a:lnTo>
                    <a:pt x="231800" y="66865"/>
                  </a:lnTo>
                  <a:lnTo>
                    <a:pt x="250482" y="66865"/>
                  </a:lnTo>
                  <a:lnTo>
                    <a:pt x="250482" y="38544"/>
                  </a:lnTo>
                  <a:lnTo>
                    <a:pt x="318697" y="38544"/>
                  </a:lnTo>
                  <a:lnTo>
                    <a:pt x="293980" y="33159"/>
                  </a:lnTo>
                  <a:close/>
                </a:path>
                <a:path w="328929" h="217804">
                  <a:moveTo>
                    <a:pt x="83515" y="33350"/>
                  </a:moveTo>
                  <a:lnTo>
                    <a:pt x="62801" y="33350"/>
                  </a:lnTo>
                  <a:lnTo>
                    <a:pt x="62801" y="65430"/>
                  </a:lnTo>
                  <a:lnTo>
                    <a:pt x="52946" y="66802"/>
                  </a:lnTo>
                  <a:lnTo>
                    <a:pt x="231340" y="66802"/>
                  </a:lnTo>
                  <a:lnTo>
                    <a:pt x="221780" y="65481"/>
                  </a:lnTo>
                  <a:lnTo>
                    <a:pt x="221780" y="62598"/>
                  </a:lnTo>
                  <a:lnTo>
                    <a:pt x="200926" y="62598"/>
                  </a:lnTo>
                  <a:lnTo>
                    <a:pt x="200467" y="62534"/>
                  </a:lnTo>
                  <a:lnTo>
                    <a:pt x="83515" y="62534"/>
                  </a:lnTo>
                  <a:lnTo>
                    <a:pt x="83515" y="33350"/>
                  </a:lnTo>
                  <a:close/>
                </a:path>
                <a:path w="328929" h="217804">
                  <a:moveTo>
                    <a:pt x="266989" y="27279"/>
                  </a:moveTo>
                  <a:lnTo>
                    <a:pt x="190500" y="27279"/>
                  </a:lnTo>
                  <a:lnTo>
                    <a:pt x="200863" y="29235"/>
                  </a:lnTo>
                  <a:lnTo>
                    <a:pt x="200926" y="62598"/>
                  </a:lnTo>
                  <a:lnTo>
                    <a:pt x="221780" y="62598"/>
                  </a:lnTo>
                  <a:lnTo>
                    <a:pt x="221780" y="33159"/>
                  </a:lnTo>
                  <a:lnTo>
                    <a:pt x="293980" y="33159"/>
                  </a:lnTo>
                  <a:lnTo>
                    <a:pt x="266989" y="27279"/>
                  </a:lnTo>
                  <a:close/>
                </a:path>
                <a:path w="328929" h="217804">
                  <a:moveTo>
                    <a:pt x="117398" y="27266"/>
                  </a:moveTo>
                  <a:lnTo>
                    <a:pt x="94411" y="27266"/>
                  </a:lnTo>
                  <a:lnTo>
                    <a:pt x="94411" y="61010"/>
                  </a:lnTo>
                  <a:lnTo>
                    <a:pt x="83515" y="62534"/>
                  </a:lnTo>
                  <a:lnTo>
                    <a:pt x="200467" y="62534"/>
                  </a:lnTo>
                  <a:lnTo>
                    <a:pt x="190373" y="61137"/>
                  </a:lnTo>
                  <a:lnTo>
                    <a:pt x="190384" y="57988"/>
                  </a:lnTo>
                  <a:lnTo>
                    <a:pt x="167640" y="57988"/>
                  </a:lnTo>
                  <a:lnTo>
                    <a:pt x="166358" y="57810"/>
                  </a:lnTo>
                  <a:lnTo>
                    <a:pt x="117398" y="57810"/>
                  </a:lnTo>
                  <a:lnTo>
                    <a:pt x="117398" y="27266"/>
                  </a:lnTo>
                  <a:close/>
                </a:path>
                <a:path w="328929" h="217804">
                  <a:moveTo>
                    <a:pt x="236267" y="20586"/>
                  </a:moveTo>
                  <a:lnTo>
                    <a:pt x="154825" y="20586"/>
                  </a:lnTo>
                  <a:lnTo>
                    <a:pt x="167640" y="22999"/>
                  </a:lnTo>
                  <a:lnTo>
                    <a:pt x="167640" y="57988"/>
                  </a:lnTo>
                  <a:lnTo>
                    <a:pt x="190384" y="57988"/>
                  </a:lnTo>
                  <a:lnTo>
                    <a:pt x="190500" y="27279"/>
                  </a:lnTo>
                  <a:lnTo>
                    <a:pt x="266989" y="27279"/>
                  </a:lnTo>
                  <a:lnTo>
                    <a:pt x="236267" y="20586"/>
                  </a:lnTo>
                  <a:close/>
                </a:path>
                <a:path w="328929" h="217804">
                  <a:moveTo>
                    <a:pt x="235801" y="20485"/>
                  </a:moveTo>
                  <a:lnTo>
                    <a:pt x="129527" y="20485"/>
                  </a:lnTo>
                  <a:lnTo>
                    <a:pt x="129527" y="56121"/>
                  </a:lnTo>
                  <a:lnTo>
                    <a:pt x="117398" y="57810"/>
                  </a:lnTo>
                  <a:lnTo>
                    <a:pt x="166358" y="57810"/>
                  </a:lnTo>
                  <a:lnTo>
                    <a:pt x="154825" y="56210"/>
                  </a:lnTo>
                  <a:lnTo>
                    <a:pt x="154825" y="20586"/>
                  </a:lnTo>
                  <a:lnTo>
                    <a:pt x="236267" y="20586"/>
                  </a:lnTo>
                  <a:lnTo>
                    <a:pt x="235801" y="2048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9" name="object 43"/>
            <p:cNvSpPr/>
            <p:nvPr/>
          </p:nvSpPr>
          <p:spPr>
            <a:xfrm>
              <a:off x="4838809" y="6347926"/>
              <a:ext cx="88265" cy="152400"/>
            </a:xfrm>
            <a:custGeom>
              <a:avLst/>
              <a:gdLst/>
              <a:ahLst/>
              <a:cxnLst/>
              <a:rect l="l" t="t" r="r" b="b"/>
              <a:pathLst>
                <a:path w="88264" h="152400">
                  <a:moveTo>
                    <a:pt x="81749" y="0"/>
                  </a:moveTo>
                  <a:lnTo>
                    <a:pt x="5524" y="0"/>
                  </a:lnTo>
                  <a:lnTo>
                    <a:pt x="0" y="6095"/>
                  </a:lnTo>
                  <a:lnTo>
                    <a:pt x="0" y="146710"/>
                  </a:lnTo>
                  <a:lnTo>
                    <a:pt x="5524" y="152247"/>
                  </a:lnTo>
                  <a:lnTo>
                    <a:pt x="81749" y="152247"/>
                  </a:lnTo>
                  <a:lnTo>
                    <a:pt x="85405" y="148920"/>
                  </a:lnTo>
                  <a:lnTo>
                    <a:pt x="39776" y="148920"/>
                  </a:lnTo>
                  <a:lnTo>
                    <a:pt x="35902" y="145592"/>
                  </a:lnTo>
                  <a:lnTo>
                    <a:pt x="35902" y="136740"/>
                  </a:lnTo>
                  <a:lnTo>
                    <a:pt x="39776" y="133413"/>
                  </a:lnTo>
                  <a:lnTo>
                    <a:pt x="87833" y="133413"/>
                  </a:lnTo>
                  <a:lnTo>
                    <a:pt x="87833" y="130657"/>
                  </a:lnTo>
                  <a:lnTo>
                    <a:pt x="6629" y="130657"/>
                  </a:lnTo>
                  <a:lnTo>
                    <a:pt x="6629" y="12179"/>
                  </a:lnTo>
                  <a:lnTo>
                    <a:pt x="87833" y="12179"/>
                  </a:lnTo>
                  <a:lnTo>
                    <a:pt x="87833" y="6095"/>
                  </a:lnTo>
                  <a:lnTo>
                    <a:pt x="81749" y="0"/>
                  </a:lnTo>
                  <a:close/>
                </a:path>
                <a:path w="88264" h="152400">
                  <a:moveTo>
                    <a:pt x="87833" y="133413"/>
                  </a:moveTo>
                  <a:lnTo>
                    <a:pt x="48056" y="133413"/>
                  </a:lnTo>
                  <a:lnTo>
                    <a:pt x="51371" y="136740"/>
                  </a:lnTo>
                  <a:lnTo>
                    <a:pt x="51371" y="145592"/>
                  </a:lnTo>
                  <a:lnTo>
                    <a:pt x="48056" y="148920"/>
                  </a:lnTo>
                  <a:lnTo>
                    <a:pt x="85405" y="148920"/>
                  </a:lnTo>
                  <a:lnTo>
                    <a:pt x="87833" y="146710"/>
                  </a:lnTo>
                  <a:lnTo>
                    <a:pt x="87833" y="133413"/>
                  </a:lnTo>
                  <a:close/>
                </a:path>
                <a:path w="88264" h="152400">
                  <a:moveTo>
                    <a:pt x="81203" y="123456"/>
                  </a:moveTo>
                  <a:lnTo>
                    <a:pt x="81203" y="130657"/>
                  </a:lnTo>
                  <a:lnTo>
                    <a:pt x="87833" y="130657"/>
                  </a:lnTo>
                  <a:lnTo>
                    <a:pt x="87833" y="124561"/>
                  </a:lnTo>
                  <a:lnTo>
                    <a:pt x="81203" y="123456"/>
                  </a:lnTo>
                  <a:close/>
                </a:path>
                <a:path w="88264" h="152400">
                  <a:moveTo>
                    <a:pt x="87833" y="12179"/>
                  </a:moveTo>
                  <a:lnTo>
                    <a:pt x="81203" y="12179"/>
                  </a:lnTo>
                  <a:lnTo>
                    <a:pt x="81203" y="57581"/>
                  </a:lnTo>
                  <a:lnTo>
                    <a:pt x="87833" y="63118"/>
                  </a:lnTo>
                  <a:lnTo>
                    <a:pt x="87833" y="1217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0" name="object 44"/>
            <p:cNvSpPr/>
            <p:nvPr/>
          </p:nvSpPr>
          <p:spPr>
            <a:xfrm>
              <a:off x="4880133" y="6391670"/>
              <a:ext cx="102235" cy="78740"/>
            </a:xfrm>
            <a:custGeom>
              <a:avLst/>
              <a:gdLst/>
              <a:ahLst/>
              <a:cxnLst/>
              <a:rect l="l" t="t" r="r" b="b"/>
              <a:pathLst>
                <a:path w="102235" h="78739">
                  <a:moveTo>
                    <a:pt x="18834" y="53225"/>
                  </a:moveTo>
                  <a:lnTo>
                    <a:pt x="11074" y="60426"/>
                  </a:lnTo>
                  <a:lnTo>
                    <a:pt x="10528" y="69862"/>
                  </a:lnTo>
                  <a:lnTo>
                    <a:pt x="63118" y="78168"/>
                  </a:lnTo>
                  <a:lnTo>
                    <a:pt x="75522" y="78554"/>
                  </a:lnTo>
                  <a:lnTo>
                    <a:pt x="87489" y="74449"/>
                  </a:lnTo>
                  <a:lnTo>
                    <a:pt x="97572" y="62638"/>
                  </a:lnTo>
                  <a:lnTo>
                    <a:pt x="100744" y="54330"/>
                  </a:lnTo>
                  <a:lnTo>
                    <a:pt x="40970" y="54330"/>
                  </a:lnTo>
                  <a:lnTo>
                    <a:pt x="27685" y="53784"/>
                  </a:lnTo>
                  <a:lnTo>
                    <a:pt x="18834" y="53225"/>
                  </a:lnTo>
                  <a:close/>
                </a:path>
                <a:path w="102235" h="78739">
                  <a:moveTo>
                    <a:pt x="13296" y="0"/>
                  </a:moveTo>
                  <a:lnTo>
                    <a:pt x="7759" y="0"/>
                  </a:lnTo>
                  <a:lnTo>
                    <a:pt x="0" y="7759"/>
                  </a:lnTo>
                  <a:lnTo>
                    <a:pt x="0" y="13309"/>
                  </a:lnTo>
                  <a:lnTo>
                    <a:pt x="40970" y="54330"/>
                  </a:lnTo>
                  <a:lnTo>
                    <a:pt x="100744" y="54330"/>
                  </a:lnTo>
                  <a:lnTo>
                    <a:pt x="102005" y="51027"/>
                  </a:lnTo>
                  <a:lnTo>
                    <a:pt x="101426" y="40337"/>
                  </a:lnTo>
                  <a:lnTo>
                    <a:pt x="96474" y="31289"/>
                  </a:lnTo>
                  <a:lnTo>
                    <a:pt x="93488" y="28282"/>
                  </a:lnTo>
                  <a:lnTo>
                    <a:pt x="41528" y="28282"/>
                  </a:lnTo>
                  <a:lnTo>
                    <a:pt x="13296" y="0"/>
                  </a:lnTo>
                  <a:close/>
                </a:path>
                <a:path w="102235" h="78739">
                  <a:moveTo>
                    <a:pt x="71424" y="10541"/>
                  </a:moveTo>
                  <a:lnTo>
                    <a:pt x="66992" y="13309"/>
                  </a:lnTo>
                  <a:lnTo>
                    <a:pt x="41528" y="28282"/>
                  </a:lnTo>
                  <a:lnTo>
                    <a:pt x="93488" y="28282"/>
                  </a:lnTo>
                  <a:lnTo>
                    <a:pt x="76961" y="11645"/>
                  </a:lnTo>
                  <a:lnTo>
                    <a:pt x="71424" y="1054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1" name="object 45"/>
            <p:cNvSpPr/>
            <p:nvPr/>
          </p:nvSpPr>
          <p:spPr>
            <a:xfrm>
              <a:off x="4861538" y="6387194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4" h="13335">
                  <a:moveTo>
                    <a:pt x="3327" y="0"/>
                  </a:moveTo>
                  <a:lnTo>
                    <a:pt x="1104" y="1104"/>
                  </a:lnTo>
                  <a:lnTo>
                    <a:pt x="558" y="2768"/>
                  </a:lnTo>
                  <a:lnTo>
                    <a:pt x="0" y="4991"/>
                  </a:lnTo>
                  <a:lnTo>
                    <a:pt x="558" y="7200"/>
                  </a:lnTo>
                  <a:lnTo>
                    <a:pt x="2768" y="7759"/>
                  </a:lnTo>
                  <a:lnTo>
                    <a:pt x="12725" y="12191"/>
                  </a:lnTo>
                  <a:lnTo>
                    <a:pt x="13830" y="12750"/>
                  </a:lnTo>
                  <a:lnTo>
                    <a:pt x="15494" y="12191"/>
                  </a:lnTo>
                  <a:lnTo>
                    <a:pt x="16598" y="11087"/>
                  </a:lnTo>
                  <a:lnTo>
                    <a:pt x="17145" y="11087"/>
                  </a:lnTo>
                  <a:lnTo>
                    <a:pt x="17145" y="9969"/>
                  </a:lnTo>
                  <a:lnTo>
                    <a:pt x="18262" y="8318"/>
                  </a:lnTo>
                  <a:lnTo>
                    <a:pt x="17145" y="6095"/>
                  </a:lnTo>
                  <a:lnTo>
                    <a:pt x="15494" y="4991"/>
                  </a:lnTo>
                  <a:lnTo>
                    <a:pt x="5537" y="1104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2" name="object 46"/>
            <p:cNvSpPr/>
            <p:nvPr/>
          </p:nvSpPr>
          <p:spPr>
            <a:xfrm>
              <a:off x="4876007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4851" y="0"/>
                  </a:moveTo>
                  <a:lnTo>
                    <a:pt x="2692" y="546"/>
                  </a:lnTo>
                  <a:lnTo>
                    <a:pt x="1079" y="1104"/>
                  </a:lnTo>
                  <a:lnTo>
                    <a:pt x="0" y="3314"/>
                  </a:lnTo>
                  <a:lnTo>
                    <a:pt x="1079" y="5524"/>
                  </a:lnTo>
                  <a:lnTo>
                    <a:pt x="4851" y="15481"/>
                  </a:lnTo>
                  <a:lnTo>
                    <a:pt x="5930" y="17145"/>
                  </a:lnTo>
                  <a:lnTo>
                    <a:pt x="8089" y="18249"/>
                  </a:lnTo>
                  <a:lnTo>
                    <a:pt x="9702" y="17145"/>
                  </a:lnTo>
                  <a:lnTo>
                    <a:pt x="10236" y="17145"/>
                  </a:lnTo>
                  <a:lnTo>
                    <a:pt x="11861" y="15481"/>
                  </a:lnTo>
                  <a:lnTo>
                    <a:pt x="12395" y="13830"/>
                  </a:lnTo>
                  <a:lnTo>
                    <a:pt x="11861" y="12725"/>
                  </a:lnTo>
                  <a:lnTo>
                    <a:pt x="7543" y="2768"/>
                  </a:lnTo>
                  <a:lnTo>
                    <a:pt x="7010" y="54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3" name="object 47"/>
            <p:cNvSpPr/>
            <p:nvPr/>
          </p:nvSpPr>
          <p:spPr>
            <a:xfrm>
              <a:off x="4892881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7886" y="0"/>
                  </a:moveTo>
                  <a:lnTo>
                    <a:pt x="5638" y="558"/>
                  </a:lnTo>
                  <a:lnTo>
                    <a:pt x="5079" y="2793"/>
                  </a:lnTo>
                  <a:lnTo>
                    <a:pt x="558" y="12865"/>
                  </a:lnTo>
                  <a:lnTo>
                    <a:pt x="0" y="14554"/>
                  </a:lnTo>
                  <a:lnTo>
                    <a:pt x="1130" y="16789"/>
                  </a:lnTo>
                  <a:lnTo>
                    <a:pt x="4508" y="17906"/>
                  </a:lnTo>
                  <a:lnTo>
                    <a:pt x="5638" y="17906"/>
                  </a:lnTo>
                  <a:lnTo>
                    <a:pt x="7886" y="15671"/>
                  </a:lnTo>
                  <a:lnTo>
                    <a:pt x="11836" y="5600"/>
                  </a:lnTo>
                  <a:lnTo>
                    <a:pt x="12395" y="3352"/>
                  </a:lnTo>
                  <a:lnTo>
                    <a:pt x="11836" y="1117"/>
                  </a:lnTo>
                  <a:lnTo>
                    <a:pt x="10147" y="558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4" name="object 48"/>
            <p:cNvSpPr/>
            <p:nvPr/>
          </p:nvSpPr>
          <p:spPr>
            <a:xfrm>
              <a:off x="4861543" y="6404422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14274" y="0"/>
                  </a:moveTo>
                  <a:lnTo>
                    <a:pt x="12623" y="558"/>
                  </a:lnTo>
                  <a:lnTo>
                    <a:pt x="2743" y="5067"/>
                  </a:lnTo>
                  <a:lnTo>
                    <a:pt x="546" y="5626"/>
                  </a:lnTo>
                  <a:lnTo>
                    <a:pt x="0" y="7886"/>
                  </a:lnTo>
                  <a:lnTo>
                    <a:pt x="546" y="9575"/>
                  </a:lnTo>
                  <a:lnTo>
                    <a:pt x="1092" y="11836"/>
                  </a:lnTo>
                  <a:lnTo>
                    <a:pt x="3289" y="12395"/>
                  </a:lnTo>
                  <a:lnTo>
                    <a:pt x="5486" y="11836"/>
                  </a:lnTo>
                  <a:lnTo>
                    <a:pt x="15366" y="7886"/>
                  </a:lnTo>
                  <a:lnTo>
                    <a:pt x="17564" y="5626"/>
                  </a:lnTo>
                  <a:lnTo>
                    <a:pt x="17564" y="3936"/>
                  </a:lnTo>
                  <a:lnTo>
                    <a:pt x="17017" y="2819"/>
                  </a:lnTo>
                  <a:lnTo>
                    <a:pt x="16459" y="1117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5" name="object 49"/>
            <p:cNvSpPr/>
            <p:nvPr/>
          </p:nvSpPr>
          <p:spPr>
            <a:xfrm>
              <a:off x="4960372" y="6236927"/>
              <a:ext cx="219075" cy="147955"/>
            </a:xfrm>
            <a:custGeom>
              <a:avLst/>
              <a:gdLst/>
              <a:ahLst/>
              <a:cxnLst/>
              <a:rect l="l" t="t" r="r" b="b"/>
              <a:pathLst>
                <a:path w="219075" h="147954">
                  <a:moveTo>
                    <a:pt x="216458" y="0"/>
                  </a:moveTo>
                  <a:lnTo>
                    <a:pt x="2324" y="0"/>
                  </a:lnTo>
                  <a:lnTo>
                    <a:pt x="0" y="2324"/>
                  </a:lnTo>
                  <a:lnTo>
                    <a:pt x="0" y="145021"/>
                  </a:lnTo>
                  <a:lnTo>
                    <a:pt x="2324" y="147345"/>
                  </a:lnTo>
                  <a:lnTo>
                    <a:pt x="216458" y="147345"/>
                  </a:lnTo>
                  <a:lnTo>
                    <a:pt x="218782" y="145021"/>
                  </a:lnTo>
                  <a:lnTo>
                    <a:pt x="218782" y="138061"/>
                  </a:lnTo>
                  <a:lnTo>
                    <a:pt x="13957" y="138061"/>
                  </a:lnTo>
                  <a:lnTo>
                    <a:pt x="13957" y="10439"/>
                  </a:lnTo>
                  <a:lnTo>
                    <a:pt x="218782" y="10439"/>
                  </a:lnTo>
                  <a:lnTo>
                    <a:pt x="218782" y="2324"/>
                  </a:lnTo>
                  <a:lnTo>
                    <a:pt x="216458" y="0"/>
                  </a:lnTo>
                  <a:close/>
                </a:path>
                <a:path w="219075" h="147954">
                  <a:moveTo>
                    <a:pt x="218782" y="10439"/>
                  </a:moveTo>
                  <a:lnTo>
                    <a:pt x="196672" y="10439"/>
                  </a:lnTo>
                  <a:lnTo>
                    <a:pt x="196672" y="138061"/>
                  </a:lnTo>
                  <a:lnTo>
                    <a:pt x="218782" y="138061"/>
                  </a:lnTo>
                  <a:lnTo>
                    <a:pt x="218782" y="82372"/>
                  </a:lnTo>
                  <a:lnTo>
                    <a:pt x="202488" y="82372"/>
                  </a:lnTo>
                  <a:lnTo>
                    <a:pt x="200164" y="80048"/>
                  </a:lnTo>
                  <a:lnTo>
                    <a:pt x="200164" y="74256"/>
                  </a:lnTo>
                  <a:lnTo>
                    <a:pt x="202488" y="71932"/>
                  </a:lnTo>
                  <a:lnTo>
                    <a:pt x="218782" y="71932"/>
                  </a:lnTo>
                  <a:lnTo>
                    <a:pt x="218782" y="10439"/>
                  </a:lnTo>
                  <a:close/>
                </a:path>
                <a:path w="219075" h="147954">
                  <a:moveTo>
                    <a:pt x="218782" y="71932"/>
                  </a:moveTo>
                  <a:lnTo>
                    <a:pt x="209473" y="71932"/>
                  </a:lnTo>
                  <a:lnTo>
                    <a:pt x="211797" y="74256"/>
                  </a:lnTo>
                  <a:lnTo>
                    <a:pt x="211797" y="80048"/>
                  </a:lnTo>
                  <a:lnTo>
                    <a:pt x="209473" y="82372"/>
                  </a:lnTo>
                  <a:lnTo>
                    <a:pt x="218782" y="82372"/>
                  </a:lnTo>
                  <a:lnTo>
                    <a:pt x="218782" y="71932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6" name="object 50"/>
            <p:cNvSpPr/>
            <p:nvPr/>
          </p:nvSpPr>
          <p:spPr>
            <a:xfrm>
              <a:off x="5161852" y="631003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934" y="0"/>
                  </a:moveTo>
                  <a:lnTo>
                    <a:pt x="1993" y="0"/>
                  </a:lnTo>
                  <a:lnTo>
                    <a:pt x="0" y="1879"/>
                  </a:lnTo>
                  <a:lnTo>
                    <a:pt x="0" y="6502"/>
                  </a:lnTo>
                  <a:lnTo>
                    <a:pt x="1993" y="8381"/>
                  </a:lnTo>
                  <a:lnTo>
                    <a:pt x="6934" y="8381"/>
                  </a:lnTo>
                  <a:lnTo>
                    <a:pt x="8928" y="6502"/>
                  </a:lnTo>
                  <a:lnTo>
                    <a:pt x="8928" y="1879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7" name="object 51"/>
            <p:cNvSpPr/>
            <p:nvPr/>
          </p:nvSpPr>
          <p:spPr>
            <a:xfrm>
              <a:off x="5033829" y="6277114"/>
              <a:ext cx="74295" cy="22860"/>
            </a:xfrm>
            <a:custGeom>
              <a:avLst/>
              <a:gdLst/>
              <a:ahLst/>
              <a:cxnLst/>
              <a:rect l="l" t="t" r="r" b="b"/>
              <a:pathLst>
                <a:path w="74295" h="22860">
                  <a:moveTo>
                    <a:pt x="41323" y="0"/>
                  </a:moveTo>
                  <a:lnTo>
                    <a:pt x="29334" y="161"/>
                  </a:lnTo>
                  <a:lnTo>
                    <a:pt x="17619" y="3062"/>
                  </a:lnTo>
                  <a:lnTo>
                    <a:pt x="6668" y="8685"/>
                  </a:lnTo>
                  <a:lnTo>
                    <a:pt x="0" y="18931"/>
                  </a:lnTo>
                  <a:lnTo>
                    <a:pt x="3204" y="22453"/>
                  </a:lnTo>
                  <a:lnTo>
                    <a:pt x="5659" y="21037"/>
                  </a:lnTo>
                  <a:lnTo>
                    <a:pt x="16018" y="13790"/>
                  </a:lnTo>
                  <a:lnTo>
                    <a:pt x="27558" y="9774"/>
                  </a:lnTo>
                  <a:lnTo>
                    <a:pt x="39600" y="8990"/>
                  </a:lnTo>
                  <a:lnTo>
                    <a:pt x="65402" y="8990"/>
                  </a:lnTo>
                  <a:lnTo>
                    <a:pt x="64156" y="7960"/>
                  </a:lnTo>
                  <a:lnTo>
                    <a:pt x="53094" y="2594"/>
                  </a:lnTo>
                  <a:lnTo>
                    <a:pt x="41323" y="0"/>
                  </a:lnTo>
                  <a:close/>
                </a:path>
                <a:path w="74295" h="22860">
                  <a:moveTo>
                    <a:pt x="65402" y="8990"/>
                  </a:moveTo>
                  <a:lnTo>
                    <a:pt x="39600" y="8990"/>
                  </a:lnTo>
                  <a:lnTo>
                    <a:pt x="51468" y="11439"/>
                  </a:lnTo>
                  <a:lnTo>
                    <a:pt x="62484" y="17119"/>
                  </a:lnTo>
                  <a:lnTo>
                    <a:pt x="72133" y="20925"/>
                  </a:lnTo>
                  <a:lnTo>
                    <a:pt x="74017" y="16116"/>
                  </a:lnTo>
                  <a:lnTo>
                    <a:pt x="65402" y="8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8" name="object 52"/>
            <p:cNvSpPr/>
            <p:nvPr/>
          </p:nvSpPr>
          <p:spPr>
            <a:xfrm>
              <a:off x="5042964" y="6297526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70" h="19685">
                  <a:moveTo>
                    <a:pt x="29309" y="0"/>
                  </a:moveTo>
                  <a:lnTo>
                    <a:pt x="17887" y="1020"/>
                  </a:lnTo>
                  <a:lnTo>
                    <a:pt x="7492" y="6420"/>
                  </a:lnTo>
                  <a:lnTo>
                    <a:pt x="4660" y="8912"/>
                  </a:lnTo>
                  <a:lnTo>
                    <a:pt x="0" y="13484"/>
                  </a:lnTo>
                  <a:lnTo>
                    <a:pt x="6985" y="19212"/>
                  </a:lnTo>
                  <a:lnTo>
                    <a:pt x="10477" y="15783"/>
                  </a:lnTo>
                  <a:lnTo>
                    <a:pt x="21213" y="9621"/>
                  </a:lnTo>
                  <a:lnTo>
                    <a:pt x="48422" y="9621"/>
                  </a:lnTo>
                  <a:lnTo>
                    <a:pt x="40816" y="3592"/>
                  </a:lnTo>
                  <a:lnTo>
                    <a:pt x="29309" y="0"/>
                  </a:lnTo>
                  <a:close/>
                </a:path>
                <a:path w="52070" h="19685">
                  <a:moveTo>
                    <a:pt x="48422" y="9621"/>
                  </a:moveTo>
                  <a:lnTo>
                    <a:pt x="21213" y="9621"/>
                  </a:lnTo>
                  <a:lnTo>
                    <a:pt x="32984" y="9800"/>
                  </a:lnTo>
                  <a:lnTo>
                    <a:pt x="46357" y="14869"/>
                  </a:lnTo>
                  <a:lnTo>
                    <a:pt x="51462" y="12031"/>
                  </a:lnTo>
                  <a:lnTo>
                    <a:pt x="48422" y="962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9" name="object 53"/>
            <p:cNvSpPr/>
            <p:nvPr/>
          </p:nvSpPr>
          <p:spPr>
            <a:xfrm>
              <a:off x="5054695" y="631449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19697" y="0"/>
                  </a:moveTo>
                  <a:lnTo>
                    <a:pt x="11582" y="0"/>
                  </a:lnTo>
                  <a:lnTo>
                    <a:pt x="5791" y="4648"/>
                  </a:lnTo>
                  <a:lnTo>
                    <a:pt x="0" y="10452"/>
                  </a:lnTo>
                  <a:lnTo>
                    <a:pt x="0" y="18580"/>
                  </a:lnTo>
                  <a:lnTo>
                    <a:pt x="5791" y="24383"/>
                  </a:lnTo>
                  <a:lnTo>
                    <a:pt x="11582" y="29032"/>
                  </a:lnTo>
                  <a:lnTo>
                    <a:pt x="19697" y="29032"/>
                  </a:lnTo>
                  <a:lnTo>
                    <a:pt x="25501" y="24383"/>
                  </a:lnTo>
                  <a:lnTo>
                    <a:pt x="30137" y="18580"/>
                  </a:lnTo>
                  <a:lnTo>
                    <a:pt x="30137" y="10452"/>
                  </a:lnTo>
                  <a:lnTo>
                    <a:pt x="25501" y="464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0" name="object 54"/>
            <p:cNvSpPr/>
            <p:nvPr/>
          </p:nvSpPr>
          <p:spPr>
            <a:xfrm>
              <a:off x="5062410" y="6444573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89">
                  <a:moveTo>
                    <a:pt x="31087" y="0"/>
                  </a:moveTo>
                  <a:lnTo>
                    <a:pt x="19328" y="2529"/>
                  </a:lnTo>
                  <a:lnTo>
                    <a:pt x="8356" y="8190"/>
                  </a:lnTo>
                  <a:lnTo>
                    <a:pt x="0" y="16398"/>
                  </a:lnTo>
                  <a:lnTo>
                    <a:pt x="5537" y="20995"/>
                  </a:lnTo>
                  <a:lnTo>
                    <a:pt x="8305" y="18239"/>
                  </a:lnTo>
                  <a:lnTo>
                    <a:pt x="18490" y="11076"/>
                  </a:lnTo>
                  <a:lnTo>
                    <a:pt x="30161" y="7699"/>
                  </a:lnTo>
                  <a:lnTo>
                    <a:pt x="58780" y="7699"/>
                  </a:lnTo>
                  <a:lnTo>
                    <a:pt x="54397" y="4599"/>
                  </a:lnTo>
                  <a:lnTo>
                    <a:pt x="42990" y="667"/>
                  </a:lnTo>
                  <a:lnTo>
                    <a:pt x="31087" y="0"/>
                  </a:lnTo>
                  <a:close/>
                </a:path>
                <a:path w="64770" h="21589">
                  <a:moveTo>
                    <a:pt x="58780" y="7699"/>
                  </a:moveTo>
                  <a:lnTo>
                    <a:pt x="30161" y="7699"/>
                  </a:lnTo>
                  <a:lnTo>
                    <a:pt x="42170" y="8222"/>
                  </a:lnTo>
                  <a:lnTo>
                    <a:pt x="53367" y="12762"/>
                  </a:lnTo>
                  <a:lnTo>
                    <a:pt x="63874" y="16762"/>
                  </a:lnTo>
                  <a:lnTo>
                    <a:pt x="64665" y="11861"/>
                  </a:lnTo>
                  <a:lnTo>
                    <a:pt x="58780" y="769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1" name="object 55"/>
            <p:cNvSpPr/>
            <p:nvPr/>
          </p:nvSpPr>
          <p:spPr>
            <a:xfrm>
              <a:off x="5074385" y="6461456"/>
              <a:ext cx="44450" cy="16510"/>
            </a:xfrm>
            <a:custGeom>
              <a:avLst/>
              <a:gdLst/>
              <a:ahLst/>
              <a:cxnLst/>
              <a:rect l="l" t="t" r="r" b="b"/>
              <a:pathLst>
                <a:path w="44450" h="16510">
                  <a:moveTo>
                    <a:pt x="18375" y="0"/>
                  </a:moveTo>
                  <a:lnTo>
                    <a:pt x="7191" y="4745"/>
                  </a:lnTo>
                  <a:lnTo>
                    <a:pt x="3695" y="7725"/>
                  </a:lnTo>
                  <a:lnTo>
                    <a:pt x="0" y="10519"/>
                  </a:lnTo>
                  <a:lnTo>
                    <a:pt x="5549" y="16094"/>
                  </a:lnTo>
                  <a:lnTo>
                    <a:pt x="8318" y="12373"/>
                  </a:lnTo>
                  <a:lnTo>
                    <a:pt x="19228" y="7356"/>
                  </a:lnTo>
                  <a:lnTo>
                    <a:pt x="41219" y="7356"/>
                  </a:lnTo>
                  <a:lnTo>
                    <a:pt x="40665" y="6798"/>
                  </a:lnTo>
                  <a:lnTo>
                    <a:pt x="30214" y="586"/>
                  </a:lnTo>
                  <a:lnTo>
                    <a:pt x="18375" y="0"/>
                  </a:lnTo>
                  <a:close/>
                </a:path>
                <a:path w="44450" h="16510">
                  <a:moveTo>
                    <a:pt x="41219" y="7356"/>
                  </a:moveTo>
                  <a:lnTo>
                    <a:pt x="19228" y="7356"/>
                  </a:lnTo>
                  <a:lnTo>
                    <a:pt x="30954" y="9271"/>
                  </a:lnTo>
                  <a:lnTo>
                    <a:pt x="38811" y="16094"/>
                  </a:lnTo>
                  <a:lnTo>
                    <a:pt x="44361" y="10519"/>
                  </a:lnTo>
                  <a:lnTo>
                    <a:pt x="41219" y="735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2" name="object 56"/>
            <p:cNvSpPr/>
            <p:nvPr/>
          </p:nvSpPr>
          <p:spPr>
            <a:xfrm>
              <a:off x="5084588" y="6474886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5659" y="0"/>
                  </a:moveTo>
                  <a:lnTo>
                    <a:pt x="8293" y="0"/>
                  </a:lnTo>
                  <a:lnTo>
                    <a:pt x="3683" y="4597"/>
                  </a:lnTo>
                  <a:lnTo>
                    <a:pt x="0" y="9194"/>
                  </a:lnTo>
                  <a:lnTo>
                    <a:pt x="0" y="16560"/>
                  </a:lnTo>
                  <a:lnTo>
                    <a:pt x="8293" y="24841"/>
                  </a:lnTo>
                  <a:lnTo>
                    <a:pt x="15659" y="24841"/>
                  </a:lnTo>
                  <a:lnTo>
                    <a:pt x="20269" y="20243"/>
                  </a:lnTo>
                  <a:lnTo>
                    <a:pt x="23952" y="15633"/>
                  </a:lnTo>
                  <a:lnTo>
                    <a:pt x="23952" y="9194"/>
                  </a:lnTo>
                  <a:lnTo>
                    <a:pt x="19342" y="4597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3" name="object 57"/>
            <p:cNvSpPr/>
            <p:nvPr/>
          </p:nvSpPr>
          <p:spPr>
            <a:xfrm>
              <a:off x="5009617" y="6416780"/>
              <a:ext cx="172720" cy="116839"/>
            </a:xfrm>
            <a:custGeom>
              <a:avLst/>
              <a:gdLst/>
              <a:ahLst/>
              <a:cxnLst/>
              <a:rect l="l" t="t" r="r" b="b"/>
              <a:pathLst>
                <a:path w="172720" h="116840">
                  <a:moveTo>
                    <a:pt x="164249" y="0"/>
                  </a:moveTo>
                  <a:lnTo>
                    <a:pt x="8305" y="0"/>
                  </a:lnTo>
                  <a:lnTo>
                    <a:pt x="0" y="8267"/>
                  </a:lnTo>
                  <a:lnTo>
                    <a:pt x="0" y="108394"/>
                  </a:lnTo>
                  <a:lnTo>
                    <a:pt x="8305" y="116649"/>
                  </a:lnTo>
                  <a:lnTo>
                    <a:pt x="164249" y="116649"/>
                  </a:lnTo>
                  <a:lnTo>
                    <a:pt x="170714" y="110223"/>
                  </a:lnTo>
                  <a:lnTo>
                    <a:pt x="12001" y="110223"/>
                  </a:lnTo>
                  <a:lnTo>
                    <a:pt x="6464" y="105638"/>
                  </a:lnTo>
                  <a:lnTo>
                    <a:pt x="6464" y="11023"/>
                  </a:lnTo>
                  <a:lnTo>
                    <a:pt x="12001" y="6426"/>
                  </a:lnTo>
                  <a:lnTo>
                    <a:pt x="170704" y="6426"/>
                  </a:lnTo>
                  <a:lnTo>
                    <a:pt x="164249" y="0"/>
                  </a:lnTo>
                  <a:close/>
                </a:path>
                <a:path w="172720" h="116840">
                  <a:moveTo>
                    <a:pt x="170704" y="6426"/>
                  </a:moveTo>
                  <a:lnTo>
                    <a:pt x="161480" y="6426"/>
                  </a:lnTo>
                  <a:lnTo>
                    <a:pt x="166090" y="11023"/>
                  </a:lnTo>
                  <a:lnTo>
                    <a:pt x="166090" y="105638"/>
                  </a:lnTo>
                  <a:lnTo>
                    <a:pt x="161480" y="110223"/>
                  </a:lnTo>
                  <a:lnTo>
                    <a:pt x="170714" y="110223"/>
                  </a:lnTo>
                  <a:lnTo>
                    <a:pt x="172554" y="108394"/>
                  </a:lnTo>
                  <a:lnTo>
                    <a:pt x="172554" y="8267"/>
                  </a:lnTo>
                  <a:lnTo>
                    <a:pt x="170704" y="642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4" name="object 58"/>
            <p:cNvSpPr/>
            <p:nvPr/>
          </p:nvSpPr>
          <p:spPr>
            <a:xfrm>
              <a:off x="5069503" y="6564041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53975" h="9525">
                  <a:moveTo>
                    <a:pt x="49047" y="0"/>
                  </a:moveTo>
                  <a:lnTo>
                    <a:pt x="3708" y="0"/>
                  </a:lnTo>
                  <a:lnTo>
                    <a:pt x="0" y="9309"/>
                  </a:lnTo>
                  <a:lnTo>
                    <a:pt x="53670" y="9309"/>
                  </a:lnTo>
                  <a:lnTo>
                    <a:pt x="4904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5" name="object 59"/>
            <p:cNvSpPr/>
            <p:nvPr/>
          </p:nvSpPr>
          <p:spPr>
            <a:xfrm>
              <a:off x="4995867" y="6537426"/>
              <a:ext cx="200660" cy="46355"/>
            </a:xfrm>
            <a:custGeom>
              <a:avLst/>
              <a:gdLst/>
              <a:ahLst/>
              <a:cxnLst/>
              <a:rect l="l" t="t" r="r" b="b"/>
              <a:pathLst>
                <a:path w="200660" h="46354">
                  <a:moveTo>
                    <a:pt x="180695" y="0"/>
                  </a:moveTo>
                  <a:lnTo>
                    <a:pt x="20281" y="0"/>
                  </a:lnTo>
                  <a:lnTo>
                    <a:pt x="19367" y="927"/>
                  </a:lnTo>
                  <a:lnTo>
                    <a:pt x="18440" y="2768"/>
                  </a:lnTo>
                  <a:lnTo>
                    <a:pt x="9025" y="21075"/>
                  </a:lnTo>
                  <a:lnTo>
                    <a:pt x="4473" y="30518"/>
                  </a:lnTo>
                  <a:lnTo>
                    <a:pt x="1606" y="37833"/>
                  </a:lnTo>
                  <a:lnTo>
                    <a:pt x="927" y="40601"/>
                  </a:lnTo>
                  <a:lnTo>
                    <a:pt x="0" y="41516"/>
                  </a:lnTo>
                  <a:lnTo>
                    <a:pt x="0" y="44284"/>
                  </a:lnTo>
                  <a:lnTo>
                    <a:pt x="927" y="46126"/>
                  </a:lnTo>
                  <a:lnTo>
                    <a:pt x="199136" y="46126"/>
                  </a:lnTo>
                  <a:lnTo>
                    <a:pt x="200050" y="44284"/>
                  </a:lnTo>
                  <a:lnTo>
                    <a:pt x="200050" y="41516"/>
                  </a:lnTo>
                  <a:lnTo>
                    <a:pt x="199136" y="39674"/>
                  </a:lnTo>
                  <a:lnTo>
                    <a:pt x="198731" y="38747"/>
                  </a:lnTo>
                  <a:lnTo>
                    <a:pt x="71907" y="38747"/>
                  </a:lnTo>
                  <a:lnTo>
                    <a:pt x="70993" y="37833"/>
                  </a:lnTo>
                  <a:lnTo>
                    <a:pt x="70993" y="35979"/>
                  </a:lnTo>
                  <a:lnTo>
                    <a:pt x="76517" y="25831"/>
                  </a:lnTo>
                  <a:lnTo>
                    <a:pt x="76517" y="24917"/>
                  </a:lnTo>
                  <a:lnTo>
                    <a:pt x="77444" y="23990"/>
                  </a:lnTo>
                  <a:lnTo>
                    <a:pt x="192152" y="23990"/>
                  </a:lnTo>
                  <a:lnTo>
                    <a:pt x="186257" y="11905"/>
                  </a:lnTo>
                  <a:lnTo>
                    <a:pt x="180695" y="927"/>
                  </a:lnTo>
                  <a:lnTo>
                    <a:pt x="180695" y="0"/>
                  </a:lnTo>
                  <a:close/>
                </a:path>
                <a:path w="200660" h="46354">
                  <a:moveTo>
                    <a:pt x="192152" y="23990"/>
                  </a:moveTo>
                  <a:lnTo>
                    <a:pt x="123532" y="23990"/>
                  </a:lnTo>
                  <a:lnTo>
                    <a:pt x="123532" y="25831"/>
                  </a:lnTo>
                  <a:lnTo>
                    <a:pt x="129070" y="35979"/>
                  </a:lnTo>
                  <a:lnTo>
                    <a:pt x="129070" y="37833"/>
                  </a:lnTo>
                  <a:lnTo>
                    <a:pt x="128143" y="38747"/>
                  </a:lnTo>
                  <a:lnTo>
                    <a:pt x="198731" y="38747"/>
                  </a:lnTo>
                  <a:lnTo>
                    <a:pt x="193473" y="26697"/>
                  </a:lnTo>
                  <a:lnTo>
                    <a:pt x="192152" y="23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6" name="object 60"/>
            <p:cNvSpPr/>
            <p:nvPr/>
          </p:nvSpPr>
          <p:spPr>
            <a:xfrm>
              <a:off x="3782662" y="7745253"/>
              <a:ext cx="29209" cy="155575"/>
            </a:xfrm>
            <a:custGeom>
              <a:avLst/>
              <a:gdLst/>
              <a:ahLst/>
              <a:cxnLst/>
              <a:rect l="l" t="t" r="r" b="b"/>
              <a:pathLst>
                <a:path w="29210" h="155575">
                  <a:moveTo>
                    <a:pt x="28892" y="0"/>
                  </a:moveTo>
                  <a:lnTo>
                    <a:pt x="16531" y="5442"/>
                  </a:lnTo>
                  <a:lnTo>
                    <a:pt x="6934" y="14868"/>
                  </a:lnTo>
                  <a:lnTo>
                    <a:pt x="1175" y="27202"/>
                  </a:lnTo>
                  <a:lnTo>
                    <a:pt x="0" y="121831"/>
                  </a:lnTo>
                  <a:lnTo>
                    <a:pt x="2528" y="135255"/>
                  </a:lnTo>
                  <a:lnTo>
                    <a:pt x="9440" y="146738"/>
                  </a:lnTo>
                  <a:lnTo>
                    <a:pt x="19727" y="155409"/>
                  </a:lnTo>
                  <a:lnTo>
                    <a:pt x="26377" y="153225"/>
                  </a:lnTo>
                  <a:lnTo>
                    <a:pt x="23863" y="146939"/>
                  </a:lnTo>
                  <a:lnTo>
                    <a:pt x="23863" y="11303"/>
                  </a:lnTo>
                  <a:lnTo>
                    <a:pt x="26377" y="5029"/>
                  </a:lnTo>
                  <a:lnTo>
                    <a:pt x="28892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7" name="object 61"/>
            <p:cNvSpPr/>
            <p:nvPr/>
          </p:nvSpPr>
          <p:spPr>
            <a:xfrm>
              <a:off x="3817564" y="7730207"/>
              <a:ext cx="69215" cy="187960"/>
            </a:xfrm>
            <a:custGeom>
              <a:avLst/>
              <a:gdLst/>
              <a:ahLst/>
              <a:cxnLst/>
              <a:rect l="l" t="t" r="r" b="b"/>
              <a:pathLst>
                <a:path w="69214" h="187959">
                  <a:moveTo>
                    <a:pt x="33985" y="0"/>
                  </a:moveTo>
                  <a:lnTo>
                    <a:pt x="20007" y="2955"/>
                  </a:lnTo>
                  <a:lnTo>
                    <a:pt x="8869" y="10983"/>
                  </a:lnTo>
                  <a:lnTo>
                    <a:pt x="1831" y="22827"/>
                  </a:lnTo>
                  <a:lnTo>
                    <a:pt x="0" y="154444"/>
                  </a:lnTo>
                  <a:lnTo>
                    <a:pt x="2859" y="168369"/>
                  </a:lnTo>
                  <a:lnTo>
                    <a:pt x="10643" y="179825"/>
                  </a:lnTo>
                  <a:lnTo>
                    <a:pt x="22156" y="187360"/>
                  </a:lnTo>
                  <a:lnTo>
                    <a:pt x="40172" y="186445"/>
                  </a:lnTo>
                  <a:lnTo>
                    <a:pt x="53774" y="181468"/>
                  </a:lnTo>
                  <a:lnTo>
                    <a:pt x="57398" y="178295"/>
                  </a:lnTo>
                  <a:lnTo>
                    <a:pt x="35242" y="178295"/>
                  </a:lnTo>
                  <a:lnTo>
                    <a:pt x="21607" y="173876"/>
                  </a:lnTo>
                  <a:lnTo>
                    <a:pt x="13562" y="163005"/>
                  </a:lnTo>
                  <a:lnTo>
                    <a:pt x="12604" y="33909"/>
                  </a:lnTo>
                  <a:lnTo>
                    <a:pt x="12585" y="23863"/>
                  </a:lnTo>
                  <a:lnTo>
                    <a:pt x="16370" y="17576"/>
                  </a:lnTo>
                  <a:lnTo>
                    <a:pt x="22656" y="12560"/>
                  </a:lnTo>
                  <a:lnTo>
                    <a:pt x="60841" y="12560"/>
                  </a:lnTo>
                  <a:lnTo>
                    <a:pt x="58412" y="9191"/>
                  </a:lnTo>
                  <a:lnTo>
                    <a:pt x="46485" y="2086"/>
                  </a:lnTo>
                  <a:lnTo>
                    <a:pt x="33985" y="0"/>
                  </a:lnTo>
                  <a:close/>
                </a:path>
                <a:path w="69214" h="187959">
                  <a:moveTo>
                    <a:pt x="60841" y="12560"/>
                  </a:moveTo>
                  <a:lnTo>
                    <a:pt x="22656" y="12560"/>
                  </a:lnTo>
                  <a:lnTo>
                    <a:pt x="22656" y="150672"/>
                  </a:lnTo>
                  <a:lnTo>
                    <a:pt x="25906" y="164048"/>
                  </a:lnTo>
                  <a:lnTo>
                    <a:pt x="34863" y="173876"/>
                  </a:lnTo>
                  <a:lnTo>
                    <a:pt x="39014" y="178295"/>
                  </a:lnTo>
                  <a:lnTo>
                    <a:pt x="57398" y="178295"/>
                  </a:lnTo>
                  <a:lnTo>
                    <a:pt x="63062" y="173336"/>
                  </a:lnTo>
                  <a:lnTo>
                    <a:pt x="68109" y="163005"/>
                  </a:lnTo>
                  <a:lnTo>
                    <a:pt x="68236" y="150672"/>
                  </a:lnTo>
                  <a:lnTo>
                    <a:pt x="69227" y="33909"/>
                  </a:lnTo>
                  <a:lnTo>
                    <a:pt x="66347" y="20195"/>
                  </a:lnTo>
                  <a:lnTo>
                    <a:pt x="60841" y="1256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8" name="object 62"/>
            <p:cNvSpPr/>
            <p:nvPr/>
          </p:nvSpPr>
          <p:spPr>
            <a:xfrm>
              <a:off x="3892807" y="7744049"/>
              <a:ext cx="150495" cy="161925"/>
            </a:xfrm>
            <a:custGeom>
              <a:avLst/>
              <a:gdLst/>
              <a:ahLst/>
              <a:cxnLst/>
              <a:rect l="l" t="t" r="r" b="b"/>
              <a:pathLst>
                <a:path w="150495" h="161925">
                  <a:moveTo>
                    <a:pt x="111594" y="0"/>
                  </a:moveTo>
                  <a:lnTo>
                    <a:pt x="0" y="0"/>
                  </a:lnTo>
                  <a:lnTo>
                    <a:pt x="5016" y="12560"/>
                  </a:lnTo>
                  <a:lnTo>
                    <a:pt x="5016" y="148107"/>
                  </a:lnTo>
                  <a:lnTo>
                    <a:pt x="2501" y="155638"/>
                  </a:lnTo>
                  <a:lnTo>
                    <a:pt x="0" y="161912"/>
                  </a:lnTo>
                  <a:lnTo>
                    <a:pt x="111594" y="161912"/>
                  </a:lnTo>
                  <a:lnTo>
                    <a:pt x="125586" y="159271"/>
                  </a:lnTo>
                  <a:lnTo>
                    <a:pt x="129448" y="156895"/>
                  </a:lnTo>
                  <a:lnTo>
                    <a:pt x="102819" y="156895"/>
                  </a:lnTo>
                  <a:lnTo>
                    <a:pt x="116541" y="153823"/>
                  </a:lnTo>
                  <a:lnTo>
                    <a:pt x="127541" y="145579"/>
                  </a:lnTo>
                  <a:lnTo>
                    <a:pt x="130507" y="140576"/>
                  </a:lnTo>
                  <a:lnTo>
                    <a:pt x="28841" y="140576"/>
                  </a:lnTo>
                  <a:lnTo>
                    <a:pt x="23825" y="134302"/>
                  </a:lnTo>
                  <a:lnTo>
                    <a:pt x="23825" y="121754"/>
                  </a:lnTo>
                  <a:lnTo>
                    <a:pt x="28841" y="116725"/>
                  </a:lnTo>
                  <a:lnTo>
                    <a:pt x="134942" y="116725"/>
                  </a:lnTo>
                  <a:lnTo>
                    <a:pt x="135082" y="109194"/>
                  </a:lnTo>
                  <a:lnTo>
                    <a:pt x="28841" y="109194"/>
                  </a:lnTo>
                  <a:lnTo>
                    <a:pt x="23825" y="104178"/>
                  </a:lnTo>
                  <a:lnTo>
                    <a:pt x="23825" y="90373"/>
                  </a:lnTo>
                  <a:lnTo>
                    <a:pt x="28841" y="85356"/>
                  </a:lnTo>
                  <a:lnTo>
                    <a:pt x="135528" y="85356"/>
                  </a:lnTo>
                  <a:lnTo>
                    <a:pt x="135645" y="79070"/>
                  </a:lnTo>
                  <a:lnTo>
                    <a:pt x="28841" y="79070"/>
                  </a:lnTo>
                  <a:lnTo>
                    <a:pt x="23825" y="72796"/>
                  </a:lnTo>
                  <a:lnTo>
                    <a:pt x="23825" y="60248"/>
                  </a:lnTo>
                  <a:lnTo>
                    <a:pt x="28841" y="55232"/>
                  </a:lnTo>
                  <a:lnTo>
                    <a:pt x="136091" y="55232"/>
                  </a:lnTo>
                  <a:lnTo>
                    <a:pt x="136325" y="42684"/>
                  </a:lnTo>
                  <a:lnTo>
                    <a:pt x="30086" y="42684"/>
                  </a:lnTo>
                  <a:lnTo>
                    <a:pt x="25069" y="36398"/>
                  </a:lnTo>
                  <a:lnTo>
                    <a:pt x="25069" y="22593"/>
                  </a:lnTo>
                  <a:lnTo>
                    <a:pt x="30086" y="16319"/>
                  </a:lnTo>
                  <a:lnTo>
                    <a:pt x="143025" y="16319"/>
                  </a:lnTo>
                  <a:lnTo>
                    <a:pt x="140292" y="12098"/>
                  </a:lnTo>
                  <a:lnTo>
                    <a:pt x="129177" y="3997"/>
                  </a:lnTo>
                  <a:lnTo>
                    <a:pt x="115473" y="181"/>
                  </a:lnTo>
                  <a:lnTo>
                    <a:pt x="111594" y="0"/>
                  </a:lnTo>
                  <a:close/>
                </a:path>
                <a:path w="150495" h="161925">
                  <a:moveTo>
                    <a:pt x="143025" y="16319"/>
                  </a:moveTo>
                  <a:lnTo>
                    <a:pt x="136677" y="16319"/>
                  </a:lnTo>
                  <a:lnTo>
                    <a:pt x="140436" y="21348"/>
                  </a:lnTo>
                  <a:lnTo>
                    <a:pt x="144195" y="28867"/>
                  </a:lnTo>
                  <a:lnTo>
                    <a:pt x="144195" y="125514"/>
                  </a:lnTo>
                  <a:lnTo>
                    <a:pt x="141038" y="139449"/>
                  </a:lnTo>
                  <a:lnTo>
                    <a:pt x="132510" y="150116"/>
                  </a:lnTo>
                  <a:lnTo>
                    <a:pt x="120023" y="156100"/>
                  </a:lnTo>
                  <a:lnTo>
                    <a:pt x="102819" y="156895"/>
                  </a:lnTo>
                  <a:lnTo>
                    <a:pt x="129448" y="156895"/>
                  </a:lnTo>
                  <a:lnTo>
                    <a:pt x="150205" y="116725"/>
                  </a:lnTo>
                  <a:lnTo>
                    <a:pt x="150469" y="37655"/>
                  </a:lnTo>
                  <a:lnTo>
                    <a:pt x="147746" y="23610"/>
                  </a:lnTo>
                  <a:lnTo>
                    <a:pt x="143025" y="16319"/>
                  </a:lnTo>
                  <a:close/>
                </a:path>
                <a:path w="150495" h="161925">
                  <a:moveTo>
                    <a:pt x="62687" y="116725"/>
                  </a:moveTo>
                  <a:lnTo>
                    <a:pt x="42633" y="116725"/>
                  </a:lnTo>
                  <a:lnTo>
                    <a:pt x="47650" y="121754"/>
                  </a:lnTo>
                  <a:lnTo>
                    <a:pt x="47650" y="134302"/>
                  </a:lnTo>
                  <a:lnTo>
                    <a:pt x="42633" y="140576"/>
                  </a:lnTo>
                  <a:lnTo>
                    <a:pt x="62687" y="140576"/>
                  </a:lnTo>
                  <a:lnTo>
                    <a:pt x="57670" y="134302"/>
                  </a:lnTo>
                  <a:lnTo>
                    <a:pt x="57670" y="121754"/>
                  </a:lnTo>
                  <a:lnTo>
                    <a:pt x="62687" y="116725"/>
                  </a:lnTo>
                  <a:close/>
                </a:path>
                <a:path w="150495" h="161925">
                  <a:moveTo>
                    <a:pt x="97802" y="116725"/>
                  </a:moveTo>
                  <a:lnTo>
                    <a:pt x="76479" y="116725"/>
                  </a:lnTo>
                  <a:lnTo>
                    <a:pt x="81495" y="121754"/>
                  </a:lnTo>
                  <a:lnTo>
                    <a:pt x="81495" y="134302"/>
                  </a:lnTo>
                  <a:lnTo>
                    <a:pt x="76479" y="140576"/>
                  </a:lnTo>
                  <a:lnTo>
                    <a:pt x="97802" y="140576"/>
                  </a:lnTo>
                  <a:lnTo>
                    <a:pt x="92786" y="134302"/>
                  </a:lnTo>
                  <a:lnTo>
                    <a:pt x="92786" y="121754"/>
                  </a:lnTo>
                  <a:lnTo>
                    <a:pt x="97802" y="116725"/>
                  </a:lnTo>
                  <a:close/>
                </a:path>
                <a:path w="150495" h="161925">
                  <a:moveTo>
                    <a:pt x="134942" y="116725"/>
                  </a:moveTo>
                  <a:lnTo>
                    <a:pt x="110337" y="116725"/>
                  </a:lnTo>
                  <a:lnTo>
                    <a:pt x="116611" y="121754"/>
                  </a:lnTo>
                  <a:lnTo>
                    <a:pt x="116611" y="134302"/>
                  </a:lnTo>
                  <a:lnTo>
                    <a:pt x="110337" y="140576"/>
                  </a:lnTo>
                  <a:lnTo>
                    <a:pt x="130507" y="140576"/>
                  </a:lnTo>
                  <a:lnTo>
                    <a:pt x="134626" y="133627"/>
                  </a:lnTo>
                  <a:lnTo>
                    <a:pt x="134942" y="116725"/>
                  </a:lnTo>
                  <a:close/>
                </a:path>
                <a:path w="150495" h="161925">
                  <a:moveTo>
                    <a:pt x="62687" y="85356"/>
                  </a:moveTo>
                  <a:lnTo>
                    <a:pt x="42633" y="85356"/>
                  </a:lnTo>
                  <a:lnTo>
                    <a:pt x="47650" y="90373"/>
                  </a:lnTo>
                  <a:lnTo>
                    <a:pt x="47650" y="104178"/>
                  </a:lnTo>
                  <a:lnTo>
                    <a:pt x="42633" y="109194"/>
                  </a:lnTo>
                  <a:lnTo>
                    <a:pt x="62687" y="109194"/>
                  </a:lnTo>
                  <a:lnTo>
                    <a:pt x="57670" y="104178"/>
                  </a:lnTo>
                  <a:lnTo>
                    <a:pt x="57670" y="90373"/>
                  </a:lnTo>
                  <a:lnTo>
                    <a:pt x="62687" y="85356"/>
                  </a:lnTo>
                  <a:close/>
                </a:path>
                <a:path w="150495" h="161925">
                  <a:moveTo>
                    <a:pt x="97802" y="85356"/>
                  </a:moveTo>
                  <a:lnTo>
                    <a:pt x="76479" y="85356"/>
                  </a:lnTo>
                  <a:lnTo>
                    <a:pt x="81495" y="90373"/>
                  </a:lnTo>
                  <a:lnTo>
                    <a:pt x="81495" y="104178"/>
                  </a:lnTo>
                  <a:lnTo>
                    <a:pt x="76479" y="109194"/>
                  </a:lnTo>
                  <a:lnTo>
                    <a:pt x="97802" y="109194"/>
                  </a:lnTo>
                  <a:lnTo>
                    <a:pt x="92786" y="104178"/>
                  </a:lnTo>
                  <a:lnTo>
                    <a:pt x="92786" y="90373"/>
                  </a:lnTo>
                  <a:lnTo>
                    <a:pt x="97802" y="85356"/>
                  </a:lnTo>
                  <a:close/>
                </a:path>
                <a:path w="150495" h="161925">
                  <a:moveTo>
                    <a:pt x="135528" y="85356"/>
                  </a:moveTo>
                  <a:lnTo>
                    <a:pt x="110337" y="85356"/>
                  </a:lnTo>
                  <a:lnTo>
                    <a:pt x="116611" y="90373"/>
                  </a:lnTo>
                  <a:lnTo>
                    <a:pt x="116611" y="104178"/>
                  </a:lnTo>
                  <a:lnTo>
                    <a:pt x="110337" y="109194"/>
                  </a:lnTo>
                  <a:lnTo>
                    <a:pt x="135082" y="109194"/>
                  </a:lnTo>
                  <a:lnTo>
                    <a:pt x="135528" y="85356"/>
                  </a:lnTo>
                  <a:close/>
                </a:path>
                <a:path w="150495" h="161925">
                  <a:moveTo>
                    <a:pt x="62687" y="55232"/>
                  </a:moveTo>
                  <a:lnTo>
                    <a:pt x="42633" y="55232"/>
                  </a:lnTo>
                  <a:lnTo>
                    <a:pt x="47650" y="60248"/>
                  </a:lnTo>
                  <a:lnTo>
                    <a:pt x="47650" y="72796"/>
                  </a:lnTo>
                  <a:lnTo>
                    <a:pt x="42633" y="79070"/>
                  </a:lnTo>
                  <a:lnTo>
                    <a:pt x="62687" y="79070"/>
                  </a:lnTo>
                  <a:lnTo>
                    <a:pt x="57670" y="72796"/>
                  </a:lnTo>
                  <a:lnTo>
                    <a:pt x="57670" y="60248"/>
                  </a:lnTo>
                  <a:lnTo>
                    <a:pt x="62687" y="55232"/>
                  </a:lnTo>
                  <a:close/>
                </a:path>
                <a:path w="150495" h="161925">
                  <a:moveTo>
                    <a:pt x="97802" y="55232"/>
                  </a:moveTo>
                  <a:lnTo>
                    <a:pt x="76479" y="55232"/>
                  </a:lnTo>
                  <a:lnTo>
                    <a:pt x="81495" y="60248"/>
                  </a:lnTo>
                  <a:lnTo>
                    <a:pt x="81495" y="72796"/>
                  </a:lnTo>
                  <a:lnTo>
                    <a:pt x="76479" y="79070"/>
                  </a:lnTo>
                  <a:lnTo>
                    <a:pt x="97802" y="79070"/>
                  </a:lnTo>
                  <a:lnTo>
                    <a:pt x="92786" y="72796"/>
                  </a:lnTo>
                  <a:lnTo>
                    <a:pt x="92786" y="60248"/>
                  </a:lnTo>
                  <a:lnTo>
                    <a:pt x="97802" y="55232"/>
                  </a:lnTo>
                  <a:close/>
                </a:path>
                <a:path w="150495" h="161925">
                  <a:moveTo>
                    <a:pt x="136091" y="55232"/>
                  </a:moveTo>
                  <a:lnTo>
                    <a:pt x="110337" y="55232"/>
                  </a:lnTo>
                  <a:lnTo>
                    <a:pt x="116611" y="60248"/>
                  </a:lnTo>
                  <a:lnTo>
                    <a:pt x="116611" y="72796"/>
                  </a:lnTo>
                  <a:lnTo>
                    <a:pt x="110337" y="79070"/>
                  </a:lnTo>
                  <a:lnTo>
                    <a:pt x="135645" y="79070"/>
                  </a:lnTo>
                  <a:lnTo>
                    <a:pt x="136091" y="55232"/>
                  </a:lnTo>
                  <a:close/>
                </a:path>
                <a:path w="150495" h="161925">
                  <a:moveTo>
                    <a:pt x="136677" y="16319"/>
                  </a:moveTo>
                  <a:lnTo>
                    <a:pt x="110337" y="16319"/>
                  </a:lnTo>
                  <a:lnTo>
                    <a:pt x="116611" y="22593"/>
                  </a:lnTo>
                  <a:lnTo>
                    <a:pt x="116611" y="36398"/>
                  </a:lnTo>
                  <a:lnTo>
                    <a:pt x="110337" y="42684"/>
                  </a:lnTo>
                  <a:lnTo>
                    <a:pt x="136325" y="42684"/>
                  </a:lnTo>
                  <a:lnTo>
                    <a:pt x="136583" y="28867"/>
                  </a:lnTo>
                  <a:lnTo>
                    <a:pt x="136677" y="1631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9" name="object 63"/>
            <p:cNvSpPr/>
            <p:nvPr/>
          </p:nvSpPr>
          <p:spPr>
            <a:xfrm>
              <a:off x="4690638" y="7259339"/>
              <a:ext cx="272284" cy="216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0" name="object 64"/>
            <p:cNvSpPr/>
            <p:nvPr/>
          </p:nvSpPr>
          <p:spPr>
            <a:xfrm>
              <a:off x="3300911" y="5507990"/>
              <a:ext cx="240029" cy="240665"/>
            </a:xfrm>
            <a:custGeom>
              <a:avLst/>
              <a:gdLst/>
              <a:ahLst/>
              <a:cxnLst/>
              <a:rect l="l" t="t" r="r" b="b"/>
              <a:pathLst>
                <a:path w="240029" h="240664">
                  <a:moveTo>
                    <a:pt x="112435" y="0"/>
                  </a:moveTo>
                  <a:lnTo>
                    <a:pt x="100058" y="4703"/>
                  </a:lnTo>
                  <a:lnTo>
                    <a:pt x="90805" y="14216"/>
                  </a:lnTo>
                  <a:lnTo>
                    <a:pt x="85864" y="28534"/>
                  </a:lnTo>
                  <a:lnTo>
                    <a:pt x="85993" y="34357"/>
                  </a:lnTo>
                  <a:lnTo>
                    <a:pt x="93433" y="73544"/>
                  </a:lnTo>
                  <a:lnTo>
                    <a:pt x="119100" y="89456"/>
                  </a:lnTo>
                  <a:lnTo>
                    <a:pt x="120484" y="89456"/>
                  </a:lnTo>
                  <a:lnTo>
                    <a:pt x="127837" y="87008"/>
                  </a:lnTo>
                  <a:lnTo>
                    <a:pt x="139603" y="80095"/>
                  </a:lnTo>
                  <a:lnTo>
                    <a:pt x="142822" y="75613"/>
                  </a:lnTo>
                  <a:lnTo>
                    <a:pt x="106641" y="75613"/>
                  </a:lnTo>
                  <a:lnTo>
                    <a:pt x="102489" y="71460"/>
                  </a:lnTo>
                  <a:lnTo>
                    <a:pt x="102489" y="54836"/>
                  </a:lnTo>
                  <a:lnTo>
                    <a:pt x="106641" y="50683"/>
                  </a:lnTo>
                  <a:lnTo>
                    <a:pt x="146799" y="50683"/>
                  </a:lnTo>
                  <a:lnTo>
                    <a:pt x="152472" y="43296"/>
                  </a:lnTo>
                  <a:lnTo>
                    <a:pt x="152195" y="32039"/>
                  </a:lnTo>
                  <a:lnTo>
                    <a:pt x="149178" y="16552"/>
                  </a:lnTo>
                  <a:lnTo>
                    <a:pt x="141053" y="7114"/>
                  </a:lnTo>
                  <a:lnTo>
                    <a:pt x="128613" y="1577"/>
                  </a:lnTo>
                  <a:lnTo>
                    <a:pt x="112435" y="0"/>
                  </a:lnTo>
                  <a:close/>
                </a:path>
                <a:path w="240029" h="240664">
                  <a:moveTo>
                    <a:pt x="149567" y="64538"/>
                  </a:moveTo>
                  <a:lnTo>
                    <a:pt x="137109" y="68691"/>
                  </a:lnTo>
                  <a:lnTo>
                    <a:pt x="135724" y="72844"/>
                  </a:lnTo>
                  <a:lnTo>
                    <a:pt x="132956" y="75613"/>
                  </a:lnTo>
                  <a:lnTo>
                    <a:pt x="142822" y="75613"/>
                  </a:lnTo>
                  <a:lnTo>
                    <a:pt x="146799" y="70076"/>
                  </a:lnTo>
                  <a:lnTo>
                    <a:pt x="148183" y="68691"/>
                  </a:lnTo>
                  <a:lnTo>
                    <a:pt x="148183" y="67307"/>
                  </a:lnTo>
                  <a:lnTo>
                    <a:pt x="149567" y="64538"/>
                  </a:lnTo>
                  <a:close/>
                </a:path>
                <a:path w="240029" h="240664">
                  <a:moveTo>
                    <a:pt x="146799" y="50683"/>
                  </a:moveTo>
                  <a:lnTo>
                    <a:pt x="131572" y="50683"/>
                  </a:lnTo>
                  <a:lnTo>
                    <a:pt x="134340" y="52067"/>
                  </a:lnTo>
                  <a:lnTo>
                    <a:pt x="135724" y="54836"/>
                  </a:lnTo>
                  <a:lnTo>
                    <a:pt x="139877" y="53451"/>
                  </a:lnTo>
                  <a:lnTo>
                    <a:pt x="146799" y="50683"/>
                  </a:lnTo>
                  <a:close/>
                </a:path>
                <a:path w="240029" h="240664">
                  <a:moveTo>
                    <a:pt x="239585" y="218221"/>
                  </a:moveTo>
                  <a:lnTo>
                    <a:pt x="0" y="218221"/>
                  </a:lnTo>
                  <a:lnTo>
                    <a:pt x="0" y="240383"/>
                  </a:lnTo>
                  <a:lnTo>
                    <a:pt x="239585" y="240383"/>
                  </a:lnTo>
                  <a:lnTo>
                    <a:pt x="239585" y="218221"/>
                  </a:lnTo>
                  <a:close/>
                </a:path>
                <a:path w="240029" h="240664">
                  <a:moveTo>
                    <a:pt x="92786" y="92224"/>
                  </a:moveTo>
                  <a:lnTo>
                    <a:pt x="56008" y="108311"/>
                  </a:lnTo>
                  <a:lnTo>
                    <a:pt x="29083" y="186382"/>
                  </a:lnTo>
                  <a:lnTo>
                    <a:pt x="26314" y="204378"/>
                  </a:lnTo>
                  <a:lnTo>
                    <a:pt x="30467" y="209915"/>
                  </a:lnTo>
                  <a:lnTo>
                    <a:pt x="33235" y="214068"/>
                  </a:lnTo>
                  <a:lnTo>
                    <a:pt x="37388" y="216837"/>
                  </a:lnTo>
                  <a:lnTo>
                    <a:pt x="42938" y="218221"/>
                  </a:lnTo>
                  <a:lnTo>
                    <a:pt x="66471" y="218221"/>
                  </a:lnTo>
                  <a:lnTo>
                    <a:pt x="66471" y="143456"/>
                  </a:lnTo>
                  <a:lnTo>
                    <a:pt x="67856" y="142072"/>
                  </a:lnTo>
                  <a:lnTo>
                    <a:pt x="197704" y="142072"/>
                  </a:lnTo>
                  <a:lnTo>
                    <a:pt x="194905" y="132382"/>
                  </a:lnTo>
                  <a:lnTo>
                    <a:pt x="110794" y="132382"/>
                  </a:lnTo>
                  <a:lnTo>
                    <a:pt x="92786" y="92224"/>
                  </a:lnTo>
                  <a:close/>
                </a:path>
                <a:path w="240029" h="240664">
                  <a:moveTo>
                    <a:pt x="197704" y="142072"/>
                  </a:moveTo>
                  <a:lnTo>
                    <a:pt x="171729" y="142072"/>
                  </a:lnTo>
                  <a:lnTo>
                    <a:pt x="173113" y="143456"/>
                  </a:lnTo>
                  <a:lnTo>
                    <a:pt x="173113" y="218221"/>
                  </a:lnTo>
                  <a:lnTo>
                    <a:pt x="196659" y="218221"/>
                  </a:lnTo>
                  <a:lnTo>
                    <a:pt x="202196" y="216837"/>
                  </a:lnTo>
                  <a:lnTo>
                    <a:pt x="206349" y="214068"/>
                  </a:lnTo>
                  <a:lnTo>
                    <a:pt x="207733" y="209915"/>
                  </a:lnTo>
                  <a:lnTo>
                    <a:pt x="213283" y="204378"/>
                  </a:lnTo>
                  <a:lnTo>
                    <a:pt x="211886" y="193304"/>
                  </a:lnTo>
                  <a:lnTo>
                    <a:pt x="210502" y="186382"/>
                  </a:lnTo>
                  <a:lnTo>
                    <a:pt x="197704" y="142072"/>
                  </a:lnTo>
                  <a:close/>
                </a:path>
                <a:path w="240029" h="240664">
                  <a:moveTo>
                    <a:pt x="162039" y="208531"/>
                  </a:moveTo>
                  <a:lnTo>
                    <a:pt x="77558" y="208531"/>
                  </a:lnTo>
                  <a:lnTo>
                    <a:pt x="77558" y="212684"/>
                  </a:lnTo>
                  <a:lnTo>
                    <a:pt x="162039" y="212684"/>
                  </a:lnTo>
                  <a:lnTo>
                    <a:pt x="162039" y="208531"/>
                  </a:lnTo>
                  <a:close/>
                </a:path>
                <a:path w="240029" h="240664">
                  <a:moveTo>
                    <a:pt x="127406" y="94993"/>
                  </a:moveTo>
                  <a:lnTo>
                    <a:pt x="112179" y="94993"/>
                  </a:lnTo>
                  <a:lnTo>
                    <a:pt x="110794" y="96377"/>
                  </a:lnTo>
                  <a:lnTo>
                    <a:pt x="110794" y="99146"/>
                  </a:lnTo>
                  <a:lnTo>
                    <a:pt x="113563" y="107452"/>
                  </a:lnTo>
                  <a:lnTo>
                    <a:pt x="110794" y="132382"/>
                  </a:lnTo>
                  <a:lnTo>
                    <a:pt x="128803" y="132382"/>
                  </a:lnTo>
                  <a:lnTo>
                    <a:pt x="126022" y="107452"/>
                  </a:lnTo>
                  <a:lnTo>
                    <a:pt x="128803" y="99146"/>
                  </a:lnTo>
                  <a:lnTo>
                    <a:pt x="128803" y="96377"/>
                  </a:lnTo>
                  <a:lnTo>
                    <a:pt x="127406" y="94993"/>
                  </a:lnTo>
                  <a:close/>
                </a:path>
                <a:path w="240029" h="240664">
                  <a:moveTo>
                    <a:pt x="151673" y="93395"/>
                  </a:moveTo>
                  <a:lnTo>
                    <a:pt x="128803" y="132382"/>
                  </a:lnTo>
                  <a:lnTo>
                    <a:pt x="194905" y="132382"/>
                  </a:lnTo>
                  <a:lnTo>
                    <a:pt x="164749" y="97343"/>
                  </a:lnTo>
                  <a:lnTo>
                    <a:pt x="151673" y="9339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1" name="object 65"/>
            <p:cNvSpPr/>
            <p:nvPr/>
          </p:nvSpPr>
          <p:spPr>
            <a:xfrm>
              <a:off x="3366132" y="5493441"/>
              <a:ext cx="109220" cy="85090"/>
            </a:xfrm>
            <a:custGeom>
              <a:avLst/>
              <a:gdLst/>
              <a:ahLst/>
              <a:cxnLst/>
              <a:rect l="l" t="t" r="r" b="b"/>
              <a:pathLst>
                <a:path w="109220" h="85089">
                  <a:moveTo>
                    <a:pt x="66319" y="69323"/>
                  </a:moveTo>
                  <a:lnTo>
                    <a:pt x="44208" y="69323"/>
                  </a:lnTo>
                  <a:lnTo>
                    <a:pt x="41452" y="72091"/>
                  </a:lnTo>
                  <a:lnTo>
                    <a:pt x="41452" y="83166"/>
                  </a:lnTo>
                  <a:lnTo>
                    <a:pt x="44208" y="84550"/>
                  </a:lnTo>
                  <a:lnTo>
                    <a:pt x="66319" y="84550"/>
                  </a:lnTo>
                  <a:lnTo>
                    <a:pt x="67703" y="83166"/>
                  </a:lnTo>
                  <a:lnTo>
                    <a:pt x="67703" y="79013"/>
                  </a:lnTo>
                  <a:lnTo>
                    <a:pt x="74612" y="79013"/>
                  </a:lnTo>
                  <a:lnTo>
                    <a:pt x="85661" y="73475"/>
                  </a:lnTo>
                  <a:lnTo>
                    <a:pt x="67703" y="73475"/>
                  </a:lnTo>
                  <a:lnTo>
                    <a:pt x="67703" y="72091"/>
                  </a:lnTo>
                  <a:lnTo>
                    <a:pt x="66319" y="69323"/>
                  </a:lnTo>
                  <a:close/>
                </a:path>
                <a:path w="109220" h="85089">
                  <a:moveTo>
                    <a:pt x="42126" y="0"/>
                  </a:moveTo>
                  <a:lnTo>
                    <a:pt x="30098" y="4503"/>
                  </a:lnTo>
                  <a:lnTo>
                    <a:pt x="19334" y="12548"/>
                  </a:lnTo>
                  <a:lnTo>
                    <a:pt x="12089" y="22593"/>
                  </a:lnTo>
                  <a:lnTo>
                    <a:pt x="6908" y="34702"/>
                  </a:lnTo>
                  <a:lnTo>
                    <a:pt x="1384" y="34702"/>
                  </a:lnTo>
                  <a:lnTo>
                    <a:pt x="0" y="38855"/>
                  </a:lnTo>
                  <a:lnTo>
                    <a:pt x="0" y="66554"/>
                  </a:lnTo>
                  <a:lnTo>
                    <a:pt x="2768" y="73475"/>
                  </a:lnTo>
                  <a:lnTo>
                    <a:pt x="15201" y="73475"/>
                  </a:lnTo>
                  <a:lnTo>
                    <a:pt x="17957" y="70707"/>
                  </a:lnTo>
                  <a:lnTo>
                    <a:pt x="17957" y="37471"/>
                  </a:lnTo>
                  <a:lnTo>
                    <a:pt x="16586" y="36087"/>
                  </a:lnTo>
                  <a:lnTo>
                    <a:pt x="16901" y="29998"/>
                  </a:lnTo>
                  <a:lnTo>
                    <a:pt x="23050" y="21286"/>
                  </a:lnTo>
                  <a:lnTo>
                    <a:pt x="32917" y="14626"/>
                  </a:lnTo>
                  <a:lnTo>
                    <a:pt x="46774" y="10569"/>
                  </a:lnTo>
                  <a:lnTo>
                    <a:pt x="64896" y="9664"/>
                  </a:lnTo>
                  <a:lnTo>
                    <a:pt x="84927" y="9664"/>
                  </a:lnTo>
                  <a:lnTo>
                    <a:pt x="82324" y="6998"/>
                  </a:lnTo>
                  <a:lnTo>
                    <a:pt x="72693" y="2425"/>
                  </a:lnTo>
                  <a:lnTo>
                    <a:pt x="59612" y="95"/>
                  </a:lnTo>
                  <a:lnTo>
                    <a:pt x="42126" y="0"/>
                  </a:lnTo>
                  <a:close/>
                </a:path>
                <a:path w="109220" h="85089">
                  <a:moveTo>
                    <a:pt x="84927" y="9664"/>
                  </a:moveTo>
                  <a:lnTo>
                    <a:pt x="64896" y="9664"/>
                  </a:lnTo>
                  <a:lnTo>
                    <a:pt x="77530" y="15052"/>
                  </a:lnTo>
                  <a:lnTo>
                    <a:pt x="87016" y="24071"/>
                  </a:lnTo>
                  <a:lnTo>
                    <a:pt x="92570" y="36087"/>
                  </a:lnTo>
                  <a:lnTo>
                    <a:pt x="91185" y="37471"/>
                  </a:lnTo>
                  <a:lnTo>
                    <a:pt x="91183" y="63787"/>
                  </a:lnTo>
                  <a:lnTo>
                    <a:pt x="80476" y="69669"/>
                  </a:lnTo>
                  <a:lnTo>
                    <a:pt x="67703" y="73475"/>
                  </a:lnTo>
                  <a:lnTo>
                    <a:pt x="85661" y="73475"/>
                  </a:lnTo>
                  <a:lnTo>
                    <a:pt x="89801" y="72091"/>
                  </a:lnTo>
                  <a:lnTo>
                    <a:pt x="107772" y="72091"/>
                  </a:lnTo>
                  <a:lnTo>
                    <a:pt x="109143" y="66554"/>
                  </a:lnTo>
                  <a:lnTo>
                    <a:pt x="109143" y="38855"/>
                  </a:lnTo>
                  <a:lnTo>
                    <a:pt x="107772" y="34702"/>
                  </a:lnTo>
                  <a:lnTo>
                    <a:pt x="102234" y="34702"/>
                  </a:lnTo>
                  <a:lnTo>
                    <a:pt x="99322" y="28733"/>
                  </a:lnTo>
                  <a:lnTo>
                    <a:pt x="93667" y="18617"/>
                  </a:lnTo>
                  <a:lnTo>
                    <a:pt x="84927" y="9664"/>
                  </a:lnTo>
                  <a:close/>
                </a:path>
                <a:path w="109220" h="85089">
                  <a:moveTo>
                    <a:pt x="107772" y="72091"/>
                  </a:moveTo>
                  <a:lnTo>
                    <a:pt x="89801" y="72091"/>
                  </a:lnTo>
                  <a:lnTo>
                    <a:pt x="92570" y="73475"/>
                  </a:lnTo>
                  <a:lnTo>
                    <a:pt x="100863" y="73475"/>
                  </a:lnTo>
                  <a:lnTo>
                    <a:pt x="107772" y="7209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2" name="object 66"/>
            <p:cNvSpPr txBox="1"/>
            <p:nvPr/>
          </p:nvSpPr>
          <p:spPr>
            <a:xfrm>
              <a:off x="4088663" y="4688588"/>
              <a:ext cx="6858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-10" dirty="0">
                  <a:latin typeface="+mj-lt"/>
                  <a:cs typeface="Arial"/>
                </a:rPr>
                <a:t>Unified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SLA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3" name="object 67"/>
            <p:cNvSpPr txBox="1"/>
            <p:nvPr/>
          </p:nvSpPr>
          <p:spPr>
            <a:xfrm>
              <a:off x="1551939" y="7757023"/>
              <a:ext cx="77152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 marR="5079" indent="-635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Optimal </a:t>
              </a:r>
              <a:r>
                <a:rPr sz="800" spc="-10" dirty="0">
                  <a:latin typeface="+mj-lt"/>
                  <a:cs typeface="Arial"/>
                </a:rPr>
                <a:t>expense</a:t>
              </a:r>
              <a:r>
                <a:rPr sz="800" spc="-5" dirty="0">
                  <a:latin typeface="+mj-lt"/>
                  <a:cs typeface="Arial"/>
                </a:rPr>
                <a:t> management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4" name="object 68"/>
            <p:cNvSpPr txBox="1"/>
            <p:nvPr/>
          </p:nvSpPr>
          <p:spPr>
            <a:xfrm>
              <a:off x="833252" y="6338069"/>
              <a:ext cx="737235" cy="6133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 marR="5079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scalable </a:t>
              </a:r>
              <a:r>
                <a:rPr sz="800" spc="-5" dirty="0">
                  <a:latin typeface="+mj-lt"/>
                  <a:cs typeface="Arial"/>
                </a:rPr>
                <a:t>multi-service </a:t>
              </a:r>
              <a:r>
                <a:rPr sz="800" spc="10" dirty="0">
                  <a:latin typeface="+mj-lt"/>
                  <a:cs typeface="Arial"/>
                </a:rPr>
                <a:t>network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5" name="object 69"/>
            <p:cNvSpPr txBox="1"/>
            <p:nvPr/>
          </p:nvSpPr>
          <p:spPr>
            <a:xfrm>
              <a:off x="1264570" y="4826482"/>
              <a:ext cx="1090930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3" marR="5079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network</a:t>
              </a:r>
              <a:r>
                <a:rPr sz="800" spc="5" dirty="0">
                  <a:latin typeface="+mj-lt"/>
                  <a:cs typeface="Arial"/>
                </a:rPr>
                <a:t> 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service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15" dirty="0">
                  <a:latin typeface="+mj-lt"/>
                  <a:cs typeface="Arial"/>
                </a:rPr>
                <a:t>delivering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high </a:t>
              </a:r>
              <a:r>
                <a:rPr sz="800" dirty="0">
                  <a:latin typeface="+mj-lt"/>
                  <a:cs typeface="Arial"/>
                </a:rPr>
                <a:t>performance</a:t>
              </a:r>
            </a:p>
          </p:txBody>
        </p:sp>
        <p:sp>
          <p:nvSpPr>
            <p:cNvPr id="86" name="object 70"/>
            <p:cNvSpPr txBox="1"/>
            <p:nvPr/>
          </p:nvSpPr>
          <p:spPr>
            <a:xfrm>
              <a:off x="5696829" y="7794128"/>
              <a:ext cx="131000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556" marR="5079" indent="-23492" algn="just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uniform </a:t>
              </a:r>
              <a:r>
                <a:rPr sz="800" spc="-5" dirty="0">
                  <a:latin typeface="+mj-lt"/>
                  <a:cs typeface="Arial"/>
                </a:rPr>
                <a:t>security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20" dirty="0">
                  <a:latin typeface="+mj-lt"/>
                  <a:cs typeface="Arial"/>
                </a:rPr>
                <a:t>in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the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enterprise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WAN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7" name="object 71"/>
            <p:cNvSpPr txBox="1"/>
            <p:nvPr/>
          </p:nvSpPr>
          <p:spPr>
            <a:xfrm>
              <a:off x="5987883" y="6350043"/>
              <a:ext cx="77914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 marR="5079" algn="ctr">
                <a:lnSpc>
                  <a:spcPct val="103600"/>
                </a:lnSpc>
              </a:pPr>
              <a:r>
                <a:rPr lang="en-US" sz="800" dirty="0">
                  <a:latin typeface="+mj-lt"/>
                  <a:cs typeface="Arial"/>
                </a:rPr>
                <a:t>E</a:t>
              </a:r>
              <a:r>
                <a:rPr sz="800" dirty="0">
                  <a:latin typeface="+mj-lt"/>
                  <a:cs typeface="Arial"/>
                </a:rPr>
                <a:t>nhanced </a:t>
              </a:r>
              <a:r>
                <a:rPr sz="800" spc="-5" dirty="0">
                  <a:latin typeface="+mj-lt"/>
                  <a:cs typeface="Arial"/>
                </a:rPr>
                <a:t>business </a:t>
              </a:r>
              <a:r>
                <a:rPr sz="800" dirty="0">
                  <a:latin typeface="+mj-lt"/>
                  <a:cs typeface="Arial"/>
                </a:rPr>
                <a:t>productivity</a:t>
              </a:r>
            </a:p>
          </p:txBody>
        </p:sp>
        <p:sp>
          <p:nvSpPr>
            <p:cNvPr id="88" name="object 72"/>
            <p:cNvSpPr txBox="1"/>
            <p:nvPr/>
          </p:nvSpPr>
          <p:spPr>
            <a:xfrm>
              <a:off x="5559460" y="5001088"/>
              <a:ext cx="934719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 marR="5079" algn="ctr">
                <a:lnSpc>
                  <a:spcPct val="103600"/>
                </a:lnSpc>
              </a:pPr>
              <a:r>
                <a:rPr sz="800" spc="-25" dirty="0">
                  <a:latin typeface="+mj-lt"/>
                  <a:cs typeface="Arial"/>
                </a:rPr>
                <a:t>Deliver </a:t>
              </a:r>
              <a:r>
                <a:rPr sz="800" spc="-5" dirty="0">
                  <a:latin typeface="+mj-lt"/>
                  <a:cs typeface="Arial"/>
                </a:rPr>
                <a:t>transformational</a:t>
              </a:r>
              <a:r>
                <a:rPr sz="800" spc="-10" dirty="0">
                  <a:latin typeface="+mj-lt"/>
                  <a:cs typeface="Arial"/>
                </a:rPr>
                <a:t> WANs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to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deliver</a:t>
              </a:r>
              <a:r>
                <a:rPr sz="800" spc="-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transformational </a:t>
              </a:r>
              <a:r>
                <a:rPr sz="800" spc="-45" dirty="0">
                  <a:latin typeface="+mj-lt"/>
                  <a:cs typeface="Arial"/>
                </a:rPr>
                <a:t>IT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projects</a:t>
              </a:r>
            </a:p>
          </p:txBody>
        </p:sp>
        <p:sp>
          <p:nvSpPr>
            <p:cNvPr id="89" name="object 73"/>
            <p:cNvSpPr txBox="1"/>
            <p:nvPr/>
          </p:nvSpPr>
          <p:spPr>
            <a:xfrm>
              <a:off x="3564318" y="8719134"/>
              <a:ext cx="676275" cy="3066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826" marR="5079" indent="-64761">
                <a:lnSpc>
                  <a:spcPct val="103600"/>
                </a:lnSpc>
              </a:pPr>
              <a:r>
                <a:rPr sz="800" spc="-5" dirty="0">
                  <a:latin typeface="+mj-lt"/>
                  <a:cs typeface="Arial"/>
                </a:rPr>
                <a:t>Operational </a:t>
              </a:r>
              <a:r>
                <a:rPr sz="800" spc="-10" dirty="0">
                  <a:latin typeface="+mj-lt"/>
                  <a:cs typeface="Arial"/>
                </a:rPr>
                <a:t>efficiency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90" name="object 74"/>
            <p:cNvSpPr/>
            <p:nvPr/>
          </p:nvSpPr>
          <p:spPr>
            <a:xfrm>
              <a:off x="3774627" y="4604936"/>
              <a:ext cx="270510" cy="290830"/>
            </a:xfrm>
            <a:custGeom>
              <a:avLst/>
              <a:gdLst/>
              <a:ahLst/>
              <a:cxnLst/>
              <a:rect l="l" t="t" r="r" b="b"/>
              <a:pathLst>
                <a:path w="270510" h="290829">
                  <a:moveTo>
                    <a:pt x="114401" y="0"/>
                  </a:moveTo>
                  <a:lnTo>
                    <a:pt x="114401" y="22707"/>
                  </a:lnTo>
                  <a:lnTo>
                    <a:pt x="100530" y="25552"/>
                  </a:lnTo>
                  <a:lnTo>
                    <a:pt x="87223" y="29741"/>
                  </a:lnTo>
                  <a:lnTo>
                    <a:pt x="51452" y="49635"/>
                  </a:lnTo>
                  <a:lnTo>
                    <a:pt x="23517" y="78977"/>
                  </a:lnTo>
                  <a:lnTo>
                    <a:pt x="5490" y="115783"/>
                  </a:lnTo>
                  <a:lnTo>
                    <a:pt x="0" y="143487"/>
                  </a:lnTo>
                  <a:lnTo>
                    <a:pt x="616" y="159772"/>
                  </a:lnTo>
                  <a:lnTo>
                    <a:pt x="10596" y="204107"/>
                  </a:lnTo>
                  <a:lnTo>
                    <a:pt x="31265" y="240662"/>
                  </a:lnTo>
                  <a:lnTo>
                    <a:pt x="60687" y="268156"/>
                  </a:lnTo>
                  <a:lnTo>
                    <a:pt x="96928" y="285307"/>
                  </a:lnTo>
                  <a:lnTo>
                    <a:pt x="123920" y="290363"/>
                  </a:lnTo>
                  <a:lnTo>
                    <a:pt x="139957" y="289738"/>
                  </a:lnTo>
                  <a:lnTo>
                    <a:pt x="183921" y="279785"/>
                  </a:lnTo>
                  <a:lnTo>
                    <a:pt x="203379" y="270403"/>
                  </a:lnTo>
                  <a:lnTo>
                    <a:pt x="147271" y="270403"/>
                  </a:lnTo>
                  <a:lnTo>
                    <a:pt x="130906" y="269698"/>
                  </a:lnTo>
                  <a:lnTo>
                    <a:pt x="87279" y="258316"/>
                  </a:lnTo>
                  <a:lnTo>
                    <a:pt x="53229" y="235028"/>
                  </a:lnTo>
                  <a:lnTo>
                    <a:pt x="30519" y="202401"/>
                  </a:lnTo>
                  <a:lnTo>
                    <a:pt x="20916" y="163000"/>
                  </a:lnTo>
                  <a:lnTo>
                    <a:pt x="21691" y="147362"/>
                  </a:lnTo>
                  <a:lnTo>
                    <a:pt x="33202" y="105466"/>
                  </a:lnTo>
                  <a:lnTo>
                    <a:pt x="56583" y="72685"/>
                  </a:lnTo>
                  <a:lnTo>
                    <a:pt x="89379" y="51060"/>
                  </a:lnTo>
                  <a:lnTo>
                    <a:pt x="101979" y="46683"/>
                  </a:lnTo>
                  <a:lnTo>
                    <a:pt x="145196" y="46683"/>
                  </a:lnTo>
                  <a:lnTo>
                    <a:pt x="175437" y="31216"/>
                  </a:lnTo>
                  <a:lnTo>
                    <a:pt x="114401" y="0"/>
                  </a:lnTo>
                  <a:close/>
                </a:path>
                <a:path w="270510" h="290829">
                  <a:moveTo>
                    <a:pt x="250660" y="156070"/>
                  </a:moveTo>
                  <a:lnTo>
                    <a:pt x="242554" y="198363"/>
                  </a:lnTo>
                  <a:lnTo>
                    <a:pt x="220428" y="233489"/>
                  </a:lnTo>
                  <a:lnTo>
                    <a:pt x="187571" y="258489"/>
                  </a:lnTo>
                  <a:lnTo>
                    <a:pt x="147271" y="270403"/>
                  </a:lnTo>
                  <a:lnTo>
                    <a:pt x="203379" y="270403"/>
                  </a:lnTo>
                  <a:lnTo>
                    <a:pt x="239985" y="240403"/>
                  </a:lnTo>
                  <a:lnTo>
                    <a:pt x="260813" y="206126"/>
                  </a:lnTo>
                  <a:lnTo>
                    <a:pt x="270167" y="166135"/>
                  </a:lnTo>
                  <a:lnTo>
                    <a:pt x="250660" y="156070"/>
                  </a:lnTo>
                  <a:close/>
                </a:path>
                <a:path w="270510" h="290829">
                  <a:moveTo>
                    <a:pt x="145196" y="46683"/>
                  </a:moveTo>
                  <a:lnTo>
                    <a:pt x="101979" y="46683"/>
                  </a:lnTo>
                  <a:lnTo>
                    <a:pt x="114401" y="62433"/>
                  </a:lnTo>
                  <a:lnTo>
                    <a:pt x="145196" y="46683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1" name="object 75"/>
            <p:cNvSpPr/>
            <p:nvPr/>
          </p:nvSpPr>
          <p:spPr>
            <a:xfrm>
              <a:off x="3945707" y="4640357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21805" y="0"/>
                  </a:moveTo>
                  <a:lnTo>
                    <a:pt x="0" y="14147"/>
                  </a:lnTo>
                  <a:lnTo>
                    <a:pt x="13080" y="18389"/>
                  </a:lnTo>
                  <a:lnTo>
                    <a:pt x="21805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2" name="object 76"/>
            <p:cNvSpPr/>
            <p:nvPr/>
          </p:nvSpPr>
          <p:spPr>
            <a:xfrm>
              <a:off x="3964097" y="4643769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5" h="25400">
                  <a:moveTo>
                    <a:pt x="10134" y="0"/>
                  </a:moveTo>
                  <a:lnTo>
                    <a:pt x="0" y="18199"/>
                  </a:lnTo>
                  <a:lnTo>
                    <a:pt x="4343" y="20993"/>
                  </a:lnTo>
                  <a:lnTo>
                    <a:pt x="7238" y="22390"/>
                  </a:lnTo>
                  <a:lnTo>
                    <a:pt x="11582" y="25196"/>
                  </a:lnTo>
                  <a:lnTo>
                    <a:pt x="23164" y="8394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3" name="object 77"/>
            <p:cNvSpPr/>
            <p:nvPr/>
          </p:nvSpPr>
          <p:spPr>
            <a:xfrm>
              <a:off x="3981131" y="465738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1544" y="0"/>
                  </a:moveTo>
                  <a:lnTo>
                    <a:pt x="0" y="15874"/>
                  </a:lnTo>
                  <a:lnTo>
                    <a:pt x="5765" y="21640"/>
                  </a:lnTo>
                  <a:lnTo>
                    <a:pt x="10096" y="24523"/>
                  </a:lnTo>
                  <a:lnTo>
                    <a:pt x="24523" y="10096"/>
                  </a:lnTo>
                  <a:lnTo>
                    <a:pt x="20193" y="5765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4" name="object 78"/>
            <p:cNvSpPr/>
            <p:nvPr/>
          </p:nvSpPr>
          <p:spPr>
            <a:xfrm>
              <a:off x="4007017" y="4691438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5">
                  <a:moveTo>
                    <a:pt x="16802" y="0"/>
                  </a:moveTo>
                  <a:lnTo>
                    <a:pt x="0" y="11582"/>
                  </a:lnTo>
                  <a:lnTo>
                    <a:pt x="2793" y="14478"/>
                  </a:lnTo>
                  <a:lnTo>
                    <a:pt x="4203" y="18821"/>
                  </a:lnTo>
                  <a:lnTo>
                    <a:pt x="6997" y="23164"/>
                  </a:lnTo>
                  <a:lnTo>
                    <a:pt x="25196" y="14478"/>
                  </a:lnTo>
                  <a:lnTo>
                    <a:pt x="22402" y="10134"/>
                  </a:lnTo>
                  <a:lnTo>
                    <a:pt x="19596" y="4343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5" name="object 79"/>
            <p:cNvSpPr/>
            <p:nvPr/>
          </p:nvSpPr>
          <p:spPr>
            <a:xfrm>
              <a:off x="4016549" y="471324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5" h="20320">
                  <a:moveTo>
                    <a:pt x="18821" y="0"/>
                  </a:moveTo>
                  <a:lnTo>
                    <a:pt x="0" y="7048"/>
                  </a:lnTo>
                  <a:lnTo>
                    <a:pt x="4343" y="19748"/>
                  </a:lnTo>
                  <a:lnTo>
                    <a:pt x="23164" y="15519"/>
                  </a:lnTo>
                  <a:lnTo>
                    <a:pt x="20269" y="4229"/>
                  </a:lnTo>
                  <a:lnTo>
                    <a:pt x="18821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6" name="object 80"/>
            <p:cNvSpPr/>
            <p:nvPr/>
          </p:nvSpPr>
          <p:spPr>
            <a:xfrm>
              <a:off x="3995440" y="467305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4414" y="0"/>
                  </a:moveTo>
                  <a:lnTo>
                    <a:pt x="0" y="14427"/>
                  </a:lnTo>
                  <a:lnTo>
                    <a:pt x="5765" y="20192"/>
                  </a:lnTo>
                  <a:lnTo>
                    <a:pt x="8648" y="24523"/>
                  </a:lnTo>
                  <a:lnTo>
                    <a:pt x="24510" y="12979"/>
                  </a:lnTo>
                  <a:lnTo>
                    <a:pt x="18745" y="4330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7" name="object 81"/>
            <p:cNvSpPr/>
            <p:nvPr/>
          </p:nvSpPr>
          <p:spPr>
            <a:xfrm>
              <a:off x="4022679" y="4735718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5">
                  <a:moveTo>
                    <a:pt x="19710" y="0"/>
                  </a:moveTo>
                  <a:lnTo>
                    <a:pt x="0" y="4254"/>
                  </a:lnTo>
                  <a:lnTo>
                    <a:pt x="0" y="8521"/>
                  </a:lnTo>
                  <a:lnTo>
                    <a:pt x="1409" y="12776"/>
                  </a:lnTo>
                  <a:lnTo>
                    <a:pt x="1409" y="17030"/>
                  </a:lnTo>
                  <a:lnTo>
                    <a:pt x="21120" y="15608"/>
                  </a:lnTo>
                  <a:lnTo>
                    <a:pt x="21120" y="4254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8" name="object 82"/>
            <p:cNvSpPr/>
            <p:nvPr/>
          </p:nvSpPr>
          <p:spPr>
            <a:xfrm>
              <a:off x="3829224" y="4717324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51701" y="14147"/>
                  </a:moveTo>
                  <a:lnTo>
                    <a:pt x="28727" y="14147"/>
                  </a:lnTo>
                  <a:lnTo>
                    <a:pt x="30162" y="15570"/>
                  </a:lnTo>
                  <a:lnTo>
                    <a:pt x="30162" y="16979"/>
                  </a:lnTo>
                  <a:lnTo>
                    <a:pt x="31597" y="18389"/>
                  </a:lnTo>
                  <a:lnTo>
                    <a:pt x="31597" y="24053"/>
                  </a:lnTo>
                  <a:lnTo>
                    <a:pt x="11755" y="61739"/>
                  </a:lnTo>
                  <a:lnTo>
                    <a:pt x="2528" y="77410"/>
                  </a:lnTo>
                  <a:lnTo>
                    <a:pt x="0" y="91960"/>
                  </a:lnTo>
                  <a:lnTo>
                    <a:pt x="50266" y="91960"/>
                  </a:lnTo>
                  <a:lnTo>
                    <a:pt x="50266" y="76403"/>
                  </a:lnTo>
                  <a:lnTo>
                    <a:pt x="25857" y="76403"/>
                  </a:lnTo>
                  <a:lnTo>
                    <a:pt x="35796" y="61687"/>
                  </a:lnTo>
                  <a:lnTo>
                    <a:pt x="42937" y="50196"/>
                  </a:lnTo>
                  <a:lnTo>
                    <a:pt x="47590" y="41989"/>
                  </a:lnTo>
                  <a:lnTo>
                    <a:pt x="51701" y="33959"/>
                  </a:lnTo>
                  <a:lnTo>
                    <a:pt x="53136" y="28295"/>
                  </a:lnTo>
                  <a:lnTo>
                    <a:pt x="53136" y="16979"/>
                  </a:lnTo>
                  <a:lnTo>
                    <a:pt x="51701" y="14147"/>
                  </a:lnTo>
                  <a:close/>
                </a:path>
                <a:path w="53339" h="92075">
                  <a:moveTo>
                    <a:pt x="34467" y="0"/>
                  </a:moveTo>
                  <a:lnTo>
                    <a:pt x="20104" y="0"/>
                  </a:lnTo>
                  <a:lnTo>
                    <a:pt x="17233" y="1422"/>
                  </a:lnTo>
                  <a:lnTo>
                    <a:pt x="12928" y="2832"/>
                  </a:lnTo>
                  <a:lnTo>
                    <a:pt x="7188" y="5664"/>
                  </a:lnTo>
                  <a:lnTo>
                    <a:pt x="5753" y="8496"/>
                  </a:lnTo>
                  <a:lnTo>
                    <a:pt x="2882" y="11315"/>
                  </a:lnTo>
                  <a:lnTo>
                    <a:pt x="1447" y="14147"/>
                  </a:lnTo>
                  <a:lnTo>
                    <a:pt x="1447" y="19812"/>
                  </a:lnTo>
                  <a:lnTo>
                    <a:pt x="0" y="24053"/>
                  </a:lnTo>
                  <a:lnTo>
                    <a:pt x="0" y="32537"/>
                  </a:lnTo>
                  <a:lnTo>
                    <a:pt x="21539" y="32537"/>
                  </a:lnTo>
                  <a:lnTo>
                    <a:pt x="21539" y="16979"/>
                  </a:lnTo>
                  <a:lnTo>
                    <a:pt x="22987" y="15570"/>
                  </a:lnTo>
                  <a:lnTo>
                    <a:pt x="22987" y="14147"/>
                  </a:lnTo>
                  <a:lnTo>
                    <a:pt x="51701" y="14147"/>
                  </a:lnTo>
                  <a:lnTo>
                    <a:pt x="50266" y="11315"/>
                  </a:lnTo>
                  <a:lnTo>
                    <a:pt x="41643" y="2832"/>
                  </a:lnTo>
                  <a:lnTo>
                    <a:pt x="34467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9" name="object 83"/>
            <p:cNvSpPr/>
            <p:nvPr/>
          </p:nvSpPr>
          <p:spPr>
            <a:xfrm>
              <a:off x="3882354" y="4718695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49479" y="75018"/>
                  </a:moveTo>
                  <a:lnTo>
                    <a:pt x="26860" y="75018"/>
                  </a:lnTo>
                  <a:lnTo>
                    <a:pt x="26860" y="90589"/>
                  </a:lnTo>
                  <a:lnTo>
                    <a:pt x="49479" y="90589"/>
                  </a:lnTo>
                  <a:lnTo>
                    <a:pt x="49479" y="75018"/>
                  </a:lnTo>
                  <a:close/>
                </a:path>
                <a:path w="57150" h="90804">
                  <a:moveTo>
                    <a:pt x="49479" y="0"/>
                  </a:moveTo>
                  <a:lnTo>
                    <a:pt x="19799" y="0"/>
                  </a:lnTo>
                  <a:lnTo>
                    <a:pt x="0" y="59448"/>
                  </a:lnTo>
                  <a:lnTo>
                    <a:pt x="0" y="75018"/>
                  </a:lnTo>
                  <a:lnTo>
                    <a:pt x="56540" y="75018"/>
                  </a:lnTo>
                  <a:lnTo>
                    <a:pt x="56540" y="59448"/>
                  </a:lnTo>
                  <a:lnTo>
                    <a:pt x="16967" y="59448"/>
                  </a:lnTo>
                  <a:lnTo>
                    <a:pt x="26860" y="21234"/>
                  </a:lnTo>
                  <a:lnTo>
                    <a:pt x="49479" y="21234"/>
                  </a:lnTo>
                  <a:lnTo>
                    <a:pt x="49479" y="0"/>
                  </a:lnTo>
                  <a:close/>
                </a:path>
                <a:path w="57150" h="90804">
                  <a:moveTo>
                    <a:pt x="49479" y="21234"/>
                  </a:moveTo>
                  <a:lnTo>
                    <a:pt x="26860" y="21234"/>
                  </a:lnTo>
                  <a:lnTo>
                    <a:pt x="26860" y="59448"/>
                  </a:lnTo>
                  <a:lnTo>
                    <a:pt x="49479" y="59448"/>
                  </a:lnTo>
                  <a:lnTo>
                    <a:pt x="49479" y="21234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0" name="object 84"/>
            <p:cNvSpPr/>
            <p:nvPr/>
          </p:nvSpPr>
          <p:spPr>
            <a:xfrm>
              <a:off x="3950475" y="4718692"/>
              <a:ext cx="40005" cy="61594"/>
            </a:xfrm>
            <a:custGeom>
              <a:avLst/>
              <a:gdLst/>
              <a:ahLst/>
              <a:cxnLst/>
              <a:rect l="l" t="t" r="r" b="b"/>
              <a:pathLst>
                <a:path w="40004" h="61595">
                  <a:moveTo>
                    <a:pt x="16929" y="0"/>
                  </a:moveTo>
                  <a:lnTo>
                    <a:pt x="0" y="0"/>
                  </a:lnTo>
                  <a:lnTo>
                    <a:pt x="0" y="61302"/>
                  </a:lnTo>
                  <a:lnTo>
                    <a:pt x="16929" y="61302"/>
                  </a:lnTo>
                  <a:lnTo>
                    <a:pt x="16929" y="21386"/>
                  </a:lnTo>
                  <a:lnTo>
                    <a:pt x="18338" y="19964"/>
                  </a:lnTo>
                  <a:lnTo>
                    <a:pt x="38572" y="19964"/>
                  </a:lnTo>
                  <a:lnTo>
                    <a:pt x="38099" y="18529"/>
                  </a:lnTo>
                  <a:lnTo>
                    <a:pt x="38099" y="15684"/>
                  </a:lnTo>
                  <a:lnTo>
                    <a:pt x="36690" y="14249"/>
                  </a:lnTo>
                  <a:lnTo>
                    <a:pt x="16929" y="14249"/>
                  </a:lnTo>
                  <a:lnTo>
                    <a:pt x="16929" y="0"/>
                  </a:lnTo>
                  <a:close/>
                </a:path>
                <a:path w="40004" h="61595">
                  <a:moveTo>
                    <a:pt x="38572" y="19964"/>
                  </a:moveTo>
                  <a:lnTo>
                    <a:pt x="21170" y="19964"/>
                  </a:lnTo>
                  <a:lnTo>
                    <a:pt x="21170" y="21386"/>
                  </a:lnTo>
                  <a:lnTo>
                    <a:pt x="22580" y="21386"/>
                  </a:lnTo>
                  <a:lnTo>
                    <a:pt x="22580" y="61302"/>
                  </a:lnTo>
                  <a:lnTo>
                    <a:pt x="39509" y="61302"/>
                  </a:lnTo>
                  <a:lnTo>
                    <a:pt x="39509" y="22809"/>
                  </a:lnTo>
                  <a:lnTo>
                    <a:pt x="38572" y="19964"/>
                  </a:lnTo>
                  <a:close/>
                </a:path>
                <a:path w="40004" h="61595">
                  <a:moveTo>
                    <a:pt x="29629" y="9982"/>
                  </a:moveTo>
                  <a:lnTo>
                    <a:pt x="25399" y="9982"/>
                  </a:lnTo>
                  <a:lnTo>
                    <a:pt x="23990" y="11404"/>
                  </a:lnTo>
                  <a:lnTo>
                    <a:pt x="21170" y="11404"/>
                  </a:lnTo>
                  <a:lnTo>
                    <a:pt x="19761" y="12826"/>
                  </a:lnTo>
                  <a:lnTo>
                    <a:pt x="18338" y="12826"/>
                  </a:lnTo>
                  <a:lnTo>
                    <a:pt x="16929" y="14249"/>
                  </a:lnTo>
                  <a:lnTo>
                    <a:pt x="36690" y="14249"/>
                  </a:lnTo>
                  <a:lnTo>
                    <a:pt x="33870" y="12826"/>
                  </a:lnTo>
                  <a:lnTo>
                    <a:pt x="32448" y="11404"/>
                  </a:lnTo>
                  <a:lnTo>
                    <a:pt x="29629" y="9982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1" name="object 85"/>
            <p:cNvSpPr/>
            <p:nvPr/>
          </p:nvSpPr>
          <p:spPr>
            <a:xfrm>
              <a:off x="3769912" y="8534324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48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2" name="object 86"/>
            <p:cNvSpPr/>
            <p:nvPr/>
          </p:nvSpPr>
          <p:spPr>
            <a:xfrm>
              <a:off x="3849236" y="8479955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59">
                  <a:moveTo>
                    <a:pt x="0" y="0"/>
                  </a:moveTo>
                  <a:lnTo>
                    <a:pt x="0" y="162217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3" name="object 87"/>
            <p:cNvSpPr/>
            <p:nvPr/>
          </p:nvSpPr>
          <p:spPr>
            <a:xfrm>
              <a:off x="3928560" y="8445195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4">
                  <a:moveTo>
                    <a:pt x="0" y="0"/>
                  </a:moveTo>
                  <a:lnTo>
                    <a:pt x="0" y="196976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4" name="object 88"/>
            <p:cNvSpPr/>
            <p:nvPr/>
          </p:nvSpPr>
          <p:spPr>
            <a:xfrm>
              <a:off x="4010564" y="8414893"/>
              <a:ext cx="0" cy="227329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279"/>
                  </a:lnTo>
                </a:path>
              </a:pathLst>
            </a:custGeom>
            <a:ln w="5563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5" name="object 89"/>
            <p:cNvSpPr/>
            <p:nvPr/>
          </p:nvSpPr>
          <p:spPr>
            <a:xfrm>
              <a:off x="3707968" y="8682723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89">
                  <a:moveTo>
                    <a:pt x="0" y="0"/>
                  </a:moveTo>
                  <a:lnTo>
                    <a:pt x="351167" y="0"/>
                  </a:lnTo>
                </a:path>
              </a:pathLst>
            </a:custGeom>
            <a:ln w="3959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6" name="object 90"/>
            <p:cNvSpPr/>
            <p:nvPr/>
          </p:nvSpPr>
          <p:spPr>
            <a:xfrm>
              <a:off x="2369259" y="7721572"/>
              <a:ext cx="485336" cy="370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7" name="object 91"/>
            <p:cNvSpPr/>
            <p:nvPr/>
          </p:nvSpPr>
          <p:spPr>
            <a:xfrm>
              <a:off x="1923588" y="66255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1092"/>
                  </a:moveTo>
                  <a:lnTo>
                    <a:pt x="2184" y="1092"/>
                  </a:lnTo>
                </a:path>
              </a:pathLst>
            </a:custGeom>
            <a:ln w="345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8" name="object 92"/>
            <p:cNvSpPr/>
            <p:nvPr/>
          </p:nvSpPr>
          <p:spPr>
            <a:xfrm>
              <a:off x="1914830" y="66507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4381" y="2184"/>
                  </a:moveTo>
                  <a:lnTo>
                    <a:pt x="2184" y="4368"/>
                  </a:lnTo>
                  <a:lnTo>
                    <a:pt x="2184" y="6565"/>
                  </a:lnTo>
                  <a:lnTo>
                    <a:pt x="4381" y="6565"/>
                  </a:lnTo>
                  <a:lnTo>
                    <a:pt x="4381" y="2184"/>
                  </a:lnTo>
                  <a:close/>
                </a:path>
                <a:path w="4444" h="6984">
                  <a:moveTo>
                    <a:pt x="2184" y="0"/>
                  </a:moveTo>
                  <a:lnTo>
                    <a:pt x="0" y="2184"/>
                  </a:lnTo>
                  <a:lnTo>
                    <a:pt x="2184" y="2184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9" name="object 93"/>
            <p:cNvSpPr/>
            <p:nvPr/>
          </p:nvSpPr>
          <p:spPr>
            <a:xfrm>
              <a:off x="1714596" y="663871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5">
                  <a:moveTo>
                    <a:pt x="2184" y="0"/>
                  </a:moveTo>
                  <a:lnTo>
                    <a:pt x="0" y="0"/>
                  </a:lnTo>
                  <a:lnTo>
                    <a:pt x="0" y="2730"/>
                  </a:lnTo>
                  <a:lnTo>
                    <a:pt x="2184" y="546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0" name="object 94"/>
            <p:cNvSpPr/>
            <p:nvPr/>
          </p:nvSpPr>
          <p:spPr>
            <a:xfrm>
              <a:off x="159313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59093" y="0"/>
                  </a:moveTo>
                  <a:lnTo>
                    <a:pt x="0" y="45897"/>
                  </a:lnTo>
                  <a:lnTo>
                    <a:pt x="59093" y="94094"/>
                  </a:lnTo>
                  <a:lnTo>
                    <a:pt x="59093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1" name="object 95"/>
            <p:cNvSpPr/>
            <p:nvPr/>
          </p:nvSpPr>
          <p:spPr>
            <a:xfrm>
              <a:off x="1645666" y="6636525"/>
              <a:ext cx="36195" cy="40005"/>
            </a:xfrm>
            <a:custGeom>
              <a:avLst/>
              <a:gdLst/>
              <a:ahLst/>
              <a:cxnLst/>
              <a:rect l="l" t="t" r="r" b="b"/>
              <a:pathLst>
                <a:path w="36194" h="40004">
                  <a:moveTo>
                    <a:pt x="0" y="19697"/>
                  </a:moveTo>
                  <a:lnTo>
                    <a:pt x="36106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2" name="object 96"/>
            <p:cNvSpPr/>
            <p:nvPr/>
          </p:nvSpPr>
          <p:spPr>
            <a:xfrm>
              <a:off x="200565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0" y="0"/>
                  </a:moveTo>
                  <a:lnTo>
                    <a:pt x="0" y="94094"/>
                  </a:lnTo>
                  <a:lnTo>
                    <a:pt x="59080" y="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3" name="object 97"/>
            <p:cNvSpPr/>
            <p:nvPr/>
          </p:nvSpPr>
          <p:spPr>
            <a:xfrm>
              <a:off x="1976107" y="6636525"/>
              <a:ext cx="37465" cy="40005"/>
            </a:xfrm>
            <a:custGeom>
              <a:avLst/>
              <a:gdLst/>
              <a:ahLst/>
              <a:cxnLst/>
              <a:rect l="l" t="t" r="r" b="b"/>
              <a:pathLst>
                <a:path w="37464" h="40004">
                  <a:moveTo>
                    <a:pt x="0" y="19697"/>
                  </a:moveTo>
                  <a:lnTo>
                    <a:pt x="37198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4" name="object 98"/>
            <p:cNvSpPr/>
            <p:nvPr/>
          </p:nvSpPr>
          <p:spPr>
            <a:xfrm>
              <a:off x="1782438" y="6419874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45897" y="0"/>
                  </a:moveTo>
                  <a:lnTo>
                    <a:pt x="0" y="60185"/>
                  </a:lnTo>
                  <a:lnTo>
                    <a:pt x="94094" y="60185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5" name="object 99"/>
            <p:cNvSpPr/>
            <p:nvPr/>
          </p:nvSpPr>
          <p:spPr>
            <a:xfrm>
              <a:off x="1809788" y="6472402"/>
              <a:ext cx="40005" cy="37465"/>
            </a:xfrm>
            <a:custGeom>
              <a:avLst/>
              <a:gdLst/>
              <a:ahLst/>
              <a:cxnLst/>
              <a:rect l="l" t="t" r="r" b="b"/>
              <a:pathLst>
                <a:path w="40005" h="37465">
                  <a:moveTo>
                    <a:pt x="0" y="18599"/>
                  </a:moveTo>
                  <a:lnTo>
                    <a:pt x="39395" y="18599"/>
                  </a:lnTo>
                </a:path>
              </a:pathLst>
            </a:custGeom>
            <a:ln w="38468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6" name="object 100"/>
            <p:cNvSpPr/>
            <p:nvPr/>
          </p:nvSpPr>
          <p:spPr>
            <a:xfrm>
              <a:off x="1782438" y="6832382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94094" y="0"/>
                  </a:moveTo>
                  <a:lnTo>
                    <a:pt x="0" y="0"/>
                  </a:lnTo>
                  <a:lnTo>
                    <a:pt x="45897" y="60185"/>
                  </a:lnTo>
                  <a:lnTo>
                    <a:pt x="9409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7" name="object 101"/>
            <p:cNvSpPr/>
            <p:nvPr/>
          </p:nvSpPr>
          <p:spPr>
            <a:xfrm>
              <a:off x="1809788" y="6802844"/>
              <a:ext cx="40005" cy="35560"/>
            </a:xfrm>
            <a:custGeom>
              <a:avLst/>
              <a:gdLst/>
              <a:ahLst/>
              <a:cxnLst/>
              <a:rect l="l" t="t" r="r" b="b"/>
              <a:pathLst>
                <a:path w="40005" h="35559">
                  <a:moveTo>
                    <a:pt x="0" y="17506"/>
                  </a:moveTo>
                  <a:lnTo>
                    <a:pt x="39395" y="17506"/>
                  </a:lnTo>
                </a:path>
              </a:pathLst>
            </a:custGeom>
            <a:ln w="36283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8" name="object 102"/>
            <p:cNvSpPr/>
            <p:nvPr/>
          </p:nvSpPr>
          <p:spPr>
            <a:xfrm>
              <a:off x="1662071" y="6488808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0" y="0"/>
                  </a:moveTo>
                  <a:lnTo>
                    <a:pt x="9017" y="75501"/>
                  </a:lnTo>
                  <a:lnTo>
                    <a:pt x="74409" y="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9" name="object 103"/>
            <p:cNvSpPr/>
            <p:nvPr/>
          </p:nvSpPr>
          <p:spPr>
            <a:xfrm>
              <a:off x="1687236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0" name="object 104"/>
            <p:cNvSpPr/>
            <p:nvPr/>
          </p:nvSpPr>
          <p:spPr>
            <a:xfrm>
              <a:off x="1921394" y="674594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66344" y="0"/>
                  </a:moveTo>
                  <a:lnTo>
                    <a:pt x="0" y="68643"/>
                  </a:lnTo>
                  <a:lnTo>
                    <a:pt x="75501" y="75501"/>
                  </a:lnTo>
                  <a:lnTo>
                    <a:pt x="6634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1" name="object 105"/>
            <p:cNvSpPr/>
            <p:nvPr/>
          </p:nvSpPr>
          <p:spPr>
            <a:xfrm>
              <a:off x="1919206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2" name="object 106"/>
            <p:cNvSpPr/>
            <p:nvPr/>
          </p:nvSpPr>
          <p:spPr>
            <a:xfrm>
              <a:off x="1921394" y="648880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75501" y="0"/>
                  </a:moveTo>
                  <a:lnTo>
                    <a:pt x="0" y="9156"/>
                  </a:lnTo>
                  <a:lnTo>
                    <a:pt x="66344" y="75501"/>
                  </a:lnTo>
                  <a:lnTo>
                    <a:pt x="75501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3" name="object 107"/>
            <p:cNvSpPr/>
            <p:nvPr/>
          </p:nvSpPr>
          <p:spPr>
            <a:xfrm>
              <a:off x="1919204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4" name="object 108"/>
            <p:cNvSpPr/>
            <p:nvPr/>
          </p:nvSpPr>
          <p:spPr>
            <a:xfrm>
              <a:off x="1662071" y="6745943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9017" y="0"/>
                  </a:moveTo>
                  <a:lnTo>
                    <a:pt x="0" y="75501"/>
                  </a:lnTo>
                  <a:lnTo>
                    <a:pt x="74409" y="68643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5" name="object 109"/>
            <p:cNvSpPr/>
            <p:nvPr/>
          </p:nvSpPr>
          <p:spPr>
            <a:xfrm>
              <a:off x="1687234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6" name="object 110"/>
            <p:cNvSpPr/>
            <p:nvPr/>
          </p:nvSpPr>
          <p:spPr>
            <a:xfrm>
              <a:off x="1790056" y="6664838"/>
              <a:ext cx="114300" cy="70485"/>
            </a:xfrm>
            <a:custGeom>
              <a:avLst/>
              <a:gdLst/>
              <a:ahLst/>
              <a:cxnLst/>
              <a:rect l="l" t="t" r="r" b="b"/>
              <a:pathLst>
                <a:path w="114300" h="70484">
                  <a:moveTo>
                    <a:pt x="20688" y="25146"/>
                  </a:moveTo>
                  <a:lnTo>
                    <a:pt x="1092" y="25146"/>
                  </a:lnTo>
                  <a:lnTo>
                    <a:pt x="0" y="28422"/>
                  </a:lnTo>
                  <a:lnTo>
                    <a:pt x="0" y="34988"/>
                  </a:lnTo>
                  <a:lnTo>
                    <a:pt x="2908" y="48853"/>
                  </a:lnTo>
                  <a:lnTo>
                    <a:pt x="10778" y="60301"/>
                  </a:lnTo>
                  <a:lnTo>
                    <a:pt x="22328" y="67811"/>
                  </a:lnTo>
                  <a:lnTo>
                    <a:pt x="81622" y="69964"/>
                  </a:lnTo>
                  <a:lnTo>
                    <a:pt x="95691" y="66949"/>
                  </a:lnTo>
                  <a:lnTo>
                    <a:pt x="106921" y="58874"/>
                  </a:lnTo>
                  <a:lnTo>
                    <a:pt x="111586" y="51384"/>
                  </a:lnTo>
                  <a:lnTo>
                    <a:pt x="25031" y="51384"/>
                  </a:lnTo>
                  <a:lnTo>
                    <a:pt x="18503" y="43726"/>
                  </a:lnTo>
                  <a:lnTo>
                    <a:pt x="18503" y="31699"/>
                  </a:lnTo>
                  <a:lnTo>
                    <a:pt x="20688" y="25146"/>
                  </a:lnTo>
                  <a:close/>
                </a:path>
                <a:path w="114300" h="70484">
                  <a:moveTo>
                    <a:pt x="81622" y="0"/>
                  </a:moveTo>
                  <a:lnTo>
                    <a:pt x="57683" y="0"/>
                  </a:lnTo>
                  <a:lnTo>
                    <a:pt x="64211" y="4368"/>
                  </a:lnTo>
                  <a:lnTo>
                    <a:pt x="69646" y="10934"/>
                  </a:lnTo>
                  <a:lnTo>
                    <a:pt x="72910" y="18580"/>
                  </a:lnTo>
                  <a:lnTo>
                    <a:pt x="90335" y="18580"/>
                  </a:lnTo>
                  <a:lnTo>
                    <a:pt x="97942" y="26238"/>
                  </a:lnTo>
                  <a:lnTo>
                    <a:pt x="97942" y="43726"/>
                  </a:lnTo>
                  <a:lnTo>
                    <a:pt x="90335" y="51384"/>
                  </a:lnTo>
                  <a:lnTo>
                    <a:pt x="111586" y="51384"/>
                  </a:lnTo>
                  <a:lnTo>
                    <a:pt x="114197" y="47190"/>
                  </a:lnTo>
                  <a:lnTo>
                    <a:pt x="113400" y="29162"/>
                  </a:lnTo>
                  <a:lnTo>
                    <a:pt x="108650" y="15516"/>
                  </a:lnTo>
                  <a:lnTo>
                    <a:pt x="100696" y="6182"/>
                  </a:lnTo>
                  <a:lnTo>
                    <a:pt x="90285" y="1086"/>
                  </a:lnTo>
                  <a:lnTo>
                    <a:pt x="8162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7" name="object 111"/>
            <p:cNvSpPr/>
            <p:nvPr/>
          </p:nvSpPr>
          <p:spPr>
            <a:xfrm>
              <a:off x="1745598" y="6664837"/>
              <a:ext cx="114935" cy="70485"/>
            </a:xfrm>
            <a:custGeom>
              <a:avLst/>
              <a:gdLst/>
              <a:ahLst/>
              <a:cxnLst/>
              <a:rect l="l" t="t" r="r" b="b"/>
              <a:pathLst>
                <a:path w="114935" h="70484">
                  <a:moveTo>
                    <a:pt x="37163" y="0"/>
                  </a:moveTo>
                  <a:lnTo>
                    <a:pt x="31727" y="0"/>
                  </a:lnTo>
                  <a:lnTo>
                    <a:pt x="18106" y="2939"/>
                  </a:lnTo>
                  <a:lnTo>
                    <a:pt x="7103" y="10977"/>
                  </a:lnTo>
                  <a:lnTo>
                    <a:pt x="0" y="22945"/>
                  </a:lnTo>
                  <a:lnTo>
                    <a:pt x="953" y="40702"/>
                  </a:lnTo>
                  <a:lnTo>
                    <a:pt x="5858" y="54384"/>
                  </a:lnTo>
                  <a:lnTo>
                    <a:pt x="13880" y="63861"/>
                  </a:lnTo>
                  <a:lnTo>
                    <a:pt x="24184" y="69005"/>
                  </a:lnTo>
                  <a:lnTo>
                    <a:pt x="57839" y="69964"/>
                  </a:lnTo>
                  <a:lnTo>
                    <a:pt x="50231" y="65595"/>
                  </a:lnTo>
                  <a:lnTo>
                    <a:pt x="44783" y="59042"/>
                  </a:lnTo>
                  <a:lnTo>
                    <a:pt x="41519" y="51384"/>
                  </a:lnTo>
                  <a:lnTo>
                    <a:pt x="23015" y="51384"/>
                  </a:lnTo>
                  <a:lnTo>
                    <a:pt x="16487" y="43726"/>
                  </a:lnTo>
                  <a:lnTo>
                    <a:pt x="16487" y="26238"/>
                  </a:lnTo>
                  <a:lnTo>
                    <a:pt x="23015" y="18592"/>
                  </a:lnTo>
                  <a:lnTo>
                    <a:pt x="110032" y="18592"/>
                  </a:lnTo>
                  <a:lnTo>
                    <a:pt x="103810" y="9570"/>
                  </a:lnTo>
                  <a:lnTo>
                    <a:pt x="92205" y="2260"/>
                  </a:lnTo>
                  <a:lnTo>
                    <a:pt x="37163" y="0"/>
                  </a:lnTo>
                  <a:close/>
                </a:path>
                <a:path w="114935" h="70484">
                  <a:moveTo>
                    <a:pt x="110032" y="18592"/>
                  </a:moveTo>
                  <a:lnTo>
                    <a:pt x="88319" y="18592"/>
                  </a:lnTo>
                  <a:lnTo>
                    <a:pt x="95926" y="26238"/>
                  </a:lnTo>
                  <a:lnTo>
                    <a:pt x="95926" y="37172"/>
                  </a:lnTo>
                  <a:lnTo>
                    <a:pt x="94846" y="40449"/>
                  </a:lnTo>
                  <a:lnTo>
                    <a:pt x="92662" y="44830"/>
                  </a:lnTo>
                  <a:lnTo>
                    <a:pt x="113338" y="44830"/>
                  </a:lnTo>
                  <a:lnTo>
                    <a:pt x="113338" y="42633"/>
                  </a:lnTo>
                  <a:lnTo>
                    <a:pt x="114303" y="40702"/>
                  </a:lnTo>
                  <a:lnTo>
                    <a:pt x="114430" y="34988"/>
                  </a:lnTo>
                  <a:lnTo>
                    <a:pt x="111589" y="20851"/>
                  </a:lnTo>
                  <a:lnTo>
                    <a:pt x="110032" y="18592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8" name="object 112"/>
            <p:cNvSpPr/>
            <p:nvPr/>
          </p:nvSpPr>
          <p:spPr>
            <a:xfrm>
              <a:off x="1783207" y="6563540"/>
              <a:ext cx="84455" cy="85725"/>
            </a:xfrm>
            <a:custGeom>
              <a:avLst/>
              <a:gdLst/>
              <a:ahLst/>
              <a:cxnLst/>
              <a:rect l="l" t="t" r="r" b="b"/>
              <a:pathLst>
                <a:path w="84455" h="85725">
                  <a:moveTo>
                    <a:pt x="41857" y="0"/>
                  </a:moveTo>
                  <a:lnTo>
                    <a:pt x="27604" y="2312"/>
                  </a:lnTo>
                  <a:lnTo>
                    <a:pt x="15322" y="8770"/>
                  </a:lnTo>
                  <a:lnTo>
                    <a:pt x="5843" y="18657"/>
                  </a:lnTo>
                  <a:lnTo>
                    <a:pt x="0" y="31252"/>
                  </a:lnTo>
                  <a:lnTo>
                    <a:pt x="1120" y="48678"/>
                  </a:lnTo>
                  <a:lnTo>
                    <a:pt x="5710" y="62955"/>
                  </a:lnTo>
                  <a:lnTo>
                    <a:pt x="13195" y="73946"/>
                  </a:lnTo>
                  <a:lnTo>
                    <a:pt x="23000" y="81514"/>
                  </a:lnTo>
                  <a:lnTo>
                    <a:pt x="34551" y="85519"/>
                  </a:lnTo>
                  <a:lnTo>
                    <a:pt x="50977" y="83775"/>
                  </a:lnTo>
                  <a:lnTo>
                    <a:pt x="64376" y="78257"/>
                  </a:lnTo>
                  <a:lnTo>
                    <a:pt x="74510" y="69630"/>
                  </a:lnTo>
                  <a:lnTo>
                    <a:pt x="75717" y="67614"/>
                  </a:lnTo>
                  <a:lnTo>
                    <a:pt x="34276" y="67614"/>
                  </a:lnTo>
                  <a:lnTo>
                    <a:pt x="34276" y="50165"/>
                  </a:lnTo>
                  <a:lnTo>
                    <a:pt x="16927" y="50165"/>
                  </a:lnTo>
                  <a:lnTo>
                    <a:pt x="16927" y="35991"/>
                  </a:lnTo>
                  <a:lnTo>
                    <a:pt x="34276" y="35991"/>
                  </a:lnTo>
                  <a:lnTo>
                    <a:pt x="34276" y="17449"/>
                  </a:lnTo>
                  <a:lnTo>
                    <a:pt x="75795" y="17449"/>
                  </a:lnTo>
                  <a:lnTo>
                    <a:pt x="66450" y="7828"/>
                  </a:lnTo>
                  <a:lnTo>
                    <a:pt x="54465" y="1844"/>
                  </a:lnTo>
                  <a:lnTo>
                    <a:pt x="41857" y="0"/>
                  </a:lnTo>
                  <a:close/>
                </a:path>
                <a:path w="84455" h="85725">
                  <a:moveTo>
                    <a:pt x="75795" y="17449"/>
                  </a:moveTo>
                  <a:lnTo>
                    <a:pt x="48360" y="17449"/>
                  </a:lnTo>
                  <a:lnTo>
                    <a:pt x="48360" y="35991"/>
                  </a:lnTo>
                  <a:lnTo>
                    <a:pt x="66788" y="35991"/>
                  </a:lnTo>
                  <a:lnTo>
                    <a:pt x="66788" y="50165"/>
                  </a:lnTo>
                  <a:lnTo>
                    <a:pt x="48360" y="50165"/>
                  </a:lnTo>
                  <a:lnTo>
                    <a:pt x="48360" y="67614"/>
                  </a:lnTo>
                  <a:lnTo>
                    <a:pt x="75717" y="67614"/>
                  </a:lnTo>
                  <a:lnTo>
                    <a:pt x="81139" y="58561"/>
                  </a:lnTo>
                  <a:lnTo>
                    <a:pt x="84026" y="45716"/>
                  </a:lnTo>
                  <a:lnTo>
                    <a:pt x="81896" y="30267"/>
                  </a:lnTo>
                  <a:lnTo>
                    <a:pt x="75795" y="17449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9" name="object 113"/>
            <p:cNvSpPr/>
            <p:nvPr/>
          </p:nvSpPr>
          <p:spPr>
            <a:xfrm>
              <a:off x="1887181" y="6608445"/>
              <a:ext cx="12065" cy="43815"/>
            </a:xfrm>
            <a:custGeom>
              <a:avLst/>
              <a:gdLst/>
              <a:ahLst/>
              <a:cxnLst/>
              <a:rect l="l" t="t" r="r" b="b"/>
              <a:pathLst>
                <a:path w="12064" h="43815">
                  <a:moveTo>
                    <a:pt x="0" y="21672"/>
                  </a:moveTo>
                  <a:lnTo>
                    <a:pt x="12014" y="21672"/>
                  </a:lnTo>
                </a:path>
              </a:pathLst>
            </a:custGeom>
            <a:ln w="4461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0" name="object 114"/>
            <p:cNvSpPr/>
            <p:nvPr/>
          </p:nvSpPr>
          <p:spPr>
            <a:xfrm>
              <a:off x="1870481" y="6624637"/>
              <a:ext cx="45085" cy="12065"/>
            </a:xfrm>
            <a:custGeom>
              <a:avLst/>
              <a:gdLst/>
              <a:ahLst/>
              <a:cxnLst/>
              <a:rect l="l" t="t" r="r" b="b"/>
              <a:pathLst>
                <a:path w="45085" h="12065">
                  <a:moveTo>
                    <a:pt x="0" y="6007"/>
                  </a:moveTo>
                  <a:lnTo>
                    <a:pt x="44907" y="6007"/>
                  </a:lnTo>
                </a:path>
              </a:pathLst>
            </a:custGeom>
            <a:ln w="1328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1" name="object 115"/>
            <p:cNvSpPr/>
            <p:nvPr/>
          </p:nvSpPr>
          <p:spPr>
            <a:xfrm>
              <a:off x="1751952" y="6621500"/>
              <a:ext cx="8255" cy="26670"/>
            </a:xfrm>
            <a:custGeom>
              <a:avLst/>
              <a:gdLst/>
              <a:ahLst/>
              <a:cxnLst/>
              <a:rect l="l" t="t" r="r" b="b"/>
              <a:pathLst>
                <a:path w="8255" h="26670">
                  <a:moveTo>
                    <a:pt x="0" y="13055"/>
                  </a:moveTo>
                  <a:lnTo>
                    <a:pt x="7835" y="13055"/>
                  </a:lnTo>
                </a:path>
              </a:pathLst>
            </a:custGeom>
            <a:ln w="27381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2" name="object 116"/>
            <p:cNvSpPr/>
            <p:nvPr/>
          </p:nvSpPr>
          <p:spPr>
            <a:xfrm>
              <a:off x="1743595" y="6630378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69" h="7620">
                  <a:moveTo>
                    <a:pt x="0" y="3657"/>
                  </a:moveTo>
                  <a:lnTo>
                    <a:pt x="26111" y="3657"/>
                  </a:lnTo>
                </a:path>
              </a:pathLst>
            </a:custGeom>
            <a:ln w="858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3" name="object 117"/>
            <p:cNvSpPr/>
            <p:nvPr/>
          </p:nvSpPr>
          <p:spPr>
            <a:xfrm>
              <a:off x="2392793" y="5042654"/>
              <a:ext cx="61594" cy="75565"/>
            </a:xfrm>
            <a:custGeom>
              <a:avLst/>
              <a:gdLst/>
              <a:ahLst/>
              <a:cxnLst/>
              <a:rect l="l" t="t" r="r" b="b"/>
              <a:pathLst>
                <a:path w="61594" h="75564">
                  <a:moveTo>
                    <a:pt x="19221" y="0"/>
                  </a:moveTo>
                  <a:lnTo>
                    <a:pt x="9222" y="8503"/>
                  </a:lnTo>
                  <a:lnTo>
                    <a:pt x="2475" y="21181"/>
                  </a:lnTo>
                  <a:lnTo>
                    <a:pt x="0" y="36734"/>
                  </a:lnTo>
                  <a:lnTo>
                    <a:pt x="391" y="42995"/>
                  </a:lnTo>
                  <a:lnTo>
                    <a:pt x="4252" y="56201"/>
                  </a:lnTo>
                  <a:lnTo>
                    <a:pt x="12057" y="66673"/>
                  </a:lnTo>
                  <a:lnTo>
                    <a:pt x="23580" y="73391"/>
                  </a:lnTo>
                  <a:lnTo>
                    <a:pt x="38596" y="75330"/>
                  </a:lnTo>
                  <a:lnTo>
                    <a:pt x="48012" y="69676"/>
                  </a:lnTo>
                  <a:lnTo>
                    <a:pt x="55378" y="59500"/>
                  </a:lnTo>
                  <a:lnTo>
                    <a:pt x="60011" y="44993"/>
                  </a:lnTo>
                  <a:lnTo>
                    <a:pt x="61226" y="26343"/>
                  </a:lnTo>
                  <a:lnTo>
                    <a:pt x="56467" y="14764"/>
                  </a:lnTo>
                  <a:lnTo>
                    <a:pt x="47926" y="5905"/>
                  </a:lnTo>
                  <a:lnTo>
                    <a:pt x="35534" y="678"/>
                  </a:lnTo>
                  <a:lnTo>
                    <a:pt x="1922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4" name="object 118"/>
            <p:cNvSpPr/>
            <p:nvPr/>
          </p:nvSpPr>
          <p:spPr>
            <a:xfrm>
              <a:off x="2311673" y="5124574"/>
              <a:ext cx="222250" cy="318135"/>
            </a:xfrm>
            <a:custGeom>
              <a:avLst/>
              <a:gdLst/>
              <a:ahLst/>
              <a:cxnLst/>
              <a:rect l="l" t="t" r="r" b="b"/>
              <a:pathLst>
                <a:path w="222250" h="318135">
                  <a:moveTo>
                    <a:pt x="118671" y="145451"/>
                  </a:moveTo>
                  <a:lnTo>
                    <a:pt x="57577" y="145451"/>
                  </a:lnTo>
                  <a:lnTo>
                    <a:pt x="58241" y="167551"/>
                  </a:lnTo>
                  <a:lnTo>
                    <a:pt x="58241" y="169430"/>
                  </a:lnTo>
                  <a:lnTo>
                    <a:pt x="62013" y="169430"/>
                  </a:lnTo>
                  <a:lnTo>
                    <a:pt x="67665" y="318147"/>
                  </a:lnTo>
                  <a:lnTo>
                    <a:pt x="109105" y="318147"/>
                  </a:lnTo>
                  <a:lnTo>
                    <a:pt x="110955" y="268694"/>
                  </a:lnTo>
                  <a:lnTo>
                    <a:pt x="110984" y="255028"/>
                  </a:lnTo>
                  <a:lnTo>
                    <a:pt x="107122" y="242081"/>
                  </a:lnTo>
                  <a:lnTo>
                    <a:pt x="104145" y="229738"/>
                  </a:lnTo>
                  <a:lnTo>
                    <a:pt x="102232" y="217560"/>
                  </a:lnTo>
                  <a:lnTo>
                    <a:pt x="102852" y="201238"/>
                  </a:lnTo>
                  <a:lnTo>
                    <a:pt x="104938" y="185706"/>
                  </a:lnTo>
                  <a:lnTo>
                    <a:pt x="108408" y="171016"/>
                  </a:lnTo>
                  <a:lnTo>
                    <a:pt x="113182" y="157217"/>
                  </a:lnTo>
                  <a:lnTo>
                    <a:pt x="118671" y="145451"/>
                  </a:lnTo>
                  <a:close/>
                </a:path>
                <a:path w="222250" h="318135">
                  <a:moveTo>
                    <a:pt x="45781" y="87901"/>
                  </a:moveTo>
                  <a:lnTo>
                    <a:pt x="375" y="87901"/>
                  </a:lnTo>
                  <a:lnTo>
                    <a:pt x="272" y="90145"/>
                  </a:lnTo>
                  <a:lnTo>
                    <a:pt x="1739" y="92252"/>
                  </a:lnTo>
                  <a:lnTo>
                    <a:pt x="1739" y="94132"/>
                  </a:lnTo>
                  <a:lnTo>
                    <a:pt x="3618" y="97891"/>
                  </a:lnTo>
                  <a:lnTo>
                    <a:pt x="9270" y="107302"/>
                  </a:lnTo>
                  <a:lnTo>
                    <a:pt x="16801" y="124244"/>
                  </a:lnTo>
                  <a:lnTo>
                    <a:pt x="35635" y="158140"/>
                  </a:lnTo>
                  <a:lnTo>
                    <a:pt x="46611" y="152440"/>
                  </a:lnTo>
                  <a:lnTo>
                    <a:pt x="57577" y="145451"/>
                  </a:lnTo>
                  <a:lnTo>
                    <a:pt x="118671" y="145451"/>
                  </a:lnTo>
                  <a:lnTo>
                    <a:pt x="119180" y="144361"/>
                  </a:lnTo>
                  <a:lnTo>
                    <a:pt x="126319" y="132500"/>
                  </a:lnTo>
                  <a:lnTo>
                    <a:pt x="134519" y="121683"/>
                  </a:lnTo>
                  <a:lnTo>
                    <a:pt x="142763" y="112953"/>
                  </a:lnTo>
                  <a:lnTo>
                    <a:pt x="60121" y="112953"/>
                  </a:lnTo>
                  <a:lnTo>
                    <a:pt x="54383" y="103387"/>
                  </a:lnTo>
                  <a:lnTo>
                    <a:pt x="45781" y="87901"/>
                  </a:lnTo>
                  <a:close/>
                </a:path>
                <a:path w="222250" h="318135">
                  <a:moveTo>
                    <a:pt x="92063" y="58356"/>
                  </a:moveTo>
                  <a:lnTo>
                    <a:pt x="60121" y="58356"/>
                  </a:lnTo>
                  <a:lnTo>
                    <a:pt x="60121" y="112953"/>
                  </a:lnTo>
                  <a:lnTo>
                    <a:pt x="142763" y="112953"/>
                  </a:lnTo>
                  <a:lnTo>
                    <a:pt x="143700" y="111961"/>
                  </a:lnTo>
                  <a:lnTo>
                    <a:pt x="153779" y="103387"/>
                  </a:lnTo>
                  <a:lnTo>
                    <a:pt x="164677" y="96010"/>
                  </a:lnTo>
                  <a:lnTo>
                    <a:pt x="176313" y="89881"/>
                  </a:lnTo>
                  <a:lnTo>
                    <a:pt x="188604" y="85051"/>
                  </a:lnTo>
                  <a:lnTo>
                    <a:pt x="189825" y="84721"/>
                  </a:lnTo>
                  <a:lnTo>
                    <a:pt x="137349" y="84721"/>
                  </a:lnTo>
                  <a:lnTo>
                    <a:pt x="133590" y="79070"/>
                  </a:lnTo>
                  <a:lnTo>
                    <a:pt x="101561" y="79070"/>
                  </a:lnTo>
                  <a:lnTo>
                    <a:pt x="92063" y="58356"/>
                  </a:lnTo>
                  <a:close/>
                </a:path>
                <a:path w="222250" h="318135">
                  <a:moveTo>
                    <a:pt x="56" y="89835"/>
                  </a:moveTo>
                  <a:lnTo>
                    <a:pt x="0" y="92064"/>
                  </a:lnTo>
                  <a:lnTo>
                    <a:pt x="179" y="91121"/>
                  </a:lnTo>
                  <a:lnTo>
                    <a:pt x="272" y="90145"/>
                  </a:lnTo>
                  <a:lnTo>
                    <a:pt x="56" y="89835"/>
                  </a:lnTo>
                  <a:close/>
                </a:path>
                <a:path w="222250" h="318135">
                  <a:moveTo>
                    <a:pt x="86499" y="1892"/>
                  </a:moveTo>
                  <a:lnTo>
                    <a:pt x="75196" y="1892"/>
                  </a:lnTo>
                  <a:lnTo>
                    <a:pt x="69544" y="3771"/>
                  </a:lnTo>
                  <a:lnTo>
                    <a:pt x="63893" y="3771"/>
                  </a:lnTo>
                  <a:lnTo>
                    <a:pt x="60121" y="5651"/>
                  </a:lnTo>
                  <a:lnTo>
                    <a:pt x="54469" y="9423"/>
                  </a:lnTo>
                  <a:lnTo>
                    <a:pt x="3618" y="65887"/>
                  </a:lnTo>
                  <a:lnTo>
                    <a:pt x="1739" y="67779"/>
                  </a:lnTo>
                  <a:lnTo>
                    <a:pt x="536" y="82829"/>
                  </a:lnTo>
                  <a:lnTo>
                    <a:pt x="110" y="89049"/>
                  </a:lnTo>
                  <a:lnTo>
                    <a:pt x="375" y="87901"/>
                  </a:lnTo>
                  <a:lnTo>
                    <a:pt x="45781" y="87901"/>
                  </a:lnTo>
                  <a:lnTo>
                    <a:pt x="45059" y="86601"/>
                  </a:lnTo>
                  <a:lnTo>
                    <a:pt x="41287" y="82829"/>
                  </a:lnTo>
                  <a:lnTo>
                    <a:pt x="60121" y="58356"/>
                  </a:lnTo>
                  <a:lnTo>
                    <a:pt x="92063" y="58356"/>
                  </a:lnTo>
                  <a:lnTo>
                    <a:pt x="80847" y="33896"/>
                  </a:lnTo>
                  <a:lnTo>
                    <a:pt x="88378" y="20713"/>
                  </a:lnTo>
                  <a:lnTo>
                    <a:pt x="73316" y="13182"/>
                  </a:lnTo>
                  <a:lnTo>
                    <a:pt x="86499" y="1892"/>
                  </a:lnTo>
                  <a:close/>
                </a:path>
                <a:path w="222250" h="318135">
                  <a:moveTo>
                    <a:pt x="222015" y="52717"/>
                  </a:moveTo>
                  <a:lnTo>
                    <a:pt x="163727" y="52717"/>
                  </a:lnTo>
                  <a:lnTo>
                    <a:pt x="171258" y="58356"/>
                  </a:lnTo>
                  <a:lnTo>
                    <a:pt x="175018" y="62128"/>
                  </a:lnTo>
                  <a:lnTo>
                    <a:pt x="137349" y="84721"/>
                  </a:lnTo>
                  <a:lnTo>
                    <a:pt x="189825" y="84721"/>
                  </a:lnTo>
                  <a:lnTo>
                    <a:pt x="201472" y="81572"/>
                  </a:lnTo>
                  <a:lnTo>
                    <a:pt x="214834" y="79493"/>
                  </a:lnTo>
                  <a:lnTo>
                    <a:pt x="220230" y="79070"/>
                  </a:lnTo>
                  <a:lnTo>
                    <a:pt x="221561" y="64406"/>
                  </a:lnTo>
                  <a:lnTo>
                    <a:pt x="222015" y="52717"/>
                  </a:lnTo>
                  <a:close/>
                </a:path>
                <a:path w="222250" h="318135">
                  <a:moveTo>
                    <a:pt x="118515" y="0"/>
                  </a:moveTo>
                  <a:lnTo>
                    <a:pt x="105333" y="0"/>
                  </a:lnTo>
                  <a:lnTo>
                    <a:pt x="101561" y="15062"/>
                  </a:lnTo>
                  <a:lnTo>
                    <a:pt x="105333" y="16941"/>
                  </a:lnTo>
                  <a:lnTo>
                    <a:pt x="101561" y="79070"/>
                  </a:lnTo>
                  <a:lnTo>
                    <a:pt x="122287" y="79070"/>
                  </a:lnTo>
                  <a:lnTo>
                    <a:pt x="118515" y="16941"/>
                  </a:lnTo>
                  <a:lnTo>
                    <a:pt x="122287" y="15062"/>
                  </a:lnTo>
                  <a:lnTo>
                    <a:pt x="118515" y="0"/>
                  </a:lnTo>
                  <a:close/>
                </a:path>
                <a:path w="222250" h="318135">
                  <a:moveTo>
                    <a:pt x="148652" y="1892"/>
                  </a:moveTo>
                  <a:lnTo>
                    <a:pt x="139242" y="1892"/>
                  </a:lnTo>
                  <a:lnTo>
                    <a:pt x="152424" y="13182"/>
                  </a:lnTo>
                  <a:lnTo>
                    <a:pt x="135470" y="20713"/>
                  </a:lnTo>
                  <a:lnTo>
                    <a:pt x="143001" y="33896"/>
                  </a:lnTo>
                  <a:lnTo>
                    <a:pt x="122287" y="79070"/>
                  </a:lnTo>
                  <a:lnTo>
                    <a:pt x="133590" y="79070"/>
                  </a:lnTo>
                  <a:lnTo>
                    <a:pt x="163727" y="62128"/>
                  </a:lnTo>
                  <a:lnTo>
                    <a:pt x="163727" y="52717"/>
                  </a:lnTo>
                  <a:lnTo>
                    <a:pt x="222015" y="52717"/>
                  </a:lnTo>
                  <a:lnTo>
                    <a:pt x="222044" y="51961"/>
                  </a:lnTo>
                  <a:lnTo>
                    <a:pt x="218350" y="45186"/>
                  </a:lnTo>
                  <a:lnTo>
                    <a:pt x="195744" y="28244"/>
                  </a:lnTo>
                  <a:lnTo>
                    <a:pt x="165607" y="7531"/>
                  </a:lnTo>
                  <a:lnTo>
                    <a:pt x="161835" y="3771"/>
                  </a:lnTo>
                  <a:lnTo>
                    <a:pt x="154304" y="3771"/>
                  </a:lnTo>
                  <a:lnTo>
                    <a:pt x="148652" y="18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5" name="object 119"/>
            <p:cNvSpPr/>
            <p:nvPr/>
          </p:nvSpPr>
          <p:spPr>
            <a:xfrm>
              <a:off x="2428944" y="5390300"/>
              <a:ext cx="45720" cy="52705"/>
            </a:xfrm>
            <a:custGeom>
              <a:avLst/>
              <a:gdLst/>
              <a:ahLst/>
              <a:cxnLst/>
              <a:rect l="l" t="t" r="r" b="b"/>
              <a:pathLst>
                <a:path w="45719" h="52704">
                  <a:moveTo>
                    <a:pt x="0" y="0"/>
                  </a:moveTo>
                  <a:lnTo>
                    <a:pt x="1879" y="52425"/>
                  </a:lnTo>
                  <a:lnTo>
                    <a:pt x="45186" y="52425"/>
                  </a:lnTo>
                  <a:lnTo>
                    <a:pt x="45186" y="46799"/>
                  </a:lnTo>
                  <a:lnTo>
                    <a:pt x="34593" y="39609"/>
                  </a:lnTo>
                  <a:lnTo>
                    <a:pt x="24859" y="31299"/>
                  </a:lnTo>
                  <a:lnTo>
                    <a:pt x="15985" y="22039"/>
                  </a:lnTo>
                  <a:lnTo>
                    <a:pt x="7971" y="11996"/>
                  </a:lnTo>
                  <a:lnTo>
                    <a:pt x="816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6" name="object 120"/>
            <p:cNvSpPr/>
            <p:nvPr/>
          </p:nvSpPr>
          <p:spPr>
            <a:xfrm>
              <a:off x="2530167" y="5211346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2270" y="0"/>
                  </a:moveTo>
                  <a:lnTo>
                    <a:pt x="3797" y="0"/>
                  </a:lnTo>
                  <a:lnTo>
                    <a:pt x="0" y="29819"/>
                  </a:lnTo>
                  <a:lnTo>
                    <a:pt x="37960" y="29819"/>
                  </a:lnTo>
                  <a:lnTo>
                    <a:pt x="3227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7" name="object 121"/>
            <p:cNvSpPr/>
            <p:nvPr/>
          </p:nvSpPr>
          <p:spPr>
            <a:xfrm>
              <a:off x="2477756" y="5216769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24472" y="0"/>
                  </a:moveTo>
                  <a:lnTo>
                    <a:pt x="18821" y="3771"/>
                  </a:lnTo>
                  <a:lnTo>
                    <a:pt x="5638" y="11315"/>
                  </a:lnTo>
                  <a:lnTo>
                    <a:pt x="0" y="15087"/>
                  </a:lnTo>
                  <a:lnTo>
                    <a:pt x="11290" y="43383"/>
                  </a:lnTo>
                  <a:lnTo>
                    <a:pt x="20700" y="37719"/>
                  </a:lnTo>
                  <a:lnTo>
                    <a:pt x="33883" y="30175"/>
                  </a:lnTo>
                  <a:lnTo>
                    <a:pt x="45186" y="24523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8" name="object 122"/>
            <p:cNvSpPr/>
            <p:nvPr/>
          </p:nvSpPr>
          <p:spPr>
            <a:xfrm>
              <a:off x="2437986" y="52520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15087" y="0"/>
                  </a:moveTo>
                  <a:lnTo>
                    <a:pt x="11315" y="5664"/>
                  </a:lnTo>
                  <a:lnTo>
                    <a:pt x="3771" y="18859"/>
                  </a:lnTo>
                  <a:lnTo>
                    <a:pt x="0" y="24523"/>
                  </a:lnTo>
                  <a:lnTo>
                    <a:pt x="24523" y="43383"/>
                  </a:lnTo>
                  <a:lnTo>
                    <a:pt x="30175" y="33947"/>
                  </a:lnTo>
                  <a:lnTo>
                    <a:pt x="37718" y="20751"/>
                  </a:lnTo>
                  <a:lnTo>
                    <a:pt x="43383" y="11315"/>
                  </a:lnTo>
                  <a:lnTo>
                    <a:pt x="15087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9" name="object 123"/>
            <p:cNvSpPr/>
            <p:nvPr/>
          </p:nvSpPr>
          <p:spPr>
            <a:xfrm>
              <a:off x="2428944" y="5303531"/>
              <a:ext cx="29845" cy="37465"/>
            </a:xfrm>
            <a:custGeom>
              <a:avLst/>
              <a:gdLst/>
              <a:ahLst/>
              <a:cxnLst/>
              <a:rect l="l" t="t" r="r" b="b"/>
              <a:pathLst>
                <a:path w="29844" h="37464">
                  <a:moveTo>
                    <a:pt x="29819" y="0"/>
                  </a:moveTo>
                  <a:lnTo>
                    <a:pt x="0" y="3708"/>
                  </a:lnTo>
                  <a:lnTo>
                    <a:pt x="0" y="33350"/>
                  </a:lnTo>
                  <a:lnTo>
                    <a:pt x="29819" y="37058"/>
                  </a:lnTo>
                  <a:lnTo>
                    <a:pt x="2981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0" name="object 124"/>
            <p:cNvSpPr/>
            <p:nvPr/>
          </p:nvSpPr>
          <p:spPr>
            <a:xfrm>
              <a:off x="2434367" y="5348724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4523" y="0"/>
                  </a:moveTo>
                  <a:lnTo>
                    <a:pt x="0" y="20713"/>
                  </a:lnTo>
                  <a:lnTo>
                    <a:pt x="3771" y="26365"/>
                  </a:lnTo>
                  <a:lnTo>
                    <a:pt x="11315" y="39547"/>
                  </a:lnTo>
                  <a:lnTo>
                    <a:pt x="15087" y="45186"/>
                  </a:lnTo>
                  <a:lnTo>
                    <a:pt x="43383" y="33896"/>
                  </a:lnTo>
                  <a:lnTo>
                    <a:pt x="37719" y="24485"/>
                  </a:lnTo>
                  <a:lnTo>
                    <a:pt x="30175" y="11302"/>
                  </a:lnTo>
                  <a:lnTo>
                    <a:pt x="2452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1" name="object 125"/>
            <p:cNvSpPr/>
            <p:nvPr/>
          </p:nvSpPr>
          <p:spPr>
            <a:xfrm>
              <a:off x="2469616" y="5390305"/>
              <a:ext cx="43815" cy="42545"/>
            </a:xfrm>
            <a:custGeom>
              <a:avLst/>
              <a:gdLst/>
              <a:ahLst/>
              <a:cxnLst/>
              <a:rect l="l" t="t" r="r" b="b"/>
              <a:pathLst>
                <a:path w="43814" h="42545">
                  <a:moveTo>
                    <a:pt x="11315" y="0"/>
                  </a:moveTo>
                  <a:lnTo>
                    <a:pt x="0" y="27698"/>
                  </a:lnTo>
                  <a:lnTo>
                    <a:pt x="5664" y="31394"/>
                  </a:lnTo>
                  <a:lnTo>
                    <a:pt x="18859" y="38785"/>
                  </a:lnTo>
                  <a:lnTo>
                    <a:pt x="24523" y="42468"/>
                  </a:lnTo>
                  <a:lnTo>
                    <a:pt x="43383" y="18465"/>
                  </a:lnTo>
                  <a:lnTo>
                    <a:pt x="33947" y="12928"/>
                  </a:lnTo>
                  <a:lnTo>
                    <a:pt x="20751" y="5537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2" name="object 126"/>
            <p:cNvSpPr/>
            <p:nvPr/>
          </p:nvSpPr>
          <p:spPr>
            <a:xfrm>
              <a:off x="2521131" y="5412902"/>
              <a:ext cx="37465" cy="29845"/>
            </a:xfrm>
            <a:custGeom>
              <a:avLst/>
              <a:gdLst/>
              <a:ahLst/>
              <a:cxnLst/>
              <a:rect l="l" t="t" r="r" b="b"/>
              <a:pathLst>
                <a:path w="37464" h="29845">
                  <a:moveTo>
                    <a:pt x="37058" y="0"/>
                  </a:moveTo>
                  <a:lnTo>
                    <a:pt x="0" y="0"/>
                  </a:lnTo>
                  <a:lnTo>
                    <a:pt x="3708" y="29819"/>
                  </a:lnTo>
                  <a:lnTo>
                    <a:pt x="33350" y="29819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3" name="object 127"/>
            <p:cNvSpPr/>
            <p:nvPr/>
          </p:nvSpPr>
          <p:spPr>
            <a:xfrm>
              <a:off x="2566323" y="5393916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33896" y="0"/>
                  </a:moveTo>
                  <a:lnTo>
                    <a:pt x="24485" y="5664"/>
                  </a:lnTo>
                  <a:lnTo>
                    <a:pt x="9410" y="13207"/>
                  </a:lnTo>
                  <a:lnTo>
                    <a:pt x="0" y="18859"/>
                  </a:lnTo>
                  <a:lnTo>
                    <a:pt x="20713" y="43383"/>
                  </a:lnTo>
                  <a:lnTo>
                    <a:pt x="24485" y="39611"/>
                  </a:lnTo>
                  <a:lnTo>
                    <a:pt x="39547" y="32067"/>
                  </a:lnTo>
                  <a:lnTo>
                    <a:pt x="45186" y="28295"/>
                  </a:lnTo>
                  <a:lnTo>
                    <a:pt x="33896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4" name="object 128"/>
            <p:cNvSpPr/>
            <p:nvPr/>
          </p:nvSpPr>
          <p:spPr>
            <a:xfrm>
              <a:off x="2607894" y="5357763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18491" y="0"/>
                  </a:moveTo>
                  <a:lnTo>
                    <a:pt x="12941" y="9436"/>
                  </a:lnTo>
                  <a:lnTo>
                    <a:pt x="5549" y="22631"/>
                  </a:lnTo>
                  <a:lnTo>
                    <a:pt x="0" y="32067"/>
                  </a:lnTo>
                  <a:lnTo>
                    <a:pt x="27736" y="43383"/>
                  </a:lnTo>
                  <a:lnTo>
                    <a:pt x="31432" y="37718"/>
                  </a:lnTo>
                  <a:lnTo>
                    <a:pt x="38823" y="24523"/>
                  </a:lnTo>
                  <a:lnTo>
                    <a:pt x="40678" y="18859"/>
                  </a:lnTo>
                  <a:lnTo>
                    <a:pt x="1849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5" name="object 129"/>
            <p:cNvSpPr/>
            <p:nvPr/>
          </p:nvSpPr>
          <p:spPr>
            <a:xfrm>
              <a:off x="2630501" y="5312574"/>
              <a:ext cx="29845" cy="38100"/>
            </a:xfrm>
            <a:custGeom>
              <a:avLst/>
              <a:gdLst/>
              <a:ahLst/>
              <a:cxnLst/>
              <a:rect l="l" t="t" r="r" b="b"/>
              <a:pathLst>
                <a:path w="29844" h="38100">
                  <a:moveTo>
                    <a:pt x="0" y="0"/>
                  </a:moveTo>
                  <a:lnTo>
                    <a:pt x="0" y="37960"/>
                  </a:lnTo>
                  <a:lnTo>
                    <a:pt x="29819" y="34162"/>
                  </a:lnTo>
                  <a:lnTo>
                    <a:pt x="29819" y="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6" name="object 130"/>
            <p:cNvSpPr/>
            <p:nvPr/>
          </p:nvSpPr>
          <p:spPr>
            <a:xfrm>
              <a:off x="2611515" y="5260157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8295" y="0"/>
                  </a:moveTo>
                  <a:lnTo>
                    <a:pt x="0" y="11290"/>
                  </a:lnTo>
                  <a:lnTo>
                    <a:pt x="5664" y="20701"/>
                  </a:lnTo>
                  <a:lnTo>
                    <a:pt x="13207" y="35775"/>
                  </a:lnTo>
                  <a:lnTo>
                    <a:pt x="18859" y="45186"/>
                  </a:lnTo>
                  <a:lnTo>
                    <a:pt x="43383" y="24472"/>
                  </a:lnTo>
                  <a:lnTo>
                    <a:pt x="39611" y="18821"/>
                  </a:lnTo>
                  <a:lnTo>
                    <a:pt x="32067" y="5638"/>
                  </a:lnTo>
                  <a:lnTo>
                    <a:pt x="2829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7" name="object 131"/>
            <p:cNvSpPr/>
            <p:nvPr/>
          </p:nvSpPr>
          <p:spPr>
            <a:xfrm>
              <a:off x="2575363" y="5222186"/>
              <a:ext cx="43815" cy="41910"/>
            </a:xfrm>
            <a:custGeom>
              <a:avLst/>
              <a:gdLst/>
              <a:ahLst/>
              <a:cxnLst/>
              <a:rect l="l" t="t" r="r" b="b"/>
              <a:pathLst>
                <a:path w="43814" h="41910">
                  <a:moveTo>
                    <a:pt x="18859" y="0"/>
                  </a:moveTo>
                  <a:lnTo>
                    <a:pt x="0" y="22682"/>
                  </a:lnTo>
                  <a:lnTo>
                    <a:pt x="9436" y="28346"/>
                  </a:lnTo>
                  <a:lnTo>
                    <a:pt x="22631" y="35915"/>
                  </a:lnTo>
                  <a:lnTo>
                    <a:pt x="32067" y="41579"/>
                  </a:lnTo>
                  <a:lnTo>
                    <a:pt x="43383" y="13233"/>
                  </a:lnTo>
                  <a:lnTo>
                    <a:pt x="37718" y="9448"/>
                  </a:lnTo>
                  <a:lnTo>
                    <a:pt x="24523" y="1892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8" name="object 132"/>
            <p:cNvSpPr/>
            <p:nvPr/>
          </p:nvSpPr>
          <p:spPr>
            <a:xfrm>
              <a:off x="2447596" y="5229622"/>
              <a:ext cx="192405" cy="194310"/>
            </a:xfrm>
            <a:custGeom>
              <a:avLst/>
              <a:gdLst/>
              <a:ahLst/>
              <a:cxnLst/>
              <a:rect l="l" t="t" r="r" b="b"/>
              <a:pathLst>
                <a:path w="192405" h="194310">
                  <a:moveTo>
                    <a:pt x="89443" y="0"/>
                  </a:moveTo>
                  <a:lnTo>
                    <a:pt x="51395" y="11042"/>
                  </a:lnTo>
                  <a:lnTo>
                    <a:pt x="21519" y="37262"/>
                  </a:lnTo>
                  <a:lnTo>
                    <a:pt x="3539" y="76328"/>
                  </a:lnTo>
                  <a:lnTo>
                    <a:pt x="0" y="108358"/>
                  </a:lnTo>
                  <a:lnTo>
                    <a:pt x="2628" y="122416"/>
                  </a:lnTo>
                  <a:lnTo>
                    <a:pt x="21755" y="159270"/>
                  </a:lnTo>
                  <a:lnTo>
                    <a:pt x="54264" y="184661"/>
                  </a:lnTo>
                  <a:lnTo>
                    <a:pt x="95681" y="194119"/>
                  </a:lnTo>
                  <a:lnTo>
                    <a:pt x="108526" y="193305"/>
                  </a:lnTo>
                  <a:lnTo>
                    <a:pt x="147822" y="179040"/>
                  </a:lnTo>
                  <a:lnTo>
                    <a:pt x="165031" y="164428"/>
                  </a:lnTo>
                  <a:lnTo>
                    <a:pt x="82858" y="164428"/>
                  </a:lnTo>
                  <a:lnTo>
                    <a:pt x="70484" y="160235"/>
                  </a:lnTo>
                  <a:lnTo>
                    <a:pt x="41268" y="133223"/>
                  </a:lnTo>
                  <a:lnTo>
                    <a:pt x="30128" y="89521"/>
                  </a:lnTo>
                  <a:lnTo>
                    <a:pt x="33296" y="75419"/>
                  </a:lnTo>
                  <a:lnTo>
                    <a:pt x="57231" y="41570"/>
                  </a:lnTo>
                  <a:lnTo>
                    <a:pt x="95681" y="28092"/>
                  </a:lnTo>
                  <a:lnTo>
                    <a:pt x="162932" y="28092"/>
                  </a:lnTo>
                  <a:lnTo>
                    <a:pt x="157591" y="22990"/>
                  </a:lnTo>
                  <a:lnTo>
                    <a:pt x="146396" y="15039"/>
                  </a:lnTo>
                  <a:lnTo>
                    <a:pt x="133890" y="8626"/>
                  </a:lnTo>
                  <a:lnTo>
                    <a:pt x="120166" y="3890"/>
                  </a:lnTo>
                  <a:lnTo>
                    <a:pt x="105318" y="968"/>
                  </a:lnTo>
                  <a:lnTo>
                    <a:pt x="89443" y="0"/>
                  </a:lnTo>
                  <a:close/>
                </a:path>
                <a:path w="192405" h="194310">
                  <a:moveTo>
                    <a:pt x="162932" y="28092"/>
                  </a:moveTo>
                  <a:lnTo>
                    <a:pt x="95681" y="28092"/>
                  </a:lnTo>
                  <a:lnTo>
                    <a:pt x="108957" y="29452"/>
                  </a:lnTo>
                  <a:lnTo>
                    <a:pt x="121841" y="33601"/>
                  </a:lnTo>
                  <a:lnTo>
                    <a:pt x="151922" y="60236"/>
                  </a:lnTo>
                  <a:lnTo>
                    <a:pt x="163440" y="102760"/>
                  </a:lnTo>
                  <a:lnTo>
                    <a:pt x="161211" y="115177"/>
                  </a:lnTo>
                  <a:lnTo>
                    <a:pt x="128882" y="154421"/>
                  </a:lnTo>
                  <a:lnTo>
                    <a:pt x="82858" y="164428"/>
                  </a:lnTo>
                  <a:lnTo>
                    <a:pt x="165031" y="164428"/>
                  </a:lnTo>
                  <a:lnTo>
                    <a:pt x="187875" y="124444"/>
                  </a:lnTo>
                  <a:lnTo>
                    <a:pt x="191901" y="95232"/>
                  </a:lnTo>
                  <a:lnTo>
                    <a:pt x="190568" y="80963"/>
                  </a:lnTo>
                  <a:lnTo>
                    <a:pt x="187354" y="67401"/>
                  </a:lnTo>
                  <a:lnTo>
                    <a:pt x="182355" y="54684"/>
                  </a:lnTo>
                  <a:lnTo>
                    <a:pt x="175665" y="42951"/>
                  </a:lnTo>
                  <a:lnTo>
                    <a:pt x="167378" y="32340"/>
                  </a:lnTo>
                  <a:lnTo>
                    <a:pt x="162932" y="280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9" name="object 133"/>
            <p:cNvSpPr/>
            <p:nvPr/>
          </p:nvSpPr>
          <p:spPr>
            <a:xfrm>
              <a:off x="2503961" y="5287089"/>
              <a:ext cx="81915" cy="80010"/>
            </a:xfrm>
            <a:custGeom>
              <a:avLst/>
              <a:gdLst/>
              <a:ahLst/>
              <a:cxnLst/>
              <a:rect l="l" t="t" r="r" b="b"/>
              <a:pathLst>
                <a:path w="81914" h="80010">
                  <a:moveTo>
                    <a:pt x="33001" y="0"/>
                  </a:moveTo>
                  <a:lnTo>
                    <a:pt x="2513" y="25834"/>
                  </a:lnTo>
                  <a:lnTo>
                    <a:pt x="0" y="40185"/>
                  </a:lnTo>
                  <a:lnTo>
                    <a:pt x="2196" y="52967"/>
                  </a:lnTo>
                  <a:lnTo>
                    <a:pt x="8432" y="64024"/>
                  </a:lnTo>
                  <a:lnTo>
                    <a:pt x="18414" y="72657"/>
                  </a:lnTo>
                  <a:lnTo>
                    <a:pt x="31849" y="78170"/>
                  </a:lnTo>
                  <a:lnTo>
                    <a:pt x="48441" y="79867"/>
                  </a:lnTo>
                  <a:lnTo>
                    <a:pt x="61491" y="74879"/>
                  </a:lnTo>
                  <a:lnTo>
                    <a:pt x="71922" y="65947"/>
                  </a:lnTo>
                  <a:lnTo>
                    <a:pt x="78838" y="53959"/>
                  </a:lnTo>
                  <a:lnTo>
                    <a:pt x="81342" y="39798"/>
                  </a:lnTo>
                  <a:lnTo>
                    <a:pt x="79171" y="26989"/>
                  </a:lnTo>
                  <a:lnTo>
                    <a:pt x="72951" y="15905"/>
                  </a:lnTo>
                  <a:lnTo>
                    <a:pt x="62982" y="7247"/>
                  </a:lnTo>
                  <a:lnTo>
                    <a:pt x="49565" y="1712"/>
                  </a:lnTo>
                  <a:lnTo>
                    <a:pt x="3300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0" name="object 134"/>
            <p:cNvSpPr/>
            <p:nvPr/>
          </p:nvSpPr>
          <p:spPr>
            <a:xfrm>
              <a:off x="4971281" y="7721630"/>
              <a:ext cx="663605" cy="5142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1" name="object 135"/>
            <p:cNvSpPr/>
            <p:nvPr/>
          </p:nvSpPr>
          <p:spPr>
            <a:xfrm>
              <a:off x="5795467" y="6793700"/>
              <a:ext cx="155575" cy="17145"/>
            </a:xfrm>
            <a:custGeom>
              <a:avLst/>
              <a:gdLst/>
              <a:ahLst/>
              <a:cxnLst/>
              <a:rect l="l" t="t" r="r" b="b"/>
              <a:pathLst>
                <a:path w="155575" h="17145">
                  <a:moveTo>
                    <a:pt x="148653" y="0"/>
                  </a:moveTo>
                  <a:lnTo>
                    <a:pt x="3454" y="0"/>
                  </a:lnTo>
                  <a:lnTo>
                    <a:pt x="0" y="16611"/>
                  </a:lnTo>
                  <a:lnTo>
                    <a:pt x="155574" y="16611"/>
                  </a:lnTo>
                  <a:lnTo>
                    <a:pt x="1486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2" name="object 136"/>
            <p:cNvSpPr/>
            <p:nvPr/>
          </p:nvSpPr>
          <p:spPr>
            <a:xfrm>
              <a:off x="5820812" y="677634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457" y="0"/>
                  </a:lnTo>
                </a:path>
              </a:pathLst>
            </a:custGeom>
            <a:ln w="3247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3" name="object 137"/>
            <p:cNvSpPr/>
            <p:nvPr/>
          </p:nvSpPr>
          <p:spPr>
            <a:xfrm>
              <a:off x="5727289" y="6746492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0" y="0"/>
                  </a:moveTo>
                  <a:lnTo>
                    <a:pt x="282308" y="0"/>
                  </a:lnTo>
                </a:path>
              </a:pathLst>
            </a:custGeom>
            <a:ln w="3048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4" name="object 138"/>
            <p:cNvSpPr/>
            <p:nvPr/>
          </p:nvSpPr>
          <p:spPr>
            <a:xfrm>
              <a:off x="5727289" y="670902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0" y="11430"/>
                  </a:moveTo>
                  <a:lnTo>
                    <a:pt x="24244" y="11430"/>
                  </a:lnTo>
                </a:path>
              </a:pathLst>
            </a:custGeom>
            <a:ln w="2413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5" name="object 139"/>
            <p:cNvSpPr/>
            <p:nvPr/>
          </p:nvSpPr>
          <p:spPr>
            <a:xfrm>
              <a:off x="5999203" y="659726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620"/>
                  </a:lnTo>
                </a:path>
              </a:pathLst>
            </a:custGeom>
            <a:ln w="2205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6" name="object 140"/>
            <p:cNvSpPr/>
            <p:nvPr/>
          </p:nvSpPr>
          <p:spPr>
            <a:xfrm>
              <a:off x="5912608" y="6587108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6989" y="0"/>
                  </a:lnTo>
                </a:path>
              </a:pathLst>
            </a:custGeom>
            <a:ln w="2159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7" name="object 141"/>
            <p:cNvSpPr/>
            <p:nvPr/>
          </p:nvSpPr>
          <p:spPr>
            <a:xfrm>
              <a:off x="5926565" y="6661726"/>
              <a:ext cx="54610" cy="46355"/>
            </a:xfrm>
            <a:custGeom>
              <a:avLst/>
              <a:gdLst/>
              <a:ahLst/>
              <a:cxnLst/>
              <a:rect l="l" t="t" r="r" b="b"/>
              <a:pathLst>
                <a:path w="54610" h="46354">
                  <a:moveTo>
                    <a:pt x="54190" y="30886"/>
                  </a:moveTo>
                  <a:lnTo>
                    <a:pt x="19227" y="30886"/>
                  </a:lnTo>
                  <a:lnTo>
                    <a:pt x="40208" y="46316"/>
                  </a:lnTo>
                  <a:lnTo>
                    <a:pt x="54190" y="30886"/>
                  </a:lnTo>
                  <a:close/>
                </a:path>
                <a:path w="54610" h="46354">
                  <a:moveTo>
                    <a:pt x="45453" y="0"/>
                  </a:moveTo>
                  <a:lnTo>
                    <a:pt x="0" y="0"/>
                  </a:lnTo>
                  <a:lnTo>
                    <a:pt x="8737" y="41173"/>
                  </a:lnTo>
                  <a:lnTo>
                    <a:pt x="19227" y="30886"/>
                  </a:lnTo>
                  <a:lnTo>
                    <a:pt x="54190" y="30886"/>
                  </a:lnTo>
                  <a:lnTo>
                    <a:pt x="34963" y="13728"/>
                  </a:lnTo>
                  <a:lnTo>
                    <a:pt x="454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8" name="object 142"/>
            <p:cNvSpPr/>
            <p:nvPr/>
          </p:nvSpPr>
          <p:spPr>
            <a:xfrm>
              <a:off x="5729052" y="659268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789"/>
                  </a:lnTo>
                </a:path>
              </a:pathLst>
            </a:custGeom>
            <a:ln w="3623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9" name="object 143"/>
            <p:cNvSpPr/>
            <p:nvPr/>
          </p:nvSpPr>
          <p:spPr>
            <a:xfrm>
              <a:off x="5782798" y="6557721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752"/>
                  </a:lnTo>
                </a:path>
              </a:pathLst>
            </a:custGeom>
            <a:ln w="3884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0" name="object 144"/>
            <p:cNvSpPr/>
            <p:nvPr/>
          </p:nvSpPr>
          <p:spPr>
            <a:xfrm>
              <a:off x="5835675" y="6531495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1978"/>
                  </a:lnTo>
                </a:path>
              </a:pathLst>
            </a:custGeom>
            <a:ln w="37972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1" name="object 145"/>
            <p:cNvSpPr/>
            <p:nvPr/>
          </p:nvSpPr>
          <p:spPr>
            <a:xfrm>
              <a:off x="5890298" y="6513144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329"/>
                  </a:lnTo>
                </a:path>
              </a:pathLst>
            </a:custGeom>
            <a:ln w="35356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2" name="object 146"/>
            <p:cNvSpPr/>
            <p:nvPr/>
          </p:nvSpPr>
          <p:spPr>
            <a:xfrm>
              <a:off x="5687961" y="6690569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27495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3" name="object 147"/>
            <p:cNvSpPr/>
            <p:nvPr/>
          </p:nvSpPr>
          <p:spPr>
            <a:xfrm>
              <a:off x="5250360" y="5177408"/>
              <a:ext cx="180340" cy="168910"/>
            </a:xfrm>
            <a:custGeom>
              <a:avLst/>
              <a:gdLst/>
              <a:ahLst/>
              <a:cxnLst/>
              <a:rect l="l" t="t" r="r" b="b"/>
              <a:pathLst>
                <a:path w="180339" h="168910">
                  <a:moveTo>
                    <a:pt x="98981" y="0"/>
                  </a:moveTo>
                  <a:lnTo>
                    <a:pt x="53539" y="8628"/>
                  </a:lnTo>
                  <a:lnTo>
                    <a:pt x="20111" y="32535"/>
                  </a:lnTo>
                  <a:lnTo>
                    <a:pt x="2036" y="67495"/>
                  </a:lnTo>
                  <a:lnTo>
                    <a:pt x="0" y="80874"/>
                  </a:lnTo>
                  <a:lnTo>
                    <a:pt x="933" y="95924"/>
                  </a:lnTo>
                  <a:lnTo>
                    <a:pt x="14830" y="134703"/>
                  </a:lnTo>
                  <a:lnTo>
                    <a:pt x="42740" y="161380"/>
                  </a:lnTo>
                  <a:lnTo>
                    <a:pt x="58150" y="168298"/>
                  </a:lnTo>
                  <a:lnTo>
                    <a:pt x="58150" y="102334"/>
                  </a:lnTo>
                  <a:lnTo>
                    <a:pt x="32864" y="102334"/>
                  </a:lnTo>
                  <a:lnTo>
                    <a:pt x="27022" y="96518"/>
                  </a:lnTo>
                  <a:lnTo>
                    <a:pt x="28978" y="86815"/>
                  </a:lnTo>
                  <a:lnTo>
                    <a:pt x="77606" y="38313"/>
                  </a:lnTo>
                  <a:lnTo>
                    <a:pt x="89677" y="33954"/>
                  </a:lnTo>
                  <a:lnTo>
                    <a:pt x="159839" y="33954"/>
                  </a:lnTo>
                  <a:lnTo>
                    <a:pt x="156951" y="29977"/>
                  </a:lnTo>
                  <a:lnTo>
                    <a:pt x="147537" y="20518"/>
                  </a:lnTo>
                  <a:lnTo>
                    <a:pt x="136877" y="12708"/>
                  </a:lnTo>
                  <a:lnTo>
                    <a:pt x="125126" y="6630"/>
                  </a:lnTo>
                  <a:lnTo>
                    <a:pt x="112441" y="2367"/>
                  </a:lnTo>
                  <a:lnTo>
                    <a:pt x="98981" y="0"/>
                  </a:lnTo>
                  <a:close/>
                </a:path>
                <a:path w="180339" h="168910">
                  <a:moveTo>
                    <a:pt x="159839" y="33954"/>
                  </a:moveTo>
                  <a:lnTo>
                    <a:pt x="89677" y="33954"/>
                  </a:lnTo>
                  <a:lnTo>
                    <a:pt x="100483" y="37870"/>
                  </a:lnTo>
                  <a:lnTo>
                    <a:pt x="149577" y="86815"/>
                  </a:lnTo>
                  <a:lnTo>
                    <a:pt x="149577" y="96518"/>
                  </a:lnTo>
                  <a:lnTo>
                    <a:pt x="145678" y="102334"/>
                  </a:lnTo>
                  <a:lnTo>
                    <a:pt x="122336" y="102334"/>
                  </a:lnTo>
                  <a:lnTo>
                    <a:pt x="122336" y="168298"/>
                  </a:lnTo>
                  <a:lnTo>
                    <a:pt x="156566" y="146729"/>
                  </a:lnTo>
                  <a:lnTo>
                    <a:pt x="176829" y="112415"/>
                  </a:lnTo>
                  <a:lnTo>
                    <a:pt x="179815" y="99138"/>
                  </a:lnTo>
                  <a:lnTo>
                    <a:pt x="178993" y="82665"/>
                  </a:lnTo>
                  <a:lnTo>
                    <a:pt x="176138" y="67430"/>
                  </a:lnTo>
                  <a:lnTo>
                    <a:pt x="171408" y="53516"/>
                  </a:lnTo>
                  <a:lnTo>
                    <a:pt x="164960" y="41004"/>
                  </a:lnTo>
                  <a:lnTo>
                    <a:pt x="159839" y="3395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4" name="object 148"/>
            <p:cNvSpPr/>
            <p:nvPr/>
          </p:nvSpPr>
          <p:spPr>
            <a:xfrm>
              <a:off x="5203529" y="5345703"/>
              <a:ext cx="274320" cy="270510"/>
            </a:xfrm>
            <a:custGeom>
              <a:avLst/>
              <a:gdLst/>
              <a:ahLst/>
              <a:cxnLst/>
              <a:rect l="l" t="t" r="r" b="b"/>
              <a:pathLst>
                <a:path w="274320" h="270510">
                  <a:moveTo>
                    <a:pt x="231375" y="233464"/>
                  </a:moveTo>
                  <a:lnTo>
                    <a:pt x="73888" y="233464"/>
                  </a:lnTo>
                  <a:lnTo>
                    <a:pt x="84814" y="240153"/>
                  </a:lnTo>
                  <a:lnTo>
                    <a:pt x="96094" y="245715"/>
                  </a:lnTo>
                  <a:lnTo>
                    <a:pt x="108077" y="250153"/>
                  </a:lnTo>
                  <a:lnTo>
                    <a:pt x="110832" y="270421"/>
                  </a:lnTo>
                  <a:lnTo>
                    <a:pt x="161378" y="270421"/>
                  </a:lnTo>
                  <a:lnTo>
                    <a:pt x="161378" y="250977"/>
                  </a:lnTo>
                  <a:lnTo>
                    <a:pt x="173248" y="247485"/>
                  </a:lnTo>
                  <a:lnTo>
                    <a:pt x="185116" y="243423"/>
                  </a:lnTo>
                  <a:lnTo>
                    <a:pt x="196980" y="238215"/>
                  </a:lnTo>
                  <a:lnTo>
                    <a:pt x="226625" y="238215"/>
                  </a:lnTo>
                  <a:lnTo>
                    <a:pt x="231375" y="233464"/>
                  </a:lnTo>
                  <a:close/>
                </a:path>
                <a:path w="274320" h="270510">
                  <a:moveTo>
                    <a:pt x="56387" y="19456"/>
                  </a:moveTo>
                  <a:lnTo>
                    <a:pt x="21386" y="54482"/>
                  </a:lnTo>
                  <a:lnTo>
                    <a:pt x="38887" y="71983"/>
                  </a:lnTo>
                  <a:lnTo>
                    <a:pt x="32460" y="82873"/>
                  </a:lnTo>
                  <a:lnTo>
                    <a:pt x="27064" y="94491"/>
                  </a:lnTo>
                  <a:lnTo>
                    <a:pt x="22701" y="106526"/>
                  </a:lnTo>
                  <a:lnTo>
                    <a:pt x="0" y="110896"/>
                  </a:lnTo>
                  <a:lnTo>
                    <a:pt x="0" y="161480"/>
                  </a:lnTo>
                  <a:lnTo>
                    <a:pt x="21386" y="161480"/>
                  </a:lnTo>
                  <a:lnTo>
                    <a:pt x="25376" y="173589"/>
                  </a:lnTo>
                  <a:lnTo>
                    <a:pt x="30401" y="185392"/>
                  </a:lnTo>
                  <a:lnTo>
                    <a:pt x="36457" y="196580"/>
                  </a:lnTo>
                  <a:lnTo>
                    <a:pt x="23329" y="215950"/>
                  </a:lnTo>
                  <a:lnTo>
                    <a:pt x="58331" y="249021"/>
                  </a:lnTo>
                  <a:lnTo>
                    <a:pt x="73888" y="233464"/>
                  </a:lnTo>
                  <a:lnTo>
                    <a:pt x="231375" y="233464"/>
                  </a:lnTo>
                  <a:lnTo>
                    <a:pt x="246940" y="217893"/>
                  </a:lnTo>
                  <a:lnTo>
                    <a:pt x="138048" y="217893"/>
                  </a:lnTo>
                  <a:lnTo>
                    <a:pt x="123491" y="216677"/>
                  </a:lnTo>
                  <a:lnTo>
                    <a:pt x="85202" y="199991"/>
                  </a:lnTo>
                  <a:lnTo>
                    <a:pt x="59679" y="167851"/>
                  </a:lnTo>
                  <a:lnTo>
                    <a:pt x="52732" y="140443"/>
                  </a:lnTo>
                  <a:lnTo>
                    <a:pt x="53854" y="125224"/>
                  </a:lnTo>
                  <a:lnTo>
                    <a:pt x="69930" y="85818"/>
                  </a:lnTo>
                  <a:lnTo>
                    <a:pt x="100848" y="59406"/>
                  </a:lnTo>
                  <a:lnTo>
                    <a:pt x="127027" y="51315"/>
                  </a:lnTo>
                  <a:lnTo>
                    <a:pt x="249603" y="51315"/>
                  </a:lnTo>
                  <a:lnTo>
                    <a:pt x="235267" y="36969"/>
                  </a:lnTo>
                  <a:lnTo>
                    <a:pt x="202209" y="36969"/>
                  </a:lnTo>
                  <a:lnTo>
                    <a:pt x="198660" y="34545"/>
                  </a:lnTo>
                  <a:lnTo>
                    <a:pt x="75740" y="34545"/>
                  </a:lnTo>
                  <a:lnTo>
                    <a:pt x="56387" y="19456"/>
                  </a:lnTo>
                  <a:close/>
                </a:path>
                <a:path w="274320" h="270510">
                  <a:moveTo>
                    <a:pt x="226625" y="238215"/>
                  </a:moveTo>
                  <a:lnTo>
                    <a:pt x="196980" y="238215"/>
                  </a:lnTo>
                  <a:lnTo>
                    <a:pt x="215823" y="249021"/>
                  </a:lnTo>
                  <a:lnTo>
                    <a:pt x="226625" y="238215"/>
                  </a:lnTo>
                  <a:close/>
                </a:path>
                <a:path w="274320" h="270510">
                  <a:moveTo>
                    <a:pt x="249603" y="51315"/>
                  </a:moveTo>
                  <a:lnTo>
                    <a:pt x="127027" y="51315"/>
                  </a:lnTo>
                  <a:lnTo>
                    <a:pt x="143720" y="52255"/>
                  </a:lnTo>
                  <a:lnTo>
                    <a:pt x="159066" y="55377"/>
                  </a:lnTo>
                  <a:lnTo>
                    <a:pt x="196053" y="75801"/>
                  </a:lnTo>
                  <a:lnTo>
                    <a:pt x="217405" y="108528"/>
                  </a:lnTo>
                  <a:lnTo>
                    <a:pt x="220593" y="121220"/>
                  </a:lnTo>
                  <a:lnTo>
                    <a:pt x="219821" y="138244"/>
                  </a:lnTo>
                  <a:lnTo>
                    <a:pt x="205780" y="180493"/>
                  </a:lnTo>
                  <a:lnTo>
                    <a:pt x="177594" y="207778"/>
                  </a:lnTo>
                  <a:lnTo>
                    <a:pt x="139685" y="217878"/>
                  </a:lnTo>
                  <a:lnTo>
                    <a:pt x="138048" y="217893"/>
                  </a:lnTo>
                  <a:lnTo>
                    <a:pt x="246940" y="217893"/>
                  </a:lnTo>
                  <a:lnTo>
                    <a:pt x="250824" y="214007"/>
                  </a:lnTo>
                  <a:lnTo>
                    <a:pt x="237210" y="200393"/>
                  </a:lnTo>
                  <a:lnTo>
                    <a:pt x="243690" y="189298"/>
                  </a:lnTo>
                  <a:lnTo>
                    <a:pt x="248777" y="177454"/>
                  </a:lnTo>
                  <a:lnTo>
                    <a:pt x="252143" y="165190"/>
                  </a:lnTo>
                  <a:lnTo>
                    <a:pt x="274154" y="161480"/>
                  </a:lnTo>
                  <a:lnTo>
                    <a:pt x="274154" y="110896"/>
                  </a:lnTo>
                  <a:lnTo>
                    <a:pt x="254711" y="110896"/>
                  </a:lnTo>
                  <a:lnTo>
                    <a:pt x="250901" y="99223"/>
                  </a:lnTo>
                  <a:lnTo>
                    <a:pt x="246137" y="87547"/>
                  </a:lnTo>
                  <a:lnTo>
                    <a:pt x="240421" y="75873"/>
                  </a:lnTo>
                  <a:lnTo>
                    <a:pt x="252768" y="54482"/>
                  </a:lnTo>
                  <a:lnTo>
                    <a:pt x="249603" y="51315"/>
                  </a:lnTo>
                  <a:close/>
                </a:path>
                <a:path w="274320" h="270510">
                  <a:moveTo>
                    <a:pt x="217766" y="19456"/>
                  </a:moveTo>
                  <a:lnTo>
                    <a:pt x="202209" y="36969"/>
                  </a:lnTo>
                  <a:lnTo>
                    <a:pt x="235267" y="36969"/>
                  </a:lnTo>
                  <a:lnTo>
                    <a:pt x="217766" y="19456"/>
                  </a:lnTo>
                  <a:close/>
                </a:path>
                <a:path w="274320" h="270510">
                  <a:moveTo>
                    <a:pt x="161378" y="0"/>
                  </a:moveTo>
                  <a:lnTo>
                    <a:pt x="110832" y="0"/>
                  </a:lnTo>
                  <a:lnTo>
                    <a:pt x="110832" y="19456"/>
                  </a:lnTo>
                  <a:lnTo>
                    <a:pt x="98722" y="23453"/>
                  </a:lnTo>
                  <a:lnTo>
                    <a:pt x="86921" y="28481"/>
                  </a:lnTo>
                  <a:lnTo>
                    <a:pt x="75740" y="34545"/>
                  </a:lnTo>
                  <a:lnTo>
                    <a:pt x="198660" y="34545"/>
                  </a:lnTo>
                  <a:lnTo>
                    <a:pt x="191392" y="29580"/>
                  </a:lnTo>
                  <a:lnTo>
                    <a:pt x="179481" y="24097"/>
                  </a:lnTo>
                  <a:lnTo>
                    <a:pt x="167297" y="20523"/>
                  </a:lnTo>
                  <a:lnTo>
                    <a:pt x="161378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5" name="object 149"/>
            <p:cNvSpPr/>
            <p:nvPr/>
          </p:nvSpPr>
          <p:spPr>
            <a:xfrm>
              <a:off x="5277198" y="5417507"/>
              <a:ext cx="125095" cy="125730"/>
            </a:xfrm>
            <a:custGeom>
              <a:avLst/>
              <a:gdLst/>
              <a:ahLst/>
              <a:cxnLst/>
              <a:rect l="l" t="t" r="r" b="b"/>
              <a:pathLst>
                <a:path w="125095" h="125729">
                  <a:moveTo>
                    <a:pt x="61973" y="0"/>
                  </a:moveTo>
                  <a:lnTo>
                    <a:pt x="23112" y="14141"/>
                  </a:lnTo>
                  <a:lnTo>
                    <a:pt x="1702" y="49316"/>
                  </a:lnTo>
                  <a:lnTo>
                    <a:pt x="0" y="63835"/>
                  </a:lnTo>
                  <a:lnTo>
                    <a:pt x="1621" y="78022"/>
                  </a:lnTo>
                  <a:lnTo>
                    <a:pt x="23201" y="112858"/>
                  </a:lnTo>
                  <a:lnTo>
                    <a:pt x="48065" y="125222"/>
                  </a:lnTo>
                  <a:lnTo>
                    <a:pt x="66103" y="124410"/>
                  </a:lnTo>
                  <a:lnTo>
                    <a:pt x="81850" y="120980"/>
                  </a:lnTo>
                  <a:lnTo>
                    <a:pt x="95266" y="115256"/>
                  </a:lnTo>
                  <a:lnTo>
                    <a:pt x="106306" y="107562"/>
                  </a:lnTo>
                  <a:lnTo>
                    <a:pt x="108341" y="105359"/>
                  </a:lnTo>
                  <a:lnTo>
                    <a:pt x="61973" y="105359"/>
                  </a:lnTo>
                  <a:lnTo>
                    <a:pt x="47683" y="103043"/>
                  </a:lnTo>
                  <a:lnTo>
                    <a:pt x="35388" y="96559"/>
                  </a:lnTo>
                  <a:lnTo>
                    <a:pt x="26010" y="86607"/>
                  </a:lnTo>
                  <a:lnTo>
                    <a:pt x="20470" y="73882"/>
                  </a:lnTo>
                  <a:lnTo>
                    <a:pt x="21873" y="56223"/>
                  </a:lnTo>
                  <a:lnTo>
                    <a:pt x="26886" y="42167"/>
                  </a:lnTo>
                  <a:lnTo>
                    <a:pt x="34870" y="31724"/>
                  </a:lnTo>
                  <a:lnTo>
                    <a:pt x="45181" y="24904"/>
                  </a:lnTo>
                  <a:lnTo>
                    <a:pt x="57179" y="21718"/>
                  </a:lnTo>
                  <a:lnTo>
                    <a:pt x="108364" y="21718"/>
                  </a:lnTo>
                  <a:lnTo>
                    <a:pt x="107023" y="19815"/>
                  </a:lnTo>
                  <a:lnTo>
                    <a:pt x="97465" y="11099"/>
                  </a:lnTo>
                  <a:lnTo>
                    <a:pt x="86314" y="4797"/>
                  </a:lnTo>
                  <a:lnTo>
                    <a:pt x="73798" y="1057"/>
                  </a:lnTo>
                  <a:lnTo>
                    <a:pt x="61973" y="0"/>
                  </a:lnTo>
                  <a:close/>
                </a:path>
                <a:path w="125095" h="125729">
                  <a:moveTo>
                    <a:pt x="108364" y="21718"/>
                  </a:moveTo>
                  <a:lnTo>
                    <a:pt x="57179" y="21718"/>
                  </a:lnTo>
                  <a:lnTo>
                    <a:pt x="73336" y="23503"/>
                  </a:lnTo>
                  <a:lnTo>
                    <a:pt x="86724" y="28862"/>
                  </a:lnTo>
                  <a:lnTo>
                    <a:pt x="96962" y="37359"/>
                  </a:lnTo>
                  <a:lnTo>
                    <a:pt x="103666" y="48557"/>
                  </a:lnTo>
                  <a:lnTo>
                    <a:pt x="106455" y="62018"/>
                  </a:lnTo>
                  <a:lnTo>
                    <a:pt x="104176" y="76703"/>
                  </a:lnTo>
                  <a:lnTo>
                    <a:pt x="97731" y="88856"/>
                  </a:lnTo>
                  <a:lnTo>
                    <a:pt x="87819" y="97997"/>
                  </a:lnTo>
                  <a:lnTo>
                    <a:pt x="75133" y="103649"/>
                  </a:lnTo>
                  <a:lnTo>
                    <a:pt x="61973" y="105359"/>
                  </a:lnTo>
                  <a:lnTo>
                    <a:pt x="108341" y="105359"/>
                  </a:lnTo>
                  <a:lnTo>
                    <a:pt x="114930" y="98223"/>
                  </a:lnTo>
                  <a:lnTo>
                    <a:pt x="121094" y="87562"/>
                  </a:lnTo>
                  <a:lnTo>
                    <a:pt x="124756" y="75904"/>
                  </a:lnTo>
                  <a:lnTo>
                    <a:pt x="123855" y="58990"/>
                  </a:lnTo>
                  <a:lnTo>
                    <a:pt x="120447" y="43907"/>
                  </a:lnTo>
                  <a:lnTo>
                    <a:pt x="114760" y="30800"/>
                  </a:lnTo>
                  <a:lnTo>
                    <a:pt x="108364" y="21718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6" name="object 150"/>
            <p:cNvSpPr/>
            <p:nvPr/>
          </p:nvSpPr>
          <p:spPr>
            <a:xfrm>
              <a:off x="5318227" y="5459652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10" h="43814">
                  <a:moveTo>
                    <a:pt x="15392" y="0"/>
                  </a:moveTo>
                  <a:lnTo>
                    <a:pt x="4344" y="8013"/>
                  </a:lnTo>
                  <a:lnTo>
                    <a:pt x="0" y="21265"/>
                  </a:lnTo>
                  <a:lnTo>
                    <a:pt x="1946" y="30268"/>
                  </a:lnTo>
                  <a:lnTo>
                    <a:pt x="10843" y="39844"/>
                  </a:lnTo>
                  <a:lnTo>
                    <a:pt x="25756" y="43379"/>
                  </a:lnTo>
                  <a:lnTo>
                    <a:pt x="35268" y="38739"/>
                  </a:lnTo>
                  <a:lnTo>
                    <a:pt x="41152" y="27887"/>
                  </a:lnTo>
                  <a:lnTo>
                    <a:pt x="41613" y="10274"/>
                  </a:lnTo>
                  <a:lnTo>
                    <a:pt x="31773" y="2344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7" name="object 151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87097" y="0"/>
                  </a:moveTo>
                  <a:lnTo>
                    <a:pt x="47009" y="9883"/>
                  </a:lnTo>
                  <a:lnTo>
                    <a:pt x="16722" y="36801"/>
                  </a:lnTo>
                  <a:lnTo>
                    <a:pt x="1102" y="76725"/>
                  </a:lnTo>
                  <a:lnTo>
                    <a:pt x="0" y="92178"/>
                  </a:lnTo>
                  <a:lnTo>
                    <a:pt x="1823" y="105641"/>
                  </a:lnTo>
                  <a:lnTo>
                    <a:pt x="19142" y="140961"/>
                  </a:lnTo>
                  <a:lnTo>
                    <a:pt x="52030" y="165209"/>
                  </a:lnTo>
                  <a:lnTo>
                    <a:pt x="97653" y="173920"/>
                  </a:lnTo>
                  <a:lnTo>
                    <a:pt x="111671" y="171048"/>
                  </a:lnTo>
                  <a:lnTo>
                    <a:pt x="147449" y="150342"/>
                  </a:lnTo>
                  <a:lnTo>
                    <a:pt x="169696" y="115610"/>
                  </a:lnTo>
                  <a:lnTo>
                    <a:pt x="174400" y="87274"/>
                  </a:lnTo>
                  <a:lnTo>
                    <a:pt x="173763" y="76697"/>
                  </a:lnTo>
                  <a:lnTo>
                    <a:pt x="158906" y="37623"/>
                  </a:lnTo>
                  <a:lnTo>
                    <a:pt x="128255" y="10286"/>
                  </a:lnTo>
                  <a:lnTo>
                    <a:pt x="8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8" name="object 152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74400" y="87274"/>
                  </a:moveTo>
                  <a:lnTo>
                    <a:pt x="164110" y="128419"/>
                  </a:lnTo>
                  <a:lnTo>
                    <a:pt x="136765" y="159064"/>
                  </a:lnTo>
                  <a:lnTo>
                    <a:pt x="97653" y="173920"/>
                  </a:lnTo>
                  <a:lnTo>
                    <a:pt x="81205" y="173018"/>
                  </a:lnTo>
                  <a:lnTo>
                    <a:pt x="39512" y="158632"/>
                  </a:lnTo>
                  <a:lnTo>
                    <a:pt x="11500" y="130198"/>
                  </a:lnTo>
                  <a:lnTo>
                    <a:pt x="0" y="92178"/>
                  </a:lnTo>
                  <a:lnTo>
                    <a:pt x="1104" y="76697"/>
                  </a:lnTo>
                  <a:lnTo>
                    <a:pt x="16722" y="36801"/>
                  </a:lnTo>
                  <a:lnTo>
                    <a:pt x="47009" y="9883"/>
                  </a:lnTo>
                  <a:lnTo>
                    <a:pt x="87097" y="0"/>
                  </a:lnTo>
                  <a:lnTo>
                    <a:pt x="101658" y="1208"/>
                  </a:lnTo>
                  <a:lnTo>
                    <a:pt x="139901" y="17765"/>
                  </a:lnTo>
                  <a:lnTo>
                    <a:pt x="165875" y="49611"/>
                  </a:lnTo>
                  <a:lnTo>
                    <a:pt x="174400" y="87274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9" name="object 153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90305" y="0"/>
                  </a:moveTo>
                  <a:lnTo>
                    <a:pt x="43490" y="11931"/>
                  </a:lnTo>
                  <a:lnTo>
                    <a:pt x="14877" y="37727"/>
                  </a:lnTo>
                  <a:lnTo>
                    <a:pt x="0" y="82936"/>
                  </a:lnTo>
                  <a:lnTo>
                    <a:pt x="369" y="94914"/>
                  </a:lnTo>
                  <a:lnTo>
                    <a:pt x="18437" y="140473"/>
                  </a:lnTo>
                  <a:lnTo>
                    <a:pt x="58725" y="169473"/>
                  </a:lnTo>
                  <a:lnTo>
                    <a:pt x="82307" y="173960"/>
                  </a:lnTo>
                  <a:lnTo>
                    <a:pt x="94325" y="173729"/>
                  </a:lnTo>
                  <a:lnTo>
                    <a:pt x="139791" y="156219"/>
                  </a:lnTo>
                  <a:lnTo>
                    <a:pt x="169281" y="116014"/>
                  </a:lnTo>
                  <a:lnTo>
                    <a:pt x="174090" y="92326"/>
                  </a:lnTo>
                  <a:lnTo>
                    <a:pt x="174005" y="80264"/>
                  </a:lnTo>
                  <a:lnTo>
                    <a:pt x="157073" y="34895"/>
                  </a:lnTo>
                  <a:lnTo>
                    <a:pt x="124825" y="8279"/>
                  </a:lnTo>
                  <a:lnTo>
                    <a:pt x="90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0" name="object 154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48692" y="25200"/>
                  </a:moveTo>
                  <a:lnTo>
                    <a:pt x="172261" y="68305"/>
                  </a:lnTo>
                  <a:lnTo>
                    <a:pt x="174090" y="92326"/>
                  </a:lnTo>
                  <a:lnTo>
                    <a:pt x="172515" y="104304"/>
                  </a:lnTo>
                  <a:lnTo>
                    <a:pt x="149623" y="147674"/>
                  </a:lnTo>
                  <a:lnTo>
                    <a:pt x="106259" y="171844"/>
                  </a:lnTo>
                  <a:lnTo>
                    <a:pt x="82307" y="173960"/>
                  </a:lnTo>
                  <a:lnTo>
                    <a:pt x="70381" y="172539"/>
                  </a:lnTo>
                  <a:lnTo>
                    <a:pt x="27140" y="150432"/>
                  </a:lnTo>
                  <a:lnTo>
                    <a:pt x="6070" y="118501"/>
                  </a:lnTo>
                  <a:lnTo>
                    <a:pt x="0" y="82936"/>
                  </a:lnTo>
                  <a:lnTo>
                    <a:pt x="1273" y="71060"/>
                  </a:lnTo>
                  <a:lnTo>
                    <a:pt x="22646" y="27943"/>
                  </a:lnTo>
                  <a:lnTo>
                    <a:pt x="54794" y="6454"/>
                  </a:lnTo>
                  <a:lnTo>
                    <a:pt x="90305" y="0"/>
                  </a:lnTo>
                  <a:lnTo>
                    <a:pt x="102137" y="1137"/>
                  </a:lnTo>
                  <a:lnTo>
                    <a:pt x="145137" y="21836"/>
                  </a:lnTo>
                  <a:lnTo>
                    <a:pt x="148692" y="252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1" name="object 155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49611" y="8524"/>
                  </a:lnTo>
                  <a:lnTo>
                    <a:pt x="17765" y="34499"/>
                  </a:lnTo>
                  <a:lnTo>
                    <a:pt x="1208" y="72741"/>
                  </a:lnTo>
                  <a:lnTo>
                    <a:pt x="0" y="87302"/>
                  </a:lnTo>
                  <a:lnTo>
                    <a:pt x="1151" y="101453"/>
                  </a:lnTo>
                  <a:lnTo>
                    <a:pt x="17163" y="138815"/>
                  </a:lnTo>
                  <a:lnTo>
                    <a:pt x="48858" y="164753"/>
                  </a:lnTo>
                  <a:lnTo>
                    <a:pt x="92178" y="174400"/>
                  </a:lnTo>
                  <a:lnTo>
                    <a:pt x="105641" y="172576"/>
                  </a:lnTo>
                  <a:lnTo>
                    <a:pt x="140961" y="155257"/>
                  </a:lnTo>
                  <a:lnTo>
                    <a:pt x="165209" y="122369"/>
                  </a:lnTo>
                  <a:lnTo>
                    <a:pt x="173920" y="76746"/>
                  </a:lnTo>
                  <a:lnTo>
                    <a:pt x="171048" y="62728"/>
                  </a:lnTo>
                  <a:lnTo>
                    <a:pt x="150342" y="26951"/>
                  </a:lnTo>
                  <a:lnTo>
                    <a:pt x="115610" y="4703"/>
                  </a:lnTo>
                  <a:lnTo>
                    <a:pt x="87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2" name="object 156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128419" y="10289"/>
                  </a:lnTo>
                  <a:lnTo>
                    <a:pt x="159064" y="37634"/>
                  </a:lnTo>
                  <a:lnTo>
                    <a:pt x="173920" y="76746"/>
                  </a:lnTo>
                  <a:lnTo>
                    <a:pt x="173018" y="93194"/>
                  </a:lnTo>
                  <a:lnTo>
                    <a:pt x="158632" y="134887"/>
                  </a:lnTo>
                  <a:lnTo>
                    <a:pt x="130198" y="162900"/>
                  </a:lnTo>
                  <a:lnTo>
                    <a:pt x="92178" y="174400"/>
                  </a:lnTo>
                  <a:lnTo>
                    <a:pt x="76697" y="173295"/>
                  </a:lnTo>
                  <a:lnTo>
                    <a:pt x="36801" y="157677"/>
                  </a:lnTo>
                  <a:lnTo>
                    <a:pt x="9883" y="127390"/>
                  </a:lnTo>
                  <a:lnTo>
                    <a:pt x="0" y="87302"/>
                  </a:lnTo>
                  <a:lnTo>
                    <a:pt x="1208" y="72741"/>
                  </a:lnTo>
                  <a:lnTo>
                    <a:pt x="17765" y="34499"/>
                  </a:lnTo>
                  <a:lnTo>
                    <a:pt x="49611" y="8524"/>
                  </a:lnTo>
                  <a:lnTo>
                    <a:pt x="87274" y="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3" name="object 157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76746" y="0"/>
                  </a:moveTo>
                  <a:lnTo>
                    <a:pt x="37634" y="14855"/>
                  </a:lnTo>
                  <a:lnTo>
                    <a:pt x="10289" y="45500"/>
                  </a:lnTo>
                  <a:lnTo>
                    <a:pt x="0" y="86645"/>
                  </a:lnTo>
                  <a:lnTo>
                    <a:pt x="636" y="97222"/>
                  </a:lnTo>
                  <a:lnTo>
                    <a:pt x="15493" y="136296"/>
                  </a:lnTo>
                  <a:lnTo>
                    <a:pt x="46144" y="163633"/>
                  </a:lnTo>
                  <a:lnTo>
                    <a:pt x="87302" y="173920"/>
                  </a:lnTo>
                  <a:lnTo>
                    <a:pt x="101453" y="172768"/>
                  </a:lnTo>
                  <a:lnTo>
                    <a:pt x="138815" y="156756"/>
                  </a:lnTo>
                  <a:lnTo>
                    <a:pt x="164753" y="125061"/>
                  </a:lnTo>
                  <a:lnTo>
                    <a:pt x="174400" y="81741"/>
                  </a:lnTo>
                  <a:lnTo>
                    <a:pt x="172576" y="68278"/>
                  </a:lnTo>
                  <a:lnTo>
                    <a:pt x="155257" y="32958"/>
                  </a:lnTo>
                  <a:lnTo>
                    <a:pt x="122369" y="8710"/>
                  </a:lnTo>
                  <a:lnTo>
                    <a:pt x="76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4" name="object 158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0" y="86645"/>
                  </a:moveTo>
                  <a:lnTo>
                    <a:pt x="10289" y="45500"/>
                  </a:lnTo>
                  <a:lnTo>
                    <a:pt x="37634" y="14855"/>
                  </a:lnTo>
                  <a:lnTo>
                    <a:pt x="76746" y="0"/>
                  </a:lnTo>
                  <a:lnTo>
                    <a:pt x="93194" y="901"/>
                  </a:lnTo>
                  <a:lnTo>
                    <a:pt x="134887" y="15287"/>
                  </a:lnTo>
                  <a:lnTo>
                    <a:pt x="162900" y="43721"/>
                  </a:lnTo>
                  <a:lnTo>
                    <a:pt x="174400" y="81741"/>
                  </a:lnTo>
                  <a:lnTo>
                    <a:pt x="173295" y="97222"/>
                  </a:lnTo>
                  <a:lnTo>
                    <a:pt x="157677" y="137118"/>
                  </a:lnTo>
                  <a:lnTo>
                    <a:pt x="127390" y="164036"/>
                  </a:lnTo>
                  <a:lnTo>
                    <a:pt x="87302" y="173920"/>
                  </a:lnTo>
                  <a:lnTo>
                    <a:pt x="72741" y="172711"/>
                  </a:lnTo>
                  <a:lnTo>
                    <a:pt x="34499" y="156154"/>
                  </a:lnTo>
                  <a:lnTo>
                    <a:pt x="8524" y="124308"/>
                  </a:lnTo>
                  <a:lnTo>
                    <a:pt x="0" y="86645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5" name="object 159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1741" y="0"/>
                  </a:moveTo>
                  <a:lnTo>
                    <a:pt x="43721" y="11500"/>
                  </a:lnTo>
                  <a:lnTo>
                    <a:pt x="15287" y="39512"/>
                  </a:lnTo>
                  <a:lnTo>
                    <a:pt x="901" y="81205"/>
                  </a:lnTo>
                  <a:lnTo>
                    <a:pt x="0" y="97653"/>
                  </a:lnTo>
                  <a:lnTo>
                    <a:pt x="2871" y="111671"/>
                  </a:lnTo>
                  <a:lnTo>
                    <a:pt x="23577" y="147449"/>
                  </a:lnTo>
                  <a:lnTo>
                    <a:pt x="58309" y="169696"/>
                  </a:lnTo>
                  <a:lnTo>
                    <a:pt x="86645" y="174400"/>
                  </a:lnTo>
                  <a:lnTo>
                    <a:pt x="97194" y="173769"/>
                  </a:lnTo>
                  <a:lnTo>
                    <a:pt x="136296" y="158906"/>
                  </a:lnTo>
                  <a:lnTo>
                    <a:pt x="163633" y="128255"/>
                  </a:lnTo>
                  <a:lnTo>
                    <a:pt x="173920" y="87097"/>
                  </a:lnTo>
                  <a:lnTo>
                    <a:pt x="172768" y="72946"/>
                  </a:lnTo>
                  <a:lnTo>
                    <a:pt x="156756" y="35584"/>
                  </a:lnTo>
                  <a:lnTo>
                    <a:pt x="125061" y="9646"/>
                  </a:lnTo>
                  <a:lnTo>
                    <a:pt x="81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6" name="object 160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6645" y="174400"/>
                  </a:moveTo>
                  <a:lnTo>
                    <a:pt x="45500" y="164110"/>
                  </a:lnTo>
                  <a:lnTo>
                    <a:pt x="14855" y="136765"/>
                  </a:lnTo>
                  <a:lnTo>
                    <a:pt x="0" y="97653"/>
                  </a:lnTo>
                  <a:lnTo>
                    <a:pt x="901" y="81205"/>
                  </a:lnTo>
                  <a:lnTo>
                    <a:pt x="15287" y="39512"/>
                  </a:lnTo>
                  <a:lnTo>
                    <a:pt x="43721" y="11500"/>
                  </a:lnTo>
                  <a:lnTo>
                    <a:pt x="81741" y="0"/>
                  </a:lnTo>
                  <a:lnTo>
                    <a:pt x="97222" y="1104"/>
                  </a:lnTo>
                  <a:lnTo>
                    <a:pt x="137118" y="16722"/>
                  </a:lnTo>
                  <a:lnTo>
                    <a:pt x="164036" y="47009"/>
                  </a:lnTo>
                  <a:lnTo>
                    <a:pt x="173920" y="87097"/>
                  </a:lnTo>
                  <a:lnTo>
                    <a:pt x="172711" y="101658"/>
                  </a:lnTo>
                  <a:lnTo>
                    <a:pt x="156154" y="139901"/>
                  </a:lnTo>
                  <a:lnTo>
                    <a:pt x="124308" y="165875"/>
                  </a:lnTo>
                  <a:lnTo>
                    <a:pt x="86645" y="1744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7" name="object 161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91023" y="0"/>
                  </a:moveTo>
                  <a:lnTo>
                    <a:pt x="44186" y="11416"/>
                  </a:lnTo>
                  <a:lnTo>
                    <a:pt x="15545" y="36928"/>
                  </a:lnTo>
                  <a:lnTo>
                    <a:pt x="0" y="82307"/>
                  </a:lnTo>
                  <a:lnTo>
                    <a:pt x="230" y="94325"/>
                  </a:lnTo>
                  <a:lnTo>
                    <a:pt x="17740" y="139791"/>
                  </a:lnTo>
                  <a:lnTo>
                    <a:pt x="57945" y="169281"/>
                  </a:lnTo>
                  <a:lnTo>
                    <a:pt x="81633" y="174090"/>
                  </a:lnTo>
                  <a:lnTo>
                    <a:pt x="93695" y="174005"/>
                  </a:lnTo>
                  <a:lnTo>
                    <a:pt x="139064" y="157073"/>
                  </a:lnTo>
                  <a:lnTo>
                    <a:pt x="165680" y="124825"/>
                  </a:lnTo>
                  <a:lnTo>
                    <a:pt x="173960" y="90305"/>
                  </a:lnTo>
                  <a:lnTo>
                    <a:pt x="173460" y="78363"/>
                  </a:lnTo>
                  <a:lnTo>
                    <a:pt x="154869" y="32720"/>
                  </a:lnTo>
                  <a:lnTo>
                    <a:pt x="114505" y="4182"/>
                  </a:lnTo>
                  <a:lnTo>
                    <a:pt x="9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8" name="object 162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148759" y="148692"/>
                  </a:moveTo>
                  <a:lnTo>
                    <a:pt x="105654" y="172261"/>
                  </a:lnTo>
                  <a:lnTo>
                    <a:pt x="81633" y="174090"/>
                  </a:lnTo>
                  <a:lnTo>
                    <a:pt x="69655" y="172515"/>
                  </a:lnTo>
                  <a:lnTo>
                    <a:pt x="26285" y="149623"/>
                  </a:lnTo>
                  <a:lnTo>
                    <a:pt x="2115" y="106259"/>
                  </a:lnTo>
                  <a:lnTo>
                    <a:pt x="0" y="82307"/>
                  </a:lnTo>
                  <a:lnTo>
                    <a:pt x="1420" y="70381"/>
                  </a:lnTo>
                  <a:lnTo>
                    <a:pt x="23528" y="27140"/>
                  </a:lnTo>
                  <a:lnTo>
                    <a:pt x="55458" y="6070"/>
                  </a:lnTo>
                  <a:lnTo>
                    <a:pt x="91023" y="0"/>
                  </a:lnTo>
                  <a:lnTo>
                    <a:pt x="102899" y="1273"/>
                  </a:lnTo>
                  <a:lnTo>
                    <a:pt x="146017" y="22646"/>
                  </a:lnTo>
                  <a:lnTo>
                    <a:pt x="167506" y="54794"/>
                  </a:lnTo>
                  <a:lnTo>
                    <a:pt x="173960" y="90305"/>
                  </a:lnTo>
                  <a:lnTo>
                    <a:pt x="172822" y="102137"/>
                  </a:lnTo>
                  <a:lnTo>
                    <a:pt x="152123" y="145137"/>
                  </a:lnTo>
                  <a:lnTo>
                    <a:pt x="148759" y="148692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9" name="object 163"/>
            <p:cNvSpPr txBox="1"/>
            <p:nvPr/>
          </p:nvSpPr>
          <p:spPr>
            <a:xfrm>
              <a:off x="2541203" y="6693577"/>
              <a:ext cx="67466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0476" marR="5079" indent="-98413"/>
              <a:r>
                <a:rPr sz="800" spc="15" dirty="0">
                  <a:latin typeface="+mj-lt"/>
                  <a:cs typeface="Arial"/>
                </a:rPr>
                <a:t>Corporate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0" name="object 164"/>
            <p:cNvSpPr txBox="1"/>
            <p:nvPr/>
          </p:nvSpPr>
          <p:spPr>
            <a:xfrm>
              <a:off x="2668782" y="5745043"/>
              <a:ext cx="512752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984" marR="5079" indent="-74921"/>
              <a:r>
                <a:rPr sz="800" spc="10" dirty="0">
                  <a:latin typeface="+mj-lt"/>
                  <a:cs typeface="Arial"/>
                </a:rPr>
                <a:t>Remote </a:t>
              </a:r>
              <a:r>
                <a:rPr sz="800" dirty="0">
                  <a:latin typeface="+mj-lt"/>
                  <a:cs typeface="Arial"/>
                </a:rPr>
                <a:t>User</a:t>
              </a:r>
            </a:p>
          </p:txBody>
        </p:sp>
        <p:sp>
          <p:nvSpPr>
            <p:cNvPr id="181" name="object 165"/>
            <p:cNvSpPr txBox="1"/>
            <p:nvPr/>
          </p:nvSpPr>
          <p:spPr>
            <a:xfrm>
              <a:off x="4660134" y="5760547"/>
              <a:ext cx="595196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0" marR="5079" indent="-29205"/>
              <a:r>
                <a:rPr sz="800" spc="15" dirty="0">
                  <a:latin typeface="+mj-lt"/>
                  <a:cs typeface="Arial"/>
                </a:rPr>
                <a:t>Branch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2" name="object 166"/>
            <p:cNvSpPr txBox="1"/>
            <p:nvPr/>
          </p:nvSpPr>
          <p:spPr>
            <a:xfrm>
              <a:off x="4865401" y="6676818"/>
              <a:ext cx="471123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25" dirty="0">
                  <a:latin typeface="+mj-lt"/>
                  <a:cs typeface="Arial"/>
                </a:rPr>
                <a:t>Mobility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3" name="object 167"/>
            <p:cNvSpPr txBox="1"/>
            <p:nvPr/>
          </p:nvSpPr>
          <p:spPr>
            <a:xfrm>
              <a:off x="4515389" y="7616416"/>
              <a:ext cx="58864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5" dirty="0">
                  <a:latin typeface="+mj-lt"/>
                  <a:cs typeface="Arial"/>
                </a:rPr>
                <a:t>Data </a:t>
              </a:r>
              <a:r>
                <a:rPr sz="800" spc="10" dirty="0">
                  <a:latin typeface="+mj-lt"/>
                  <a:cs typeface="Arial"/>
                </a:rPr>
                <a:t>Center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4" name="object 168"/>
            <p:cNvSpPr txBox="1"/>
            <p:nvPr/>
          </p:nvSpPr>
          <p:spPr>
            <a:xfrm>
              <a:off x="3724331" y="8083065"/>
              <a:ext cx="3683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dirty="0">
                  <a:latin typeface="+mj-lt"/>
                  <a:cs typeface="Arial"/>
                </a:rPr>
                <a:t>UC </a:t>
              </a:r>
              <a:r>
                <a:rPr sz="800" spc="-20" dirty="0">
                  <a:latin typeface="+mj-lt"/>
                  <a:cs typeface="Arial"/>
                </a:rPr>
                <a:t>&amp; C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5" name="object 169"/>
            <p:cNvSpPr txBox="1"/>
            <p:nvPr/>
          </p:nvSpPr>
          <p:spPr>
            <a:xfrm>
              <a:off x="2707316" y="7616416"/>
              <a:ext cx="626110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8"/>
              <a:r>
                <a:rPr sz="800" spc="20" dirty="0">
                  <a:latin typeface="+mj-lt"/>
                  <a:cs typeface="Arial"/>
                </a:rPr>
                <a:t>Public </a:t>
              </a:r>
              <a:r>
                <a:rPr sz="800" spc="15" dirty="0">
                  <a:latin typeface="+mj-lt"/>
                  <a:cs typeface="Arial"/>
                </a:rPr>
                <a:t>Cloud</a:t>
              </a:r>
              <a:endParaRPr sz="800" dirty="0">
                <a:latin typeface="+mj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56315"/>
            <a:ext cx="7505982" cy="346249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defTabSz="696777"/>
            <a:r>
              <a:rPr lang="en-IN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EXECUTION CAPABILITIES</a:t>
            </a:r>
            <a:endParaRPr lang="en-IN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4699" y="1314450"/>
            <a:ext cx="351692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2464" y="3771900"/>
            <a:ext cx="293077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2155" y="1371600"/>
            <a:ext cx="293077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2155" y="3771900"/>
            <a:ext cx="293077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5" y="940495"/>
            <a:ext cx="7911457" cy="3812426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2" y="1777375"/>
            <a:ext cx="797888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4" y="1726668"/>
            <a:ext cx="491081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8022" y="1705456"/>
            <a:ext cx="396519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4448886"/>
            <a:ext cx="1289722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4073494"/>
            <a:ext cx="1289722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19" y="4073494"/>
            <a:ext cx="1406769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0" y="4387750"/>
            <a:ext cx="1349930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40" y="1807893"/>
            <a:ext cx="806104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56" y="1880346"/>
            <a:ext cx="686415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19" y="1880347"/>
            <a:ext cx="745272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ssc">
            <a:extLst>
              <a:ext uri="{FF2B5EF4-FFF2-40B4-BE49-F238E27FC236}">
                <a16:creationId xmlns:a16="http://schemas.microsoft.com/office/drawing/2014/main" id="{9787A3F9-D4F8-4308-A325-09565B6F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2" y="3906983"/>
            <a:ext cx="720685" cy="4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08" y="3930202"/>
            <a:ext cx="1467942" cy="3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62527" y="4329465"/>
            <a:ext cx="835903" cy="2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91661" y="4356562"/>
            <a:ext cx="491708" cy="3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5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B5619-C13B-46EC-ABF0-C4BE057A3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1" y="914402"/>
            <a:ext cx="1367217" cy="193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0C7AC-2A4B-4143-A164-99B102450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95" y="914402"/>
            <a:ext cx="1382663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470C0-0F7E-47F1-9E91-2C017EB2C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59" y="914402"/>
            <a:ext cx="1382661" cy="195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54956-63B0-49AD-810F-8416729C3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2" y="914402"/>
            <a:ext cx="1382663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44744-07CD-45E2-8D0B-857B8E506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76" y="914401"/>
            <a:ext cx="1367219" cy="193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444A5-17E6-4D53-8F86-7371542772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95" y="3094281"/>
            <a:ext cx="1472466" cy="190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E32BB-4869-4C23-998A-DF7D043B7D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5" y="3067167"/>
            <a:ext cx="1369699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008A3C4D51761442AEF33AF781052341@Kpm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76" y="3067166"/>
            <a:ext cx="1380005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D43C145547206459E209D01F7519577@Kpm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03" y="3057461"/>
            <a:ext cx="1362179" cy="19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06F7A6-54AA-4021-B43F-82C3B07E0B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2" y="3094281"/>
            <a:ext cx="1382663" cy="1954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75358" y="353292"/>
            <a:ext cx="7318332" cy="36933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ALIGNING TO OUR VERTICAL STRATEGY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1B939-BC26-4EEE-8348-3E01CD6D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3736" y="4800600"/>
            <a:ext cx="2005965" cy="273844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1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ealthcare">
            <a:extLst>
              <a:ext uri="{FF2B5EF4-FFF2-40B4-BE49-F238E27FC236}">
                <a16:creationId xmlns:a16="http://schemas.microsoft.com/office/drawing/2014/main" id="{E6EB7254-2065-4496-BFB8-99BF1FA6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2366" y="1144106"/>
            <a:ext cx="9144000" cy="2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0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1075893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 engagement models and key strengths</a:t>
            </a:r>
          </a:p>
        </p:txBody>
      </p: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BEAD5-C8CC-41AA-B1E3-A5B441C51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51" y="1288125"/>
            <a:ext cx="3622974" cy="3493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1"/>
            <a:ext cx="7505982" cy="346249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ENGAGEMENT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7301914" y="971551"/>
            <a:ext cx="1329592" cy="701540"/>
          </a:xfrm>
          <a:prstGeom prst="rect">
            <a:avLst/>
          </a:prstGeom>
        </p:spPr>
        <p:txBody>
          <a:bodyPr vert="horz" wrap="square" lIns="0" tIns="343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8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Systems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are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 client and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annuity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payout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for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7511425" y="3582960"/>
            <a:ext cx="990600" cy="1034964"/>
          </a:xfrm>
          <a:prstGeom prst="rect">
            <a:avLst/>
          </a:prstGeom>
        </p:spPr>
        <p:txBody>
          <a:bodyPr vert="horz" wrap="square" lIns="0" tIns="343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8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No upfront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 and payout 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consumption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3399692" y="3905659"/>
            <a:ext cx="1824560" cy="1034964"/>
          </a:xfrm>
          <a:prstGeom prst="rect">
            <a:avLst/>
          </a:prstGeom>
        </p:spPr>
        <p:txBody>
          <a:bodyPr vert="horz" wrap="square" lIns="0" tIns="343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162" marR="3871" indent="-140807" algn="r">
              <a:lnSpc>
                <a:spcPts val="1280"/>
              </a:lnSpc>
              <a:spcBef>
                <a:spcPts val="271"/>
              </a:spcBef>
            </a:pP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Reduced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upfront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lang="en-IN"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subscribes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by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Sify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 </a:t>
            </a:r>
            <a:r>
              <a:rPr sz="1100" spc="-6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part</a:t>
            </a:r>
            <a:r>
              <a:rPr sz="1100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100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their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overall</a:t>
            </a:r>
            <a:r>
              <a:rPr sz="1100" spc="-5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lang="en-IN"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requirement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3399692" y="1403017"/>
            <a:ext cx="1172308" cy="1201677"/>
          </a:xfrm>
          <a:prstGeom prst="rect">
            <a:avLst/>
          </a:prstGeom>
        </p:spPr>
        <p:txBody>
          <a:bodyPr vert="horz" wrap="square" lIns="0" tIns="343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8" marR="3871" indent="171774" algn="r">
              <a:lnSpc>
                <a:spcPts val="1280"/>
              </a:lnSpc>
              <a:spcBef>
                <a:spcPts val="271"/>
              </a:spcBef>
            </a:pP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engagement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defined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business</a:t>
            </a:r>
            <a:r>
              <a:rPr sz="1100" spc="-7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outcome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generated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10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IT </a:t>
            </a:r>
            <a:r>
              <a:rPr sz="1100" spc="-6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solutions and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F255A9-4A2B-4CC0-91F8-62920D747D06}"/>
              </a:ext>
            </a:extLst>
          </p:cNvPr>
          <p:cNvGrpSpPr/>
          <p:nvPr/>
        </p:nvGrpSpPr>
        <p:grpSpPr>
          <a:xfrm>
            <a:off x="293077" y="1894676"/>
            <a:ext cx="3361846" cy="2097415"/>
            <a:chOff x="0" y="750002"/>
            <a:chExt cx="4370400" cy="27965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2D0B6A-90AF-4E7C-8AA4-1DE40152873D}"/>
                </a:ext>
              </a:extLst>
            </p:cNvPr>
            <p:cNvSpPr txBox="1"/>
            <p:nvPr/>
          </p:nvSpPr>
          <p:spPr>
            <a:xfrm>
              <a:off x="0" y="750002"/>
              <a:ext cx="1460399" cy="26452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IN" sz="6100" b="1" dirty="0">
                  <a:solidFill>
                    <a:srgbClr val="1F497D">
                      <a:lumMod val="40000"/>
                      <a:lumOff val="60000"/>
                    </a:srgbClr>
                  </a:solidFill>
                  <a:latin typeface="Trebuchet MS" pitchFamily="34" charset="0"/>
                </a:rPr>
                <a:t>Less</a:t>
              </a:r>
              <a:endParaRPr lang="en-IN" sz="6100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DC7C9-E4F7-4B1B-AEF1-E33A70152CDB}"/>
                </a:ext>
              </a:extLst>
            </p:cNvPr>
            <p:cNvSpPr txBox="1"/>
            <p:nvPr/>
          </p:nvSpPr>
          <p:spPr>
            <a:xfrm>
              <a:off x="1085200" y="1371600"/>
              <a:ext cx="3285200" cy="217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en-IN" sz="41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Hardware</a:t>
              </a:r>
            </a:p>
            <a:p>
              <a:pPr>
                <a:lnSpc>
                  <a:spcPts val="4038"/>
                </a:lnSpc>
              </a:pPr>
              <a:r>
                <a:rPr lang="en-IN" sz="4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People</a:t>
              </a:r>
            </a:p>
            <a:p>
              <a:pPr>
                <a:lnSpc>
                  <a:spcPts val="4038"/>
                </a:lnSpc>
              </a:pPr>
              <a:r>
                <a:rPr lang="en-IN" sz="4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Licenses</a:t>
              </a:r>
              <a:endParaRPr lang="en-IN" sz="4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F2EE6-566D-4C29-936D-26F638FA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9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ealthcare">
            <a:extLst>
              <a:ext uri="{FF2B5EF4-FFF2-40B4-BE49-F238E27FC236}">
                <a16:creationId xmlns:a16="http://schemas.microsoft.com/office/drawing/2014/main" id="{E6EB7254-2065-4496-BFB8-99BF1FA6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2366" y="1144106"/>
            <a:ext cx="9144000" cy="2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0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1106016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KEY INDUSTRY DRIVERS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8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6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5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5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1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1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30"/>
            <a:ext cx="2400300" cy="135420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 defTabSz="685715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715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30"/>
            <a:ext cx="2400300" cy="135420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 defTabSz="685715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715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4"/>
            <a:ext cx="2400300" cy="135420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 defTabSz="685715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715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4"/>
            <a:ext cx="2400300" cy="135420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 defTabSz="685715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715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6" y="1023939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685715"/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6" y="1023939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85715"/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15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715"/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1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7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8" y="1081100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7" y="1512284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9" y="1075997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7" y="1606834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3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7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8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5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6" y="2119904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685715"/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6" y="2073672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85715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1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685715"/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6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85715"/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15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715"/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1797147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96"/>
          <p:cNvGrpSpPr/>
          <p:nvPr/>
        </p:nvGrpSpPr>
        <p:grpSpPr>
          <a:xfrm>
            <a:off x="1787614" y="2970165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685715"/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6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85715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5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2" y="1037560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6" y="4413192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51" tIns="44975" rIns="89951" bIns="44975" rtlCol="0" anchor="ctr"/>
          <a:lstStyle/>
          <a:p>
            <a:pPr algn="ctr" defTabSz="685715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7493432" y="3308202"/>
            <a:ext cx="940363" cy="1413224"/>
            <a:chOff x="7361550" y="3388873"/>
            <a:chExt cx="1143000" cy="171775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3"/>
              <a:ext cx="1143000" cy="1717758"/>
              <a:chOff x="6964639" y="4034345"/>
              <a:chExt cx="1524000" cy="229034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/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5"/>
                <a:ext cx="1524000" cy="910304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715"/>
                <a:r>
                  <a:rPr lang="en-US" sz="800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715"/>
                <a:r>
                  <a:rPr lang="en-US" sz="800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24"/>
          <p:cNvGrpSpPr/>
          <p:nvPr/>
        </p:nvGrpSpPr>
        <p:grpSpPr>
          <a:xfrm>
            <a:off x="5401111" y="3296768"/>
            <a:ext cx="1131570" cy="1464617"/>
            <a:chOff x="5543550" y="3388871"/>
            <a:chExt cx="1375410" cy="17802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682728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715"/>
              <a:r>
                <a:rPr lang="en-US" sz="800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715"/>
              <a:r>
                <a:rPr lang="en-US" sz="800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Group 23"/>
          <p:cNvGrpSpPr/>
          <p:nvPr/>
        </p:nvGrpSpPr>
        <p:grpSpPr>
          <a:xfrm>
            <a:off x="7140173" y="975361"/>
            <a:ext cx="1523655" cy="2246172"/>
            <a:chOff x="7029450" y="742950"/>
            <a:chExt cx="1771650" cy="261176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223667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715"/>
              <a:r>
                <a:rPr lang="en-US" sz="800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5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7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ealthcare">
            <a:extLst>
              <a:ext uri="{FF2B5EF4-FFF2-40B4-BE49-F238E27FC236}">
                <a16:creationId xmlns:a16="http://schemas.microsoft.com/office/drawing/2014/main" id="{E6EB7254-2065-4496-BFB8-99BF1FA6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2366" y="1144106"/>
            <a:ext cx="9144000" cy="2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0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1116407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SIFY CUSTOMER REFERENCES</a:t>
            </a:r>
          </a:p>
        </p:txBody>
      </p: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6429" y="336778"/>
            <a:ext cx="7505982" cy="347357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  <a:sym typeface="Arial"/>
              </a:rPr>
              <a:t>CUSTOMER LOGOS </a:t>
            </a:r>
            <a:r>
              <a:rPr lang="en-US" b="1" dirty="0">
                <a:solidFill>
                  <a:srgbClr val="FF0000"/>
                </a:solidFill>
                <a:cs typeface="Arial Narrow" panose="020B0604020202020204" pitchFamily="34" charset="0"/>
                <a:sym typeface="Arial"/>
              </a:rPr>
              <a:t>(WIP)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  <a:sym typeface="Arial"/>
              </a:rPr>
              <a:t> </a:t>
            </a:r>
            <a:endParaRPr lang="en-IN" b="1" dirty="0">
              <a:solidFill>
                <a:srgbClr val="FF0000"/>
              </a:solidFill>
              <a:cs typeface="Arial Narrow" panose="020B0604020202020204" pitchFamily="34" charset="0"/>
            </a:endParaRPr>
          </a:p>
        </p:txBody>
      </p:sp>
      <p:pic>
        <p:nvPicPr>
          <p:cNvPr id="47106" name="Picture 2" descr="Image result for sun pharma logo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807" y="1028697"/>
            <a:ext cx="536633" cy="722745"/>
          </a:xfrm>
          <a:prstGeom prst="rect">
            <a:avLst/>
          </a:prstGeom>
          <a:noFill/>
        </p:spPr>
      </p:pic>
      <p:pic>
        <p:nvPicPr>
          <p:cNvPr id="47108" name="Picture 4" descr="Image result for IPCA labs logo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122" y="1288947"/>
            <a:ext cx="1257589" cy="444743"/>
          </a:xfrm>
          <a:prstGeom prst="rect">
            <a:avLst/>
          </a:prstGeom>
          <a:noFill/>
        </p:spPr>
      </p:pic>
      <p:pic>
        <p:nvPicPr>
          <p:cNvPr id="47110" name="Picture 6" descr="Image result for jb chemicals logo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1770" y="1320674"/>
            <a:ext cx="3223635" cy="413017"/>
          </a:xfrm>
          <a:prstGeom prst="rect">
            <a:avLst/>
          </a:prstGeom>
          <a:noFill/>
        </p:spPr>
      </p:pic>
      <p:pic>
        <p:nvPicPr>
          <p:cNvPr id="47112" name="Picture 8" descr="Image result for indoco remedies logo 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2486" y="2244799"/>
            <a:ext cx="1361497" cy="673021"/>
          </a:xfrm>
          <a:prstGeom prst="rect">
            <a:avLst/>
          </a:prstGeom>
          <a:noFill/>
        </p:spPr>
      </p:pic>
      <p:pic>
        <p:nvPicPr>
          <p:cNvPr id="47114" name="Picture 10" descr="Image result for cipla ltd logo 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9707" y="2519684"/>
            <a:ext cx="1101870" cy="381685"/>
          </a:xfrm>
          <a:prstGeom prst="rect">
            <a:avLst/>
          </a:prstGeom>
          <a:noFill/>
        </p:spPr>
      </p:pic>
      <p:pic>
        <p:nvPicPr>
          <p:cNvPr id="47116" name="Picture 12" descr="Image result for unichem logo 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29156" y="3641359"/>
            <a:ext cx="1937616" cy="437215"/>
          </a:xfrm>
          <a:prstGeom prst="rect">
            <a:avLst/>
          </a:prstGeom>
          <a:noFill/>
        </p:spPr>
      </p:pic>
      <p:pic>
        <p:nvPicPr>
          <p:cNvPr id="47118" name="Picture 14" descr="Image result for srl logo 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88804" y="3595443"/>
            <a:ext cx="1018596" cy="525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19" y="1657953"/>
            <a:ext cx="372938" cy="470467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343144" y="1023939"/>
            <a:ext cx="3282558" cy="3660775"/>
            <a:chOff x="511311" y="1350460"/>
            <a:chExt cx="4753863" cy="4258715"/>
          </a:xfrm>
        </p:grpSpPr>
        <p:grpSp>
          <p:nvGrpSpPr>
            <p:cNvPr id="71" name="Group 11"/>
            <p:cNvGrpSpPr/>
            <p:nvPr/>
          </p:nvGrpSpPr>
          <p:grpSpPr>
            <a:xfrm>
              <a:off x="511311" y="1350460"/>
              <a:ext cx="4753863" cy="4258715"/>
              <a:chOff x="150874" y="716077"/>
              <a:chExt cx="3481687" cy="3700849"/>
            </a:xfrm>
          </p:grpSpPr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506472" y="716077"/>
                <a:ext cx="2802147" cy="723900"/>
              </a:xfrm>
              <a:prstGeom prst="roundRect">
                <a:avLst>
                  <a:gd name="adj" fmla="val 37720"/>
                </a:avLst>
              </a:prstGeom>
              <a:gradFill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 anchor="ctr"/>
              <a:lstStyle>
                <a:lvl1pPr marL="111125" indent="-1111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61905" indent="0"/>
                <a:r>
                  <a:rPr lang="en-US" sz="1000" dirty="0"/>
                  <a:t>The healthcare industry is expected to grow to </a:t>
                </a:r>
                <a:r>
                  <a:rPr lang="en-US" sz="1000" b="1" dirty="0" err="1"/>
                  <a:t>Rs</a:t>
                </a:r>
                <a:r>
                  <a:rPr lang="en-US" sz="1000" b="1" dirty="0"/>
                  <a:t>. 24 trillion by 2022</a:t>
                </a:r>
                <a:r>
                  <a:rPr lang="en-US" sz="1000" dirty="0"/>
                  <a:t>. </a:t>
                </a:r>
              </a:p>
            </p:txBody>
          </p:sp>
          <p:sp>
            <p:nvSpPr>
              <p:cNvPr id="74" name="Oval 142"/>
              <p:cNvSpPr>
                <a:spLocks noChangeArrowheads="1"/>
              </p:cNvSpPr>
              <p:nvPr/>
            </p:nvSpPr>
            <p:spPr bwMode="auto">
              <a:xfrm>
                <a:off x="150874" y="883558"/>
                <a:ext cx="355600" cy="355600"/>
              </a:xfrm>
              <a:prstGeom prst="ellipse">
                <a:avLst/>
              </a:prstGeom>
              <a:solidFill>
                <a:srgbClr val="650D0E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8288" tIns="9144" rIns="18288" bIns="914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altLang="en-US" sz="1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75" name="Oval 148"/>
              <p:cNvSpPr>
                <a:spLocks noChangeArrowheads="1"/>
              </p:cNvSpPr>
              <p:nvPr/>
            </p:nvSpPr>
            <p:spPr bwMode="auto">
              <a:xfrm>
                <a:off x="150874" y="1640796"/>
                <a:ext cx="355600" cy="355600"/>
              </a:xfrm>
              <a:prstGeom prst="ellipse">
                <a:avLst/>
              </a:prstGeom>
              <a:solidFill>
                <a:srgbClr val="650D0E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8288" tIns="9144" rIns="18288" bIns="914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altLang="en-US" sz="1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6" name="Oval 151"/>
              <p:cNvSpPr>
                <a:spLocks noChangeArrowheads="1"/>
              </p:cNvSpPr>
              <p:nvPr/>
            </p:nvSpPr>
            <p:spPr bwMode="auto">
              <a:xfrm>
                <a:off x="150874" y="2376261"/>
                <a:ext cx="355600" cy="355600"/>
              </a:xfrm>
              <a:prstGeom prst="ellipse">
                <a:avLst/>
              </a:prstGeom>
              <a:solidFill>
                <a:srgbClr val="650D0E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8288" tIns="9144" rIns="18288" bIns="914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altLang="en-US" sz="1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7" name="Oval 154"/>
              <p:cNvSpPr>
                <a:spLocks noChangeArrowheads="1"/>
              </p:cNvSpPr>
              <p:nvPr/>
            </p:nvSpPr>
            <p:spPr bwMode="auto">
              <a:xfrm>
                <a:off x="150874" y="3131911"/>
                <a:ext cx="355600" cy="355600"/>
              </a:xfrm>
              <a:prstGeom prst="ellipse">
                <a:avLst/>
              </a:prstGeom>
              <a:solidFill>
                <a:srgbClr val="650D0E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8288" tIns="9144" rIns="18288" bIns="914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altLang="en-US" sz="1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8" name="Oval 157"/>
              <p:cNvSpPr>
                <a:spLocks noChangeArrowheads="1"/>
              </p:cNvSpPr>
              <p:nvPr/>
            </p:nvSpPr>
            <p:spPr bwMode="auto">
              <a:xfrm>
                <a:off x="150874" y="3889149"/>
                <a:ext cx="355600" cy="355600"/>
              </a:xfrm>
              <a:prstGeom prst="ellipse">
                <a:avLst/>
              </a:prstGeom>
              <a:solidFill>
                <a:srgbClr val="650D0E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8288" tIns="9144" rIns="18288" bIns="914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altLang="en-US" sz="1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9" name="Rectangle 70"/>
              <p:cNvSpPr>
                <a:spLocks noChangeArrowheads="1"/>
              </p:cNvSpPr>
              <p:nvPr/>
            </p:nvSpPr>
            <p:spPr bwMode="auto">
              <a:xfrm>
                <a:off x="506473" y="2202496"/>
                <a:ext cx="3020497" cy="723900"/>
              </a:xfrm>
              <a:prstGeom prst="roundRect">
                <a:avLst>
                  <a:gd name="adj" fmla="val 37720"/>
                </a:avLst>
              </a:prstGeom>
              <a:gradFill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 anchor="ctr"/>
              <a:lstStyle>
                <a:lvl1pPr marL="111125" indent="-1111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61905" indent="0"/>
                <a:r>
                  <a:rPr lang="en-US" sz="1000" dirty="0"/>
                  <a:t>Healthcare companies make money by collecting more in </a:t>
                </a:r>
                <a:r>
                  <a:rPr lang="en-US" sz="1000" b="1" dirty="0"/>
                  <a:t>payments by</a:t>
                </a:r>
                <a:r>
                  <a:rPr lang="en-US" sz="1000" dirty="0"/>
                  <a:t> </a:t>
                </a:r>
                <a:r>
                  <a:rPr lang="en-US" sz="1000" b="1" dirty="0"/>
                  <a:t>patients</a:t>
                </a:r>
                <a:r>
                  <a:rPr lang="en-US" sz="1000" dirty="0"/>
                  <a:t> and insurance companies than their operating costs.</a:t>
                </a:r>
                <a:endPara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Rectangle 70"/>
              <p:cNvSpPr>
                <a:spLocks noChangeArrowheads="1"/>
              </p:cNvSpPr>
              <p:nvPr/>
            </p:nvSpPr>
            <p:spPr bwMode="auto">
              <a:xfrm>
                <a:off x="506472" y="2940961"/>
                <a:ext cx="3126089" cy="723900"/>
              </a:xfrm>
              <a:prstGeom prst="roundRect">
                <a:avLst>
                  <a:gd name="adj" fmla="val 37720"/>
                </a:avLst>
              </a:prstGeom>
              <a:gradFill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 anchor="ctr"/>
              <a:lstStyle>
                <a:lvl1pPr marL="111125" indent="-1111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61905" indent="0"/>
                <a:r>
                  <a:rPr lang="en-US" sz="1000" dirty="0"/>
                  <a:t>Healthcare consists of </a:t>
                </a:r>
                <a:r>
                  <a:rPr lang="en-US" sz="1000" b="1" dirty="0"/>
                  <a:t>hospitals, pharmaceutical companies, Diagnostics centers, Medical equipment/supplies manufacturers and </a:t>
                </a:r>
                <a:r>
                  <a:rPr lang="en-US" sz="1000" b="1" dirty="0" err="1"/>
                  <a:t>tele</a:t>
                </a:r>
                <a:r>
                  <a:rPr lang="en-US" sz="1000" b="1" dirty="0"/>
                  <a:t>-medicine providers</a:t>
                </a:r>
                <a:r>
                  <a:rPr lang="en-US" sz="1000" dirty="0"/>
                  <a:t>.</a:t>
                </a:r>
              </a:p>
            </p:txBody>
          </p:sp>
          <p:sp>
            <p:nvSpPr>
              <p:cNvPr id="81" name="Rectangle 70"/>
              <p:cNvSpPr>
                <a:spLocks noChangeArrowheads="1"/>
              </p:cNvSpPr>
              <p:nvPr/>
            </p:nvSpPr>
            <p:spPr bwMode="auto">
              <a:xfrm>
                <a:off x="506473" y="3693026"/>
                <a:ext cx="2661269" cy="723900"/>
              </a:xfrm>
              <a:prstGeom prst="roundRect">
                <a:avLst>
                  <a:gd name="adj" fmla="val 37720"/>
                </a:avLst>
              </a:prstGeom>
              <a:gradFill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 anchor="ctr"/>
              <a:lstStyle>
                <a:lvl1pPr marL="111125" indent="-1111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61905" indent="0"/>
                <a:r>
                  <a:rPr lang="en-US" sz="1000" b="1" dirty="0"/>
                  <a:t>Digital transformation </a:t>
                </a:r>
                <a:r>
                  <a:rPr lang="en-US" sz="1000" dirty="0"/>
                  <a:t>is a priority in healthcare providers. Healthcare providers are subject to various technical and physical compliances</a:t>
                </a:r>
              </a:p>
            </p:txBody>
          </p:sp>
        </p:grp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051539" y="2257222"/>
              <a:ext cx="3240242" cy="723900"/>
            </a:xfrm>
            <a:prstGeom prst="roundRect">
              <a:avLst>
                <a:gd name="adj" fmla="val 37720"/>
              </a:avLst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18288" rIns="27432" bIns="18288" anchor="ctr"/>
            <a:lstStyle>
              <a:lvl1pPr marL="111125" indent="-1111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61905" indent="0"/>
              <a:r>
                <a:rPr lang="en-US" sz="1000" b="1" dirty="0"/>
                <a:t>Tele-medicine and home healthcare</a:t>
              </a:r>
              <a:r>
                <a:rPr lang="en-US" sz="1000" dirty="0"/>
                <a:t> are the fastest growing segments in healthcare</a:t>
              </a: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H="1">
            <a:off x="3429001" y="942408"/>
            <a:ext cx="1329" cy="377347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513442" y="1023938"/>
            <a:ext cx="5075775" cy="3753432"/>
            <a:chOff x="3426138" y="817955"/>
            <a:chExt cx="4824727" cy="2798860"/>
          </a:xfrm>
        </p:grpSpPr>
        <p:sp>
          <p:nvSpPr>
            <p:cNvPr id="84" name="Rounded Rectangle 83"/>
            <p:cNvSpPr/>
            <p:nvPr/>
          </p:nvSpPr>
          <p:spPr>
            <a:xfrm>
              <a:off x="3996562" y="817955"/>
              <a:ext cx="3915999" cy="203134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>
                  <a:solidFill>
                    <a:prstClr val="black"/>
                  </a:solidFill>
                  <a:latin typeface="Calibri" panose="020F0502020204030204"/>
                </a:rPr>
                <a:t>5 sub verticals driven by 6 success factors </a:t>
              </a:r>
              <a:endPara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688916" y="1191112"/>
              <a:ext cx="2561949" cy="2425703"/>
              <a:chOff x="2325813" y="952500"/>
              <a:chExt cx="4492374" cy="4953000"/>
            </a:xfrm>
          </p:grpSpPr>
          <p:sp>
            <p:nvSpPr>
              <p:cNvPr id="93" name="Oval 65"/>
              <p:cNvSpPr/>
              <p:nvPr/>
            </p:nvSpPr>
            <p:spPr>
              <a:xfrm rot="1800000">
                <a:off x="2325813" y="1618320"/>
                <a:ext cx="1514841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8064A2">
                      <a:lumMod val="50000"/>
                    </a:srgbClr>
                  </a:gs>
                  <a:gs pos="0">
                    <a:srgbClr val="8064A2"/>
                  </a:gs>
                </a:gsLst>
                <a:lin ang="0" scaled="1"/>
              </a:gradFill>
              <a:ln w="1905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91440" tIns="457200" rIns="73152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Oval 65"/>
              <p:cNvSpPr/>
              <p:nvPr/>
            </p:nvSpPr>
            <p:spPr>
              <a:xfrm rot="1800000" flipH="1">
                <a:off x="5303346" y="3337400"/>
                <a:ext cx="1514841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D6209"/>
                  </a:gs>
                  <a:gs pos="0">
                    <a:srgbClr val="F79646"/>
                  </a:gs>
                </a:gsLst>
                <a:lin ang="0" scaled="1"/>
              </a:gra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731520" tIns="457200" rIns="9144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Oval 65"/>
              <p:cNvSpPr/>
              <p:nvPr/>
            </p:nvSpPr>
            <p:spPr>
              <a:xfrm rot="9000000">
                <a:off x="5303346" y="1618319"/>
                <a:ext cx="1514841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82302E"/>
                  </a:gs>
                  <a:gs pos="0">
                    <a:srgbClr val="C0504D"/>
                  </a:gs>
                </a:gsLst>
                <a:lin ang="0" scaled="1"/>
              </a:gradFill>
              <a:ln w="19050" cap="flat" cmpd="sng" algn="ctr">
                <a:solidFill>
                  <a:srgbClr val="82302E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91440" tIns="457200" rIns="73152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Oval 65"/>
              <p:cNvSpPr/>
              <p:nvPr/>
            </p:nvSpPr>
            <p:spPr>
              <a:xfrm rot="9000000" flipH="1">
                <a:off x="2325814" y="3337400"/>
                <a:ext cx="1514841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6C8737"/>
                  </a:gs>
                  <a:gs pos="0">
                    <a:srgbClr val="9BBB59"/>
                  </a:gs>
                </a:gsLst>
                <a:lin ang="0" scaled="1"/>
              </a:gra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731520" tIns="457200" rIns="9144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Oval 65"/>
              <p:cNvSpPr/>
              <p:nvPr/>
            </p:nvSpPr>
            <p:spPr>
              <a:xfrm rot="5400000">
                <a:off x="3804713" y="758780"/>
                <a:ext cx="1514840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91440" tIns="457200" rIns="73152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Oval 65"/>
              <p:cNvSpPr/>
              <p:nvPr/>
            </p:nvSpPr>
            <p:spPr>
              <a:xfrm rot="5400000" flipH="1">
                <a:off x="3814580" y="4196939"/>
                <a:ext cx="1514840" cy="1902281"/>
              </a:xfrm>
              <a:custGeom>
                <a:avLst/>
                <a:gdLst/>
                <a:ahLst/>
                <a:cxnLst/>
                <a:rect l="l" t="t" r="r" b="b"/>
                <a:pathLst>
                  <a:path w="1910461" h="2399087">
                    <a:moveTo>
                      <a:pt x="240496" y="0"/>
                    </a:moveTo>
                    <a:lnTo>
                      <a:pt x="1226092" y="636471"/>
                    </a:lnTo>
                    <a:cubicBezTo>
                      <a:pt x="1200429" y="720942"/>
                      <a:pt x="1180490" y="807848"/>
                      <a:pt x="1167109" y="896826"/>
                    </a:cubicBezTo>
                    <a:lnTo>
                      <a:pt x="1346084" y="896826"/>
                    </a:lnTo>
                    <a:lnTo>
                      <a:pt x="1346084" y="699445"/>
                    </a:lnTo>
                    <a:lnTo>
                      <a:pt x="1910461" y="1202365"/>
                    </a:lnTo>
                    <a:lnTo>
                      <a:pt x="1346084" y="1705285"/>
                    </a:lnTo>
                    <a:lnTo>
                      <a:pt x="1346084" y="1507904"/>
                    </a:lnTo>
                    <a:lnTo>
                      <a:pt x="1167233" y="1507904"/>
                    </a:lnTo>
                    <a:cubicBezTo>
                      <a:pt x="1180239" y="1594805"/>
                      <a:pt x="1199636" y="1679705"/>
                      <a:pt x="1224553" y="1762276"/>
                    </a:cubicBezTo>
                    <a:lnTo>
                      <a:pt x="238430" y="2399087"/>
                    </a:lnTo>
                    <a:cubicBezTo>
                      <a:pt x="84490" y="2030766"/>
                      <a:pt x="0" y="1626433"/>
                      <a:pt x="0" y="1202366"/>
                    </a:cubicBezTo>
                    <a:cubicBezTo>
                      <a:pt x="0" y="776172"/>
                      <a:pt x="85340" y="369910"/>
                      <a:pt x="240496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2D7C91"/>
                  </a:gs>
                  <a:gs pos="0">
                    <a:srgbClr val="4BACC6"/>
                  </a:gs>
                </a:gsLst>
                <a:lin ang="0" scaled="1"/>
              </a:gradFill>
              <a:ln w="19050" cap="flat" cmpd="sng" algn="ctr">
                <a:solidFill>
                  <a:srgbClr val="4BACC6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vert270" wrap="square" lIns="731520" tIns="457200" rIns="91440" bIns="4572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6">
                  <a:lnSpc>
                    <a:spcPct val="90000"/>
                  </a:lnSpc>
                  <a:defRPr/>
                </a:pPr>
                <a:endParaRPr lang="en-US" sz="1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3610341" y="2467341"/>
                <a:ext cx="1923318" cy="1923318"/>
                <a:chOff x="6019800" y="3276599"/>
                <a:chExt cx="533400" cy="533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6019800" y="3276599"/>
                  <a:ext cx="533400" cy="533400"/>
                </a:xfrm>
                <a:prstGeom prst="ellipse">
                  <a:avLst/>
                </a:prstGeom>
                <a:gradFill>
                  <a:gsLst>
                    <a:gs pos="46000">
                      <a:srgbClr val="005DA2"/>
                    </a:gs>
                    <a:gs pos="77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1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076474" y="3294184"/>
                  <a:ext cx="420053" cy="369339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lumMod val="100000"/>
                        <a:alpha val="9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1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0" name="Oval 17"/>
              <p:cNvSpPr>
                <a:spLocks noChangeAspect="1"/>
              </p:cNvSpPr>
              <p:nvPr/>
            </p:nvSpPr>
            <p:spPr>
              <a:xfrm>
                <a:off x="3613415" y="952500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623044" y="1088761"/>
                <a:ext cx="1972893" cy="5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Better Customer Experience</a:t>
                </a:r>
              </a:p>
            </p:txBody>
          </p:sp>
          <p:sp>
            <p:nvSpPr>
              <p:cNvPr id="102" name="Oval 17"/>
              <p:cNvSpPr>
                <a:spLocks noChangeAspect="1"/>
              </p:cNvSpPr>
              <p:nvPr/>
            </p:nvSpPr>
            <p:spPr>
              <a:xfrm rot="3600000">
                <a:off x="5506525" y="2045085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3600000">
                <a:off x="5287725" y="2046079"/>
                <a:ext cx="2021943" cy="615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Regulatory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 Compliance</a:t>
                </a:r>
              </a:p>
            </p:txBody>
          </p:sp>
          <p:sp>
            <p:nvSpPr>
              <p:cNvPr id="104" name="Oval 17"/>
              <p:cNvSpPr>
                <a:spLocks noChangeAspect="1"/>
              </p:cNvSpPr>
              <p:nvPr/>
            </p:nvSpPr>
            <p:spPr>
              <a:xfrm rot="7200000">
                <a:off x="5513955" y="4225369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8000000">
                <a:off x="5500351" y="4203007"/>
                <a:ext cx="1866965" cy="666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Technological Development</a:t>
                </a:r>
              </a:p>
            </p:txBody>
          </p:sp>
          <p:sp>
            <p:nvSpPr>
              <p:cNvPr id="106" name="Oval 17"/>
              <p:cNvSpPr>
                <a:spLocks noChangeAspect="1"/>
              </p:cNvSpPr>
              <p:nvPr/>
            </p:nvSpPr>
            <p:spPr>
              <a:xfrm rot="10800000">
                <a:off x="3640488" y="5311140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512700" y="5125620"/>
                <a:ext cx="2026353" cy="5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CAPEX/OPEX Reduction</a:t>
                </a:r>
              </a:p>
            </p:txBody>
          </p:sp>
          <p:sp>
            <p:nvSpPr>
              <p:cNvPr id="108" name="Oval 17"/>
              <p:cNvSpPr>
                <a:spLocks noChangeAspect="1"/>
              </p:cNvSpPr>
              <p:nvPr/>
            </p:nvSpPr>
            <p:spPr>
              <a:xfrm rot="14400000">
                <a:off x="1734624" y="4226068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3600000">
                <a:off x="1876250" y="4163117"/>
                <a:ext cx="1854030" cy="666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Better Data Management</a:t>
                </a:r>
              </a:p>
            </p:txBody>
          </p:sp>
          <p:sp>
            <p:nvSpPr>
              <p:cNvPr id="110" name="Oval 17"/>
              <p:cNvSpPr>
                <a:spLocks noChangeAspect="1"/>
              </p:cNvSpPr>
              <p:nvPr/>
            </p:nvSpPr>
            <p:spPr>
              <a:xfrm rot="18000000">
                <a:off x="1741989" y="2045085"/>
                <a:ext cx="1897436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1902281" h="595877">
                    <a:moveTo>
                      <a:pt x="948902" y="0"/>
                    </a:moveTo>
                    <a:cubicBezTo>
                      <a:pt x="1286840" y="0"/>
                      <a:pt x="1608972" y="67667"/>
                      <a:pt x="1902281" y="190693"/>
                    </a:cubicBezTo>
                    <a:lnTo>
                      <a:pt x="1717330" y="477096"/>
                    </a:lnTo>
                    <a:cubicBezTo>
                      <a:pt x="1511195" y="551307"/>
                      <a:pt x="1243580" y="595877"/>
                      <a:pt x="951141" y="595877"/>
                    </a:cubicBezTo>
                    <a:cubicBezTo>
                      <a:pt x="659369" y="595877"/>
                      <a:pt x="392308" y="551510"/>
                      <a:pt x="186354" y="477630"/>
                    </a:cubicBezTo>
                    <a:lnTo>
                      <a:pt x="0" y="189055"/>
                    </a:lnTo>
                    <a:cubicBezTo>
                      <a:pt x="292049" y="66993"/>
                      <a:pt x="612652" y="0"/>
                      <a:pt x="9489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0000"/>
                    </a:sysClr>
                  </a:gs>
                  <a:gs pos="100000">
                    <a:sysClr val="window" lastClr="FFFFFF">
                      <a:alpha val="30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8000000">
                <a:off x="1986283" y="1958923"/>
                <a:ext cx="1774589" cy="846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Better Operational Efficiency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036333" y="2978570"/>
                <a:ext cx="1218889" cy="5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Success 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1000" b="1" dirty="0">
                    <a:latin typeface="Calibri"/>
                  </a:rPr>
                  <a:t>Factors </a:t>
                </a:r>
              </a:p>
            </p:txBody>
          </p:sp>
        </p:grpSp>
        <p:grpSp>
          <p:nvGrpSpPr>
            <p:cNvPr id="86" name="Group 48"/>
            <p:cNvGrpSpPr/>
            <p:nvPr/>
          </p:nvGrpSpPr>
          <p:grpSpPr>
            <a:xfrm>
              <a:off x="3426138" y="1303993"/>
              <a:ext cx="1702146" cy="2130400"/>
              <a:chOff x="4093882" y="1454928"/>
              <a:chExt cx="1251145" cy="2130400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4100305" y="1454928"/>
                <a:ext cx="1242875" cy="37651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Hospitals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4100304" y="1855497"/>
                <a:ext cx="1242875" cy="37651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Tele-medicine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100304" y="2254227"/>
                <a:ext cx="1242875" cy="37651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Diagnostic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100304" y="2660041"/>
                <a:ext cx="1244720" cy="513392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Medical Equipment &amp; Supplies</a:t>
                </a: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4093882" y="3208813"/>
                <a:ext cx="1251145" cy="37651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Pharmaceutical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Left Arrow 86"/>
            <p:cNvSpPr/>
            <p:nvPr/>
          </p:nvSpPr>
          <p:spPr>
            <a:xfrm>
              <a:off x="5185521" y="2240279"/>
              <a:ext cx="369086" cy="292210"/>
            </a:xfrm>
            <a:prstGeom prst="leftArrow">
              <a:avLst/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healthcare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774" y="1023939"/>
          <a:ext cx="8389938" cy="3685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12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Trend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Present scenario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Emerging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technology adoption leading to a changed scenario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054">
                <a:tc>
                  <a:txBody>
                    <a:bodyPr/>
                    <a:lstStyle/>
                    <a:p>
                      <a:r>
                        <a:rPr lang="en-US" sz="1100" b="1" dirty="0"/>
                        <a:t>Telemedicine</a:t>
                      </a:r>
                    </a:p>
                    <a:p>
                      <a:pPr marL="0" indent="0"/>
                      <a:r>
                        <a:rPr lang="en-US" sz="1100" dirty="0"/>
                        <a:t>Remote patient</a:t>
                      </a:r>
                      <a:r>
                        <a:rPr lang="en-US" sz="1100" baseline="0" dirty="0"/>
                        <a:t> care and access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Expensive</a:t>
                      </a:r>
                      <a:r>
                        <a:rPr lang="en-US" sz="1100" baseline="0" dirty="0"/>
                        <a:t> equipment </a:t>
                      </a:r>
                      <a:r>
                        <a:rPr lang="en-US" sz="1100" dirty="0"/>
                        <a:t>connect single patients to a specialist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dirty="0"/>
                        <a:t>Moderate growth and adoption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Integrated care networks connecting patients to a wide range of providers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Reduced cost</a:t>
                      </a:r>
                      <a:r>
                        <a:rPr lang="en-US" sz="1100" baseline="0" dirty="0"/>
                        <a:t> of VC expanding the scale, scope and reach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/>
                        <a:t>Increased convenience 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en-US" sz="1100" b="1" dirty="0"/>
                        <a:t>M-Health</a:t>
                      </a:r>
                      <a:r>
                        <a:rPr lang="en-US" sz="1100" dirty="0"/>
                        <a:t> </a:t>
                      </a:r>
                    </a:p>
                    <a:p>
                      <a:r>
                        <a:rPr lang="en-US" sz="1100" dirty="0"/>
                        <a:t>Healthcare</a:t>
                      </a:r>
                      <a:r>
                        <a:rPr lang="en-US" sz="1100" baseline="0" dirty="0"/>
                        <a:t> on mobile devices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Delayed access</a:t>
                      </a:r>
                      <a:r>
                        <a:rPr lang="en-US" sz="1100" baseline="0" dirty="0"/>
                        <a:t> to care providers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baseline="0" dirty="0"/>
                        <a:t>Long waiting time for basic diagnosis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On the spot basic analytics improving quality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Real time information availability to decision makers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Personalized</a:t>
                      </a:r>
                      <a:r>
                        <a:rPr lang="en-US" sz="1100" baseline="0" dirty="0"/>
                        <a:t> patient care &amp; remote monitoring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367">
                <a:tc>
                  <a:txBody>
                    <a:bodyPr/>
                    <a:lstStyle/>
                    <a:p>
                      <a:r>
                        <a:rPr lang="en-US" sz="1100" b="1" dirty="0"/>
                        <a:t>Information</a:t>
                      </a:r>
                      <a:r>
                        <a:rPr lang="en-US" sz="1100" b="1" baseline="0" dirty="0"/>
                        <a:t> systems</a:t>
                      </a:r>
                      <a:endParaRPr lang="en-US" sz="11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Delayed</a:t>
                      </a:r>
                      <a:r>
                        <a:rPr lang="en-US" sz="1100" baseline="0" dirty="0"/>
                        <a:t> response to the customer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baseline="0" dirty="0"/>
                        <a:t>Inaccurate / outdated data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Efficient processes/workflows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1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Unique patient identification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1100" b="1" dirty="0"/>
                        <a:t>Training &amp; Development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Classroom training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Limited reach, availability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 e-learning, virtual</a:t>
                      </a:r>
                      <a:r>
                        <a:rPr lang="en-US" sz="1100" baseline="0" dirty="0"/>
                        <a:t> classrooms improving accessibility to medical trainees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/>
                        <a:t> Increased reach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aseline="0" dirty="0"/>
                        <a:t> Hands on training through simulation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ICT FOR YOUR DIGITAL JOURNEY</a:t>
            </a:r>
          </a:p>
        </p:txBody>
      </p:sp>
      <p:sp>
        <p:nvSpPr>
          <p:cNvPr id="60" name="Cloud 59"/>
          <p:cNvSpPr/>
          <p:nvPr/>
        </p:nvSpPr>
        <p:spPr>
          <a:xfrm>
            <a:off x="581891" y="976746"/>
            <a:ext cx="7502236" cy="416675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6709224">
            <a:off x="2244982" y="1553370"/>
            <a:ext cx="4360700" cy="4541559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Chord 61"/>
          <p:cNvSpPr/>
          <p:nvPr/>
        </p:nvSpPr>
        <p:spPr>
          <a:xfrm rot="6773106">
            <a:off x="2816176" y="2478207"/>
            <a:ext cx="3182313" cy="3210749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774925" y="1273740"/>
            <a:ext cx="1075172" cy="4308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1100" dirty="0"/>
              <a:t>Emerging Tech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202019" y="1346057"/>
            <a:ext cx="4434324" cy="3818029"/>
            <a:chOff x="2202018" y="1346056"/>
            <a:chExt cx="4434324" cy="3818029"/>
          </a:xfrm>
        </p:grpSpPr>
        <p:sp>
          <p:nvSpPr>
            <p:cNvPr id="63" name="Chord 62"/>
            <p:cNvSpPr/>
            <p:nvPr/>
          </p:nvSpPr>
          <p:spPr>
            <a:xfrm rot="6707294">
              <a:off x="3644258" y="3451382"/>
              <a:ext cx="1638662" cy="1786744"/>
            </a:xfrm>
            <a:prstGeom prst="chord">
              <a:avLst>
                <a:gd name="adj1" fmla="val 2700000"/>
                <a:gd name="adj2" fmla="val 16158891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204301">
              <a:off x="3605755" y="4342639"/>
              <a:ext cx="72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M-Health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2424238">
              <a:off x="3271185" y="2911435"/>
              <a:ext cx="10910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E-learning, AR/VR, Video collaboration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102979">
              <a:off x="2826328" y="3988628"/>
              <a:ext cx="99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Mobile Application, Analytics, AI/ML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8538220">
              <a:off x="4556621" y="2959844"/>
              <a:ext cx="929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AI, AR/VR, Mobile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9901490">
              <a:off x="5125370" y="3579868"/>
              <a:ext cx="9721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Cloud computing, Big Data/ Analytics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493920">
              <a:off x="4634732" y="2050629"/>
              <a:ext cx="14028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Connectivity, Cloud infra &amp; Apps,  </a:t>
              </a:r>
              <a:r>
                <a:rPr lang="en-US" sz="1100" dirty="0" err="1"/>
                <a:t>UCaaS</a:t>
              </a:r>
              <a:endParaRPr lang="en-US" sz="1100" dirty="0"/>
            </a:p>
          </p:txBody>
        </p:sp>
        <p:sp>
          <p:nvSpPr>
            <p:cNvPr id="72" name="TextBox 71"/>
            <p:cNvSpPr txBox="1"/>
            <p:nvPr/>
          </p:nvSpPr>
          <p:spPr>
            <a:xfrm rot="4298921">
              <a:off x="5625862" y="3324937"/>
              <a:ext cx="13480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Cloud infra &amp; Apps, Security, </a:t>
              </a:r>
              <a:r>
                <a:rPr lang="en-US" sz="1100" dirty="0" err="1"/>
                <a:t>SaaS</a:t>
              </a:r>
              <a:r>
                <a:rPr lang="en-US" sz="1100" dirty="0"/>
                <a:t> Application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9308437">
              <a:off x="2817972" y="2075168"/>
              <a:ext cx="107517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Connectivity, </a:t>
              </a:r>
              <a:r>
                <a:rPr lang="en-US" sz="1100" dirty="0" err="1"/>
                <a:t>UCaaS</a:t>
              </a:r>
              <a:r>
                <a:rPr lang="en-US" sz="1100" dirty="0"/>
                <a:t>, Collaboration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16783897">
              <a:off x="1884810" y="3510220"/>
              <a:ext cx="12345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Connectivity, Cloud infra  Apps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 flipV="1">
              <a:off x="5933224" y="1683332"/>
              <a:ext cx="8379" cy="72875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5455227" y="1620987"/>
              <a:ext cx="18" cy="1423549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615590" y="1620982"/>
              <a:ext cx="49926" cy="240723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86108" y="1401892"/>
              <a:ext cx="1075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Trend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561170" y="1346056"/>
              <a:ext cx="1075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ICT Enabler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280550" y="1013547"/>
            <a:ext cx="1863451" cy="84637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1600" dirty="0"/>
              <a:t>CLOUD</a:t>
            </a:r>
          </a:p>
          <a:p>
            <a:pPr algn="ctr"/>
            <a:r>
              <a:rPr lang="en-US" sz="1100" dirty="0"/>
              <a:t>The foundation of your digital transformation journey</a:t>
            </a:r>
          </a:p>
        </p:txBody>
      </p:sp>
      <p:sp>
        <p:nvSpPr>
          <p:cNvPr id="83" name="Rectangle 82"/>
          <p:cNvSpPr/>
          <p:nvPr/>
        </p:nvSpPr>
        <p:spPr>
          <a:xfrm rot="19508720">
            <a:off x="4487963" y="4212731"/>
            <a:ext cx="1003233" cy="40011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1000" b="1" dirty="0"/>
              <a:t>Information systems</a:t>
            </a:r>
          </a:p>
        </p:txBody>
      </p:sp>
      <p:sp>
        <p:nvSpPr>
          <p:cNvPr id="84" name="Rectangle 83"/>
          <p:cNvSpPr/>
          <p:nvPr/>
        </p:nvSpPr>
        <p:spPr>
          <a:xfrm rot="18023920">
            <a:off x="4271105" y="3791607"/>
            <a:ext cx="998991" cy="24622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ctr"/>
            <a:r>
              <a:rPr lang="en-US" sz="1000" b="1" dirty="0"/>
              <a:t>Telemedicine</a:t>
            </a:r>
          </a:p>
        </p:txBody>
      </p:sp>
      <p:sp>
        <p:nvSpPr>
          <p:cNvPr id="85" name="Rectangle 84"/>
          <p:cNvSpPr/>
          <p:nvPr/>
        </p:nvSpPr>
        <p:spPr>
          <a:xfrm rot="2810962">
            <a:off x="3360531" y="3715864"/>
            <a:ext cx="1559697" cy="40009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1000" b="1" dirty="0"/>
              <a:t>Training &amp; Development</a:t>
            </a:r>
            <a:r>
              <a:rPr lang="en-US" sz="1000" dirty="0"/>
              <a:t> </a:t>
            </a:r>
          </a:p>
        </p:txBody>
      </p:sp>
      <p:cxnSp>
        <p:nvCxnSpPr>
          <p:cNvPr id="87" name="Straight Connector 86"/>
          <p:cNvCxnSpPr>
            <a:endCxn id="63" idx="2"/>
          </p:cNvCxnSpPr>
          <p:nvPr/>
        </p:nvCxnSpPr>
        <p:spPr>
          <a:xfrm>
            <a:off x="2348346" y="2763983"/>
            <a:ext cx="2139553" cy="19098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4487898" y="1652156"/>
            <a:ext cx="64908" cy="30217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63" idx="2"/>
          </p:cNvCxnSpPr>
          <p:nvPr/>
        </p:nvCxnSpPr>
        <p:spPr>
          <a:xfrm flipH="1">
            <a:off x="4487899" y="2421083"/>
            <a:ext cx="1653129" cy="22527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ealthcare">
            <a:extLst>
              <a:ext uri="{FF2B5EF4-FFF2-40B4-BE49-F238E27FC236}">
                <a16:creationId xmlns:a16="http://schemas.microsoft.com/office/drawing/2014/main" id="{E6EB7254-2065-4496-BFB8-99BF1FA6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2366" y="1144106"/>
            <a:ext cx="9144000" cy="2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0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1116407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Cloud adoption &amp; </a:t>
            </a:r>
            <a:r>
              <a:rPr lang="en-US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 relevance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25521" y="1034329"/>
            <a:ext cx="2170304" cy="2099496"/>
            <a:chOff x="418641" y="1024623"/>
            <a:chExt cx="2891483" cy="908236"/>
          </a:xfrm>
        </p:grpSpPr>
        <p:sp>
          <p:nvSpPr>
            <p:cNvPr id="5" name="Rounded Rectangle 4"/>
            <p:cNvSpPr/>
            <p:nvPr/>
          </p:nvSpPr>
          <p:spPr>
            <a:xfrm>
              <a:off x="418641" y="1446744"/>
              <a:ext cx="2891483" cy="4861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Biggest Challenges in Healthcare Sector –</a:t>
              </a:r>
            </a:p>
            <a:p>
              <a:endParaRPr lang="en-US" sz="1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endParaRPr>
            </a:p>
            <a:p>
              <a:pPr marL="171428" indent="-171428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Quality patient care </a:t>
              </a:r>
            </a:p>
            <a:p>
              <a:pPr marL="171428" indent="-171428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Timely &amp; accurate service delivery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28074" y="1024623"/>
              <a:ext cx="1100298" cy="106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+mj-lt"/>
                  <a:cs typeface="Calibri" panose="020F0502020204030204" pitchFamily="34" charset="0"/>
                </a:rPr>
                <a:t>Challenges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585120" y="1023939"/>
            <a:ext cx="1394934" cy="3077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ctr"/>
            <a:r>
              <a:rPr lang="en-US" sz="1400" b="1" dirty="0">
                <a:latin typeface="+mj-lt"/>
                <a:cs typeface="Calibri" panose="020F0502020204030204" pitchFamily="34" charset="0"/>
              </a:rPr>
              <a:t>Cloud Solution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3954859" y="1634329"/>
            <a:ext cx="4633518" cy="2816946"/>
            <a:chOff x="1979301" y="1577725"/>
            <a:chExt cx="6742071" cy="3105345"/>
          </a:xfrm>
        </p:grpSpPr>
        <p:grpSp>
          <p:nvGrpSpPr>
            <p:cNvPr id="7" name="Group 45"/>
            <p:cNvGrpSpPr/>
            <p:nvPr/>
          </p:nvGrpSpPr>
          <p:grpSpPr>
            <a:xfrm>
              <a:off x="1979301" y="1577725"/>
              <a:ext cx="6742071" cy="3105345"/>
              <a:chOff x="1979301" y="1577725"/>
              <a:chExt cx="6742071" cy="3105345"/>
            </a:xfrm>
          </p:grpSpPr>
          <p:grpSp>
            <p:nvGrpSpPr>
              <p:cNvPr id="10" name="Group 1"/>
              <p:cNvGrpSpPr/>
              <p:nvPr/>
            </p:nvGrpSpPr>
            <p:grpSpPr>
              <a:xfrm>
                <a:off x="1979301" y="1577725"/>
                <a:ext cx="6742071" cy="3105345"/>
                <a:chOff x="893618" y="1371599"/>
                <a:chExt cx="7342912" cy="371048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893620" y="1371599"/>
                  <a:ext cx="7342910" cy="125216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5400000">
                  <a:off x="4055918" y="3293920"/>
                  <a:ext cx="990600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5400000">
                  <a:off x="1619251" y="3293920"/>
                  <a:ext cx="990600" cy="24383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5400000">
                  <a:off x="6492586" y="3293920"/>
                  <a:ext cx="990600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5400000">
                  <a:off x="1578871" y="2123261"/>
                  <a:ext cx="1087684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5400000">
                  <a:off x="4019497" y="2123262"/>
                  <a:ext cx="1087687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5400000">
                  <a:off x="6457897" y="2123261"/>
                  <a:ext cx="1087686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03515" y="2901611"/>
                  <a:ext cx="2438397" cy="932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Leverage cloud ecosystem partner's platform </a:t>
                  </a:r>
                  <a:r>
                    <a:rPr lang="en-US" sz="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to deliver integrated healthcare experience facilitating Faster time to innovate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82784" y="2836216"/>
                  <a:ext cx="2453746" cy="60810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+mj-lt"/>
                      <a:cs typeface="Calibri" panose="020F0502020204030204" pitchFamily="34" charset="0"/>
                    </a:rPr>
                    <a:t>Redirect investment </a:t>
                  </a:r>
                  <a:r>
                    <a:rPr lang="en-US" sz="800" dirty="0">
                      <a:latin typeface="+mj-lt"/>
                      <a:cs typeface="Calibri" panose="020F0502020204030204" pitchFamily="34" charset="0"/>
                    </a:rPr>
                    <a:t>for strategic initiatives instead of Infrastructure 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93618" y="3987490"/>
                  <a:ext cx="2438397" cy="1094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Flexibility of cloud-based operating model </a:t>
                  </a:r>
                  <a:r>
                    <a:rPr lang="en-US" sz="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lets hospitals experience shorter development cycles for new digital services like remote patient monitoring, diagnosis and care</a:t>
                  </a:r>
                  <a:endParaRPr lang="en-US" sz="800" dirty="0">
                    <a:latin typeface="+mj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241601" y="4053429"/>
                  <a:ext cx="2643478" cy="6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defRPr sz="1100" kern="120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defRPr>
                  </a:lvl1pPr>
                </a:lstStyle>
                <a:p>
                  <a:pPr>
                    <a:spcAft>
                      <a:spcPts val="600"/>
                    </a:spcAft>
                  </a:pPr>
                  <a:r>
                    <a:rPr lang="en-US" sz="8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Leverage productivity applications </a:t>
                  </a:r>
                  <a:r>
                    <a:rPr lang="en-US" sz="8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such, as email and CRM on cloud, for cost benefits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602684" y="3862888"/>
                <a:ext cx="1946022" cy="78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Ability to monitor and enforce compliance 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Indian healthcare regulations for security, patient data confidentiality</a:t>
                </a:r>
                <a:endParaRPr lang="en-US" sz="800" dirty="0">
                  <a:latin typeface="+mj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80325" y="2864191"/>
                <a:ext cx="1936837" cy="78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Drive </a:t>
                </a:r>
                <a:r>
                  <a:rPr lang="en-US" sz="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omni</a:t>
                </a:r>
                <a:r>
                  <a:rPr lang="en-US" sz="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-channel touch-points and mobility 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make healthcare information seamless and secure using hybrid clouds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99781" y="1953531"/>
              <a:ext cx="2990335" cy="780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latin typeface="+mj-lt"/>
                  <a:cs typeface="Calibri" panose="020F0502020204030204" pitchFamily="34" charset="0"/>
                </a:rPr>
                <a:t>Virtual Infra on Pay-per-use Model for </a:t>
              </a:r>
              <a:r>
                <a:rPr lang="en-US" sz="800" b="1" dirty="0">
                  <a:solidFill>
                    <a:srgbClr val="000000"/>
                  </a:solidFill>
                </a:rPr>
                <a:t>Hospitals, Pharmaceutical companies, Diagnostics, Medical Equipment Companies</a:t>
              </a:r>
            </a:p>
            <a:p>
              <a:pPr algn="ctr"/>
              <a:r>
                <a:rPr lang="en-US" sz="800" b="1" dirty="0">
                  <a:latin typeface="+mj-lt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693262" y="1457215"/>
            <a:ext cx="433949" cy="139002"/>
          </a:xfrm>
          <a:prstGeom prst="rightArrow">
            <a:avLst/>
          </a:prstGeom>
          <a:solidFill>
            <a:srgbClr val="7E939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for HEALTHCARE industry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9299" y="367201"/>
            <a:ext cx="7538400" cy="369332"/>
          </a:xfrm>
          <a:prstGeom prst="rect">
            <a:avLst/>
          </a:prstGeom>
        </p:spPr>
        <p:txBody>
          <a:bodyPr lIns="91428" tIns="45715" rIns="91428" bIns="45715"/>
          <a:lstStyle/>
          <a:p>
            <a:pPr>
              <a:spcBef>
                <a:spcPct val="0"/>
              </a:spcBef>
            </a:pPr>
            <a:r>
              <a:rPr lang="en-US" b="1" cap="all" dirty="0">
                <a:solidFill>
                  <a:srgbClr val="595959"/>
                </a:solidFill>
                <a:latin typeface="Trebuchet MS" pitchFamily="34" charset="0"/>
                <a:ea typeface="+mj-ea"/>
                <a:cs typeface="+mj-cs"/>
              </a:rPr>
              <a:t>USE CASE 1: data storage </a:t>
            </a:r>
          </a:p>
          <a:p>
            <a:pPr>
              <a:spcBef>
                <a:spcPct val="0"/>
              </a:spcBef>
            </a:pPr>
            <a:endParaRPr lang="en-US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5457" y="1070261"/>
            <a:ext cx="7466882" cy="3418925"/>
            <a:chOff x="1645679" y="575187"/>
            <a:chExt cx="9253379" cy="4616247"/>
          </a:xfrm>
        </p:grpSpPr>
        <p:grpSp>
          <p:nvGrpSpPr>
            <p:cNvPr id="5" name="Group 143"/>
            <p:cNvGrpSpPr/>
            <p:nvPr/>
          </p:nvGrpSpPr>
          <p:grpSpPr>
            <a:xfrm>
              <a:off x="1659546" y="3794138"/>
              <a:ext cx="9239512" cy="1397296"/>
              <a:chOff x="0" y="4004841"/>
              <a:chExt cx="8023538" cy="85316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0" y="4004841"/>
                <a:ext cx="8023538" cy="85316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9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6" name="Group 145"/>
              <p:cNvGrpSpPr/>
              <p:nvPr/>
            </p:nvGrpSpPr>
            <p:grpSpPr>
              <a:xfrm>
                <a:off x="215450" y="4024147"/>
                <a:ext cx="7627055" cy="751907"/>
                <a:chOff x="215450" y="3977678"/>
                <a:chExt cx="7627055" cy="751907"/>
              </a:xfrm>
            </p:grpSpPr>
            <p:grpSp>
              <p:nvGrpSpPr>
                <p:cNvPr id="8" name="Group 146"/>
                <p:cNvGrpSpPr/>
                <p:nvPr/>
              </p:nvGrpSpPr>
              <p:grpSpPr>
                <a:xfrm>
                  <a:off x="215450" y="4216742"/>
                  <a:ext cx="7627055" cy="512843"/>
                  <a:chOff x="34392" y="4367292"/>
                  <a:chExt cx="7627055" cy="512843"/>
                </a:xfrm>
              </p:grpSpPr>
              <p:grpSp>
                <p:nvGrpSpPr>
                  <p:cNvPr id="17" name="Group 148"/>
                  <p:cNvGrpSpPr/>
                  <p:nvPr/>
                </p:nvGrpSpPr>
                <p:grpSpPr>
                  <a:xfrm>
                    <a:off x="34392" y="4413364"/>
                    <a:ext cx="1531695" cy="377783"/>
                    <a:chOff x="186225" y="4398099"/>
                    <a:chExt cx="1531695" cy="377783"/>
                  </a:xfrm>
                </p:grpSpPr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332181" y="4467791"/>
                      <a:ext cx="1385739" cy="30448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914286">
                        <a:defRPr/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  <a:sym typeface="Arial"/>
                        </a:rPr>
                        <a:t>Better Customer Experience</a:t>
                      </a:r>
                      <a:endParaRPr lang="en-US" sz="9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48" name="Picture 2" descr="Image result for customer satisfaction icon 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86225" y="4398099"/>
                      <a:ext cx="360697" cy="37778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24" name="Group 149"/>
                  <p:cNvGrpSpPr/>
                  <p:nvPr/>
                </p:nvGrpSpPr>
                <p:grpSpPr>
                  <a:xfrm>
                    <a:off x="1536667" y="4504578"/>
                    <a:ext cx="1342135" cy="330636"/>
                    <a:chOff x="1654804" y="4484614"/>
                    <a:chExt cx="1342135" cy="330636"/>
                  </a:xfrm>
                </p:grpSpPr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1817060" y="4494344"/>
                      <a:ext cx="1179879" cy="30448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914286">
                        <a:defRPr/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  <a:sym typeface="Arial"/>
                        </a:rPr>
                        <a:t>Regulatory Compliance</a:t>
                      </a:r>
                    </a:p>
                  </p:txBody>
                </p:sp>
                <p:pic>
                  <p:nvPicPr>
                    <p:cNvPr id="46" name="Picture 4" descr="Image result for Regulation icon 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54804" y="4484614"/>
                      <a:ext cx="418112" cy="33063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38" name="Rectangle 37"/>
                  <p:cNvSpPr/>
                  <p:nvPr/>
                </p:nvSpPr>
                <p:spPr>
                  <a:xfrm>
                    <a:off x="3145011" y="4514308"/>
                    <a:ext cx="1415392" cy="30448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914286"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cs typeface="Arial" panose="020B0604020202020204" pitchFamily="34" charset="0"/>
                        <a:sym typeface="Arial"/>
                      </a:rPr>
                      <a:t>Technological Development</a:t>
                    </a:r>
                    <a:endParaRPr lang="en-US" sz="900" b="1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3" name="Group 151"/>
                  <p:cNvGrpSpPr/>
                  <p:nvPr/>
                </p:nvGrpSpPr>
                <p:grpSpPr>
                  <a:xfrm>
                    <a:off x="4542284" y="4367292"/>
                    <a:ext cx="1385870" cy="512843"/>
                    <a:chOff x="4444389" y="4330432"/>
                    <a:chExt cx="1385870" cy="512843"/>
                  </a:xfrm>
                </p:grpSpPr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4679908" y="4470614"/>
                      <a:ext cx="1150351" cy="30448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914286">
                        <a:defRPr/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cs typeface="Calibri" pitchFamily="34" charset="0"/>
                          <a:sym typeface="Arial"/>
                        </a:rPr>
                        <a:t>Better Data Management</a:t>
                      </a:r>
                    </a:p>
                  </p:txBody>
                </p:sp>
                <p:pic>
                  <p:nvPicPr>
                    <p:cNvPr id="44" name="Picture 10" descr="Image result for data management icon 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44389" y="4330432"/>
                      <a:ext cx="512843" cy="51284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34" name="Group 152"/>
                  <p:cNvGrpSpPr/>
                  <p:nvPr/>
                </p:nvGrpSpPr>
                <p:grpSpPr>
                  <a:xfrm>
                    <a:off x="6059602" y="4426239"/>
                    <a:ext cx="1601845" cy="365704"/>
                    <a:chOff x="6059602" y="4426239"/>
                    <a:chExt cx="1601845" cy="365704"/>
                  </a:xfrm>
                </p:grpSpPr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161028" y="4449248"/>
                      <a:ext cx="1500419" cy="30448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914286">
                        <a:defRPr/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cs typeface="Calibri" pitchFamily="34" charset="0"/>
                          <a:sym typeface="Arial"/>
                        </a:rPr>
                        <a:t>Better Operational Efficiency</a:t>
                      </a:r>
                    </a:p>
                  </p:txBody>
                </p:sp>
                <p:pic>
                  <p:nvPicPr>
                    <p:cNvPr id="42" name="Picture 12" descr="Image result for operational efficiency ico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biLevel thresh="7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59602" y="4426239"/>
                      <a:ext cx="365704" cy="36570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2794448" y="3977678"/>
                  <a:ext cx="2164413" cy="1903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286">
                    <a:defRPr/>
                  </a:pPr>
                  <a:r>
                    <a:rPr lang="en-US" sz="900" b="1" u="sng" kern="0" dirty="0">
                      <a:solidFill>
                        <a:srgbClr val="000000"/>
                      </a:solidFill>
                      <a:cs typeface="Arial" panose="020B0604020202020204" pitchFamily="34" charset="0"/>
                      <a:sym typeface="Arial"/>
                    </a:rPr>
                    <a:t>Success Factors</a:t>
                  </a:r>
                  <a:endParaRPr lang="en-US" sz="900" b="1" u="sng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6" name="Group 163"/>
            <p:cNvGrpSpPr/>
            <p:nvPr/>
          </p:nvGrpSpPr>
          <p:grpSpPr>
            <a:xfrm>
              <a:off x="1645679" y="575187"/>
              <a:ext cx="9141685" cy="3099792"/>
              <a:chOff x="541755" y="548783"/>
              <a:chExt cx="8311179" cy="26127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41755" y="1911182"/>
                <a:ext cx="8310623" cy="1250390"/>
              </a:xfrm>
              <a:prstGeom prst="roundRect">
                <a:avLst/>
              </a:prstGeom>
              <a:solidFill>
                <a:srgbClr val="717E86"/>
              </a:solidFill>
              <a:ln w="25400" cap="flat" cmpd="sng" algn="ctr">
                <a:solidFill>
                  <a:srgbClr val="717E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86">
                  <a:defRPr/>
                </a:pPr>
                <a:endParaRPr lang="en-US" sz="90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37" name="Group 165"/>
              <p:cNvGrpSpPr/>
              <p:nvPr/>
            </p:nvGrpSpPr>
            <p:grpSpPr>
              <a:xfrm>
                <a:off x="542311" y="548783"/>
                <a:ext cx="8310623" cy="1300459"/>
                <a:chOff x="555585" y="698391"/>
                <a:chExt cx="8310623" cy="1300459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555585" y="729205"/>
                  <a:ext cx="8310623" cy="1250390"/>
                </a:xfrm>
                <a:prstGeom prst="roundRect">
                  <a:avLst/>
                </a:prstGeom>
                <a:solidFill>
                  <a:schemeClr val="accent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86">
                    <a:defRPr/>
                  </a:pPr>
                  <a:endParaRPr lang="en-US" sz="900" kern="0" dirty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73296" y="1534088"/>
                  <a:ext cx="2444577" cy="420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cs typeface="Calibri" panose="020F0502020204030204" pitchFamily="34" charset="0"/>
                      <a:sym typeface="Arial"/>
                    </a:rPr>
                    <a:t>The electronic storage of medical records data in hospitals and clinics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95824" y="1420900"/>
                  <a:ext cx="3112267" cy="577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cs typeface="Calibri" panose="020F0502020204030204" pitchFamily="34" charset="0"/>
                      <a:sym typeface="Arial"/>
                    </a:rPr>
                    <a:t>Facilitate the use of analytics to understand trends (medical, economic, demographic, etc.) in healthcare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09569" y="1534088"/>
                  <a:ext cx="2089583" cy="420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64">
                    <a:defRPr/>
                  </a:pPr>
                  <a:r>
                    <a:rPr lang="en-US" sz="900" kern="0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  <a:sym typeface="Arial"/>
                    </a:rPr>
                    <a:t>Remote patient monitoring, diagnosis and care</a:t>
                  </a:r>
                </a:p>
              </p:txBody>
            </p:sp>
            <p:grpSp>
              <p:nvGrpSpPr>
                <p:cNvPr id="39" name="Group 181"/>
                <p:cNvGrpSpPr/>
                <p:nvPr/>
              </p:nvGrpSpPr>
              <p:grpSpPr>
                <a:xfrm>
                  <a:off x="1581044" y="911463"/>
                  <a:ext cx="811978" cy="550379"/>
                  <a:chOff x="1662178" y="817161"/>
                  <a:chExt cx="811978" cy="550379"/>
                </a:xfrm>
              </p:grpSpPr>
              <p:pic>
                <p:nvPicPr>
                  <p:cNvPr id="30" name="Picture 2" descr="Image result for storage icon 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62178" y="921232"/>
                    <a:ext cx="446308" cy="4463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2" descr="Image result for storage icon 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27848" y="817161"/>
                    <a:ext cx="446308" cy="4463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5" name="Picture 4" descr="Image result for analytics icon 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4528" y="969868"/>
                  <a:ext cx="537639" cy="5376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Related image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8985" y="1106168"/>
                  <a:ext cx="537810" cy="5378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286056" y="1002556"/>
                  <a:ext cx="9768" cy="86659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398323" y="1002394"/>
                  <a:ext cx="9768" cy="86659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3878801" y="698391"/>
                  <a:ext cx="1823845" cy="2627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286">
                    <a:defRPr/>
                  </a:pPr>
                  <a:r>
                    <a:rPr lang="en-US" sz="900" b="1" u="sng" kern="0" dirty="0">
                      <a:solidFill>
                        <a:srgbClr val="000000"/>
                      </a:solidFill>
                      <a:cs typeface="Arial" panose="020B0604020202020204" pitchFamily="34" charset="0"/>
                      <a:sym typeface="Arial"/>
                    </a:rPr>
                    <a:t>Application Context</a:t>
                  </a:r>
                  <a:endParaRPr lang="en-US" sz="900" b="1" u="sng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3817611" y="1852872"/>
                <a:ext cx="1823845" cy="26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286">
                  <a:defRPr/>
                </a:pPr>
                <a:r>
                  <a:rPr lang="en-US" sz="900" b="1" u="sng" kern="0" dirty="0">
                    <a:solidFill>
                      <a:srgbClr val="FFFFFF"/>
                    </a:solidFill>
                    <a:cs typeface="Arial" panose="020B0604020202020204" pitchFamily="34" charset="0"/>
                    <a:sym typeface="Arial"/>
                  </a:rPr>
                  <a:t>Benefits</a:t>
                </a:r>
                <a:endParaRPr lang="en-US" sz="900" b="1" u="sng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6093" y="2515075"/>
                <a:ext cx="2609848" cy="5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286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cs typeface="Calibri" panose="020F0502020204030204" pitchFamily="34" charset="0"/>
                    <a:sym typeface="Arial"/>
                  </a:rPr>
                  <a:t>Easy and fast retrieval of medical information by medical personnel and patients</a:t>
                </a:r>
              </a:p>
            </p:txBody>
          </p:sp>
          <p:pic>
            <p:nvPicPr>
              <p:cNvPr id="11" name="Picture 8" descr="Image result for data retrieval icon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rgbClr val="EEFF4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981" y="2088419"/>
                <a:ext cx="476200" cy="459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251395" y="2102912"/>
                <a:ext cx="9768" cy="866597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dash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403207" y="2102912"/>
                <a:ext cx="9768" cy="866597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dash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3248645" y="2560845"/>
                <a:ext cx="3136404" cy="5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286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cs typeface="Calibri" panose="020F0502020204030204" pitchFamily="34" charset="0"/>
                    <a:sym typeface="Arial"/>
                  </a:rPr>
                  <a:t>Access to data for continuous monitoring of a patient’s history, diagnostic reports, and current health condition</a:t>
                </a:r>
              </a:p>
            </p:txBody>
          </p:sp>
          <p:pic>
            <p:nvPicPr>
              <p:cNvPr id="15" name="Picture 16" descr="health, medical, report, hospital, Health Clinic, Healthcare And Medical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rgbClr val="EEFF4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2709" y="2145260"/>
                <a:ext cx="457385" cy="4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487986" y="2665907"/>
                <a:ext cx="2289380" cy="42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286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cs typeface="Calibri" panose="020F0502020204030204" pitchFamily="34" charset="0"/>
                    <a:sym typeface="Arial"/>
                  </a:rPr>
                  <a:t>Flexible Cloud based models lead to shorter development cycles</a:t>
                </a:r>
              </a:p>
            </p:txBody>
          </p:sp>
          <p:grpSp>
            <p:nvGrpSpPr>
              <p:cNvPr id="40" name="Group 174"/>
              <p:cNvGrpSpPr/>
              <p:nvPr/>
            </p:nvGrpSpPr>
            <p:grpSpPr>
              <a:xfrm>
                <a:off x="7028071" y="1977996"/>
                <a:ext cx="1153358" cy="797828"/>
                <a:chOff x="6870784" y="1965800"/>
                <a:chExt cx="1153358" cy="797828"/>
              </a:xfrm>
            </p:grpSpPr>
            <p:pic>
              <p:nvPicPr>
                <p:cNvPr id="18" name="Picture 22" descr="Image result for cloud  icon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srgbClr val="0097A7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1210" y="1965800"/>
                  <a:ext cx="782932" cy="782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2" descr="Image result for cloud  icon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srgbClr val="EEFF4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0784" y="1980696"/>
                  <a:ext cx="782932" cy="782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2396</Words>
  <Application>Microsoft Office PowerPoint</Application>
  <PresentationFormat>On-screen Show (16:9)</PresentationFormat>
  <Paragraphs>554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Sify New Theme</vt:lpstr>
      <vt:lpstr>1_Office Theme</vt:lpstr>
      <vt:lpstr>PowerPoint Presentation</vt:lpstr>
      <vt:lpstr>AGENDA</vt:lpstr>
      <vt:lpstr>PowerPoint Presentation</vt:lpstr>
      <vt:lpstr>HEALTHCARE OVERVIEW</vt:lpstr>
      <vt:lpstr>Future of healthcare</vt:lpstr>
      <vt:lpstr>RELEVANCE OF ICT FOR YOUR DIGITAL JOURNEY</vt:lpstr>
      <vt:lpstr>PowerPoint Presentation</vt:lpstr>
      <vt:lpstr>Cloud for HEALTHCARE industry</vt:lpstr>
      <vt:lpstr>PowerPoint Presentation</vt:lpstr>
      <vt:lpstr>PowerPoint Presentation</vt:lpstr>
      <vt:lpstr>PowerPoint Presentation</vt:lpstr>
      <vt:lpstr>PowerPoint Presentation</vt:lpstr>
      <vt:lpstr>Sify overall relevance </vt:lpstr>
      <vt:lpstr>Sify overall relevance Contd. </vt:lpstr>
      <vt:lpstr>PowerPoint Presentation</vt:lpstr>
      <vt:lpstr>PowerPoint Presentation</vt:lpstr>
      <vt:lpstr>PowerPoint Presentation</vt:lpstr>
      <vt:lpstr>PowerPoint Presentation</vt:lpstr>
      <vt:lpstr>How cloud@core powers HEALTHCARE of future</vt:lpstr>
      <vt:lpstr>DATA CENTER SERVICES - CLOUD @ CORE </vt:lpstr>
      <vt:lpstr>security transformation - Cloud @ core </vt:lpstr>
      <vt:lpstr>SECURITY SERVICES – CLOUD@CORE</vt:lpstr>
      <vt:lpstr>Application services - cloud@core</vt:lpstr>
      <vt:lpstr>APPLICATION &amp; PLATFORM SERVICES – Cloud@core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People Capabilities and Strengths</vt:lpstr>
      <vt:lpstr>Strategic Partnerships </vt:lpstr>
      <vt:lpstr>Recognitions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327</cp:revision>
  <dcterms:created xsi:type="dcterms:W3CDTF">2018-05-30T06:38:40Z</dcterms:created>
  <dcterms:modified xsi:type="dcterms:W3CDTF">2023-09-19T06:36:57Z</dcterms:modified>
</cp:coreProperties>
</file>