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6" r:id="rId2"/>
  </p:sldMasterIdLst>
  <p:notesMasterIdLst>
    <p:notesMasterId r:id="rId37"/>
  </p:notesMasterIdLst>
  <p:sldIdLst>
    <p:sldId id="378" r:id="rId3"/>
    <p:sldId id="387" r:id="rId4"/>
    <p:sldId id="379" r:id="rId5"/>
    <p:sldId id="340" r:id="rId6"/>
    <p:sldId id="341" r:id="rId7"/>
    <p:sldId id="388" r:id="rId8"/>
    <p:sldId id="392" r:id="rId9"/>
    <p:sldId id="389" r:id="rId10"/>
    <p:sldId id="390" r:id="rId11"/>
    <p:sldId id="391" r:id="rId12"/>
    <p:sldId id="394" r:id="rId13"/>
    <p:sldId id="395" r:id="rId14"/>
    <p:sldId id="396" r:id="rId15"/>
    <p:sldId id="380" r:id="rId16"/>
    <p:sldId id="347" r:id="rId17"/>
    <p:sldId id="2555" r:id="rId18"/>
    <p:sldId id="343" r:id="rId19"/>
    <p:sldId id="393" r:id="rId20"/>
    <p:sldId id="356" r:id="rId21"/>
    <p:sldId id="357" r:id="rId22"/>
    <p:sldId id="358" r:id="rId23"/>
    <p:sldId id="359" r:id="rId24"/>
    <p:sldId id="360" r:id="rId25"/>
    <p:sldId id="361" r:id="rId26"/>
    <p:sldId id="352" r:id="rId27"/>
    <p:sldId id="344" r:id="rId28"/>
    <p:sldId id="385" r:id="rId29"/>
    <p:sldId id="345" r:id="rId30"/>
    <p:sldId id="350" r:id="rId31"/>
    <p:sldId id="354" r:id="rId32"/>
    <p:sldId id="351" r:id="rId33"/>
    <p:sldId id="386" r:id="rId34"/>
    <p:sldId id="384" r:id="rId35"/>
    <p:sldId id="263" r:id="rId36"/>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5" userDrawn="1">
          <p15:clr>
            <a:srgbClr val="A4A3A4"/>
          </p15:clr>
        </p15:guide>
        <p15:guide id="2" orient="horz" pos="2951">
          <p15:clr>
            <a:srgbClr val="A4A3A4"/>
          </p15:clr>
        </p15:guide>
        <p15:guide id="3" orient="horz" pos="395" userDrawn="1">
          <p15:clr>
            <a:srgbClr val="A4A3A4"/>
          </p15:clr>
        </p15:guide>
        <p15:guide id="4" pos="226" userDrawn="1">
          <p15:clr>
            <a:srgbClr val="A4A3A4"/>
          </p15:clr>
        </p15:guide>
        <p15:guide id="5" pos="5511" userDrawn="1">
          <p15:clr>
            <a:srgbClr val="A4A3A4"/>
          </p15:clr>
        </p15:guide>
        <p15:guide id="6" pos="2881">
          <p15:clr>
            <a:srgbClr val="A4A3A4"/>
          </p15:clr>
        </p15:guide>
        <p15:guide id="7" pos="2779">
          <p15:clr>
            <a:srgbClr val="A4A3A4"/>
          </p15:clr>
        </p15:guide>
        <p15:guide id="8" pos="2983">
          <p15:clr>
            <a:srgbClr val="A4A3A4"/>
          </p15:clr>
        </p15:guide>
        <p15:guide id="9" orient="horz" pos="659">
          <p15:clr>
            <a:srgbClr val="A4A3A4"/>
          </p15:clr>
        </p15:guide>
        <p15:guide id="10" orient="horz" pos="455">
          <p15:clr>
            <a:srgbClr val="A4A3A4"/>
          </p15:clr>
        </p15:guide>
        <p15:guide id="11" pos="5529">
          <p15:clr>
            <a:srgbClr val="A4A3A4"/>
          </p15:clr>
        </p15:guide>
        <p15:guide id="12" pos="29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4E0"/>
    <a:srgbClr val="B2A2C8"/>
    <a:srgbClr val="595959"/>
    <a:srgbClr val="93CEDE"/>
    <a:srgbClr val="FDD5B4"/>
    <a:srgbClr val="CCC1DB"/>
    <a:srgbClr val="E7B8B7"/>
    <a:srgbClr val="C3D79B"/>
    <a:srgbClr val="BCBE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464D5-CC68-4B57-9317-8312626700DC}" v="5" dt="2019-09-03T10:12:10.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624" autoAdjust="0"/>
  </p:normalViewPr>
  <p:slideViewPr>
    <p:cSldViewPr snapToGrid="0" showGuides="1">
      <p:cViewPr varScale="1">
        <p:scale>
          <a:sx n="136" d="100"/>
          <a:sy n="136" d="100"/>
        </p:scale>
        <p:origin x="1026" y="138"/>
      </p:cViewPr>
      <p:guideLst>
        <p:guide orient="horz" pos="645"/>
        <p:guide orient="horz" pos="2951"/>
        <p:guide orient="horz" pos="395"/>
        <p:guide pos="226"/>
        <p:guide pos="5511"/>
        <p:guide pos="2881"/>
        <p:guide pos="2779"/>
        <p:guide pos="2983"/>
        <p:guide orient="horz" pos="659"/>
        <p:guide orient="horz" pos="455"/>
        <p:guide pos="5529"/>
        <p:guide pos="2982"/>
      </p:guideLst>
    </p:cSldViewPr>
  </p:slideViewPr>
  <p:notesTextViewPr>
    <p:cViewPr>
      <p:scale>
        <a:sx n="100" d="100"/>
        <a:sy n="100" d="100"/>
      </p:scale>
      <p:origin x="0" y="0"/>
    </p:cViewPr>
  </p:notesTextViewPr>
  <p:sorterViewPr>
    <p:cViewPr>
      <p:scale>
        <a:sx n="100" d="100"/>
        <a:sy n="100" d="100"/>
      </p:scale>
      <p:origin x="0" y="3882"/>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8456-C41B-40D1-8F1E-3E01E3ED8636}" type="datetimeFigureOut">
              <a:rPr lang="en-US" smtClean="0"/>
              <a:pPr/>
              <a:t>9/18/2023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0C7FB-05A3-4118-86D5-E4ADFF43D7FA}" type="slidenum">
              <a:rPr lang="en-US" smtClean="0"/>
              <a:pPr/>
              <a:t>‹#›</a:t>
            </a:fld>
            <a:endParaRPr lang="en-US" dirty="0"/>
          </a:p>
        </p:txBody>
      </p:sp>
    </p:spTree>
    <p:extLst>
      <p:ext uri="{BB962C8B-B14F-4D97-AF65-F5344CB8AC3E}">
        <p14:creationId xmlns:p14="http://schemas.microsoft.com/office/powerpoint/2010/main" val="3248820944"/>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2</a:t>
            </a:fld>
            <a:endParaRPr lang="en-US" dirty="0"/>
          </a:p>
        </p:txBody>
      </p:sp>
    </p:spTree>
    <p:extLst>
      <p:ext uri="{BB962C8B-B14F-4D97-AF65-F5344CB8AC3E}">
        <p14:creationId xmlns:p14="http://schemas.microsoft.com/office/powerpoint/2010/main" val="156311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965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7"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7"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85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7"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7"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8432" indent="0" algn="ctr">
              <a:buNone/>
              <a:defRPr>
                <a:solidFill>
                  <a:schemeClr val="tx1">
                    <a:tint val="75000"/>
                  </a:schemeClr>
                </a:solidFill>
              </a:defRPr>
            </a:lvl2pPr>
            <a:lvl3pPr marL="696864" indent="0" algn="ctr">
              <a:buNone/>
              <a:defRPr>
                <a:solidFill>
                  <a:schemeClr val="tx1">
                    <a:tint val="75000"/>
                  </a:schemeClr>
                </a:solidFill>
              </a:defRPr>
            </a:lvl3pPr>
            <a:lvl4pPr marL="1045296" indent="0" algn="ctr">
              <a:buNone/>
              <a:defRPr>
                <a:solidFill>
                  <a:schemeClr val="tx1">
                    <a:tint val="75000"/>
                  </a:schemeClr>
                </a:solidFill>
              </a:defRPr>
            </a:lvl4pPr>
            <a:lvl5pPr marL="1393728" indent="0" algn="ctr">
              <a:buNone/>
              <a:defRPr>
                <a:solidFill>
                  <a:schemeClr val="tx1">
                    <a:tint val="75000"/>
                  </a:schemeClr>
                </a:solidFill>
              </a:defRPr>
            </a:lvl5pPr>
            <a:lvl6pPr marL="1742161" indent="0" algn="ctr">
              <a:buNone/>
              <a:defRPr>
                <a:solidFill>
                  <a:schemeClr val="tx1">
                    <a:tint val="75000"/>
                  </a:schemeClr>
                </a:solidFill>
              </a:defRPr>
            </a:lvl6pPr>
            <a:lvl7pPr marL="2090593" indent="0" algn="ctr">
              <a:buNone/>
              <a:defRPr>
                <a:solidFill>
                  <a:schemeClr val="tx1">
                    <a:tint val="75000"/>
                  </a:schemeClr>
                </a:solidFill>
              </a:defRPr>
            </a:lvl7pPr>
            <a:lvl8pPr marL="2439025" indent="0" algn="ctr">
              <a:buNone/>
              <a:defRPr>
                <a:solidFill>
                  <a:schemeClr val="tx1">
                    <a:tint val="75000"/>
                  </a:schemeClr>
                </a:solidFill>
              </a:defRPr>
            </a:lvl8pPr>
            <a:lvl9pPr marL="27874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8475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798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3305178"/>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2" y="2180035"/>
            <a:ext cx="7772400" cy="1125140"/>
          </a:xfrm>
        </p:spPr>
        <p:txBody>
          <a:bodyPr anchor="b"/>
          <a:lstStyle>
            <a:lvl1pPr marL="0" indent="0">
              <a:buNone/>
              <a:defRPr sz="1500">
                <a:solidFill>
                  <a:schemeClr val="tx1">
                    <a:tint val="75000"/>
                  </a:schemeClr>
                </a:solidFill>
              </a:defRPr>
            </a:lvl1pPr>
            <a:lvl2pPr marL="348432" indent="0">
              <a:buNone/>
              <a:defRPr sz="1400">
                <a:solidFill>
                  <a:schemeClr val="tx1">
                    <a:tint val="75000"/>
                  </a:schemeClr>
                </a:solidFill>
              </a:defRPr>
            </a:lvl2pPr>
            <a:lvl3pPr marL="696864" indent="0">
              <a:buNone/>
              <a:defRPr sz="1200">
                <a:solidFill>
                  <a:schemeClr val="tx1">
                    <a:tint val="75000"/>
                  </a:schemeClr>
                </a:solidFill>
              </a:defRPr>
            </a:lvl3pPr>
            <a:lvl4pPr marL="1045296" indent="0">
              <a:buNone/>
              <a:defRPr sz="1100">
                <a:solidFill>
                  <a:schemeClr val="tx1">
                    <a:tint val="75000"/>
                  </a:schemeClr>
                </a:solidFill>
              </a:defRPr>
            </a:lvl4pPr>
            <a:lvl5pPr marL="1393728" indent="0">
              <a:buNone/>
              <a:defRPr sz="1100">
                <a:solidFill>
                  <a:schemeClr val="tx1">
                    <a:tint val="75000"/>
                  </a:schemeClr>
                </a:solidFill>
              </a:defRPr>
            </a:lvl5pPr>
            <a:lvl6pPr marL="1742161" indent="0">
              <a:buNone/>
              <a:defRPr sz="1100">
                <a:solidFill>
                  <a:schemeClr val="tx1">
                    <a:tint val="75000"/>
                  </a:schemeClr>
                </a:solidFill>
              </a:defRPr>
            </a:lvl6pPr>
            <a:lvl7pPr marL="2090593" indent="0">
              <a:buNone/>
              <a:defRPr sz="1100">
                <a:solidFill>
                  <a:schemeClr val="tx1">
                    <a:tint val="75000"/>
                  </a:schemeClr>
                </a:solidFill>
              </a:defRPr>
            </a:lvl7pPr>
            <a:lvl8pPr marL="2439025" indent="0">
              <a:buNone/>
              <a:defRPr sz="1100">
                <a:solidFill>
                  <a:schemeClr val="tx1">
                    <a:tint val="75000"/>
                  </a:schemeClr>
                </a:solidFill>
              </a:defRPr>
            </a:lvl8pPr>
            <a:lvl9pPr marL="2787457"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320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9397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8432" indent="0">
              <a:buNone/>
              <a:defRPr sz="1500" b="1"/>
            </a:lvl2pPr>
            <a:lvl3pPr marL="696864" indent="0">
              <a:buNone/>
              <a:defRPr sz="1400" b="1"/>
            </a:lvl3pPr>
            <a:lvl4pPr marL="1045296" indent="0">
              <a:buNone/>
              <a:defRPr sz="1200" b="1"/>
            </a:lvl4pPr>
            <a:lvl5pPr marL="1393728" indent="0">
              <a:buNone/>
              <a:defRPr sz="1200" b="1"/>
            </a:lvl5pPr>
            <a:lvl6pPr marL="1742161" indent="0">
              <a:buNone/>
              <a:defRPr sz="1200" b="1"/>
            </a:lvl6pPr>
            <a:lvl7pPr marL="2090593" indent="0">
              <a:buNone/>
              <a:defRPr sz="1200" b="1"/>
            </a:lvl7pPr>
            <a:lvl8pPr marL="2439025" indent="0">
              <a:buNone/>
              <a:defRPr sz="1200" b="1"/>
            </a:lvl8pPr>
            <a:lvl9pPr marL="2787457"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8432" indent="0">
              <a:buNone/>
              <a:defRPr sz="1500" b="1"/>
            </a:lvl2pPr>
            <a:lvl3pPr marL="696864" indent="0">
              <a:buNone/>
              <a:defRPr sz="1400" b="1"/>
            </a:lvl3pPr>
            <a:lvl4pPr marL="1045296" indent="0">
              <a:buNone/>
              <a:defRPr sz="1200" b="1"/>
            </a:lvl4pPr>
            <a:lvl5pPr marL="1393728" indent="0">
              <a:buNone/>
              <a:defRPr sz="1200" b="1"/>
            </a:lvl5pPr>
            <a:lvl6pPr marL="1742161" indent="0">
              <a:buNone/>
              <a:defRPr sz="1200" b="1"/>
            </a:lvl6pPr>
            <a:lvl7pPr marL="2090593" indent="0">
              <a:buNone/>
              <a:defRPr sz="1200" b="1"/>
            </a:lvl7pPr>
            <a:lvl8pPr marL="2439025" indent="0">
              <a:buNone/>
              <a:defRPr sz="1200" b="1"/>
            </a:lvl8pPr>
            <a:lvl9pPr marL="278745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5103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129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61951" y="1026161"/>
            <a:ext cx="8412163" cy="3658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1099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2"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2" cy="3518297"/>
          </a:xfrm>
        </p:spPr>
        <p:txBody>
          <a:bodyPr/>
          <a:lstStyle>
            <a:lvl1pPr marL="0" indent="0">
              <a:buNone/>
              <a:defRPr sz="1100"/>
            </a:lvl1pPr>
            <a:lvl2pPr marL="348432" indent="0">
              <a:buNone/>
              <a:defRPr sz="900"/>
            </a:lvl2pPr>
            <a:lvl3pPr marL="696864" indent="0">
              <a:buNone/>
              <a:defRPr sz="800"/>
            </a:lvl3pPr>
            <a:lvl4pPr marL="1045296" indent="0">
              <a:buNone/>
              <a:defRPr sz="700"/>
            </a:lvl4pPr>
            <a:lvl5pPr marL="1393728" indent="0">
              <a:buNone/>
              <a:defRPr sz="700"/>
            </a:lvl5pPr>
            <a:lvl6pPr marL="1742161" indent="0">
              <a:buNone/>
              <a:defRPr sz="700"/>
            </a:lvl6pPr>
            <a:lvl7pPr marL="2090593" indent="0">
              <a:buNone/>
              <a:defRPr sz="700"/>
            </a:lvl7pPr>
            <a:lvl8pPr marL="2439025" indent="0">
              <a:buNone/>
              <a:defRPr sz="700"/>
            </a:lvl8pPr>
            <a:lvl9pPr marL="2787457"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9962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8432" indent="0">
              <a:buNone/>
              <a:defRPr sz="2100"/>
            </a:lvl2pPr>
            <a:lvl3pPr marL="696864" indent="0">
              <a:buNone/>
              <a:defRPr sz="1800"/>
            </a:lvl3pPr>
            <a:lvl4pPr marL="1045296" indent="0">
              <a:buNone/>
              <a:defRPr sz="1500"/>
            </a:lvl4pPr>
            <a:lvl5pPr marL="1393728" indent="0">
              <a:buNone/>
              <a:defRPr sz="1500"/>
            </a:lvl5pPr>
            <a:lvl6pPr marL="1742161" indent="0">
              <a:buNone/>
              <a:defRPr sz="1500"/>
            </a:lvl6pPr>
            <a:lvl7pPr marL="2090593" indent="0">
              <a:buNone/>
              <a:defRPr sz="1500"/>
            </a:lvl7pPr>
            <a:lvl8pPr marL="2439025" indent="0">
              <a:buNone/>
              <a:defRPr sz="1500"/>
            </a:lvl8pPr>
            <a:lvl9pPr marL="2787457"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8432" indent="0">
              <a:buNone/>
              <a:defRPr sz="900"/>
            </a:lvl2pPr>
            <a:lvl3pPr marL="696864" indent="0">
              <a:buNone/>
              <a:defRPr sz="800"/>
            </a:lvl3pPr>
            <a:lvl4pPr marL="1045296" indent="0">
              <a:buNone/>
              <a:defRPr sz="700"/>
            </a:lvl4pPr>
            <a:lvl5pPr marL="1393728" indent="0">
              <a:buNone/>
              <a:defRPr sz="700"/>
            </a:lvl5pPr>
            <a:lvl6pPr marL="1742161" indent="0">
              <a:buNone/>
              <a:defRPr sz="700"/>
            </a:lvl6pPr>
            <a:lvl7pPr marL="2090593" indent="0">
              <a:buNone/>
              <a:defRPr sz="700"/>
            </a:lvl7pPr>
            <a:lvl8pPr marL="2439025" indent="0">
              <a:buNone/>
              <a:defRPr sz="700"/>
            </a:lvl8pPr>
            <a:lvl9pPr marL="2787457"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4973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2656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7398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25577"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85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C9DCF62E-A4F4-42AB-A8EE-74B886D41FF4}"/>
              </a:ext>
            </a:extLst>
          </p:cNvPr>
          <p:cNvGrpSpPr/>
          <p:nvPr userDrawn="1"/>
        </p:nvGrpSpPr>
        <p:grpSpPr>
          <a:xfrm rot="16200000">
            <a:off x="3868537" y="1710689"/>
            <a:ext cx="1405044" cy="1808430"/>
            <a:chOff x="9651545" y="1652096"/>
            <a:chExt cx="1873392" cy="2411240"/>
          </a:xfrm>
        </p:grpSpPr>
        <p:sp>
          <p:nvSpPr>
            <p:cNvPr id="8" name="Rectangle 80">
              <a:extLst>
                <a:ext uri="{FF2B5EF4-FFF2-40B4-BE49-F238E27FC236}">
                  <a16:creationId xmlns:a16="http://schemas.microsoft.com/office/drawing/2014/main" id="{C375357E-FAC9-4CD3-8A0B-E0DD0F41A148}"/>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9" name="Rectangle 8">
              <a:extLst>
                <a:ext uri="{FF2B5EF4-FFF2-40B4-BE49-F238E27FC236}">
                  <a16:creationId xmlns:a16="http://schemas.microsoft.com/office/drawing/2014/main" id="{0FEC2422-8495-4CA8-9C42-4C9CB0D789F6}"/>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10" name="AutoShape 60">
            <a:extLst>
              <a:ext uri="{FF2B5EF4-FFF2-40B4-BE49-F238E27FC236}">
                <a16:creationId xmlns:a16="http://schemas.microsoft.com/office/drawing/2014/main" id="{A7ABD64C-41A9-4D2A-B30E-C38778DC57F0}"/>
              </a:ext>
            </a:extLst>
          </p:cNvPr>
          <p:cNvSpPr>
            <a:spLocks noChangeAspect="1" noChangeArrowheads="1" noTextEdit="1"/>
          </p:cNvSpPr>
          <p:nvPr userDrawn="1"/>
        </p:nvSpPr>
        <p:spPr bwMode="auto">
          <a:xfrm>
            <a:off x="2918835" y="2076200"/>
            <a:ext cx="3304448" cy="107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prstClr val="black"/>
                </a:solidFill>
              </a:rPr>
              <a:t>thank you</a:t>
            </a:r>
          </a:p>
        </p:txBody>
      </p:sp>
      <p:pic>
        <p:nvPicPr>
          <p:cNvPr id="18" name="Picture 6" descr="http://skillwise.in/consulting/images_new/logo/sify.png">
            <a:extLst>
              <a:ext uri="{FF2B5EF4-FFF2-40B4-BE49-F238E27FC236}">
                <a16:creationId xmlns:a16="http://schemas.microsoft.com/office/drawing/2014/main" id="{14CDEA47-6575-4AE8-939E-085EEADD46F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49296" y="-156924"/>
            <a:ext cx="1194705" cy="119470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91314" y="3741821"/>
            <a:ext cx="8515330" cy="758096"/>
            <a:chOff x="388418" y="4989095"/>
            <a:chExt cx="11353773" cy="1010794"/>
          </a:xfrm>
        </p:grpSpPr>
        <p:cxnSp>
          <p:nvCxnSpPr>
            <p:cNvPr id="5" name="Straight Connector 4">
              <a:extLst>
                <a:ext uri="{FF2B5EF4-FFF2-40B4-BE49-F238E27FC236}">
                  <a16:creationId xmlns:a16="http://schemas.microsoft.com/office/drawing/2014/main" id="{CD104A88-D5AC-48A6-A044-F03AE144E917}"/>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087637-F030-4BD7-B944-4016C5C0ECCF}"/>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6B4D0E-D160-4E8F-916C-3ADD45ECA9F2}"/>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9AF86A-D38D-402E-97A8-1EB596390E9E}"/>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4C54D9-6E1F-49EF-8C53-81F84A804AEE}"/>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CFA3EB-FAD2-4DF7-A769-76ECD26EF43F}"/>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27" name="Picture 2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28" name="Picture 2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44486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sz="half" idx="1"/>
          </p:nvPr>
        </p:nvSpPr>
        <p:spPr>
          <a:xfrm>
            <a:off x="361950"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5513"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71475" y="1025124"/>
            <a:ext cx="4040188"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p:nvPr>
        </p:nvSpPr>
        <p:spPr>
          <a:xfrm>
            <a:off x="371477" y="1333501"/>
            <a:ext cx="4040187" cy="3351213"/>
          </a:xfrm>
        </p:spPr>
        <p:txBody>
          <a:bodyPr>
            <a:normAutofit/>
          </a:bodyPr>
          <a:lstStyle>
            <a:lvl1pPr>
              <a:lnSpc>
                <a:spcPct val="100000"/>
              </a:lnSpc>
              <a:spcBef>
                <a:spcPts val="400"/>
              </a:spcBef>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marL="226772" lvl="0" indent="-226772" algn="l" defTabSz="914286" rtl="0" eaLnBrk="1" latinLnBrk="0" hangingPunct="1">
              <a:lnSpc>
                <a:spcPct val="90000"/>
              </a:lnSpc>
              <a:spcBef>
                <a:spcPts val="600"/>
              </a:spcBef>
              <a:buFont typeface="Arial" pitchFamily="34" charset="0"/>
              <a:buChar char="•"/>
            </a:pPr>
            <a:r>
              <a:rPr lang="en-US" dirty="0"/>
              <a:t>Click to edit Master text styles</a:t>
            </a:r>
          </a:p>
          <a:p>
            <a:pPr lvl="1"/>
            <a:r>
              <a:rPr lang="en-US" dirty="0"/>
              <a:t>Second level</a:t>
            </a:r>
          </a:p>
        </p:txBody>
      </p:sp>
      <p:sp>
        <p:nvSpPr>
          <p:cNvPr id="5" name="Text Placeholder 4"/>
          <p:cNvSpPr>
            <a:spLocks noGrp="1"/>
          </p:cNvSpPr>
          <p:nvPr>
            <p:ph type="body" sz="quarter" idx="3" hasCustomPrompt="1"/>
          </p:nvPr>
        </p:nvSpPr>
        <p:spPr>
          <a:xfrm>
            <a:off x="4735514" y="1025124"/>
            <a:ext cx="40386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p:nvPr>
        </p:nvSpPr>
        <p:spPr>
          <a:xfrm>
            <a:off x="4735513" y="1333501"/>
            <a:ext cx="4038600" cy="3351213"/>
          </a:xfrm>
        </p:spPr>
        <p:txBody>
          <a:bodyPr/>
          <a:lstStyle>
            <a:lvl1pPr>
              <a:defRPr lang="en-US" sz="1400" kern="1200" dirty="0" smtClean="0">
                <a:solidFill>
                  <a:srgbClr val="595959"/>
                </a:solidFill>
                <a:latin typeface="Trebuchet MS" pitchFamily="34" charset="0"/>
                <a:ea typeface="+mn-ea"/>
                <a:cs typeface="+mn-cs"/>
              </a:defRPr>
            </a:lvl1pPr>
            <a:lvl2pPr>
              <a:defRPr lang="en-US" sz="1200" kern="1200" dirty="0" smtClean="0">
                <a:solidFill>
                  <a:srgbClr val="595959"/>
                </a:solidFill>
                <a:latin typeface="Trebuchet MS"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226772" lvl="0" indent="-226772" algn="l" defTabSz="914286" rtl="0" eaLnBrk="1" latinLnBrk="0" hangingPunct="1">
              <a:lnSpc>
                <a:spcPct val="90000"/>
              </a:lnSpc>
              <a:spcBef>
                <a:spcPts val="600"/>
              </a:spcBef>
              <a:buFont typeface="Arial" pitchFamily="34" charset="0"/>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p:txBody>
      </p:sp>
      <p:sp>
        <p:nvSpPr>
          <p:cNvPr id="9" name="Slide Number Placeholder 8"/>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5" name="Slide Number Placeholder 4"/>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pPr/>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25578"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hasCustomPrompt="1"/>
          </p:nvPr>
        </p:nvSpPr>
        <p:spPr/>
        <p:txBody>
          <a:bodyPr/>
          <a:lstStyle>
            <a:lvl1pPr>
              <a:defRPr baseline="0"/>
            </a:lvl1pPr>
          </a:lstStyle>
          <a:p>
            <a:r>
              <a:rPr lang="en-US" dirty="0"/>
              <a:t>TITLE OF THE SLIDE GOES HERE</a:t>
            </a:r>
          </a:p>
        </p:txBody>
      </p:sp>
      <p:sp>
        <p:nvSpPr>
          <p:cNvPr id="9" name="Slide Number Placeholder 8"/>
          <p:cNvSpPr>
            <a:spLocks noGrp="1"/>
          </p:cNvSpPr>
          <p:nvPr>
            <p:ph type="sldNum" sz="quarter" idx="10"/>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115048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7"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7"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1"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725578"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6195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 id="2147483669" r:id="rId6"/>
    <p:sldLayoutId id="2147483660" r:id="rId7"/>
    <p:sldLayoutId id="2147483700" r:id="rId8"/>
    <p:sldLayoutId id="2147483701" r:id="rId9"/>
    <p:sldLayoutId id="2147483702" r:id="rId10"/>
    <p:sldLayoutId id="2147483703" r:id="rId11"/>
    <p:sldLayoutId id="2147483704" r:id="rId12"/>
    <p:sldLayoutId id="2147483705" r:id="rId13"/>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69686" tIns="34843" rIns="69686" bIns="34843" rtlCol="0" anchor="ctr">
            <a:normAutofit/>
          </a:bodyPr>
          <a:lstStyle/>
          <a:p>
            <a:r>
              <a:rPr lang="en-US"/>
              <a:t>Click to edit Master title style</a:t>
            </a:r>
          </a:p>
        </p:txBody>
      </p:sp>
      <p:sp>
        <p:nvSpPr>
          <p:cNvPr id="3" name="Text Placeholder 2"/>
          <p:cNvSpPr>
            <a:spLocks noGrp="1"/>
          </p:cNvSpPr>
          <p:nvPr>
            <p:ph type="body" idx="1"/>
          </p:nvPr>
        </p:nvSpPr>
        <p:spPr>
          <a:xfrm>
            <a:off x="457200" y="1200153"/>
            <a:ext cx="8229600" cy="3394472"/>
          </a:xfrm>
          <a:prstGeom prst="rect">
            <a:avLst/>
          </a:prstGeom>
        </p:spPr>
        <p:txBody>
          <a:bodyPr vert="horz" lIns="69686" tIns="34843" rIns="69686" bIns="348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5"/>
            <a:ext cx="2133600" cy="273844"/>
          </a:xfrm>
          <a:prstGeom prst="rect">
            <a:avLst/>
          </a:prstGeom>
        </p:spPr>
        <p:txBody>
          <a:bodyPr vert="horz" lIns="69686" tIns="34843" rIns="69686" bIns="34843" rtlCol="0" anchor="ctr"/>
          <a:lstStyle>
            <a:lvl1pPr algn="l">
              <a:defRPr sz="900">
                <a:solidFill>
                  <a:schemeClr val="tx1">
                    <a:tint val="75000"/>
                  </a:schemeClr>
                </a:solidFill>
              </a:defRPr>
            </a:lvl1pPr>
          </a:lstStyle>
          <a:p>
            <a:pPr defTabSz="696864"/>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5"/>
            <a:ext cx="2895600" cy="273844"/>
          </a:xfrm>
          <a:prstGeom prst="rect">
            <a:avLst/>
          </a:prstGeom>
        </p:spPr>
        <p:txBody>
          <a:bodyPr vert="horz" lIns="69686" tIns="34843" rIns="69686" bIns="34843" rtlCol="0" anchor="ctr"/>
          <a:lstStyle>
            <a:lvl1pPr algn="ctr">
              <a:defRPr sz="900">
                <a:solidFill>
                  <a:schemeClr val="tx1">
                    <a:tint val="75000"/>
                  </a:schemeClr>
                </a:solidFill>
              </a:defRPr>
            </a:lvl1pPr>
          </a:lstStyle>
          <a:p>
            <a:pPr defTabSz="696864"/>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5"/>
            <a:ext cx="2133600" cy="273844"/>
          </a:xfrm>
          <a:prstGeom prst="rect">
            <a:avLst/>
          </a:prstGeom>
        </p:spPr>
        <p:txBody>
          <a:bodyPr vert="horz" lIns="69686" tIns="34843" rIns="69686" bIns="34843" rtlCol="0" anchor="ctr"/>
          <a:lstStyle>
            <a:lvl1pPr algn="r">
              <a:defRPr sz="900">
                <a:solidFill>
                  <a:schemeClr val="tx1">
                    <a:tint val="75000"/>
                  </a:schemeClr>
                </a:solidFill>
              </a:defRPr>
            </a:lvl1pPr>
          </a:lstStyle>
          <a:p>
            <a:pPr defTabSz="696864"/>
            <a:fld id="{B6F15528-21DE-4FAA-801E-634DDDAF4B2B}" type="slidenum">
              <a:rPr lang="en-US" smtClean="0">
                <a:solidFill>
                  <a:prstClr val="black">
                    <a:tint val="75000"/>
                  </a:prstClr>
                </a:solidFill>
              </a:rPr>
              <a:pPr defTabSz="696864"/>
              <a:t>‹#›</a:t>
            </a:fld>
            <a:endParaRPr lang="en-US" dirty="0">
              <a:solidFill>
                <a:prstClr val="black">
                  <a:tint val="75000"/>
                </a:prstClr>
              </a:solidFill>
            </a:endParaRPr>
          </a:p>
        </p:txBody>
      </p:sp>
    </p:spTree>
    <p:extLst>
      <p:ext uri="{BB962C8B-B14F-4D97-AF65-F5344CB8AC3E}">
        <p14:creationId xmlns:p14="http://schemas.microsoft.com/office/powerpoint/2010/main" val="39703837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696864" rtl="0" eaLnBrk="1" latinLnBrk="0" hangingPunct="1">
        <a:spcBef>
          <a:spcPct val="0"/>
        </a:spcBef>
        <a:buNone/>
        <a:defRPr sz="3400" kern="1200">
          <a:solidFill>
            <a:schemeClr val="tx1"/>
          </a:solidFill>
          <a:latin typeface="+mj-lt"/>
          <a:ea typeface="+mj-ea"/>
          <a:cs typeface="+mj-cs"/>
        </a:defRPr>
      </a:lvl1pPr>
    </p:titleStyle>
    <p:bodyStyle>
      <a:lvl1pPr marL="261324" indent="-261324" algn="l" defTabSz="696864"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66202" indent="-217770" algn="l" defTabSz="696864"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71080" indent="-174216" algn="l" defTabSz="696864"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19512" indent="-174216" algn="l" defTabSz="696864"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67945" indent="-174216" algn="l" defTabSz="696864"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916377" indent="-174216" algn="l" defTabSz="696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64809" indent="-174216" algn="l" defTabSz="696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13241" indent="-174216" algn="l" defTabSz="696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61673" indent="-174216" algn="l" defTabSz="696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6864" rtl="0" eaLnBrk="1" latinLnBrk="0" hangingPunct="1">
        <a:defRPr sz="1400" kern="1200">
          <a:solidFill>
            <a:schemeClr val="tx1"/>
          </a:solidFill>
          <a:latin typeface="+mn-lt"/>
          <a:ea typeface="+mn-ea"/>
          <a:cs typeface="+mn-cs"/>
        </a:defRPr>
      </a:lvl1pPr>
      <a:lvl2pPr marL="348432" algn="l" defTabSz="696864" rtl="0" eaLnBrk="1" latinLnBrk="0" hangingPunct="1">
        <a:defRPr sz="1400" kern="1200">
          <a:solidFill>
            <a:schemeClr val="tx1"/>
          </a:solidFill>
          <a:latin typeface="+mn-lt"/>
          <a:ea typeface="+mn-ea"/>
          <a:cs typeface="+mn-cs"/>
        </a:defRPr>
      </a:lvl2pPr>
      <a:lvl3pPr marL="696864" algn="l" defTabSz="696864" rtl="0" eaLnBrk="1" latinLnBrk="0" hangingPunct="1">
        <a:defRPr sz="1400" kern="1200">
          <a:solidFill>
            <a:schemeClr val="tx1"/>
          </a:solidFill>
          <a:latin typeface="+mn-lt"/>
          <a:ea typeface="+mn-ea"/>
          <a:cs typeface="+mn-cs"/>
        </a:defRPr>
      </a:lvl3pPr>
      <a:lvl4pPr marL="1045296" algn="l" defTabSz="696864" rtl="0" eaLnBrk="1" latinLnBrk="0" hangingPunct="1">
        <a:defRPr sz="1400" kern="1200">
          <a:solidFill>
            <a:schemeClr val="tx1"/>
          </a:solidFill>
          <a:latin typeface="+mn-lt"/>
          <a:ea typeface="+mn-ea"/>
          <a:cs typeface="+mn-cs"/>
        </a:defRPr>
      </a:lvl4pPr>
      <a:lvl5pPr marL="1393728" algn="l" defTabSz="696864" rtl="0" eaLnBrk="1" latinLnBrk="0" hangingPunct="1">
        <a:defRPr sz="1400" kern="1200">
          <a:solidFill>
            <a:schemeClr val="tx1"/>
          </a:solidFill>
          <a:latin typeface="+mn-lt"/>
          <a:ea typeface="+mn-ea"/>
          <a:cs typeface="+mn-cs"/>
        </a:defRPr>
      </a:lvl5pPr>
      <a:lvl6pPr marL="1742161" algn="l" defTabSz="696864" rtl="0" eaLnBrk="1" latinLnBrk="0" hangingPunct="1">
        <a:defRPr sz="1400" kern="1200">
          <a:solidFill>
            <a:schemeClr val="tx1"/>
          </a:solidFill>
          <a:latin typeface="+mn-lt"/>
          <a:ea typeface="+mn-ea"/>
          <a:cs typeface="+mn-cs"/>
        </a:defRPr>
      </a:lvl6pPr>
      <a:lvl7pPr marL="2090593" algn="l" defTabSz="696864" rtl="0" eaLnBrk="1" latinLnBrk="0" hangingPunct="1">
        <a:defRPr sz="1400" kern="1200">
          <a:solidFill>
            <a:schemeClr val="tx1"/>
          </a:solidFill>
          <a:latin typeface="+mn-lt"/>
          <a:ea typeface="+mn-ea"/>
          <a:cs typeface="+mn-cs"/>
        </a:defRPr>
      </a:lvl7pPr>
      <a:lvl8pPr marL="2439025" algn="l" defTabSz="696864" rtl="0" eaLnBrk="1" latinLnBrk="0" hangingPunct="1">
        <a:defRPr sz="1400" kern="1200">
          <a:solidFill>
            <a:schemeClr val="tx1"/>
          </a:solidFill>
          <a:latin typeface="+mn-lt"/>
          <a:ea typeface="+mn-ea"/>
          <a:cs typeface="+mn-cs"/>
        </a:defRPr>
      </a:lvl8pPr>
      <a:lvl9pPr marL="2787457" algn="l" defTabSz="696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image" Target="../media/image40.emf"/><Relationship Id="rId11" Type="http://schemas.openxmlformats.org/officeDocument/2006/relationships/image" Target="../media/image45.emf"/><Relationship Id="rId5" Type="http://schemas.openxmlformats.org/officeDocument/2006/relationships/image" Target="../media/image39.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8.emf"/><Relationship Id="rId7" Type="http://schemas.openxmlformats.org/officeDocument/2006/relationships/image" Target="../media/image39.emf"/><Relationship Id="rId12" Type="http://schemas.openxmlformats.org/officeDocument/2006/relationships/image" Target="../media/image51.png"/><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1.emf"/><Relationship Id="rId11" Type="http://schemas.openxmlformats.org/officeDocument/2006/relationships/image" Target="../media/image50.png"/><Relationship Id="rId5" Type="http://schemas.openxmlformats.org/officeDocument/2006/relationships/image" Target="../media/image42.emf"/><Relationship Id="rId10" Type="http://schemas.openxmlformats.org/officeDocument/2006/relationships/image" Target="../media/image49.png"/><Relationship Id="rId4" Type="http://schemas.openxmlformats.org/officeDocument/2006/relationships/image" Target="../media/image40.emf"/><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jpe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image" Target="../media/image73.svg"/><Relationship Id="rId21" Type="http://schemas.openxmlformats.org/officeDocument/2006/relationships/image" Target="../media/image91.png"/><Relationship Id="rId7" Type="http://schemas.openxmlformats.org/officeDocument/2006/relationships/image" Target="../media/image77.svg"/><Relationship Id="rId12" Type="http://schemas.openxmlformats.org/officeDocument/2006/relationships/image" Target="../media/image82.png"/><Relationship Id="rId17" Type="http://schemas.openxmlformats.org/officeDocument/2006/relationships/image" Target="../media/image87.jpeg"/><Relationship Id="rId2" Type="http://schemas.openxmlformats.org/officeDocument/2006/relationships/image" Target="../media/image72.png"/><Relationship Id="rId16" Type="http://schemas.openxmlformats.org/officeDocument/2006/relationships/image" Target="../media/image86.png"/><Relationship Id="rId20" Type="http://schemas.openxmlformats.org/officeDocument/2006/relationships/image" Target="../media/image90.gif"/><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81.jpeg"/><Relationship Id="rId5" Type="http://schemas.openxmlformats.org/officeDocument/2006/relationships/image" Target="../media/image75.svg"/><Relationship Id="rId15" Type="http://schemas.openxmlformats.org/officeDocument/2006/relationships/image" Target="../media/image85.png"/><Relationship Id="rId23" Type="http://schemas.openxmlformats.org/officeDocument/2006/relationships/image" Target="../media/image93.png"/><Relationship Id="rId10" Type="http://schemas.openxmlformats.org/officeDocument/2006/relationships/image" Target="../media/image80.png"/><Relationship Id="rId19" Type="http://schemas.openxmlformats.org/officeDocument/2006/relationships/image" Target="../media/image89.jpe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84.jpeg"/><Relationship Id="rId22" Type="http://schemas.openxmlformats.org/officeDocument/2006/relationships/image" Target="../media/image92.png"/></Relationships>
</file>

<file path=ppt/slides/_rels/slide2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image" Target="../media/image94.jpeg"/><Relationship Id="rId1" Type="http://schemas.openxmlformats.org/officeDocument/2006/relationships/slideLayout" Target="../slideLayouts/slideLayout9.xml"/><Relationship Id="rId6" Type="http://schemas.openxmlformats.org/officeDocument/2006/relationships/image" Target="../media/image98.jpeg"/><Relationship Id="rId11" Type="http://schemas.openxmlformats.org/officeDocument/2006/relationships/image" Target="../media/image103.jpeg"/><Relationship Id="rId5" Type="http://schemas.openxmlformats.org/officeDocument/2006/relationships/image" Target="../media/image97.png"/><Relationship Id="rId10" Type="http://schemas.openxmlformats.org/officeDocument/2006/relationships/image" Target="../media/image102.jpeg"/><Relationship Id="rId4" Type="http://schemas.openxmlformats.org/officeDocument/2006/relationships/image" Target="../media/image96.png"/><Relationship Id="rId9" Type="http://schemas.openxmlformats.org/officeDocument/2006/relationships/image" Target="../media/image101.jpeg"/></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png"/><Relationship Id="rId18" Type="http://schemas.openxmlformats.org/officeDocument/2006/relationships/image" Target="../media/image121.png"/><Relationship Id="rId26" Type="http://schemas.openxmlformats.org/officeDocument/2006/relationships/image" Target="../media/image129.png"/><Relationship Id="rId3" Type="http://schemas.openxmlformats.org/officeDocument/2006/relationships/image" Target="../media/image106.png"/><Relationship Id="rId21" Type="http://schemas.openxmlformats.org/officeDocument/2006/relationships/image" Target="../media/image124.png"/><Relationship Id="rId7" Type="http://schemas.openxmlformats.org/officeDocument/2006/relationships/image" Target="../media/image110.jpeg"/><Relationship Id="rId12" Type="http://schemas.openxmlformats.org/officeDocument/2006/relationships/image" Target="../media/image115.png"/><Relationship Id="rId17" Type="http://schemas.openxmlformats.org/officeDocument/2006/relationships/image" Target="../media/image120.png"/><Relationship Id="rId25" Type="http://schemas.openxmlformats.org/officeDocument/2006/relationships/image" Target="../media/image128.png"/><Relationship Id="rId2" Type="http://schemas.openxmlformats.org/officeDocument/2006/relationships/image" Target="../media/image105.png"/><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slideLayout" Target="../slideLayouts/slideLayout1.xml"/><Relationship Id="rId6" Type="http://schemas.openxmlformats.org/officeDocument/2006/relationships/image" Target="../media/image109.png"/><Relationship Id="rId11" Type="http://schemas.openxmlformats.org/officeDocument/2006/relationships/image" Target="../media/image114.png"/><Relationship Id="rId24" Type="http://schemas.openxmlformats.org/officeDocument/2006/relationships/image" Target="../media/image127.png"/><Relationship Id="rId5" Type="http://schemas.openxmlformats.org/officeDocument/2006/relationships/image" Target="../media/image108.gif"/><Relationship Id="rId15" Type="http://schemas.openxmlformats.org/officeDocument/2006/relationships/image" Target="../media/image118.png"/><Relationship Id="rId23" Type="http://schemas.openxmlformats.org/officeDocument/2006/relationships/image" Target="../media/image126.png"/><Relationship Id="rId28" Type="http://schemas.openxmlformats.org/officeDocument/2006/relationships/image" Target="../media/image131.png"/><Relationship Id="rId10" Type="http://schemas.openxmlformats.org/officeDocument/2006/relationships/image" Target="../media/image113.png"/><Relationship Id="rId19" Type="http://schemas.openxmlformats.org/officeDocument/2006/relationships/image" Target="../media/image122.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117.png"/><Relationship Id="rId22" Type="http://schemas.openxmlformats.org/officeDocument/2006/relationships/image" Target="../media/image125.jpeg"/><Relationship Id="rId27" Type="http://schemas.openxmlformats.org/officeDocument/2006/relationships/image" Target="../media/image130.png"/></Relationships>
</file>

<file path=ppt/slides/_rels/slide31.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image" Target="../media/image137.jpeg"/><Relationship Id="rId2" Type="http://schemas.openxmlformats.org/officeDocument/2006/relationships/image" Target="../media/image132.png"/><Relationship Id="rId1" Type="http://schemas.openxmlformats.org/officeDocument/2006/relationships/slideLayout" Target="../slideLayouts/slideLayout1.xml"/><Relationship Id="rId6" Type="http://schemas.openxmlformats.org/officeDocument/2006/relationships/image" Target="../media/image136.jpeg"/><Relationship Id="rId5" Type="http://schemas.openxmlformats.org/officeDocument/2006/relationships/image" Target="../media/image135.png"/><Relationship Id="rId4" Type="http://schemas.openxmlformats.org/officeDocument/2006/relationships/image" Target="../media/image134.png"/></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hyperlink" Target="https://www.google.co.in/url?sa=i&amp;rct=j&amp;q=&amp;esrc=s&amp;source=images&amp;cd=&amp;cad=rja&amp;uact=8&amp;ved=2ahUKEwjj1o7RpvHcAhWOMt4KHSWHAAQQjRx6BAgBEAU&amp;url=https%3A%2F%2Fwww.meritnation.com%2Ftestprep&amp;psig=AOvVaw24bGTs5-rFf4bLQmkPKlCI&amp;ust=1534499604883544" TargetMode="External"/><Relationship Id="rId13" Type="http://schemas.openxmlformats.org/officeDocument/2006/relationships/image" Target="../media/image143.png"/><Relationship Id="rId18" Type="http://schemas.openxmlformats.org/officeDocument/2006/relationships/hyperlink" Target="https://www.google.co.in/url?sa=i&amp;rct=j&amp;q=&amp;esrc=s&amp;source=images&amp;cd=&amp;cad=rja&amp;uact=8&amp;ved=2ahUKEwiGjPj4p_HcAhXZMt4KHeddC0UQjRx6BAgBEAU&amp;url=http%3A%2F%2Fwww.dealsking.co.in%2Feasemytrip-get-flat-rs-500-discount-on-domestic-flight%2F&amp;psig=AOvVaw3APHoEUpQq5VEMAe4Po0Gk&amp;ust=1534499911447341" TargetMode="External"/><Relationship Id="rId3" Type="http://schemas.openxmlformats.org/officeDocument/2006/relationships/image" Target="../media/image138.png"/><Relationship Id="rId21" Type="http://schemas.openxmlformats.org/officeDocument/2006/relationships/image" Target="../media/image147.png"/><Relationship Id="rId7" Type="http://schemas.openxmlformats.org/officeDocument/2006/relationships/image" Target="../media/image140.png"/><Relationship Id="rId12" Type="http://schemas.openxmlformats.org/officeDocument/2006/relationships/hyperlink" Target="https://www.google.co.in/url?sa=i&amp;rct=j&amp;q=&amp;esrc=s&amp;source=images&amp;cd=&amp;cad=rja&amp;uact=8&amp;ved=2ahUKEwi3muuCp_HcAhUL7mEKHYuxCvkQjRx6BAgBEAU&amp;url=http%3A%2F%2Fcreatfx.com%2F&amp;psig=AOvVaw1ihFnO8qwLCBkysn0-rgZi&amp;ust=1534499707206463" TargetMode="External"/><Relationship Id="rId17" Type="http://schemas.openxmlformats.org/officeDocument/2006/relationships/image" Target="../media/image145.png"/><Relationship Id="rId2" Type="http://schemas.openxmlformats.org/officeDocument/2006/relationships/hyperlink" Target="https://www.google.co.in/url?sa=i&amp;rct=j&amp;q=&amp;esrc=s&amp;source=images&amp;cd=&amp;cad=rja&amp;uact=8&amp;ved=2ahUKEwi1q5OFpvHcAhVFBIgKHZqIBjAQjRx6BAgBEAU&amp;url=https%3A%2F%2Fcommons.wikimedia.org%2Fwiki%2FFile%3APaytm_logo.png&amp;psig=AOvVaw1NQ9DPWQy-AsaKzS8QAlHi&amp;ust=1534499445191690" TargetMode="External"/><Relationship Id="rId16" Type="http://schemas.openxmlformats.org/officeDocument/2006/relationships/hyperlink" Target="https://www.google.co.in/url?sa=i&amp;rct=j&amp;q=&amp;esrc=s&amp;source=images&amp;cd=&amp;cad=rja&amp;uact=8&amp;ved=2ahUKEwj3-dTVp_HcAhWKZt4KHSgcC8kQjRx6BAgBEAU&amp;url=https%3A%2F%2Fwww.owler.com%2Fcompany%2Fcollegedunia&amp;psig=AOvVaw0e9nVSqwjdIEvQCVZmV1KM&amp;ust=1534499882367796" TargetMode="External"/><Relationship Id="rId20" Type="http://schemas.openxmlformats.org/officeDocument/2006/relationships/hyperlink" Target="https://www.google.co.in/url?sa=i&amp;rct=j&amp;q=&amp;esrc=s&amp;source=images&amp;cd=&amp;cad=rja&amp;uact=8&amp;ved=2ahUKEwiqsduNqPHcAhWXd94KHdqZC80QjRx6BAgBEAU&amp;url=https%3A%2F%2Fgrofers.recruiterbox.com%2Fjobs%2Ffk0f14k%2F&amp;psig=AOvVaw1gwAIo4sg7piRaU-2K81mR&amp;ust=1534499997288138" TargetMode="External"/><Relationship Id="rId1" Type="http://schemas.openxmlformats.org/officeDocument/2006/relationships/slideLayout" Target="../slideLayouts/slideLayout2.xml"/><Relationship Id="rId6" Type="http://schemas.openxmlformats.org/officeDocument/2006/relationships/hyperlink" Target="https://www.google.co.in/url?sa=i&amp;rct=j&amp;q=&amp;esrc=s&amp;source=images&amp;cd=&amp;cad=rja&amp;uact=8&amp;ved=2ahUKEwjk0qS4pvHcAhVaMd4KHZzPD8IQjRx6BAgBEAU&amp;url=https%3A%2F%2Fen.wikipedia.org%2Fwiki%2FFile%3AOYO_Logo.png&amp;psig=AOvVaw3-C_VRYLrT-9zf7Nod8n7k&amp;ust=1534499521251591" TargetMode="External"/><Relationship Id="rId11" Type="http://schemas.openxmlformats.org/officeDocument/2006/relationships/image" Target="../media/image142.png"/><Relationship Id="rId5" Type="http://schemas.openxmlformats.org/officeDocument/2006/relationships/image" Target="../media/image139.png"/><Relationship Id="rId15" Type="http://schemas.openxmlformats.org/officeDocument/2006/relationships/image" Target="../media/image144.png"/><Relationship Id="rId23" Type="http://schemas.openxmlformats.org/officeDocument/2006/relationships/image" Target="../media/image148.png"/><Relationship Id="rId10" Type="http://schemas.openxmlformats.org/officeDocument/2006/relationships/hyperlink" Target="https://www.google.co.in/url?sa=i&amp;rct=j&amp;q=&amp;esrc=s&amp;source=images&amp;cd=&amp;cad=rja&amp;uact=8&amp;ved=2ahUKEwjW_6TupvHcAhWaAYgKHTcRCA0QjRx6BAgBEAU&amp;url=https%3A%2F%2Fwww.nearbuy.com%2Fhelp%2Fpromise&amp;psig=AOvVaw3ICE_CaW0oFka54qEEdr0j&amp;ust=1534499666194167" TargetMode="External"/><Relationship Id="rId19" Type="http://schemas.openxmlformats.org/officeDocument/2006/relationships/image" Target="../media/image146.png"/><Relationship Id="rId4" Type="http://schemas.openxmlformats.org/officeDocument/2006/relationships/hyperlink" Target="https://www.google.co.in/url?sa=i&amp;rct=j&amp;q=&amp;esrc=s&amp;source=images&amp;cd=&amp;cad=rja&amp;uact=8&amp;ved=2ahUKEwidt7ObpvHcAhULd94KHctmDyEQjRx6BAgBEAU&amp;url=https%3A%2F%2Fcommons.wikimedia.org%2Fwiki%2FFile%3AMobiKwik-Logo.png&amp;psig=AOvVaw1H1nQy0mYjI-LJ6H_Jq_rN&amp;ust=1534499492188342" TargetMode="External"/><Relationship Id="rId9" Type="http://schemas.openxmlformats.org/officeDocument/2006/relationships/image" Target="../media/image141.png"/><Relationship Id="rId14" Type="http://schemas.openxmlformats.org/officeDocument/2006/relationships/hyperlink" Target="https://www.google.co.in/url?sa=i&amp;rct=j&amp;q=&amp;esrc=s&amp;source=images&amp;cd=&amp;cad=rja&amp;uact=8&amp;ved=2ahUKEwiI05G8p_HcAhWCdt4KHTYsAM0QjRx6BAgBEAU&amp;url=http%3A%2F%2Fwww.letsintern.com%2Finternship%2FSocial-Media-Specialist-internships%2FStalkBuyLove%2FSocial-Media-Executive-Intern%2F73626&amp;psig=AOvVaw2-681vuem3kEhw8iTPS3U_&amp;ust=1534499758438874" TargetMode="External"/><Relationship Id="rId22" Type="http://schemas.openxmlformats.org/officeDocument/2006/relationships/hyperlink" Target="https://www.google.co.in/url?sa=i&amp;rct=j&amp;q=&amp;esrc=s&amp;source=images&amp;cd=&amp;cad=rja&amp;uact=8&amp;ved=2ahUKEwjuq9WfqPHcAhWVbN4KHdU6CdkQjRx6BAgBEAU&amp;url=https%3A%2F%2Fwww.sisense.com%2Fcase-studies%2Fpolicy-bazaar%2F&amp;psig=AOvVaw3Jiu3ZT3Sf5YVOWF-0AVgZ&amp;ust=153450003797501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online shopping">
            <a:extLst>
              <a:ext uri="{FF2B5EF4-FFF2-40B4-BE49-F238E27FC236}">
                <a16:creationId xmlns:a16="http://schemas.microsoft.com/office/drawing/2014/main" id="{F24C57C4-9EE2-45AA-9822-736635DBD5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41" t="33168"/>
          <a:stretch/>
        </p:blipFill>
        <p:spPr bwMode="auto">
          <a:xfrm>
            <a:off x="0" y="5283"/>
            <a:ext cx="9146350" cy="383283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71">
            <a:extLst>
              <a:ext uri="{FF2B5EF4-FFF2-40B4-BE49-F238E27FC236}">
                <a16:creationId xmlns:a16="http://schemas.microsoft.com/office/drawing/2014/main" id="{8E1B10AA-0F41-4BA4-9F51-3CFC83EB8F45}"/>
              </a:ext>
            </a:extLst>
          </p:cNvPr>
          <p:cNvGrpSpPr/>
          <p:nvPr/>
        </p:nvGrpSpPr>
        <p:grpSpPr>
          <a:xfrm>
            <a:off x="7508282" y="0"/>
            <a:ext cx="1465634" cy="829997"/>
            <a:chOff x="9753599" y="1"/>
            <a:chExt cx="1739885" cy="985307"/>
          </a:xfrm>
        </p:grpSpPr>
        <p:sp>
          <p:nvSpPr>
            <p:cNvPr id="48" name="Round Same Side Corner Rectangle 72">
              <a:extLst>
                <a:ext uri="{FF2B5EF4-FFF2-40B4-BE49-F238E27FC236}">
                  <a16:creationId xmlns:a16="http://schemas.microsoft.com/office/drawing/2014/main" id="{F72D2674-F0CF-44C9-B68F-27DC2E9D825F}"/>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9" name="Picture 2" descr="Image result for sify logo">
              <a:extLst>
                <a:ext uri="{FF2B5EF4-FFF2-40B4-BE49-F238E27FC236}">
                  <a16:creationId xmlns:a16="http://schemas.microsoft.com/office/drawing/2014/main" id="{0311B4A9-3021-4D01-8066-0578C3453A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Rectangle 52">
            <a:extLst>
              <a:ext uri="{FF2B5EF4-FFF2-40B4-BE49-F238E27FC236}">
                <a16:creationId xmlns:a16="http://schemas.microsoft.com/office/drawing/2014/main" id="{0BE23916-8DC3-401D-82DB-C68D8D001502}"/>
              </a:ext>
            </a:extLst>
          </p:cNvPr>
          <p:cNvSpPr/>
          <p:nvPr/>
        </p:nvSpPr>
        <p:spPr>
          <a:xfrm>
            <a:off x="-4397" y="3785539"/>
            <a:ext cx="9145025" cy="13579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en-IN" dirty="0"/>
          </a:p>
        </p:txBody>
      </p:sp>
      <p:sp>
        <p:nvSpPr>
          <p:cNvPr id="57" name="Title 1">
            <a:extLst>
              <a:ext uri="{FF2B5EF4-FFF2-40B4-BE49-F238E27FC236}">
                <a16:creationId xmlns:a16="http://schemas.microsoft.com/office/drawing/2014/main" id="{D3CD01DA-F8AD-44C7-B299-ACFBDECE5553}"/>
              </a:ext>
            </a:extLst>
          </p:cNvPr>
          <p:cNvSpPr txBox="1">
            <a:spLocks/>
          </p:cNvSpPr>
          <p:nvPr/>
        </p:nvSpPr>
        <p:spPr>
          <a:xfrm>
            <a:off x="358775" y="4180471"/>
            <a:ext cx="8505825" cy="523198"/>
          </a:xfrm>
          <a:prstGeom prst="rect">
            <a:avLst/>
          </a:prstGeom>
        </p:spPr>
        <p:txBody>
          <a:bodyPr wrap="square" lIns="0" tIns="45709" rIns="91417" bIns="45709" anchor="t" anchorCtr="0">
            <a:spAutoFit/>
          </a:bodyPr>
          <a:lstStyle>
            <a:lvl1pPr algn="l" defTabSz="1003960" rtl="0" eaLnBrk="1" latinLnBrk="0" hangingPunct="1">
              <a:spcBef>
                <a:spcPct val="0"/>
              </a:spcBef>
              <a:buNone/>
              <a:defRPr lang="en-GB" sz="2400" kern="1200">
                <a:solidFill>
                  <a:schemeClr val="tx2"/>
                </a:solidFill>
                <a:latin typeface="+mj-lt"/>
                <a:ea typeface="+mj-ea"/>
                <a:cs typeface="+mj-cs"/>
              </a:defRPr>
            </a:lvl1pPr>
          </a:lstStyle>
          <a:p>
            <a:r>
              <a:rPr lang="en-US" sz="2800" dirty="0">
                <a:solidFill>
                  <a:schemeClr val="bg1"/>
                </a:solidFill>
                <a:latin typeface="Trebuchet MS" panose="020B0603020202020204" pitchFamily="34" charset="0"/>
              </a:rPr>
              <a:t>SIFY CAPABILITY PRESENTATION – E-COMMERCE</a:t>
            </a:r>
          </a:p>
        </p:txBody>
      </p:sp>
      <p:sp>
        <p:nvSpPr>
          <p:cNvPr id="59" name="Rectangle 58">
            <a:extLst>
              <a:ext uri="{FF2B5EF4-FFF2-40B4-BE49-F238E27FC236}">
                <a16:creationId xmlns:a16="http://schemas.microsoft.com/office/drawing/2014/main" id="{139AB759-C9D1-4000-99FB-43FC60C3561E}"/>
              </a:ext>
            </a:extLst>
          </p:cNvPr>
          <p:cNvSpPr/>
          <p:nvPr/>
        </p:nvSpPr>
        <p:spPr>
          <a:xfrm>
            <a:off x="-4397" y="3724425"/>
            <a:ext cx="9148397" cy="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2">
            <a:extLst>
              <a:ext uri="{FF2B5EF4-FFF2-40B4-BE49-F238E27FC236}">
                <a16:creationId xmlns:a16="http://schemas.microsoft.com/office/drawing/2014/main" id="{113B1202-95F6-4A13-959F-51CE09AB5521}"/>
              </a:ext>
            </a:extLst>
          </p:cNvPr>
          <p:cNvGrpSpPr/>
          <p:nvPr/>
        </p:nvGrpSpPr>
        <p:grpSpPr>
          <a:xfrm>
            <a:off x="4788029" y="3457015"/>
            <a:ext cx="3960683" cy="598324"/>
            <a:chOff x="4788029" y="2919805"/>
            <a:chExt cx="3960683" cy="598324"/>
          </a:xfrm>
        </p:grpSpPr>
        <p:sp>
          <p:nvSpPr>
            <p:cNvPr id="66" name="Oval 65"/>
            <p:cNvSpPr/>
            <p:nvPr/>
          </p:nvSpPr>
          <p:spPr>
            <a:xfrm>
              <a:off x="4788029" y="2919805"/>
              <a:ext cx="613664" cy="598324"/>
            </a:xfrm>
            <a:prstGeom prst="ellipse">
              <a:avLst/>
            </a:prstGeom>
            <a:solidFill>
              <a:schemeClr val="bg1"/>
            </a:solidFill>
            <a:ln w="285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57"/>
                </a:spcBef>
              </a:pPr>
              <a:endParaRPr lang="en-US" sz="900" b="1" dirty="0"/>
            </a:p>
          </p:txBody>
        </p:sp>
        <p:sp>
          <p:nvSpPr>
            <p:cNvPr id="72" name="Freeform 18"/>
            <p:cNvSpPr>
              <a:spLocks/>
            </p:cNvSpPr>
            <p:nvPr/>
          </p:nvSpPr>
          <p:spPr bwMode="auto">
            <a:xfrm>
              <a:off x="4951524" y="3094606"/>
              <a:ext cx="273090" cy="278167"/>
            </a:xfrm>
            <a:custGeom>
              <a:avLst/>
              <a:gdLst>
                <a:gd name="T0" fmla="*/ 2747 w 2756"/>
                <a:gd name="T1" fmla="*/ 2617 h 2872"/>
                <a:gd name="T2" fmla="*/ 2208 w 2756"/>
                <a:gd name="T3" fmla="*/ 1817 h 2872"/>
                <a:gd name="T4" fmla="*/ 1722 w 2756"/>
                <a:gd name="T5" fmla="*/ 1575 h 2872"/>
                <a:gd name="T6" fmla="*/ 1970 w 2756"/>
                <a:gd name="T7" fmla="*/ 995 h 2872"/>
                <a:gd name="T8" fmla="*/ 1989 w 2756"/>
                <a:gd name="T9" fmla="*/ 520 h 2872"/>
                <a:gd name="T10" fmla="*/ 1383 w 2756"/>
                <a:gd name="T11" fmla="*/ 0 h 2872"/>
                <a:gd name="T12" fmla="*/ 1378 w 2756"/>
                <a:gd name="T13" fmla="*/ 0 h 2872"/>
                <a:gd name="T14" fmla="*/ 1374 w 2756"/>
                <a:gd name="T15" fmla="*/ 0 h 2872"/>
                <a:gd name="T16" fmla="*/ 767 w 2756"/>
                <a:gd name="T17" fmla="*/ 520 h 2872"/>
                <a:gd name="T18" fmla="*/ 786 w 2756"/>
                <a:gd name="T19" fmla="*/ 995 h 2872"/>
                <a:gd name="T20" fmla="*/ 808 w 2756"/>
                <a:gd name="T21" fmla="*/ 1099 h 2872"/>
                <a:gd name="T22" fmla="*/ 1178 w 2756"/>
                <a:gd name="T23" fmla="*/ 1320 h 2872"/>
                <a:gd name="T24" fmla="*/ 1239 w 2756"/>
                <a:gd name="T25" fmla="*/ 1296 h 2872"/>
                <a:gd name="T26" fmla="*/ 1463 w 2756"/>
                <a:gd name="T27" fmla="*/ 1296 h 2872"/>
                <a:gd name="T28" fmla="*/ 1549 w 2756"/>
                <a:gd name="T29" fmla="*/ 1382 h 2872"/>
                <a:gd name="T30" fmla="*/ 1463 w 2756"/>
                <a:gd name="T31" fmla="*/ 1468 h 2872"/>
                <a:gd name="T32" fmla="*/ 1239 w 2756"/>
                <a:gd name="T33" fmla="*/ 1468 h 2872"/>
                <a:gd name="T34" fmla="*/ 1159 w 2756"/>
                <a:gd name="T35" fmla="*/ 1416 h 2872"/>
                <a:gd name="T36" fmla="*/ 866 w 2756"/>
                <a:gd name="T37" fmla="*/ 1288 h 2872"/>
                <a:gd name="T38" fmla="*/ 1034 w 2756"/>
                <a:gd name="T39" fmla="*/ 1575 h 2872"/>
                <a:gd name="T40" fmla="*/ 548 w 2756"/>
                <a:gd name="T41" fmla="*/ 1817 h 2872"/>
                <a:gd name="T42" fmla="*/ 9 w 2756"/>
                <a:gd name="T43" fmla="*/ 2617 h 2872"/>
                <a:gd name="T44" fmla="*/ 179 w 2756"/>
                <a:gd name="T45" fmla="*/ 2747 h 2872"/>
                <a:gd name="T46" fmla="*/ 1378 w 2756"/>
                <a:gd name="T47" fmla="*/ 2872 h 2872"/>
                <a:gd name="T48" fmla="*/ 2577 w 2756"/>
                <a:gd name="T49" fmla="*/ 2747 h 2872"/>
                <a:gd name="T50" fmla="*/ 2747 w 2756"/>
                <a:gd name="T51" fmla="*/ 2617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6" h="2872">
                  <a:moveTo>
                    <a:pt x="2747" y="2617"/>
                  </a:moveTo>
                  <a:cubicBezTo>
                    <a:pt x="2717" y="2051"/>
                    <a:pt x="2208" y="1817"/>
                    <a:pt x="2208" y="1817"/>
                  </a:cubicBezTo>
                  <a:cubicBezTo>
                    <a:pt x="2086" y="1760"/>
                    <a:pt x="1866" y="1649"/>
                    <a:pt x="1722" y="1575"/>
                  </a:cubicBezTo>
                  <a:cubicBezTo>
                    <a:pt x="1907" y="1373"/>
                    <a:pt x="1961" y="1042"/>
                    <a:pt x="1970" y="995"/>
                  </a:cubicBezTo>
                  <a:cubicBezTo>
                    <a:pt x="2009" y="783"/>
                    <a:pt x="1989" y="520"/>
                    <a:pt x="1989" y="520"/>
                  </a:cubicBezTo>
                  <a:cubicBezTo>
                    <a:pt x="1954" y="8"/>
                    <a:pt x="1437" y="0"/>
                    <a:pt x="1383" y="0"/>
                  </a:cubicBezTo>
                  <a:cubicBezTo>
                    <a:pt x="1380" y="0"/>
                    <a:pt x="1378" y="0"/>
                    <a:pt x="1378" y="0"/>
                  </a:cubicBezTo>
                  <a:cubicBezTo>
                    <a:pt x="1378" y="0"/>
                    <a:pt x="1376" y="0"/>
                    <a:pt x="1374" y="0"/>
                  </a:cubicBezTo>
                  <a:cubicBezTo>
                    <a:pt x="1325" y="0"/>
                    <a:pt x="802" y="5"/>
                    <a:pt x="767" y="520"/>
                  </a:cubicBezTo>
                  <a:cubicBezTo>
                    <a:pt x="767" y="520"/>
                    <a:pt x="747" y="783"/>
                    <a:pt x="786" y="995"/>
                  </a:cubicBezTo>
                  <a:cubicBezTo>
                    <a:pt x="789" y="1009"/>
                    <a:pt x="795" y="1047"/>
                    <a:pt x="808" y="1099"/>
                  </a:cubicBezTo>
                  <a:cubicBezTo>
                    <a:pt x="905" y="1227"/>
                    <a:pt x="1055" y="1289"/>
                    <a:pt x="1178" y="1320"/>
                  </a:cubicBezTo>
                  <a:cubicBezTo>
                    <a:pt x="1194" y="1305"/>
                    <a:pt x="1215" y="1296"/>
                    <a:pt x="1239" y="1296"/>
                  </a:cubicBezTo>
                  <a:cubicBezTo>
                    <a:pt x="1463" y="1296"/>
                    <a:pt x="1463" y="1296"/>
                    <a:pt x="1463" y="1296"/>
                  </a:cubicBezTo>
                  <a:cubicBezTo>
                    <a:pt x="1511" y="1296"/>
                    <a:pt x="1549" y="1334"/>
                    <a:pt x="1549" y="1382"/>
                  </a:cubicBezTo>
                  <a:cubicBezTo>
                    <a:pt x="1549" y="1429"/>
                    <a:pt x="1511" y="1468"/>
                    <a:pt x="1463" y="1468"/>
                  </a:cubicBezTo>
                  <a:cubicBezTo>
                    <a:pt x="1239" y="1468"/>
                    <a:pt x="1239" y="1468"/>
                    <a:pt x="1239" y="1468"/>
                  </a:cubicBezTo>
                  <a:cubicBezTo>
                    <a:pt x="1203" y="1468"/>
                    <a:pt x="1173" y="1446"/>
                    <a:pt x="1159" y="1416"/>
                  </a:cubicBezTo>
                  <a:cubicBezTo>
                    <a:pt x="1067" y="1394"/>
                    <a:pt x="961" y="1355"/>
                    <a:pt x="866" y="1288"/>
                  </a:cubicBezTo>
                  <a:cubicBezTo>
                    <a:pt x="904" y="1386"/>
                    <a:pt x="958" y="1492"/>
                    <a:pt x="1034" y="1575"/>
                  </a:cubicBezTo>
                  <a:cubicBezTo>
                    <a:pt x="890" y="1649"/>
                    <a:pt x="670" y="1760"/>
                    <a:pt x="548" y="1817"/>
                  </a:cubicBezTo>
                  <a:cubicBezTo>
                    <a:pt x="548" y="1817"/>
                    <a:pt x="39" y="2051"/>
                    <a:pt x="9" y="2617"/>
                  </a:cubicBezTo>
                  <a:cubicBezTo>
                    <a:pt x="9" y="2617"/>
                    <a:pt x="0" y="2712"/>
                    <a:pt x="179" y="2747"/>
                  </a:cubicBezTo>
                  <a:cubicBezTo>
                    <a:pt x="179" y="2747"/>
                    <a:pt x="725" y="2872"/>
                    <a:pt x="1378" y="2872"/>
                  </a:cubicBezTo>
                  <a:cubicBezTo>
                    <a:pt x="2031" y="2872"/>
                    <a:pt x="2577" y="2747"/>
                    <a:pt x="2577" y="2747"/>
                  </a:cubicBezTo>
                  <a:cubicBezTo>
                    <a:pt x="2756" y="2712"/>
                    <a:pt x="2747" y="2617"/>
                    <a:pt x="2747" y="2617"/>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19"/>
            <p:cNvSpPr>
              <a:spLocks/>
            </p:cNvSpPr>
            <p:nvPr/>
          </p:nvSpPr>
          <p:spPr bwMode="auto">
            <a:xfrm>
              <a:off x="4986223" y="3065160"/>
              <a:ext cx="203692" cy="143470"/>
            </a:xfrm>
            <a:custGeom>
              <a:avLst/>
              <a:gdLst>
                <a:gd name="T0" fmla="*/ 242 w 2056"/>
                <a:gd name="T1" fmla="*/ 1481 h 1481"/>
                <a:gd name="T2" fmla="*/ 296 w 2056"/>
                <a:gd name="T3" fmla="*/ 1481 h 1481"/>
                <a:gd name="T4" fmla="*/ 296 w 2056"/>
                <a:gd name="T5" fmla="*/ 843 h 1481"/>
                <a:gd name="T6" fmla="*/ 297 w 2056"/>
                <a:gd name="T7" fmla="*/ 838 h 1481"/>
                <a:gd name="T8" fmla="*/ 297 w 2056"/>
                <a:gd name="T9" fmla="*/ 744 h 1481"/>
                <a:gd name="T10" fmla="*/ 451 w 2056"/>
                <a:gd name="T11" fmla="*/ 340 h 1481"/>
                <a:gd name="T12" fmla="*/ 1030 w 2056"/>
                <a:gd name="T13" fmla="*/ 135 h 1481"/>
                <a:gd name="T14" fmla="*/ 1604 w 2056"/>
                <a:gd name="T15" fmla="*/ 338 h 1481"/>
                <a:gd name="T16" fmla="*/ 1759 w 2056"/>
                <a:gd name="T17" fmla="*/ 744 h 1481"/>
                <a:gd name="T18" fmla="*/ 1759 w 2056"/>
                <a:gd name="T19" fmla="*/ 844 h 1481"/>
                <a:gd name="T20" fmla="*/ 1760 w 2056"/>
                <a:gd name="T21" fmla="*/ 847 h 1481"/>
                <a:gd name="T22" fmla="*/ 1760 w 2056"/>
                <a:gd name="T23" fmla="*/ 1481 h 1481"/>
                <a:gd name="T24" fmla="*/ 1814 w 2056"/>
                <a:gd name="T25" fmla="*/ 1481 h 1481"/>
                <a:gd name="T26" fmla="*/ 2056 w 2056"/>
                <a:gd name="T27" fmla="*/ 1239 h 1481"/>
                <a:gd name="T28" fmla="*/ 2056 w 2056"/>
                <a:gd name="T29" fmla="*/ 1007 h 1481"/>
                <a:gd name="T30" fmla="*/ 1889 w 2056"/>
                <a:gd name="T31" fmla="*/ 777 h 1481"/>
                <a:gd name="T32" fmla="*/ 1889 w 2056"/>
                <a:gd name="T33" fmla="*/ 744 h 1481"/>
                <a:gd name="T34" fmla="*/ 1695 w 2056"/>
                <a:gd name="T35" fmla="*/ 245 h 1481"/>
                <a:gd name="T36" fmla="*/ 1029 w 2056"/>
                <a:gd name="T37" fmla="*/ 6 h 1481"/>
                <a:gd name="T38" fmla="*/ 361 w 2056"/>
                <a:gd name="T39" fmla="*/ 247 h 1481"/>
                <a:gd name="T40" fmla="*/ 167 w 2056"/>
                <a:gd name="T41" fmla="*/ 744 h 1481"/>
                <a:gd name="T42" fmla="*/ 167 w 2056"/>
                <a:gd name="T43" fmla="*/ 776 h 1481"/>
                <a:gd name="T44" fmla="*/ 0 w 2056"/>
                <a:gd name="T45" fmla="*/ 1006 h 1481"/>
                <a:gd name="T46" fmla="*/ 0 w 2056"/>
                <a:gd name="T47" fmla="*/ 1239 h 1481"/>
                <a:gd name="T48" fmla="*/ 242 w 2056"/>
                <a:gd name="T49" fmla="*/ 148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6" h="1481">
                  <a:moveTo>
                    <a:pt x="242" y="1481"/>
                  </a:moveTo>
                  <a:cubicBezTo>
                    <a:pt x="296" y="1481"/>
                    <a:pt x="296" y="1481"/>
                    <a:pt x="296" y="1481"/>
                  </a:cubicBezTo>
                  <a:cubicBezTo>
                    <a:pt x="296" y="843"/>
                    <a:pt x="296" y="843"/>
                    <a:pt x="296" y="843"/>
                  </a:cubicBezTo>
                  <a:cubicBezTo>
                    <a:pt x="296" y="842"/>
                    <a:pt x="297" y="840"/>
                    <a:pt x="297" y="838"/>
                  </a:cubicBezTo>
                  <a:cubicBezTo>
                    <a:pt x="297" y="744"/>
                    <a:pt x="297" y="744"/>
                    <a:pt x="297" y="744"/>
                  </a:cubicBezTo>
                  <a:cubicBezTo>
                    <a:pt x="297" y="576"/>
                    <a:pt x="349" y="440"/>
                    <a:pt x="451" y="340"/>
                  </a:cubicBezTo>
                  <a:cubicBezTo>
                    <a:pt x="662" y="132"/>
                    <a:pt x="1023" y="134"/>
                    <a:pt x="1030" y="135"/>
                  </a:cubicBezTo>
                  <a:cubicBezTo>
                    <a:pt x="1034" y="135"/>
                    <a:pt x="1392" y="130"/>
                    <a:pt x="1604" y="338"/>
                  </a:cubicBezTo>
                  <a:cubicBezTo>
                    <a:pt x="1707" y="438"/>
                    <a:pt x="1759" y="575"/>
                    <a:pt x="1759" y="744"/>
                  </a:cubicBezTo>
                  <a:cubicBezTo>
                    <a:pt x="1759" y="844"/>
                    <a:pt x="1759" y="844"/>
                    <a:pt x="1759" y="844"/>
                  </a:cubicBezTo>
                  <a:cubicBezTo>
                    <a:pt x="1759" y="845"/>
                    <a:pt x="1760" y="846"/>
                    <a:pt x="1760" y="847"/>
                  </a:cubicBezTo>
                  <a:cubicBezTo>
                    <a:pt x="1760" y="1481"/>
                    <a:pt x="1760" y="1481"/>
                    <a:pt x="1760" y="1481"/>
                  </a:cubicBezTo>
                  <a:cubicBezTo>
                    <a:pt x="1814" y="1481"/>
                    <a:pt x="1814" y="1481"/>
                    <a:pt x="1814" y="1481"/>
                  </a:cubicBezTo>
                  <a:cubicBezTo>
                    <a:pt x="1948" y="1481"/>
                    <a:pt x="2056" y="1373"/>
                    <a:pt x="2056" y="1239"/>
                  </a:cubicBezTo>
                  <a:cubicBezTo>
                    <a:pt x="2056" y="1007"/>
                    <a:pt x="2056" y="1007"/>
                    <a:pt x="2056" y="1007"/>
                  </a:cubicBezTo>
                  <a:cubicBezTo>
                    <a:pt x="2056" y="899"/>
                    <a:pt x="1986" y="808"/>
                    <a:pt x="1889" y="777"/>
                  </a:cubicBezTo>
                  <a:cubicBezTo>
                    <a:pt x="1889" y="744"/>
                    <a:pt x="1889" y="744"/>
                    <a:pt x="1889" y="744"/>
                  </a:cubicBezTo>
                  <a:cubicBezTo>
                    <a:pt x="1889" y="539"/>
                    <a:pt x="1823" y="371"/>
                    <a:pt x="1695" y="245"/>
                  </a:cubicBezTo>
                  <a:cubicBezTo>
                    <a:pt x="1444" y="0"/>
                    <a:pt x="1043" y="6"/>
                    <a:pt x="1029" y="6"/>
                  </a:cubicBezTo>
                  <a:cubicBezTo>
                    <a:pt x="1012" y="6"/>
                    <a:pt x="611" y="1"/>
                    <a:pt x="361" y="247"/>
                  </a:cubicBezTo>
                  <a:cubicBezTo>
                    <a:pt x="232" y="373"/>
                    <a:pt x="167" y="540"/>
                    <a:pt x="167" y="744"/>
                  </a:cubicBezTo>
                  <a:cubicBezTo>
                    <a:pt x="167" y="776"/>
                    <a:pt x="167" y="776"/>
                    <a:pt x="167" y="776"/>
                  </a:cubicBezTo>
                  <a:cubicBezTo>
                    <a:pt x="70" y="808"/>
                    <a:pt x="0" y="899"/>
                    <a:pt x="0" y="1006"/>
                  </a:cubicBezTo>
                  <a:cubicBezTo>
                    <a:pt x="0" y="1239"/>
                    <a:pt x="0" y="1239"/>
                    <a:pt x="0" y="1239"/>
                  </a:cubicBezTo>
                  <a:cubicBezTo>
                    <a:pt x="0" y="1373"/>
                    <a:pt x="108" y="1481"/>
                    <a:pt x="242" y="1481"/>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Oval 66"/>
            <p:cNvSpPr/>
            <p:nvPr/>
          </p:nvSpPr>
          <p:spPr>
            <a:xfrm>
              <a:off x="5624785" y="2919805"/>
              <a:ext cx="613664" cy="598324"/>
            </a:xfrm>
            <a:prstGeom prst="ellipse">
              <a:avLst/>
            </a:prstGeom>
            <a:solidFill>
              <a:schemeClr val="bg1"/>
            </a:solidFill>
            <a:ln w="285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57"/>
                </a:spcBef>
              </a:pPr>
              <a:endParaRPr lang="en-US" sz="900" b="1" dirty="0"/>
            </a:p>
          </p:txBody>
        </p:sp>
        <p:sp>
          <p:nvSpPr>
            <p:cNvPr id="74" name="Freeform 67"/>
            <p:cNvSpPr>
              <a:spLocks noEditPoints="1"/>
            </p:cNvSpPr>
            <p:nvPr/>
          </p:nvSpPr>
          <p:spPr bwMode="auto">
            <a:xfrm>
              <a:off x="5769565" y="3082163"/>
              <a:ext cx="344604" cy="340043"/>
            </a:xfrm>
            <a:custGeom>
              <a:avLst/>
              <a:gdLst>
                <a:gd name="T0" fmla="*/ 179 w 316"/>
                <a:gd name="T1" fmla="*/ 86 h 320"/>
                <a:gd name="T2" fmla="*/ 221 w 316"/>
                <a:gd name="T3" fmla="*/ 53 h 320"/>
                <a:gd name="T4" fmla="*/ 223 w 316"/>
                <a:gd name="T5" fmla="*/ 53 h 320"/>
                <a:gd name="T6" fmla="*/ 215 w 316"/>
                <a:gd name="T7" fmla="*/ 76 h 320"/>
                <a:gd name="T8" fmla="*/ 228 w 316"/>
                <a:gd name="T9" fmla="*/ 76 h 320"/>
                <a:gd name="T10" fmla="*/ 264 w 316"/>
                <a:gd name="T11" fmla="*/ 90 h 320"/>
                <a:gd name="T12" fmla="*/ 257 w 316"/>
                <a:gd name="T13" fmla="*/ 125 h 320"/>
                <a:gd name="T14" fmla="*/ 230 w 316"/>
                <a:gd name="T15" fmla="*/ 96 h 320"/>
                <a:gd name="T16" fmla="*/ 223 w 316"/>
                <a:gd name="T17" fmla="*/ 117 h 320"/>
                <a:gd name="T18" fmla="*/ 221 w 316"/>
                <a:gd name="T19" fmla="*/ 119 h 320"/>
                <a:gd name="T20" fmla="*/ 24 w 316"/>
                <a:gd name="T21" fmla="*/ 186 h 320"/>
                <a:gd name="T22" fmla="*/ 74 w 316"/>
                <a:gd name="T23" fmla="*/ 167 h 320"/>
                <a:gd name="T24" fmla="*/ 24 w 316"/>
                <a:gd name="T25" fmla="*/ 186 h 320"/>
                <a:gd name="T26" fmla="*/ 86 w 316"/>
                <a:gd name="T27" fmla="*/ 31 h 320"/>
                <a:gd name="T28" fmla="*/ 74 w 316"/>
                <a:gd name="T29" fmla="*/ 31 h 320"/>
                <a:gd name="T30" fmla="*/ 119 w 316"/>
                <a:gd name="T31" fmla="*/ 37 h 320"/>
                <a:gd name="T32" fmla="*/ 119 w 316"/>
                <a:gd name="T33" fmla="*/ 25 h 320"/>
                <a:gd name="T34" fmla="*/ 119 w 316"/>
                <a:gd name="T35" fmla="*/ 37 h 320"/>
                <a:gd name="T36" fmla="*/ 74 w 316"/>
                <a:gd name="T37" fmla="*/ 134 h 320"/>
                <a:gd name="T38" fmla="*/ 24 w 316"/>
                <a:gd name="T39" fmla="*/ 138 h 320"/>
                <a:gd name="T40" fmla="*/ 132 w 316"/>
                <a:gd name="T41" fmla="*/ 119 h 320"/>
                <a:gd name="T42" fmla="*/ 125 w 316"/>
                <a:gd name="T43" fmla="*/ 126 h 320"/>
                <a:gd name="T44" fmla="*/ 110 w 316"/>
                <a:gd name="T45" fmla="*/ 131 h 320"/>
                <a:gd name="T46" fmla="*/ 125 w 316"/>
                <a:gd name="T47" fmla="*/ 126 h 320"/>
                <a:gd name="T48" fmla="*/ 74 w 316"/>
                <a:gd name="T49" fmla="*/ 147 h 320"/>
                <a:gd name="T50" fmla="*/ 15 w 316"/>
                <a:gd name="T51" fmla="*/ 158 h 320"/>
                <a:gd name="T52" fmla="*/ 74 w 316"/>
                <a:gd name="T53" fmla="*/ 195 h 320"/>
                <a:gd name="T54" fmla="*/ 0 w 316"/>
                <a:gd name="T55" fmla="*/ 216 h 320"/>
                <a:gd name="T56" fmla="*/ 154 w 316"/>
                <a:gd name="T57" fmla="*/ 0 h 320"/>
                <a:gd name="T58" fmla="*/ 142 w 316"/>
                <a:gd name="T59" fmla="*/ 134 h 320"/>
                <a:gd name="T60" fmla="*/ 15 w 316"/>
                <a:gd name="T61" fmla="*/ 110 h 320"/>
                <a:gd name="T62" fmla="*/ 103 w 316"/>
                <a:gd name="T63" fmla="*/ 31 h 320"/>
                <a:gd name="T64" fmla="*/ 134 w 316"/>
                <a:gd name="T65" fmla="*/ 31 h 320"/>
                <a:gd name="T66" fmla="*/ 103 w 316"/>
                <a:gd name="T67" fmla="*/ 31 h 320"/>
                <a:gd name="T68" fmla="*/ 80 w 316"/>
                <a:gd name="T69" fmla="*/ 47 h 320"/>
                <a:gd name="T70" fmla="*/ 80 w 316"/>
                <a:gd name="T71" fmla="*/ 16 h 320"/>
                <a:gd name="T72" fmla="*/ 15 w 316"/>
                <a:gd name="T73" fmla="*/ 99 h 320"/>
                <a:gd name="T74" fmla="*/ 142 w 316"/>
                <a:gd name="T75" fmla="*/ 61 h 320"/>
                <a:gd name="T76" fmla="*/ 15 w 316"/>
                <a:gd name="T77" fmla="*/ 99 h 320"/>
                <a:gd name="T78" fmla="*/ 132 w 316"/>
                <a:gd name="T79" fmla="*/ 71 h 320"/>
                <a:gd name="T80" fmla="*/ 24 w 316"/>
                <a:gd name="T81" fmla="*/ 89 h 320"/>
                <a:gd name="T82" fmla="*/ 110 w 316"/>
                <a:gd name="T83" fmla="*/ 82 h 320"/>
                <a:gd name="T84" fmla="*/ 125 w 316"/>
                <a:gd name="T85" fmla="*/ 77 h 320"/>
                <a:gd name="T86" fmla="*/ 110 w 316"/>
                <a:gd name="T87" fmla="*/ 82 h 320"/>
                <a:gd name="T88" fmla="*/ 229 w 316"/>
                <a:gd name="T89" fmla="*/ 306 h 320"/>
                <a:gd name="T90" fmla="*/ 205 w 316"/>
                <a:gd name="T91" fmla="*/ 320 h 320"/>
                <a:gd name="T92" fmla="*/ 173 w 316"/>
                <a:gd name="T93" fmla="*/ 306 h 320"/>
                <a:gd name="T94" fmla="*/ 86 w 316"/>
                <a:gd name="T95" fmla="*/ 295 h 320"/>
                <a:gd name="T96" fmla="*/ 316 w 316"/>
                <a:gd name="T97" fmla="*/ 149 h 320"/>
                <a:gd name="T98" fmla="*/ 229 w 316"/>
                <a:gd name="T99" fmla="*/ 295 h 320"/>
                <a:gd name="T100" fmla="*/ 301 w 316"/>
                <a:gd name="T101" fmla="*/ 160 h 320"/>
                <a:gd name="T102" fmla="*/ 101 w 316"/>
                <a:gd name="T103" fmla="*/ 28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20">
                  <a:moveTo>
                    <a:pt x="179" y="87"/>
                  </a:moveTo>
                  <a:cubicBezTo>
                    <a:pt x="179" y="87"/>
                    <a:pt x="179" y="87"/>
                    <a:pt x="179" y="86"/>
                  </a:cubicBezTo>
                  <a:cubicBezTo>
                    <a:pt x="179" y="86"/>
                    <a:pt x="179" y="85"/>
                    <a:pt x="179" y="85"/>
                  </a:cubicBezTo>
                  <a:cubicBezTo>
                    <a:pt x="221" y="53"/>
                    <a:pt x="221" y="53"/>
                    <a:pt x="221" y="53"/>
                  </a:cubicBezTo>
                  <a:cubicBezTo>
                    <a:pt x="221" y="53"/>
                    <a:pt x="221" y="53"/>
                    <a:pt x="222" y="53"/>
                  </a:cubicBezTo>
                  <a:cubicBezTo>
                    <a:pt x="222" y="53"/>
                    <a:pt x="222" y="53"/>
                    <a:pt x="223" y="53"/>
                  </a:cubicBezTo>
                  <a:cubicBezTo>
                    <a:pt x="223" y="53"/>
                    <a:pt x="224" y="54"/>
                    <a:pt x="223" y="55"/>
                  </a:cubicBezTo>
                  <a:cubicBezTo>
                    <a:pt x="215" y="76"/>
                    <a:pt x="215" y="76"/>
                    <a:pt x="215" y="76"/>
                  </a:cubicBezTo>
                  <a:cubicBezTo>
                    <a:pt x="226" y="76"/>
                    <a:pt x="226" y="76"/>
                    <a:pt x="226" y="76"/>
                  </a:cubicBezTo>
                  <a:cubicBezTo>
                    <a:pt x="226" y="76"/>
                    <a:pt x="227" y="76"/>
                    <a:pt x="228" y="76"/>
                  </a:cubicBezTo>
                  <a:cubicBezTo>
                    <a:pt x="228" y="76"/>
                    <a:pt x="228" y="76"/>
                    <a:pt x="228" y="76"/>
                  </a:cubicBezTo>
                  <a:cubicBezTo>
                    <a:pt x="229" y="76"/>
                    <a:pt x="250" y="76"/>
                    <a:pt x="264" y="90"/>
                  </a:cubicBezTo>
                  <a:cubicBezTo>
                    <a:pt x="273" y="99"/>
                    <a:pt x="278" y="110"/>
                    <a:pt x="278" y="125"/>
                  </a:cubicBezTo>
                  <a:cubicBezTo>
                    <a:pt x="257" y="125"/>
                    <a:pt x="257" y="125"/>
                    <a:pt x="257" y="125"/>
                  </a:cubicBezTo>
                  <a:cubicBezTo>
                    <a:pt x="257" y="116"/>
                    <a:pt x="255" y="109"/>
                    <a:pt x="250" y="104"/>
                  </a:cubicBezTo>
                  <a:cubicBezTo>
                    <a:pt x="243" y="97"/>
                    <a:pt x="233" y="96"/>
                    <a:pt x="230" y="96"/>
                  </a:cubicBezTo>
                  <a:cubicBezTo>
                    <a:pt x="215" y="96"/>
                    <a:pt x="215" y="96"/>
                    <a:pt x="215" y="96"/>
                  </a:cubicBezTo>
                  <a:cubicBezTo>
                    <a:pt x="223" y="117"/>
                    <a:pt x="223" y="117"/>
                    <a:pt x="223" y="117"/>
                  </a:cubicBezTo>
                  <a:cubicBezTo>
                    <a:pt x="224" y="118"/>
                    <a:pt x="223" y="119"/>
                    <a:pt x="223" y="119"/>
                  </a:cubicBezTo>
                  <a:cubicBezTo>
                    <a:pt x="222" y="120"/>
                    <a:pt x="221" y="120"/>
                    <a:pt x="221" y="119"/>
                  </a:cubicBezTo>
                  <a:lnTo>
                    <a:pt x="179" y="87"/>
                  </a:lnTo>
                  <a:close/>
                  <a:moveTo>
                    <a:pt x="24" y="186"/>
                  </a:moveTo>
                  <a:cubicBezTo>
                    <a:pt x="74" y="186"/>
                    <a:pt x="74" y="186"/>
                    <a:pt x="74" y="186"/>
                  </a:cubicBezTo>
                  <a:cubicBezTo>
                    <a:pt x="74" y="167"/>
                    <a:pt x="74" y="167"/>
                    <a:pt x="74" y="167"/>
                  </a:cubicBezTo>
                  <a:cubicBezTo>
                    <a:pt x="24" y="167"/>
                    <a:pt x="24" y="167"/>
                    <a:pt x="24" y="167"/>
                  </a:cubicBezTo>
                  <a:lnTo>
                    <a:pt x="24" y="186"/>
                  </a:lnTo>
                  <a:close/>
                  <a:moveTo>
                    <a:pt x="80" y="37"/>
                  </a:moveTo>
                  <a:cubicBezTo>
                    <a:pt x="83" y="37"/>
                    <a:pt x="86" y="35"/>
                    <a:pt x="86" y="31"/>
                  </a:cubicBezTo>
                  <a:cubicBezTo>
                    <a:pt x="86" y="28"/>
                    <a:pt x="83" y="25"/>
                    <a:pt x="80" y="25"/>
                  </a:cubicBezTo>
                  <a:cubicBezTo>
                    <a:pt x="77" y="25"/>
                    <a:pt x="74" y="28"/>
                    <a:pt x="74" y="31"/>
                  </a:cubicBezTo>
                  <a:cubicBezTo>
                    <a:pt x="74" y="35"/>
                    <a:pt x="77" y="37"/>
                    <a:pt x="80" y="37"/>
                  </a:cubicBezTo>
                  <a:close/>
                  <a:moveTo>
                    <a:pt x="119" y="37"/>
                  </a:moveTo>
                  <a:cubicBezTo>
                    <a:pt x="122" y="37"/>
                    <a:pt x="125" y="35"/>
                    <a:pt x="125" y="31"/>
                  </a:cubicBezTo>
                  <a:cubicBezTo>
                    <a:pt x="125" y="28"/>
                    <a:pt x="122" y="25"/>
                    <a:pt x="119" y="25"/>
                  </a:cubicBezTo>
                  <a:cubicBezTo>
                    <a:pt x="115" y="25"/>
                    <a:pt x="113" y="28"/>
                    <a:pt x="113" y="31"/>
                  </a:cubicBezTo>
                  <a:cubicBezTo>
                    <a:pt x="113" y="35"/>
                    <a:pt x="115" y="37"/>
                    <a:pt x="119" y="37"/>
                  </a:cubicBezTo>
                  <a:close/>
                  <a:moveTo>
                    <a:pt x="132" y="134"/>
                  </a:moveTo>
                  <a:cubicBezTo>
                    <a:pt x="74" y="134"/>
                    <a:pt x="74" y="134"/>
                    <a:pt x="74" y="134"/>
                  </a:cubicBezTo>
                  <a:cubicBezTo>
                    <a:pt x="74" y="138"/>
                    <a:pt x="74" y="138"/>
                    <a:pt x="74" y="138"/>
                  </a:cubicBezTo>
                  <a:cubicBezTo>
                    <a:pt x="24" y="138"/>
                    <a:pt x="24" y="138"/>
                    <a:pt x="24" y="138"/>
                  </a:cubicBezTo>
                  <a:cubicBezTo>
                    <a:pt x="24" y="119"/>
                    <a:pt x="24" y="119"/>
                    <a:pt x="24" y="119"/>
                  </a:cubicBezTo>
                  <a:cubicBezTo>
                    <a:pt x="132" y="119"/>
                    <a:pt x="132" y="119"/>
                    <a:pt x="132" y="119"/>
                  </a:cubicBezTo>
                  <a:lnTo>
                    <a:pt x="132" y="134"/>
                  </a:lnTo>
                  <a:close/>
                  <a:moveTo>
                    <a:pt x="125" y="126"/>
                  </a:moveTo>
                  <a:cubicBezTo>
                    <a:pt x="110" y="126"/>
                    <a:pt x="110" y="126"/>
                    <a:pt x="110" y="126"/>
                  </a:cubicBezTo>
                  <a:cubicBezTo>
                    <a:pt x="110" y="131"/>
                    <a:pt x="110" y="131"/>
                    <a:pt x="110" y="131"/>
                  </a:cubicBezTo>
                  <a:cubicBezTo>
                    <a:pt x="125" y="131"/>
                    <a:pt x="125" y="131"/>
                    <a:pt x="125" y="131"/>
                  </a:cubicBezTo>
                  <a:lnTo>
                    <a:pt x="125" y="126"/>
                  </a:lnTo>
                  <a:close/>
                  <a:moveTo>
                    <a:pt x="15" y="147"/>
                  </a:moveTo>
                  <a:cubicBezTo>
                    <a:pt x="74" y="147"/>
                    <a:pt x="74" y="147"/>
                    <a:pt x="74" y="147"/>
                  </a:cubicBezTo>
                  <a:cubicBezTo>
                    <a:pt x="74" y="158"/>
                    <a:pt x="74" y="158"/>
                    <a:pt x="74" y="158"/>
                  </a:cubicBezTo>
                  <a:cubicBezTo>
                    <a:pt x="15" y="158"/>
                    <a:pt x="15" y="158"/>
                    <a:pt x="15" y="158"/>
                  </a:cubicBezTo>
                  <a:cubicBezTo>
                    <a:pt x="15" y="195"/>
                    <a:pt x="15" y="195"/>
                    <a:pt x="15" y="195"/>
                  </a:cubicBezTo>
                  <a:cubicBezTo>
                    <a:pt x="74" y="195"/>
                    <a:pt x="74" y="195"/>
                    <a:pt x="74" y="195"/>
                  </a:cubicBezTo>
                  <a:cubicBezTo>
                    <a:pt x="74" y="216"/>
                    <a:pt x="74" y="216"/>
                    <a:pt x="74" y="216"/>
                  </a:cubicBezTo>
                  <a:cubicBezTo>
                    <a:pt x="0" y="216"/>
                    <a:pt x="0" y="216"/>
                    <a:pt x="0" y="216"/>
                  </a:cubicBezTo>
                  <a:cubicBezTo>
                    <a:pt x="0" y="0"/>
                    <a:pt x="0" y="0"/>
                    <a:pt x="0" y="0"/>
                  </a:cubicBezTo>
                  <a:cubicBezTo>
                    <a:pt x="154" y="0"/>
                    <a:pt x="154" y="0"/>
                    <a:pt x="154" y="0"/>
                  </a:cubicBezTo>
                  <a:cubicBezTo>
                    <a:pt x="154" y="134"/>
                    <a:pt x="154" y="134"/>
                    <a:pt x="154" y="134"/>
                  </a:cubicBezTo>
                  <a:cubicBezTo>
                    <a:pt x="142" y="134"/>
                    <a:pt x="142" y="134"/>
                    <a:pt x="142" y="134"/>
                  </a:cubicBezTo>
                  <a:cubicBezTo>
                    <a:pt x="142" y="110"/>
                    <a:pt x="142" y="110"/>
                    <a:pt x="142" y="110"/>
                  </a:cubicBezTo>
                  <a:cubicBezTo>
                    <a:pt x="15" y="110"/>
                    <a:pt x="15" y="110"/>
                    <a:pt x="15" y="110"/>
                  </a:cubicBezTo>
                  <a:lnTo>
                    <a:pt x="15" y="147"/>
                  </a:lnTo>
                  <a:close/>
                  <a:moveTo>
                    <a:pt x="103" y="31"/>
                  </a:moveTo>
                  <a:cubicBezTo>
                    <a:pt x="103" y="40"/>
                    <a:pt x="110" y="47"/>
                    <a:pt x="119" y="47"/>
                  </a:cubicBezTo>
                  <a:cubicBezTo>
                    <a:pt x="127" y="47"/>
                    <a:pt x="134" y="40"/>
                    <a:pt x="134" y="31"/>
                  </a:cubicBezTo>
                  <a:cubicBezTo>
                    <a:pt x="134" y="23"/>
                    <a:pt x="127" y="16"/>
                    <a:pt x="119" y="16"/>
                  </a:cubicBezTo>
                  <a:cubicBezTo>
                    <a:pt x="110" y="16"/>
                    <a:pt x="103" y="23"/>
                    <a:pt x="103" y="31"/>
                  </a:cubicBezTo>
                  <a:close/>
                  <a:moveTo>
                    <a:pt x="65" y="31"/>
                  </a:moveTo>
                  <a:cubicBezTo>
                    <a:pt x="65" y="40"/>
                    <a:pt x="72" y="47"/>
                    <a:pt x="80" y="47"/>
                  </a:cubicBezTo>
                  <a:cubicBezTo>
                    <a:pt x="89" y="47"/>
                    <a:pt x="96" y="40"/>
                    <a:pt x="96" y="31"/>
                  </a:cubicBezTo>
                  <a:cubicBezTo>
                    <a:pt x="96" y="23"/>
                    <a:pt x="89" y="16"/>
                    <a:pt x="80" y="16"/>
                  </a:cubicBezTo>
                  <a:cubicBezTo>
                    <a:pt x="72" y="16"/>
                    <a:pt x="65" y="23"/>
                    <a:pt x="65" y="31"/>
                  </a:cubicBezTo>
                  <a:close/>
                  <a:moveTo>
                    <a:pt x="15" y="99"/>
                  </a:moveTo>
                  <a:cubicBezTo>
                    <a:pt x="142" y="99"/>
                    <a:pt x="142" y="99"/>
                    <a:pt x="142" y="99"/>
                  </a:cubicBezTo>
                  <a:cubicBezTo>
                    <a:pt x="142" y="61"/>
                    <a:pt x="142" y="61"/>
                    <a:pt x="142" y="61"/>
                  </a:cubicBezTo>
                  <a:cubicBezTo>
                    <a:pt x="15" y="61"/>
                    <a:pt x="15" y="61"/>
                    <a:pt x="15" y="61"/>
                  </a:cubicBezTo>
                  <a:lnTo>
                    <a:pt x="15" y="99"/>
                  </a:lnTo>
                  <a:close/>
                  <a:moveTo>
                    <a:pt x="24" y="71"/>
                  </a:moveTo>
                  <a:cubicBezTo>
                    <a:pt x="132" y="71"/>
                    <a:pt x="132" y="71"/>
                    <a:pt x="132" y="71"/>
                  </a:cubicBezTo>
                  <a:cubicBezTo>
                    <a:pt x="132" y="89"/>
                    <a:pt x="132" y="89"/>
                    <a:pt x="132" y="89"/>
                  </a:cubicBezTo>
                  <a:cubicBezTo>
                    <a:pt x="24" y="89"/>
                    <a:pt x="24" y="89"/>
                    <a:pt x="24" y="89"/>
                  </a:cubicBezTo>
                  <a:lnTo>
                    <a:pt x="24" y="71"/>
                  </a:lnTo>
                  <a:close/>
                  <a:moveTo>
                    <a:pt x="110" y="82"/>
                  </a:moveTo>
                  <a:cubicBezTo>
                    <a:pt x="125" y="82"/>
                    <a:pt x="125" y="82"/>
                    <a:pt x="125" y="82"/>
                  </a:cubicBezTo>
                  <a:cubicBezTo>
                    <a:pt x="125" y="77"/>
                    <a:pt x="125" y="77"/>
                    <a:pt x="125" y="77"/>
                  </a:cubicBezTo>
                  <a:cubicBezTo>
                    <a:pt x="110" y="77"/>
                    <a:pt x="110" y="77"/>
                    <a:pt x="110" y="77"/>
                  </a:cubicBezTo>
                  <a:lnTo>
                    <a:pt x="110" y="82"/>
                  </a:lnTo>
                  <a:close/>
                  <a:moveTo>
                    <a:pt x="229" y="295"/>
                  </a:moveTo>
                  <a:cubicBezTo>
                    <a:pt x="229" y="306"/>
                    <a:pt x="229" y="306"/>
                    <a:pt x="229" y="306"/>
                  </a:cubicBezTo>
                  <a:cubicBezTo>
                    <a:pt x="258" y="307"/>
                    <a:pt x="279" y="310"/>
                    <a:pt x="279" y="313"/>
                  </a:cubicBezTo>
                  <a:cubicBezTo>
                    <a:pt x="279" y="317"/>
                    <a:pt x="246" y="320"/>
                    <a:pt x="205" y="320"/>
                  </a:cubicBezTo>
                  <a:cubicBezTo>
                    <a:pt x="165" y="320"/>
                    <a:pt x="132" y="317"/>
                    <a:pt x="132" y="313"/>
                  </a:cubicBezTo>
                  <a:cubicBezTo>
                    <a:pt x="132" y="310"/>
                    <a:pt x="149" y="308"/>
                    <a:pt x="173" y="306"/>
                  </a:cubicBezTo>
                  <a:cubicBezTo>
                    <a:pt x="173" y="295"/>
                    <a:pt x="173" y="295"/>
                    <a:pt x="173" y="295"/>
                  </a:cubicBezTo>
                  <a:cubicBezTo>
                    <a:pt x="86" y="295"/>
                    <a:pt x="86" y="295"/>
                    <a:pt x="86" y="295"/>
                  </a:cubicBezTo>
                  <a:cubicBezTo>
                    <a:pt x="86" y="149"/>
                    <a:pt x="86" y="149"/>
                    <a:pt x="86" y="149"/>
                  </a:cubicBezTo>
                  <a:cubicBezTo>
                    <a:pt x="316" y="149"/>
                    <a:pt x="316" y="149"/>
                    <a:pt x="316" y="149"/>
                  </a:cubicBezTo>
                  <a:cubicBezTo>
                    <a:pt x="316" y="295"/>
                    <a:pt x="316" y="295"/>
                    <a:pt x="316" y="295"/>
                  </a:cubicBezTo>
                  <a:lnTo>
                    <a:pt x="229" y="295"/>
                  </a:lnTo>
                  <a:close/>
                  <a:moveTo>
                    <a:pt x="301" y="283"/>
                  </a:moveTo>
                  <a:cubicBezTo>
                    <a:pt x="301" y="160"/>
                    <a:pt x="301" y="160"/>
                    <a:pt x="301" y="160"/>
                  </a:cubicBezTo>
                  <a:cubicBezTo>
                    <a:pt x="101" y="160"/>
                    <a:pt x="101" y="160"/>
                    <a:pt x="101" y="160"/>
                  </a:cubicBezTo>
                  <a:cubicBezTo>
                    <a:pt x="101" y="283"/>
                    <a:pt x="101" y="283"/>
                    <a:pt x="101" y="283"/>
                  </a:cubicBezTo>
                  <a:lnTo>
                    <a:pt x="301" y="283"/>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Oval 67"/>
            <p:cNvSpPr/>
            <p:nvPr/>
          </p:nvSpPr>
          <p:spPr>
            <a:xfrm>
              <a:off x="6461538" y="2919805"/>
              <a:ext cx="613664" cy="598324"/>
            </a:xfrm>
            <a:prstGeom prst="ellipse">
              <a:avLst/>
            </a:prstGeom>
            <a:solidFill>
              <a:schemeClr val="bg1"/>
            </a:solidFill>
            <a:ln w="285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57"/>
                </a:spcBef>
              </a:pPr>
              <a:endParaRPr lang="en-US" sz="900" b="1" dirty="0"/>
            </a:p>
          </p:txBody>
        </p:sp>
        <p:sp>
          <p:nvSpPr>
            <p:cNvPr id="75" name="Freeform 8"/>
            <p:cNvSpPr>
              <a:spLocks noEditPoints="1"/>
            </p:cNvSpPr>
            <p:nvPr/>
          </p:nvSpPr>
          <p:spPr bwMode="auto">
            <a:xfrm>
              <a:off x="6634067" y="3077325"/>
              <a:ext cx="268605" cy="300485"/>
            </a:xfrm>
            <a:custGeom>
              <a:avLst/>
              <a:gdLst>
                <a:gd name="T0" fmla="*/ 119 w 137"/>
                <a:gd name="T1" fmla="*/ 114 h 158"/>
                <a:gd name="T2" fmla="*/ 86 w 137"/>
                <a:gd name="T3" fmla="*/ 114 h 158"/>
                <a:gd name="T4" fmla="*/ 86 w 137"/>
                <a:gd name="T5" fmla="*/ 79 h 158"/>
                <a:gd name="T6" fmla="*/ 94 w 137"/>
                <a:gd name="T7" fmla="*/ 79 h 158"/>
                <a:gd name="T8" fmla="*/ 94 w 137"/>
                <a:gd name="T9" fmla="*/ 97 h 158"/>
                <a:gd name="T10" fmla="*/ 109 w 137"/>
                <a:gd name="T11" fmla="*/ 97 h 158"/>
                <a:gd name="T12" fmla="*/ 109 w 137"/>
                <a:gd name="T13" fmla="*/ 104 h 158"/>
                <a:gd name="T14" fmla="*/ 121 w 137"/>
                <a:gd name="T15" fmla="*/ 94 h 158"/>
                <a:gd name="T16" fmla="*/ 109 w 137"/>
                <a:gd name="T17" fmla="*/ 85 h 158"/>
                <a:gd name="T18" fmla="*/ 109 w 137"/>
                <a:gd name="T19" fmla="*/ 93 h 158"/>
                <a:gd name="T20" fmla="*/ 99 w 137"/>
                <a:gd name="T21" fmla="*/ 93 h 158"/>
                <a:gd name="T22" fmla="*/ 99 w 137"/>
                <a:gd name="T23" fmla="*/ 79 h 158"/>
                <a:gd name="T24" fmla="*/ 117 w 137"/>
                <a:gd name="T25" fmla="*/ 79 h 158"/>
                <a:gd name="T26" fmla="*/ 117 w 137"/>
                <a:gd name="T27" fmla="*/ 79 h 158"/>
                <a:gd name="T28" fmla="*/ 137 w 137"/>
                <a:gd name="T29" fmla="*/ 54 h 158"/>
                <a:gd name="T30" fmla="*/ 112 w 137"/>
                <a:gd name="T31" fmla="*/ 29 h 158"/>
                <a:gd name="T32" fmla="*/ 111 w 137"/>
                <a:gd name="T33" fmla="*/ 29 h 158"/>
                <a:gd name="T34" fmla="*/ 112 w 137"/>
                <a:gd name="T35" fmla="*/ 24 h 158"/>
                <a:gd name="T36" fmla="*/ 89 w 137"/>
                <a:gd name="T37" fmla="*/ 1 h 158"/>
                <a:gd name="T38" fmla="*/ 70 w 137"/>
                <a:gd name="T39" fmla="*/ 10 h 158"/>
                <a:gd name="T40" fmla="*/ 52 w 137"/>
                <a:gd name="T41" fmla="*/ 1 h 158"/>
                <a:gd name="T42" fmla="*/ 29 w 137"/>
                <a:gd name="T43" fmla="*/ 24 h 158"/>
                <a:gd name="T44" fmla="*/ 29 w 137"/>
                <a:gd name="T45" fmla="*/ 29 h 158"/>
                <a:gd name="T46" fmla="*/ 26 w 137"/>
                <a:gd name="T47" fmla="*/ 29 h 158"/>
                <a:gd name="T48" fmla="*/ 1 w 137"/>
                <a:gd name="T49" fmla="*/ 54 h 158"/>
                <a:gd name="T50" fmla="*/ 24 w 137"/>
                <a:gd name="T51" fmla="*/ 79 h 158"/>
                <a:gd name="T52" fmla="*/ 24 w 137"/>
                <a:gd name="T53" fmla="*/ 79 h 158"/>
                <a:gd name="T54" fmla="*/ 44 w 137"/>
                <a:gd name="T55" fmla="*/ 79 h 158"/>
                <a:gd name="T56" fmla="*/ 44 w 137"/>
                <a:gd name="T57" fmla="*/ 92 h 158"/>
                <a:gd name="T58" fmla="*/ 34 w 137"/>
                <a:gd name="T59" fmla="*/ 92 h 158"/>
                <a:gd name="T60" fmla="*/ 34 w 137"/>
                <a:gd name="T61" fmla="*/ 85 h 158"/>
                <a:gd name="T62" fmla="*/ 22 w 137"/>
                <a:gd name="T63" fmla="*/ 95 h 158"/>
                <a:gd name="T64" fmla="*/ 34 w 137"/>
                <a:gd name="T65" fmla="*/ 104 h 158"/>
                <a:gd name="T66" fmla="*/ 34 w 137"/>
                <a:gd name="T67" fmla="*/ 97 h 158"/>
                <a:gd name="T68" fmla="*/ 48 w 137"/>
                <a:gd name="T69" fmla="*/ 97 h 158"/>
                <a:gd name="T70" fmla="*/ 48 w 137"/>
                <a:gd name="T71" fmla="*/ 79 h 158"/>
                <a:gd name="T72" fmla="*/ 57 w 137"/>
                <a:gd name="T73" fmla="*/ 79 h 158"/>
                <a:gd name="T74" fmla="*/ 57 w 137"/>
                <a:gd name="T75" fmla="*/ 114 h 158"/>
                <a:gd name="T76" fmla="*/ 15 w 137"/>
                <a:gd name="T77" fmla="*/ 114 h 158"/>
                <a:gd name="T78" fmla="*/ 15 w 137"/>
                <a:gd name="T79" fmla="*/ 107 h 158"/>
                <a:gd name="T80" fmla="*/ 4 w 137"/>
                <a:gd name="T81" fmla="*/ 117 h 158"/>
                <a:gd name="T82" fmla="*/ 15 w 137"/>
                <a:gd name="T83" fmla="*/ 126 h 158"/>
                <a:gd name="T84" fmla="*/ 15 w 137"/>
                <a:gd name="T85" fmla="*/ 119 h 158"/>
                <a:gd name="T86" fmla="*/ 61 w 137"/>
                <a:gd name="T87" fmla="*/ 119 h 158"/>
                <a:gd name="T88" fmla="*/ 61 w 137"/>
                <a:gd name="T89" fmla="*/ 79 h 158"/>
                <a:gd name="T90" fmla="*/ 68 w 137"/>
                <a:gd name="T91" fmla="*/ 79 h 158"/>
                <a:gd name="T92" fmla="*/ 68 w 137"/>
                <a:gd name="T93" fmla="*/ 146 h 158"/>
                <a:gd name="T94" fmla="*/ 61 w 137"/>
                <a:gd name="T95" fmla="*/ 146 h 158"/>
                <a:gd name="T96" fmla="*/ 71 w 137"/>
                <a:gd name="T97" fmla="*/ 158 h 158"/>
                <a:gd name="T98" fmla="*/ 80 w 137"/>
                <a:gd name="T99" fmla="*/ 146 h 158"/>
                <a:gd name="T100" fmla="*/ 73 w 137"/>
                <a:gd name="T101" fmla="*/ 146 h 158"/>
                <a:gd name="T102" fmla="*/ 73 w 137"/>
                <a:gd name="T103" fmla="*/ 79 h 158"/>
                <a:gd name="T104" fmla="*/ 81 w 137"/>
                <a:gd name="T105" fmla="*/ 79 h 158"/>
                <a:gd name="T106" fmla="*/ 81 w 137"/>
                <a:gd name="T107" fmla="*/ 119 h 158"/>
                <a:gd name="T108" fmla="*/ 119 w 137"/>
                <a:gd name="T109" fmla="*/ 119 h 158"/>
                <a:gd name="T110" fmla="*/ 119 w 137"/>
                <a:gd name="T111" fmla="*/ 126 h 158"/>
                <a:gd name="T112" fmla="*/ 131 w 137"/>
                <a:gd name="T113" fmla="*/ 116 h 158"/>
                <a:gd name="T114" fmla="*/ 119 w 137"/>
                <a:gd name="T115" fmla="*/ 107 h 158"/>
                <a:gd name="T116" fmla="*/ 119 w 137"/>
                <a:gd name="T117" fmla="*/ 114 h 158"/>
                <a:gd name="T118" fmla="*/ 119 w 137"/>
                <a:gd name="T119" fmla="*/ 114 h 158"/>
                <a:gd name="T120" fmla="*/ 119 w 137"/>
                <a:gd name="T121"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 h="158">
                  <a:moveTo>
                    <a:pt x="119" y="114"/>
                  </a:moveTo>
                  <a:cubicBezTo>
                    <a:pt x="86" y="114"/>
                    <a:pt x="86" y="114"/>
                    <a:pt x="86" y="114"/>
                  </a:cubicBezTo>
                  <a:cubicBezTo>
                    <a:pt x="86" y="79"/>
                    <a:pt x="86" y="79"/>
                    <a:pt x="86" y="79"/>
                  </a:cubicBezTo>
                  <a:cubicBezTo>
                    <a:pt x="94" y="79"/>
                    <a:pt x="94" y="79"/>
                    <a:pt x="94" y="79"/>
                  </a:cubicBezTo>
                  <a:cubicBezTo>
                    <a:pt x="94" y="97"/>
                    <a:pt x="94" y="97"/>
                    <a:pt x="94" y="97"/>
                  </a:cubicBezTo>
                  <a:cubicBezTo>
                    <a:pt x="109" y="97"/>
                    <a:pt x="109" y="97"/>
                    <a:pt x="109" y="97"/>
                  </a:cubicBezTo>
                  <a:cubicBezTo>
                    <a:pt x="109" y="104"/>
                    <a:pt x="109" y="104"/>
                    <a:pt x="109" y="104"/>
                  </a:cubicBezTo>
                  <a:cubicBezTo>
                    <a:pt x="121" y="94"/>
                    <a:pt x="121" y="94"/>
                    <a:pt x="121" y="94"/>
                  </a:cubicBezTo>
                  <a:cubicBezTo>
                    <a:pt x="109" y="85"/>
                    <a:pt x="109" y="85"/>
                    <a:pt x="109" y="85"/>
                  </a:cubicBezTo>
                  <a:cubicBezTo>
                    <a:pt x="109" y="93"/>
                    <a:pt x="109" y="93"/>
                    <a:pt x="109" y="93"/>
                  </a:cubicBezTo>
                  <a:cubicBezTo>
                    <a:pt x="99" y="93"/>
                    <a:pt x="99" y="93"/>
                    <a:pt x="99" y="93"/>
                  </a:cubicBezTo>
                  <a:cubicBezTo>
                    <a:pt x="99" y="79"/>
                    <a:pt x="99" y="79"/>
                    <a:pt x="99" y="79"/>
                  </a:cubicBezTo>
                  <a:cubicBezTo>
                    <a:pt x="117" y="79"/>
                    <a:pt x="117" y="79"/>
                    <a:pt x="117" y="79"/>
                  </a:cubicBezTo>
                  <a:cubicBezTo>
                    <a:pt x="117" y="79"/>
                    <a:pt x="117" y="79"/>
                    <a:pt x="117" y="79"/>
                  </a:cubicBezTo>
                  <a:cubicBezTo>
                    <a:pt x="129" y="77"/>
                    <a:pt x="137" y="65"/>
                    <a:pt x="137" y="54"/>
                  </a:cubicBezTo>
                  <a:cubicBezTo>
                    <a:pt x="137" y="40"/>
                    <a:pt x="126" y="29"/>
                    <a:pt x="112" y="29"/>
                  </a:cubicBezTo>
                  <a:cubicBezTo>
                    <a:pt x="112" y="29"/>
                    <a:pt x="112" y="29"/>
                    <a:pt x="111" y="29"/>
                  </a:cubicBezTo>
                  <a:cubicBezTo>
                    <a:pt x="112" y="27"/>
                    <a:pt x="112" y="26"/>
                    <a:pt x="112" y="24"/>
                  </a:cubicBezTo>
                  <a:cubicBezTo>
                    <a:pt x="111" y="11"/>
                    <a:pt x="102" y="2"/>
                    <a:pt x="89" y="1"/>
                  </a:cubicBezTo>
                  <a:cubicBezTo>
                    <a:pt x="81" y="1"/>
                    <a:pt x="74" y="5"/>
                    <a:pt x="70" y="10"/>
                  </a:cubicBezTo>
                  <a:cubicBezTo>
                    <a:pt x="66" y="5"/>
                    <a:pt x="60" y="1"/>
                    <a:pt x="52" y="1"/>
                  </a:cubicBezTo>
                  <a:cubicBezTo>
                    <a:pt x="39" y="0"/>
                    <a:pt x="29" y="12"/>
                    <a:pt x="29" y="24"/>
                  </a:cubicBezTo>
                  <a:cubicBezTo>
                    <a:pt x="28" y="26"/>
                    <a:pt x="29" y="27"/>
                    <a:pt x="29" y="29"/>
                  </a:cubicBezTo>
                  <a:cubicBezTo>
                    <a:pt x="28" y="29"/>
                    <a:pt x="27" y="29"/>
                    <a:pt x="26" y="29"/>
                  </a:cubicBezTo>
                  <a:cubicBezTo>
                    <a:pt x="12" y="28"/>
                    <a:pt x="2" y="41"/>
                    <a:pt x="1" y="54"/>
                  </a:cubicBezTo>
                  <a:cubicBezTo>
                    <a:pt x="0" y="67"/>
                    <a:pt x="12" y="77"/>
                    <a:pt x="24" y="79"/>
                  </a:cubicBezTo>
                  <a:cubicBezTo>
                    <a:pt x="24" y="79"/>
                    <a:pt x="24" y="79"/>
                    <a:pt x="24" y="79"/>
                  </a:cubicBezTo>
                  <a:cubicBezTo>
                    <a:pt x="44" y="79"/>
                    <a:pt x="44" y="79"/>
                    <a:pt x="44" y="79"/>
                  </a:cubicBezTo>
                  <a:cubicBezTo>
                    <a:pt x="44" y="92"/>
                    <a:pt x="44" y="92"/>
                    <a:pt x="44" y="92"/>
                  </a:cubicBezTo>
                  <a:cubicBezTo>
                    <a:pt x="34" y="92"/>
                    <a:pt x="34" y="92"/>
                    <a:pt x="34" y="92"/>
                  </a:cubicBezTo>
                  <a:cubicBezTo>
                    <a:pt x="34" y="85"/>
                    <a:pt x="34" y="85"/>
                    <a:pt x="34" y="85"/>
                  </a:cubicBezTo>
                  <a:cubicBezTo>
                    <a:pt x="22" y="95"/>
                    <a:pt x="22" y="95"/>
                    <a:pt x="22" y="95"/>
                  </a:cubicBezTo>
                  <a:cubicBezTo>
                    <a:pt x="34" y="104"/>
                    <a:pt x="34" y="104"/>
                    <a:pt x="34" y="104"/>
                  </a:cubicBezTo>
                  <a:cubicBezTo>
                    <a:pt x="34" y="97"/>
                    <a:pt x="34" y="97"/>
                    <a:pt x="34" y="97"/>
                  </a:cubicBezTo>
                  <a:cubicBezTo>
                    <a:pt x="48" y="97"/>
                    <a:pt x="48" y="97"/>
                    <a:pt x="48" y="97"/>
                  </a:cubicBezTo>
                  <a:cubicBezTo>
                    <a:pt x="48" y="79"/>
                    <a:pt x="48" y="79"/>
                    <a:pt x="48" y="79"/>
                  </a:cubicBezTo>
                  <a:cubicBezTo>
                    <a:pt x="57" y="79"/>
                    <a:pt x="57" y="79"/>
                    <a:pt x="57" y="79"/>
                  </a:cubicBezTo>
                  <a:cubicBezTo>
                    <a:pt x="57" y="114"/>
                    <a:pt x="57" y="114"/>
                    <a:pt x="57" y="114"/>
                  </a:cubicBezTo>
                  <a:cubicBezTo>
                    <a:pt x="15" y="114"/>
                    <a:pt x="15" y="114"/>
                    <a:pt x="15" y="114"/>
                  </a:cubicBezTo>
                  <a:cubicBezTo>
                    <a:pt x="15" y="107"/>
                    <a:pt x="15" y="107"/>
                    <a:pt x="15" y="107"/>
                  </a:cubicBezTo>
                  <a:cubicBezTo>
                    <a:pt x="4" y="117"/>
                    <a:pt x="4" y="117"/>
                    <a:pt x="4" y="117"/>
                  </a:cubicBezTo>
                  <a:cubicBezTo>
                    <a:pt x="15" y="126"/>
                    <a:pt x="15" y="126"/>
                    <a:pt x="15" y="126"/>
                  </a:cubicBezTo>
                  <a:cubicBezTo>
                    <a:pt x="15" y="119"/>
                    <a:pt x="15" y="119"/>
                    <a:pt x="15" y="119"/>
                  </a:cubicBezTo>
                  <a:cubicBezTo>
                    <a:pt x="61" y="119"/>
                    <a:pt x="61" y="119"/>
                    <a:pt x="61" y="119"/>
                  </a:cubicBezTo>
                  <a:cubicBezTo>
                    <a:pt x="61" y="79"/>
                    <a:pt x="61" y="79"/>
                    <a:pt x="61" y="79"/>
                  </a:cubicBezTo>
                  <a:cubicBezTo>
                    <a:pt x="68" y="79"/>
                    <a:pt x="68" y="79"/>
                    <a:pt x="68" y="79"/>
                  </a:cubicBezTo>
                  <a:cubicBezTo>
                    <a:pt x="68" y="146"/>
                    <a:pt x="68" y="146"/>
                    <a:pt x="68" y="146"/>
                  </a:cubicBezTo>
                  <a:cubicBezTo>
                    <a:pt x="61" y="146"/>
                    <a:pt x="61" y="146"/>
                    <a:pt x="61" y="146"/>
                  </a:cubicBezTo>
                  <a:cubicBezTo>
                    <a:pt x="71" y="158"/>
                    <a:pt x="71" y="158"/>
                    <a:pt x="71" y="158"/>
                  </a:cubicBezTo>
                  <a:cubicBezTo>
                    <a:pt x="80" y="146"/>
                    <a:pt x="80" y="146"/>
                    <a:pt x="80" y="146"/>
                  </a:cubicBezTo>
                  <a:cubicBezTo>
                    <a:pt x="73" y="146"/>
                    <a:pt x="73" y="146"/>
                    <a:pt x="73" y="146"/>
                  </a:cubicBezTo>
                  <a:cubicBezTo>
                    <a:pt x="73" y="79"/>
                    <a:pt x="73" y="79"/>
                    <a:pt x="73" y="79"/>
                  </a:cubicBezTo>
                  <a:cubicBezTo>
                    <a:pt x="81" y="79"/>
                    <a:pt x="81" y="79"/>
                    <a:pt x="81" y="79"/>
                  </a:cubicBezTo>
                  <a:cubicBezTo>
                    <a:pt x="81" y="119"/>
                    <a:pt x="81" y="119"/>
                    <a:pt x="81" y="119"/>
                  </a:cubicBezTo>
                  <a:cubicBezTo>
                    <a:pt x="119" y="119"/>
                    <a:pt x="119" y="119"/>
                    <a:pt x="119" y="119"/>
                  </a:cubicBezTo>
                  <a:cubicBezTo>
                    <a:pt x="119" y="126"/>
                    <a:pt x="119" y="126"/>
                    <a:pt x="119" y="126"/>
                  </a:cubicBezTo>
                  <a:cubicBezTo>
                    <a:pt x="131" y="116"/>
                    <a:pt x="131" y="116"/>
                    <a:pt x="131" y="116"/>
                  </a:cubicBezTo>
                  <a:cubicBezTo>
                    <a:pt x="119" y="107"/>
                    <a:pt x="119" y="107"/>
                    <a:pt x="119" y="107"/>
                  </a:cubicBezTo>
                  <a:lnTo>
                    <a:pt x="119" y="114"/>
                  </a:lnTo>
                  <a:close/>
                  <a:moveTo>
                    <a:pt x="119" y="114"/>
                  </a:moveTo>
                  <a:cubicBezTo>
                    <a:pt x="119" y="114"/>
                    <a:pt x="119" y="114"/>
                    <a:pt x="119" y="114"/>
                  </a:cubicBezTo>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69" name="Oval 68"/>
            <p:cNvSpPr/>
            <p:nvPr/>
          </p:nvSpPr>
          <p:spPr>
            <a:xfrm>
              <a:off x="7298294" y="2919805"/>
              <a:ext cx="613664" cy="598324"/>
            </a:xfrm>
            <a:prstGeom prst="ellipse">
              <a:avLst/>
            </a:prstGeom>
            <a:solidFill>
              <a:schemeClr val="bg1"/>
            </a:solidFill>
            <a:ln w="285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57"/>
                </a:spcBef>
              </a:pPr>
              <a:endParaRPr lang="en-US" sz="900" b="1" dirty="0"/>
            </a:p>
          </p:txBody>
        </p:sp>
        <p:sp>
          <p:nvSpPr>
            <p:cNvPr id="77" name="Freeform 91"/>
            <p:cNvSpPr>
              <a:spLocks noEditPoints="1"/>
            </p:cNvSpPr>
            <p:nvPr/>
          </p:nvSpPr>
          <p:spPr bwMode="auto">
            <a:xfrm>
              <a:off x="7428902" y="3109081"/>
              <a:ext cx="352449" cy="249216"/>
            </a:xfrm>
            <a:custGeom>
              <a:avLst/>
              <a:gdLst>
                <a:gd name="T0" fmla="*/ 444 w 444"/>
                <a:gd name="T1" fmla="*/ 286 h 322"/>
                <a:gd name="T2" fmla="*/ 444 w 444"/>
                <a:gd name="T3" fmla="*/ 0 h 322"/>
                <a:gd name="T4" fmla="*/ 0 w 444"/>
                <a:gd name="T5" fmla="*/ 0 h 322"/>
                <a:gd name="T6" fmla="*/ 0 w 444"/>
                <a:gd name="T7" fmla="*/ 286 h 322"/>
                <a:gd name="T8" fmla="*/ 182 w 444"/>
                <a:gd name="T9" fmla="*/ 286 h 322"/>
                <a:gd name="T10" fmla="*/ 182 w 444"/>
                <a:gd name="T11" fmla="*/ 305 h 322"/>
                <a:gd name="T12" fmla="*/ 85 w 444"/>
                <a:gd name="T13" fmla="*/ 305 h 322"/>
                <a:gd name="T14" fmla="*/ 85 w 444"/>
                <a:gd name="T15" fmla="*/ 322 h 322"/>
                <a:gd name="T16" fmla="*/ 352 w 444"/>
                <a:gd name="T17" fmla="*/ 322 h 322"/>
                <a:gd name="T18" fmla="*/ 352 w 444"/>
                <a:gd name="T19" fmla="*/ 305 h 322"/>
                <a:gd name="T20" fmla="*/ 260 w 444"/>
                <a:gd name="T21" fmla="*/ 305 h 322"/>
                <a:gd name="T22" fmla="*/ 260 w 444"/>
                <a:gd name="T23" fmla="*/ 286 h 322"/>
                <a:gd name="T24" fmla="*/ 444 w 444"/>
                <a:gd name="T25" fmla="*/ 286 h 322"/>
                <a:gd name="T26" fmla="*/ 31 w 444"/>
                <a:gd name="T27" fmla="*/ 246 h 322"/>
                <a:gd name="T28" fmla="*/ 31 w 444"/>
                <a:gd name="T29" fmla="*/ 33 h 322"/>
                <a:gd name="T30" fmla="*/ 413 w 444"/>
                <a:gd name="T31" fmla="*/ 33 h 322"/>
                <a:gd name="T32" fmla="*/ 413 w 444"/>
                <a:gd name="T33" fmla="*/ 246 h 322"/>
                <a:gd name="T34" fmla="*/ 31 w 444"/>
                <a:gd name="T35" fmla="*/ 246 h 322"/>
                <a:gd name="T36" fmla="*/ 31 w 444"/>
                <a:gd name="T37" fmla="*/ 24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4" h="322">
                  <a:moveTo>
                    <a:pt x="444" y="286"/>
                  </a:moveTo>
                  <a:lnTo>
                    <a:pt x="444" y="0"/>
                  </a:lnTo>
                  <a:lnTo>
                    <a:pt x="0" y="0"/>
                  </a:lnTo>
                  <a:lnTo>
                    <a:pt x="0" y="286"/>
                  </a:lnTo>
                  <a:lnTo>
                    <a:pt x="182" y="286"/>
                  </a:lnTo>
                  <a:lnTo>
                    <a:pt x="182" y="305"/>
                  </a:lnTo>
                  <a:lnTo>
                    <a:pt x="85" y="305"/>
                  </a:lnTo>
                  <a:lnTo>
                    <a:pt x="85" y="322"/>
                  </a:lnTo>
                  <a:lnTo>
                    <a:pt x="352" y="322"/>
                  </a:lnTo>
                  <a:lnTo>
                    <a:pt x="352" y="305"/>
                  </a:lnTo>
                  <a:lnTo>
                    <a:pt x="260" y="305"/>
                  </a:lnTo>
                  <a:lnTo>
                    <a:pt x="260" y="286"/>
                  </a:lnTo>
                  <a:lnTo>
                    <a:pt x="444" y="286"/>
                  </a:lnTo>
                  <a:close/>
                  <a:moveTo>
                    <a:pt x="31" y="246"/>
                  </a:moveTo>
                  <a:lnTo>
                    <a:pt x="31" y="33"/>
                  </a:lnTo>
                  <a:lnTo>
                    <a:pt x="413" y="33"/>
                  </a:lnTo>
                  <a:lnTo>
                    <a:pt x="413" y="246"/>
                  </a:lnTo>
                  <a:lnTo>
                    <a:pt x="31" y="246"/>
                  </a:lnTo>
                  <a:lnTo>
                    <a:pt x="31" y="246"/>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92"/>
            <p:cNvSpPr>
              <a:spLocks noEditPoints="1"/>
            </p:cNvSpPr>
            <p:nvPr/>
          </p:nvSpPr>
          <p:spPr bwMode="auto">
            <a:xfrm>
              <a:off x="7511458" y="3157066"/>
              <a:ext cx="187337" cy="45664"/>
            </a:xfrm>
            <a:custGeom>
              <a:avLst/>
              <a:gdLst>
                <a:gd name="T0" fmla="*/ 0 w 236"/>
                <a:gd name="T1" fmla="*/ 59 h 59"/>
                <a:gd name="T2" fmla="*/ 236 w 236"/>
                <a:gd name="T3" fmla="*/ 59 h 59"/>
                <a:gd name="T4" fmla="*/ 236 w 236"/>
                <a:gd name="T5" fmla="*/ 0 h 59"/>
                <a:gd name="T6" fmla="*/ 0 w 236"/>
                <a:gd name="T7" fmla="*/ 0 h 59"/>
                <a:gd name="T8" fmla="*/ 0 w 236"/>
                <a:gd name="T9" fmla="*/ 59 h 59"/>
                <a:gd name="T10" fmla="*/ 5 w 236"/>
                <a:gd name="T11" fmla="*/ 4 h 59"/>
                <a:gd name="T12" fmla="*/ 231 w 236"/>
                <a:gd name="T13" fmla="*/ 4 h 59"/>
                <a:gd name="T14" fmla="*/ 231 w 236"/>
                <a:gd name="T15" fmla="*/ 54 h 59"/>
                <a:gd name="T16" fmla="*/ 5 w 236"/>
                <a:gd name="T17" fmla="*/ 54 h 59"/>
                <a:gd name="T18" fmla="*/ 5 w 236"/>
                <a:gd name="T1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59">
                  <a:moveTo>
                    <a:pt x="0" y="59"/>
                  </a:moveTo>
                  <a:lnTo>
                    <a:pt x="236" y="59"/>
                  </a:lnTo>
                  <a:lnTo>
                    <a:pt x="236" y="0"/>
                  </a:lnTo>
                  <a:lnTo>
                    <a:pt x="0" y="0"/>
                  </a:lnTo>
                  <a:lnTo>
                    <a:pt x="0" y="59"/>
                  </a:lnTo>
                  <a:close/>
                  <a:moveTo>
                    <a:pt x="5" y="4"/>
                  </a:moveTo>
                  <a:lnTo>
                    <a:pt x="231" y="4"/>
                  </a:lnTo>
                  <a:lnTo>
                    <a:pt x="231" y="54"/>
                  </a:lnTo>
                  <a:lnTo>
                    <a:pt x="5" y="54"/>
                  </a:lnTo>
                  <a:lnTo>
                    <a:pt x="5" y="4"/>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93"/>
            <p:cNvSpPr>
              <a:spLocks noEditPoints="1"/>
            </p:cNvSpPr>
            <p:nvPr/>
          </p:nvSpPr>
          <p:spPr bwMode="auto">
            <a:xfrm>
              <a:off x="7509870" y="3208148"/>
              <a:ext cx="57948" cy="41794"/>
            </a:xfrm>
            <a:custGeom>
              <a:avLst/>
              <a:gdLst>
                <a:gd name="T0" fmla="*/ 0 w 73"/>
                <a:gd name="T1" fmla="*/ 54 h 54"/>
                <a:gd name="T2" fmla="*/ 73 w 73"/>
                <a:gd name="T3" fmla="*/ 54 h 54"/>
                <a:gd name="T4" fmla="*/ 73 w 73"/>
                <a:gd name="T5" fmla="*/ 0 h 54"/>
                <a:gd name="T6" fmla="*/ 0 w 73"/>
                <a:gd name="T7" fmla="*/ 0 h 54"/>
                <a:gd name="T8" fmla="*/ 0 w 73"/>
                <a:gd name="T9" fmla="*/ 54 h 54"/>
                <a:gd name="T10" fmla="*/ 5 w 73"/>
                <a:gd name="T11" fmla="*/ 5 h 54"/>
                <a:gd name="T12" fmla="*/ 68 w 73"/>
                <a:gd name="T13" fmla="*/ 5 h 54"/>
                <a:gd name="T14" fmla="*/ 68 w 73"/>
                <a:gd name="T15" fmla="*/ 50 h 54"/>
                <a:gd name="T16" fmla="*/ 5 w 73"/>
                <a:gd name="T17" fmla="*/ 50 h 54"/>
                <a:gd name="T18" fmla="*/ 5 w 73"/>
                <a:gd name="T19"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54">
                  <a:moveTo>
                    <a:pt x="0" y="54"/>
                  </a:moveTo>
                  <a:lnTo>
                    <a:pt x="73" y="54"/>
                  </a:lnTo>
                  <a:lnTo>
                    <a:pt x="73" y="0"/>
                  </a:lnTo>
                  <a:lnTo>
                    <a:pt x="0" y="0"/>
                  </a:lnTo>
                  <a:lnTo>
                    <a:pt x="0" y="54"/>
                  </a:lnTo>
                  <a:close/>
                  <a:moveTo>
                    <a:pt x="5" y="5"/>
                  </a:moveTo>
                  <a:lnTo>
                    <a:pt x="68" y="5"/>
                  </a:lnTo>
                  <a:lnTo>
                    <a:pt x="68" y="50"/>
                  </a:lnTo>
                  <a:lnTo>
                    <a:pt x="5" y="50"/>
                  </a:lnTo>
                  <a:lnTo>
                    <a:pt x="5" y="5"/>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94"/>
            <p:cNvSpPr>
              <a:spLocks noEditPoints="1"/>
            </p:cNvSpPr>
            <p:nvPr/>
          </p:nvSpPr>
          <p:spPr bwMode="auto">
            <a:xfrm>
              <a:off x="7574961" y="3208148"/>
              <a:ext cx="58741" cy="41794"/>
            </a:xfrm>
            <a:custGeom>
              <a:avLst/>
              <a:gdLst>
                <a:gd name="T0" fmla="*/ 0 w 74"/>
                <a:gd name="T1" fmla="*/ 54 h 54"/>
                <a:gd name="T2" fmla="*/ 74 w 74"/>
                <a:gd name="T3" fmla="*/ 54 h 54"/>
                <a:gd name="T4" fmla="*/ 74 w 74"/>
                <a:gd name="T5" fmla="*/ 0 h 54"/>
                <a:gd name="T6" fmla="*/ 0 w 74"/>
                <a:gd name="T7" fmla="*/ 0 h 54"/>
                <a:gd name="T8" fmla="*/ 0 w 74"/>
                <a:gd name="T9" fmla="*/ 54 h 54"/>
                <a:gd name="T10" fmla="*/ 5 w 74"/>
                <a:gd name="T11" fmla="*/ 5 h 54"/>
                <a:gd name="T12" fmla="*/ 69 w 74"/>
                <a:gd name="T13" fmla="*/ 5 h 54"/>
                <a:gd name="T14" fmla="*/ 69 w 74"/>
                <a:gd name="T15" fmla="*/ 50 h 54"/>
                <a:gd name="T16" fmla="*/ 5 w 74"/>
                <a:gd name="T17" fmla="*/ 50 h 54"/>
                <a:gd name="T18" fmla="*/ 5 w 74"/>
                <a:gd name="T19"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4">
                  <a:moveTo>
                    <a:pt x="0" y="54"/>
                  </a:moveTo>
                  <a:lnTo>
                    <a:pt x="74" y="54"/>
                  </a:lnTo>
                  <a:lnTo>
                    <a:pt x="74" y="0"/>
                  </a:lnTo>
                  <a:lnTo>
                    <a:pt x="0" y="0"/>
                  </a:lnTo>
                  <a:lnTo>
                    <a:pt x="0" y="54"/>
                  </a:lnTo>
                  <a:close/>
                  <a:moveTo>
                    <a:pt x="5" y="5"/>
                  </a:moveTo>
                  <a:lnTo>
                    <a:pt x="69" y="5"/>
                  </a:lnTo>
                  <a:lnTo>
                    <a:pt x="69" y="50"/>
                  </a:lnTo>
                  <a:lnTo>
                    <a:pt x="5" y="50"/>
                  </a:lnTo>
                  <a:lnTo>
                    <a:pt x="5" y="5"/>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95"/>
            <p:cNvSpPr>
              <a:spLocks noEditPoints="1"/>
            </p:cNvSpPr>
            <p:nvPr/>
          </p:nvSpPr>
          <p:spPr bwMode="auto">
            <a:xfrm>
              <a:off x="7640848" y="3208148"/>
              <a:ext cx="57948" cy="41794"/>
            </a:xfrm>
            <a:custGeom>
              <a:avLst/>
              <a:gdLst>
                <a:gd name="T0" fmla="*/ 73 w 73"/>
                <a:gd name="T1" fmla="*/ 0 h 54"/>
                <a:gd name="T2" fmla="*/ 0 w 73"/>
                <a:gd name="T3" fmla="*/ 0 h 54"/>
                <a:gd name="T4" fmla="*/ 0 w 73"/>
                <a:gd name="T5" fmla="*/ 54 h 54"/>
                <a:gd name="T6" fmla="*/ 73 w 73"/>
                <a:gd name="T7" fmla="*/ 54 h 54"/>
                <a:gd name="T8" fmla="*/ 73 w 73"/>
                <a:gd name="T9" fmla="*/ 0 h 54"/>
                <a:gd name="T10" fmla="*/ 68 w 73"/>
                <a:gd name="T11" fmla="*/ 50 h 54"/>
                <a:gd name="T12" fmla="*/ 5 w 73"/>
                <a:gd name="T13" fmla="*/ 50 h 54"/>
                <a:gd name="T14" fmla="*/ 5 w 73"/>
                <a:gd name="T15" fmla="*/ 5 h 54"/>
                <a:gd name="T16" fmla="*/ 68 w 73"/>
                <a:gd name="T17" fmla="*/ 5 h 54"/>
                <a:gd name="T18" fmla="*/ 68 w 73"/>
                <a:gd name="T19"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54">
                  <a:moveTo>
                    <a:pt x="73" y="0"/>
                  </a:moveTo>
                  <a:lnTo>
                    <a:pt x="0" y="0"/>
                  </a:lnTo>
                  <a:lnTo>
                    <a:pt x="0" y="54"/>
                  </a:lnTo>
                  <a:lnTo>
                    <a:pt x="73" y="54"/>
                  </a:lnTo>
                  <a:lnTo>
                    <a:pt x="73" y="0"/>
                  </a:lnTo>
                  <a:close/>
                  <a:moveTo>
                    <a:pt x="68" y="50"/>
                  </a:moveTo>
                  <a:lnTo>
                    <a:pt x="5" y="50"/>
                  </a:lnTo>
                  <a:lnTo>
                    <a:pt x="5" y="5"/>
                  </a:lnTo>
                  <a:lnTo>
                    <a:pt x="68" y="5"/>
                  </a:lnTo>
                  <a:lnTo>
                    <a:pt x="68" y="5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Rectangle 96"/>
            <p:cNvSpPr>
              <a:spLocks noChangeArrowheads="1"/>
            </p:cNvSpPr>
            <p:nvPr/>
          </p:nvSpPr>
          <p:spPr bwMode="auto">
            <a:xfrm>
              <a:off x="7509870" y="3259229"/>
              <a:ext cx="52391"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Rectangle 97"/>
            <p:cNvSpPr>
              <a:spLocks noChangeArrowheads="1"/>
            </p:cNvSpPr>
            <p:nvPr/>
          </p:nvSpPr>
          <p:spPr bwMode="auto">
            <a:xfrm>
              <a:off x="7509870" y="3264647"/>
              <a:ext cx="57948"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Rectangle 98"/>
            <p:cNvSpPr>
              <a:spLocks noChangeArrowheads="1"/>
            </p:cNvSpPr>
            <p:nvPr/>
          </p:nvSpPr>
          <p:spPr bwMode="auto">
            <a:xfrm>
              <a:off x="7509870" y="3272387"/>
              <a:ext cx="48422" cy="3096"/>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Rectangle 99"/>
            <p:cNvSpPr>
              <a:spLocks noChangeArrowheads="1"/>
            </p:cNvSpPr>
            <p:nvPr/>
          </p:nvSpPr>
          <p:spPr bwMode="auto">
            <a:xfrm>
              <a:off x="7509870" y="3279352"/>
              <a:ext cx="53979"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Rectangle 100"/>
            <p:cNvSpPr>
              <a:spLocks noChangeArrowheads="1"/>
            </p:cNvSpPr>
            <p:nvPr/>
          </p:nvSpPr>
          <p:spPr bwMode="auto">
            <a:xfrm>
              <a:off x="7508282" y="3287091"/>
              <a:ext cx="33340" cy="3096"/>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Rectangle 101"/>
            <p:cNvSpPr>
              <a:spLocks noChangeArrowheads="1"/>
            </p:cNvSpPr>
            <p:nvPr/>
          </p:nvSpPr>
          <p:spPr bwMode="auto">
            <a:xfrm>
              <a:off x="7574961" y="3259229"/>
              <a:ext cx="53185"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Rectangle 102"/>
            <p:cNvSpPr>
              <a:spLocks noChangeArrowheads="1"/>
            </p:cNvSpPr>
            <p:nvPr/>
          </p:nvSpPr>
          <p:spPr bwMode="auto">
            <a:xfrm>
              <a:off x="7574961" y="3264647"/>
              <a:ext cx="58741"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Rectangle 103"/>
            <p:cNvSpPr>
              <a:spLocks noChangeArrowheads="1"/>
            </p:cNvSpPr>
            <p:nvPr/>
          </p:nvSpPr>
          <p:spPr bwMode="auto">
            <a:xfrm>
              <a:off x="7574961" y="3272387"/>
              <a:ext cx="46834" cy="3096"/>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Rectangle 104"/>
            <p:cNvSpPr>
              <a:spLocks noChangeArrowheads="1"/>
            </p:cNvSpPr>
            <p:nvPr/>
          </p:nvSpPr>
          <p:spPr bwMode="auto">
            <a:xfrm>
              <a:off x="7574961" y="3279352"/>
              <a:ext cx="53185"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Rectangle 105"/>
            <p:cNvSpPr>
              <a:spLocks noChangeArrowheads="1"/>
            </p:cNvSpPr>
            <p:nvPr/>
          </p:nvSpPr>
          <p:spPr bwMode="auto">
            <a:xfrm>
              <a:off x="7571786" y="3287091"/>
              <a:ext cx="35721" cy="3096"/>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Rectangle 106"/>
            <p:cNvSpPr>
              <a:spLocks noChangeArrowheads="1"/>
            </p:cNvSpPr>
            <p:nvPr/>
          </p:nvSpPr>
          <p:spPr bwMode="auto">
            <a:xfrm>
              <a:off x="7642435" y="3259229"/>
              <a:ext cx="52391"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Rectangle 107"/>
            <p:cNvSpPr>
              <a:spLocks noChangeArrowheads="1"/>
            </p:cNvSpPr>
            <p:nvPr/>
          </p:nvSpPr>
          <p:spPr bwMode="auto">
            <a:xfrm>
              <a:off x="7642435" y="3264647"/>
              <a:ext cx="58741"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Rectangle 108"/>
            <p:cNvSpPr>
              <a:spLocks noChangeArrowheads="1"/>
            </p:cNvSpPr>
            <p:nvPr/>
          </p:nvSpPr>
          <p:spPr bwMode="auto">
            <a:xfrm>
              <a:off x="7642435" y="3272387"/>
              <a:ext cx="46834" cy="3096"/>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Rectangle 109"/>
            <p:cNvSpPr>
              <a:spLocks noChangeArrowheads="1"/>
            </p:cNvSpPr>
            <p:nvPr/>
          </p:nvSpPr>
          <p:spPr bwMode="auto">
            <a:xfrm>
              <a:off x="7642435" y="3279352"/>
              <a:ext cx="52391"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Rectangle 110"/>
            <p:cNvSpPr>
              <a:spLocks noChangeArrowheads="1"/>
            </p:cNvSpPr>
            <p:nvPr/>
          </p:nvSpPr>
          <p:spPr bwMode="auto">
            <a:xfrm>
              <a:off x="7639259" y="3287091"/>
              <a:ext cx="33340" cy="3096"/>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111"/>
            <p:cNvSpPr>
              <a:spLocks noEditPoints="1"/>
            </p:cNvSpPr>
            <p:nvPr/>
          </p:nvSpPr>
          <p:spPr bwMode="auto">
            <a:xfrm>
              <a:off x="7509870" y="3142361"/>
              <a:ext cx="88112" cy="9288"/>
            </a:xfrm>
            <a:custGeom>
              <a:avLst/>
              <a:gdLst>
                <a:gd name="T0" fmla="*/ 111 w 111"/>
                <a:gd name="T1" fmla="*/ 0 h 12"/>
                <a:gd name="T2" fmla="*/ 0 w 111"/>
                <a:gd name="T3" fmla="*/ 0 h 12"/>
                <a:gd name="T4" fmla="*/ 0 w 111"/>
                <a:gd name="T5" fmla="*/ 12 h 12"/>
                <a:gd name="T6" fmla="*/ 111 w 111"/>
                <a:gd name="T7" fmla="*/ 12 h 12"/>
                <a:gd name="T8" fmla="*/ 111 w 111"/>
                <a:gd name="T9" fmla="*/ 0 h 12"/>
                <a:gd name="T10" fmla="*/ 106 w 111"/>
                <a:gd name="T11" fmla="*/ 7 h 12"/>
                <a:gd name="T12" fmla="*/ 5 w 111"/>
                <a:gd name="T13" fmla="*/ 7 h 12"/>
                <a:gd name="T14" fmla="*/ 5 w 111"/>
                <a:gd name="T15" fmla="*/ 5 h 12"/>
                <a:gd name="T16" fmla="*/ 106 w 111"/>
                <a:gd name="T17" fmla="*/ 5 h 12"/>
                <a:gd name="T18" fmla="*/ 106 w 111"/>
                <a:gd name="T1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2">
                  <a:moveTo>
                    <a:pt x="111" y="0"/>
                  </a:moveTo>
                  <a:lnTo>
                    <a:pt x="0" y="0"/>
                  </a:lnTo>
                  <a:lnTo>
                    <a:pt x="0" y="12"/>
                  </a:lnTo>
                  <a:lnTo>
                    <a:pt x="111" y="12"/>
                  </a:lnTo>
                  <a:lnTo>
                    <a:pt x="111" y="0"/>
                  </a:lnTo>
                  <a:close/>
                  <a:moveTo>
                    <a:pt x="106" y="7"/>
                  </a:moveTo>
                  <a:lnTo>
                    <a:pt x="5" y="7"/>
                  </a:lnTo>
                  <a:lnTo>
                    <a:pt x="5" y="5"/>
                  </a:lnTo>
                  <a:lnTo>
                    <a:pt x="106" y="5"/>
                  </a:lnTo>
                  <a:lnTo>
                    <a:pt x="106" y="7"/>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Oval 69"/>
            <p:cNvSpPr/>
            <p:nvPr/>
          </p:nvSpPr>
          <p:spPr>
            <a:xfrm>
              <a:off x="8135048" y="2919805"/>
              <a:ext cx="613664" cy="598324"/>
            </a:xfrm>
            <a:prstGeom prst="ellipse">
              <a:avLst/>
            </a:prstGeom>
            <a:solidFill>
              <a:schemeClr val="bg1"/>
            </a:solidFill>
            <a:ln w="285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57"/>
                </a:spcBef>
              </a:pPr>
              <a:endParaRPr lang="en-US" sz="900" b="1" dirty="0"/>
            </a:p>
          </p:txBody>
        </p:sp>
        <p:sp>
          <p:nvSpPr>
            <p:cNvPr id="99" name="Freeform 55"/>
            <p:cNvSpPr>
              <a:spLocks noEditPoints="1"/>
            </p:cNvSpPr>
            <p:nvPr/>
          </p:nvSpPr>
          <p:spPr bwMode="auto">
            <a:xfrm>
              <a:off x="8259416" y="3031526"/>
              <a:ext cx="364929" cy="328503"/>
            </a:xfrm>
            <a:custGeom>
              <a:avLst/>
              <a:gdLst>
                <a:gd name="T0" fmla="*/ 1056 w 2056"/>
                <a:gd name="T1" fmla="*/ 0 h 1898"/>
                <a:gd name="T2" fmla="*/ 1144 w 2056"/>
                <a:gd name="T3" fmla="*/ 95 h 1898"/>
                <a:gd name="T4" fmla="*/ 1072 w 2056"/>
                <a:gd name="T5" fmla="*/ 231 h 1898"/>
                <a:gd name="T6" fmla="*/ 1072 w 2056"/>
                <a:gd name="T7" fmla="*/ 803 h 1898"/>
                <a:gd name="T8" fmla="*/ 1269 w 2056"/>
                <a:gd name="T9" fmla="*/ 488 h 1898"/>
                <a:gd name="T10" fmla="*/ 1552 w 2056"/>
                <a:gd name="T11" fmla="*/ 471 h 1898"/>
                <a:gd name="T12" fmla="*/ 1755 w 2056"/>
                <a:gd name="T13" fmla="*/ 515 h 1898"/>
                <a:gd name="T14" fmla="*/ 1564 w 2056"/>
                <a:gd name="T15" fmla="*/ 592 h 1898"/>
                <a:gd name="T16" fmla="*/ 1362 w 2056"/>
                <a:gd name="T17" fmla="*/ 560 h 1898"/>
                <a:gd name="T18" fmla="*/ 1341 w 2056"/>
                <a:gd name="T19" fmla="*/ 805 h 1898"/>
                <a:gd name="T20" fmla="*/ 1756 w 2056"/>
                <a:gd name="T21" fmla="*/ 1460 h 1898"/>
                <a:gd name="T22" fmla="*/ 1902 w 2056"/>
                <a:gd name="T23" fmla="*/ 1436 h 1898"/>
                <a:gd name="T24" fmla="*/ 1888 w 2056"/>
                <a:gd name="T25" fmla="*/ 387 h 1898"/>
                <a:gd name="T26" fmla="*/ 1939 w 2056"/>
                <a:gd name="T27" fmla="*/ 184 h 1898"/>
                <a:gd name="T28" fmla="*/ 1991 w 2056"/>
                <a:gd name="T29" fmla="*/ 386 h 1898"/>
                <a:gd name="T30" fmla="*/ 1975 w 2056"/>
                <a:gd name="T31" fmla="*/ 1511 h 1898"/>
                <a:gd name="T32" fmla="*/ 1778 w 2056"/>
                <a:gd name="T33" fmla="*/ 1534 h 1898"/>
                <a:gd name="T34" fmla="*/ 1757 w 2056"/>
                <a:gd name="T35" fmla="*/ 1705 h 1898"/>
                <a:gd name="T36" fmla="*/ 1926 w 2056"/>
                <a:gd name="T37" fmla="*/ 1724 h 1898"/>
                <a:gd name="T38" fmla="*/ 1925 w 2056"/>
                <a:gd name="T39" fmla="*/ 1898 h 1898"/>
                <a:gd name="T40" fmla="*/ 124 w 2056"/>
                <a:gd name="T41" fmla="*/ 1704 h 1898"/>
                <a:gd name="T42" fmla="*/ 291 w 2056"/>
                <a:gd name="T43" fmla="*/ 1533 h 1898"/>
                <a:gd name="T44" fmla="*/ 73 w 2056"/>
                <a:gd name="T45" fmla="*/ 1439 h 1898"/>
                <a:gd name="T46" fmla="*/ 67 w 2056"/>
                <a:gd name="T47" fmla="*/ 940 h 1898"/>
                <a:gd name="T48" fmla="*/ 0 w 2056"/>
                <a:gd name="T49" fmla="*/ 820 h 1898"/>
                <a:gd name="T50" fmla="*/ 117 w 2056"/>
                <a:gd name="T51" fmla="*/ 732 h 1898"/>
                <a:gd name="T52" fmla="*/ 160 w 2056"/>
                <a:gd name="T53" fmla="*/ 935 h 1898"/>
                <a:gd name="T54" fmla="*/ 146 w 2056"/>
                <a:gd name="T55" fmla="*/ 1431 h 1898"/>
                <a:gd name="T56" fmla="*/ 294 w 2056"/>
                <a:gd name="T57" fmla="*/ 1460 h 1898"/>
                <a:gd name="T58" fmla="*/ 755 w 2056"/>
                <a:gd name="T59" fmla="*/ 803 h 1898"/>
                <a:gd name="T60" fmla="*/ 746 w 2056"/>
                <a:gd name="T61" fmla="*/ 463 h 1898"/>
                <a:gd name="T62" fmla="*/ 280 w 2056"/>
                <a:gd name="T63" fmla="*/ 476 h 1898"/>
                <a:gd name="T64" fmla="*/ 76 w 2056"/>
                <a:gd name="T65" fmla="*/ 445 h 1898"/>
                <a:gd name="T66" fmla="*/ 279 w 2056"/>
                <a:gd name="T67" fmla="*/ 373 h 1898"/>
                <a:gd name="T68" fmla="*/ 802 w 2056"/>
                <a:gd name="T69" fmla="*/ 390 h 1898"/>
                <a:gd name="T70" fmla="*/ 829 w 2056"/>
                <a:gd name="T71" fmla="*/ 803 h 1898"/>
                <a:gd name="T72" fmla="*/ 1000 w 2056"/>
                <a:gd name="T73" fmla="*/ 783 h 1898"/>
                <a:gd name="T74" fmla="*/ 984 w 2056"/>
                <a:gd name="T75" fmla="*/ 203 h 1898"/>
                <a:gd name="T76" fmla="*/ 1002 w 2056"/>
                <a:gd name="T77" fmla="*/ 6 h 1898"/>
                <a:gd name="T78" fmla="*/ 804 w 2056"/>
                <a:gd name="T79" fmla="*/ 1802 h 1898"/>
                <a:gd name="T80" fmla="*/ 1226 w 2056"/>
                <a:gd name="T81" fmla="*/ 1804 h 1898"/>
                <a:gd name="T82" fmla="*/ 1244 w 2056"/>
                <a:gd name="T83" fmla="*/ 1704 h 1898"/>
                <a:gd name="T84" fmla="*/ 1608 w 2056"/>
                <a:gd name="T85" fmla="*/ 951 h 1898"/>
                <a:gd name="T86" fmla="*/ 440 w 2056"/>
                <a:gd name="T87" fmla="*/ 1706 h 1898"/>
                <a:gd name="T88" fmla="*/ 804 w 2056"/>
                <a:gd name="T89" fmla="*/ 1802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1898">
                  <a:moveTo>
                    <a:pt x="1016" y="0"/>
                  </a:moveTo>
                  <a:cubicBezTo>
                    <a:pt x="1029" y="0"/>
                    <a:pt x="1043" y="0"/>
                    <a:pt x="1056" y="0"/>
                  </a:cubicBezTo>
                  <a:cubicBezTo>
                    <a:pt x="1060" y="2"/>
                    <a:pt x="1063" y="3"/>
                    <a:pt x="1067" y="5"/>
                  </a:cubicBezTo>
                  <a:cubicBezTo>
                    <a:pt x="1110" y="19"/>
                    <a:pt x="1138" y="49"/>
                    <a:pt x="1144" y="95"/>
                  </a:cubicBezTo>
                  <a:cubicBezTo>
                    <a:pt x="1150" y="144"/>
                    <a:pt x="1129" y="181"/>
                    <a:pt x="1087" y="204"/>
                  </a:cubicBezTo>
                  <a:cubicBezTo>
                    <a:pt x="1075" y="211"/>
                    <a:pt x="1072" y="218"/>
                    <a:pt x="1072" y="231"/>
                  </a:cubicBezTo>
                  <a:cubicBezTo>
                    <a:pt x="1072" y="407"/>
                    <a:pt x="1072" y="583"/>
                    <a:pt x="1072" y="759"/>
                  </a:cubicBezTo>
                  <a:cubicBezTo>
                    <a:pt x="1072" y="773"/>
                    <a:pt x="1072" y="788"/>
                    <a:pt x="1072" y="803"/>
                  </a:cubicBezTo>
                  <a:cubicBezTo>
                    <a:pt x="1138" y="803"/>
                    <a:pt x="1203" y="803"/>
                    <a:pt x="1269" y="803"/>
                  </a:cubicBezTo>
                  <a:cubicBezTo>
                    <a:pt x="1269" y="697"/>
                    <a:pt x="1269" y="593"/>
                    <a:pt x="1269" y="488"/>
                  </a:cubicBezTo>
                  <a:cubicBezTo>
                    <a:pt x="1355" y="488"/>
                    <a:pt x="1438" y="488"/>
                    <a:pt x="1521" y="488"/>
                  </a:cubicBezTo>
                  <a:cubicBezTo>
                    <a:pt x="1536" y="488"/>
                    <a:pt x="1545" y="485"/>
                    <a:pt x="1552" y="471"/>
                  </a:cubicBezTo>
                  <a:cubicBezTo>
                    <a:pt x="1575" y="427"/>
                    <a:pt x="1623" y="406"/>
                    <a:pt x="1671" y="417"/>
                  </a:cubicBezTo>
                  <a:cubicBezTo>
                    <a:pt x="1716" y="428"/>
                    <a:pt x="1750" y="467"/>
                    <a:pt x="1755" y="515"/>
                  </a:cubicBezTo>
                  <a:cubicBezTo>
                    <a:pt x="1759" y="562"/>
                    <a:pt x="1731" y="607"/>
                    <a:pt x="1687" y="625"/>
                  </a:cubicBezTo>
                  <a:cubicBezTo>
                    <a:pt x="1643" y="642"/>
                    <a:pt x="1588" y="632"/>
                    <a:pt x="1564" y="592"/>
                  </a:cubicBezTo>
                  <a:cubicBezTo>
                    <a:pt x="1545" y="559"/>
                    <a:pt x="1522" y="559"/>
                    <a:pt x="1492" y="559"/>
                  </a:cubicBezTo>
                  <a:cubicBezTo>
                    <a:pt x="1449" y="560"/>
                    <a:pt x="1405" y="560"/>
                    <a:pt x="1362" y="560"/>
                  </a:cubicBezTo>
                  <a:cubicBezTo>
                    <a:pt x="1356" y="560"/>
                    <a:pt x="1349" y="560"/>
                    <a:pt x="1341" y="561"/>
                  </a:cubicBezTo>
                  <a:cubicBezTo>
                    <a:pt x="1341" y="642"/>
                    <a:pt x="1341" y="722"/>
                    <a:pt x="1341" y="805"/>
                  </a:cubicBezTo>
                  <a:cubicBezTo>
                    <a:pt x="1480" y="805"/>
                    <a:pt x="1617" y="805"/>
                    <a:pt x="1756" y="805"/>
                  </a:cubicBezTo>
                  <a:cubicBezTo>
                    <a:pt x="1756" y="1025"/>
                    <a:pt x="1756" y="1242"/>
                    <a:pt x="1756" y="1460"/>
                  </a:cubicBezTo>
                  <a:cubicBezTo>
                    <a:pt x="1805" y="1460"/>
                    <a:pt x="1853" y="1460"/>
                    <a:pt x="1902" y="1460"/>
                  </a:cubicBezTo>
                  <a:cubicBezTo>
                    <a:pt x="1902" y="1451"/>
                    <a:pt x="1902" y="1443"/>
                    <a:pt x="1902" y="1436"/>
                  </a:cubicBezTo>
                  <a:cubicBezTo>
                    <a:pt x="1902" y="1095"/>
                    <a:pt x="1902" y="754"/>
                    <a:pt x="1902" y="412"/>
                  </a:cubicBezTo>
                  <a:cubicBezTo>
                    <a:pt x="1902" y="400"/>
                    <a:pt x="1899" y="393"/>
                    <a:pt x="1888" y="387"/>
                  </a:cubicBezTo>
                  <a:cubicBezTo>
                    <a:pt x="1841" y="363"/>
                    <a:pt x="1820" y="315"/>
                    <a:pt x="1833" y="265"/>
                  </a:cubicBezTo>
                  <a:cubicBezTo>
                    <a:pt x="1845" y="218"/>
                    <a:pt x="1889" y="184"/>
                    <a:pt x="1939" y="184"/>
                  </a:cubicBezTo>
                  <a:cubicBezTo>
                    <a:pt x="1989" y="183"/>
                    <a:pt x="2031" y="216"/>
                    <a:pt x="2044" y="264"/>
                  </a:cubicBezTo>
                  <a:cubicBezTo>
                    <a:pt x="2056" y="312"/>
                    <a:pt x="2036" y="362"/>
                    <a:pt x="1991" y="386"/>
                  </a:cubicBezTo>
                  <a:cubicBezTo>
                    <a:pt x="1977" y="393"/>
                    <a:pt x="1975" y="402"/>
                    <a:pt x="1975" y="416"/>
                  </a:cubicBezTo>
                  <a:cubicBezTo>
                    <a:pt x="1975" y="781"/>
                    <a:pt x="1975" y="1146"/>
                    <a:pt x="1975" y="1511"/>
                  </a:cubicBezTo>
                  <a:cubicBezTo>
                    <a:pt x="1975" y="1530"/>
                    <a:pt x="1970" y="1535"/>
                    <a:pt x="1952" y="1535"/>
                  </a:cubicBezTo>
                  <a:cubicBezTo>
                    <a:pt x="1894" y="1534"/>
                    <a:pt x="1836" y="1534"/>
                    <a:pt x="1778" y="1534"/>
                  </a:cubicBezTo>
                  <a:cubicBezTo>
                    <a:pt x="1771" y="1534"/>
                    <a:pt x="1764" y="1535"/>
                    <a:pt x="1757" y="1535"/>
                  </a:cubicBezTo>
                  <a:cubicBezTo>
                    <a:pt x="1757" y="1593"/>
                    <a:pt x="1757" y="1649"/>
                    <a:pt x="1757" y="1705"/>
                  </a:cubicBezTo>
                  <a:cubicBezTo>
                    <a:pt x="1808" y="1705"/>
                    <a:pt x="1857" y="1706"/>
                    <a:pt x="1906" y="1705"/>
                  </a:cubicBezTo>
                  <a:cubicBezTo>
                    <a:pt x="1921" y="1705"/>
                    <a:pt x="1926" y="1709"/>
                    <a:pt x="1926" y="1724"/>
                  </a:cubicBezTo>
                  <a:cubicBezTo>
                    <a:pt x="1925" y="1772"/>
                    <a:pt x="1925" y="1820"/>
                    <a:pt x="1925" y="1868"/>
                  </a:cubicBezTo>
                  <a:cubicBezTo>
                    <a:pt x="1925" y="1878"/>
                    <a:pt x="1925" y="1888"/>
                    <a:pt x="1925" y="1898"/>
                  </a:cubicBezTo>
                  <a:cubicBezTo>
                    <a:pt x="1323" y="1898"/>
                    <a:pt x="724" y="1898"/>
                    <a:pt x="124" y="1898"/>
                  </a:cubicBezTo>
                  <a:cubicBezTo>
                    <a:pt x="124" y="1833"/>
                    <a:pt x="124" y="1769"/>
                    <a:pt x="124" y="1704"/>
                  </a:cubicBezTo>
                  <a:cubicBezTo>
                    <a:pt x="181" y="1704"/>
                    <a:pt x="236" y="1704"/>
                    <a:pt x="291" y="1704"/>
                  </a:cubicBezTo>
                  <a:cubicBezTo>
                    <a:pt x="291" y="1647"/>
                    <a:pt x="291" y="1591"/>
                    <a:pt x="291" y="1533"/>
                  </a:cubicBezTo>
                  <a:cubicBezTo>
                    <a:pt x="218" y="1533"/>
                    <a:pt x="146" y="1533"/>
                    <a:pt x="73" y="1533"/>
                  </a:cubicBezTo>
                  <a:cubicBezTo>
                    <a:pt x="73" y="1500"/>
                    <a:pt x="73" y="1470"/>
                    <a:pt x="73" y="1439"/>
                  </a:cubicBezTo>
                  <a:cubicBezTo>
                    <a:pt x="73" y="1279"/>
                    <a:pt x="73" y="1119"/>
                    <a:pt x="73" y="959"/>
                  </a:cubicBezTo>
                  <a:cubicBezTo>
                    <a:pt x="73" y="953"/>
                    <a:pt x="71" y="942"/>
                    <a:pt x="67" y="940"/>
                  </a:cubicBezTo>
                  <a:cubicBezTo>
                    <a:pt x="31" y="924"/>
                    <a:pt x="12" y="895"/>
                    <a:pt x="0" y="860"/>
                  </a:cubicBezTo>
                  <a:cubicBezTo>
                    <a:pt x="0" y="847"/>
                    <a:pt x="0" y="833"/>
                    <a:pt x="0" y="820"/>
                  </a:cubicBezTo>
                  <a:cubicBezTo>
                    <a:pt x="2" y="817"/>
                    <a:pt x="4" y="813"/>
                    <a:pt x="5" y="810"/>
                  </a:cubicBezTo>
                  <a:cubicBezTo>
                    <a:pt x="22" y="758"/>
                    <a:pt x="63" y="730"/>
                    <a:pt x="117" y="732"/>
                  </a:cubicBezTo>
                  <a:cubicBezTo>
                    <a:pt x="164" y="734"/>
                    <a:pt x="205" y="768"/>
                    <a:pt x="216" y="815"/>
                  </a:cubicBezTo>
                  <a:cubicBezTo>
                    <a:pt x="227" y="863"/>
                    <a:pt x="206" y="911"/>
                    <a:pt x="160" y="935"/>
                  </a:cubicBezTo>
                  <a:cubicBezTo>
                    <a:pt x="148" y="942"/>
                    <a:pt x="146" y="949"/>
                    <a:pt x="146" y="961"/>
                  </a:cubicBezTo>
                  <a:cubicBezTo>
                    <a:pt x="146" y="1117"/>
                    <a:pt x="146" y="1274"/>
                    <a:pt x="146" y="1431"/>
                  </a:cubicBezTo>
                  <a:cubicBezTo>
                    <a:pt x="146" y="1440"/>
                    <a:pt x="146" y="1450"/>
                    <a:pt x="146" y="1460"/>
                  </a:cubicBezTo>
                  <a:cubicBezTo>
                    <a:pt x="197" y="1460"/>
                    <a:pt x="244" y="1460"/>
                    <a:pt x="294" y="1460"/>
                  </a:cubicBezTo>
                  <a:cubicBezTo>
                    <a:pt x="294" y="1240"/>
                    <a:pt x="294" y="1023"/>
                    <a:pt x="294" y="803"/>
                  </a:cubicBezTo>
                  <a:cubicBezTo>
                    <a:pt x="449" y="803"/>
                    <a:pt x="602" y="803"/>
                    <a:pt x="755" y="803"/>
                  </a:cubicBezTo>
                  <a:cubicBezTo>
                    <a:pt x="755" y="689"/>
                    <a:pt x="755" y="577"/>
                    <a:pt x="755" y="464"/>
                  </a:cubicBezTo>
                  <a:cubicBezTo>
                    <a:pt x="751" y="464"/>
                    <a:pt x="749" y="463"/>
                    <a:pt x="746" y="463"/>
                  </a:cubicBezTo>
                  <a:cubicBezTo>
                    <a:pt x="597" y="463"/>
                    <a:pt x="448" y="463"/>
                    <a:pt x="298" y="463"/>
                  </a:cubicBezTo>
                  <a:cubicBezTo>
                    <a:pt x="292" y="463"/>
                    <a:pt x="283" y="470"/>
                    <a:pt x="280" y="476"/>
                  </a:cubicBezTo>
                  <a:cubicBezTo>
                    <a:pt x="258" y="513"/>
                    <a:pt x="227" y="534"/>
                    <a:pt x="184" y="535"/>
                  </a:cubicBezTo>
                  <a:cubicBezTo>
                    <a:pt x="130" y="537"/>
                    <a:pt x="85" y="499"/>
                    <a:pt x="76" y="445"/>
                  </a:cubicBezTo>
                  <a:cubicBezTo>
                    <a:pt x="66" y="392"/>
                    <a:pt x="95" y="342"/>
                    <a:pt x="147" y="324"/>
                  </a:cubicBezTo>
                  <a:cubicBezTo>
                    <a:pt x="198" y="306"/>
                    <a:pt x="253" y="326"/>
                    <a:pt x="279" y="373"/>
                  </a:cubicBezTo>
                  <a:cubicBezTo>
                    <a:pt x="286" y="386"/>
                    <a:pt x="293" y="390"/>
                    <a:pt x="307" y="390"/>
                  </a:cubicBezTo>
                  <a:cubicBezTo>
                    <a:pt x="472" y="390"/>
                    <a:pt x="637" y="390"/>
                    <a:pt x="802" y="390"/>
                  </a:cubicBezTo>
                  <a:cubicBezTo>
                    <a:pt x="810" y="390"/>
                    <a:pt x="818" y="390"/>
                    <a:pt x="829" y="390"/>
                  </a:cubicBezTo>
                  <a:cubicBezTo>
                    <a:pt x="829" y="529"/>
                    <a:pt x="829" y="666"/>
                    <a:pt x="829" y="803"/>
                  </a:cubicBezTo>
                  <a:cubicBezTo>
                    <a:pt x="887" y="803"/>
                    <a:pt x="943" y="803"/>
                    <a:pt x="999" y="803"/>
                  </a:cubicBezTo>
                  <a:cubicBezTo>
                    <a:pt x="1000" y="796"/>
                    <a:pt x="1000" y="789"/>
                    <a:pt x="1000" y="783"/>
                  </a:cubicBezTo>
                  <a:cubicBezTo>
                    <a:pt x="1000" y="599"/>
                    <a:pt x="1000" y="416"/>
                    <a:pt x="1001" y="233"/>
                  </a:cubicBezTo>
                  <a:cubicBezTo>
                    <a:pt x="1001" y="218"/>
                    <a:pt x="997" y="211"/>
                    <a:pt x="984" y="203"/>
                  </a:cubicBezTo>
                  <a:cubicBezTo>
                    <a:pt x="942" y="181"/>
                    <a:pt x="923" y="144"/>
                    <a:pt x="928" y="97"/>
                  </a:cubicBezTo>
                  <a:cubicBezTo>
                    <a:pt x="933" y="52"/>
                    <a:pt x="959" y="22"/>
                    <a:pt x="1002" y="6"/>
                  </a:cubicBezTo>
                  <a:cubicBezTo>
                    <a:pt x="1006" y="4"/>
                    <a:pt x="1011" y="2"/>
                    <a:pt x="1016" y="0"/>
                  </a:cubicBezTo>
                  <a:close/>
                  <a:moveTo>
                    <a:pt x="804" y="1802"/>
                  </a:moveTo>
                  <a:cubicBezTo>
                    <a:pt x="810" y="1803"/>
                    <a:pt x="814" y="1803"/>
                    <a:pt x="818" y="1803"/>
                  </a:cubicBezTo>
                  <a:cubicBezTo>
                    <a:pt x="954" y="1803"/>
                    <a:pt x="1090" y="1803"/>
                    <a:pt x="1226" y="1804"/>
                  </a:cubicBezTo>
                  <a:cubicBezTo>
                    <a:pt x="1242" y="1804"/>
                    <a:pt x="1245" y="1798"/>
                    <a:pt x="1244" y="1784"/>
                  </a:cubicBezTo>
                  <a:cubicBezTo>
                    <a:pt x="1244" y="1758"/>
                    <a:pt x="1244" y="1732"/>
                    <a:pt x="1244" y="1704"/>
                  </a:cubicBezTo>
                  <a:cubicBezTo>
                    <a:pt x="1367" y="1704"/>
                    <a:pt x="1488" y="1704"/>
                    <a:pt x="1608" y="1704"/>
                  </a:cubicBezTo>
                  <a:cubicBezTo>
                    <a:pt x="1608" y="1452"/>
                    <a:pt x="1608" y="1202"/>
                    <a:pt x="1608" y="951"/>
                  </a:cubicBezTo>
                  <a:cubicBezTo>
                    <a:pt x="1217" y="951"/>
                    <a:pt x="829" y="951"/>
                    <a:pt x="440" y="951"/>
                  </a:cubicBezTo>
                  <a:cubicBezTo>
                    <a:pt x="440" y="1203"/>
                    <a:pt x="440" y="1453"/>
                    <a:pt x="440" y="1706"/>
                  </a:cubicBezTo>
                  <a:cubicBezTo>
                    <a:pt x="562" y="1706"/>
                    <a:pt x="682" y="1706"/>
                    <a:pt x="804" y="1706"/>
                  </a:cubicBezTo>
                  <a:cubicBezTo>
                    <a:pt x="804" y="1739"/>
                    <a:pt x="804" y="1769"/>
                    <a:pt x="804" y="1802"/>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 name="Group 99"/>
            <p:cNvGrpSpPr/>
            <p:nvPr/>
          </p:nvGrpSpPr>
          <p:grpSpPr>
            <a:xfrm>
              <a:off x="8388623" y="3216696"/>
              <a:ext cx="96700" cy="84209"/>
              <a:chOff x="592450" y="1344089"/>
              <a:chExt cx="237453" cy="212084"/>
            </a:xfrm>
            <a:solidFill>
              <a:srgbClr val="92D050"/>
            </a:solidFill>
          </p:grpSpPr>
          <p:sp>
            <p:nvSpPr>
              <p:cNvPr id="101" name="Freeform 15"/>
              <p:cNvSpPr>
                <a:spLocks/>
              </p:cNvSpPr>
              <p:nvPr/>
            </p:nvSpPr>
            <p:spPr bwMode="auto">
              <a:xfrm>
                <a:off x="640143" y="1420196"/>
                <a:ext cx="135977" cy="58856"/>
              </a:xfrm>
              <a:custGeom>
                <a:avLst/>
                <a:gdLst>
                  <a:gd name="T0" fmla="*/ 3 w 46"/>
                  <a:gd name="T1" fmla="*/ 8 h 20"/>
                  <a:gd name="T2" fmla="*/ 1 w 46"/>
                  <a:gd name="T3" fmla="*/ 12 h 20"/>
                  <a:gd name="T4" fmla="*/ 2 w 46"/>
                  <a:gd name="T5" fmla="*/ 16 h 20"/>
                  <a:gd name="T6" fmla="*/ 3 w 46"/>
                  <a:gd name="T7" fmla="*/ 17 h 20"/>
                  <a:gd name="T8" fmla="*/ 10 w 46"/>
                  <a:gd name="T9" fmla="*/ 18 h 20"/>
                  <a:gd name="T10" fmla="*/ 36 w 46"/>
                  <a:gd name="T11" fmla="*/ 18 h 20"/>
                  <a:gd name="T12" fmla="*/ 44 w 46"/>
                  <a:gd name="T13" fmla="*/ 18 h 20"/>
                  <a:gd name="T14" fmla="*/ 44 w 46"/>
                  <a:gd name="T15" fmla="*/ 17 h 20"/>
                  <a:gd name="T16" fmla="*/ 46 w 46"/>
                  <a:gd name="T17" fmla="*/ 13 h 20"/>
                  <a:gd name="T18" fmla="*/ 43 w 46"/>
                  <a:gd name="T19" fmla="*/ 8 h 20"/>
                  <a:gd name="T20" fmla="*/ 3 w 46"/>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0">
                    <a:moveTo>
                      <a:pt x="3" y="8"/>
                    </a:moveTo>
                    <a:cubicBezTo>
                      <a:pt x="2" y="9"/>
                      <a:pt x="1" y="10"/>
                      <a:pt x="1" y="12"/>
                    </a:cubicBezTo>
                    <a:cubicBezTo>
                      <a:pt x="0" y="13"/>
                      <a:pt x="1" y="15"/>
                      <a:pt x="2" y="16"/>
                    </a:cubicBezTo>
                    <a:cubicBezTo>
                      <a:pt x="3" y="17"/>
                      <a:pt x="3" y="17"/>
                      <a:pt x="3" y="17"/>
                    </a:cubicBezTo>
                    <a:cubicBezTo>
                      <a:pt x="5" y="19"/>
                      <a:pt x="7" y="19"/>
                      <a:pt x="10" y="18"/>
                    </a:cubicBezTo>
                    <a:cubicBezTo>
                      <a:pt x="18" y="13"/>
                      <a:pt x="28" y="13"/>
                      <a:pt x="36" y="18"/>
                    </a:cubicBezTo>
                    <a:cubicBezTo>
                      <a:pt x="39" y="20"/>
                      <a:pt x="42" y="20"/>
                      <a:pt x="44" y="18"/>
                    </a:cubicBezTo>
                    <a:cubicBezTo>
                      <a:pt x="44" y="17"/>
                      <a:pt x="44" y="17"/>
                      <a:pt x="44" y="17"/>
                    </a:cubicBezTo>
                    <a:cubicBezTo>
                      <a:pt x="45" y="16"/>
                      <a:pt x="46" y="14"/>
                      <a:pt x="46" y="13"/>
                    </a:cubicBezTo>
                    <a:cubicBezTo>
                      <a:pt x="46" y="11"/>
                      <a:pt x="45" y="9"/>
                      <a:pt x="43" y="8"/>
                    </a:cubicBezTo>
                    <a:cubicBezTo>
                      <a:pt x="31" y="0"/>
                      <a:pt x="15" y="0"/>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6"/>
              <p:cNvSpPr>
                <a:spLocks/>
              </p:cNvSpPr>
              <p:nvPr/>
            </p:nvSpPr>
            <p:spPr bwMode="auto">
              <a:xfrm>
                <a:off x="592450" y="1344089"/>
                <a:ext cx="237453" cy="85239"/>
              </a:xfrm>
              <a:custGeom>
                <a:avLst/>
                <a:gdLst>
                  <a:gd name="T0" fmla="*/ 2 w 80"/>
                  <a:gd name="T1" fmla="*/ 17 h 29"/>
                  <a:gd name="T2" fmla="*/ 0 w 80"/>
                  <a:gd name="T3" fmla="*/ 21 h 29"/>
                  <a:gd name="T4" fmla="*/ 1 w 80"/>
                  <a:gd name="T5" fmla="*/ 26 h 29"/>
                  <a:gd name="T6" fmla="*/ 2 w 80"/>
                  <a:gd name="T7" fmla="*/ 26 h 29"/>
                  <a:gd name="T8" fmla="*/ 9 w 80"/>
                  <a:gd name="T9" fmla="*/ 27 h 29"/>
                  <a:gd name="T10" fmla="*/ 69 w 80"/>
                  <a:gd name="T11" fmla="*/ 27 h 29"/>
                  <a:gd name="T12" fmla="*/ 76 w 80"/>
                  <a:gd name="T13" fmla="*/ 27 h 29"/>
                  <a:gd name="T14" fmla="*/ 79 w 80"/>
                  <a:gd name="T15" fmla="*/ 24 h 29"/>
                  <a:gd name="T16" fmla="*/ 80 w 80"/>
                  <a:gd name="T17" fmla="*/ 22 h 29"/>
                  <a:gd name="T18" fmla="*/ 79 w 80"/>
                  <a:gd name="T19" fmla="*/ 20 h 29"/>
                  <a:gd name="T20" fmla="*/ 2 w 80"/>
                  <a:gd name="T21"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9">
                    <a:moveTo>
                      <a:pt x="2" y="17"/>
                    </a:moveTo>
                    <a:cubicBezTo>
                      <a:pt x="1" y="18"/>
                      <a:pt x="0" y="20"/>
                      <a:pt x="0" y="21"/>
                    </a:cubicBezTo>
                    <a:cubicBezTo>
                      <a:pt x="0" y="23"/>
                      <a:pt x="0" y="24"/>
                      <a:pt x="1" y="26"/>
                    </a:cubicBezTo>
                    <a:cubicBezTo>
                      <a:pt x="2" y="26"/>
                      <a:pt x="2" y="26"/>
                      <a:pt x="2" y="26"/>
                    </a:cubicBezTo>
                    <a:cubicBezTo>
                      <a:pt x="4" y="28"/>
                      <a:pt x="7" y="28"/>
                      <a:pt x="9" y="27"/>
                    </a:cubicBezTo>
                    <a:cubicBezTo>
                      <a:pt x="27" y="13"/>
                      <a:pt x="52" y="13"/>
                      <a:pt x="69" y="27"/>
                    </a:cubicBezTo>
                    <a:cubicBezTo>
                      <a:pt x="71" y="29"/>
                      <a:pt x="74" y="29"/>
                      <a:pt x="76" y="27"/>
                    </a:cubicBezTo>
                    <a:cubicBezTo>
                      <a:pt x="79" y="24"/>
                      <a:pt x="79" y="24"/>
                      <a:pt x="79" y="24"/>
                    </a:cubicBezTo>
                    <a:cubicBezTo>
                      <a:pt x="79" y="24"/>
                      <a:pt x="80" y="23"/>
                      <a:pt x="80" y="22"/>
                    </a:cubicBezTo>
                    <a:cubicBezTo>
                      <a:pt x="80" y="21"/>
                      <a:pt x="79" y="20"/>
                      <a:pt x="79" y="20"/>
                    </a:cubicBezTo>
                    <a:cubicBezTo>
                      <a:pt x="57" y="1"/>
                      <a:pt x="25" y="0"/>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Oval 17"/>
              <p:cNvSpPr>
                <a:spLocks noChangeArrowheads="1"/>
              </p:cNvSpPr>
              <p:nvPr/>
            </p:nvSpPr>
            <p:spPr bwMode="auto">
              <a:xfrm>
                <a:off x="675660" y="1494273"/>
                <a:ext cx="64944" cy="61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77306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8DBF99-9D25-448D-A3EC-467B6DA4AD4D}"/>
              </a:ext>
            </a:extLst>
          </p:cNvPr>
          <p:cNvSpPr/>
          <p:nvPr/>
        </p:nvSpPr>
        <p:spPr>
          <a:xfrm>
            <a:off x="272655" y="366705"/>
            <a:ext cx="7505982" cy="347365"/>
          </a:xfrm>
          <a:prstGeom prst="rect">
            <a:avLst/>
          </a:prstGeom>
        </p:spPr>
        <p:txBody>
          <a:bodyPr wrap="square" lIns="69686" tIns="34843" rIns="69686" bIns="34843">
            <a:spAutoFit/>
          </a:bodyPr>
          <a:lstStyle/>
          <a:p>
            <a:r>
              <a:rPr lang="en-IN" b="1" dirty="0">
                <a:solidFill>
                  <a:schemeClr val="tx1">
                    <a:lumMod val="65000"/>
                    <a:lumOff val="35000"/>
                  </a:schemeClr>
                </a:solidFill>
                <a:latin typeface="Trebuchet MS" pitchFamily="34" charset="0"/>
              </a:rPr>
              <a:t>USE CASES-SECURITY</a:t>
            </a:r>
            <a:endParaRPr lang="en-IN" dirty="0">
              <a:solidFill>
                <a:srgbClr val="FF0000"/>
              </a:solidFill>
              <a:latin typeface="Trebuchet MS" pitchFamily="34" charset="0"/>
            </a:endParaRPr>
          </a:p>
        </p:txBody>
      </p:sp>
      <p:grpSp>
        <p:nvGrpSpPr>
          <p:cNvPr id="2" name="Group 19"/>
          <p:cNvGrpSpPr/>
          <p:nvPr/>
        </p:nvGrpSpPr>
        <p:grpSpPr>
          <a:xfrm>
            <a:off x="357702" y="1154958"/>
            <a:ext cx="8342466" cy="1281204"/>
            <a:chOff x="523742" y="698391"/>
            <a:chExt cx="8342466" cy="1281204"/>
          </a:xfrm>
        </p:grpSpPr>
        <p:sp>
          <p:nvSpPr>
            <p:cNvPr id="21" name="Rounded Rectangle 20"/>
            <p:cNvSpPr/>
            <p:nvPr/>
          </p:nvSpPr>
          <p:spPr>
            <a:xfrm>
              <a:off x="555585" y="729205"/>
              <a:ext cx="8310623" cy="125039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3742" y="1129573"/>
              <a:ext cx="8212140" cy="461665"/>
            </a:xfrm>
            <a:prstGeom prst="rect">
              <a:avLst/>
            </a:prstGeom>
          </p:spPr>
          <p:txBody>
            <a:bodyPr wrap="square">
              <a:spAutoFit/>
            </a:bodyPr>
            <a:lstStyle/>
            <a:p>
              <a:pPr lvl="0" algn="ctr"/>
              <a:r>
                <a:rPr lang="en-US" sz="1200" dirty="0" err="1"/>
                <a:t>DDoS</a:t>
              </a:r>
              <a:r>
                <a:rPr lang="en-US" sz="1200" dirty="0"/>
                <a:t> Services/ APT Protection Services for </a:t>
              </a:r>
              <a:r>
                <a:rPr lang="en-US" sz="1200" dirty="0" err="1">
                  <a:solidFill>
                    <a:srgbClr val="000000"/>
                  </a:solidFill>
                </a:rPr>
                <a:t>Cybersecurity</a:t>
              </a:r>
              <a:r>
                <a:rPr lang="en-US" sz="1200" dirty="0">
                  <a:solidFill>
                    <a:srgbClr val="000000"/>
                  </a:solidFill>
                </a:rPr>
                <a:t> against security breach of confidential customer information while payments</a:t>
              </a:r>
              <a:endParaRPr lang="en-US" sz="1200" dirty="0"/>
            </a:p>
          </p:txBody>
        </p:sp>
        <p:sp>
          <p:nvSpPr>
            <p:cNvPr id="25" name="Rectangle 24"/>
            <p:cNvSpPr/>
            <p:nvPr/>
          </p:nvSpPr>
          <p:spPr>
            <a:xfrm>
              <a:off x="3878802" y="698391"/>
              <a:ext cx="1823845" cy="292388"/>
            </a:xfrm>
            <a:prstGeom prst="rect">
              <a:avLst/>
            </a:prstGeom>
          </p:spPr>
          <p:txBody>
            <a:bodyPr wrap="square">
              <a:spAutoFit/>
            </a:bodyPr>
            <a:lstStyle/>
            <a:p>
              <a:pPr algn="ctr"/>
              <a:r>
                <a:rPr lang="en-US" sz="1300" b="1" u="sng" kern="1200" dirty="0">
                  <a:solidFill>
                    <a:schemeClr val="tx1"/>
                  </a:solidFill>
                  <a:latin typeface="Calibri" pitchFamily="34" charset="0"/>
                  <a:cs typeface="Arial" panose="020B0604020202020204" pitchFamily="34" charset="0"/>
                </a:rPr>
                <a:t>Application Context</a:t>
              </a:r>
              <a:endParaRPr lang="en-US" sz="1300" b="1" u="sng" dirty="0"/>
            </a:p>
          </p:txBody>
        </p:sp>
      </p:grpSp>
      <p:grpSp>
        <p:nvGrpSpPr>
          <p:cNvPr id="3" name="Group 29"/>
          <p:cNvGrpSpPr/>
          <p:nvPr/>
        </p:nvGrpSpPr>
        <p:grpSpPr>
          <a:xfrm>
            <a:off x="388989" y="2493828"/>
            <a:ext cx="8310623" cy="1273919"/>
            <a:chOff x="541755" y="1887653"/>
            <a:chExt cx="8310623" cy="1273919"/>
          </a:xfrm>
        </p:grpSpPr>
        <p:sp>
          <p:nvSpPr>
            <p:cNvPr id="31" name="Rounded Rectangle 30"/>
            <p:cNvSpPr/>
            <p:nvPr/>
          </p:nvSpPr>
          <p:spPr>
            <a:xfrm>
              <a:off x="541755" y="1911182"/>
              <a:ext cx="8310623" cy="125039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901875" y="1887653"/>
              <a:ext cx="1823845" cy="292388"/>
            </a:xfrm>
            <a:prstGeom prst="rect">
              <a:avLst/>
            </a:prstGeom>
          </p:spPr>
          <p:txBody>
            <a:bodyPr wrap="square">
              <a:spAutoFit/>
            </a:bodyPr>
            <a:lstStyle/>
            <a:p>
              <a:pPr algn="ctr"/>
              <a:r>
                <a:rPr lang="en-US" sz="1300" b="1" u="sng" kern="1200" dirty="0">
                  <a:solidFill>
                    <a:schemeClr val="bg1"/>
                  </a:solidFill>
                  <a:latin typeface="Calibri" pitchFamily="34" charset="0"/>
                  <a:cs typeface="Arial" panose="020B0604020202020204" pitchFamily="34" charset="0"/>
                </a:rPr>
                <a:t>Benefits</a:t>
              </a:r>
              <a:endParaRPr lang="en-US" sz="1300" b="1" u="sng" dirty="0">
                <a:solidFill>
                  <a:schemeClr val="bg1"/>
                </a:solidFill>
              </a:endParaRPr>
            </a:p>
          </p:txBody>
        </p:sp>
        <p:sp>
          <p:nvSpPr>
            <p:cNvPr id="33" name="Rectangle 32"/>
            <p:cNvSpPr/>
            <p:nvPr/>
          </p:nvSpPr>
          <p:spPr>
            <a:xfrm>
              <a:off x="810757" y="2421379"/>
              <a:ext cx="7826790" cy="276999"/>
            </a:xfrm>
            <a:prstGeom prst="rect">
              <a:avLst/>
            </a:prstGeom>
          </p:spPr>
          <p:txBody>
            <a:bodyPr wrap="square">
              <a:spAutoFit/>
            </a:bodyPr>
            <a:lstStyle/>
            <a:p>
              <a:pPr algn="ctr">
                <a:buNone/>
              </a:pPr>
              <a:r>
                <a:rPr lang="en-US" sz="1200" dirty="0">
                  <a:solidFill>
                    <a:schemeClr val="bg1"/>
                  </a:solidFill>
                </a:rPr>
                <a:t>Customer information will be secure and cannot be misused</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4344" y="367201"/>
            <a:ext cx="7543225" cy="369332"/>
          </a:xfrm>
          <a:prstGeom prst="rect">
            <a:avLst/>
          </a:prstGeom>
        </p:spPr>
        <p:txBody>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kumimoji="0" lang="en-US" sz="1800" b="1" i="0" u="none" strike="noStrike" kern="1200" cap="all" spc="0" normalizeH="0" baseline="0" noProof="0" dirty="0" err="1">
                <a:ln>
                  <a:noFill/>
                </a:ln>
                <a:solidFill>
                  <a:srgbClr val="595959"/>
                </a:solidFill>
                <a:effectLst/>
                <a:uLnTx/>
                <a:uFillTx/>
                <a:latin typeface="Trebuchet MS" pitchFamily="34" charset="0"/>
                <a:ea typeface="+mj-ea"/>
                <a:cs typeface="+mj-cs"/>
              </a:rPr>
              <a:t>sIFY</a:t>
            </a:r>
            <a:r>
              <a:rPr kumimoji="0" lang="en-US" sz="1800" b="1" i="0" u="none" strike="noStrike" kern="1200" cap="all" spc="0" normalizeH="0" noProof="0" dirty="0">
                <a:ln>
                  <a:noFill/>
                </a:ln>
                <a:solidFill>
                  <a:srgbClr val="595959"/>
                </a:solidFill>
                <a:effectLst/>
                <a:uLnTx/>
                <a:uFillTx/>
                <a:latin typeface="Trebuchet MS" pitchFamily="34" charset="0"/>
                <a:ea typeface="+mj-ea"/>
                <a:cs typeface="+mj-cs"/>
              </a:rPr>
              <a:t> relevance</a:t>
            </a:r>
            <a:endParaRPr kumimoji="0" lang="en-US" sz="1800" b="1" i="0" u="none" strike="noStrike" kern="1200" cap="all" spc="0" normalizeH="0" baseline="0" noProof="0" dirty="0">
              <a:ln>
                <a:noFill/>
              </a:ln>
              <a:solidFill>
                <a:srgbClr val="FF0000"/>
              </a:solidFill>
              <a:effectLst/>
              <a:uLnTx/>
              <a:uFillTx/>
              <a:latin typeface="Trebuchet MS" pitchFamily="34" charset="0"/>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1696330635"/>
              </p:ext>
            </p:extLst>
          </p:nvPr>
        </p:nvGraphicFramePr>
        <p:xfrm>
          <a:off x="358775" y="1010042"/>
          <a:ext cx="8418513" cy="3037110"/>
        </p:xfrm>
        <a:graphic>
          <a:graphicData uri="http://schemas.openxmlformats.org/drawingml/2006/table">
            <a:tbl>
              <a:tblPr firstRow="1" bandRow="1">
                <a:tableStyleId>{5C22544A-7EE6-4342-B048-85BDC9FD1C3A}</a:tableStyleId>
              </a:tblPr>
              <a:tblGrid>
                <a:gridCol w="1383866">
                  <a:extLst>
                    <a:ext uri="{9D8B030D-6E8A-4147-A177-3AD203B41FA5}">
                      <a16:colId xmlns:a16="http://schemas.microsoft.com/office/drawing/2014/main" val="20000"/>
                    </a:ext>
                  </a:extLst>
                </a:gridCol>
                <a:gridCol w="2652407">
                  <a:extLst>
                    <a:ext uri="{9D8B030D-6E8A-4147-A177-3AD203B41FA5}">
                      <a16:colId xmlns:a16="http://schemas.microsoft.com/office/drawing/2014/main" val="20001"/>
                    </a:ext>
                  </a:extLst>
                </a:gridCol>
                <a:gridCol w="2191120">
                  <a:extLst>
                    <a:ext uri="{9D8B030D-6E8A-4147-A177-3AD203B41FA5}">
                      <a16:colId xmlns:a16="http://schemas.microsoft.com/office/drawing/2014/main" val="20002"/>
                    </a:ext>
                  </a:extLst>
                </a:gridCol>
                <a:gridCol w="2191120">
                  <a:extLst>
                    <a:ext uri="{9D8B030D-6E8A-4147-A177-3AD203B41FA5}">
                      <a16:colId xmlns:a16="http://schemas.microsoft.com/office/drawing/2014/main" val="20003"/>
                    </a:ext>
                  </a:extLst>
                </a:gridCol>
              </a:tblGrid>
              <a:tr h="277935">
                <a:tc>
                  <a:txBody>
                    <a:bodyPr/>
                    <a:lstStyle/>
                    <a:p>
                      <a:r>
                        <a:rPr lang="en-US" sz="1000" baseline="0" dirty="0"/>
                        <a:t>Trend</a:t>
                      </a:r>
                      <a:endParaRPr lang="en-US" sz="1000" dirty="0"/>
                    </a:p>
                  </a:txBody>
                  <a:tcPr marL="128016" marR="128016" marT="65024" marB="65024"/>
                </a:tc>
                <a:tc>
                  <a:txBody>
                    <a:bodyPr/>
                    <a:lstStyle/>
                    <a:p>
                      <a:r>
                        <a:rPr lang="en-US" sz="1000" dirty="0"/>
                        <a:t>Future</a:t>
                      </a:r>
                      <a:r>
                        <a:rPr lang="en-US" sz="1000" baseline="0" dirty="0"/>
                        <a:t> Technology</a:t>
                      </a:r>
                      <a:endParaRPr lang="en-US" sz="1000" dirty="0"/>
                    </a:p>
                  </a:txBody>
                  <a:tcPr marL="128016" marR="128016" marT="65024" marB="65024"/>
                </a:tc>
                <a:tc>
                  <a:txBody>
                    <a:bodyPr/>
                    <a:lstStyle/>
                    <a:p>
                      <a:r>
                        <a:rPr lang="en-US" sz="1000" dirty="0"/>
                        <a:t>ICT</a:t>
                      </a:r>
                      <a:r>
                        <a:rPr lang="en-US" sz="1000" baseline="0" dirty="0"/>
                        <a:t> Enablement</a:t>
                      </a:r>
                      <a:endParaRPr lang="en-US" sz="1000" dirty="0"/>
                    </a:p>
                  </a:txBody>
                  <a:tcPr marL="128016" marR="128016" marT="65024" marB="65024"/>
                </a:tc>
                <a:tc>
                  <a:txBody>
                    <a:bodyPr/>
                    <a:lstStyle/>
                    <a:p>
                      <a:r>
                        <a:rPr lang="en-US" sz="1000" dirty="0" err="1"/>
                        <a:t>Sify</a:t>
                      </a:r>
                      <a:r>
                        <a:rPr lang="en-US" sz="1000" dirty="0"/>
                        <a:t> Relevance</a:t>
                      </a:r>
                    </a:p>
                  </a:txBody>
                  <a:tcPr marL="128016" marR="128016" marT="65024" marB="65024"/>
                </a:tc>
                <a:extLst>
                  <a:ext uri="{0D108BD9-81ED-4DB2-BD59-A6C34878D82A}">
                    <a16:rowId xmlns:a16="http://schemas.microsoft.com/office/drawing/2014/main" val="10000"/>
                  </a:ext>
                </a:extLst>
              </a:tr>
              <a:tr h="577864">
                <a:tc>
                  <a:txBody>
                    <a:bodyPr/>
                    <a:lstStyle/>
                    <a:p>
                      <a:r>
                        <a:rPr lang="en-US" sz="1000" dirty="0"/>
                        <a:t>Inventory/Supply chain</a:t>
                      </a:r>
                      <a:r>
                        <a:rPr lang="en-US" sz="1000" baseline="0" dirty="0"/>
                        <a:t> </a:t>
                      </a:r>
                      <a:r>
                        <a:rPr lang="en-US" sz="1000" dirty="0"/>
                        <a:t> Management</a:t>
                      </a:r>
                    </a:p>
                  </a:txBody>
                  <a:tcPr/>
                </a:tc>
                <a:tc>
                  <a:txBody>
                    <a:bodyPr/>
                    <a:lstStyle/>
                    <a:p>
                      <a:r>
                        <a:rPr lang="en-US" sz="1000" dirty="0" err="1"/>
                        <a:t>IoT</a:t>
                      </a:r>
                      <a:endParaRPr lang="en-US" sz="1000" dirty="0"/>
                    </a:p>
                    <a:p>
                      <a:r>
                        <a:rPr lang="en-US" sz="1000" dirty="0" err="1"/>
                        <a:t>Blockchain</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cap="none" baseline="0" dirty="0">
                          <a:solidFill>
                            <a:schemeClr val="tx1"/>
                          </a:solidFill>
                          <a:latin typeface="Calibri" pitchFamily="34" charset="0"/>
                          <a:ea typeface="+mn-ea"/>
                          <a:cs typeface="Arial" panose="020B0604020202020204" pitchFamily="34" charset="0"/>
                          <a:sym typeface="Arial"/>
                        </a:rPr>
                        <a:t>Connectivity, Cloud based applications &amp; cloud infrastructure, Security</a:t>
                      </a:r>
                      <a:endParaRPr lang="en-IN" sz="1000" b="0" i="0" u="none" strike="noStrike" kern="1200" cap="none" dirty="0">
                        <a:solidFill>
                          <a:schemeClr val="tx1"/>
                        </a:solidFill>
                        <a:latin typeface="Calibri" pitchFamily="34" charset="0"/>
                        <a:ea typeface="+mn-ea"/>
                        <a:cs typeface="Arial" panose="020B0604020202020204" pitchFamily="34" charset="0"/>
                        <a:sym typeface="Arial"/>
                      </a:endParaRPr>
                    </a:p>
                  </a:txBody>
                  <a:tcPr marL="128016" marR="128016"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cap="none" dirty="0" err="1">
                          <a:solidFill>
                            <a:schemeClr val="tx1"/>
                          </a:solidFill>
                          <a:latin typeface="Calibri" pitchFamily="34" charset="0"/>
                          <a:ea typeface="+mn-ea"/>
                          <a:cs typeface="Arial" panose="020B0604020202020204" pitchFamily="34" charset="0"/>
                          <a:sym typeface="Arial"/>
                        </a:rPr>
                        <a:t>Sify</a:t>
                      </a:r>
                      <a:r>
                        <a:rPr lang="en-IN" sz="1000" b="0" i="0" u="none" strike="noStrike" kern="1200" cap="none" dirty="0">
                          <a:solidFill>
                            <a:schemeClr val="tx1"/>
                          </a:solidFill>
                          <a:latin typeface="Calibri" pitchFamily="34" charset="0"/>
                          <a:ea typeface="+mn-ea"/>
                          <a:cs typeface="Arial" panose="020B0604020202020204" pitchFamily="34" charset="0"/>
                          <a:sym typeface="Arial"/>
                        </a:rPr>
                        <a:t> Network services,  Application</a:t>
                      </a:r>
                      <a:r>
                        <a:rPr lang="en-IN" sz="1000" b="0" i="0" u="none" strike="noStrike" kern="1200" cap="none" baseline="0" dirty="0">
                          <a:solidFill>
                            <a:schemeClr val="tx1"/>
                          </a:solidFill>
                          <a:latin typeface="Calibri" pitchFamily="34" charset="0"/>
                          <a:ea typeface="+mn-ea"/>
                          <a:cs typeface="Arial" panose="020B0604020202020204" pitchFamily="34" charset="0"/>
                          <a:sym typeface="Arial"/>
                        </a:rPr>
                        <a:t> and platform services, DC transformation and cloud services, </a:t>
                      </a:r>
                      <a:r>
                        <a:rPr lang="en-IN" sz="1000" b="0" i="0" u="none" strike="noStrike" kern="1200" cap="none" baseline="0" dirty="0" err="1">
                          <a:solidFill>
                            <a:schemeClr val="tx1"/>
                          </a:solidFill>
                          <a:latin typeface="Calibri" pitchFamily="34" charset="0"/>
                          <a:ea typeface="+mn-ea"/>
                          <a:cs typeface="Arial" panose="020B0604020202020204" pitchFamily="34" charset="0"/>
                          <a:sym typeface="Arial"/>
                        </a:rPr>
                        <a:t>Sify</a:t>
                      </a:r>
                      <a:r>
                        <a:rPr lang="en-IN" sz="1000" b="0" i="0" u="none" strike="noStrike" kern="1200" cap="none" baseline="0" dirty="0">
                          <a:solidFill>
                            <a:schemeClr val="tx1"/>
                          </a:solidFill>
                          <a:latin typeface="Calibri" pitchFamily="34" charset="0"/>
                          <a:ea typeface="+mn-ea"/>
                          <a:cs typeface="Arial" panose="020B0604020202020204" pitchFamily="34" charset="0"/>
                          <a:sym typeface="Arial"/>
                        </a:rPr>
                        <a:t> security services</a:t>
                      </a:r>
                      <a:endParaRPr lang="en-IN" sz="1000" b="0" i="0" u="none" strike="noStrike" kern="1200" cap="none" dirty="0">
                        <a:solidFill>
                          <a:schemeClr val="tx1"/>
                        </a:solidFill>
                        <a:latin typeface="Calibri" pitchFamily="34" charset="0"/>
                        <a:ea typeface="+mn-ea"/>
                        <a:cs typeface="Arial" panose="020B0604020202020204" pitchFamily="34" charset="0"/>
                        <a:sym typeface="Arial"/>
                      </a:endParaRPr>
                    </a:p>
                  </a:txBody>
                  <a:tcPr marL="128016" marR="128016" marT="65024" marB="65024"/>
                </a:tc>
                <a:extLst>
                  <a:ext uri="{0D108BD9-81ED-4DB2-BD59-A6C34878D82A}">
                    <a16:rowId xmlns:a16="http://schemas.microsoft.com/office/drawing/2014/main" val="10001"/>
                  </a:ext>
                </a:extLst>
              </a:tr>
              <a:tr h="637683">
                <a:tc>
                  <a:txBody>
                    <a:bodyPr/>
                    <a:lstStyle/>
                    <a:p>
                      <a:r>
                        <a:rPr lang="en-US" sz="1000" dirty="0"/>
                        <a:t>Customer</a:t>
                      </a:r>
                      <a:r>
                        <a:rPr lang="en-US" sz="1000" baseline="0" dirty="0"/>
                        <a:t> experience</a:t>
                      </a:r>
                      <a:endParaRPr lang="en-US" sz="1000" dirty="0"/>
                    </a:p>
                  </a:txBody>
                  <a:tcPr/>
                </a:tc>
                <a:tc>
                  <a:txBody>
                    <a:bodyPr/>
                    <a:lstStyle/>
                    <a:p>
                      <a:r>
                        <a:rPr lang="en-US" sz="1000" dirty="0"/>
                        <a:t>Augmented Reality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cap="none" dirty="0">
                          <a:solidFill>
                            <a:schemeClr val="tx1"/>
                          </a:solidFill>
                          <a:latin typeface="Calibri" pitchFamily="34" charset="0"/>
                          <a:ea typeface="+mn-ea"/>
                          <a:cs typeface="Arial" panose="020B0604020202020204" pitchFamily="34" charset="0"/>
                          <a:sym typeface="Arial"/>
                        </a:rPr>
                        <a:t>Connectivity, </a:t>
                      </a:r>
                      <a:r>
                        <a:rPr lang="en-IN" sz="1000" b="0" i="0" u="none" strike="noStrike" kern="1200" cap="none" baseline="0" dirty="0">
                          <a:solidFill>
                            <a:schemeClr val="tx1"/>
                          </a:solidFill>
                          <a:latin typeface="Calibri" pitchFamily="34" charset="0"/>
                          <a:ea typeface="+mn-ea"/>
                          <a:cs typeface="Arial" panose="020B0604020202020204" pitchFamily="34" charset="0"/>
                          <a:sym typeface="Arial"/>
                        </a:rPr>
                        <a:t>Cloud based applications &amp; cloud infrastructure</a:t>
                      </a:r>
                      <a:endParaRPr lang="en-IN" sz="1000" b="0" i="0" u="none" strike="noStrike" kern="1200" cap="none" dirty="0">
                        <a:solidFill>
                          <a:schemeClr val="tx1"/>
                        </a:solidFill>
                        <a:latin typeface="Calibri" pitchFamily="34" charset="0"/>
                        <a:ea typeface="+mn-ea"/>
                        <a:cs typeface="Arial" panose="020B0604020202020204" pitchFamily="34" charset="0"/>
                        <a:sym typeface="Arial"/>
                      </a:endParaRPr>
                    </a:p>
                  </a:txBody>
                  <a:tcPr marL="128016" marR="128016"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cap="none" dirty="0" err="1">
                          <a:solidFill>
                            <a:schemeClr val="tx1"/>
                          </a:solidFill>
                          <a:latin typeface="Calibri" pitchFamily="34" charset="0"/>
                          <a:ea typeface="+mn-ea"/>
                          <a:cs typeface="Arial" panose="020B0604020202020204" pitchFamily="34" charset="0"/>
                          <a:sym typeface="Arial"/>
                        </a:rPr>
                        <a:t>Sify</a:t>
                      </a:r>
                      <a:r>
                        <a:rPr lang="en-IN" sz="1000" b="0" i="0" u="none" strike="noStrike" kern="1200" cap="none" dirty="0">
                          <a:solidFill>
                            <a:schemeClr val="tx1"/>
                          </a:solidFill>
                          <a:latin typeface="Calibri" pitchFamily="34" charset="0"/>
                          <a:ea typeface="+mn-ea"/>
                          <a:cs typeface="Arial" panose="020B0604020202020204" pitchFamily="34" charset="0"/>
                          <a:sym typeface="Arial"/>
                        </a:rPr>
                        <a:t> Network services,  D</a:t>
                      </a:r>
                      <a:r>
                        <a:rPr lang="en-IN" sz="1000" b="0" i="0" u="none" strike="noStrike" kern="1200" cap="none" baseline="0" dirty="0">
                          <a:solidFill>
                            <a:schemeClr val="tx1"/>
                          </a:solidFill>
                          <a:latin typeface="Calibri" pitchFamily="34" charset="0"/>
                          <a:ea typeface="+mn-ea"/>
                          <a:cs typeface="Arial" panose="020B0604020202020204" pitchFamily="34" charset="0"/>
                          <a:sym typeface="Arial"/>
                        </a:rPr>
                        <a:t>C transformation and cloud services</a:t>
                      </a:r>
                      <a:endParaRPr lang="en-IN" sz="1000" b="0" i="0" u="none" strike="noStrike" kern="1200" cap="none" dirty="0">
                        <a:solidFill>
                          <a:schemeClr val="tx1"/>
                        </a:solidFill>
                        <a:latin typeface="Calibri" pitchFamily="34" charset="0"/>
                        <a:ea typeface="+mn-ea"/>
                        <a:cs typeface="Arial" panose="020B0604020202020204" pitchFamily="34" charset="0"/>
                        <a:sym typeface="Arial"/>
                      </a:endParaRPr>
                    </a:p>
                  </a:txBody>
                  <a:tcPr marL="128016" marR="128016" marT="65024" marB="65024"/>
                </a:tc>
                <a:extLst>
                  <a:ext uri="{0D108BD9-81ED-4DB2-BD59-A6C34878D82A}">
                    <a16:rowId xmlns:a16="http://schemas.microsoft.com/office/drawing/2014/main" val="10002"/>
                  </a:ext>
                </a:extLst>
              </a:tr>
              <a:tr h="637683">
                <a:tc>
                  <a:txBody>
                    <a:bodyPr/>
                    <a:lstStyle/>
                    <a:p>
                      <a:r>
                        <a:rPr lang="en-US" sz="1000" dirty="0"/>
                        <a:t>Customer Support</a:t>
                      </a:r>
                    </a:p>
                  </a:txBody>
                  <a:tcPr/>
                </a:tc>
                <a:tc>
                  <a:txBody>
                    <a:bodyPr/>
                    <a:lstStyle/>
                    <a:p>
                      <a:r>
                        <a:rPr lang="en-US" sz="1000" dirty="0"/>
                        <a:t>Artificial Intelligence</a:t>
                      </a:r>
                    </a:p>
                  </a:txBody>
                  <a:tcPr/>
                </a:tc>
                <a:tc>
                  <a:txBody>
                    <a:bodyPr/>
                    <a:lstStyle/>
                    <a:p>
                      <a:r>
                        <a:rPr lang="en-IN" sz="1000" b="0" i="0" u="none" strike="noStrike" kern="1200" cap="none" baseline="0" dirty="0">
                          <a:solidFill>
                            <a:schemeClr val="tx1"/>
                          </a:solidFill>
                          <a:latin typeface="Calibri" pitchFamily="34" charset="0"/>
                          <a:ea typeface="+mn-ea"/>
                          <a:cs typeface="Arial" panose="020B0604020202020204" pitchFamily="34" charset="0"/>
                          <a:sym typeface="Arial"/>
                        </a:rPr>
                        <a:t>Cloud based Applications &amp; Cloud Infrastructure, Connectivity, Security</a:t>
                      </a:r>
                      <a:endParaRPr lang="en-US" sz="1000" b="0" i="0" u="none" strike="noStrike" kern="1200" cap="none" dirty="0">
                        <a:solidFill>
                          <a:schemeClr val="tx1"/>
                        </a:solidFill>
                        <a:latin typeface="Calibri" pitchFamily="34" charset="0"/>
                        <a:ea typeface="+mn-ea"/>
                        <a:cs typeface="Arial" panose="020B0604020202020204" pitchFamily="34" charset="0"/>
                        <a:sym typeface="Arial"/>
                      </a:endParaRPr>
                    </a:p>
                  </a:txBody>
                  <a:tcPr marL="128016" marR="128016" marT="65024" marB="65024"/>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IN" sz="1000" b="0" i="0" u="none" strike="noStrike" kern="1200" cap="none" dirty="0" err="1">
                          <a:solidFill>
                            <a:schemeClr val="tx1"/>
                          </a:solidFill>
                          <a:latin typeface="Calibri" pitchFamily="34" charset="0"/>
                          <a:ea typeface="+mn-ea"/>
                          <a:cs typeface="Arial" panose="020B0604020202020204" pitchFamily="34" charset="0"/>
                          <a:sym typeface="Arial"/>
                        </a:rPr>
                        <a:t>Sify</a:t>
                      </a:r>
                      <a:r>
                        <a:rPr lang="en-IN" sz="1000" b="0" i="0" u="none" strike="noStrike" kern="1200" cap="none" dirty="0">
                          <a:solidFill>
                            <a:schemeClr val="tx1"/>
                          </a:solidFill>
                          <a:latin typeface="Calibri" pitchFamily="34" charset="0"/>
                          <a:ea typeface="+mn-ea"/>
                          <a:cs typeface="Arial" panose="020B0604020202020204" pitchFamily="34" charset="0"/>
                          <a:sym typeface="Arial"/>
                        </a:rPr>
                        <a:t> Network services,  Application</a:t>
                      </a:r>
                      <a:r>
                        <a:rPr lang="en-IN" sz="1000" b="0" i="0" u="none" strike="noStrike" kern="1200" cap="none" baseline="0" dirty="0">
                          <a:solidFill>
                            <a:schemeClr val="tx1"/>
                          </a:solidFill>
                          <a:latin typeface="Calibri" pitchFamily="34" charset="0"/>
                          <a:ea typeface="+mn-ea"/>
                          <a:cs typeface="Arial" panose="020B0604020202020204" pitchFamily="34" charset="0"/>
                          <a:sym typeface="Arial"/>
                        </a:rPr>
                        <a:t> and platform services, DC transformation and cloud services, </a:t>
                      </a:r>
                      <a:r>
                        <a:rPr lang="en-IN" sz="1000" b="0" i="0" u="none" strike="noStrike" kern="1200" cap="none" baseline="0" dirty="0" err="1">
                          <a:solidFill>
                            <a:schemeClr val="tx1"/>
                          </a:solidFill>
                          <a:latin typeface="Calibri" pitchFamily="34" charset="0"/>
                          <a:ea typeface="+mn-ea"/>
                          <a:cs typeface="Arial" panose="020B0604020202020204" pitchFamily="34" charset="0"/>
                          <a:sym typeface="Arial"/>
                        </a:rPr>
                        <a:t>Sify</a:t>
                      </a:r>
                      <a:r>
                        <a:rPr lang="en-IN" sz="1000" b="0" i="0" u="none" strike="noStrike" kern="1200" cap="none" baseline="0" dirty="0">
                          <a:solidFill>
                            <a:schemeClr val="tx1"/>
                          </a:solidFill>
                          <a:latin typeface="Calibri" pitchFamily="34" charset="0"/>
                          <a:ea typeface="+mn-ea"/>
                          <a:cs typeface="Arial" panose="020B0604020202020204" pitchFamily="34" charset="0"/>
                          <a:sym typeface="Arial"/>
                        </a:rPr>
                        <a:t> security services</a:t>
                      </a:r>
                      <a:endParaRPr lang="en-IN" sz="1000" b="0" i="0" u="none" strike="noStrike" kern="1200" cap="none" dirty="0">
                        <a:solidFill>
                          <a:schemeClr val="tx1"/>
                        </a:solidFill>
                        <a:latin typeface="Calibri" pitchFamily="34" charset="0"/>
                        <a:ea typeface="+mn-ea"/>
                        <a:cs typeface="Arial" panose="020B0604020202020204" pitchFamily="34" charset="0"/>
                        <a:sym typeface="Arial"/>
                      </a:endParaRPr>
                    </a:p>
                  </a:txBody>
                  <a:tcPr marL="128016" marR="128016" marT="65024" marB="65024"/>
                </a:tc>
                <a:extLst>
                  <a:ext uri="{0D108BD9-81ED-4DB2-BD59-A6C34878D82A}">
                    <a16:rowId xmlns:a16="http://schemas.microsoft.com/office/drawing/2014/main" val="10003"/>
                  </a:ext>
                </a:extLst>
              </a:tr>
              <a:tr h="637683">
                <a:tc>
                  <a:txBody>
                    <a:bodyPr/>
                    <a:lstStyle/>
                    <a:p>
                      <a:r>
                        <a:rPr lang="en-US" sz="1000" dirty="0"/>
                        <a:t>Data</a:t>
                      </a:r>
                      <a:r>
                        <a:rPr lang="en-US" sz="1000" baseline="0" dirty="0"/>
                        <a:t> Storage</a:t>
                      </a:r>
                      <a:endParaRPr lang="en-US" sz="1000" dirty="0"/>
                    </a:p>
                  </a:txBody>
                  <a:tcPr/>
                </a:tc>
                <a:tc>
                  <a:txBody>
                    <a:bodyPr/>
                    <a:lstStyle/>
                    <a:p>
                      <a:r>
                        <a:rPr lang="en-US" sz="1000" dirty="0"/>
                        <a:t>Cloud Computing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kern="1200" dirty="0">
                          <a:solidFill>
                            <a:schemeClr val="tx1"/>
                          </a:solidFill>
                          <a:latin typeface="Calibri" pitchFamily="34" charset="0"/>
                          <a:cs typeface="Arial" panose="020B0604020202020204" pitchFamily="34" charset="0"/>
                        </a:rPr>
                        <a:t>Analytics,</a:t>
                      </a:r>
                      <a:r>
                        <a:rPr lang="en-IN" sz="1000" kern="1200" baseline="0" dirty="0">
                          <a:solidFill>
                            <a:schemeClr val="tx1"/>
                          </a:solidFill>
                          <a:latin typeface="Calibri" pitchFamily="34" charset="0"/>
                          <a:cs typeface="Arial" panose="020B0604020202020204" pitchFamily="34" charset="0"/>
                        </a:rPr>
                        <a:t> Cloud based applications &amp; Cloud Infrastructure, Security</a:t>
                      </a:r>
                      <a:endParaRPr lang="en-US" sz="1000" dirty="0"/>
                    </a:p>
                  </a:txBody>
                  <a:tcPr marL="128016" marR="128016"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cap="none" dirty="0">
                          <a:solidFill>
                            <a:schemeClr val="tx1"/>
                          </a:solidFill>
                          <a:latin typeface="Calibri" pitchFamily="34" charset="0"/>
                          <a:ea typeface="+mn-ea"/>
                          <a:cs typeface="Arial" panose="020B0604020202020204" pitchFamily="34" charset="0"/>
                          <a:sym typeface="Arial"/>
                        </a:rPr>
                        <a:t>Application</a:t>
                      </a:r>
                      <a:r>
                        <a:rPr lang="en-IN" sz="1000" b="0" i="0" u="none" strike="noStrike" kern="1200" cap="none" baseline="0" dirty="0">
                          <a:solidFill>
                            <a:schemeClr val="tx1"/>
                          </a:solidFill>
                          <a:latin typeface="Calibri" pitchFamily="34" charset="0"/>
                          <a:ea typeface="+mn-ea"/>
                          <a:cs typeface="Arial" panose="020B0604020202020204" pitchFamily="34" charset="0"/>
                          <a:sym typeface="Arial"/>
                        </a:rPr>
                        <a:t> and platform services, DC transformation and cloud services, </a:t>
                      </a:r>
                      <a:r>
                        <a:rPr lang="en-IN" sz="1000" b="0" i="0" u="none" strike="noStrike" kern="1200" cap="none" baseline="0" dirty="0" err="1">
                          <a:solidFill>
                            <a:schemeClr val="tx1"/>
                          </a:solidFill>
                          <a:latin typeface="Calibri" pitchFamily="34" charset="0"/>
                          <a:ea typeface="+mn-ea"/>
                          <a:cs typeface="Arial" panose="020B0604020202020204" pitchFamily="34" charset="0"/>
                          <a:sym typeface="Arial"/>
                        </a:rPr>
                        <a:t>Sify</a:t>
                      </a:r>
                      <a:r>
                        <a:rPr lang="en-IN" sz="1000" b="0" i="0" u="none" strike="noStrike" kern="1200" cap="none" baseline="0" dirty="0">
                          <a:solidFill>
                            <a:schemeClr val="tx1"/>
                          </a:solidFill>
                          <a:latin typeface="Calibri" pitchFamily="34" charset="0"/>
                          <a:ea typeface="+mn-ea"/>
                          <a:cs typeface="Arial" panose="020B0604020202020204" pitchFamily="34" charset="0"/>
                          <a:sym typeface="Arial"/>
                        </a:rPr>
                        <a:t> security services</a:t>
                      </a:r>
                      <a:endParaRPr lang="en-IN" sz="1000" b="0" i="0" u="none" strike="noStrike" kern="1200" cap="none" dirty="0">
                        <a:solidFill>
                          <a:schemeClr val="tx1"/>
                        </a:solidFill>
                        <a:latin typeface="Calibri" pitchFamily="34" charset="0"/>
                        <a:ea typeface="+mn-ea"/>
                        <a:cs typeface="Arial" panose="020B0604020202020204" pitchFamily="34" charset="0"/>
                        <a:sym typeface="Arial"/>
                      </a:endParaRPr>
                    </a:p>
                  </a:txBody>
                  <a:tcPr marL="128016" marR="128016" marT="65024" marB="65024"/>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Sify</a:t>
            </a:r>
            <a:r>
              <a:rPr lang="en-US" dirty="0"/>
              <a:t> overall relevance </a:t>
            </a:r>
          </a:p>
        </p:txBody>
      </p:sp>
      <p:graphicFrame>
        <p:nvGraphicFramePr>
          <p:cNvPr id="6" name="Table 5"/>
          <p:cNvGraphicFramePr>
            <a:graphicFrameLocks noGrp="1"/>
          </p:cNvGraphicFramePr>
          <p:nvPr/>
        </p:nvGraphicFramePr>
        <p:xfrm>
          <a:off x="358774" y="1046163"/>
          <a:ext cx="8418513" cy="3511150"/>
        </p:xfrm>
        <a:graphic>
          <a:graphicData uri="http://schemas.openxmlformats.org/drawingml/2006/table">
            <a:tbl>
              <a:tblPr firstRow="1" bandRow="1">
                <a:tableStyleId>{5C22544A-7EE6-4342-B048-85BDC9FD1C3A}</a:tableStyleId>
              </a:tblPr>
              <a:tblGrid>
                <a:gridCol w="1480659">
                  <a:extLst>
                    <a:ext uri="{9D8B030D-6E8A-4147-A177-3AD203B41FA5}">
                      <a16:colId xmlns:a16="http://schemas.microsoft.com/office/drawing/2014/main" val="20000"/>
                    </a:ext>
                  </a:extLst>
                </a:gridCol>
                <a:gridCol w="4550734">
                  <a:extLst>
                    <a:ext uri="{9D8B030D-6E8A-4147-A177-3AD203B41FA5}">
                      <a16:colId xmlns:a16="http://schemas.microsoft.com/office/drawing/2014/main" val="20001"/>
                    </a:ext>
                  </a:extLst>
                </a:gridCol>
                <a:gridCol w="2387120">
                  <a:extLst>
                    <a:ext uri="{9D8B030D-6E8A-4147-A177-3AD203B41FA5}">
                      <a16:colId xmlns:a16="http://schemas.microsoft.com/office/drawing/2014/main" val="20002"/>
                    </a:ext>
                  </a:extLst>
                </a:gridCol>
              </a:tblGrid>
              <a:tr h="251009">
                <a:tc>
                  <a:txBody>
                    <a:bodyPr/>
                    <a:lstStyle/>
                    <a:p>
                      <a:r>
                        <a:rPr lang="en-US" sz="1000" dirty="0"/>
                        <a:t>Solution</a:t>
                      </a:r>
                    </a:p>
                  </a:txBody>
                  <a:tcPr/>
                </a:tc>
                <a:tc>
                  <a:txBody>
                    <a:bodyPr/>
                    <a:lstStyle/>
                    <a:p>
                      <a:r>
                        <a:rPr lang="en-US" sz="1000" dirty="0"/>
                        <a:t>E – commerce functions</a:t>
                      </a:r>
                    </a:p>
                  </a:txBody>
                  <a:tcPr/>
                </a:tc>
                <a:tc>
                  <a:txBody>
                    <a:bodyPr/>
                    <a:lstStyle/>
                    <a:p>
                      <a:r>
                        <a:rPr lang="en-US" sz="1000" dirty="0" err="1"/>
                        <a:t>Sify</a:t>
                      </a:r>
                      <a:r>
                        <a:rPr lang="en-US" sz="1000" baseline="0" dirty="0"/>
                        <a:t> services</a:t>
                      </a:r>
                      <a:endParaRPr lang="en-US" sz="1000" dirty="0"/>
                    </a:p>
                  </a:txBody>
                  <a:tcPr/>
                </a:tc>
                <a:extLst>
                  <a:ext uri="{0D108BD9-81ED-4DB2-BD59-A6C34878D82A}">
                    <a16:rowId xmlns:a16="http://schemas.microsoft.com/office/drawing/2014/main" val="10000"/>
                  </a:ext>
                </a:extLst>
              </a:tr>
              <a:tr h="370840">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latin typeface="+mn-lt"/>
                        </a:rPr>
                        <a:t>Cloud services</a:t>
                      </a:r>
                      <a:endParaRPr kumimoji="0" lang="en-US" sz="1000" b="0" i="0" u="none" strike="noStrike" cap="none" normalizeH="0" baseline="0" dirty="0">
                        <a:ln>
                          <a:noFill/>
                        </a:ln>
                        <a:solidFill>
                          <a:srgbClr val="000000"/>
                        </a:solidFill>
                        <a:effectLst/>
                        <a:latin typeface="+mn-lt"/>
                        <a:ea typeface="Microsoft YaHei" charset="-122"/>
                        <a:cs typeface="Arial" charset="0"/>
                      </a:endParaRPr>
                    </a:p>
                  </a:txBody>
                  <a:tcPr marL="126000" marR="126000" marT="109329" marB="66540" horzOverflow="overflow"/>
                </a:tc>
                <a:tc>
                  <a:txBody>
                    <a:bodyPr/>
                    <a:lstStyle/>
                    <a:p>
                      <a:pPr marL="169863" indent="-169863" defTabSz="563270">
                        <a:lnSpc>
                          <a:spcPct val="90000"/>
                        </a:lnSpc>
                        <a:spcBef>
                          <a:spcPct val="0"/>
                        </a:spcBef>
                        <a:spcAft>
                          <a:spcPct val="35000"/>
                        </a:spcAft>
                        <a:buFont typeface="Arial" pitchFamily="34" charset="0"/>
                        <a:buChar char="•"/>
                      </a:pPr>
                      <a:r>
                        <a:rPr lang="en-US" sz="1000" b="0" dirty="0">
                          <a:solidFill>
                            <a:prstClr val="black"/>
                          </a:solidFill>
                          <a:latin typeface="+mn-lt"/>
                        </a:rPr>
                        <a:t>On</a:t>
                      </a:r>
                      <a:r>
                        <a:rPr lang="en-US" sz="1000" b="0" baseline="0" dirty="0">
                          <a:solidFill>
                            <a:prstClr val="black"/>
                          </a:solidFill>
                          <a:latin typeface="+mn-lt"/>
                        </a:rPr>
                        <a:t> demand infrastructure with pay-as-you-go model</a:t>
                      </a:r>
                    </a:p>
                    <a:p>
                      <a:pPr marL="169863" indent="-169863" defTabSz="563270">
                        <a:lnSpc>
                          <a:spcPct val="90000"/>
                        </a:lnSpc>
                        <a:spcBef>
                          <a:spcPct val="0"/>
                        </a:spcBef>
                        <a:spcAft>
                          <a:spcPct val="35000"/>
                        </a:spcAft>
                        <a:buFont typeface="Arial" pitchFamily="34" charset="0"/>
                        <a:buChar char="•"/>
                      </a:pPr>
                      <a:r>
                        <a:rPr kumimoji="0" lang="en-US" sz="1000" u="none" strike="noStrike" cap="none" normalizeH="0" baseline="0" dirty="0">
                          <a:ln>
                            <a:noFill/>
                          </a:ln>
                          <a:effectLst/>
                          <a:latin typeface="+mn-lt"/>
                        </a:rPr>
                        <a:t>Fully managed enterprise grade, virtual infrastructure for enabling retail platforms</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latin typeface="+mn-lt"/>
                        </a:rPr>
                        <a:t>Management of complete retail data</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latin typeface="+mn-lt"/>
                        </a:rPr>
                        <a:t>Scalable test and development test environment </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dirty="0">
                          <a:solidFill>
                            <a:srgbClr val="222222"/>
                          </a:solidFill>
                          <a:latin typeface="+mn-lt"/>
                          <a:cs typeface="Arial" panose="020B0604020202020204" pitchFamily="34" charset="0"/>
                        </a:rPr>
                        <a:t>Cloud-based SCM systems can seamlessly integrate with existing and interdependent systems on the back end, including inventory management, product information management, CRM, ERP and store fulfillment and returns management, to streamline the entire business process</a:t>
                      </a:r>
                      <a:r>
                        <a:rPr lang="en-US" sz="1000" dirty="0">
                          <a:solidFill>
                            <a:srgbClr val="222222"/>
                          </a:solidFill>
                          <a:latin typeface="+mn-lt"/>
                        </a:rPr>
                        <a:t>. </a:t>
                      </a:r>
                      <a:endParaRPr lang="en-US" sz="1000" baseline="0" dirty="0">
                        <a:solidFill>
                          <a:srgbClr val="222222"/>
                        </a:solidFill>
                        <a:latin typeface="+mn-lt"/>
                      </a:endParaRP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dirty="0">
                          <a:solidFill>
                            <a:srgbClr val="222222"/>
                          </a:solidFill>
                          <a:latin typeface="+mn-lt"/>
                        </a:rPr>
                        <a:t>Hosting Chat bots and intelligent</a:t>
                      </a:r>
                      <a:r>
                        <a:rPr lang="en-US" sz="1000" baseline="0" dirty="0">
                          <a:solidFill>
                            <a:srgbClr val="222222"/>
                          </a:solidFill>
                          <a:latin typeface="+mn-lt"/>
                        </a:rPr>
                        <a:t> assistants</a:t>
                      </a:r>
                      <a:endParaRPr lang="en-US" sz="1000" dirty="0"/>
                    </a:p>
                  </a:txBody>
                  <a:tcPr/>
                </a:tc>
                <a:tc>
                  <a:txBody>
                    <a:bodyPr/>
                    <a:lstStyle/>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latin typeface="+mn-lt"/>
                        </a:rPr>
                        <a:t> </a:t>
                      </a:r>
                      <a:r>
                        <a:rPr kumimoji="0" lang="en-US" sz="1000" u="none" strike="noStrike" cap="none" normalizeH="0" baseline="0" dirty="0" err="1">
                          <a:ln>
                            <a:noFill/>
                          </a:ln>
                          <a:effectLst/>
                          <a:latin typeface="+mn-lt"/>
                        </a:rPr>
                        <a:t>Sify</a:t>
                      </a:r>
                      <a:r>
                        <a:rPr kumimoji="0" lang="en-US" sz="1000" u="none" strike="noStrike" cap="none" normalizeH="0" baseline="0" dirty="0">
                          <a:ln>
                            <a:noFill/>
                          </a:ln>
                          <a:effectLst/>
                          <a:latin typeface="+mn-lt"/>
                        </a:rPr>
                        <a:t> </a:t>
                      </a:r>
                      <a:r>
                        <a:rPr kumimoji="0" lang="en-US" sz="1000" u="none" strike="noStrike" cap="none" normalizeH="0" baseline="0" dirty="0" err="1">
                          <a:ln>
                            <a:noFill/>
                          </a:ln>
                          <a:effectLst/>
                          <a:latin typeface="+mn-lt"/>
                        </a:rPr>
                        <a:t>GoInfinit</a:t>
                      </a:r>
                      <a:r>
                        <a:rPr kumimoji="0" lang="en-US" sz="1000" u="none" strike="noStrike" cap="none" normalizeH="0" baseline="0" dirty="0">
                          <a:ln>
                            <a:noFill/>
                          </a:ln>
                          <a:effectLst/>
                          <a:latin typeface="+mn-lt"/>
                        </a:rPr>
                        <a:t> Cloud+</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latin typeface="+mn-lt"/>
                        </a:rPr>
                        <a:t> AWS- </a:t>
                      </a:r>
                      <a:r>
                        <a:rPr kumimoji="0" lang="en-US" sz="1000" u="none" strike="noStrike" cap="none" normalizeH="0" baseline="0" dirty="0" err="1">
                          <a:ln>
                            <a:noFill/>
                          </a:ln>
                          <a:effectLst/>
                          <a:latin typeface="+mn-lt"/>
                        </a:rPr>
                        <a:t>GoInfinit</a:t>
                      </a:r>
                      <a:r>
                        <a:rPr kumimoji="0" lang="en-US" sz="1000" u="none" strike="noStrike" cap="none" normalizeH="0" baseline="0" dirty="0">
                          <a:ln>
                            <a:noFill/>
                          </a:ln>
                          <a:effectLst/>
                          <a:latin typeface="+mn-lt"/>
                        </a:rPr>
                        <a:t> AWS+</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latin typeface="+mn-lt"/>
                        </a:rPr>
                        <a:t> Azure – </a:t>
                      </a:r>
                      <a:r>
                        <a:rPr kumimoji="0" lang="en-US" sz="1000" u="none" strike="noStrike" cap="none" normalizeH="0" baseline="0" dirty="0" err="1">
                          <a:ln>
                            <a:noFill/>
                          </a:ln>
                          <a:effectLst/>
                          <a:latin typeface="+mn-lt"/>
                        </a:rPr>
                        <a:t>GoInfinit</a:t>
                      </a:r>
                      <a:r>
                        <a:rPr kumimoji="0" lang="en-US" sz="1000" u="none" strike="noStrike" cap="none" normalizeH="0" baseline="0" dirty="0">
                          <a:ln>
                            <a:noFill/>
                          </a:ln>
                          <a:effectLst/>
                          <a:latin typeface="+mn-lt"/>
                        </a:rPr>
                        <a:t> Azure+</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latin typeface="+mn-lt"/>
                        </a:rPr>
                        <a:t> CDN – </a:t>
                      </a:r>
                      <a:r>
                        <a:rPr kumimoji="0" lang="en-US" sz="1000" u="none" strike="noStrike" cap="none" normalizeH="0" baseline="0" dirty="0" err="1">
                          <a:ln>
                            <a:noFill/>
                          </a:ln>
                          <a:effectLst/>
                          <a:latin typeface="+mn-lt"/>
                        </a:rPr>
                        <a:t>GoInfinit</a:t>
                      </a:r>
                      <a:r>
                        <a:rPr kumimoji="0" lang="en-US" sz="1000" u="none" strike="noStrike" cap="none" normalizeH="0" baseline="0" dirty="0">
                          <a:ln>
                            <a:noFill/>
                          </a:ln>
                          <a:effectLst/>
                          <a:latin typeface="+mn-lt"/>
                        </a:rPr>
                        <a:t> Accelerate</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latin typeface="+mn-lt"/>
                        </a:rPr>
                        <a:t> Security – </a:t>
                      </a:r>
                      <a:r>
                        <a:rPr kumimoji="0" lang="en-US" sz="1000" u="none" strike="noStrike" cap="none" normalizeH="0" baseline="0" dirty="0" err="1">
                          <a:ln>
                            <a:noFill/>
                          </a:ln>
                          <a:effectLst/>
                          <a:latin typeface="+mn-lt"/>
                        </a:rPr>
                        <a:t>GoInfinit</a:t>
                      </a:r>
                      <a:r>
                        <a:rPr kumimoji="0" lang="en-US" sz="1000" u="none" strike="noStrike" cap="none" normalizeH="0" baseline="0" dirty="0">
                          <a:ln>
                            <a:noFill/>
                          </a:ln>
                          <a:effectLst/>
                          <a:latin typeface="+mn-lt"/>
                        </a:rPr>
                        <a:t> Secure</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latin typeface="+mn-lt"/>
                        </a:rPr>
                        <a:t> </a:t>
                      </a:r>
                      <a:r>
                        <a:rPr kumimoji="0" lang="en-US" sz="1000" u="none" strike="noStrike" cap="none" normalizeH="0" baseline="0" dirty="0" err="1">
                          <a:ln>
                            <a:noFill/>
                          </a:ln>
                          <a:effectLst/>
                          <a:latin typeface="+mn-lt"/>
                        </a:rPr>
                        <a:t>Sify</a:t>
                      </a:r>
                      <a:r>
                        <a:rPr kumimoji="0" lang="en-US" sz="1000" u="none" strike="noStrike" cap="none" normalizeH="0" baseline="0" dirty="0">
                          <a:ln>
                            <a:noFill/>
                          </a:ln>
                          <a:effectLst/>
                          <a:latin typeface="+mn-lt"/>
                        </a:rPr>
                        <a:t> Global Cloud Connect</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mn-lt"/>
                          <a:ea typeface="Microsoft YaHei" charset="-122"/>
                          <a:cs typeface="Arial" charset="0"/>
                        </a:rPr>
                        <a:t> </a:t>
                      </a:r>
                      <a:r>
                        <a:rPr kumimoji="0" lang="en-US" sz="1000" b="0" i="0" u="none" strike="noStrike" cap="none" normalizeH="0" baseline="0" dirty="0" err="1">
                          <a:ln>
                            <a:noFill/>
                          </a:ln>
                          <a:solidFill>
                            <a:srgbClr val="000000"/>
                          </a:solidFill>
                          <a:effectLst/>
                          <a:latin typeface="+mn-lt"/>
                          <a:ea typeface="Microsoft YaHei" charset="-122"/>
                          <a:cs typeface="Arial" charset="0"/>
                        </a:rPr>
                        <a:t>Goinfinit</a:t>
                      </a:r>
                      <a:r>
                        <a:rPr kumimoji="0" lang="en-US" sz="1000" b="0" i="0" u="none" strike="noStrike" cap="none" normalizeH="0" baseline="0" dirty="0">
                          <a:ln>
                            <a:noFill/>
                          </a:ln>
                          <a:solidFill>
                            <a:srgbClr val="000000"/>
                          </a:solidFill>
                          <a:effectLst/>
                          <a:latin typeface="+mn-lt"/>
                          <a:ea typeface="Microsoft YaHei" charset="-122"/>
                          <a:cs typeface="Arial" charset="0"/>
                        </a:rPr>
                        <a:t> Container, VPE</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mn-lt"/>
                          <a:ea typeface="Microsoft YaHei" charset="-122"/>
                          <a:cs typeface="Arial" charset="0"/>
                        </a:rPr>
                        <a:t> </a:t>
                      </a:r>
                      <a:r>
                        <a:rPr kumimoji="0" lang="en-US" sz="1000" b="0" i="0" u="none" strike="noStrike" cap="none" normalizeH="0" baseline="0" dirty="0" err="1">
                          <a:ln>
                            <a:noFill/>
                          </a:ln>
                          <a:solidFill>
                            <a:srgbClr val="000000"/>
                          </a:solidFill>
                          <a:effectLst/>
                          <a:latin typeface="+mn-lt"/>
                          <a:ea typeface="Microsoft YaHei" charset="-122"/>
                          <a:cs typeface="Arial" charset="0"/>
                        </a:rPr>
                        <a:t>Goinfinit</a:t>
                      </a:r>
                      <a:r>
                        <a:rPr kumimoji="0" lang="en-US" sz="1000" b="0" i="0" u="none" strike="noStrike" cap="none" normalizeH="0" baseline="0" dirty="0">
                          <a:ln>
                            <a:noFill/>
                          </a:ln>
                          <a:solidFill>
                            <a:srgbClr val="000000"/>
                          </a:solidFill>
                          <a:effectLst/>
                          <a:latin typeface="+mn-lt"/>
                          <a:ea typeface="Microsoft YaHei" charset="-122"/>
                          <a:cs typeface="Arial" charset="0"/>
                        </a:rPr>
                        <a:t> Auxiliary Services</a:t>
                      </a:r>
                    </a:p>
                    <a:p>
                      <a:endParaRPr lang="en-US" sz="1000" dirty="0"/>
                    </a:p>
                  </a:txBody>
                  <a:tcPr/>
                </a:tc>
                <a:extLst>
                  <a:ext uri="{0D108BD9-81ED-4DB2-BD59-A6C34878D82A}">
                    <a16:rowId xmlns:a16="http://schemas.microsoft.com/office/drawing/2014/main" val="10001"/>
                  </a:ext>
                </a:extLst>
              </a:tr>
              <a:tr h="370840">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latin typeface="+mn-lt"/>
                        </a:rPr>
                        <a:t>Data Center Transformation:  hybrid cloud, policy-based governance</a:t>
                      </a:r>
                      <a:endParaRPr kumimoji="0" lang="en-US" sz="1000" b="0" i="0" u="none" strike="noStrike" cap="none" normalizeH="0" baseline="0" dirty="0">
                        <a:ln>
                          <a:noFill/>
                        </a:ln>
                        <a:solidFill>
                          <a:srgbClr val="000000"/>
                        </a:solidFill>
                        <a:effectLst/>
                        <a:latin typeface="+mn-lt"/>
                        <a:ea typeface="Microsoft YaHei" charset="-122"/>
                        <a:cs typeface="Arial" charset="0"/>
                      </a:endParaRPr>
                    </a:p>
                  </a:txBody>
                  <a:tcPr marL="126000" marR="126000" marT="109329" marB="66540" horzOverflow="overflow"/>
                </a:tc>
                <a:tc>
                  <a:txBody>
                    <a:bodyPr/>
                    <a:lstStyle/>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mn-lt"/>
                          <a:ea typeface="Microsoft YaHei" charset="-122"/>
                          <a:cs typeface="Arial" charset="0"/>
                        </a:rPr>
                        <a:t>Speeds up ROI with investments in digital solutions with Cloud &amp; Managed Infra with </a:t>
                      </a:r>
                      <a:r>
                        <a:rPr kumimoji="0" lang="en-US" sz="1000" b="0" i="0" u="none" strike="noStrike" cap="none" normalizeH="0" baseline="0" dirty="0" err="1">
                          <a:ln>
                            <a:noFill/>
                          </a:ln>
                          <a:solidFill>
                            <a:srgbClr val="000000"/>
                          </a:solidFill>
                          <a:effectLst/>
                          <a:latin typeface="+mn-lt"/>
                          <a:ea typeface="Microsoft YaHei" charset="-122"/>
                          <a:cs typeface="Arial" charset="0"/>
                        </a:rPr>
                        <a:t>Opex</a:t>
                      </a:r>
                      <a:r>
                        <a:rPr kumimoji="0" lang="en-US" sz="1000" b="0" i="0" u="none" strike="noStrike" cap="none" normalizeH="0" baseline="0" dirty="0">
                          <a:ln>
                            <a:noFill/>
                          </a:ln>
                          <a:solidFill>
                            <a:srgbClr val="000000"/>
                          </a:solidFill>
                          <a:effectLst/>
                          <a:latin typeface="+mn-lt"/>
                          <a:ea typeface="Microsoft YaHei" charset="-122"/>
                          <a:cs typeface="Arial" charset="0"/>
                        </a:rPr>
                        <a:t> model minimize </a:t>
                      </a:r>
                      <a:r>
                        <a:rPr kumimoji="0" lang="en-US" sz="1000" b="0" i="0" u="none" strike="noStrike" cap="none" normalizeH="0" baseline="0" dirty="0" err="1">
                          <a:ln>
                            <a:noFill/>
                          </a:ln>
                          <a:solidFill>
                            <a:srgbClr val="000000"/>
                          </a:solidFill>
                          <a:effectLst/>
                          <a:latin typeface="+mn-lt"/>
                          <a:ea typeface="Microsoft YaHei" charset="-122"/>
                          <a:cs typeface="Arial" charset="0"/>
                        </a:rPr>
                        <a:t>Capex</a:t>
                      </a:r>
                      <a:endParaRPr kumimoji="0" lang="en-US" sz="1000" b="0" i="0" u="none" strike="noStrike" cap="none" normalizeH="0" baseline="0" dirty="0">
                        <a:ln>
                          <a:noFill/>
                        </a:ln>
                        <a:solidFill>
                          <a:srgbClr val="000000"/>
                        </a:solidFill>
                        <a:effectLst/>
                        <a:latin typeface="+mn-lt"/>
                        <a:ea typeface="Microsoft YaHei" charset="-122"/>
                        <a:cs typeface="Arial" charset="0"/>
                      </a:endParaRP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rgbClr val="000000"/>
                          </a:solidFill>
                          <a:effectLst/>
                          <a:latin typeface="+mn-lt"/>
                          <a:ea typeface="Microsoft YaHei" charset="-122"/>
                          <a:cs typeface="Arial" charset="0"/>
                        </a:rPr>
                        <a:t>Consolidation, optimization, virtualization and workload migration for agile and scalable retail management systems</a:t>
                      </a:r>
                    </a:p>
                  </a:txBody>
                  <a:tcPr/>
                </a:tc>
                <a:tc>
                  <a:txBody>
                    <a:bodyPr/>
                    <a:lstStyle/>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err="1">
                          <a:ln>
                            <a:noFill/>
                          </a:ln>
                          <a:effectLst/>
                          <a:latin typeface="+mn-lt"/>
                        </a:rPr>
                        <a:t>Sify</a:t>
                      </a:r>
                      <a:r>
                        <a:rPr kumimoji="0" lang="en-US" sz="1000" u="none" strike="noStrike" cap="none" normalizeH="0" baseline="0" dirty="0">
                          <a:ln>
                            <a:noFill/>
                          </a:ln>
                          <a:effectLst/>
                          <a:latin typeface="+mn-lt"/>
                        </a:rPr>
                        <a:t> Private Cloud – </a:t>
                      </a:r>
                      <a:r>
                        <a:rPr kumimoji="0" lang="en-US" sz="1000" u="none" strike="noStrike" cap="none" normalizeH="0" baseline="0" dirty="0" err="1">
                          <a:ln>
                            <a:noFill/>
                          </a:ln>
                          <a:effectLst/>
                          <a:latin typeface="+mn-lt"/>
                        </a:rPr>
                        <a:t>GoInfint</a:t>
                      </a:r>
                      <a:r>
                        <a:rPr kumimoji="0" lang="en-US" sz="1000" u="none" strike="noStrike" cap="none" normalizeH="0" baseline="0" dirty="0">
                          <a:ln>
                            <a:noFill/>
                          </a:ln>
                          <a:effectLst/>
                          <a:latin typeface="+mn-lt"/>
                        </a:rPr>
                        <a:t> Container</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err="1">
                          <a:ln>
                            <a:noFill/>
                          </a:ln>
                          <a:effectLst/>
                          <a:latin typeface="+mn-lt"/>
                        </a:rPr>
                        <a:t>GoInfinit</a:t>
                      </a:r>
                      <a:r>
                        <a:rPr kumimoji="0" lang="en-US" sz="1000" u="none" strike="noStrike" cap="none" normalizeH="0" baseline="0" dirty="0">
                          <a:ln>
                            <a:noFill/>
                          </a:ln>
                          <a:effectLst/>
                          <a:latin typeface="+mn-lt"/>
                        </a:rPr>
                        <a:t> Cloud</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latin typeface="+mn-lt"/>
                        </a:rPr>
                        <a:t>AWS/Azure</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err="1">
                          <a:ln>
                            <a:noFill/>
                          </a:ln>
                          <a:effectLst/>
                          <a:latin typeface="+mn-lt"/>
                        </a:rPr>
                        <a:t>Sify</a:t>
                      </a:r>
                      <a:r>
                        <a:rPr kumimoji="0" lang="en-US" sz="1000" u="none" strike="noStrike" cap="none" normalizeH="0" baseline="0" dirty="0">
                          <a:ln>
                            <a:noFill/>
                          </a:ln>
                          <a:effectLst/>
                          <a:latin typeface="+mn-lt"/>
                        </a:rPr>
                        <a:t> Tier 3 Data Centers</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err="1">
                          <a:ln>
                            <a:noFill/>
                          </a:ln>
                          <a:effectLst/>
                          <a:latin typeface="+mn-lt"/>
                        </a:rPr>
                        <a:t>Sify</a:t>
                      </a:r>
                      <a:r>
                        <a:rPr kumimoji="0" lang="en-US" sz="1000" u="none" strike="noStrike" cap="none" normalizeH="0" baseline="0" dirty="0">
                          <a:ln>
                            <a:noFill/>
                          </a:ln>
                          <a:effectLst/>
                          <a:latin typeface="+mn-lt"/>
                        </a:rPr>
                        <a:t> Global Cloud Connect</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err="1">
                          <a:ln>
                            <a:noFill/>
                          </a:ln>
                          <a:effectLst/>
                          <a:latin typeface="+mn-lt"/>
                        </a:rPr>
                        <a:t>Sify</a:t>
                      </a:r>
                      <a:r>
                        <a:rPr kumimoji="0" lang="en-US" sz="1000" u="none" strike="noStrike" cap="none" normalizeH="0" baseline="0" dirty="0">
                          <a:ln>
                            <a:noFill/>
                          </a:ln>
                          <a:effectLst/>
                          <a:latin typeface="+mn-lt"/>
                        </a:rPr>
                        <a:t> Managed Services</a:t>
                      </a:r>
                      <a:endParaRPr kumimoji="0" lang="en-US" sz="1000" b="0" i="0" u="none" strike="noStrike" cap="none" normalizeH="0" baseline="0" dirty="0">
                        <a:ln>
                          <a:noFill/>
                        </a:ln>
                        <a:solidFill>
                          <a:srgbClr val="000000"/>
                        </a:solidFill>
                        <a:effectLst/>
                        <a:latin typeface="+mn-lt"/>
                        <a:ea typeface="Microsoft YaHei" charset="-122"/>
                        <a:cs typeface="Arial" charset="0"/>
                      </a:endParaRPr>
                    </a:p>
                  </a:txBody>
                  <a:tcPr/>
                </a:tc>
                <a:extLst>
                  <a:ext uri="{0D108BD9-81ED-4DB2-BD59-A6C34878D82A}">
                    <a16:rowId xmlns:a16="http://schemas.microsoft.com/office/drawing/2014/main" val="10002"/>
                  </a:ext>
                </a:extLst>
              </a:tr>
              <a:tr h="370840">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chemeClr val="tx1"/>
                          </a:solidFill>
                          <a:effectLst/>
                          <a:latin typeface="+mn-lt"/>
                          <a:ea typeface="+mn-ea"/>
                        </a:rPr>
                        <a:t>New Age Digital Solutions</a:t>
                      </a:r>
                      <a:endParaRPr kumimoji="0" lang="en-US" sz="1000" b="0" i="0" u="none" strike="noStrike" cap="none" normalizeH="0" baseline="0" dirty="0">
                        <a:ln>
                          <a:noFill/>
                        </a:ln>
                        <a:solidFill>
                          <a:srgbClr val="000000"/>
                        </a:solidFill>
                        <a:effectLst/>
                        <a:latin typeface="+mn-lt"/>
                        <a:ea typeface="Microsoft YaHei" charset="-122"/>
                      </a:endParaRPr>
                    </a:p>
                  </a:txBody>
                  <a:tcPr marL="126000" marR="126000" marT="109329" marB="66540" horzOverflow="overflow"/>
                </a:tc>
                <a:tc>
                  <a:txBody>
                    <a:bodyPr/>
                    <a:lstStyle/>
                    <a:p>
                      <a:pPr marL="117475" marR="0" lvl="0" indent="-117475" algn="l" defTabSz="457200" rtl="0" eaLnBrk="1" fontAlgn="base" latinLnBrk="0" hangingPunct="0">
                        <a:lnSpc>
                          <a:spcPct val="87000"/>
                        </a:lnSpc>
                        <a:spcBef>
                          <a:spcPct val="0"/>
                        </a:spcBef>
                        <a:spcAft>
                          <a:spcPct val="0"/>
                        </a:spcAft>
                        <a:buClrTx/>
                        <a:buSzPct val="100000"/>
                        <a:buFont typeface="Arial" pitchFamily="34" charset="0"/>
                        <a:buChar char="•"/>
                        <a:tabLst>
                          <a:tab pos="1174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chemeClr val="tx1"/>
                          </a:solidFill>
                          <a:effectLst/>
                          <a:latin typeface="+mn-lt"/>
                          <a:ea typeface="+mn-ea"/>
                        </a:rPr>
                        <a:t>AR/VR product demos and walkthroughs</a:t>
                      </a:r>
                    </a:p>
                    <a:p>
                      <a:pPr marL="117475" marR="0" lvl="0" indent="-117475" algn="l" defTabSz="457200" rtl="0" eaLnBrk="1" fontAlgn="base" latinLnBrk="0" hangingPunct="0">
                        <a:lnSpc>
                          <a:spcPct val="87000"/>
                        </a:lnSpc>
                        <a:spcBef>
                          <a:spcPct val="0"/>
                        </a:spcBef>
                        <a:spcAft>
                          <a:spcPct val="0"/>
                        </a:spcAft>
                        <a:buClrTx/>
                        <a:buSzPct val="100000"/>
                        <a:buFont typeface="Arial" pitchFamily="34" charset="0"/>
                        <a:buChar char="•"/>
                        <a:tabLst>
                          <a:tab pos="1174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a:ln>
                            <a:noFill/>
                          </a:ln>
                          <a:solidFill>
                            <a:schemeClr val="tx1"/>
                          </a:solidFill>
                          <a:effectLst/>
                          <a:latin typeface="+mn-lt"/>
                          <a:ea typeface="+mn-ea"/>
                        </a:rPr>
                        <a:t>AR/VR advertising and communication</a:t>
                      </a:r>
                    </a:p>
                  </a:txBody>
                  <a:tcPr marL="126000" marR="126000" marT="109329" marB="66540" horzOverflow="overflow"/>
                </a:tc>
                <a:tc>
                  <a:txBody>
                    <a:bodyPr/>
                    <a:lstStyle/>
                    <a:p>
                      <a:pPr marL="117475" marR="0" lvl="0" indent="-117475"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err="1">
                          <a:ln>
                            <a:noFill/>
                          </a:ln>
                          <a:solidFill>
                            <a:schemeClr val="tx1"/>
                          </a:solidFill>
                          <a:effectLst/>
                          <a:latin typeface="+mn-lt"/>
                          <a:ea typeface="+mn-ea"/>
                        </a:rPr>
                        <a:t>Sify</a:t>
                      </a:r>
                      <a:r>
                        <a:rPr kumimoji="0" lang="en-US" sz="1000" b="0" i="0" u="none" strike="noStrike" cap="none" normalizeH="0" baseline="0" dirty="0">
                          <a:ln>
                            <a:noFill/>
                          </a:ln>
                          <a:solidFill>
                            <a:schemeClr val="tx1"/>
                          </a:solidFill>
                          <a:effectLst/>
                          <a:latin typeface="+mn-lt"/>
                          <a:ea typeface="+mn-ea"/>
                        </a:rPr>
                        <a:t> AR/VR development solutions</a:t>
                      </a:r>
                    </a:p>
                    <a:p>
                      <a:pPr marL="117475" marR="0" lvl="0" indent="-117475"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err="1">
                          <a:ln>
                            <a:noFill/>
                          </a:ln>
                          <a:solidFill>
                            <a:schemeClr val="tx1"/>
                          </a:solidFill>
                          <a:effectLst/>
                          <a:latin typeface="+mn-lt"/>
                          <a:ea typeface="+mn-ea"/>
                        </a:rPr>
                        <a:t>Sify</a:t>
                      </a:r>
                      <a:r>
                        <a:rPr kumimoji="0" lang="en-US" sz="1000" b="0" i="0" u="none" strike="noStrike" cap="none" normalizeH="0" baseline="0" dirty="0">
                          <a:ln>
                            <a:noFill/>
                          </a:ln>
                          <a:solidFill>
                            <a:schemeClr val="tx1"/>
                          </a:solidFill>
                          <a:effectLst/>
                          <a:latin typeface="+mn-lt"/>
                          <a:ea typeface="+mn-ea"/>
                        </a:rPr>
                        <a:t> Application development</a:t>
                      </a:r>
                    </a:p>
                    <a:p>
                      <a:pPr marL="117475" marR="0" lvl="0" indent="-117475"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b="0" i="0" u="none" strike="noStrike" cap="none" normalizeH="0" baseline="0" dirty="0" err="1">
                          <a:ln>
                            <a:noFill/>
                          </a:ln>
                          <a:solidFill>
                            <a:schemeClr val="tx1"/>
                          </a:solidFill>
                          <a:effectLst/>
                          <a:latin typeface="+mn-lt"/>
                          <a:ea typeface="+mn-ea"/>
                        </a:rPr>
                        <a:t>Sify</a:t>
                      </a:r>
                      <a:r>
                        <a:rPr kumimoji="0" lang="en-US" sz="1000" b="0" i="0" u="none" strike="noStrike" cap="none" normalizeH="0" baseline="0" dirty="0">
                          <a:ln>
                            <a:noFill/>
                          </a:ln>
                          <a:solidFill>
                            <a:schemeClr val="tx1"/>
                          </a:solidFill>
                          <a:effectLst/>
                          <a:latin typeface="+mn-lt"/>
                          <a:ea typeface="+mn-ea"/>
                        </a:rPr>
                        <a:t> Cloud Storage</a:t>
                      </a:r>
                      <a:endParaRPr kumimoji="0" lang="en-US" sz="1000" b="0" i="0" u="none" strike="noStrike" cap="none" normalizeH="0" baseline="0" dirty="0">
                        <a:ln>
                          <a:noFill/>
                        </a:ln>
                        <a:solidFill>
                          <a:srgbClr val="000000"/>
                        </a:solidFill>
                        <a:effectLst/>
                        <a:latin typeface="+mn-lt"/>
                        <a:ea typeface="Microsoft YaHei" charset="-122"/>
                      </a:endParaRPr>
                    </a:p>
                  </a:txBody>
                  <a:tcPr marL="126000" marR="126000" marT="105977" marB="66540" horzOverflow="overflow"/>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Sify</a:t>
            </a:r>
            <a:r>
              <a:rPr lang="en-US" dirty="0"/>
              <a:t> overall relevance Contd. </a:t>
            </a:r>
          </a:p>
        </p:txBody>
      </p:sp>
      <p:graphicFrame>
        <p:nvGraphicFramePr>
          <p:cNvPr id="7" name="Table 6"/>
          <p:cNvGraphicFramePr>
            <a:graphicFrameLocks noGrp="1"/>
          </p:cNvGraphicFramePr>
          <p:nvPr/>
        </p:nvGraphicFramePr>
        <p:xfrm>
          <a:off x="358774" y="1041215"/>
          <a:ext cx="8418513" cy="3250520"/>
        </p:xfrm>
        <a:graphic>
          <a:graphicData uri="http://schemas.openxmlformats.org/drawingml/2006/table">
            <a:tbl>
              <a:tblPr firstRow="1" bandRow="1">
                <a:tableStyleId>{7DF18680-E054-41AD-8BC1-D1AEF772440D}</a:tableStyleId>
              </a:tblPr>
              <a:tblGrid>
                <a:gridCol w="1693310">
                  <a:extLst>
                    <a:ext uri="{9D8B030D-6E8A-4147-A177-3AD203B41FA5}">
                      <a16:colId xmlns:a16="http://schemas.microsoft.com/office/drawing/2014/main" val="20000"/>
                    </a:ext>
                  </a:extLst>
                </a:gridCol>
                <a:gridCol w="3919032">
                  <a:extLst>
                    <a:ext uri="{9D8B030D-6E8A-4147-A177-3AD203B41FA5}">
                      <a16:colId xmlns:a16="http://schemas.microsoft.com/office/drawing/2014/main" val="20001"/>
                    </a:ext>
                  </a:extLst>
                </a:gridCol>
                <a:gridCol w="2806171">
                  <a:extLst>
                    <a:ext uri="{9D8B030D-6E8A-4147-A177-3AD203B41FA5}">
                      <a16:colId xmlns:a16="http://schemas.microsoft.com/office/drawing/2014/main" val="20002"/>
                    </a:ext>
                  </a:extLst>
                </a:gridCol>
              </a:tblGrid>
              <a:tr h="293048">
                <a:tc>
                  <a:txBody>
                    <a:bodyPr/>
                    <a:lstStyle/>
                    <a:p>
                      <a:r>
                        <a:rPr lang="en-US" sz="1000" dirty="0"/>
                        <a:t>Solution</a:t>
                      </a:r>
                    </a:p>
                  </a:txBody>
                  <a:tcPr/>
                </a:tc>
                <a:tc>
                  <a:txBody>
                    <a:bodyPr/>
                    <a:lstStyle/>
                    <a:p>
                      <a:r>
                        <a:rPr lang="en-US" sz="1000" dirty="0"/>
                        <a:t>E – commerce functions</a:t>
                      </a:r>
                    </a:p>
                  </a:txBody>
                  <a:tcPr/>
                </a:tc>
                <a:tc>
                  <a:txBody>
                    <a:bodyPr/>
                    <a:lstStyle/>
                    <a:p>
                      <a:r>
                        <a:rPr lang="en-US" sz="1000" dirty="0" err="1"/>
                        <a:t>Sify</a:t>
                      </a:r>
                      <a:r>
                        <a:rPr lang="en-US" sz="1000" baseline="0" dirty="0"/>
                        <a:t> services</a:t>
                      </a:r>
                      <a:endParaRPr lang="en-US" sz="1000" dirty="0"/>
                    </a:p>
                  </a:txBody>
                  <a:tcPr/>
                </a:tc>
                <a:extLst>
                  <a:ext uri="{0D108BD9-81ED-4DB2-BD59-A6C34878D82A}">
                    <a16:rowId xmlns:a16="http://schemas.microsoft.com/office/drawing/2014/main" val="10000"/>
                  </a:ext>
                </a:extLst>
              </a:tr>
              <a:tr h="705039">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Application services(Industry Standard Applications)</a:t>
                      </a:r>
                      <a:endParaRPr kumimoji="0" lang="en-US" sz="1000" b="0" i="0" u="none" strike="noStrike" cap="none" normalizeH="0" baseline="0" dirty="0">
                        <a:ln>
                          <a:noFill/>
                        </a:ln>
                        <a:solidFill>
                          <a:srgbClr val="000000"/>
                        </a:solidFill>
                        <a:effectLst/>
                        <a:latin typeface="+mn-lt"/>
                        <a:ea typeface="Microsoft YaHei" charset="-122"/>
                        <a:cs typeface="Arial" charset="0"/>
                      </a:endParaRPr>
                    </a:p>
                  </a:txBody>
                  <a:tcPr marL="126000" marR="126000" marT="109329" marB="66540" horzOverflow="overflow"/>
                </a:tc>
                <a:tc>
                  <a:txBody>
                    <a:bodyPr/>
                    <a:lstStyle/>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CRM &amp; Analytics for better customer engagement</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Analytics &amp; Machine Learning for better merchandizing and supply chain management</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Cloud ERP solutions</a:t>
                      </a:r>
                      <a:endParaRPr kumimoji="0" lang="en-US" sz="1000" b="0" i="0" u="none" strike="noStrike" cap="none" normalizeH="0" baseline="0" dirty="0">
                        <a:ln>
                          <a:noFill/>
                        </a:ln>
                        <a:solidFill>
                          <a:srgbClr val="000000"/>
                        </a:solidFill>
                        <a:effectLst/>
                        <a:latin typeface="+mn-lt"/>
                        <a:ea typeface="Microsoft YaHei" charset="-122"/>
                        <a:cs typeface="Arial" charset="0"/>
                      </a:endParaRPr>
                    </a:p>
                  </a:txBody>
                  <a:tcPr marL="126000" marR="126000" marT="109329" marB="66540" horzOverflow="overflow"/>
                </a:tc>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Oracle advanced security, Oracle DB vault &amp; firewall, Azure stack, Office 365 Suite &amp; EMS, Azure Media Services, Power BI, DB Management System</a:t>
                      </a:r>
                      <a:endParaRPr kumimoji="0" lang="en-US" sz="1000" b="0" i="0" u="none" strike="noStrike" cap="none" normalizeH="0" baseline="0" dirty="0">
                        <a:ln>
                          <a:noFill/>
                        </a:ln>
                        <a:solidFill>
                          <a:srgbClr val="000000"/>
                        </a:solidFill>
                        <a:effectLst/>
                        <a:latin typeface="+mn-lt"/>
                        <a:ea typeface="Microsoft YaHei" charset="-122"/>
                        <a:cs typeface="Arial" charset="0"/>
                      </a:endParaRPr>
                    </a:p>
                  </a:txBody>
                  <a:tcPr marL="126000" marR="126000" marT="109329" marB="66540" horzOverflow="overflow"/>
                </a:tc>
                <a:extLst>
                  <a:ext uri="{0D108BD9-81ED-4DB2-BD59-A6C34878D82A}">
                    <a16:rowId xmlns:a16="http://schemas.microsoft.com/office/drawing/2014/main" val="10001"/>
                  </a:ext>
                </a:extLst>
              </a:tr>
              <a:tr h="440307">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Application services(</a:t>
                      </a:r>
                      <a:r>
                        <a:rPr kumimoji="0" lang="en-US" sz="1000" u="none" strike="noStrike" cap="none" normalizeH="0" baseline="0" dirty="0" err="1">
                          <a:ln>
                            <a:noFill/>
                          </a:ln>
                          <a:effectLst/>
                        </a:rPr>
                        <a:t>Sify</a:t>
                      </a:r>
                      <a:r>
                        <a:rPr kumimoji="0" lang="en-US" sz="1000" u="none" strike="noStrike" cap="none" normalizeH="0" baseline="0" dirty="0">
                          <a:ln>
                            <a:noFill/>
                          </a:ln>
                          <a:effectLst/>
                        </a:rPr>
                        <a:t> Applications)</a:t>
                      </a:r>
                      <a:endParaRPr kumimoji="0" lang="en-US" sz="1000" b="0" i="0" u="none" strike="noStrike" cap="none" normalizeH="0" baseline="0" dirty="0">
                        <a:ln>
                          <a:noFill/>
                        </a:ln>
                        <a:solidFill>
                          <a:srgbClr val="000000"/>
                        </a:solidFill>
                        <a:effectLst/>
                        <a:latin typeface="+mn-lt"/>
                        <a:ea typeface="Microsoft YaHei" charset="-122"/>
                      </a:endParaRPr>
                    </a:p>
                  </a:txBody>
                  <a:tcPr marL="126000" marR="126000" marT="109329" marB="66540" horzOverflow="overflow"/>
                </a:tc>
                <a:tc>
                  <a:txBody>
                    <a:bodyPr/>
                    <a:lstStyle/>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1698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Supply chain management &amp; optimization</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1698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Mobile App Development</a:t>
                      </a:r>
                      <a:endParaRPr kumimoji="0" lang="en-US" sz="1000" u="none" strike="noStrike" cap="none" normalizeH="0" baseline="0" dirty="0">
                        <a:ln>
                          <a:noFill/>
                        </a:ln>
                        <a:effectLst/>
                        <a:latin typeface="+mn-lt"/>
                      </a:endParaRPr>
                    </a:p>
                  </a:txBody>
                  <a:tcPr marL="126000" marR="126000" marT="109329" marB="66540" horzOverflow="overflow"/>
                </a:tc>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err="1">
                          <a:ln>
                            <a:noFill/>
                          </a:ln>
                          <a:effectLst/>
                        </a:rPr>
                        <a:t>ForumNxt</a:t>
                      </a:r>
                      <a:endParaRPr kumimoji="0" lang="en-US" sz="1000" b="0" i="0" u="none" strike="noStrike" cap="none" normalizeH="0" baseline="0" dirty="0">
                        <a:ln>
                          <a:noFill/>
                        </a:ln>
                        <a:solidFill>
                          <a:srgbClr val="000000"/>
                        </a:solidFill>
                        <a:effectLst/>
                        <a:latin typeface="+mn-lt"/>
                        <a:ea typeface="Microsoft YaHei" charset="-122"/>
                        <a:cs typeface="Arial" charset="0"/>
                      </a:endParaRPr>
                    </a:p>
                  </a:txBody>
                  <a:tcPr marL="126000" marR="126000" marT="109329" marB="66540" horzOverflow="overflow"/>
                </a:tc>
                <a:extLst>
                  <a:ext uri="{0D108BD9-81ED-4DB2-BD59-A6C34878D82A}">
                    <a16:rowId xmlns:a16="http://schemas.microsoft.com/office/drawing/2014/main" val="10002"/>
                  </a:ext>
                </a:extLst>
              </a:tr>
              <a:tr h="1234504">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Connectivity </a:t>
                      </a:r>
                      <a:endParaRPr kumimoji="0" lang="en-US" sz="1000" b="0" i="0" u="none" strike="noStrike" cap="none" normalizeH="0" baseline="0" dirty="0">
                        <a:ln>
                          <a:noFill/>
                        </a:ln>
                        <a:solidFill>
                          <a:srgbClr val="000000"/>
                        </a:solidFill>
                        <a:effectLst/>
                        <a:latin typeface="+mn-lt"/>
                        <a:ea typeface="Microsoft YaHei" charset="-122"/>
                      </a:endParaRPr>
                    </a:p>
                  </a:txBody>
                  <a:tcPr marL="126000" marR="126000" marT="109329" marB="66540" horzOverflow="overflow"/>
                </a:tc>
                <a:tc>
                  <a:txBody>
                    <a:bodyPr/>
                    <a:lstStyle/>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1698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IN" sz="1000" u="none" strike="noStrike" cap="none" normalizeH="0" baseline="0" dirty="0">
                          <a:ln>
                            <a:noFill/>
                          </a:ln>
                          <a:effectLst/>
                        </a:rPr>
                        <a:t>Predictive equipment maintenance is used for managing energy, predicting equipment failure or detecting other issues</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1698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IN" sz="1000" dirty="0"/>
                        <a:t>Smart Transportation - </a:t>
                      </a:r>
                      <a:r>
                        <a:rPr lang="en-US" sz="1000" dirty="0"/>
                        <a:t>Maintenance of transport, tracking and route optimization</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1698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IN" sz="1000" dirty="0"/>
                        <a:t>Smart shelves can automatically monitor inventory in stores and notifies the manager when an SKU is about to go out of stock</a:t>
                      </a:r>
                      <a:endParaRPr kumimoji="0" lang="en-US" sz="1000" b="0" i="0" u="none" strike="noStrike" cap="none" normalizeH="0" baseline="0" dirty="0">
                        <a:ln>
                          <a:noFill/>
                        </a:ln>
                        <a:solidFill>
                          <a:srgbClr val="000000"/>
                        </a:solidFill>
                        <a:effectLst/>
                        <a:latin typeface="+mn-lt"/>
                        <a:ea typeface="Microsoft YaHei" charset="-122"/>
                      </a:endParaRPr>
                    </a:p>
                  </a:txBody>
                  <a:tcPr marL="126000" marR="126000" marT="109329" marB="66540" horzOverflow="overflow"/>
                </a:tc>
                <a:tc>
                  <a:txBody>
                    <a:bodyPr/>
                    <a:lstStyle/>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Data Center Interconnect,</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Global Cloud Connect,</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Azure </a:t>
                      </a:r>
                      <a:r>
                        <a:rPr kumimoji="0" lang="en-US" sz="1000" u="none" strike="noStrike" cap="none" normalizeH="0" baseline="0" dirty="0" err="1">
                          <a:ln>
                            <a:noFill/>
                          </a:ln>
                          <a:effectLst/>
                        </a:rPr>
                        <a:t>ExpressRoute</a:t>
                      </a:r>
                      <a:r>
                        <a:rPr kumimoji="0" lang="en-US" sz="1000" u="none" strike="noStrike" cap="none" normalizeH="0" baseline="0" dirty="0">
                          <a:ln>
                            <a:noFill/>
                          </a:ln>
                          <a:effectLst/>
                        </a:rPr>
                        <a:t>,</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AWS Direct Connect, Managed </a:t>
                      </a:r>
                      <a:r>
                        <a:rPr kumimoji="0" lang="en-US" sz="1000" u="none" strike="noStrike" cap="none" normalizeH="0" baseline="0" dirty="0" err="1">
                          <a:ln>
                            <a:noFill/>
                          </a:ln>
                          <a:effectLst/>
                        </a:rPr>
                        <a:t>WiFi</a:t>
                      </a:r>
                      <a:r>
                        <a:rPr kumimoji="0" lang="en-US" sz="1000" u="none" strike="noStrike" cap="none" normalizeH="0" baseline="0" dirty="0">
                          <a:ln>
                            <a:noFill/>
                          </a:ln>
                          <a:effectLst/>
                        </a:rPr>
                        <a:t>, Managed Network</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err="1">
                          <a:ln>
                            <a:noFill/>
                          </a:ln>
                          <a:effectLst/>
                        </a:rPr>
                        <a:t>Sify</a:t>
                      </a:r>
                      <a:r>
                        <a:rPr kumimoji="0" lang="en-US" sz="1000" u="none" strike="noStrike" cap="none" normalizeH="0" baseline="0" dirty="0">
                          <a:ln>
                            <a:noFill/>
                          </a:ln>
                          <a:effectLst/>
                        </a:rPr>
                        <a:t> MPLS, Ethernet</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1000" u="none" strike="noStrike" cap="none" normalizeH="0" baseline="0" dirty="0" err="1">
                          <a:ln>
                            <a:noFill/>
                          </a:ln>
                          <a:effectLst/>
                        </a:rPr>
                        <a:t>Sify</a:t>
                      </a:r>
                      <a:r>
                        <a:rPr kumimoji="0" lang="en-US" sz="1000" u="none" strike="noStrike" cap="none" normalizeH="0" baseline="0" dirty="0">
                          <a:ln>
                            <a:noFill/>
                          </a:ln>
                          <a:effectLst/>
                        </a:rPr>
                        <a:t> IOT services, Analytics services</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0" i="0" u="none" strike="noStrike" cap="none" normalizeH="0" baseline="0" dirty="0">
                        <a:ln>
                          <a:noFill/>
                        </a:ln>
                        <a:solidFill>
                          <a:srgbClr val="000000"/>
                        </a:solidFill>
                        <a:effectLst/>
                        <a:latin typeface="+mn-lt"/>
                        <a:ea typeface="Microsoft YaHei" charset="-122"/>
                      </a:endParaRPr>
                    </a:p>
                  </a:txBody>
                  <a:tcPr marL="126000" marR="126000" marT="109329" marB="66540" horzOverflow="overflow"/>
                </a:tc>
                <a:extLst>
                  <a:ext uri="{0D108BD9-81ED-4DB2-BD59-A6C34878D82A}">
                    <a16:rowId xmlns:a16="http://schemas.microsoft.com/office/drawing/2014/main" val="10003"/>
                  </a:ext>
                </a:extLst>
              </a:tr>
              <a:tr h="572673">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1000" u="none" strike="noStrike" cap="none" normalizeH="0" baseline="0" dirty="0">
                          <a:ln>
                            <a:noFill/>
                          </a:ln>
                          <a:effectLst/>
                        </a:rPr>
                        <a:t>Security Consulting &amp; Managed Services; Data Protection</a:t>
                      </a:r>
                      <a:endParaRPr kumimoji="0" lang="en-US" sz="1000" b="0" i="0" u="none" strike="noStrike" cap="none" normalizeH="0" baseline="0" dirty="0">
                        <a:ln>
                          <a:noFill/>
                        </a:ln>
                        <a:solidFill>
                          <a:srgbClr val="000000"/>
                        </a:solidFill>
                        <a:effectLst/>
                        <a:latin typeface="+mn-lt"/>
                        <a:ea typeface="Microsoft YaHei" charset="-122"/>
                      </a:endParaRPr>
                    </a:p>
                  </a:txBody>
                  <a:tcPr marL="126000" marR="126000" marT="105977" marB="66540" horzOverflow="overflow"/>
                </a:tc>
                <a:tc>
                  <a:txBody>
                    <a:bodyPr/>
                    <a:lstStyle/>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Protection against data breaches, hacks and leakages, phishing</a:t>
                      </a:r>
                    </a:p>
                    <a:p>
                      <a:pPr marL="169863" marR="0" lvl="0" indent="-169863" algn="l" defTabSz="457200" rtl="0" eaLnBrk="1" fontAlgn="base" latinLnBrk="0" hangingPunct="0">
                        <a:lnSpc>
                          <a:spcPct val="87000"/>
                        </a:lnSpc>
                        <a:spcBef>
                          <a:spcPct val="0"/>
                        </a:spcBef>
                        <a:spcAft>
                          <a:spcPct val="0"/>
                        </a:spcAft>
                        <a:buClrTx/>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Proactive incident management and response</a:t>
                      </a:r>
                      <a:endParaRPr kumimoji="0" lang="en-US" sz="1000" b="0" i="0" u="none" strike="noStrike" cap="none" normalizeH="0" baseline="0" dirty="0">
                        <a:ln>
                          <a:noFill/>
                        </a:ln>
                        <a:solidFill>
                          <a:srgbClr val="000000"/>
                        </a:solidFill>
                        <a:effectLst/>
                        <a:latin typeface="+mn-lt"/>
                        <a:ea typeface="Microsoft YaHei" charset="-122"/>
                      </a:endParaRPr>
                    </a:p>
                  </a:txBody>
                  <a:tcPr marL="126000" marR="126000" marT="109329" marB="66540" horzOverflow="overflow"/>
                </a:tc>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000" u="none" strike="noStrike" cap="none" normalizeH="0" baseline="0" dirty="0">
                          <a:ln>
                            <a:noFill/>
                          </a:ln>
                          <a:effectLst/>
                        </a:rPr>
                        <a:t>Security Consulting services, managed security services</a:t>
                      </a:r>
                    </a:p>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1000" u="none" strike="noStrike" cap="none" normalizeH="0" baseline="0" dirty="0" err="1">
                          <a:ln>
                            <a:noFill/>
                          </a:ln>
                          <a:effectLst/>
                        </a:rPr>
                        <a:t>Goinfinit</a:t>
                      </a:r>
                      <a:r>
                        <a:rPr kumimoji="0" lang="en-US" sz="1000" u="none" strike="noStrike" cap="none" normalizeH="0" baseline="0" dirty="0">
                          <a:ln>
                            <a:noFill/>
                          </a:ln>
                          <a:effectLst/>
                        </a:rPr>
                        <a:t> Backup, </a:t>
                      </a:r>
                      <a:r>
                        <a:rPr kumimoji="0" lang="en-US" sz="1000" u="none" strike="noStrike" cap="none" normalizeH="0" baseline="0" dirty="0" err="1">
                          <a:ln>
                            <a:noFill/>
                          </a:ln>
                          <a:effectLst/>
                        </a:rPr>
                        <a:t>Goinfinit</a:t>
                      </a:r>
                      <a:r>
                        <a:rPr kumimoji="0" lang="en-US" sz="1000" u="none" strike="noStrike" cap="none" normalizeH="0" baseline="0" dirty="0">
                          <a:ln>
                            <a:noFill/>
                          </a:ln>
                          <a:effectLst/>
                        </a:rPr>
                        <a:t> Recover</a:t>
                      </a:r>
                      <a:endParaRPr kumimoji="0" lang="en-US" sz="1000" b="0" i="0" u="none" strike="noStrike" cap="none" normalizeH="0" baseline="0" dirty="0">
                        <a:ln>
                          <a:noFill/>
                        </a:ln>
                        <a:solidFill>
                          <a:srgbClr val="000000"/>
                        </a:solidFill>
                        <a:effectLst/>
                        <a:latin typeface="+mn-lt"/>
                        <a:ea typeface="Microsoft YaHei" charset="-122"/>
                      </a:endParaRPr>
                    </a:p>
                  </a:txBody>
                  <a:tcPr marL="126000" marR="126000" marT="105977" marB="66540" horzOverflow="overflow"/>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online shopping">
            <a:extLst>
              <a:ext uri="{FF2B5EF4-FFF2-40B4-BE49-F238E27FC236}">
                <a16:creationId xmlns:a16="http://schemas.microsoft.com/office/drawing/2014/main" id="{79684620-E122-4D8A-A936-7631744594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800" r="6724" b="23400"/>
          <a:stretch/>
        </p:blipFill>
        <p:spPr bwMode="auto">
          <a:xfrm>
            <a:off x="1" y="1120705"/>
            <a:ext cx="9144000" cy="28819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097306"/>
            <a:ext cx="9140764" cy="46800"/>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9" name="Rectangle 8"/>
          <p:cNvSpPr/>
          <p:nvPr/>
        </p:nvSpPr>
        <p:spPr>
          <a:xfrm>
            <a:off x="0" y="4002649"/>
            <a:ext cx="9140764" cy="46800"/>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16" name="Rectangle 15"/>
          <p:cNvSpPr/>
          <p:nvPr/>
        </p:nvSpPr>
        <p:spPr>
          <a:xfrm>
            <a:off x="-3237" y="1140852"/>
            <a:ext cx="9144001" cy="2861796"/>
          </a:xfrm>
          <a:prstGeom prst="rect">
            <a:avLst/>
          </a:prstGeom>
          <a:solidFill>
            <a:schemeClr val="tx1">
              <a:lumMod val="75000"/>
              <a:lumOff val="25000"/>
              <a:alpha val="18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itle 1"/>
          <p:cNvSpPr txBox="1">
            <a:spLocks/>
          </p:cNvSpPr>
          <p:nvPr/>
        </p:nvSpPr>
        <p:spPr>
          <a:xfrm>
            <a:off x="358775" y="2342545"/>
            <a:ext cx="7920000" cy="461665"/>
          </a:xfrm>
          <a:prstGeom prst="rect">
            <a:avLst/>
          </a:prstGeom>
        </p:spPr>
        <p:txBody>
          <a:bodyPr lIns="0" anchor="b" anchorCtr="0">
            <a:spAutoFit/>
          </a:bodyPr>
          <a:lstStyle>
            <a:lvl1pPr algn="l" defTabSz="1003960" rtl="0" eaLnBrk="1" latinLnBrk="0" hangingPunct="1">
              <a:spcBef>
                <a:spcPct val="0"/>
              </a:spcBef>
              <a:buNone/>
              <a:defRPr lang="en-GB" sz="2400" kern="1200">
                <a:solidFill>
                  <a:schemeClr val="tx2"/>
                </a:solidFill>
                <a:latin typeface="+mj-lt"/>
                <a:ea typeface="+mj-ea"/>
                <a:cs typeface="+mj-cs"/>
              </a:defRPr>
            </a:lvl1pPr>
          </a:lstStyle>
          <a:p>
            <a:pPr defTabSz="914286"/>
            <a:r>
              <a:rPr lang="en-US" cap="all" dirty="0">
                <a:solidFill>
                  <a:schemeClr val="bg1"/>
                </a:solidFill>
                <a:latin typeface="Trebuchet MS" pitchFamily="34" charset="0"/>
              </a:rPr>
              <a:t>Introducing </a:t>
            </a:r>
            <a:r>
              <a:rPr lang="en-US" cap="all" dirty="0" err="1">
                <a:solidFill>
                  <a:schemeClr val="bg1"/>
                </a:solidFill>
                <a:latin typeface="Trebuchet MS" pitchFamily="34" charset="0"/>
              </a:rPr>
              <a:t>sify</a:t>
            </a:r>
            <a:r>
              <a:rPr lang="en-US" cap="all" dirty="0">
                <a:solidFill>
                  <a:schemeClr val="bg1"/>
                </a:solidFill>
                <a:latin typeface="Trebuchet MS" pitchFamily="34" charset="0"/>
              </a:rPr>
              <a:t> and </a:t>
            </a:r>
            <a:r>
              <a:rPr lang="en-US" cap="all" dirty="0" err="1">
                <a:solidFill>
                  <a:schemeClr val="bg1"/>
                </a:solidFill>
                <a:latin typeface="Trebuchet MS" pitchFamily="34" charset="0"/>
              </a:rPr>
              <a:t>cloud@core</a:t>
            </a:r>
            <a:endParaRPr lang="en-US" cap="all" dirty="0">
              <a:solidFill>
                <a:schemeClr val="bg1"/>
              </a:solidFill>
              <a:latin typeface="Trebuchet MS" pitchFamily="34" charset="0"/>
            </a:endParaRPr>
          </a:p>
        </p:txBody>
      </p:sp>
    </p:spTree>
    <p:extLst>
      <p:ext uri="{BB962C8B-B14F-4D97-AF65-F5344CB8AC3E}">
        <p14:creationId xmlns:p14="http://schemas.microsoft.com/office/powerpoint/2010/main" val="2790704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8C0EBD-7C03-4625-BB5F-1414E30CC67B}"/>
              </a:ext>
            </a:extLst>
          </p:cNvPr>
          <p:cNvSpPr>
            <a:spLocks noGrp="1"/>
          </p:cNvSpPr>
          <p:nvPr>
            <p:ph type="sldNum" sz="quarter" idx="4"/>
          </p:nvPr>
        </p:nvSpPr>
        <p:spPr/>
        <p:txBody>
          <a:bodyPr/>
          <a:lstStyle/>
          <a:p>
            <a:fld id="{00A528DF-D215-450C-9DB5-2AB96B301B6B}" type="slidenum">
              <a:rPr lang="en-US" smtClean="0">
                <a:solidFill>
                  <a:prstClr val="black">
                    <a:tint val="75000"/>
                  </a:prstClr>
                </a:solidFill>
              </a:rPr>
              <a:pPr/>
              <a:t>15</a:t>
            </a:fld>
            <a:endParaRPr lang="en-US" dirty="0">
              <a:solidFill>
                <a:prstClr val="black">
                  <a:tint val="75000"/>
                </a:prstClr>
              </a:solidFill>
            </a:endParaRPr>
          </a:p>
        </p:txBody>
      </p:sp>
      <p:grpSp>
        <p:nvGrpSpPr>
          <p:cNvPr id="3" name="Group 2">
            <a:extLst>
              <a:ext uri="{FF2B5EF4-FFF2-40B4-BE49-F238E27FC236}">
                <a16:creationId xmlns:a16="http://schemas.microsoft.com/office/drawing/2014/main" id="{28C07D35-5658-4D2D-AE6D-7073FB47127C}"/>
              </a:ext>
            </a:extLst>
          </p:cNvPr>
          <p:cNvGrpSpPr/>
          <p:nvPr/>
        </p:nvGrpSpPr>
        <p:grpSpPr>
          <a:xfrm>
            <a:off x="879231" y="696097"/>
            <a:ext cx="7805962" cy="3897456"/>
            <a:chOff x="637589" y="512253"/>
            <a:chExt cx="8157654" cy="4174351"/>
          </a:xfrm>
        </p:grpSpPr>
        <p:sp>
          <p:nvSpPr>
            <p:cNvPr id="4" name="Rectangle 3">
              <a:extLst>
                <a:ext uri="{FF2B5EF4-FFF2-40B4-BE49-F238E27FC236}">
                  <a16:creationId xmlns:a16="http://schemas.microsoft.com/office/drawing/2014/main" id="{B2634D29-8903-4CBE-BD7F-B34F2EC3F98F}"/>
                </a:ext>
              </a:extLst>
            </p:cNvPr>
            <p:cNvSpPr/>
            <p:nvPr/>
          </p:nvSpPr>
          <p:spPr>
            <a:xfrm>
              <a:off x="824794" y="4381133"/>
              <a:ext cx="1974208" cy="199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Trebuchet MS" panose="020B0603020202020204" pitchFamily="34" charset="0"/>
              </a:endParaRPr>
            </a:p>
          </p:txBody>
        </p:sp>
        <p:sp>
          <p:nvSpPr>
            <p:cNvPr id="5" name="Rectangle 4">
              <a:extLst>
                <a:ext uri="{FF2B5EF4-FFF2-40B4-BE49-F238E27FC236}">
                  <a16:creationId xmlns:a16="http://schemas.microsoft.com/office/drawing/2014/main" id="{BEF18FBE-55AD-40A4-88D1-CC609618C12B}"/>
                </a:ext>
              </a:extLst>
            </p:cNvPr>
            <p:cNvSpPr/>
            <p:nvPr/>
          </p:nvSpPr>
          <p:spPr>
            <a:xfrm>
              <a:off x="795125" y="2480246"/>
              <a:ext cx="1639779" cy="356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Trebuchet MS" panose="020B0603020202020204" pitchFamily="34" charset="0"/>
              </a:endParaRPr>
            </a:p>
          </p:txBody>
        </p:sp>
        <p:sp>
          <p:nvSpPr>
            <p:cNvPr id="6" name="Rectangle 5">
              <a:extLst>
                <a:ext uri="{FF2B5EF4-FFF2-40B4-BE49-F238E27FC236}">
                  <a16:creationId xmlns:a16="http://schemas.microsoft.com/office/drawing/2014/main" id="{5A983B07-68DE-47A0-9916-52B79C9DA14A}"/>
                </a:ext>
              </a:extLst>
            </p:cNvPr>
            <p:cNvSpPr/>
            <p:nvPr/>
          </p:nvSpPr>
          <p:spPr>
            <a:xfrm>
              <a:off x="795126" y="1653199"/>
              <a:ext cx="1655556" cy="186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Trebuchet MS" panose="020B0603020202020204" pitchFamily="34" charset="0"/>
              </a:endParaRPr>
            </a:p>
          </p:txBody>
        </p:sp>
        <p:pic>
          <p:nvPicPr>
            <p:cNvPr id="7" name="Picture 1305">
              <a:extLst>
                <a:ext uri="{FF2B5EF4-FFF2-40B4-BE49-F238E27FC236}">
                  <a16:creationId xmlns:a16="http://schemas.microsoft.com/office/drawing/2014/main" id="{0AE14556-C009-4756-8EF4-E4BEE02B0CD9}"/>
                </a:ext>
              </a:extLst>
            </p:cNvPr>
            <p:cNvPicPr>
              <a:picLocks noChangeAspect="1" noChangeArrowheads="1"/>
            </p:cNvPicPr>
            <p:nvPr/>
          </p:nvPicPr>
          <p:blipFill>
            <a:blip r:embed="rId2" cstate="email">
              <a:duotone>
                <a:schemeClr val="bg2">
                  <a:shade val="45000"/>
                  <a:satMod val="135000"/>
                </a:schemeClr>
                <a:prstClr val="white"/>
              </a:duotone>
              <a:lum bright="40000" contrast="-40000"/>
              <a:extLst>
                <a:ext uri="{28A0092B-C50C-407E-A947-70E740481C1C}">
                  <a14:useLocalDpi xmlns:a14="http://schemas.microsoft.com/office/drawing/2010/main"/>
                </a:ext>
              </a:extLst>
            </a:blip>
            <a:srcRect/>
            <a:stretch>
              <a:fillRect/>
            </a:stretch>
          </p:blipFill>
          <p:spPr bwMode="auto">
            <a:xfrm>
              <a:off x="2854114" y="907901"/>
              <a:ext cx="2072303" cy="20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a:extLst>
                <a:ext uri="{FF2B5EF4-FFF2-40B4-BE49-F238E27FC236}">
                  <a16:creationId xmlns:a16="http://schemas.microsoft.com/office/drawing/2014/main" id="{B3F4CF84-8672-4C8E-9954-896563F21C47}"/>
                </a:ext>
              </a:extLst>
            </p:cNvPr>
            <p:cNvSpPr/>
            <p:nvPr/>
          </p:nvSpPr>
          <p:spPr>
            <a:xfrm>
              <a:off x="3158578" y="1218523"/>
              <a:ext cx="1451522" cy="143257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Trebuchet MS" panose="020B0603020202020204" pitchFamily="34" charset="0"/>
                <a:cs typeface="Arial" panose="020B0604020202020204" pitchFamily="34" charset="0"/>
              </a:endParaRPr>
            </a:p>
          </p:txBody>
        </p:sp>
        <p:sp>
          <p:nvSpPr>
            <p:cNvPr id="9" name="Freeform 6">
              <a:extLst>
                <a:ext uri="{FF2B5EF4-FFF2-40B4-BE49-F238E27FC236}">
                  <a16:creationId xmlns:a16="http://schemas.microsoft.com/office/drawing/2014/main" id="{A312B320-8307-46F7-B304-5D915A16437A}"/>
                </a:ext>
              </a:extLst>
            </p:cNvPr>
            <p:cNvSpPr>
              <a:spLocks/>
            </p:cNvSpPr>
            <p:nvPr/>
          </p:nvSpPr>
          <p:spPr bwMode="auto">
            <a:xfrm rot="11090896">
              <a:off x="3137424" y="2363089"/>
              <a:ext cx="490183" cy="368054"/>
            </a:xfrm>
            <a:custGeom>
              <a:avLst/>
              <a:gdLst>
                <a:gd name="T0" fmla="*/ 8 w 248"/>
                <a:gd name="T1" fmla="*/ 0 h 186"/>
                <a:gd name="T2" fmla="*/ 0 w 248"/>
                <a:gd name="T3" fmla="*/ 44 h 186"/>
                <a:gd name="T4" fmla="*/ 211 w 248"/>
                <a:gd name="T5" fmla="*/ 186 h 186"/>
                <a:gd name="T6" fmla="*/ 248 w 248"/>
                <a:gd name="T7" fmla="*/ 162 h 186"/>
                <a:gd name="T8" fmla="*/ 8 w 248"/>
                <a:gd name="T9" fmla="*/ 0 h 186"/>
              </a:gdLst>
              <a:ahLst/>
              <a:cxnLst>
                <a:cxn ang="0">
                  <a:pos x="T0" y="T1"/>
                </a:cxn>
                <a:cxn ang="0">
                  <a:pos x="T2" y="T3"/>
                </a:cxn>
                <a:cxn ang="0">
                  <a:pos x="T4" y="T5"/>
                </a:cxn>
                <a:cxn ang="0">
                  <a:pos x="T6" y="T7"/>
                </a:cxn>
                <a:cxn ang="0">
                  <a:pos x="T8" y="T9"/>
                </a:cxn>
              </a:cxnLst>
              <a:rect l="0" t="0" r="r" b="b"/>
              <a:pathLst>
                <a:path w="248" h="186">
                  <a:moveTo>
                    <a:pt x="8" y="0"/>
                  </a:moveTo>
                  <a:cubicBezTo>
                    <a:pt x="0" y="44"/>
                    <a:pt x="0" y="44"/>
                    <a:pt x="0" y="44"/>
                  </a:cubicBezTo>
                  <a:cubicBezTo>
                    <a:pt x="85" y="67"/>
                    <a:pt x="158" y="118"/>
                    <a:pt x="211" y="186"/>
                  </a:cubicBezTo>
                  <a:cubicBezTo>
                    <a:pt x="248" y="162"/>
                    <a:pt x="248" y="162"/>
                    <a:pt x="248" y="162"/>
                  </a:cubicBezTo>
                  <a:cubicBezTo>
                    <a:pt x="189" y="84"/>
                    <a:pt x="105" y="26"/>
                    <a:pt x="8" y="0"/>
                  </a:cubicBezTo>
                  <a:close/>
                </a:path>
              </a:pathLst>
            </a:custGeom>
            <a:solidFill>
              <a:schemeClr val="bg1">
                <a:lumMod val="75000"/>
              </a:schemeClr>
            </a:solidFill>
            <a:ln w="10"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sp>
          <p:nvSpPr>
            <p:cNvPr id="10" name="Freeform 7">
              <a:extLst>
                <a:ext uri="{FF2B5EF4-FFF2-40B4-BE49-F238E27FC236}">
                  <a16:creationId xmlns:a16="http://schemas.microsoft.com/office/drawing/2014/main" id="{803920DC-DBEB-416E-AC3D-03ABA9A3C794}"/>
                </a:ext>
              </a:extLst>
            </p:cNvPr>
            <p:cNvSpPr>
              <a:spLocks/>
            </p:cNvSpPr>
            <p:nvPr/>
          </p:nvSpPr>
          <p:spPr bwMode="auto">
            <a:xfrm rot="11090896">
              <a:off x="3700076" y="2641274"/>
              <a:ext cx="547900" cy="185700"/>
            </a:xfrm>
            <a:custGeom>
              <a:avLst/>
              <a:gdLst>
                <a:gd name="T0" fmla="*/ 24 w 277"/>
                <a:gd name="T1" fmla="*/ 94 h 94"/>
                <a:gd name="T2" fmla="*/ 218 w 277"/>
                <a:gd name="T3" fmla="*/ 44 h 94"/>
                <a:gd name="T4" fmla="*/ 272 w 277"/>
                <a:gd name="T5" fmla="*/ 48 h 94"/>
                <a:gd name="T6" fmla="*/ 277 w 277"/>
                <a:gd name="T7" fmla="*/ 4 h 94"/>
                <a:gd name="T8" fmla="*/ 218 w 277"/>
                <a:gd name="T9" fmla="*/ 0 h 94"/>
                <a:gd name="T10" fmla="*/ 0 w 277"/>
                <a:gd name="T11" fmla="*/ 56 h 94"/>
                <a:gd name="T12" fmla="*/ 24 w 277"/>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277" h="94">
                  <a:moveTo>
                    <a:pt x="24" y="94"/>
                  </a:moveTo>
                  <a:cubicBezTo>
                    <a:pt x="81" y="62"/>
                    <a:pt x="148" y="44"/>
                    <a:pt x="218" y="44"/>
                  </a:cubicBezTo>
                  <a:cubicBezTo>
                    <a:pt x="236" y="44"/>
                    <a:pt x="254" y="45"/>
                    <a:pt x="272" y="48"/>
                  </a:cubicBezTo>
                  <a:cubicBezTo>
                    <a:pt x="277" y="4"/>
                    <a:pt x="277" y="4"/>
                    <a:pt x="277" y="4"/>
                  </a:cubicBezTo>
                  <a:cubicBezTo>
                    <a:pt x="258" y="1"/>
                    <a:pt x="238" y="0"/>
                    <a:pt x="218" y="0"/>
                  </a:cubicBezTo>
                  <a:cubicBezTo>
                    <a:pt x="139" y="0"/>
                    <a:pt x="65" y="20"/>
                    <a:pt x="0" y="56"/>
                  </a:cubicBezTo>
                  <a:lnTo>
                    <a:pt x="24" y="94"/>
                  </a:lnTo>
                  <a:close/>
                </a:path>
              </a:pathLst>
            </a:custGeom>
            <a:solidFill>
              <a:schemeClr val="accent5">
                <a:lumMod val="60000"/>
                <a:lumOff val="40000"/>
              </a:schemeClr>
            </a:solidFill>
            <a:ln w="10"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sp>
          <p:nvSpPr>
            <p:cNvPr id="11" name="Freeform 8">
              <a:extLst>
                <a:ext uri="{FF2B5EF4-FFF2-40B4-BE49-F238E27FC236}">
                  <a16:creationId xmlns:a16="http://schemas.microsoft.com/office/drawing/2014/main" id="{63232974-DA8E-4433-873B-AFEDA4F41BF0}"/>
                </a:ext>
              </a:extLst>
            </p:cNvPr>
            <p:cNvSpPr>
              <a:spLocks/>
            </p:cNvSpPr>
            <p:nvPr/>
          </p:nvSpPr>
          <p:spPr bwMode="auto">
            <a:xfrm rot="11090896">
              <a:off x="4588384" y="1581152"/>
              <a:ext cx="184027" cy="565465"/>
            </a:xfrm>
            <a:custGeom>
              <a:avLst/>
              <a:gdLst>
                <a:gd name="T0" fmla="*/ 44 w 93"/>
                <a:gd name="T1" fmla="*/ 71 h 286"/>
                <a:gd name="T2" fmla="*/ 50 w 93"/>
                <a:gd name="T3" fmla="*/ 4 h 286"/>
                <a:gd name="T4" fmla="*/ 6 w 93"/>
                <a:gd name="T5" fmla="*/ 0 h 286"/>
                <a:gd name="T6" fmla="*/ 0 w 93"/>
                <a:gd name="T7" fmla="*/ 71 h 286"/>
                <a:gd name="T8" fmla="*/ 55 w 93"/>
                <a:gd name="T9" fmla="*/ 286 h 286"/>
                <a:gd name="T10" fmla="*/ 93 w 93"/>
                <a:gd name="T11" fmla="*/ 263 h 286"/>
                <a:gd name="T12" fmla="*/ 44 w 93"/>
                <a:gd name="T13" fmla="*/ 71 h 286"/>
              </a:gdLst>
              <a:ahLst/>
              <a:cxnLst>
                <a:cxn ang="0">
                  <a:pos x="T0" y="T1"/>
                </a:cxn>
                <a:cxn ang="0">
                  <a:pos x="T2" y="T3"/>
                </a:cxn>
                <a:cxn ang="0">
                  <a:pos x="T4" y="T5"/>
                </a:cxn>
                <a:cxn ang="0">
                  <a:pos x="T6" y="T7"/>
                </a:cxn>
                <a:cxn ang="0">
                  <a:pos x="T8" y="T9"/>
                </a:cxn>
                <a:cxn ang="0">
                  <a:pos x="T10" y="T11"/>
                </a:cxn>
                <a:cxn ang="0">
                  <a:pos x="T12" y="T13"/>
                </a:cxn>
              </a:cxnLst>
              <a:rect l="0" t="0" r="r" b="b"/>
              <a:pathLst>
                <a:path w="93" h="286">
                  <a:moveTo>
                    <a:pt x="44" y="71"/>
                  </a:moveTo>
                  <a:cubicBezTo>
                    <a:pt x="44" y="48"/>
                    <a:pt x="46" y="26"/>
                    <a:pt x="50" y="4"/>
                  </a:cubicBezTo>
                  <a:cubicBezTo>
                    <a:pt x="6" y="0"/>
                    <a:pt x="6" y="0"/>
                    <a:pt x="6" y="0"/>
                  </a:cubicBezTo>
                  <a:cubicBezTo>
                    <a:pt x="2" y="23"/>
                    <a:pt x="0" y="47"/>
                    <a:pt x="0" y="71"/>
                  </a:cubicBezTo>
                  <a:cubicBezTo>
                    <a:pt x="0" y="149"/>
                    <a:pt x="20" y="222"/>
                    <a:pt x="55" y="286"/>
                  </a:cubicBezTo>
                  <a:cubicBezTo>
                    <a:pt x="93" y="263"/>
                    <a:pt x="93" y="263"/>
                    <a:pt x="93" y="263"/>
                  </a:cubicBezTo>
                  <a:cubicBezTo>
                    <a:pt x="62" y="206"/>
                    <a:pt x="44" y="141"/>
                    <a:pt x="44" y="71"/>
                  </a:cubicBezTo>
                  <a:close/>
                </a:path>
              </a:pathLst>
            </a:custGeom>
            <a:solidFill>
              <a:schemeClr val="accent2">
                <a:lumMod val="40000"/>
                <a:lumOff val="60000"/>
              </a:schemeClr>
            </a:solidFill>
            <a:ln w="10"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sp>
          <p:nvSpPr>
            <p:cNvPr id="12" name="Freeform 9">
              <a:extLst>
                <a:ext uri="{FF2B5EF4-FFF2-40B4-BE49-F238E27FC236}">
                  <a16:creationId xmlns:a16="http://schemas.microsoft.com/office/drawing/2014/main" id="{6CDADFA6-9862-46A7-9295-7FE99AB866DF}"/>
                </a:ext>
              </a:extLst>
            </p:cNvPr>
            <p:cNvSpPr>
              <a:spLocks/>
            </p:cNvSpPr>
            <p:nvPr/>
          </p:nvSpPr>
          <p:spPr bwMode="auto">
            <a:xfrm rot="11090896">
              <a:off x="4318138" y="2226610"/>
              <a:ext cx="369728" cy="468434"/>
            </a:xfrm>
            <a:custGeom>
              <a:avLst/>
              <a:gdLst>
                <a:gd name="T0" fmla="*/ 45 w 187"/>
                <a:gd name="T1" fmla="*/ 237 h 237"/>
                <a:gd name="T2" fmla="*/ 187 w 187"/>
                <a:gd name="T3" fmla="*/ 36 h 237"/>
                <a:gd name="T4" fmla="*/ 161 w 187"/>
                <a:gd name="T5" fmla="*/ 0 h 237"/>
                <a:gd name="T6" fmla="*/ 0 w 187"/>
                <a:gd name="T7" fmla="*/ 232 h 237"/>
                <a:gd name="T8" fmla="*/ 45 w 187"/>
                <a:gd name="T9" fmla="*/ 237 h 237"/>
              </a:gdLst>
              <a:ahLst/>
              <a:cxnLst>
                <a:cxn ang="0">
                  <a:pos x="T0" y="T1"/>
                </a:cxn>
                <a:cxn ang="0">
                  <a:pos x="T2" y="T3"/>
                </a:cxn>
                <a:cxn ang="0">
                  <a:pos x="T4" y="T5"/>
                </a:cxn>
                <a:cxn ang="0">
                  <a:pos x="T6" y="T7"/>
                </a:cxn>
                <a:cxn ang="0">
                  <a:pos x="T8" y="T9"/>
                </a:cxn>
              </a:cxnLst>
              <a:rect l="0" t="0" r="r" b="b"/>
              <a:pathLst>
                <a:path w="187" h="237">
                  <a:moveTo>
                    <a:pt x="45" y="237"/>
                  </a:moveTo>
                  <a:cubicBezTo>
                    <a:pt x="70" y="156"/>
                    <a:pt x="121" y="86"/>
                    <a:pt x="187" y="36"/>
                  </a:cubicBezTo>
                  <a:cubicBezTo>
                    <a:pt x="161" y="0"/>
                    <a:pt x="161" y="0"/>
                    <a:pt x="161" y="0"/>
                  </a:cubicBezTo>
                  <a:cubicBezTo>
                    <a:pt x="85" y="57"/>
                    <a:pt x="27" y="138"/>
                    <a:pt x="0" y="232"/>
                  </a:cubicBezTo>
                  <a:lnTo>
                    <a:pt x="45" y="237"/>
                  </a:lnTo>
                  <a:close/>
                </a:path>
              </a:pathLst>
            </a:custGeom>
            <a:solidFill>
              <a:schemeClr val="accent4">
                <a:lumMod val="60000"/>
                <a:lumOff val="40000"/>
              </a:schemeClr>
            </a:solidFill>
            <a:ln w="10"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sp>
          <p:nvSpPr>
            <p:cNvPr id="13" name="Freeform 10">
              <a:extLst>
                <a:ext uri="{FF2B5EF4-FFF2-40B4-BE49-F238E27FC236}">
                  <a16:creationId xmlns:a16="http://schemas.microsoft.com/office/drawing/2014/main" id="{D2B9681C-4466-49B2-B4FA-BEDDDDBDFB94}"/>
                </a:ext>
              </a:extLst>
            </p:cNvPr>
            <p:cNvSpPr>
              <a:spLocks/>
            </p:cNvSpPr>
            <p:nvPr/>
          </p:nvSpPr>
          <p:spPr bwMode="auto">
            <a:xfrm rot="11090896">
              <a:off x="4151064" y="1134836"/>
              <a:ext cx="499384" cy="381438"/>
            </a:xfrm>
            <a:custGeom>
              <a:avLst/>
              <a:gdLst>
                <a:gd name="T0" fmla="*/ 36 w 253"/>
                <a:gd name="T1" fmla="*/ 0 h 193"/>
                <a:gd name="T2" fmla="*/ 0 w 253"/>
                <a:gd name="T3" fmla="*/ 26 h 193"/>
                <a:gd name="T4" fmla="*/ 237 w 253"/>
                <a:gd name="T5" fmla="*/ 193 h 193"/>
                <a:gd name="T6" fmla="*/ 253 w 253"/>
                <a:gd name="T7" fmla="*/ 151 h 193"/>
                <a:gd name="T8" fmla="*/ 36 w 253"/>
                <a:gd name="T9" fmla="*/ 0 h 193"/>
              </a:gdLst>
              <a:ahLst/>
              <a:cxnLst>
                <a:cxn ang="0">
                  <a:pos x="T0" y="T1"/>
                </a:cxn>
                <a:cxn ang="0">
                  <a:pos x="T2" y="T3"/>
                </a:cxn>
                <a:cxn ang="0">
                  <a:pos x="T4" y="T5"/>
                </a:cxn>
                <a:cxn ang="0">
                  <a:pos x="T6" y="T7"/>
                </a:cxn>
                <a:cxn ang="0">
                  <a:pos x="T8" y="T9"/>
                </a:cxn>
              </a:cxnLst>
              <a:rect l="0" t="0" r="r" b="b"/>
              <a:pathLst>
                <a:path w="253" h="193">
                  <a:moveTo>
                    <a:pt x="36" y="0"/>
                  </a:moveTo>
                  <a:cubicBezTo>
                    <a:pt x="0" y="26"/>
                    <a:pt x="0" y="26"/>
                    <a:pt x="0" y="26"/>
                  </a:cubicBezTo>
                  <a:cubicBezTo>
                    <a:pt x="58" y="105"/>
                    <a:pt x="140" y="165"/>
                    <a:pt x="237" y="193"/>
                  </a:cubicBezTo>
                  <a:cubicBezTo>
                    <a:pt x="253" y="151"/>
                    <a:pt x="253" y="151"/>
                    <a:pt x="253" y="151"/>
                  </a:cubicBezTo>
                  <a:cubicBezTo>
                    <a:pt x="165" y="127"/>
                    <a:pt x="89" y="73"/>
                    <a:pt x="36" y="0"/>
                  </a:cubicBezTo>
                  <a:close/>
                </a:path>
              </a:pathLst>
            </a:custGeom>
            <a:solidFill>
              <a:schemeClr val="tx2">
                <a:lumMod val="40000"/>
                <a:lumOff val="60000"/>
              </a:schemeClr>
            </a:solidFill>
            <a:ln w="10"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sp>
          <p:nvSpPr>
            <p:cNvPr id="14" name="Line 11">
              <a:extLst>
                <a:ext uri="{FF2B5EF4-FFF2-40B4-BE49-F238E27FC236}">
                  <a16:creationId xmlns:a16="http://schemas.microsoft.com/office/drawing/2014/main" id="{ECBE525A-6DC7-44A4-88C6-148A8D226593}"/>
                </a:ext>
              </a:extLst>
            </p:cNvPr>
            <p:cNvSpPr>
              <a:spLocks noChangeShapeType="1"/>
            </p:cNvSpPr>
            <p:nvPr/>
          </p:nvSpPr>
          <p:spPr bwMode="auto">
            <a:xfrm rot="11090896" flipH="1" flipV="1">
              <a:off x="4296240" y="2613381"/>
              <a:ext cx="142204" cy="201594"/>
            </a:xfrm>
            <a:prstGeom prst="line">
              <a:avLst/>
            </a:prstGeom>
            <a:noFill/>
            <a:ln w="28575" cap="flat">
              <a:solidFill>
                <a:schemeClr val="accent4">
                  <a:lumMod val="60000"/>
                  <a:lumOff val="40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sp>
          <p:nvSpPr>
            <p:cNvPr id="15" name="Line 12">
              <a:extLst>
                <a:ext uri="{FF2B5EF4-FFF2-40B4-BE49-F238E27FC236}">
                  <a16:creationId xmlns:a16="http://schemas.microsoft.com/office/drawing/2014/main" id="{C550584B-1A49-42E9-BD2C-78D5E6350DBF}"/>
                </a:ext>
              </a:extLst>
            </p:cNvPr>
            <p:cNvSpPr>
              <a:spLocks noChangeShapeType="1"/>
            </p:cNvSpPr>
            <p:nvPr/>
          </p:nvSpPr>
          <p:spPr bwMode="auto">
            <a:xfrm rot="11090896" flipV="1">
              <a:off x="3666797" y="2708274"/>
              <a:ext cx="35133" cy="220833"/>
            </a:xfrm>
            <a:prstGeom prst="line">
              <a:avLst/>
            </a:prstGeom>
            <a:noFill/>
            <a:ln w="28575" cap="flat">
              <a:solidFill>
                <a:schemeClr val="accent5">
                  <a:lumMod val="60000"/>
                  <a:lumOff val="40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sp>
          <p:nvSpPr>
            <p:cNvPr id="16" name="Line 13">
              <a:extLst>
                <a:ext uri="{FF2B5EF4-FFF2-40B4-BE49-F238E27FC236}">
                  <a16:creationId xmlns:a16="http://schemas.microsoft.com/office/drawing/2014/main" id="{964E9347-9FBF-4DE5-BEE2-8DDF4ACCDE5A}"/>
                </a:ext>
              </a:extLst>
            </p:cNvPr>
            <p:cNvSpPr>
              <a:spLocks noChangeShapeType="1"/>
            </p:cNvSpPr>
            <p:nvPr/>
          </p:nvSpPr>
          <p:spPr bwMode="auto">
            <a:xfrm rot="11090896" flipV="1">
              <a:off x="3001485" y="2339663"/>
              <a:ext cx="219160" cy="144713"/>
            </a:xfrm>
            <a:prstGeom prst="line">
              <a:avLst/>
            </a:prstGeom>
            <a:noFill/>
            <a:ln w="28575" cap="flat">
              <a:solidFill>
                <a:schemeClr val="bg1">
                  <a:lumMod val="7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sp>
          <p:nvSpPr>
            <p:cNvPr id="17" name="Line 14">
              <a:extLst>
                <a:ext uri="{FF2B5EF4-FFF2-40B4-BE49-F238E27FC236}">
                  <a16:creationId xmlns:a16="http://schemas.microsoft.com/office/drawing/2014/main" id="{E0EC02B8-E0B0-43DA-B677-C4EF5346D330}"/>
                </a:ext>
              </a:extLst>
            </p:cNvPr>
            <p:cNvSpPr>
              <a:spLocks noChangeShapeType="1"/>
            </p:cNvSpPr>
            <p:nvPr/>
          </p:nvSpPr>
          <p:spPr bwMode="auto">
            <a:xfrm rot="11090896" flipH="1">
              <a:off x="4567600" y="1412308"/>
              <a:ext cx="182355" cy="126310"/>
            </a:xfrm>
            <a:prstGeom prst="line">
              <a:avLst/>
            </a:prstGeom>
            <a:noFill/>
            <a:ln w="28575" cap="flat">
              <a:solidFill>
                <a:schemeClr val="tx2">
                  <a:lumMod val="40000"/>
                  <a:lumOff val="60000"/>
                </a:schemeClr>
              </a:solidFill>
              <a:prstDash val="solid"/>
              <a:miter lim="800000"/>
              <a:headEnd type="none" w="med" len="med"/>
              <a:tailEnd type="oval" w="med" len="med"/>
            </a:ln>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sp>
          <p:nvSpPr>
            <p:cNvPr id="18" name="Line 15">
              <a:extLst>
                <a:ext uri="{FF2B5EF4-FFF2-40B4-BE49-F238E27FC236}">
                  <a16:creationId xmlns:a16="http://schemas.microsoft.com/office/drawing/2014/main" id="{D4C664A4-4D50-4576-80FA-B9588EDE4152}"/>
                </a:ext>
              </a:extLst>
            </p:cNvPr>
            <p:cNvSpPr>
              <a:spLocks noChangeShapeType="1"/>
            </p:cNvSpPr>
            <p:nvPr/>
          </p:nvSpPr>
          <p:spPr bwMode="auto">
            <a:xfrm rot="11090896" flipH="1" flipV="1">
              <a:off x="4648738" y="2147500"/>
              <a:ext cx="256802" cy="31786"/>
            </a:xfrm>
            <a:prstGeom prst="line">
              <a:avLst/>
            </a:prstGeom>
            <a:noFill/>
            <a:ln w="28575" cap="flat">
              <a:solidFill>
                <a:schemeClr val="accent2">
                  <a:lumMod val="40000"/>
                  <a:lumOff val="60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pic>
          <p:nvPicPr>
            <p:cNvPr id="19" name="Picture 2">
              <a:extLst>
                <a:ext uri="{FF2B5EF4-FFF2-40B4-BE49-F238E27FC236}">
                  <a16:creationId xmlns:a16="http://schemas.microsoft.com/office/drawing/2014/main" id="{E712B1BC-56BD-4814-BEC3-790AF661220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71007" y="1721161"/>
              <a:ext cx="858308" cy="45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a:extLst>
                <a:ext uri="{FF2B5EF4-FFF2-40B4-BE49-F238E27FC236}">
                  <a16:creationId xmlns:a16="http://schemas.microsoft.com/office/drawing/2014/main" id="{154EF00C-5CE1-4A7D-B4D5-22420E2FDF1B}"/>
                </a:ext>
              </a:extLst>
            </p:cNvPr>
            <p:cNvGrpSpPr/>
            <p:nvPr/>
          </p:nvGrpSpPr>
          <p:grpSpPr>
            <a:xfrm>
              <a:off x="4350463" y="2778592"/>
              <a:ext cx="519273" cy="519273"/>
              <a:chOff x="3414009" y="3200894"/>
              <a:chExt cx="429151" cy="429151"/>
            </a:xfrm>
          </p:grpSpPr>
          <p:sp>
            <p:nvSpPr>
              <p:cNvPr id="122" name="Oval 121">
                <a:extLst>
                  <a:ext uri="{FF2B5EF4-FFF2-40B4-BE49-F238E27FC236}">
                    <a16:creationId xmlns:a16="http://schemas.microsoft.com/office/drawing/2014/main" id="{831FE3D3-C78A-42B5-B701-E091A242AA7A}"/>
                  </a:ext>
                </a:extLst>
              </p:cNvPr>
              <p:cNvSpPr/>
              <p:nvPr/>
            </p:nvSpPr>
            <p:spPr>
              <a:xfrm>
                <a:off x="3414009" y="3200894"/>
                <a:ext cx="429151" cy="429151"/>
              </a:xfrm>
              <a:prstGeom prst="ellipse">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cs typeface="Arial" panose="020B0604020202020204" pitchFamily="34" charset="0"/>
                </a:endParaRPr>
              </a:p>
            </p:txBody>
          </p:sp>
          <p:grpSp>
            <p:nvGrpSpPr>
              <p:cNvPr id="21" name="Group 3719">
                <a:extLst>
                  <a:ext uri="{FF2B5EF4-FFF2-40B4-BE49-F238E27FC236}">
                    <a16:creationId xmlns:a16="http://schemas.microsoft.com/office/drawing/2014/main" id="{848EBD83-14A3-474C-8968-B205AE91F354}"/>
                  </a:ext>
                </a:extLst>
              </p:cNvPr>
              <p:cNvGrpSpPr>
                <a:grpSpLocks/>
              </p:cNvGrpSpPr>
              <p:nvPr/>
            </p:nvGrpSpPr>
            <p:grpSpPr bwMode="auto">
              <a:xfrm>
                <a:off x="3487848" y="3312484"/>
                <a:ext cx="271485" cy="169061"/>
                <a:chOff x="4310063" y="1130297"/>
                <a:chExt cx="3119439" cy="1943100"/>
              </a:xfrm>
              <a:solidFill>
                <a:schemeClr val="bg1"/>
              </a:solidFill>
            </p:grpSpPr>
            <p:sp>
              <p:nvSpPr>
                <p:cNvPr id="124" name="Freeform 333">
                  <a:extLst>
                    <a:ext uri="{FF2B5EF4-FFF2-40B4-BE49-F238E27FC236}">
                      <a16:creationId xmlns:a16="http://schemas.microsoft.com/office/drawing/2014/main" id="{4E9020C7-ABDE-4FED-B934-9FF2ACE49B54}"/>
                    </a:ext>
                  </a:extLst>
                </p:cNvPr>
                <p:cNvSpPr>
                  <a:spLocks noEditPoints="1"/>
                </p:cNvSpPr>
                <p:nvPr/>
              </p:nvSpPr>
              <p:spPr bwMode="auto">
                <a:xfrm>
                  <a:off x="5214938" y="2389192"/>
                  <a:ext cx="388938" cy="387351"/>
                </a:xfrm>
                <a:custGeom>
                  <a:avLst/>
                  <a:gdLst>
                    <a:gd name="T0" fmla="*/ 2147483647 w 245"/>
                    <a:gd name="T1" fmla="*/ 2147483647 h 244"/>
                    <a:gd name="T2" fmla="*/ 0 w 245"/>
                    <a:gd name="T3" fmla="*/ 2147483647 h 244"/>
                    <a:gd name="T4" fmla="*/ 0 w 245"/>
                    <a:gd name="T5" fmla="*/ 0 h 244"/>
                    <a:gd name="T6" fmla="*/ 2147483647 w 245"/>
                    <a:gd name="T7" fmla="*/ 0 h 244"/>
                    <a:gd name="T8" fmla="*/ 2147483647 w 245"/>
                    <a:gd name="T9" fmla="*/ 2147483647 h 244"/>
                    <a:gd name="T10" fmla="*/ 2147483647 w 245"/>
                    <a:gd name="T11" fmla="*/ 2147483647 h 244"/>
                    <a:gd name="T12" fmla="*/ 2147483647 w 245"/>
                    <a:gd name="T13" fmla="*/ 0 h 244"/>
                    <a:gd name="T14" fmla="*/ 2147483647 w 245"/>
                    <a:gd name="T15" fmla="*/ 0 h 244"/>
                    <a:gd name="T16" fmla="*/ 2147483647 w 245"/>
                    <a:gd name="T17" fmla="*/ 2147483647 h 244"/>
                    <a:gd name="T18" fmla="*/ 2147483647 w 245"/>
                    <a:gd name="T19" fmla="*/ 2147483647 h 244"/>
                    <a:gd name="T20" fmla="*/ 2147483647 w 245"/>
                    <a:gd name="T21" fmla="*/ 2147483647 h 244"/>
                    <a:gd name="T22" fmla="*/ 2147483647 w 245"/>
                    <a:gd name="T23" fmla="*/ 2147483647 h 244"/>
                    <a:gd name="T24" fmla="*/ 2147483647 w 245"/>
                    <a:gd name="T25" fmla="*/ 2147483647 h 244"/>
                    <a:gd name="T26" fmla="*/ 2147483647 w 245"/>
                    <a:gd name="T27" fmla="*/ 2147483647 h 244"/>
                    <a:gd name="T28" fmla="*/ 2147483647 w 245"/>
                    <a:gd name="T29" fmla="*/ 2147483647 h 244"/>
                    <a:gd name="T30" fmla="*/ 2147483647 w 245"/>
                    <a:gd name="T31" fmla="*/ 2147483647 h 244"/>
                    <a:gd name="T32" fmla="*/ 2147483647 w 245"/>
                    <a:gd name="T33" fmla="*/ 2147483647 h 244"/>
                    <a:gd name="T34" fmla="*/ 2147483647 w 245"/>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5" h="244">
                      <a:moveTo>
                        <a:pt x="245" y="244"/>
                      </a:moveTo>
                      <a:lnTo>
                        <a:pt x="0" y="244"/>
                      </a:lnTo>
                      <a:lnTo>
                        <a:pt x="0" y="0"/>
                      </a:lnTo>
                      <a:lnTo>
                        <a:pt x="96" y="0"/>
                      </a:lnTo>
                      <a:lnTo>
                        <a:pt x="96" y="54"/>
                      </a:lnTo>
                      <a:lnTo>
                        <a:pt x="147" y="54"/>
                      </a:lnTo>
                      <a:lnTo>
                        <a:pt x="147" y="0"/>
                      </a:lnTo>
                      <a:lnTo>
                        <a:pt x="245" y="0"/>
                      </a:lnTo>
                      <a:lnTo>
                        <a:pt x="245" y="244"/>
                      </a:lnTo>
                      <a:close/>
                      <a:moveTo>
                        <a:pt x="16" y="228"/>
                      </a:moveTo>
                      <a:lnTo>
                        <a:pt x="229" y="228"/>
                      </a:lnTo>
                      <a:lnTo>
                        <a:pt x="229" y="14"/>
                      </a:lnTo>
                      <a:lnTo>
                        <a:pt x="163" y="14"/>
                      </a:lnTo>
                      <a:lnTo>
                        <a:pt x="163" y="69"/>
                      </a:lnTo>
                      <a:lnTo>
                        <a:pt x="82" y="69"/>
                      </a:lnTo>
                      <a:lnTo>
                        <a:pt x="82" y="14"/>
                      </a:lnTo>
                      <a:lnTo>
                        <a:pt x="16" y="14"/>
                      </a:lnTo>
                      <a:lnTo>
                        <a:pt x="16" y="228"/>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25" name="Freeform 334">
                  <a:extLst>
                    <a:ext uri="{FF2B5EF4-FFF2-40B4-BE49-F238E27FC236}">
                      <a16:creationId xmlns:a16="http://schemas.microsoft.com/office/drawing/2014/main" id="{848D170F-8E00-4887-94F4-ED2ECEA50B0B}"/>
                    </a:ext>
                  </a:extLst>
                </p:cNvPr>
                <p:cNvSpPr>
                  <a:spLocks noEditPoints="1"/>
                </p:cNvSpPr>
                <p:nvPr/>
              </p:nvSpPr>
              <p:spPr bwMode="auto">
                <a:xfrm>
                  <a:off x="5278438" y="2530480"/>
                  <a:ext cx="217488" cy="204788"/>
                </a:xfrm>
                <a:custGeom>
                  <a:avLst/>
                  <a:gdLst>
                    <a:gd name="T0" fmla="*/ 2147483647 w 68"/>
                    <a:gd name="T1" fmla="*/ 0 h 64"/>
                    <a:gd name="T2" fmla="*/ 2147483647 w 68"/>
                    <a:gd name="T3" fmla="*/ 2147483647 h 64"/>
                    <a:gd name="T4" fmla="*/ 2147483647 w 68"/>
                    <a:gd name="T5" fmla="*/ 2147483647 h 64"/>
                    <a:gd name="T6" fmla="*/ 2147483647 w 68"/>
                    <a:gd name="T7" fmla="*/ 2147483647 h 64"/>
                    <a:gd name="T8" fmla="*/ 2147483647 w 68"/>
                    <a:gd name="T9" fmla="*/ 2147483647 h 64"/>
                    <a:gd name="T10" fmla="*/ 2147483647 w 68"/>
                    <a:gd name="T11" fmla="*/ 2147483647 h 64"/>
                    <a:gd name="T12" fmla="*/ 2147483647 w 68"/>
                    <a:gd name="T13" fmla="*/ 2147483647 h 64"/>
                    <a:gd name="T14" fmla="*/ 2147483647 w 68"/>
                    <a:gd name="T15" fmla="*/ 2147483647 h 64"/>
                    <a:gd name="T16" fmla="*/ 2147483647 w 68"/>
                    <a:gd name="T17" fmla="*/ 2147483647 h 64"/>
                    <a:gd name="T18" fmla="*/ 2147483647 w 68"/>
                    <a:gd name="T19" fmla="*/ 2147483647 h 64"/>
                    <a:gd name="T20" fmla="*/ 2147483647 w 68"/>
                    <a:gd name="T21" fmla="*/ 2147483647 h 64"/>
                    <a:gd name="T22" fmla="*/ 2147483647 w 68"/>
                    <a:gd name="T23" fmla="*/ 2147483647 h 64"/>
                    <a:gd name="T24" fmla="*/ 2147483647 w 68"/>
                    <a:gd name="T25" fmla="*/ 2147483647 h 64"/>
                    <a:gd name="T26" fmla="*/ 2147483647 w 68"/>
                    <a:gd name="T27" fmla="*/ 2147483647 h 64"/>
                    <a:gd name="T28" fmla="*/ 2147483647 w 68"/>
                    <a:gd name="T29" fmla="*/ 2147483647 h 64"/>
                    <a:gd name="T30" fmla="*/ 2147483647 w 68"/>
                    <a:gd name="T31" fmla="*/ 2147483647 h 64"/>
                    <a:gd name="T32" fmla="*/ 2147483647 w 68"/>
                    <a:gd name="T33" fmla="*/ 2147483647 h 64"/>
                    <a:gd name="T34" fmla="*/ 2147483647 w 68"/>
                    <a:gd name="T35" fmla="*/ 2147483647 h 64"/>
                    <a:gd name="T36" fmla="*/ 2147483647 w 68"/>
                    <a:gd name="T37" fmla="*/ 2147483647 h 64"/>
                    <a:gd name="T38" fmla="*/ 2147483647 w 68"/>
                    <a:gd name="T39" fmla="*/ 2147483647 h 64"/>
                    <a:gd name="T40" fmla="*/ 2147483647 w 68"/>
                    <a:gd name="T41" fmla="*/ 0 h 64"/>
                    <a:gd name="T42" fmla="*/ 2147483647 w 68"/>
                    <a:gd name="T43" fmla="*/ 2147483647 h 64"/>
                    <a:gd name="T44" fmla="*/ 2147483647 w 68"/>
                    <a:gd name="T45" fmla="*/ 2147483647 h 64"/>
                    <a:gd name="T46" fmla="*/ 2147483647 w 68"/>
                    <a:gd name="T47" fmla="*/ 2147483647 h 64"/>
                    <a:gd name="T48" fmla="*/ 2147483647 w 68"/>
                    <a:gd name="T49" fmla="*/ 2147483647 h 64"/>
                    <a:gd name="T50" fmla="*/ 2147483647 w 68"/>
                    <a:gd name="T51" fmla="*/ 2147483647 h 64"/>
                    <a:gd name="T52" fmla="*/ 2147483647 w 68"/>
                    <a:gd name="T53" fmla="*/ 2147483647 h 64"/>
                    <a:gd name="T54" fmla="*/ 2147483647 w 68"/>
                    <a:gd name="T55" fmla="*/ 2147483647 h 64"/>
                    <a:gd name="T56" fmla="*/ 2147483647 w 68"/>
                    <a:gd name="T57" fmla="*/ 2147483647 h 64"/>
                    <a:gd name="T58" fmla="*/ 2147483647 w 68"/>
                    <a:gd name="T59" fmla="*/ 2147483647 h 64"/>
                    <a:gd name="T60" fmla="*/ 2147483647 w 68"/>
                    <a:gd name="T61" fmla="*/ 2147483647 h 64"/>
                    <a:gd name="T62" fmla="*/ 2147483647 w 68"/>
                    <a:gd name="T63" fmla="*/ 2147483647 h 64"/>
                    <a:gd name="T64" fmla="*/ 2147483647 w 68"/>
                    <a:gd name="T65" fmla="*/ 2147483647 h 64"/>
                    <a:gd name="T66" fmla="*/ 2147483647 w 68"/>
                    <a:gd name="T67" fmla="*/ 2147483647 h 64"/>
                    <a:gd name="T68" fmla="*/ 2147483647 w 68"/>
                    <a:gd name="T69" fmla="*/ 2147483647 h 64"/>
                    <a:gd name="T70" fmla="*/ 2147483647 w 68"/>
                    <a:gd name="T71" fmla="*/ 2147483647 h 64"/>
                    <a:gd name="T72" fmla="*/ 2147483647 w 68"/>
                    <a:gd name="T73" fmla="*/ 2147483647 h 64"/>
                    <a:gd name="T74" fmla="*/ 2147483647 w 68"/>
                    <a:gd name="T75" fmla="*/ 2147483647 h 64"/>
                    <a:gd name="T76" fmla="*/ 2147483647 w 68"/>
                    <a:gd name="T77" fmla="*/ 2147483647 h 64"/>
                    <a:gd name="T78" fmla="*/ 2147483647 w 68"/>
                    <a:gd name="T79" fmla="*/ 2147483647 h 64"/>
                    <a:gd name="T80" fmla="*/ 2147483647 w 68"/>
                    <a:gd name="T81" fmla="*/ 2147483647 h 64"/>
                    <a:gd name="T82" fmla="*/ 2147483647 w 68"/>
                    <a:gd name="T83" fmla="*/ 2147483647 h 64"/>
                    <a:gd name="T84" fmla="*/ 2147483647 w 68"/>
                    <a:gd name="T85" fmla="*/ 2147483647 h 64"/>
                    <a:gd name="T86" fmla="*/ 2147483647 w 68"/>
                    <a:gd name="T87" fmla="*/ 2147483647 h 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4">
                      <a:moveTo>
                        <a:pt x="42" y="0"/>
                      </a:moveTo>
                      <a:cubicBezTo>
                        <a:pt x="27" y="0"/>
                        <a:pt x="16" y="12"/>
                        <a:pt x="16" y="26"/>
                      </a:cubicBezTo>
                      <a:cubicBezTo>
                        <a:pt x="16" y="29"/>
                        <a:pt x="16" y="31"/>
                        <a:pt x="17" y="33"/>
                      </a:cubicBezTo>
                      <a:cubicBezTo>
                        <a:pt x="12" y="34"/>
                        <a:pt x="12" y="34"/>
                        <a:pt x="12" y="34"/>
                      </a:cubicBezTo>
                      <a:cubicBezTo>
                        <a:pt x="12" y="40"/>
                        <a:pt x="12" y="40"/>
                        <a:pt x="12" y="40"/>
                      </a:cubicBezTo>
                      <a:cubicBezTo>
                        <a:pt x="12" y="54"/>
                        <a:pt x="12" y="54"/>
                        <a:pt x="12" y="54"/>
                      </a:cubicBezTo>
                      <a:cubicBezTo>
                        <a:pt x="11" y="53"/>
                        <a:pt x="8" y="53"/>
                        <a:pt x="6" y="54"/>
                      </a:cubicBezTo>
                      <a:cubicBezTo>
                        <a:pt x="2" y="55"/>
                        <a:pt x="0" y="58"/>
                        <a:pt x="1" y="61"/>
                      </a:cubicBezTo>
                      <a:cubicBezTo>
                        <a:pt x="2" y="63"/>
                        <a:pt x="5" y="64"/>
                        <a:pt x="9" y="62"/>
                      </a:cubicBezTo>
                      <a:cubicBezTo>
                        <a:pt x="12" y="61"/>
                        <a:pt x="14" y="59"/>
                        <a:pt x="14" y="56"/>
                      </a:cubicBezTo>
                      <a:cubicBezTo>
                        <a:pt x="14" y="40"/>
                        <a:pt x="14" y="40"/>
                        <a:pt x="14" y="40"/>
                      </a:cubicBezTo>
                      <a:cubicBezTo>
                        <a:pt x="19" y="39"/>
                        <a:pt x="19" y="39"/>
                        <a:pt x="19" y="39"/>
                      </a:cubicBezTo>
                      <a:cubicBezTo>
                        <a:pt x="22" y="44"/>
                        <a:pt x="26" y="47"/>
                        <a:pt x="30" y="50"/>
                      </a:cubicBezTo>
                      <a:cubicBezTo>
                        <a:pt x="29" y="49"/>
                        <a:pt x="27" y="50"/>
                        <a:pt x="25" y="50"/>
                      </a:cubicBezTo>
                      <a:cubicBezTo>
                        <a:pt x="22" y="52"/>
                        <a:pt x="19" y="55"/>
                        <a:pt x="20" y="57"/>
                      </a:cubicBezTo>
                      <a:cubicBezTo>
                        <a:pt x="21" y="59"/>
                        <a:pt x="25" y="60"/>
                        <a:pt x="28" y="59"/>
                      </a:cubicBezTo>
                      <a:cubicBezTo>
                        <a:pt x="32" y="58"/>
                        <a:pt x="34" y="55"/>
                        <a:pt x="34" y="53"/>
                      </a:cubicBezTo>
                      <a:cubicBezTo>
                        <a:pt x="34" y="51"/>
                        <a:pt x="34" y="51"/>
                        <a:pt x="34" y="51"/>
                      </a:cubicBezTo>
                      <a:cubicBezTo>
                        <a:pt x="36" y="52"/>
                        <a:pt x="39" y="53"/>
                        <a:pt x="42" y="53"/>
                      </a:cubicBezTo>
                      <a:cubicBezTo>
                        <a:pt x="56" y="53"/>
                        <a:pt x="68" y="41"/>
                        <a:pt x="68" y="26"/>
                      </a:cubicBezTo>
                      <a:cubicBezTo>
                        <a:pt x="68" y="12"/>
                        <a:pt x="56" y="0"/>
                        <a:pt x="42" y="0"/>
                      </a:cubicBezTo>
                      <a:close/>
                      <a:moveTo>
                        <a:pt x="22" y="39"/>
                      </a:moveTo>
                      <a:cubicBezTo>
                        <a:pt x="31" y="37"/>
                        <a:pt x="31" y="37"/>
                        <a:pt x="31" y="37"/>
                      </a:cubicBezTo>
                      <a:cubicBezTo>
                        <a:pt x="31" y="37"/>
                        <a:pt x="32" y="38"/>
                        <a:pt x="32" y="38"/>
                      </a:cubicBezTo>
                      <a:cubicBezTo>
                        <a:pt x="32" y="47"/>
                        <a:pt x="32" y="47"/>
                        <a:pt x="32" y="47"/>
                      </a:cubicBezTo>
                      <a:cubicBezTo>
                        <a:pt x="28" y="46"/>
                        <a:pt x="24" y="43"/>
                        <a:pt x="22" y="39"/>
                      </a:cubicBezTo>
                      <a:close/>
                      <a:moveTo>
                        <a:pt x="42" y="50"/>
                      </a:moveTo>
                      <a:cubicBezTo>
                        <a:pt x="39" y="50"/>
                        <a:pt x="36" y="49"/>
                        <a:pt x="34" y="48"/>
                      </a:cubicBezTo>
                      <a:cubicBezTo>
                        <a:pt x="34" y="39"/>
                        <a:pt x="34" y="39"/>
                        <a:pt x="34" y="39"/>
                      </a:cubicBezTo>
                      <a:cubicBezTo>
                        <a:pt x="36" y="41"/>
                        <a:pt x="39" y="42"/>
                        <a:pt x="42" y="42"/>
                      </a:cubicBezTo>
                      <a:cubicBezTo>
                        <a:pt x="50" y="42"/>
                        <a:pt x="57" y="35"/>
                        <a:pt x="57" y="26"/>
                      </a:cubicBezTo>
                      <a:cubicBezTo>
                        <a:pt x="57" y="18"/>
                        <a:pt x="50" y="11"/>
                        <a:pt x="42" y="11"/>
                      </a:cubicBezTo>
                      <a:cubicBezTo>
                        <a:pt x="33" y="11"/>
                        <a:pt x="27" y="18"/>
                        <a:pt x="27" y="26"/>
                      </a:cubicBezTo>
                      <a:cubicBezTo>
                        <a:pt x="27" y="28"/>
                        <a:pt x="27" y="30"/>
                        <a:pt x="27" y="31"/>
                      </a:cubicBezTo>
                      <a:cubicBezTo>
                        <a:pt x="19" y="33"/>
                        <a:pt x="19" y="33"/>
                        <a:pt x="19" y="33"/>
                      </a:cubicBezTo>
                      <a:cubicBezTo>
                        <a:pt x="19" y="31"/>
                        <a:pt x="18" y="29"/>
                        <a:pt x="18" y="26"/>
                      </a:cubicBezTo>
                      <a:cubicBezTo>
                        <a:pt x="18" y="13"/>
                        <a:pt x="29" y="3"/>
                        <a:pt x="42" y="3"/>
                      </a:cubicBezTo>
                      <a:cubicBezTo>
                        <a:pt x="55" y="3"/>
                        <a:pt x="65" y="13"/>
                        <a:pt x="65" y="26"/>
                      </a:cubicBezTo>
                      <a:cubicBezTo>
                        <a:pt x="65" y="39"/>
                        <a:pt x="55" y="50"/>
                        <a:pt x="42" y="50"/>
                      </a:cubicBezTo>
                      <a:close/>
                      <a:moveTo>
                        <a:pt x="35" y="26"/>
                      </a:moveTo>
                      <a:cubicBezTo>
                        <a:pt x="35" y="23"/>
                        <a:pt x="38" y="19"/>
                        <a:pt x="42" y="19"/>
                      </a:cubicBezTo>
                      <a:cubicBezTo>
                        <a:pt x="46" y="19"/>
                        <a:pt x="49" y="23"/>
                        <a:pt x="49" y="26"/>
                      </a:cubicBezTo>
                      <a:cubicBezTo>
                        <a:pt x="49" y="30"/>
                        <a:pt x="46" y="33"/>
                        <a:pt x="42" y="33"/>
                      </a:cubicBezTo>
                      <a:cubicBezTo>
                        <a:pt x="38" y="33"/>
                        <a:pt x="35" y="30"/>
                        <a:pt x="35" y="26"/>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26" name="Freeform 393">
                  <a:extLst>
                    <a:ext uri="{FF2B5EF4-FFF2-40B4-BE49-F238E27FC236}">
                      <a16:creationId xmlns:a16="http://schemas.microsoft.com/office/drawing/2014/main" id="{997BDFAE-DAC1-46F0-BEFB-4566D93E31AD}"/>
                    </a:ext>
                  </a:extLst>
                </p:cNvPr>
                <p:cNvSpPr>
                  <a:spLocks noEditPoints="1"/>
                </p:cNvSpPr>
                <p:nvPr/>
              </p:nvSpPr>
              <p:spPr bwMode="auto">
                <a:xfrm>
                  <a:off x="4310063" y="1130297"/>
                  <a:ext cx="3119439" cy="1943100"/>
                </a:xfrm>
                <a:custGeom>
                  <a:avLst/>
                  <a:gdLst>
                    <a:gd name="T0" fmla="*/ 2147483647 w 976"/>
                    <a:gd name="T1" fmla="*/ 2147483647 h 608"/>
                    <a:gd name="T2" fmla="*/ 2147483647 w 976"/>
                    <a:gd name="T3" fmla="*/ 2147483647 h 608"/>
                    <a:gd name="T4" fmla="*/ 2147483647 w 976"/>
                    <a:gd name="T5" fmla="*/ 2147483647 h 608"/>
                    <a:gd name="T6" fmla="*/ 2147483647 w 976"/>
                    <a:gd name="T7" fmla="*/ 2147483647 h 608"/>
                    <a:gd name="T8" fmla="*/ 2147483647 w 976"/>
                    <a:gd name="T9" fmla="*/ 2147483647 h 608"/>
                    <a:gd name="T10" fmla="*/ 2147483647 w 976"/>
                    <a:gd name="T11" fmla="*/ 2147483647 h 608"/>
                    <a:gd name="T12" fmla="*/ 2147483647 w 976"/>
                    <a:gd name="T13" fmla="*/ 2147483647 h 608"/>
                    <a:gd name="T14" fmla="*/ 2147483647 w 976"/>
                    <a:gd name="T15" fmla="*/ 2147483647 h 608"/>
                    <a:gd name="T16" fmla="*/ 2147483647 w 976"/>
                    <a:gd name="T17" fmla="*/ 2147483647 h 608"/>
                    <a:gd name="T18" fmla="*/ 2147483647 w 976"/>
                    <a:gd name="T19" fmla="*/ 2147483647 h 608"/>
                    <a:gd name="T20" fmla="*/ 2147483647 w 976"/>
                    <a:gd name="T21" fmla="*/ 2147483647 h 608"/>
                    <a:gd name="T22" fmla="*/ 2147483647 w 976"/>
                    <a:gd name="T23" fmla="*/ 2147483647 h 608"/>
                    <a:gd name="T24" fmla="*/ 2147483647 w 976"/>
                    <a:gd name="T25" fmla="*/ 2147483647 h 608"/>
                    <a:gd name="T26" fmla="*/ 0 w 976"/>
                    <a:gd name="T27" fmla="*/ 2147483647 h 608"/>
                    <a:gd name="T28" fmla="*/ 2147483647 w 976"/>
                    <a:gd name="T29" fmla="*/ 2147483647 h 608"/>
                    <a:gd name="T30" fmla="*/ 2147483647 w 976"/>
                    <a:gd name="T31" fmla="*/ 2147483647 h 608"/>
                    <a:gd name="T32" fmla="*/ 2147483647 w 976"/>
                    <a:gd name="T33" fmla="*/ 2147483647 h 608"/>
                    <a:gd name="T34" fmla="*/ 2147483647 w 976"/>
                    <a:gd name="T35" fmla="*/ 2147483647 h 608"/>
                    <a:gd name="T36" fmla="*/ 2147483647 w 976"/>
                    <a:gd name="T37" fmla="*/ 2147483647 h 608"/>
                    <a:gd name="T38" fmla="*/ 2147483647 w 976"/>
                    <a:gd name="T39" fmla="*/ 2147483647 h 608"/>
                    <a:gd name="T40" fmla="*/ 2147483647 w 976"/>
                    <a:gd name="T41" fmla="*/ 2147483647 h 608"/>
                    <a:gd name="T42" fmla="*/ 2147483647 w 976"/>
                    <a:gd name="T43" fmla="*/ 2147483647 h 608"/>
                    <a:gd name="T44" fmla="*/ 2147483647 w 976"/>
                    <a:gd name="T45" fmla="*/ 2147483647 h 608"/>
                    <a:gd name="T46" fmla="*/ 2147483647 w 976"/>
                    <a:gd name="T47" fmla="*/ 0 h 608"/>
                    <a:gd name="T48" fmla="*/ 2147483647 w 976"/>
                    <a:gd name="T49" fmla="*/ 2147483647 h 608"/>
                    <a:gd name="T50" fmla="*/ 2147483647 w 976"/>
                    <a:gd name="T51" fmla="*/ 2147483647 h 608"/>
                    <a:gd name="T52" fmla="*/ 2147483647 w 976"/>
                    <a:gd name="T53" fmla="*/ 2147483647 h 608"/>
                    <a:gd name="T54" fmla="*/ 2147483647 w 976"/>
                    <a:gd name="T55" fmla="*/ 2147483647 h 608"/>
                    <a:gd name="T56" fmla="*/ 2147483647 w 976"/>
                    <a:gd name="T57" fmla="*/ 2147483647 h 608"/>
                    <a:gd name="T58" fmla="*/ 2147483647 w 976"/>
                    <a:gd name="T59" fmla="*/ 2147483647 h 608"/>
                    <a:gd name="T60" fmla="*/ 2147483647 w 976"/>
                    <a:gd name="T61" fmla="*/ 2147483647 h 608"/>
                    <a:gd name="T62" fmla="*/ 2147483647 w 976"/>
                    <a:gd name="T63" fmla="*/ 2147483647 h 608"/>
                    <a:gd name="T64" fmla="*/ 2147483647 w 976"/>
                    <a:gd name="T65" fmla="*/ 2147483647 h 608"/>
                    <a:gd name="T66" fmla="*/ 2147483647 w 976"/>
                    <a:gd name="T67" fmla="*/ 2147483647 h 608"/>
                    <a:gd name="T68" fmla="*/ 2147483647 w 976"/>
                    <a:gd name="T69" fmla="*/ 2147483647 h 608"/>
                    <a:gd name="T70" fmla="*/ 2147483647 w 976"/>
                    <a:gd name="T71" fmla="*/ 2147483647 h 608"/>
                    <a:gd name="T72" fmla="*/ 2147483647 w 976"/>
                    <a:gd name="T73" fmla="*/ 2147483647 h 608"/>
                    <a:gd name="T74" fmla="*/ 2147483647 w 976"/>
                    <a:gd name="T75" fmla="*/ 2147483647 h 608"/>
                    <a:gd name="T76" fmla="*/ 2147483647 w 976"/>
                    <a:gd name="T77" fmla="*/ 2147483647 h 608"/>
                    <a:gd name="T78" fmla="*/ 2147483647 w 976"/>
                    <a:gd name="T79" fmla="*/ 2147483647 h 608"/>
                    <a:gd name="T80" fmla="*/ 2147483647 w 976"/>
                    <a:gd name="T81" fmla="*/ 2147483647 h 608"/>
                    <a:gd name="T82" fmla="*/ 2147483647 w 976"/>
                    <a:gd name="T83" fmla="*/ 2147483647 h 608"/>
                    <a:gd name="T84" fmla="*/ 2147483647 w 976"/>
                    <a:gd name="T85" fmla="*/ 2147483647 h 608"/>
                    <a:gd name="T86" fmla="*/ 2147483647 w 976"/>
                    <a:gd name="T87" fmla="*/ 2147483647 h 608"/>
                    <a:gd name="T88" fmla="*/ 2147483647 w 976"/>
                    <a:gd name="T89" fmla="*/ 2147483647 h 608"/>
                    <a:gd name="T90" fmla="*/ 2147483647 w 976"/>
                    <a:gd name="T91" fmla="*/ 2147483647 h 608"/>
                    <a:gd name="T92" fmla="*/ 2147483647 w 976"/>
                    <a:gd name="T93" fmla="*/ 2147483647 h 608"/>
                    <a:gd name="T94" fmla="*/ 2147483647 w 976"/>
                    <a:gd name="T95" fmla="*/ 2147483647 h 608"/>
                    <a:gd name="T96" fmla="*/ 2147483647 w 976"/>
                    <a:gd name="T97" fmla="*/ 2147483647 h 608"/>
                    <a:gd name="T98" fmla="*/ 2147483647 w 976"/>
                    <a:gd name="T99" fmla="*/ 2147483647 h 608"/>
                    <a:gd name="T100" fmla="*/ 2147483647 w 976"/>
                    <a:gd name="T101" fmla="*/ 2147483647 h 608"/>
                    <a:gd name="T102" fmla="*/ 2147483647 w 976"/>
                    <a:gd name="T103" fmla="*/ 2147483647 h 608"/>
                    <a:gd name="T104" fmla="*/ 2147483647 w 976"/>
                    <a:gd name="T105" fmla="*/ 2147483647 h 608"/>
                    <a:gd name="T106" fmla="*/ 2147483647 w 976"/>
                    <a:gd name="T107" fmla="*/ 2147483647 h 608"/>
                    <a:gd name="T108" fmla="*/ 2147483647 w 976"/>
                    <a:gd name="T109" fmla="*/ 2147483647 h 608"/>
                    <a:gd name="T110" fmla="*/ 2147483647 w 976"/>
                    <a:gd name="T111" fmla="*/ 2147483647 h 608"/>
                    <a:gd name="T112" fmla="*/ 2147483647 w 976"/>
                    <a:gd name="T113" fmla="*/ 2147483647 h 608"/>
                    <a:gd name="T114" fmla="*/ 2147483647 w 976"/>
                    <a:gd name="T115" fmla="*/ 2147483647 h 6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76" h="608">
                      <a:moveTo>
                        <a:pt x="766" y="608"/>
                      </a:moveTo>
                      <a:cubicBezTo>
                        <a:pt x="734" y="608"/>
                        <a:pt x="703" y="601"/>
                        <a:pt x="674" y="587"/>
                      </a:cubicBezTo>
                      <a:cubicBezTo>
                        <a:pt x="668" y="584"/>
                        <a:pt x="668" y="584"/>
                        <a:pt x="668" y="584"/>
                      </a:cubicBezTo>
                      <a:cubicBezTo>
                        <a:pt x="663" y="587"/>
                        <a:pt x="663" y="587"/>
                        <a:pt x="663" y="587"/>
                      </a:cubicBezTo>
                      <a:cubicBezTo>
                        <a:pt x="638" y="601"/>
                        <a:pt x="609" y="608"/>
                        <a:pt x="580" y="608"/>
                      </a:cubicBezTo>
                      <a:cubicBezTo>
                        <a:pt x="542" y="608"/>
                        <a:pt x="505" y="595"/>
                        <a:pt x="474" y="572"/>
                      </a:cubicBezTo>
                      <a:cubicBezTo>
                        <a:pt x="467" y="566"/>
                        <a:pt x="467" y="566"/>
                        <a:pt x="467" y="566"/>
                      </a:cubicBezTo>
                      <a:cubicBezTo>
                        <a:pt x="459" y="572"/>
                        <a:pt x="459" y="572"/>
                        <a:pt x="459" y="572"/>
                      </a:cubicBezTo>
                      <a:cubicBezTo>
                        <a:pt x="428" y="595"/>
                        <a:pt x="392" y="608"/>
                        <a:pt x="353" y="608"/>
                      </a:cubicBezTo>
                      <a:cubicBezTo>
                        <a:pt x="317" y="608"/>
                        <a:pt x="282" y="597"/>
                        <a:pt x="253" y="576"/>
                      </a:cubicBezTo>
                      <a:cubicBezTo>
                        <a:pt x="245" y="570"/>
                        <a:pt x="245" y="570"/>
                        <a:pt x="245" y="570"/>
                      </a:cubicBezTo>
                      <a:cubicBezTo>
                        <a:pt x="237" y="576"/>
                        <a:pt x="237" y="576"/>
                        <a:pt x="237" y="576"/>
                      </a:cubicBezTo>
                      <a:cubicBezTo>
                        <a:pt x="211" y="597"/>
                        <a:pt x="180" y="608"/>
                        <a:pt x="146" y="608"/>
                      </a:cubicBezTo>
                      <a:cubicBezTo>
                        <a:pt x="66" y="608"/>
                        <a:pt x="0" y="542"/>
                        <a:pt x="0" y="461"/>
                      </a:cubicBezTo>
                      <a:cubicBezTo>
                        <a:pt x="0" y="381"/>
                        <a:pt x="66" y="315"/>
                        <a:pt x="146" y="315"/>
                      </a:cubicBezTo>
                      <a:cubicBezTo>
                        <a:pt x="149" y="315"/>
                        <a:pt x="152" y="315"/>
                        <a:pt x="154" y="315"/>
                      </a:cubicBezTo>
                      <a:cubicBezTo>
                        <a:pt x="170" y="316"/>
                        <a:pt x="170" y="316"/>
                        <a:pt x="170" y="316"/>
                      </a:cubicBezTo>
                      <a:cubicBezTo>
                        <a:pt x="167" y="301"/>
                        <a:pt x="167" y="301"/>
                        <a:pt x="167" y="301"/>
                      </a:cubicBezTo>
                      <a:cubicBezTo>
                        <a:pt x="166" y="294"/>
                        <a:pt x="166" y="288"/>
                        <a:pt x="166" y="281"/>
                      </a:cubicBezTo>
                      <a:cubicBezTo>
                        <a:pt x="166" y="211"/>
                        <a:pt x="223" y="154"/>
                        <a:pt x="293" y="154"/>
                      </a:cubicBezTo>
                      <a:cubicBezTo>
                        <a:pt x="309" y="154"/>
                        <a:pt x="324" y="157"/>
                        <a:pt x="339" y="163"/>
                      </a:cubicBezTo>
                      <a:cubicBezTo>
                        <a:pt x="352" y="168"/>
                        <a:pt x="352" y="168"/>
                        <a:pt x="352" y="168"/>
                      </a:cubicBezTo>
                      <a:cubicBezTo>
                        <a:pt x="356" y="154"/>
                        <a:pt x="356" y="154"/>
                        <a:pt x="356" y="154"/>
                      </a:cubicBezTo>
                      <a:cubicBezTo>
                        <a:pt x="379" y="64"/>
                        <a:pt x="461" y="0"/>
                        <a:pt x="554" y="0"/>
                      </a:cubicBezTo>
                      <a:cubicBezTo>
                        <a:pt x="656" y="0"/>
                        <a:pt x="744" y="76"/>
                        <a:pt x="758" y="177"/>
                      </a:cubicBezTo>
                      <a:cubicBezTo>
                        <a:pt x="759" y="188"/>
                        <a:pt x="759" y="188"/>
                        <a:pt x="759" y="188"/>
                      </a:cubicBezTo>
                      <a:cubicBezTo>
                        <a:pt x="770" y="188"/>
                        <a:pt x="770" y="188"/>
                        <a:pt x="770" y="188"/>
                      </a:cubicBezTo>
                      <a:cubicBezTo>
                        <a:pt x="884" y="190"/>
                        <a:pt x="976" y="284"/>
                        <a:pt x="976" y="398"/>
                      </a:cubicBezTo>
                      <a:cubicBezTo>
                        <a:pt x="976" y="514"/>
                        <a:pt x="882" y="608"/>
                        <a:pt x="766" y="608"/>
                      </a:cubicBezTo>
                      <a:close/>
                      <a:moveTo>
                        <a:pt x="668" y="563"/>
                      </a:moveTo>
                      <a:cubicBezTo>
                        <a:pt x="682" y="570"/>
                        <a:pt x="682" y="570"/>
                        <a:pt x="682" y="570"/>
                      </a:cubicBezTo>
                      <a:cubicBezTo>
                        <a:pt x="709" y="583"/>
                        <a:pt x="737" y="589"/>
                        <a:pt x="766" y="589"/>
                      </a:cubicBezTo>
                      <a:cubicBezTo>
                        <a:pt x="872" y="589"/>
                        <a:pt x="958" y="504"/>
                        <a:pt x="958" y="398"/>
                      </a:cubicBezTo>
                      <a:cubicBezTo>
                        <a:pt x="958" y="294"/>
                        <a:pt x="873" y="208"/>
                        <a:pt x="770" y="206"/>
                      </a:cubicBezTo>
                      <a:cubicBezTo>
                        <a:pt x="743" y="206"/>
                        <a:pt x="743" y="206"/>
                        <a:pt x="743" y="206"/>
                      </a:cubicBezTo>
                      <a:cubicBezTo>
                        <a:pt x="739" y="180"/>
                        <a:pt x="739" y="180"/>
                        <a:pt x="739" y="180"/>
                      </a:cubicBezTo>
                      <a:cubicBezTo>
                        <a:pt x="727" y="88"/>
                        <a:pt x="647" y="19"/>
                        <a:pt x="554" y="19"/>
                      </a:cubicBezTo>
                      <a:cubicBezTo>
                        <a:pt x="469" y="19"/>
                        <a:pt x="395" y="76"/>
                        <a:pt x="373" y="159"/>
                      </a:cubicBezTo>
                      <a:cubicBezTo>
                        <a:pt x="365" y="193"/>
                        <a:pt x="365" y="193"/>
                        <a:pt x="365" y="193"/>
                      </a:cubicBezTo>
                      <a:cubicBezTo>
                        <a:pt x="332" y="180"/>
                        <a:pt x="332" y="180"/>
                        <a:pt x="332" y="180"/>
                      </a:cubicBezTo>
                      <a:cubicBezTo>
                        <a:pt x="320" y="175"/>
                        <a:pt x="306" y="173"/>
                        <a:pt x="293" y="173"/>
                      </a:cubicBezTo>
                      <a:cubicBezTo>
                        <a:pt x="233" y="173"/>
                        <a:pt x="184" y="221"/>
                        <a:pt x="184" y="281"/>
                      </a:cubicBezTo>
                      <a:cubicBezTo>
                        <a:pt x="184" y="287"/>
                        <a:pt x="185" y="292"/>
                        <a:pt x="186" y="298"/>
                      </a:cubicBezTo>
                      <a:cubicBezTo>
                        <a:pt x="192" y="336"/>
                        <a:pt x="192" y="336"/>
                        <a:pt x="192" y="336"/>
                      </a:cubicBezTo>
                      <a:cubicBezTo>
                        <a:pt x="153" y="334"/>
                        <a:pt x="153" y="334"/>
                        <a:pt x="153" y="334"/>
                      </a:cubicBezTo>
                      <a:cubicBezTo>
                        <a:pt x="151" y="334"/>
                        <a:pt x="149" y="333"/>
                        <a:pt x="146" y="333"/>
                      </a:cubicBezTo>
                      <a:cubicBezTo>
                        <a:pt x="76" y="333"/>
                        <a:pt x="19" y="391"/>
                        <a:pt x="19" y="461"/>
                      </a:cubicBezTo>
                      <a:cubicBezTo>
                        <a:pt x="19" y="532"/>
                        <a:pt x="76" y="589"/>
                        <a:pt x="146" y="589"/>
                      </a:cubicBezTo>
                      <a:cubicBezTo>
                        <a:pt x="176" y="589"/>
                        <a:pt x="203" y="580"/>
                        <a:pt x="226" y="562"/>
                      </a:cubicBezTo>
                      <a:cubicBezTo>
                        <a:pt x="244" y="547"/>
                        <a:pt x="244" y="547"/>
                        <a:pt x="244" y="547"/>
                      </a:cubicBezTo>
                      <a:cubicBezTo>
                        <a:pt x="263" y="561"/>
                        <a:pt x="263" y="561"/>
                        <a:pt x="263" y="561"/>
                      </a:cubicBezTo>
                      <a:cubicBezTo>
                        <a:pt x="290" y="580"/>
                        <a:pt x="321" y="589"/>
                        <a:pt x="353" y="589"/>
                      </a:cubicBezTo>
                      <a:cubicBezTo>
                        <a:pt x="388" y="589"/>
                        <a:pt x="420" y="578"/>
                        <a:pt x="448" y="557"/>
                      </a:cubicBezTo>
                      <a:cubicBezTo>
                        <a:pt x="467" y="542"/>
                        <a:pt x="467" y="542"/>
                        <a:pt x="467" y="542"/>
                      </a:cubicBezTo>
                      <a:cubicBezTo>
                        <a:pt x="486" y="557"/>
                        <a:pt x="486" y="557"/>
                        <a:pt x="486" y="557"/>
                      </a:cubicBezTo>
                      <a:cubicBezTo>
                        <a:pt x="513" y="578"/>
                        <a:pt x="546" y="589"/>
                        <a:pt x="580" y="589"/>
                      </a:cubicBezTo>
                      <a:cubicBezTo>
                        <a:pt x="606" y="589"/>
                        <a:pt x="632" y="583"/>
                        <a:pt x="654" y="571"/>
                      </a:cubicBezTo>
                      <a:lnTo>
                        <a:pt x="668" y="563"/>
                      </a:lnTo>
                      <a:close/>
                    </a:path>
                  </a:pathLst>
                </a:custGeom>
                <a:grpFill/>
                <a:ln w="28575">
                  <a:solidFill>
                    <a:schemeClr val="bg1"/>
                  </a:solid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27" name="Freeform 445">
                  <a:extLst>
                    <a:ext uri="{FF2B5EF4-FFF2-40B4-BE49-F238E27FC236}">
                      <a16:creationId xmlns:a16="http://schemas.microsoft.com/office/drawing/2014/main" id="{6CDE9D74-2D66-4115-A5C7-FC56F3971351}"/>
                    </a:ext>
                  </a:extLst>
                </p:cNvPr>
                <p:cNvSpPr>
                  <a:spLocks noEditPoints="1"/>
                </p:cNvSpPr>
                <p:nvPr/>
              </p:nvSpPr>
              <p:spPr bwMode="auto">
                <a:xfrm>
                  <a:off x="6562725" y="2389192"/>
                  <a:ext cx="390525" cy="387351"/>
                </a:xfrm>
                <a:custGeom>
                  <a:avLst/>
                  <a:gdLst>
                    <a:gd name="T0" fmla="*/ 2147483647 w 246"/>
                    <a:gd name="T1" fmla="*/ 2147483647 h 244"/>
                    <a:gd name="T2" fmla="*/ 0 w 246"/>
                    <a:gd name="T3" fmla="*/ 2147483647 h 244"/>
                    <a:gd name="T4" fmla="*/ 0 w 246"/>
                    <a:gd name="T5" fmla="*/ 0 h 244"/>
                    <a:gd name="T6" fmla="*/ 2147483647 w 246"/>
                    <a:gd name="T7" fmla="*/ 0 h 244"/>
                    <a:gd name="T8" fmla="*/ 2147483647 w 246"/>
                    <a:gd name="T9" fmla="*/ 2147483647 h 244"/>
                    <a:gd name="T10" fmla="*/ 2147483647 w 246"/>
                    <a:gd name="T11" fmla="*/ 2147483647 h 244"/>
                    <a:gd name="T12" fmla="*/ 2147483647 w 246"/>
                    <a:gd name="T13" fmla="*/ 0 h 244"/>
                    <a:gd name="T14" fmla="*/ 2147483647 w 246"/>
                    <a:gd name="T15" fmla="*/ 0 h 244"/>
                    <a:gd name="T16" fmla="*/ 2147483647 w 246"/>
                    <a:gd name="T17" fmla="*/ 2147483647 h 244"/>
                    <a:gd name="T18" fmla="*/ 2147483647 w 246"/>
                    <a:gd name="T19" fmla="*/ 2147483647 h 244"/>
                    <a:gd name="T20" fmla="*/ 2147483647 w 246"/>
                    <a:gd name="T21" fmla="*/ 2147483647 h 244"/>
                    <a:gd name="T22" fmla="*/ 2147483647 w 246"/>
                    <a:gd name="T23" fmla="*/ 2147483647 h 244"/>
                    <a:gd name="T24" fmla="*/ 2147483647 w 246"/>
                    <a:gd name="T25" fmla="*/ 2147483647 h 244"/>
                    <a:gd name="T26" fmla="*/ 2147483647 w 246"/>
                    <a:gd name="T27" fmla="*/ 2147483647 h 244"/>
                    <a:gd name="T28" fmla="*/ 2147483647 w 246"/>
                    <a:gd name="T29" fmla="*/ 2147483647 h 244"/>
                    <a:gd name="T30" fmla="*/ 2147483647 w 246"/>
                    <a:gd name="T31" fmla="*/ 2147483647 h 244"/>
                    <a:gd name="T32" fmla="*/ 2147483647 w 246"/>
                    <a:gd name="T33" fmla="*/ 2147483647 h 244"/>
                    <a:gd name="T34" fmla="*/ 2147483647 w 246"/>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6" h="244">
                      <a:moveTo>
                        <a:pt x="246" y="244"/>
                      </a:moveTo>
                      <a:lnTo>
                        <a:pt x="0" y="244"/>
                      </a:lnTo>
                      <a:lnTo>
                        <a:pt x="0" y="0"/>
                      </a:lnTo>
                      <a:lnTo>
                        <a:pt x="99" y="0"/>
                      </a:lnTo>
                      <a:lnTo>
                        <a:pt x="99" y="54"/>
                      </a:lnTo>
                      <a:lnTo>
                        <a:pt x="149" y="54"/>
                      </a:lnTo>
                      <a:lnTo>
                        <a:pt x="149" y="0"/>
                      </a:lnTo>
                      <a:lnTo>
                        <a:pt x="246" y="0"/>
                      </a:lnTo>
                      <a:lnTo>
                        <a:pt x="246" y="244"/>
                      </a:lnTo>
                      <a:close/>
                      <a:moveTo>
                        <a:pt x="16" y="228"/>
                      </a:moveTo>
                      <a:lnTo>
                        <a:pt x="230" y="228"/>
                      </a:lnTo>
                      <a:lnTo>
                        <a:pt x="230" y="14"/>
                      </a:lnTo>
                      <a:lnTo>
                        <a:pt x="163" y="14"/>
                      </a:lnTo>
                      <a:lnTo>
                        <a:pt x="163" y="69"/>
                      </a:lnTo>
                      <a:lnTo>
                        <a:pt x="83" y="69"/>
                      </a:lnTo>
                      <a:lnTo>
                        <a:pt x="83" y="14"/>
                      </a:lnTo>
                      <a:lnTo>
                        <a:pt x="16" y="14"/>
                      </a:lnTo>
                      <a:lnTo>
                        <a:pt x="16" y="228"/>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28" name="Freeform 446">
                  <a:extLst>
                    <a:ext uri="{FF2B5EF4-FFF2-40B4-BE49-F238E27FC236}">
                      <a16:creationId xmlns:a16="http://schemas.microsoft.com/office/drawing/2014/main" id="{C6D7C8B8-16EB-4675-B24C-3CB3799BF57A}"/>
                    </a:ext>
                  </a:extLst>
                </p:cNvPr>
                <p:cNvSpPr>
                  <a:spLocks/>
                </p:cNvSpPr>
                <p:nvPr/>
              </p:nvSpPr>
              <p:spPr bwMode="auto">
                <a:xfrm>
                  <a:off x="6688138" y="2549530"/>
                  <a:ext cx="195263" cy="149225"/>
                </a:xfrm>
                <a:custGeom>
                  <a:avLst/>
                  <a:gdLst>
                    <a:gd name="T0" fmla="*/ 2147483647 w 61"/>
                    <a:gd name="T1" fmla="*/ 2147483647 h 47"/>
                    <a:gd name="T2" fmla="*/ 2147483647 w 61"/>
                    <a:gd name="T3" fmla="*/ 2147483647 h 47"/>
                    <a:gd name="T4" fmla="*/ 2147483647 w 61"/>
                    <a:gd name="T5" fmla="*/ 2147483647 h 47"/>
                    <a:gd name="T6" fmla="*/ 2147483647 w 61"/>
                    <a:gd name="T7" fmla="*/ 0 h 47"/>
                    <a:gd name="T8" fmla="*/ 2147483647 w 61"/>
                    <a:gd name="T9" fmla="*/ 0 h 47"/>
                    <a:gd name="T10" fmla="*/ 2147483647 w 61"/>
                    <a:gd name="T11" fmla="*/ 2147483647 h 47"/>
                    <a:gd name="T12" fmla="*/ 2147483647 w 61"/>
                    <a:gd name="T13" fmla="*/ 2147483647 h 47"/>
                    <a:gd name="T14" fmla="*/ 2147483647 w 61"/>
                    <a:gd name="T15" fmla="*/ 2147483647 h 47"/>
                    <a:gd name="T16" fmla="*/ 0 w 61"/>
                    <a:gd name="T17" fmla="*/ 2147483647 h 47"/>
                    <a:gd name="T18" fmla="*/ 0 w 61"/>
                    <a:gd name="T19" fmla="*/ 2147483647 h 47"/>
                    <a:gd name="T20" fmla="*/ 2147483647 w 61"/>
                    <a:gd name="T21" fmla="*/ 2147483647 h 47"/>
                    <a:gd name="T22" fmla="*/ 2147483647 w 61"/>
                    <a:gd name="T23" fmla="*/ 2147483647 h 47"/>
                    <a:gd name="T24" fmla="*/ 2147483647 w 61"/>
                    <a:gd name="T25" fmla="*/ 2147483647 h 47"/>
                    <a:gd name="T26" fmla="*/ 2147483647 w 61"/>
                    <a:gd name="T27" fmla="*/ 2147483647 h 47"/>
                    <a:gd name="T28" fmla="*/ 2147483647 w 61"/>
                    <a:gd name="T29" fmla="*/ 2147483647 h 47"/>
                    <a:gd name="T30" fmla="*/ 2147483647 w 61"/>
                    <a:gd name="T31" fmla="*/ 2147483647 h 47"/>
                    <a:gd name="T32" fmla="*/ 2147483647 w 61"/>
                    <a:gd name="T33" fmla="*/ 2147483647 h 47"/>
                    <a:gd name="T34" fmla="*/ 2147483647 w 61"/>
                    <a:gd name="T35" fmla="*/ 2147483647 h 47"/>
                    <a:gd name="T36" fmla="*/ 2147483647 w 61"/>
                    <a:gd name="T37" fmla="*/ 2147483647 h 47"/>
                    <a:gd name="T38" fmla="*/ 2147483647 w 61"/>
                    <a:gd name="T39" fmla="*/ 2147483647 h 47"/>
                    <a:gd name="T40" fmla="*/ 2147483647 w 61"/>
                    <a:gd name="T41" fmla="*/ 2147483647 h 47"/>
                    <a:gd name="T42" fmla="*/ 2147483647 w 61"/>
                    <a:gd name="T43" fmla="*/ 2147483647 h 47"/>
                    <a:gd name="T44" fmla="*/ 2147483647 w 61"/>
                    <a:gd name="T45" fmla="*/ 2147483647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 h="47">
                      <a:moveTo>
                        <a:pt x="58" y="3"/>
                      </a:moveTo>
                      <a:cubicBezTo>
                        <a:pt x="38" y="3"/>
                        <a:pt x="38" y="3"/>
                        <a:pt x="38" y="3"/>
                      </a:cubicBezTo>
                      <a:cubicBezTo>
                        <a:pt x="38" y="1"/>
                        <a:pt x="38" y="1"/>
                        <a:pt x="38" y="1"/>
                      </a:cubicBezTo>
                      <a:cubicBezTo>
                        <a:pt x="38" y="0"/>
                        <a:pt x="38" y="0"/>
                        <a:pt x="38" y="0"/>
                      </a:cubicBezTo>
                      <a:cubicBezTo>
                        <a:pt x="27" y="0"/>
                        <a:pt x="27" y="0"/>
                        <a:pt x="27" y="0"/>
                      </a:cubicBezTo>
                      <a:cubicBezTo>
                        <a:pt x="27" y="0"/>
                        <a:pt x="26" y="0"/>
                        <a:pt x="26" y="1"/>
                      </a:cubicBezTo>
                      <a:cubicBezTo>
                        <a:pt x="26" y="3"/>
                        <a:pt x="26" y="3"/>
                        <a:pt x="26" y="3"/>
                      </a:cubicBezTo>
                      <a:cubicBezTo>
                        <a:pt x="3" y="3"/>
                        <a:pt x="3" y="3"/>
                        <a:pt x="3" y="3"/>
                      </a:cubicBezTo>
                      <a:cubicBezTo>
                        <a:pt x="2" y="3"/>
                        <a:pt x="0" y="4"/>
                        <a:pt x="0" y="6"/>
                      </a:cubicBezTo>
                      <a:cubicBezTo>
                        <a:pt x="0" y="8"/>
                        <a:pt x="0" y="8"/>
                        <a:pt x="0" y="8"/>
                      </a:cubicBezTo>
                      <a:cubicBezTo>
                        <a:pt x="0" y="8"/>
                        <a:pt x="1" y="8"/>
                        <a:pt x="1" y="8"/>
                      </a:cubicBezTo>
                      <a:cubicBezTo>
                        <a:pt x="12" y="8"/>
                        <a:pt x="12" y="8"/>
                        <a:pt x="12" y="8"/>
                      </a:cubicBezTo>
                      <a:cubicBezTo>
                        <a:pt x="12" y="6"/>
                        <a:pt x="12" y="6"/>
                        <a:pt x="12" y="6"/>
                      </a:cubicBezTo>
                      <a:cubicBezTo>
                        <a:pt x="12" y="5"/>
                        <a:pt x="13" y="5"/>
                        <a:pt x="13" y="5"/>
                      </a:cubicBezTo>
                      <a:cubicBezTo>
                        <a:pt x="23" y="5"/>
                        <a:pt x="23" y="5"/>
                        <a:pt x="23" y="5"/>
                      </a:cubicBezTo>
                      <a:cubicBezTo>
                        <a:pt x="24" y="5"/>
                        <a:pt x="24" y="5"/>
                        <a:pt x="24" y="6"/>
                      </a:cubicBezTo>
                      <a:cubicBezTo>
                        <a:pt x="24" y="8"/>
                        <a:pt x="24" y="8"/>
                        <a:pt x="24" y="8"/>
                      </a:cubicBezTo>
                      <a:cubicBezTo>
                        <a:pt x="56" y="8"/>
                        <a:pt x="56" y="8"/>
                        <a:pt x="56" y="8"/>
                      </a:cubicBezTo>
                      <a:cubicBezTo>
                        <a:pt x="57" y="8"/>
                        <a:pt x="59" y="9"/>
                        <a:pt x="59" y="11"/>
                      </a:cubicBezTo>
                      <a:cubicBezTo>
                        <a:pt x="59" y="47"/>
                        <a:pt x="59" y="47"/>
                        <a:pt x="59" y="47"/>
                      </a:cubicBezTo>
                      <a:cubicBezTo>
                        <a:pt x="60" y="46"/>
                        <a:pt x="61" y="45"/>
                        <a:pt x="61" y="44"/>
                      </a:cubicBezTo>
                      <a:cubicBezTo>
                        <a:pt x="61" y="6"/>
                        <a:pt x="61" y="6"/>
                        <a:pt x="61" y="6"/>
                      </a:cubicBezTo>
                      <a:cubicBezTo>
                        <a:pt x="61" y="4"/>
                        <a:pt x="60" y="3"/>
                        <a:pt x="58" y="3"/>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29" name="Freeform 447">
                  <a:extLst>
                    <a:ext uri="{FF2B5EF4-FFF2-40B4-BE49-F238E27FC236}">
                      <a16:creationId xmlns:a16="http://schemas.microsoft.com/office/drawing/2014/main" id="{A4E97EEA-C756-4CCD-94DC-8834720B0E7D}"/>
                    </a:ext>
                  </a:extLst>
                </p:cNvPr>
                <p:cNvSpPr>
                  <a:spLocks/>
                </p:cNvSpPr>
                <p:nvPr/>
              </p:nvSpPr>
              <p:spPr bwMode="auto">
                <a:xfrm>
                  <a:off x="6675438" y="2581280"/>
                  <a:ext cx="192088" cy="150813"/>
                </a:xfrm>
                <a:custGeom>
                  <a:avLst/>
                  <a:gdLst>
                    <a:gd name="T0" fmla="*/ 2147483647 w 60"/>
                    <a:gd name="T1" fmla="*/ 2147483647 h 47"/>
                    <a:gd name="T2" fmla="*/ 2147483647 w 60"/>
                    <a:gd name="T3" fmla="*/ 2147483647 h 47"/>
                    <a:gd name="T4" fmla="*/ 2147483647 w 60"/>
                    <a:gd name="T5" fmla="*/ 2147483647 h 47"/>
                    <a:gd name="T6" fmla="*/ 2147483647 w 60"/>
                    <a:gd name="T7" fmla="*/ 0 h 47"/>
                    <a:gd name="T8" fmla="*/ 2147483647 w 60"/>
                    <a:gd name="T9" fmla="*/ 0 h 47"/>
                    <a:gd name="T10" fmla="*/ 2147483647 w 60"/>
                    <a:gd name="T11" fmla="*/ 2147483647 h 47"/>
                    <a:gd name="T12" fmla="*/ 2147483647 w 60"/>
                    <a:gd name="T13" fmla="*/ 2147483647 h 47"/>
                    <a:gd name="T14" fmla="*/ 0 w 60"/>
                    <a:gd name="T15" fmla="*/ 2147483647 h 47"/>
                    <a:gd name="T16" fmla="*/ 0 w 60"/>
                    <a:gd name="T17" fmla="*/ 2147483647 h 47"/>
                    <a:gd name="T18" fmla="*/ 2147483647 w 60"/>
                    <a:gd name="T19" fmla="*/ 2147483647 h 47"/>
                    <a:gd name="T20" fmla="*/ 2147483647 w 60"/>
                    <a:gd name="T21" fmla="*/ 2147483647 h 47"/>
                    <a:gd name="T22" fmla="*/ 2147483647 w 60"/>
                    <a:gd name="T23" fmla="*/ 2147483647 h 47"/>
                    <a:gd name="T24" fmla="*/ 2147483647 w 60"/>
                    <a:gd name="T25" fmla="*/ 2147483647 h 47"/>
                    <a:gd name="T26" fmla="*/ 2147483647 w 60"/>
                    <a:gd name="T27" fmla="*/ 2147483647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 h="47">
                      <a:moveTo>
                        <a:pt x="57" y="4"/>
                      </a:moveTo>
                      <a:cubicBezTo>
                        <a:pt x="14" y="4"/>
                        <a:pt x="14" y="4"/>
                        <a:pt x="14" y="4"/>
                      </a:cubicBezTo>
                      <a:cubicBezTo>
                        <a:pt x="14" y="1"/>
                        <a:pt x="14" y="1"/>
                        <a:pt x="14" y="1"/>
                      </a:cubicBezTo>
                      <a:cubicBezTo>
                        <a:pt x="14" y="0"/>
                        <a:pt x="14" y="0"/>
                        <a:pt x="13" y="0"/>
                      </a:cubicBezTo>
                      <a:cubicBezTo>
                        <a:pt x="3" y="0"/>
                        <a:pt x="3" y="0"/>
                        <a:pt x="3" y="0"/>
                      </a:cubicBezTo>
                      <a:cubicBezTo>
                        <a:pt x="2" y="0"/>
                        <a:pt x="2" y="0"/>
                        <a:pt x="2" y="1"/>
                      </a:cubicBezTo>
                      <a:cubicBezTo>
                        <a:pt x="2" y="4"/>
                        <a:pt x="2" y="4"/>
                        <a:pt x="2" y="4"/>
                      </a:cubicBezTo>
                      <a:cubicBezTo>
                        <a:pt x="1" y="4"/>
                        <a:pt x="0" y="5"/>
                        <a:pt x="0" y="6"/>
                      </a:cubicBezTo>
                      <a:cubicBezTo>
                        <a:pt x="0" y="44"/>
                        <a:pt x="0" y="44"/>
                        <a:pt x="0" y="44"/>
                      </a:cubicBezTo>
                      <a:cubicBezTo>
                        <a:pt x="0" y="46"/>
                        <a:pt x="1" y="47"/>
                        <a:pt x="2" y="47"/>
                      </a:cubicBezTo>
                      <a:cubicBezTo>
                        <a:pt x="57" y="47"/>
                        <a:pt x="57" y="47"/>
                        <a:pt x="57" y="47"/>
                      </a:cubicBezTo>
                      <a:cubicBezTo>
                        <a:pt x="59" y="47"/>
                        <a:pt x="60" y="46"/>
                        <a:pt x="60" y="44"/>
                      </a:cubicBezTo>
                      <a:cubicBezTo>
                        <a:pt x="60" y="6"/>
                        <a:pt x="60" y="6"/>
                        <a:pt x="60" y="6"/>
                      </a:cubicBezTo>
                      <a:cubicBezTo>
                        <a:pt x="60" y="5"/>
                        <a:pt x="59" y="4"/>
                        <a:pt x="57" y="4"/>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30" name="Freeform 448">
                  <a:extLst>
                    <a:ext uri="{FF2B5EF4-FFF2-40B4-BE49-F238E27FC236}">
                      <a16:creationId xmlns:a16="http://schemas.microsoft.com/office/drawing/2014/main" id="{9AC9DEB2-B75A-47DF-9EDF-3B4DD7B0DED9}"/>
                    </a:ext>
                  </a:extLst>
                </p:cNvPr>
                <p:cNvSpPr>
                  <a:spLocks noEditPoints="1"/>
                </p:cNvSpPr>
                <p:nvPr/>
              </p:nvSpPr>
              <p:spPr bwMode="auto">
                <a:xfrm>
                  <a:off x="6105525" y="2389192"/>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4"/>
                      </a:lnTo>
                      <a:lnTo>
                        <a:pt x="147" y="54"/>
                      </a:lnTo>
                      <a:lnTo>
                        <a:pt x="147" y="0"/>
                      </a:lnTo>
                      <a:lnTo>
                        <a:pt x="244" y="0"/>
                      </a:lnTo>
                      <a:lnTo>
                        <a:pt x="244" y="244"/>
                      </a:lnTo>
                      <a:close/>
                      <a:moveTo>
                        <a:pt x="14" y="228"/>
                      </a:moveTo>
                      <a:lnTo>
                        <a:pt x="230" y="228"/>
                      </a:lnTo>
                      <a:lnTo>
                        <a:pt x="230" y="14"/>
                      </a:lnTo>
                      <a:lnTo>
                        <a:pt x="163" y="14"/>
                      </a:lnTo>
                      <a:lnTo>
                        <a:pt x="163" y="69"/>
                      </a:lnTo>
                      <a:lnTo>
                        <a:pt x="81" y="69"/>
                      </a:lnTo>
                      <a:lnTo>
                        <a:pt x="81" y="14"/>
                      </a:lnTo>
                      <a:lnTo>
                        <a:pt x="14" y="14"/>
                      </a:lnTo>
                      <a:lnTo>
                        <a:pt x="14" y="228"/>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31" name="Freeform 449">
                  <a:extLst>
                    <a:ext uri="{FF2B5EF4-FFF2-40B4-BE49-F238E27FC236}">
                      <a16:creationId xmlns:a16="http://schemas.microsoft.com/office/drawing/2014/main" id="{3FF1FB67-5284-49AA-82C1-1AC70CB12D29}"/>
                    </a:ext>
                  </a:extLst>
                </p:cNvPr>
                <p:cNvSpPr>
                  <a:spLocks/>
                </p:cNvSpPr>
                <p:nvPr/>
              </p:nvSpPr>
              <p:spPr bwMode="auto">
                <a:xfrm>
                  <a:off x="6234113" y="2597155"/>
                  <a:ext cx="63500" cy="3810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0 h 12"/>
                    <a:gd name="T10" fmla="*/ 2147483647 w 20"/>
                    <a:gd name="T11" fmla="*/ 2147483647 h 12"/>
                    <a:gd name="T12" fmla="*/ 2147483647 w 20"/>
                    <a:gd name="T13" fmla="*/ 2147483647 h 12"/>
                    <a:gd name="T14" fmla="*/ 2147483647 w 20"/>
                    <a:gd name="T15" fmla="*/ 2147483647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2147483647 w 20"/>
                    <a:gd name="T25" fmla="*/ 2147483647 h 12"/>
                    <a:gd name="T26" fmla="*/ 2147483647 w 20"/>
                    <a:gd name="T27" fmla="*/ 2147483647 h 12"/>
                    <a:gd name="T28" fmla="*/ 2147483647 w 20"/>
                    <a:gd name="T29" fmla="*/ 0 h 12"/>
                    <a:gd name="T30" fmla="*/ 2147483647 w 20"/>
                    <a:gd name="T31" fmla="*/ 2147483647 h 12"/>
                    <a:gd name="T32" fmla="*/ 0 w 20"/>
                    <a:gd name="T33" fmla="*/ 2147483647 h 12"/>
                    <a:gd name="T34" fmla="*/ 0 w 20"/>
                    <a:gd name="T35" fmla="*/ 2147483647 h 12"/>
                    <a:gd name="T36" fmla="*/ 0 w 20"/>
                    <a:gd name="T37" fmla="*/ 2147483647 h 12"/>
                    <a:gd name="T38" fmla="*/ 2147483647 w 20"/>
                    <a:gd name="T39" fmla="*/ 2147483647 h 12"/>
                    <a:gd name="T40" fmla="*/ 2147483647 w 20"/>
                    <a:gd name="T41" fmla="*/ 2147483647 h 12"/>
                    <a:gd name="T42" fmla="*/ 2147483647 w 20"/>
                    <a:gd name="T43" fmla="*/ 2147483647 h 12"/>
                    <a:gd name="T44" fmla="*/ 2147483647 w 20"/>
                    <a:gd name="T45" fmla="*/ 2147483647 h 12"/>
                    <a:gd name="T46" fmla="*/ 2147483647 w 20"/>
                    <a:gd name="T47" fmla="*/ 2147483647 h 12"/>
                    <a:gd name="T48" fmla="*/ 2147483647 w 20"/>
                    <a:gd name="T49" fmla="*/ 2147483647 h 12"/>
                    <a:gd name="T50" fmla="*/ 2147483647 w 20"/>
                    <a:gd name="T51" fmla="*/ 2147483647 h 12"/>
                    <a:gd name="T52" fmla="*/ 2147483647 w 20"/>
                    <a:gd name="T53" fmla="*/ 2147483647 h 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 h="12">
                      <a:moveTo>
                        <a:pt x="19" y="10"/>
                      </a:moveTo>
                      <a:cubicBezTo>
                        <a:pt x="20" y="10"/>
                        <a:pt x="20" y="10"/>
                        <a:pt x="20" y="10"/>
                      </a:cubicBezTo>
                      <a:cubicBezTo>
                        <a:pt x="20" y="10"/>
                        <a:pt x="20" y="10"/>
                        <a:pt x="20" y="10"/>
                      </a:cubicBezTo>
                      <a:cubicBezTo>
                        <a:pt x="20" y="8"/>
                        <a:pt x="19" y="6"/>
                        <a:pt x="18" y="4"/>
                      </a:cubicBezTo>
                      <a:cubicBezTo>
                        <a:pt x="17" y="2"/>
                        <a:pt x="15" y="1"/>
                        <a:pt x="12" y="0"/>
                      </a:cubicBezTo>
                      <a:cubicBezTo>
                        <a:pt x="12" y="2"/>
                        <a:pt x="12" y="2"/>
                        <a:pt x="12" y="2"/>
                      </a:cubicBezTo>
                      <a:cubicBezTo>
                        <a:pt x="12" y="2"/>
                        <a:pt x="12" y="2"/>
                        <a:pt x="12" y="2"/>
                      </a:cubicBezTo>
                      <a:cubicBezTo>
                        <a:pt x="11" y="7"/>
                        <a:pt x="11" y="7"/>
                        <a:pt x="11" y="7"/>
                      </a:cubicBezTo>
                      <a:cubicBezTo>
                        <a:pt x="10" y="3"/>
                        <a:pt x="10" y="3"/>
                        <a:pt x="10" y="3"/>
                      </a:cubicBezTo>
                      <a:cubicBezTo>
                        <a:pt x="10" y="3"/>
                        <a:pt x="10" y="3"/>
                        <a:pt x="10" y="3"/>
                      </a:cubicBezTo>
                      <a:cubicBezTo>
                        <a:pt x="10" y="3"/>
                        <a:pt x="10" y="3"/>
                        <a:pt x="10" y="3"/>
                      </a:cubicBezTo>
                      <a:cubicBezTo>
                        <a:pt x="9" y="7"/>
                        <a:pt x="9" y="7"/>
                        <a:pt x="9" y="7"/>
                      </a:cubicBezTo>
                      <a:cubicBezTo>
                        <a:pt x="8" y="2"/>
                        <a:pt x="8" y="2"/>
                        <a:pt x="8" y="2"/>
                      </a:cubicBezTo>
                      <a:cubicBezTo>
                        <a:pt x="8" y="2"/>
                        <a:pt x="8" y="2"/>
                        <a:pt x="8" y="2"/>
                      </a:cubicBezTo>
                      <a:cubicBezTo>
                        <a:pt x="8" y="0"/>
                        <a:pt x="8" y="0"/>
                        <a:pt x="8" y="0"/>
                      </a:cubicBezTo>
                      <a:cubicBezTo>
                        <a:pt x="5" y="1"/>
                        <a:pt x="3" y="2"/>
                        <a:pt x="2" y="4"/>
                      </a:cubicBezTo>
                      <a:cubicBezTo>
                        <a:pt x="1" y="6"/>
                        <a:pt x="0" y="8"/>
                        <a:pt x="0" y="10"/>
                      </a:cubicBezTo>
                      <a:cubicBezTo>
                        <a:pt x="0" y="10"/>
                        <a:pt x="0" y="10"/>
                        <a:pt x="0" y="10"/>
                      </a:cubicBezTo>
                      <a:cubicBezTo>
                        <a:pt x="0" y="10"/>
                        <a:pt x="0" y="10"/>
                        <a:pt x="0" y="10"/>
                      </a:cubicBezTo>
                      <a:cubicBezTo>
                        <a:pt x="2" y="11"/>
                        <a:pt x="3" y="11"/>
                        <a:pt x="4" y="11"/>
                      </a:cubicBezTo>
                      <a:cubicBezTo>
                        <a:pt x="4" y="11"/>
                        <a:pt x="4" y="11"/>
                        <a:pt x="4" y="11"/>
                      </a:cubicBezTo>
                      <a:cubicBezTo>
                        <a:pt x="5" y="12"/>
                        <a:pt x="6" y="12"/>
                        <a:pt x="7" y="12"/>
                      </a:cubicBezTo>
                      <a:cubicBezTo>
                        <a:pt x="13" y="12"/>
                        <a:pt x="13" y="12"/>
                        <a:pt x="13" y="12"/>
                      </a:cubicBezTo>
                      <a:cubicBezTo>
                        <a:pt x="14" y="12"/>
                        <a:pt x="15" y="12"/>
                        <a:pt x="16" y="11"/>
                      </a:cubicBezTo>
                      <a:cubicBezTo>
                        <a:pt x="16" y="11"/>
                        <a:pt x="16" y="11"/>
                        <a:pt x="16" y="11"/>
                      </a:cubicBezTo>
                      <a:cubicBezTo>
                        <a:pt x="16" y="11"/>
                        <a:pt x="16" y="11"/>
                        <a:pt x="16" y="11"/>
                      </a:cubicBezTo>
                      <a:cubicBezTo>
                        <a:pt x="17" y="11"/>
                        <a:pt x="18" y="11"/>
                        <a:pt x="19" y="1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32" name="Freeform 450">
                  <a:extLst>
                    <a:ext uri="{FF2B5EF4-FFF2-40B4-BE49-F238E27FC236}">
                      <a16:creationId xmlns:a16="http://schemas.microsoft.com/office/drawing/2014/main" id="{FA87D132-59E5-4223-8660-C11A2D1F0C8D}"/>
                    </a:ext>
                  </a:extLst>
                </p:cNvPr>
                <p:cNvSpPr>
                  <a:spLocks/>
                </p:cNvSpPr>
                <p:nvPr/>
              </p:nvSpPr>
              <p:spPr bwMode="auto">
                <a:xfrm>
                  <a:off x="6262688" y="2600330"/>
                  <a:ext cx="6350" cy="6350"/>
                </a:xfrm>
                <a:custGeom>
                  <a:avLst/>
                  <a:gdLst>
                    <a:gd name="T0" fmla="*/ 0 w 2"/>
                    <a:gd name="T1" fmla="*/ 2147483647 h 2"/>
                    <a:gd name="T2" fmla="*/ 2147483647 w 2"/>
                    <a:gd name="T3" fmla="*/ 2147483647 h 2"/>
                    <a:gd name="T4" fmla="*/ 2147483647 w 2"/>
                    <a:gd name="T5" fmla="*/ 2147483647 h 2"/>
                    <a:gd name="T6" fmla="*/ 2147483647 w 2"/>
                    <a:gd name="T7" fmla="*/ 0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1"/>
                        <a:pt x="1" y="2"/>
                        <a:pt x="1" y="2"/>
                      </a:cubicBezTo>
                      <a:cubicBezTo>
                        <a:pt x="1" y="2"/>
                        <a:pt x="2" y="1"/>
                        <a:pt x="2" y="1"/>
                      </a:cubicBezTo>
                      <a:cubicBezTo>
                        <a:pt x="1" y="0"/>
                        <a:pt x="1" y="0"/>
                        <a:pt x="1" y="0"/>
                      </a:cubicBezTo>
                      <a:cubicBezTo>
                        <a:pt x="1" y="0"/>
                        <a:pt x="0" y="1"/>
                        <a:pt x="0" y="1"/>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33" name="Freeform 451">
                  <a:extLst>
                    <a:ext uri="{FF2B5EF4-FFF2-40B4-BE49-F238E27FC236}">
                      <a16:creationId xmlns:a16="http://schemas.microsoft.com/office/drawing/2014/main" id="{17E1D893-8938-451D-B093-06C1F6D07C00}"/>
                    </a:ext>
                  </a:extLst>
                </p:cNvPr>
                <p:cNvSpPr>
                  <a:spLocks noEditPoints="1"/>
                </p:cNvSpPr>
                <p:nvPr/>
              </p:nvSpPr>
              <p:spPr bwMode="auto">
                <a:xfrm>
                  <a:off x="6249988" y="2565405"/>
                  <a:ext cx="31750" cy="34925"/>
                </a:xfrm>
                <a:custGeom>
                  <a:avLst/>
                  <a:gdLst>
                    <a:gd name="T0" fmla="*/ 0 w 10"/>
                    <a:gd name="T1" fmla="*/ 2147483647 h 11"/>
                    <a:gd name="T2" fmla="*/ 2147483647 w 10"/>
                    <a:gd name="T3" fmla="*/ 2147483647 h 11"/>
                    <a:gd name="T4" fmla="*/ 2147483647 w 10"/>
                    <a:gd name="T5" fmla="*/ 2147483647 h 11"/>
                    <a:gd name="T6" fmla="*/ 2147483647 w 10"/>
                    <a:gd name="T7" fmla="*/ 2147483647 h 11"/>
                    <a:gd name="T8" fmla="*/ 2147483647 w 10"/>
                    <a:gd name="T9" fmla="*/ 2147483647 h 11"/>
                    <a:gd name="T10" fmla="*/ 2147483647 w 10"/>
                    <a:gd name="T11" fmla="*/ 2147483647 h 11"/>
                    <a:gd name="T12" fmla="*/ 2147483647 w 10"/>
                    <a:gd name="T13" fmla="*/ 2147483647 h 11"/>
                    <a:gd name="T14" fmla="*/ 2147483647 w 10"/>
                    <a:gd name="T15" fmla="*/ 2147483647 h 11"/>
                    <a:gd name="T16" fmla="*/ 2147483647 w 10"/>
                    <a:gd name="T17" fmla="*/ 0 h 11"/>
                    <a:gd name="T18" fmla="*/ 0 w 10"/>
                    <a:gd name="T19" fmla="*/ 2147483647 h 11"/>
                    <a:gd name="T20" fmla="*/ 0 w 10"/>
                    <a:gd name="T21" fmla="*/ 2147483647 h 11"/>
                    <a:gd name="T22" fmla="*/ 0 w 10"/>
                    <a:gd name="T23" fmla="*/ 2147483647 h 11"/>
                    <a:gd name="T24" fmla="*/ 0 w 10"/>
                    <a:gd name="T25" fmla="*/ 2147483647 h 11"/>
                    <a:gd name="T26" fmla="*/ 2147483647 w 10"/>
                    <a:gd name="T27" fmla="*/ 2147483647 h 11"/>
                    <a:gd name="T28" fmla="*/ 2147483647 w 10"/>
                    <a:gd name="T29" fmla="*/ 2147483647 h 11"/>
                    <a:gd name="T30" fmla="*/ 2147483647 w 10"/>
                    <a:gd name="T31" fmla="*/ 2147483647 h 11"/>
                    <a:gd name="T32" fmla="*/ 2147483647 w 10"/>
                    <a:gd name="T33" fmla="*/ 2147483647 h 11"/>
                    <a:gd name="T34" fmla="*/ 2147483647 w 10"/>
                    <a:gd name="T35" fmla="*/ 2147483647 h 11"/>
                    <a:gd name="T36" fmla="*/ 2147483647 w 10"/>
                    <a:gd name="T37" fmla="*/ 2147483647 h 11"/>
                    <a:gd name="T38" fmla="*/ 2147483647 w 10"/>
                    <a:gd name="T39" fmla="*/ 2147483647 h 11"/>
                    <a:gd name="T40" fmla="*/ 2147483647 w 10"/>
                    <a:gd name="T41" fmla="*/ 2147483647 h 11"/>
                    <a:gd name="T42" fmla="*/ 2147483647 w 10"/>
                    <a:gd name="T43" fmla="*/ 2147483647 h 11"/>
                    <a:gd name="T44" fmla="*/ 2147483647 w 10"/>
                    <a:gd name="T45" fmla="*/ 2147483647 h 11"/>
                    <a:gd name="T46" fmla="*/ 2147483647 w 10"/>
                    <a:gd name="T47" fmla="*/ 2147483647 h 11"/>
                    <a:gd name="T48" fmla="*/ 2147483647 w 10"/>
                    <a:gd name="T49" fmla="*/ 2147483647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11">
                      <a:moveTo>
                        <a:pt x="0" y="6"/>
                      </a:moveTo>
                      <a:cubicBezTo>
                        <a:pt x="0" y="7"/>
                        <a:pt x="1" y="7"/>
                        <a:pt x="1" y="7"/>
                      </a:cubicBezTo>
                      <a:cubicBezTo>
                        <a:pt x="1" y="9"/>
                        <a:pt x="3" y="11"/>
                        <a:pt x="5" y="11"/>
                      </a:cubicBezTo>
                      <a:cubicBezTo>
                        <a:pt x="7" y="11"/>
                        <a:pt x="8" y="9"/>
                        <a:pt x="9" y="7"/>
                      </a:cubicBezTo>
                      <a:cubicBezTo>
                        <a:pt x="9" y="7"/>
                        <a:pt x="9" y="7"/>
                        <a:pt x="9" y="6"/>
                      </a:cubicBezTo>
                      <a:cubicBezTo>
                        <a:pt x="9" y="6"/>
                        <a:pt x="9" y="6"/>
                        <a:pt x="9" y="6"/>
                      </a:cubicBezTo>
                      <a:cubicBezTo>
                        <a:pt x="9" y="6"/>
                        <a:pt x="9" y="6"/>
                        <a:pt x="9" y="5"/>
                      </a:cubicBezTo>
                      <a:cubicBezTo>
                        <a:pt x="9" y="5"/>
                        <a:pt x="9" y="5"/>
                        <a:pt x="9" y="5"/>
                      </a:cubicBezTo>
                      <a:cubicBezTo>
                        <a:pt x="10" y="3"/>
                        <a:pt x="8" y="0"/>
                        <a:pt x="5" y="0"/>
                      </a:cubicBezTo>
                      <a:cubicBezTo>
                        <a:pt x="2" y="0"/>
                        <a:pt x="0" y="2"/>
                        <a:pt x="0" y="5"/>
                      </a:cubicBezTo>
                      <a:cubicBezTo>
                        <a:pt x="0" y="5"/>
                        <a:pt x="0" y="5"/>
                        <a:pt x="0" y="5"/>
                      </a:cubicBezTo>
                      <a:cubicBezTo>
                        <a:pt x="0" y="5"/>
                        <a:pt x="0" y="6"/>
                        <a:pt x="0" y="6"/>
                      </a:cubicBezTo>
                      <a:cubicBezTo>
                        <a:pt x="0" y="6"/>
                        <a:pt x="0" y="6"/>
                        <a:pt x="0" y="6"/>
                      </a:cubicBezTo>
                      <a:close/>
                      <a:moveTo>
                        <a:pt x="1" y="5"/>
                      </a:moveTo>
                      <a:cubicBezTo>
                        <a:pt x="2" y="5"/>
                        <a:pt x="3" y="5"/>
                        <a:pt x="4" y="5"/>
                      </a:cubicBezTo>
                      <a:cubicBezTo>
                        <a:pt x="5" y="4"/>
                        <a:pt x="6" y="4"/>
                        <a:pt x="6" y="4"/>
                      </a:cubicBezTo>
                      <a:cubicBezTo>
                        <a:pt x="6" y="4"/>
                        <a:pt x="6" y="4"/>
                        <a:pt x="7" y="5"/>
                      </a:cubicBezTo>
                      <a:cubicBezTo>
                        <a:pt x="8" y="5"/>
                        <a:pt x="8" y="5"/>
                        <a:pt x="9" y="5"/>
                      </a:cubicBezTo>
                      <a:cubicBezTo>
                        <a:pt x="9" y="5"/>
                        <a:pt x="9" y="6"/>
                        <a:pt x="9" y="6"/>
                      </a:cubicBezTo>
                      <a:cubicBezTo>
                        <a:pt x="9" y="6"/>
                        <a:pt x="9" y="6"/>
                        <a:pt x="9" y="6"/>
                      </a:cubicBezTo>
                      <a:cubicBezTo>
                        <a:pt x="9" y="6"/>
                        <a:pt x="9" y="6"/>
                        <a:pt x="9" y="7"/>
                      </a:cubicBezTo>
                      <a:cubicBezTo>
                        <a:pt x="9" y="7"/>
                        <a:pt x="9" y="7"/>
                        <a:pt x="9" y="7"/>
                      </a:cubicBezTo>
                      <a:cubicBezTo>
                        <a:pt x="8" y="9"/>
                        <a:pt x="6" y="11"/>
                        <a:pt x="5" y="11"/>
                      </a:cubicBezTo>
                      <a:cubicBezTo>
                        <a:pt x="3" y="11"/>
                        <a:pt x="2" y="9"/>
                        <a:pt x="1" y="7"/>
                      </a:cubicBezTo>
                      <a:cubicBezTo>
                        <a:pt x="1" y="7"/>
                        <a:pt x="1" y="5"/>
                        <a:pt x="1" y="5"/>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34" name="Freeform 452">
                  <a:extLst>
                    <a:ext uri="{FF2B5EF4-FFF2-40B4-BE49-F238E27FC236}">
                      <a16:creationId xmlns:a16="http://schemas.microsoft.com/office/drawing/2014/main" id="{E5885518-5158-447F-B0B1-75F5465D1020}"/>
                    </a:ext>
                  </a:extLst>
                </p:cNvPr>
                <p:cNvSpPr>
                  <a:spLocks noEditPoints="1"/>
                </p:cNvSpPr>
                <p:nvPr/>
              </p:nvSpPr>
              <p:spPr bwMode="auto">
                <a:xfrm>
                  <a:off x="6192838" y="2533655"/>
                  <a:ext cx="239713" cy="177800"/>
                </a:xfrm>
                <a:custGeom>
                  <a:avLst/>
                  <a:gdLst>
                    <a:gd name="T0" fmla="*/ 2147483647 w 75"/>
                    <a:gd name="T1" fmla="*/ 2147483647 h 56"/>
                    <a:gd name="T2" fmla="*/ 2147483647 w 75"/>
                    <a:gd name="T3" fmla="*/ 2147483647 h 56"/>
                    <a:gd name="T4" fmla="*/ 0 w 75"/>
                    <a:gd name="T5" fmla="*/ 2147483647 h 56"/>
                    <a:gd name="T6" fmla="*/ 0 w 75"/>
                    <a:gd name="T7" fmla="*/ 2147483647 h 56"/>
                    <a:gd name="T8" fmla="*/ 2147483647 w 75"/>
                    <a:gd name="T9" fmla="*/ 0 h 56"/>
                    <a:gd name="T10" fmla="*/ 2147483647 w 75"/>
                    <a:gd name="T11" fmla="*/ 0 h 56"/>
                    <a:gd name="T12" fmla="*/ 2147483647 w 75"/>
                    <a:gd name="T13" fmla="*/ 2147483647 h 56"/>
                    <a:gd name="T14" fmla="*/ 2147483647 w 75"/>
                    <a:gd name="T15" fmla="*/ 2147483647 h 56"/>
                    <a:gd name="T16" fmla="*/ 2147483647 w 75"/>
                    <a:gd name="T17" fmla="*/ 2147483647 h 56"/>
                    <a:gd name="T18" fmla="*/ 2147483647 w 75"/>
                    <a:gd name="T19" fmla="*/ 2147483647 h 56"/>
                    <a:gd name="T20" fmla="*/ 2147483647 w 75"/>
                    <a:gd name="T21" fmla="*/ 2147483647 h 56"/>
                    <a:gd name="T22" fmla="*/ 2147483647 w 75"/>
                    <a:gd name="T23" fmla="*/ 2147483647 h 56"/>
                    <a:gd name="T24" fmla="*/ 2147483647 w 75"/>
                    <a:gd name="T25" fmla="*/ 2147483647 h 56"/>
                    <a:gd name="T26" fmla="*/ 2147483647 w 75"/>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56">
                      <a:moveTo>
                        <a:pt x="72" y="56"/>
                      </a:moveTo>
                      <a:cubicBezTo>
                        <a:pt x="4" y="56"/>
                        <a:pt x="4" y="56"/>
                        <a:pt x="4" y="56"/>
                      </a:cubicBezTo>
                      <a:cubicBezTo>
                        <a:pt x="2" y="56"/>
                        <a:pt x="0" y="55"/>
                        <a:pt x="0" y="53"/>
                      </a:cubicBezTo>
                      <a:cubicBezTo>
                        <a:pt x="0" y="3"/>
                        <a:pt x="0" y="3"/>
                        <a:pt x="0" y="3"/>
                      </a:cubicBezTo>
                      <a:cubicBezTo>
                        <a:pt x="0" y="2"/>
                        <a:pt x="2" y="0"/>
                        <a:pt x="4" y="0"/>
                      </a:cubicBezTo>
                      <a:cubicBezTo>
                        <a:pt x="72" y="0"/>
                        <a:pt x="72" y="0"/>
                        <a:pt x="72" y="0"/>
                      </a:cubicBezTo>
                      <a:cubicBezTo>
                        <a:pt x="73" y="0"/>
                        <a:pt x="75" y="2"/>
                        <a:pt x="75" y="3"/>
                      </a:cubicBezTo>
                      <a:cubicBezTo>
                        <a:pt x="75" y="53"/>
                        <a:pt x="75" y="53"/>
                        <a:pt x="75" y="53"/>
                      </a:cubicBezTo>
                      <a:cubicBezTo>
                        <a:pt x="75" y="55"/>
                        <a:pt x="73" y="56"/>
                        <a:pt x="72" y="56"/>
                      </a:cubicBezTo>
                      <a:close/>
                      <a:moveTo>
                        <a:pt x="4" y="53"/>
                      </a:moveTo>
                      <a:cubicBezTo>
                        <a:pt x="71" y="53"/>
                        <a:pt x="71" y="53"/>
                        <a:pt x="71" y="53"/>
                      </a:cubicBezTo>
                      <a:cubicBezTo>
                        <a:pt x="71" y="4"/>
                        <a:pt x="71" y="4"/>
                        <a:pt x="71" y="4"/>
                      </a:cubicBezTo>
                      <a:cubicBezTo>
                        <a:pt x="4" y="4"/>
                        <a:pt x="4" y="4"/>
                        <a:pt x="4" y="4"/>
                      </a:cubicBezTo>
                      <a:lnTo>
                        <a:pt x="4" y="53"/>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35" name="Rectangle 453">
                  <a:extLst>
                    <a:ext uri="{FF2B5EF4-FFF2-40B4-BE49-F238E27FC236}">
                      <a16:creationId xmlns:a16="http://schemas.microsoft.com/office/drawing/2014/main" id="{717C24A9-8F4C-45DD-B396-AC0A0EA5A8FB}"/>
                    </a:ext>
                  </a:extLst>
                </p:cNvPr>
                <p:cNvSpPr>
                  <a:spLocks noChangeArrowheads="1"/>
                </p:cNvSpPr>
                <p:nvPr/>
              </p:nvSpPr>
              <p:spPr bwMode="auto">
                <a:xfrm>
                  <a:off x="6319838" y="2581280"/>
                  <a:ext cx="80963"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136" name="Rectangle 454">
                  <a:extLst>
                    <a:ext uri="{FF2B5EF4-FFF2-40B4-BE49-F238E27FC236}">
                      <a16:creationId xmlns:a16="http://schemas.microsoft.com/office/drawing/2014/main" id="{950993E3-1B8C-41D0-9E24-E75872E6C46C}"/>
                    </a:ext>
                  </a:extLst>
                </p:cNvPr>
                <p:cNvSpPr>
                  <a:spLocks noChangeArrowheads="1"/>
                </p:cNvSpPr>
                <p:nvPr/>
              </p:nvSpPr>
              <p:spPr bwMode="auto">
                <a:xfrm>
                  <a:off x="6319838" y="2603505"/>
                  <a:ext cx="80963" cy="9525"/>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137" name="Rectangle 455">
                  <a:extLst>
                    <a:ext uri="{FF2B5EF4-FFF2-40B4-BE49-F238E27FC236}">
                      <a16:creationId xmlns:a16="http://schemas.microsoft.com/office/drawing/2014/main" id="{4C4ABA8F-057F-4F91-9A9F-A4B309874E64}"/>
                    </a:ext>
                  </a:extLst>
                </p:cNvPr>
                <p:cNvSpPr>
                  <a:spLocks noChangeArrowheads="1"/>
                </p:cNvSpPr>
                <p:nvPr/>
              </p:nvSpPr>
              <p:spPr bwMode="auto">
                <a:xfrm>
                  <a:off x="6319838" y="2628905"/>
                  <a:ext cx="80963"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138" name="Freeform 456">
                  <a:extLst>
                    <a:ext uri="{FF2B5EF4-FFF2-40B4-BE49-F238E27FC236}">
                      <a16:creationId xmlns:a16="http://schemas.microsoft.com/office/drawing/2014/main" id="{D06BC9A7-8B11-4BFF-8790-69B79CB32847}"/>
                    </a:ext>
                  </a:extLst>
                </p:cNvPr>
                <p:cNvSpPr>
                  <a:spLocks noEditPoints="1"/>
                </p:cNvSpPr>
                <p:nvPr/>
              </p:nvSpPr>
              <p:spPr bwMode="auto">
                <a:xfrm>
                  <a:off x="6246813"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4" y="16"/>
                      </a:lnTo>
                      <a:lnTo>
                        <a:pt x="14" y="2"/>
                      </a:lnTo>
                      <a:lnTo>
                        <a:pt x="2" y="2"/>
                      </a:lnTo>
                      <a:lnTo>
                        <a:pt x="2" y="16"/>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39" name="Freeform 457">
                  <a:extLst>
                    <a:ext uri="{FF2B5EF4-FFF2-40B4-BE49-F238E27FC236}">
                      <a16:creationId xmlns:a16="http://schemas.microsoft.com/office/drawing/2014/main" id="{AE691CBC-54BA-4A19-B2C6-47FEB10D57B5}"/>
                    </a:ext>
                  </a:extLst>
                </p:cNvPr>
                <p:cNvSpPr>
                  <a:spLocks noEditPoints="1"/>
                </p:cNvSpPr>
                <p:nvPr/>
              </p:nvSpPr>
              <p:spPr bwMode="auto">
                <a:xfrm>
                  <a:off x="6281738"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6" y="16"/>
                      </a:lnTo>
                      <a:lnTo>
                        <a:pt x="16" y="2"/>
                      </a:lnTo>
                      <a:lnTo>
                        <a:pt x="2" y="2"/>
                      </a:lnTo>
                      <a:lnTo>
                        <a:pt x="2" y="16"/>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40" name="Freeform 458">
                  <a:extLst>
                    <a:ext uri="{FF2B5EF4-FFF2-40B4-BE49-F238E27FC236}">
                      <a16:creationId xmlns:a16="http://schemas.microsoft.com/office/drawing/2014/main" id="{9E09A887-6D4B-4CF1-B1B7-3529DF9FFF1A}"/>
                    </a:ext>
                  </a:extLst>
                </p:cNvPr>
                <p:cNvSpPr>
                  <a:spLocks noEditPoints="1"/>
                </p:cNvSpPr>
                <p:nvPr/>
              </p:nvSpPr>
              <p:spPr bwMode="auto">
                <a:xfrm>
                  <a:off x="6319838"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4" y="16"/>
                      </a:lnTo>
                      <a:lnTo>
                        <a:pt x="14" y="2"/>
                      </a:lnTo>
                      <a:lnTo>
                        <a:pt x="2" y="2"/>
                      </a:lnTo>
                      <a:lnTo>
                        <a:pt x="2" y="16"/>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41" name="Freeform 459">
                  <a:extLst>
                    <a:ext uri="{FF2B5EF4-FFF2-40B4-BE49-F238E27FC236}">
                      <a16:creationId xmlns:a16="http://schemas.microsoft.com/office/drawing/2014/main" id="{3FA1958C-9D34-4AA9-AA5A-490FFA1E4F2C}"/>
                    </a:ext>
                  </a:extLst>
                </p:cNvPr>
                <p:cNvSpPr>
                  <a:spLocks noEditPoints="1"/>
                </p:cNvSpPr>
                <p:nvPr/>
              </p:nvSpPr>
              <p:spPr bwMode="auto">
                <a:xfrm>
                  <a:off x="6354763"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4" y="16"/>
                      </a:lnTo>
                      <a:lnTo>
                        <a:pt x="14" y="2"/>
                      </a:lnTo>
                      <a:lnTo>
                        <a:pt x="2" y="2"/>
                      </a:lnTo>
                      <a:lnTo>
                        <a:pt x="2" y="16"/>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42" name="Freeform 463">
                  <a:extLst>
                    <a:ext uri="{FF2B5EF4-FFF2-40B4-BE49-F238E27FC236}">
                      <a16:creationId xmlns:a16="http://schemas.microsoft.com/office/drawing/2014/main" id="{572BDB5B-BBA4-4344-94F7-C21F2C5776E0}"/>
                    </a:ext>
                  </a:extLst>
                </p:cNvPr>
                <p:cNvSpPr>
                  <a:spLocks noEditPoints="1"/>
                </p:cNvSpPr>
                <p:nvPr/>
              </p:nvSpPr>
              <p:spPr bwMode="auto">
                <a:xfrm>
                  <a:off x="6562725" y="1938341"/>
                  <a:ext cx="390525" cy="387351"/>
                </a:xfrm>
                <a:custGeom>
                  <a:avLst/>
                  <a:gdLst>
                    <a:gd name="T0" fmla="*/ 2147483647 w 246"/>
                    <a:gd name="T1" fmla="*/ 2147483647 h 244"/>
                    <a:gd name="T2" fmla="*/ 0 w 246"/>
                    <a:gd name="T3" fmla="*/ 2147483647 h 244"/>
                    <a:gd name="T4" fmla="*/ 0 w 246"/>
                    <a:gd name="T5" fmla="*/ 0 h 244"/>
                    <a:gd name="T6" fmla="*/ 2147483647 w 246"/>
                    <a:gd name="T7" fmla="*/ 0 h 244"/>
                    <a:gd name="T8" fmla="*/ 2147483647 w 246"/>
                    <a:gd name="T9" fmla="*/ 2147483647 h 244"/>
                    <a:gd name="T10" fmla="*/ 2147483647 w 246"/>
                    <a:gd name="T11" fmla="*/ 2147483647 h 244"/>
                    <a:gd name="T12" fmla="*/ 2147483647 w 246"/>
                    <a:gd name="T13" fmla="*/ 0 h 244"/>
                    <a:gd name="T14" fmla="*/ 2147483647 w 246"/>
                    <a:gd name="T15" fmla="*/ 0 h 244"/>
                    <a:gd name="T16" fmla="*/ 2147483647 w 246"/>
                    <a:gd name="T17" fmla="*/ 2147483647 h 244"/>
                    <a:gd name="T18" fmla="*/ 2147483647 w 246"/>
                    <a:gd name="T19" fmla="*/ 2147483647 h 244"/>
                    <a:gd name="T20" fmla="*/ 2147483647 w 246"/>
                    <a:gd name="T21" fmla="*/ 2147483647 h 244"/>
                    <a:gd name="T22" fmla="*/ 2147483647 w 246"/>
                    <a:gd name="T23" fmla="*/ 2147483647 h 244"/>
                    <a:gd name="T24" fmla="*/ 2147483647 w 246"/>
                    <a:gd name="T25" fmla="*/ 2147483647 h 244"/>
                    <a:gd name="T26" fmla="*/ 2147483647 w 246"/>
                    <a:gd name="T27" fmla="*/ 2147483647 h 244"/>
                    <a:gd name="T28" fmla="*/ 2147483647 w 246"/>
                    <a:gd name="T29" fmla="*/ 2147483647 h 244"/>
                    <a:gd name="T30" fmla="*/ 2147483647 w 246"/>
                    <a:gd name="T31" fmla="*/ 2147483647 h 244"/>
                    <a:gd name="T32" fmla="*/ 2147483647 w 246"/>
                    <a:gd name="T33" fmla="*/ 2147483647 h 244"/>
                    <a:gd name="T34" fmla="*/ 2147483647 w 246"/>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6" h="244">
                      <a:moveTo>
                        <a:pt x="246" y="244"/>
                      </a:moveTo>
                      <a:lnTo>
                        <a:pt x="0" y="244"/>
                      </a:lnTo>
                      <a:lnTo>
                        <a:pt x="0" y="0"/>
                      </a:lnTo>
                      <a:lnTo>
                        <a:pt x="99" y="0"/>
                      </a:lnTo>
                      <a:lnTo>
                        <a:pt x="99" y="55"/>
                      </a:lnTo>
                      <a:lnTo>
                        <a:pt x="149" y="55"/>
                      </a:lnTo>
                      <a:lnTo>
                        <a:pt x="149" y="0"/>
                      </a:lnTo>
                      <a:lnTo>
                        <a:pt x="246" y="0"/>
                      </a:lnTo>
                      <a:lnTo>
                        <a:pt x="246" y="244"/>
                      </a:lnTo>
                      <a:close/>
                      <a:moveTo>
                        <a:pt x="16" y="228"/>
                      </a:moveTo>
                      <a:lnTo>
                        <a:pt x="230" y="228"/>
                      </a:lnTo>
                      <a:lnTo>
                        <a:pt x="230" y="14"/>
                      </a:lnTo>
                      <a:lnTo>
                        <a:pt x="163" y="14"/>
                      </a:lnTo>
                      <a:lnTo>
                        <a:pt x="163" y="69"/>
                      </a:lnTo>
                      <a:lnTo>
                        <a:pt x="83" y="69"/>
                      </a:lnTo>
                      <a:lnTo>
                        <a:pt x="83" y="14"/>
                      </a:lnTo>
                      <a:lnTo>
                        <a:pt x="16" y="14"/>
                      </a:lnTo>
                      <a:lnTo>
                        <a:pt x="16" y="228"/>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43" name="Freeform 464">
                  <a:extLst>
                    <a:ext uri="{FF2B5EF4-FFF2-40B4-BE49-F238E27FC236}">
                      <a16:creationId xmlns:a16="http://schemas.microsoft.com/office/drawing/2014/main" id="{AB916DA3-B403-416A-8C5C-1FD339659F26}"/>
                    </a:ext>
                  </a:extLst>
                </p:cNvPr>
                <p:cNvSpPr>
                  <a:spLocks noEditPoints="1"/>
                </p:cNvSpPr>
                <p:nvPr/>
              </p:nvSpPr>
              <p:spPr bwMode="auto">
                <a:xfrm>
                  <a:off x="6656388" y="2120904"/>
                  <a:ext cx="139700" cy="153988"/>
                </a:xfrm>
                <a:custGeom>
                  <a:avLst/>
                  <a:gdLst>
                    <a:gd name="T0" fmla="*/ 2147483647 w 44"/>
                    <a:gd name="T1" fmla="*/ 0 h 48"/>
                    <a:gd name="T2" fmla="*/ 2147483647 w 44"/>
                    <a:gd name="T3" fmla="*/ 0 h 48"/>
                    <a:gd name="T4" fmla="*/ 2147483647 w 44"/>
                    <a:gd name="T5" fmla="*/ 0 h 48"/>
                    <a:gd name="T6" fmla="*/ 0 w 44"/>
                    <a:gd name="T7" fmla="*/ 2147483647 h 48"/>
                    <a:gd name="T8" fmla="*/ 0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0 h 48"/>
                    <a:gd name="T22" fmla="*/ 2147483647 w 44"/>
                    <a:gd name="T23" fmla="*/ 2147483647 h 48"/>
                    <a:gd name="T24" fmla="*/ 2147483647 w 44"/>
                    <a:gd name="T25" fmla="*/ 2147483647 h 48"/>
                    <a:gd name="T26" fmla="*/ 2147483647 w 44"/>
                    <a:gd name="T27" fmla="*/ 2147483647 h 48"/>
                    <a:gd name="T28" fmla="*/ 2147483647 w 44"/>
                    <a:gd name="T29" fmla="*/ 2147483647 h 48"/>
                    <a:gd name="T30" fmla="*/ 2147483647 w 44"/>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48">
                      <a:moveTo>
                        <a:pt x="42" y="0"/>
                      </a:moveTo>
                      <a:cubicBezTo>
                        <a:pt x="42" y="0"/>
                        <a:pt x="42" y="0"/>
                        <a:pt x="42" y="0"/>
                      </a:cubicBezTo>
                      <a:cubicBezTo>
                        <a:pt x="2" y="0"/>
                        <a:pt x="2" y="0"/>
                        <a:pt x="2" y="0"/>
                      </a:cubicBezTo>
                      <a:cubicBezTo>
                        <a:pt x="1" y="0"/>
                        <a:pt x="0" y="1"/>
                        <a:pt x="0" y="2"/>
                      </a:cubicBezTo>
                      <a:cubicBezTo>
                        <a:pt x="0" y="46"/>
                        <a:pt x="0" y="46"/>
                        <a:pt x="0" y="46"/>
                      </a:cubicBezTo>
                      <a:cubicBezTo>
                        <a:pt x="0" y="47"/>
                        <a:pt x="1" y="48"/>
                        <a:pt x="2" y="48"/>
                      </a:cubicBezTo>
                      <a:cubicBezTo>
                        <a:pt x="42" y="48"/>
                        <a:pt x="42" y="48"/>
                        <a:pt x="42" y="48"/>
                      </a:cubicBezTo>
                      <a:cubicBezTo>
                        <a:pt x="43" y="48"/>
                        <a:pt x="44" y="47"/>
                        <a:pt x="44" y="46"/>
                      </a:cubicBezTo>
                      <a:cubicBezTo>
                        <a:pt x="44" y="2"/>
                        <a:pt x="44" y="2"/>
                        <a:pt x="44" y="2"/>
                      </a:cubicBezTo>
                      <a:cubicBezTo>
                        <a:pt x="44" y="2"/>
                        <a:pt x="44" y="1"/>
                        <a:pt x="44" y="1"/>
                      </a:cubicBezTo>
                      <a:cubicBezTo>
                        <a:pt x="43" y="0"/>
                        <a:pt x="43" y="0"/>
                        <a:pt x="42" y="0"/>
                      </a:cubicBezTo>
                      <a:close/>
                      <a:moveTo>
                        <a:pt x="42" y="46"/>
                      </a:moveTo>
                      <a:cubicBezTo>
                        <a:pt x="2" y="46"/>
                        <a:pt x="2" y="46"/>
                        <a:pt x="2" y="46"/>
                      </a:cubicBezTo>
                      <a:cubicBezTo>
                        <a:pt x="2" y="8"/>
                        <a:pt x="2" y="8"/>
                        <a:pt x="2" y="8"/>
                      </a:cubicBezTo>
                      <a:cubicBezTo>
                        <a:pt x="42" y="8"/>
                        <a:pt x="42" y="8"/>
                        <a:pt x="42" y="8"/>
                      </a:cubicBezTo>
                      <a:lnTo>
                        <a:pt x="42" y="46"/>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44" name="Freeform 465">
                  <a:extLst>
                    <a:ext uri="{FF2B5EF4-FFF2-40B4-BE49-F238E27FC236}">
                      <a16:creationId xmlns:a16="http://schemas.microsoft.com/office/drawing/2014/main" id="{A8F3874F-77E8-4972-B233-C55002FA77AF}"/>
                    </a:ext>
                  </a:extLst>
                </p:cNvPr>
                <p:cNvSpPr>
                  <a:spLocks/>
                </p:cNvSpPr>
                <p:nvPr/>
              </p:nvSpPr>
              <p:spPr bwMode="auto">
                <a:xfrm>
                  <a:off x="6684963" y="2076454"/>
                  <a:ext cx="142875" cy="152400"/>
                </a:xfrm>
                <a:custGeom>
                  <a:avLst/>
                  <a:gdLst>
                    <a:gd name="T0" fmla="*/ 2147483647 w 45"/>
                    <a:gd name="T1" fmla="*/ 0 h 48"/>
                    <a:gd name="T2" fmla="*/ 2147483647 w 45"/>
                    <a:gd name="T3" fmla="*/ 0 h 48"/>
                    <a:gd name="T4" fmla="*/ 0 w 45"/>
                    <a:gd name="T5" fmla="*/ 2147483647 h 48"/>
                    <a:gd name="T6" fmla="*/ 0 w 45"/>
                    <a:gd name="T7" fmla="*/ 2147483647 h 48"/>
                    <a:gd name="T8" fmla="*/ 2147483647 w 45"/>
                    <a:gd name="T9" fmla="*/ 2147483647 h 48"/>
                    <a:gd name="T10" fmla="*/ 2147483647 w 45"/>
                    <a:gd name="T11" fmla="*/ 2147483647 h 48"/>
                    <a:gd name="T12" fmla="*/ 2147483647 w 45"/>
                    <a:gd name="T13" fmla="*/ 2147483647 h 48"/>
                    <a:gd name="T14" fmla="*/ 2147483647 w 45"/>
                    <a:gd name="T15" fmla="*/ 2147483647 h 48"/>
                    <a:gd name="T16" fmla="*/ 2147483647 w 45"/>
                    <a:gd name="T17" fmla="*/ 2147483647 h 48"/>
                    <a:gd name="T18" fmla="*/ 2147483647 w 45"/>
                    <a:gd name="T19" fmla="*/ 2147483647 h 48"/>
                    <a:gd name="T20" fmla="*/ 2147483647 w 45"/>
                    <a:gd name="T21" fmla="*/ 2147483647 h 48"/>
                    <a:gd name="T22" fmla="*/ 2147483647 w 45"/>
                    <a:gd name="T23" fmla="*/ 2147483647 h 48"/>
                    <a:gd name="T24" fmla="*/ 2147483647 w 45"/>
                    <a:gd name="T25" fmla="*/ 2147483647 h 48"/>
                    <a:gd name="T26" fmla="*/ 2147483647 w 45"/>
                    <a:gd name="T27" fmla="*/ 0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 h="48">
                      <a:moveTo>
                        <a:pt x="42" y="0"/>
                      </a:moveTo>
                      <a:cubicBezTo>
                        <a:pt x="2" y="0"/>
                        <a:pt x="2" y="0"/>
                        <a:pt x="2" y="0"/>
                      </a:cubicBezTo>
                      <a:cubicBezTo>
                        <a:pt x="1" y="0"/>
                        <a:pt x="0" y="1"/>
                        <a:pt x="0" y="3"/>
                      </a:cubicBezTo>
                      <a:cubicBezTo>
                        <a:pt x="0" y="13"/>
                        <a:pt x="0" y="13"/>
                        <a:pt x="0" y="13"/>
                      </a:cubicBezTo>
                      <a:cubicBezTo>
                        <a:pt x="3" y="13"/>
                        <a:pt x="3" y="13"/>
                        <a:pt x="3" y="13"/>
                      </a:cubicBezTo>
                      <a:cubicBezTo>
                        <a:pt x="3" y="8"/>
                        <a:pt x="3" y="8"/>
                        <a:pt x="3" y="8"/>
                      </a:cubicBezTo>
                      <a:cubicBezTo>
                        <a:pt x="42" y="8"/>
                        <a:pt x="42" y="8"/>
                        <a:pt x="42" y="8"/>
                      </a:cubicBezTo>
                      <a:cubicBezTo>
                        <a:pt x="42" y="46"/>
                        <a:pt x="42" y="46"/>
                        <a:pt x="42" y="46"/>
                      </a:cubicBezTo>
                      <a:cubicBezTo>
                        <a:pt x="36" y="46"/>
                        <a:pt x="36" y="46"/>
                        <a:pt x="36" y="46"/>
                      </a:cubicBezTo>
                      <a:cubicBezTo>
                        <a:pt x="36" y="48"/>
                        <a:pt x="36" y="48"/>
                        <a:pt x="36" y="48"/>
                      </a:cubicBezTo>
                      <a:cubicBezTo>
                        <a:pt x="42" y="48"/>
                        <a:pt x="42" y="48"/>
                        <a:pt x="42" y="48"/>
                      </a:cubicBezTo>
                      <a:cubicBezTo>
                        <a:pt x="43" y="48"/>
                        <a:pt x="45" y="47"/>
                        <a:pt x="45" y="46"/>
                      </a:cubicBezTo>
                      <a:cubicBezTo>
                        <a:pt x="45" y="3"/>
                        <a:pt x="45" y="3"/>
                        <a:pt x="45" y="3"/>
                      </a:cubicBezTo>
                      <a:cubicBezTo>
                        <a:pt x="45" y="1"/>
                        <a:pt x="43" y="0"/>
                        <a:pt x="42" y="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45" name="Rectangle 466">
                  <a:extLst>
                    <a:ext uri="{FF2B5EF4-FFF2-40B4-BE49-F238E27FC236}">
                      <a16:creationId xmlns:a16="http://schemas.microsoft.com/office/drawing/2014/main" id="{3617FC91-A268-45B9-94F5-DDCE22A889FD}"/>
                    </a:ext>
                  </a:extLst>
                </p:cNvPr>
                <p:cNvSpPr>
                  <a:spLocks noChangeArrowheads="1"/>
                </p:cNvSpPr>
                <p:nvPr/>
              </p:nvSpPr>
              <p:spPr bwMode="auto">
                <a:xfrm>
                  <a:off x="6675438" y="2159004"/>
                  <a:ext cx="104775"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146" name="Rectangle 467">
                  <a:extLst>
                    <a:ext uri="{FF2B5EF4-FFF2-40B4-BE49-F238E27FC236}">
                      <a16:creationId xmlns:a16="http://schemas.microsoft.com/office/drawing/2014/main" id="{2C8D6F19-1810-4845-89E8-05388F9F2173}"/>
                    </a:ext>
                  </a:extLst>
                </p:cNvPr>
                <p:cNvSpPr>
                  <a:spLocks noChangeArrowheads="1"/>
                </p:cNvSpPr>
                <p:nvPr/>
              </p:nvSpPr>
              <p:spPr bwMode="auto">
                <a:xfrm>
                  <a:off x="6675438" y="2181229"/>
                  <a:ext cx="104775"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147" name="Rectangle 468">
                  <a:extLst>
                    <a:ext uri="{FF2B5EF4-FFF2-40B4-BE49-F238E27FC236}">
                      <a16:creationId xmlns:a16="http://schemas.microsoft.com/office/drawing/2014/main" id="{6B782226-0640-412A-A832-2B5A74DE9A63}"/>
                    </a:ext>
                  </a:extLst>
                </p:cNvPr>
                <p:cNvSpPr>
                  <a:spLocks noChangeArrowheads="1"/>
                </p:cNvSpPr>
                <p:nvPr/>
              </p:nvSpPr>
              <p:spPr bwMode="auto">
                <a:xfrm>
                  <a:off x="6675438" y="2200279"/>
                  <a:ext cx="104775" cy="9525"/>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148" name="Rectangle 469">
                  <a:extLst>
                    <a:ext uri="{FF2B5EF4-FFF2-40B4-BE49-F238E27FC236}">
                      <a16:creationId xmlns:a16="http://schemas.microsoft.com/office/drawing/2014/main" id="{C6FA71F1-2233-4387-BAF7-179D96DAC90C}"/>
                    </a:ext>
                  </a:extLst>
                </p:cNvPr>
                <p:cNvSpPr>
                  <a:spLocks noChangeArrowheads="1"/>
                </p:cNvSpPr>
                <p:nvPr/>
              </p:nvSpPr>
              <p:spPr bwMode="auto">
                <a:xfrm>
                  <a:off x="6675438" y="2222504"/>
                  <a:ext cx="104775"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149" name="Rectangle 470">
                  <a:extLst>
                    <a:ext uri="{FF2B5EF4-FFF2-40B4-BE49-F238E27FC236}">
                      <a16:creationId xmlns:a16="http://schemas.microsoft.com/office/drawing/2014/main" id="{D71758E1-5837-4D43-A66B-FAFCA04326D8}"/>
                    </a:ext>
                  </a:extLst>
                </p:cNvPr>
                <p:cNvSpPr>
                  <a:spLocks noChangeArrowheads="1"/>
                </p:cNvSpPr>
                <p:nvPr/>
              </p:nvSpPr>
              <p:spPr bwMode="auto">
                <a:xfrm>
                  <a:off x="6675438" y="2246317"/>
                  <a:ext cx="104775"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150" name="Freeform 471">
                  <a:extLst>
                    <a:ext uri="{FF2B5EF4-FFF2-40B4-BE49-F238E27FC236}">
                      <a16:creationId xmlns:a16="http://schemas.microsoft.com/office/drawing/2014/main" id="{7E42D5AC-6F7C-4EE0-BDE0-569EA9B025AA}"/>
                    </a:ext>
                  </a:extLst>
                </p:cNvPr>
                <p:cNvSpPr>
                  <a:spLocks noEditPoints="1"/>
                </p:cNvSpPr>
                <p:nvPr/>
              </p:nvSpPr>
              <p:spPr bwMode="auto">
                <a:xfrm>
                  <a:off x="6105525" y="1938341"/>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5"/>
                      </a:lnTo>
                      <a:lnTo>
                        <a:pt x="147" y="55"/>
                      </a:lnTo>
                      <a:lnTo>
                        <a:pt x="147" y="0"/>
                      </a:lnTo>
                      <a:lnTo>
                        <a:pt x="244" y="0"/>
                      </a:lnTo>
                      <a:lnTo>
                        <a:pt x="244" y="244"/>
                      </a:lnTo>
                      <a:close/>
                      <a:moveTo>
                        <a:pt x="14" y="228"/>
                      </a:moveTo>
                      <a:lnTo>
                        <a:pt x="230" y="228"/>
                      </a:lnTo>
                      <a:lnTo>
                        <a:pt x="230" y="14"/>
                      </a:lnTo>
                      <a:lnTo>
                        <a:pt x="163" y="14"/>
                      </a:lnTo>
                      <a:lnTo>
                        <a:pt x="163" y="69"/>
                      </a:lnTo>
                      <a:lnTo>
                        <a:pt x="81" y="69"/>
                      </a:lnTo>
                      <a:lnTo>
                        <a:pt x="81" y="14"/>
                      </a:lnTo>
                      <a:lnTo>
                        <a:pt x="14" y="14"/>
                      </a:lnTo>
                      <a:lnTo>
                        <a:pt x="14" y="228"/>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51" name="Freeform 472">
                  <a:extLst>
                    <a:ext uri="{FF2B5EF4-FFF2-40B4-BE49-F238E27FC236}">
                      <a16:creationId xmlns:a16="http://schemas.microsoft.com/office/drawing/2014/main" id="{45A2D89D-EA96-42F7-A394-2D5B76314389}"/>
                    </a:ext>
                  </a:extLst>
                </p:cNvPr>
                <p:cNvSpPr>
                  <a:spLocks/>
                </p:cNvSpPr>
                <p:nvPr/>
              </p:nvSpPr>
              <p:spPr bwMode="auto">
                <a:xfrm>
                  <a:off x="6205538" y="2209804"/>
                  <a:ext cx="182563" cy="80963"/>
                </a:xfrm>
                <a:custGeom>
                  <a:avLst/>
                  <a:gdLst>
                    <a:gd name="T0" fmla="*/ 2147483647 w 57"/>
                    <a:gd name="T1" fmla="*/ 2147483647 h 25"/>
                    <a:gd name="T2" fmla="*/ 0 w 57"/>
                    <a:gd name="T3" fmla="*/ 0 h 25"/>
                    <a:gd name="T4" fmla="*/ 0 w 57"/>
                    <a:gd name="T5" fmla="*/ 2147483647 h 25"/>
                    <a:gd name="T6" fmla="*/ 2147483647 w 57"/>
                    <a:gd name="T7" fmla="*/ 2147483647 h 25"/>
                    <a:gd name="T8" fmla="*/ 2147483647 w 57"/>
                    <a:gd name="T9" fmla="*/ 2147483647 h 25"/>
                    <a:gd name="T10" fmla="*/ 2147483647 w 57"/>
                    <a:gd name="T11" fmla="*/ 0 h 25"/>
                    <a:gd name="T12" fmla="*/ 2147483647 w 57"/>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25">
                      <a:moveTo>
                        <a:pt x="29" y="11"/>
                      </a:moveTo>
                      <a:cubicBezTo>
                        <a:pt x="13" y="11"/>
                        <a:pt x="0" y="6"/>
                        <a:pt x="0" y="0"/>
                      </a:cubicBezTo>
                      <a:cubicBezTo>
                        <a:pt x="0" y="14"/>
                        <a:pt x="0" y="14"/>
                        <a:pt x="0" y="14"/>
                      </a:cubicBezTo>
                      <a:cubicBezTo>
                        <a:pt x="0" y="20"/>
                        <a:pt x="13" y="25"/>
                        <a:pt x="29" y="25"/>
                      </a:cubicBezTo>
                      <a:cubicBezTo>
                        <a:pt x="44" y="25"/>
                        <a:pt x="57" y="20"/>
                        <a:pt x="57" y="14"/>
                      </a:cubicBezTo>
                      <a:cubicBezTo>
                        <a:pt x="57" y="0"/>
                        <a:pt x="57" y="0"/>
                        <a:pt x="57" y="0"/>
                      </a:cubicBezTo>
                      <a:cubicBezTo>
                        <a:pt x="57" y="6"/>
                        <a:pt x="44" y="11"/>
                        <a:pt x="29" y="11"/>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52" name="Freeform 473">
                  <a:extLst>
                    <a:ext uri="{FF2B5EF4-FFF2-40B4-BE49-F238E27FC236}">
                      <a16:creationId xmlns:a16="http://schemas.microsoft.com/office/drawing/2014/main" id="{97785C99-00AE-43D5-8F3A-D07494E5D3CF}"/>
                    </a:ext>
                  </a:extLst>
                </p:cNvPr>
                <p:cNvSpPr>
                  <a:spLocks/>
                </p:cNvSpPr>
                <p:nvPr/>
              </p:nvSpPr>
              <p:spPr bwMode="auto">
                <a:xfrm>
                  <a:off x="6205538" y="2155829"/>
                  <a:ext cx="182563" cy="79375"/>
                </a:xfrm>
                <a:custGeom>
                  <a:avLst/>
                  <a:gdLst>
                    <a:gd name="T0" fmla="*/ 2147483647 w 57"/>
                    <a:gd name="T1" fmla="*/ 2147483647 h 25"/>
                    <a:gd name="T2" fmla="*/ 0 w 57"/>
                    <a:gd name="T3" fmla="*/ 0 h 25"/>
                    <a:gd name="T4" fmla="*/ 0 w 57"/>
                    <a:gd name="T5" fmla="*/ 2147483647 h 25"/>
                    <a:gd name="T6" fmla="*/ 2147483647 w 57"/>
                    <a:gd name="T7" fmla="*/ 2147483647 h 25"/>
                    <a:gd name="T8" fmla="*/ 2147483647 w 57"/>
                    <a:gd name="T9" fmla="*/ 2147483647 h 25"/>
                    <a:gd name="T10" fmla="*/ 2147483647 w 57"/>
                    <a:gd name="T11" fmla="*/ 0 h 25"/>
                    <a:gd name="T12" fmla="*/ 2147483647 w 57"/>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25">
                      <a:moveTo>
                        <a:pt x="29" y="11"/>
                      </a:moveTo>
                      <a:cubicBezTo>
                        <a:pt x="13" y="11"/>
                        <a:pt x="0" y="6"/>
                        <a:pt x="0" y="0"/>
                      </a:cubicBezTo>
                      <a:cubicBezTo>
                        <a:pt x="0" y="14"/>
                        <a:pt x="0" y="14"/>
                        <a:pt x="0" y="14"/>
                      </a:cubicBezTo>
                      <a:cubicBezTo>
                        <a:pt x="0" y="20"/>
                        <a:pt x="13" y="25"/>
                        <a:pt x="29" y="25"/>
                      </a:cubicBezTo>
                      <a:cubicBezTo>
                        <a:pt x="44" y="25"/>
                        <a:pt x="57" y="20"/>
                        <a:pt x="57" y="14"/>
                      </a:cubicBezTo>
                      <a:cubicBezTo>
                        <a:pt x="57" y="0"/>
                        <a:pt x="57" y="0"/>
                        <a:pt x="57" y="0"/>
                      </a:cubicBezTo>
                      <a:cubicBezTo>
                        <a:pt x="57" y="6"/>
                        <a:pt x="44" y="11"/>
                        <a:pt x="29" y="11"/>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53" name="Freeform 474">
                  <a:extLst>
                    <a:ext uri="{FF2B5EF4-FFF2-40B4-BE49-F238E27FC236}">
                      <a16:creationId xmlns:a16="http://schemas.microsoft.com/office/drawing/2014/main" id="{5060E28D-39ED-4896-9A4E-EAB0C0E15930}"/>
                    </a:ext>
                  </a:extLst>
                </p:cNvPr>
                <p:cNvSpPr>
                  <a:spLocks noEditPoints="1"/>
                </p:cNvSpPr>
                <p:nvPr/>
              </p:nvSpPr>
              <p:spPr bwMode="auto">
                <a:xfrm>
                  <a:off x="6205538" y="2063754"/>
                  <a:ext cx="182563" cy="117475"/>
                </a:xfrm>
                <a:custGeom>
                  <a:avLst/>
                  <a:gdLst>
                    <a:gd name="T0" fmla="*/ 2147483647 w 57"/>
                    <a:gd name="T1" fmla="*/ 0 h 37"/>
                    <a:gd name="T2" fmla="*/ 0 w 57"/>
                    <a:gd name="T3" fmla="*/ 2147483647 h 37"/>
                    <a:gd name="T4" fmla="*/ 0 w 57"/>
                    <a:gd name="T5" fmla="*/ 2147483647 h 37"/>
                    <a:gd name="T6" fmla="*/ 0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0 h 37"/>
                    <a:gd name="T16" fmla="*/ 2147483647 w 57"/>
                    <a:gd name="T17" fmla="*/ 2147483647 h 37"/>
                    <a:gd name="T18" fmla="*/ 2147483647 w 57"/>
                    <a:gd name="T19" fmla="*/ 2147483647 h 37"/>
                    <a:gd name="T20" fmla="*/ 2147483647 w 57"/>
                    <a:gd name="T21" fmla="*/ 2147483647 h 37"/>
                    <a:gd name="T22" fmla="*/ 2147483647 w 57"/>
                    <a:gd name="T23" fmla="*/ 2147483647 h 37"/>
                    <a:gd name="T24" fmla="*/ 2147483647 w 57"/>
                    <a:gd name="T25" fmla="*/ 214748364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37">
                      <a:moveTo>
                        <a:pt x="29" y="0"/>
                      </a:moveTo>
                      <a:cubicBezTo>
                        <a:pt x="13" y="0"/>
                        <a:pt x="0" y="5"/>
                        <a:pt x="0" y="12"/>
                      </a:cubicBezTo>
                      <a:cubicBezTo>
                        <a:pt x="0" y="12"/>
                        <a:pt x="0" y="12"/>
                        <a:pt x="0" y="12"/>
                      </a:cubicBezTo>
                      <a:cubicBezTo>
                        <a:pt x="0" y="26"/>
                        <a:pt x="0" y="26"/>
                        <a:pt x="0" y="26"/>
                      </a:cubicBezTo>
                      <a:cubicBezTo>
                        <a:pt x="0" y="32"/>
                        <a:pt x="13" y="37"/>
                        <a:pt x="29" y="37"/>
                      </a:cubicBezTo>
                      <a:cubicBezTo>
                        <a:pt x="44" y="37"/>
                        <a:pt x="57" y="32"/>
                        <a:pt x="57" y="26"/>
                      </a:cubicBezTo>
                      <a:cubicBezTo>
                        <a:pt x="57" y="12"/>
                        <a:pt x="57" y="12"/>
                        <a:pt x="57" y="12"/>
                      </a:cubicBezTo>
                      <a:cubicBezTo>
                        <a:pt x="57" y="5"/>
                        <a:pt x="44" y="0"/>
                        <a:pt x="29" y="0"/>
                      </a:cubicBezTo>
                      <a:close/>
                      <a:moveTo>
                        <a:pt x="29" y="23"/>
                      </a:moveTo>
                      <a:cubicBezTo>
                        <a:pt x="13" y="23"/>
                        <a:pt x="1" y="18"/>
                        <a:pt x="1" y="12"/>
                      </a:cubicBezTo>
                      <a:cubicBezTo>
                        <a:pt x="1" y="6"/>
                        <a:pt x="13" y="1"/>
                        <a:pt x="29" y="1"/>
                      </a:cubicBezTo>
                      <a:cubicBezTo>
                        <a:pt x="44" y="1"/>
                        <a:pt x="57" y="6"/>
                        <a:pt x="57" y="12"/>
                      </a:cubicBezTo>
                      <a:cubicBezTo>
                        <a:pt x="57" y="18"/>
                        <a:pt x="44" y="23"/>
                        <a:pt x="29" y="23"/>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54" name="Freeform 475">
                  <a:extLst>
                    <a:ext uri="{FF2B5EF4-FFF2-40B4-BE49-F238E27FC236}">
                      <a16:creationId xmlns:a16="http://schemas.microsoft.com/office/drawing/2014/main" id="{68A2AF00-B997-45D3-ADF5-808460B9E11B}"/>
                    </a:ext>
                  </a:extLst>
                </p:cNvPr>
                <p:cNvSpPr>
                  <a:spLocks noEditPoints="1"/>
                </p:cNvSpPr>
                <p:nvPr/>
              </p:nvSpPr>
              <p:spPr bwMode="auto">
                <a:xfrm>
                  <a:off x="6215063" y="2066929"/>
                  <a:ext cx="165100" cy="66675"/>
                </a:xfrm>
                <a:custGeom>
                  <a:avLst/>
                  <a:gdLst>
                    <a:gd name="T0" fmla="*/ 2147483647 w 52"/>
                    <a:gd name="T1" fmla="*/ 0 h 21"/>
                    <a:gd name="T2" fmla="*/ 0 w 52"/>
                    <a:gd name="T3" fmla="*/ 2147483647 h 21"/>
                    <a:gd name="T4" fmla="*/ 2147483647 w 52"/>
                    <a:gd name="T5" fmla="*/ 2147483647 h 21"/>
                    <a:gd name="T6" fmla="*/ 2147483647 w 52"/>
                    <a:gd name="T7" fmla="*/ 2147483647 h 21"/>
                    <a:gd name="T8" fmla="*/ 2147483647 w 52"/>
                    <a:gd name="T9" fmla="*/ 0 h 21"/>
                    <a:gd name="T10" fmla="*/ 2147483647 w 52"/>
                    <a:gd name="T11" fmla="*/ 2147483647 h 21"/>
                    <a:gd name="T12" fmla="*/ 2147483647 w 52"/>
                    <a:gd name="T13" fmla="*/ 2147483647 h 21"/>
                    <a:gd name="T14" fmla="*/ 2147483647 w 52"/>
                    <a:gd name="T15" fmla="*/ 2147483647 h 21"/>
                    <a:gd name="T16" fmla="*/ 2147483647 w 52"/>
                    <a:gd name="T17" fmla="*/ 2147483647 h 21"/>
                    <a:gd name="T18" fmla="*/ 2147483647 w 52"/>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21">
                      <a:moveTo>
                        <a:pt x="26" y="0"/>
                      </a:moveTo>
                      <a:cubicBezTo>
                        <a:pt x="11" y="0"/>
                        <a:pt x="0" y="5"/>
                        <a:pt x="0" y="10"/>
                      </a:cubicBezTo>
                      <a:cubicBezTo>
                        <a:pt x="0" y="16"/>
                        <a:pt x="11" y="21"/>
                        <a:pt x="26" y="21"/>
                      </a:cubicBezTo>
                      <a:cubicBezTo>
                        <a:pt x="40" y="21"/>
                        <a:pt x="52" y="16"/>
                        <a:pt x="52" y="10"/>
                      </a:cubicBezTo>
                      <a:cubicBezTo>
                        <a:pt x="52" y="5"/>
                        <a:pt x="40" y="0"/>
                        <a:pt x="26" y="0"/>
                      </a:cubicBezTo>
                      <a:close/>
                      <a:moveTo>
                        <a:pt x="26" y="19"/>
                      </a:moveTo>
                      <a:cubicBezTo>
                        <a:pt x="13" y="19"/>
                        <a:pt x="3" y="15"/>
                        <a:pt x="3" y="10"/>
                      </a:cubicBezTo>
                      <a:cubicBezTo>
                        <a:pt x="3" y="5"/>
                        <a:pt x="13" y="1"/>
                        <a:pt x="26" y="1"/>
                      </a:cubicBezTo>
                      <a:cubicBezTo>
                        <a:pt x="38" y="1"/>
                        <a:pt x="48" y="5"/>
                        <a:pt x="48" y="10"/>
                      </a:cubicBezTo>
                      <a:cubicBezTo>
                        <a:pt x="48" y="15"/>
                        <a:pt x="38" y="19"/>
                        <a:pt x="26" y="19"/>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55" name="Freeform 476">
                  <a:extLst>
                    <a:ext uri="{FF2B5EF4-FFF2-40B4-BE49-F238E27FC236}">
                      <a16:creationId xmlns:a16="http://schemas.microsoft.com/office/drawing/2014/main" id="{142C19BC-E4C8-423F-814C-48D901AA368D}"/>
                    </a:ext>
                  </a:extLst>
                </p:cNvPr>
                <p:cNvSpPr>
                  <a:spLocks noEditPoints="1"/>
                </p:cNvSpPr>
                <p:nvPr/>
              </p:nvSpPr>
              <p:spPr bwMode="auto">
                <a:xfrm>
                  <a:off x="4767263" y="2389192"/>
                  <a:ext cx="385763" cy="387351"/>
                </a:xfrm>
                <a:custGeom>
                  <a:avLst/>
                  <a:gdLst>
                    <a:gd name="T0" fmla="*/ 2147483647 w 243"/>
                    <a:gd name="T1" fmla="*/ 2147483647 h 244"/>
                    <a:gd name="T2" fmla="*/ 0 w 243"/>
                    <a:gd name="T3" fmla="*/ 2147483647 h 244"/>
                    <a:gd name="T4" fmla="*/ 0 w 243"/>
                    <a:gd name="T5" fmla="*/ 0 h 244"/>
                    <a:gd name="T6" fmla="*/ 2147483647 w 243"/>
                    <a:gd name="T7" fmla="*/ 0 h 244"/>
                    <a:gd name="T8" fmla="*/ 2147483647 w 243"/>
                    <a:gd name="T9" fmla="*/ 2147483647 h 244"/>
                    <a:gd name="T10" fmla="*/ 2147483647 w 243"/>
                    <a:gd name="T11" fmla="*/ 2147483647 h 244"/>
                    <a:gd name="T12" fmla="*/ 2147483647 w 243"/>
                    <a:gd name="T13" fmla="*/ 0 h 244"/>
                    <a:gd name="T14" fmla="*/ 2147483647 w 243"/>
                    <a:gd name="T15" fmla="*/ 0 h 244"/>
                    <a:gd name="T16" fmla="*/ 2147483647 w 243"/>
                    <a:gd name="T17" fmla="*/ 2147483647 h 244"/>
                    <a:gd name="T18" fmla="*/ 2147483647 w 243"/>
                    <a:gd name="T19" fmla="*/ 2147483647 h 244"/>
                    <a:gd name="T20" fmla="*/ 2147483647 w 243"/>
                    <a:gd name="T21" fmla="*/ 2147483647 h 244"/>
                    <a:gd name="T22" fmla="*/ 2147483647 w 243"/>
                    <a:gd name="T23" fmla="*/ 2147483647 h 244"/>
                    <a:gd name="T24" fmla="*/ 2147483647 w 243"/>
                    <a:gd name="T25" fmla="*/ 2147483647 h 244"/>
                    <a:gd name="T26" fmla="*/ 2147483647 w 243"/>
                    <a:gd name="T27" fmla="*/ 2147483647 h 244"/>
                    <a:gd name="T28" fmla="*/ 2147483647 w 243"/>
                    <a:gd name="T29" fmla="*/ 2147483647 h 244"/>
                    <a:gd name="T30" fmla="*/ 2147483647 w 243"/>
                    <a:gd name="T31" fmla="*/ 2147483647 h 244"/>
                    <a:gd name="T32" fmla="*/ 2147483647 w 243"/>
                    <a:gd name="T33" fmla="*/ 2147483647 h 244"/>
                    <a:gd name="T34" fmla="*/ 2147483647 w 243"/>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3" h="244">
                      <a:moveTo>
                        <a:pt x="243" y="244"/>
                      </a:moveTo>
                      <a:lnTo>
                        <a:pt x="0" y="244"/>
                      </a:lnTo>
                      <a:lnTo>
                        <a:pt x="0" y="0"/>
                      </a:lnTo>
                      <a:lnTo>
                        <a:pt x="96" y="0"/>
                      </a:lnTo>
                      <a:lnTo>
                        <a:pt x="96" y="54"/>
                      </a:lnTo>
                      <a:lnTo>
                        <a:pt x="147" y="54"/>
                      </a:lnTo>
                      <a:lnTo>
                        <a:pt x="147" y="0"/>
                      </a:lnTo>
                      <a:lnTo>
                        <a:pt x="243" y="0"/>
                      </a:lnTo>
                      <a:lnTo>
                        <a:pt x="243" y="244"/>
                      </a:lnTo>
                      <a:close/>
                      <a:moveTo>
                        <a:pt x="16" y="228"/>
                      </a:moveTo>
                      <a:lnTo>
                        <a:pt x="229" y="228"/>
                      </a:lnTo>
                      <a:lnTo>
                        <a:pt x="229" y="14"/>
                      </a:lnTo>
                      <a:lnTo>
                        <a:pt x="163" y="14"/>
                      </a:lnTo>
                      <a:lnTo>
                        <a:pt x="163" y="69"/>
                      </a:lnTo>
                      <a:lnTo>
                        <a:pt x="80" y="69"/>
                      </a:lnTo>
                      <a:lnTo>
                        <a:pt x="80" y="14"/>
                      </a:lnTo>
                      <a:lnTo>
                        <a:pt x="16" y="14"/>
                      </a:lnTo>
                      <a:lnTo>
                        <a:pt x="16" y="228"/>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56" name="Freeform 477">
                  <a:extLst>
                    <a:ext uri="{FF2B5EF4-FFF2-40B4-BE49-F238E27FC236}">
                      <a16:creationId xmlns:a16="http://schemas.microsoft.com/office/drawing/2014/main" id="{512FF374-0370-492A-9A91-44EF41B6CC77}"/>
                    </a:ext>
                  </a:extLst>
                </p:cNvPr>
                <p:cNvSpPr>
                  <a:spLocks noEditPoints="1"/>
                </p:cNvSpPr>
                <p:nvPr/>
              </p:nvSpPr>
              <p:spPr bwMode="auto">
                <a:xfrm>
                  <a:off x="4875213" y="2517780"/>
                  <a:ext cx="185738" cy="142875"/>
                </a:xfrm>
                <a:custGeom>
                  <a:avLst/>
                  <a:gdLst>
                    <a:gd name="T0" fmla="*/ 2147483647 w 58"/>
                    <a:gd name="T1" fmla="*/ 0 h 45"/>
                    <a:gd name="T2" fmla="*/ 2147483647 w 58"/>
                    <a:gd name="T3" fmla="*/ 0 h 45"/>
                    <a:gd name="T4" fmla="*/ 0 w 58"/>
                    <a:gd name="T5" fmla="*/ 2147483647 h 45"/>
                    <a:gd name="T6" fmla="*/ 0 w 58"/>
                    <a:gd name="T7" fmla="*/ 2147483647 h 45"/>
                    <a:gd name="T8" fmla="*/ 2147483647 w 58"/>
                    <a:gd name="T9" fmla="*/ 2147483647 h 45"/>
                    <a:gd name="T10" fmla="*/ 2147483647 w 58"/>
                    <a:gd name="T11" fmla="*/ 2147483647 h 45"/>
                    <a:gd name="T12" fmla="*/ 2147483647 w 58"/>
                    <a:gd name="T13" fmla="*/ 2147483647 h 45"/>
                    <a:gd name="T14" fmla="*/ 2147483647 w 58"/>
                    <a:gd name="T15" fmla="*/ 2147483647 h 45"/>
                    <a:gd name="T16" fmla="*/ 2147483647 w 58"/>
                    <a:gd name="T17" fmla="*/ 0 h 45"/>
                    <a:gd name="T18" fmla="*/ 2147483647 w 58"/>
                    <a:gd name="T19" fmla="*/ 2147483647 h 45"/>
                    <a:gd name="T20" fmla="*/ 2147483647 w 58"/>
                    <a:gd name="T21" fmla="*/ 2147483647 h 45"/>
                    <a:gd name="T22" fmla="*/ 2147483647 w 58"/>
                    <a:gd name="T23" fmla="*/ 2147483647 h 45"/>
                    <a:gd name="T24" fmla="*/ 2147483647 w 58"/>
                    <a:gd name="T25" fmla="*/ 2147483647 h 45"/>
                    <a:gd name="T26" fmla="*/ 2147483647 w 58"/>
                    <a:gd name="T27" fmla="*/ 2147483647 h 45"/>
                    <a:gd name="T28" fmla="*/ 2147483647 w 58"/>
                    <a:gd name="T29" fmla="*/ 2147483647 h 45"/>
                    <a:gd name="T30" fmla="*/ 2147483647 w 58"/>
                    <a:gd name="T31" fmla="*/ 2147483647 h 45"/>
                    <a:gd name="T32" fmla="*/ 2147483647 w 58"/>
                    <a:gd name="T33" fmla="*/ 2147483647 h 45"/>
                    <a:gd name="T34" fmla="*/ 2147483647 w 58"/>
                    <a:gd name="T35" fmla="*/ 2147483647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45">
                      <a:moveTo>
                        <a:pt x="54" y="0"/>
                      </a:moveTo>
                      <a:cubicBezTo>
                        <a:pt x="5" y="0"/>
                        <a:pt x="5" y="0"/>
                        <a:pt x="5" y="0"/>
                      </a:cubicBezTo>
                      <a:cubicBezTo>
                        <a:pt x="2" y="0"/>
                        <a:pt x="0" y="2"/>
                        <a:pt x="0" y="4"/>
                      </a:cubicBezTo>
                      <a:cubicBezTo>
                        <a:pt x="0" y="41"/>
                        <a:pt x="0" y="41"/>
                        <a:pt x="0" y="41"/>
                      </a:cubicBezTo>
                      <a:cubicBezTo>
                        <a:pt x="0" y="43"/>
                        <a:pt x="2" y="45"/>
                        <a:pt x="5" y="45"/>
                      </a:cubicBezTo>
                      <a:cubicBezTo>
                        <a:pt x="54" y="45"/>
                        <a:pt x="54" y="45"/>
                        <a:pt x="54" y="45"/>
                      </a:cubicBezTo>
                      <a:cubicBezTo>
                        <a:pt x="56" y="45"/>
                        <a:pt x="58" y="43"/>
                        <a:pt x="58" y="41"/>
                      </a:cubicBezTo>
                      <a:cubicBezTo>
                        <a:pt x="58" y="4"/>
                        <a:pt x="58" y="4"/>
                        <a:pt x="58" y="4"/>
                      </a:cubicBezTo>
                      <a:cubicBezTo>
                        <a:pt x="58" y="2"/>
                        <a:pt x="56" y="0"/>
                        <a:pt x="54" y="0"/>
                      </a:cubicBezTo>
                      <a:close/>
                      <a:moveTo>
                        <a:pt x="55" y="41"/>
                      </a:moveTo>
                      <a:cubicBezTo>
                        <a:pt x="55" y="42"/>
                        <a:pt x="55" y="42"/>
                        <a:pt x="54" y="42"/>
                      </a:cubicBezTo>
                      <a:cubicBezTo>
                        <a:pt x="5" y="42"/>
                        <a:pt x="5" y="42"/>
                        <a:pt x="5" y="42"/>
                      </a:cubicBezTo>
                      <a:cubicBezTo>
                        <a:pt x="4" y="42"/>
                        <a:pt x="3" y="42"/>
                        <a:pt x="3" y="41"/>
                      </a:cubicBezTo>
                      <a:cubicBezTo>
                        <a:pt x="3" y="4"/>
                        <a:pt x="3" y="4"/>
                        <a:pt x="3" y="4"/>
                      </a:cubicBezTo>
                      <a:cubicBezTo>
                        <a:pt x="3" y="3"/>
                        <a:pt x="4" y="3"/>
                        <a:pt x="5" y="3"/>
                      </a:cubicBezTo>
                      <a:cubicBezTo>
                        <a:pt x="54" y="3"/>
                        <a:pt x="54" y="3"/>
                        <a:pt x="54" y="3"/>
                      </a:cubicBezTo>
                      <a:cubicBezTo>
                        <a:pt x="55" y="3"/>
                        <a:pt x="55" y="3"/>
                        <a:pt x="55" y="4"/>
                      </a:cubicBezTo>
                      <a:lnTo>
                        <a:pt x="55" y="41"/>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57" name="Rectangle 478">
                  <a:extLst>
                    <a:ext uri="{FF2B5EF4-FFF2-40B4-BE49-F238E27FC236}">
                      <a16:creationId xmlns:a16="http://schemas.microsoft.com/office/drawing/2014/main" id="{8BF6C6C1-6226-447A-ADD1-B2980316BD9B}"/>
                    </a:ext>
                  </a:extLst>
                </p:cNvPr>
                <p:cNvSpPr>
                  <a:spLocks noChangeArrowheads="1"/>
                </p:cNvSpPr>
                <p:nvPr/>
              </p:nvSpPr>
              <p:spPr bwMode="auto">
                <a:xfrm>
                  <a:off x="4941888" y="2663830"/>
                  <a:ext cx="52388" cy="9525"/>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158" name="Rectangle 479">
                  <a:extLst>
                    <a:ext uri="{FF2B5EF4-FFF2-40B4-BE49-F238E27FC236}">
                      <a16:creationId xmlns:a16="http://schemas.microsoft.com/office/drawing/2014/main" id="{785F27EF-CE79-42E2-A576-D6C9907606A9}"/>
                    </a:ext>
                  </a:extLst>
                </p:cNvPr>
                <p:cNvSpPr>
                  <a:spLocks noChangeArrowheads="1"/>
                </p:cNvSpPr>
                <p:nvPr/>
              </p:nvSpPr>
              <p:spPr bwMode="auto">
                <a:xfrm>
                  <a:off x="4922838" y="2676530"/>
                  <a:ext cx="93663"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159" name="Rectangle 480">
                  <a:extLst>
                    <a:ext uri="{FF2B5EF4-FFF2-40B4-BE49-F238E27FC236}">
                      <a16:creationId xmlns:a16="http://schemas.microsoft.com/office/drawing/2014/main" id="{BB1C9357-A5F2-4FCD-A052-E2BBB2DA76D3}"/>
                    </a:ext>
                  </a:extLst>
                </p:cNvPr>
                <p:cNvSpPr>
                  <a:spLocks noChangeArrowheads="1"/>
                </p:cNvSpPr>
                <p:nvPr/>
              </p:nvSpPr>
              <p:spPr bwMode="auto">
                <a:xfrm>
                  <a:off x="5003800" y="2714630"/>
                  <a:ext cx="50800" cy="11113"/>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160" name="Freeform 481">
                  <a:extLst>
                    <a:ext uri="{FF2B5EF4-FFF2-40B4-BE49-F238E27FC236}">
                      <a16:creationId xmlns:a16="http://schemas.microsoft.com/office/drawing/2014/main" id="{1446A53E-EDF1-4D8E-B81B-C63E70065B0A}"/>
                    </a:ext>
                  </a:extLst>
                </p:cNvPr>
                <p:cNvSpPr>
                  <a:spLocks noEditPoints="1"/>
                </p:cNvSpPr>
                <p:nvPr/>
              </p:nvSpPr>
              <p:spPr bwMode="auto">
                <a:xfrm>
                  <a:off x="4872038" y="2686055"/>
                  <a:ext cx="195263" cy="58738"/>
                </a:xfrm>
                <a:custGeom>
                  <a:avLst/>
                  <a:gdLst>
                    <a:gd name="T0" fmla="*/ 2147483647 w 61"/>
                    <a:gd name="T1" fmla="*/ 0 h 18"/>
                    <a:gd name="T2" fmla="*/ 0 w 61"/>
                    <a:gd name="T3" fmla="*/ 2147483647 h 18"/>
                    <a:gd name="T4" fmla="*/ 2147483647 w 61"/>
                    <a:gd name="T5" fmla="*/ 2147483647 h 18"/>
                    <a:gd name="T6" fmla="*/ 2147483647 w 61"/>
                    <a:gd name="T7" fmla="*/ 2147483647 h 18"/>
                    <a:gd name="T8" fmla="*/ 2147483647 w 61"/>
                    <a:gd name="T9" fmla="*/ 2147483647 h 18"/>
                    <a:gd name="T10" fmla="*/ 2147483647 w 61"/>
                    <a:gd name="T11" fmla="*/ 2147483647 h 18"/>
                    <a:gd name="T12" fmla="*/ 2147483647 w 61"/>
                    <a:gd name="T13" fmla="*/ 2147483647 h 18"/>
                    <a:gd name="T14" fmla="*/ 2147483647 w 61"/>
                    <a:gd name="T15" fmla="*/ 2147483647 h 18"/>
                    <a:gd name="T16" fmla="*/ 2147483647 w 61"/>
                    <a:gd name="T17" fmla="*/ 2147483647 h 18"/>
                    <a:gd name="T18" fmla="*/ 2147483647 w 61"/>
                    <a:gd name="T19" fmla="*/ 2147483647 h 18"/>
                    <a:gd name="T20" fmla="*/ 2147483647 w 61"/>
                    <a:gd name="T21" fmla="*/ 2147483647 h 18"/>
                    <a:gd name="T22" fmla="*/ 2147483647 w 61"/>
                    <a:gd name="T23" fmla="*/ 2147483647 h 18"/>
                    <a:gd name="T24" fmla="*/ 2147483647 w 61"/>
                    <a:gd name="T25" fmla="*/ 2147483647 h 18"/>
                    <a:gd name="T26" fmla="*/ 2147483647 w 61"/>
                    <a:gd name="T27" fmla="*/ 2147483647 h 18"/>
                    <a:gd name="T28" fmla="*/ 2147483647 w 61"/>
                    <a:gd name="T29" fmla="*/ 2147483647 h 18"/>
                    <a:gd name="T30" fmla="*/ 2147483647 w 61"/>
                    <a:gd name="T31" fmla="*/ 2147483647 h 18"/>
                    <a:gd name="T32" fmla="*/ 2147483647 w 61"/>
                    <a:gd name="T33" fmla="*/ 2147483647 h 18"/>
                    <a:gd name="T34" fmla="*/ 2147483647 w 61"/>
                    <a:gd name="T35" fmla="*/ 2147483647 h 18"/>
                    <a:gd name="T36" fmla="*/ 2147483647 w 61"/>
                    <a:gd name="T37" fmla="*/ 2147483647 h 18"/>
                    <a:gd name="T38" fmla="*/ 2147483647 w 61"/>
                    <a:gd name="T39" fmla="*/ 2147483647 h 18"/>
                    <a:gd name="T40" fmla="*/ 2147483647 w 61"/>
                    <a:gd name="T41" fmla="*/ 2147483647 h 18"/>
                    <a:gd name="T42" fmla="*/ 2147483647 w 61"/>
                    <a:gd name="T43" fmla="*/ 2147483647 h 18"/>
                    <a:gd name="T44" fmla="*/ 2147483647 w 61"/>
                    <a:gd name="T45" fmla="*/ 2147483647 h 18"/>
                    <a:gd name="T46" fmla="*/ 2147483647 w 61"/>
                    <a:gd name="T47" fmla="*/ 2147483647 h 18"/>
                    <a:gd name="T48" fmla="*/ 2147483647 w 61"/>
                    <a:gd name="T49" fmla="*/ 2147483647 h 18"/>
                    <a:gd name="T50" fmla="*/ 2147483647 w 61"/>
                    <a:gd name="T51" fmla="*/ 2147483647 h 18"/>
                    <a:gd name="T52" fmla="*/ 2147483647 w 61"/>
                    <a:gd name="T53" fmla="*/ 2147483647 h 18"/>
                    <a:gd name="T54" fmla="*/ 2147483647 w 61"/>
                    <a:gd name="T55" fmla="*/ 2147483647 h 18"/>
                    <a:gd name="T56" fmla="*/ 2147483647 w 61"/>
                    <a:gd name="T57" fmla="*/ 2147483647 h 18"/>
                    <a:gd name="T58" fmla="*/ 2147483647 w 61"/>
                    <a:gd name="T59" fmla="*/ 2147483647 h 18"/>
                    <a:gd name="T60" fmla="*/ 2147483647 w 61"/>
                    <a:gd name="T61" fmla="*/ 2147483647 h 18"/>
                    <a:gd name="T62" fmla="*/ 2147483647 w 61"/>
                    <a:gd name="T63" fmla="*/ 2147483647 h 18"/>
                    <a:gd name="T64" fmla="*/ 2147483647 w 61"/>
                    <a:gd name="T65" fmla="*/ 2147483647 h 18"/>
                    <a:gd name="T66" fmla="*/ 2147483647 w 61"/>
                    <a:gd name="T67" fmla="*/ 2147483647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 h="18">
                      <a:moveTo>
                        <a:pt x="59" y="0"/>
                      </a:moveTo>
                      <a:cubicBezTo>
                        <a:pt x="2" y="0"/>
                        <a:pt x="2" y="0"/>
                        <a:pt x="2" y="0"/>
                      </a:cubicBezTo>
                      <a:cubicBezTo>
                        <a:pt x="0" y="0"/>
                        <a:pt x="0" y="1"/>
                        <a:pt x="0" y="2"/>
                      </a:cubicBezTo>
                      <a:cubicBezTo>
                        <a:pt x="0" y="16"/>
                        <a:pt x="0" y="16"/>
                        <a:pt x="0" y="16"/>
                      </a:cubicBezTo>
                      <a:cubicBezTo>
                        <a:pt x="0" y="17"/>
                        <a:pt x="0" y="18"/>
                        <a:pt x="2" y="18"/>
                      </a:cubicBezTo>
                      <a:cubicBezTo>
                        <a:pt x="59" y="18"/>
                        <a:pt x="59" y="18"/>
                        <a:pt x="59" y="18"/>
                      </a:cubicBezTo>
                      <a:cubicBezTo>
                        <a:pt x="60" y="18"/>
                        <a:pt x="61" y="17"/>
                        <a:pt x="61" y="16"/>
                      </a:cubicBezTo>
                      <a:cubicBezTo>
                        <a:pt x="61" y="2"/>
                        <a:pt x="61" y="2"/>
                        <a:pt x="61" y="2"/>
                      </a:cubicBezTo>
                      <a:cubicBezTo>
                        <a:pt x="61" y="1"/>
                        <a:pt x="60" y="0"/>
                        <a:pt x="59" y="0"/>
                      </a:cubicBezTo>
                      <a:close/>
                      <a:moveTo>
                        <a:pt x="21" y="15"/>
                      </a:moveTo>
                      <a:cubicBezTo>
                        <a:pt x="3" y="15"/>
                        <a:pt x="3" y="15"/>
                        <a:pt x="3" y="15"/>
                      </a:cubicBezTo>
                      <a:cubicBezTo>
                        <a:pt x="3" y="13"/>
                        <a:pt x="3" y="13"/>
                        <a:pt x="3" y="13"/>
                      </a:cubicBezTo>
                      <a:cubicBezTo>
                        <a:pt x="21" y="13"/>
                        <a:pt x="21" y="13"/>
                        <a:pt x="21" y="13"/>
                      </a:cubicBezTo>
                      <a:lnTo>
                        <a:pt x="21" y="15"/>
                      </a:lnTo>
                      <a:close/>
                      <a:moveTo>
                        <a:pt x="21" y="12"/>
                      </a:moveTo>
                      <a:cubicBezTo>
                        <a:pt x="3" y="12"/>
                        <a:pt x="3" y="12"/>
                        <a:pt x="3" y="12"/>
                      </a:cubicBezTo>
                      <a:cubicBezTo>
                        <a:pt x="3" y="11"/>
                        <a:pt x="3" y="11"/>
                        <a:pt x="3" y="11"/>
                      </a:cubicBezTo>
                      <a:cubicBezTo>
                        <a:pt x="21" y="11"/>
                        <a:pt x="21" y="11"/>
                        <a:pt x="21" y="11"/>
                      </a:cubicBezTo>
                      <a:lnTo>
                        <a:pt x="21" y="12"/>
                      </a:lnTo>
                      <a:close/>
                      <a:moveTo>
                        <a:pt x="21" y="10"/>
                      </a:moveTo>
                      <a:cubicBezTo>
                        <a:pt x="3" y="10"/>
                        <a:pt x="3" y="10"/>
                        <a:pt x="3" y="10"/>
                      </a:cubicBezTo>
                      <a:cubicBezTo>
                        <a:pt x="3" y="8"/>
                        <a:pt x="3" y="8"/>
                        <a:pt x="3" y="8"/>
                      </a:cubicBezTo>
                      <a:cubicBezTo>
                        <a:pt x="21" y="8"/>
                        <a:pt x="21" y="8"/>
                        <a:pt x="21" y="8"/>
                      </a:cubicBezTo>
                      <a:lnTo>
                        <a:pt x="21" y="10"/>
                      </a:lnTo>
                      <a:close/>
                      <a:moveTo>
                        <a:pt x="21" y="7"/>
                      </a:moveTo>
                      <a:cubicBezTo>
                        <a:pt x="3" y="7"/>
                        <a:pt x="3" y="7"/>
                        <a:pt x="3" y="7"/>
                      </a:cubicBezTo>
                      <a:cubicBezTo>
                        <a:pt x="3" y="6"/>
                        <a:pt x="3" y="6"/>
                        <a:pt x="3" y="6"/>
                      </a:cubicBezTo>
                      <a:cubicBezTo>
                        <a:pt x="21" y="6"/>
                        <a:pt x="21" y="6"/>
                        <a:pt x="21" y="6"/>
                      </a:cubicBezTo>
                      <a:lnTo>
                        <a:pt x="21" y="7"/>
                      </a:lnTo>
                      <a:close/>
                      <a:moveTo>
                        <a:pt x="21" y="4"/>
                      </a:moveTo>
                      <a:cubicBezTo>
                        <a:pt x="3" y="4"/>
                        <a:pt x="3" y="4"/>
                        <a:pt x="3" y="4"/>
                      </a:cubicBezTo>
                      <a:cubicBezTo>
                        <a:pt x="3" y="3"/>
                        <a:pt x="3" y="3"/>
                        <a:pt x="3" y="3"/>
                      </a:cubicBezTo>
                      <a:cubicBezTo>
                        <a:pt x="21" y="3"/>
                        <a:pt x="21" y="3"/>
                        <a:pt x="21" y="3"/>
                      </a:cubicBezTo>
                      <a:lnTo>
                        <a:pt x="21" y="4"/>
                      </a:lnTo>
                      <a:close/>
                      <a:moveTo>
                        <a:pt x="32" y="11"/>
                      </a:moveTo>
                      <a:cubicBezTo>
                        <a:pt x="29" y="11"/>
                        <a:pt x="29" y="11"/>
                        <a:pt x="29" y="11"/>
                      </a:cubicBezTo>
                      <a:cubicBezTo>
                        <a:pt x="29" y="9"/>
                        <a:pt x="29" y="9"/>
                        <a:pt x="29" y="9"/>
                      </a:cubicBezTo>
                      <a:cubicBezTo>
                        <a:pt x="32" y="9"/>
                        <a:pt x="32" y="9"/>
                        <a:pt x="32" y="9"/>
                      </a:cubicBezTo>
                      <a:lnTo>
                        <a:pt x="32" y="11"/>
                      </a:lnTo>
                      <a:close/>
                      <a:moveTo>
                        <a:pt x="32" y="8"/>
                      </a:moveTo>
                      <a:cubicBezTo>
                        <a:pt x="29" y="8"/>
                        <a:pt x="29" y="8"/>
                        <a:pt x="29" y="8"/>
                      </a:cubicBezTo>
                      <a:cubicBezTo>
                        <a:pt x="29" y="7"/>
                        <a:pt x="29" y="7"/>
                        <a:pt x="29" y="7"/>
                      </a:cubicBezTo>
                      <a:cubicBezTo>
                        <a:pt x="32" y="7"/>
                        <a:pt x="32" y="7"/>
                        <a:pt x="32" y="7"/>
                      </a:cubicBezTo>
                      <a:lnTo>
                        <a:pt x="32" y="8"/>
                      </a:lnTo>
                      <a:close/>
                      <a:moveTo>
                        <a:pt x="46" y="15"/>
                      </a:moveTo>
                      <a:cubicBezTo>
                        <a:pt x="45" y="15"/>
                        <a:pt x="45" y="15"/>
                        <a:pt x="45" y="15"/>
                      </a:cubicBezTo>
                      <a:cubicBezTo>
                        <a:pt x="45" y="14"/>
                        <a:pt x="45" y="14"/>
                        <a:pt x="46" y="14"/>
                      </a:cubicBezTo>
                      <a:cubicBezTo>
                        <a:pt x="46" y="14"/>
                        <a:pt x="46" y="14"/>
                        <a:pt x="46" y="15"/>
                      </a:cubicBezTo>
                      <a:cubicBezTo>
                        <a:pt x="46" y="15"/>
                        <a:pt x="46" y="15"/>
                        <a:pt x="46" y="15"/>
                      </a:cubicBezTo>
                      <a:close/>
                      <a:moveTo>
                        <a:pt x="49" y="15"/>
                      </a:moveTo>
                      <a:cubicBezTo>
                        <a:pt x="49" y="15"/>
                        <a:pt x="48" y="15"/>
                        <a:pt x="48" y="15"/>
                      </a:cubicBezTo>
                      <a:cubicBezTo>
                        <a:pt x="48" y="14"/>
                        <a:pt x="49" y="14"/>
                        <a:pt x="49" y="14"/>
                      </a:cubicBezTo>
                      <a:cubicBezTo>
                        <a:pt x="49" y="14"/>
                        <a:pt x="50" y="14"/>
                        <a:pt x="50" y="15"/>
                      </a:cubicBezTo>
                      <a:cubicBezTo>
                        <a:pt x="50" y="15"/>
                        <a:pt x="49" y="15"/>
                        <a:pt x="49" y="15"/>
                      </a:cubicBezTo>
                      <a:close/>
                      <a:moveTo>
                        <a:pt x="52" y="15"/>
                      </a:moveTo>
                      <a:cubicBezTo>
                        <a:pt x="52" y="15"/>
                        <a:pt x="52" y="15"/>
                        <a:pt x="52" y="15"/>
                      </a:cubicBezTo>
                      <a:cubicBezTo>
                        <a:pt x="52" y="14"/>
                        <a:pt x="52" y="14"/>
                        <a:pt x="52" y="14"/>
                      </a:cubicBezTo>
                      <a:cubicBezTo>
                        <a:pt x="53" y="14"/>
                        <a:pt x="53" y="14"/>
                        <a:pt x="53" y="15"/>
                      </a:cubicBezTo>
                      <a:cubicBezTo>
                        <a:pt x="53" y="15"/>
                        <a:pt x="53" y="15"/>
                        <a:pt x="52" y="15"/>
                      </a:cubicBezTo>
                      <a:close/>
                      <a:moveTo>
                        <a:pt x="58" y="13"/>
                      </a:moveTo>
                      <a:cubicBezTo>
                        <a:pt x="40" y="13"/>
                        <a:pt x="40" y="13"/>
                        <a:pt x="40" y="13"/>
                      </a:cubicBezTo>
                      <a:cubicBezTo>
                        <a:pt x="40" y="8"/>
                        <a:pt x="40" y="8"/>
                        <a:pt x="40" y="8"/>
                      </a:cubicBezTo>
                      <a:cubicBezTo>
                        <a:pt x="58" y="8"/>
                        <a:pt x="58" y="8"/>
                        <a:pt x="58" y="8"/>
                      </a:cubicBezTo>
                      <a:lnTo>
                        <a:pt x="58" y="13"/>
                      </a:lnTo>
                      <a:close/>
                      <a:moveTo>
                        <a:pt x="58" y="7"/>
                      </a:moveTo>
                      <a:cubicBezTo>
                        <a:pt x="40" y="7"/>
                        <a:pt x="40" y="7"/>
                        <a:pt x="40" y="7"/>
                      </a:cubicBezTo>
                      <a:cubicBezTo>
                        <a:pt x="40" y="3"/>
                        <a:pt x="40" y="3"/>
                        <a:pt x="40" y="3"/>
                      </a:cubicBezTo>
                      <a:cubicBezTo>
                        <a:pt x="58" y="3"/>
                        <a:pt x="58" y="3"/>
                        <a:pt x="58" y="3"/>
                      </a:cubicBezTo>
                      <a:lnTo>
                        <a:pt x="58" y="7"/>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61" name="Rectangle 482">
                  <a:extLst>
                    <a:ext uri="{FF2B5EF4-FFF2-40B4-BE49-F238E27FC236}">
                      <a16:creationId xmlns:a16="http://schemas.microsoft.com/office/drawing/2014/main" id="{96E1F463-71F1-4A88-98D3-D8792D53BCC8}"/>
                    </a:ext>
                  </a:extLst>
                </p:cNvPr>
                <p:cNvSpPr>
                  <a:spLocks noChangeArrowheads="1"/>
                </p:cNvSpPr>
                <p:nvPr/>
              </p:nvSpPr>
              <p:spPr bwMode="auto">
                <a:xfrm>
                  <a:off x="5003800" y="2695580"/>
                  <a:ext cx="50800" cy="1270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162" name="Freeform 483">
                  <a:extLst>
                    <a:ext uri="{FF2B5EF4-FFF2-40B4-BE49-F238E27FC236}">
                      <a16:creationId xmlns:a16="http://schemas.microsoft.com/office/drawing/2014/main" id="{624125AD-C5EF-4902-A2E3-951D9D05BCE6}"/>
                    </a:ext>
                  </a:extLst>
                </p:cNvPr>
                <p:cNvSpPr>
                  <a:spLocks noEditPoints="1"/>
                </p:cNvSpPr>
                <p:nvPr/>
              </p:nvSpPr>
              <p:spPr bwMode="auto">
                <a:xfrm>
                  <a:off x="5214938" y="1938341"/>
                  <a:ext cx="388938" cy="387351"/>
                </a:xfrm>
                <a:custGeom>
                  <a:avLst/>
                  <a:gdLst>
                    <a:gd name="T0" fmla="*/ 2147483647 w 245"/>
                    <a:gd name="T1" fmla="*/ 2147483647 h 244"/>
                    <a:gd name="T2" fmla="*/ 0 w 245"/>
                    <a:gd name="T3" fmla="*/ 2147483647 h 244"/>
                    <a:gd name="T4" fmla="*/ 0 w 245"/>
                    <a:gd name="T5" fmla="*/ 0 h 244"/>
                    <a:gd name="T6" fmla="*/ 2147483647 w 245"/>
                    <a:gd name="T7" fmla="*/ 0 h 244"/>
                    <a:gd name="T8" fmla="*/ 2147483647 w 245"/>
                    <a:gd name="T9" fmla="*/ 2147483647 h 244"/>
                    <a:gd name="T10" fmla="*/ 2147483647 w 245"/>
                    <a:gd name="T11" fmla="*/ 2147483647 h 244"/>
                    <a:gd name="T12" fmla="*/ 2147483647 w 245"/>
                    <a:gd name="T13" fmla="*/ 0 h 244"/>
                    <a:gd name="T14" fmla="*/ 2147483647 w 245"/>
                    <a:gd name="T15" fmla="*/ 0 h 244"/>
                    <a:gd name="T16" fmla="*/ 2147483647 w 245"/>
                    <a:gd name="T17" fmla="*/ 2147483647 h 244"/>
                    <a:gd name="T18" fmla="*/ 2147483647 w 245"/>
                    <a:gd name="T19" fmla="*/ 2147483647 h 244"/>
                    <a:gd name="T20" fmla="*/ 2147483647 w 245"/>
                    <a:gd name="T21" fmla="*/ 2147483647 h 244"/>
                    <a:gd name="T22" fmla="*/ 2147483647 w 245"/>
                    <a:gd name="T23" fmla="*/ 2147483647 h 244"/>
                    <a:gd name="T24" fmla="*/ 2147483647 w 245"/>
                    <a:gd name="T25" fmla="*/ 2147483647 h 244"/>
                    <a:gd name="T26" fmla="*/ 2147483647 w 245"/>
                    <a:gd name="T27" fmla="*/ 2147483647 h 244"/>
                    <a:gd name="T28" fmla="*/ 2147483647 w 245"/>
                    <a:gd name="T29" fmla="*/ 2147483647 h 244"/>
                    <a:gd name="T30" fmla="*/ 2147483647 w 245"/>
                    <a:gd name="T31" fmla="*/ 2147483647 h 244"/>
                    <a:gd name="T32" fmla="*/ 2147483647 w 245"/>
                    <a:gd name="T33" fmla="*/ 2147483647 h 244"/>
                    <a:gd name="T34" fmla="*/ 2147483647 w 245"/>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5" h="244">
                      <a:moveTo>
                        <a:pt x="245" y="244"/>
                      </a:moveTo>
                      <a:lnTo>
                        <a:pt x="0" y="244"/>
                      </a:lnTo>
                      <a:lnTo>
                        <a:pt x="0" y="0"/>
                      </a:lnTo>
                      <a:lnTo>
                        <a:pt x="96" y="0"/>
                      </a:lnTo>
                      <a:lnTo>
                        <a:pt x="96" y="55"/>
                      </a:lnTo>
                      <a:lnTo>
                        <a:pt x="147" y="55"/>
                      </a:lnTo>
                      <a:lnTo>
                        <a:pt x="147" y="0"/>
                      </a:lnTo>
                      <a:lnTo>
                        <a:pt x="245" y="0"/>
                      </a:lnTo>
                      <a:lnTo>
                        <a:pt x="245" y="244"/>
                      </a:lnTo>
                      <a:close/>
                      <a:moveTo>
                        <a:pt x="16" y="228"/>
                      </a:moveTo>
                      <a:lnTo>
                        <a:pt x="229" y="228"/>
                      </a:lnTo>
                      <a:lnTo>
                        <a:pt x="229" y="14"/>
                      </a:lnTo>
                      <a:lnTo>
                        <a:pt x="163" y="14"/>
                      </a:lnTo>
                      <a:lnTo>
                        <a:pt x="163" y="69"/>
                      </a:lnTo>
                      <a:lnTo>
                        <a:pt x="82" y="69"/>
                      </a:lnTo>
                      <a:lnTo>
                        <a:pt x="82" y="14"/>
                      </a:lnTo>
                      <a:lnTo>
                        <a:pt x="16" y="14"/>
                      </a:lnTo>
                      <a:lnTo>
                        <a:pt x="16" y="228"/>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63" name="Freeform 484">
                  <a:extLst>
                    <a:ext uri="{FF2B5EF4-FFF2-40B4-BE49-F238E27FC236}">
                      <a16:creationId xmlns:a16="http://schemas.microsoft.com/office/drawing/2014/main" id="{3F2CDAE6-C767-44CF-B034-808DC55D1D4B}"/>
                    </a:ext>
                  </a:extLst>
                </p:cNvPr>
                <p:cNvSpPr>
                  <a:spLocks noEditPoints="1"/>
                </p:cNvSpPr>
                <p:nvPr/>
              </p:nvSpPr>
              <p:spPr bwMode="auto">
                <a:xfrm>
                  <a:off x="5341938" y="2070104"/>
                  <a:ext cx="157163" cy="198438"/>
                </a:xfrm>
                <a:custGeom>
                  <a:avLst/>
                  <a:gdLst>
                    <a:gd name="T0" fmla="*/ 2147483647 w 49"/>
                    <a:gd name="T1" fmla="*/ 2147483647 h 62"/>
                    <a:gd name="T2" fmla="*/ 2147483647 w 49"/>
                    <a:gd name="T3" fmla="*/ 2147483647 h 62"/>
                    <a:gd name="T4" fmla="*/ 2147483647 w 49"/>
                    <a:gd name="T5" fmla="*/ 2147483647 h 62"/>
                    <a:gd name="T6" fmla="*/ 2147483647 w 49"/>
                    <a:gd name="T7" fmla="*/ 2147483647 h 62"/>
                    <a:gd name="T8" fmla="*/ 2147483647 w 49"/>
                    <a:gd name="T9" fmla="*/ 2147483647 h 62"/>
                    <a:gd name="T10" fmla="*/ 2147483647 w 49"/>
                    <a:gd name="T11" fmla="*/ 2147483647 h 62"/>
                    <a:gd name="T12" fmla="*/ 2147483647 w 49"/>
                    <a:gd name="T13" fmla="*/ 2147483647 h 62"/>
                    <a:gd name="T14" fmla="*/ 2147483647 w 49"/>
                    <a:gd name="T15" fmla="*/ 2147483647 h 62"/>
                    <a:gd name="T16" fmla="*/ 2147483647 w 49"/>
                    <a:gd name="T17" fmla="*/ 2147483647 h 62"/>
                    <a:gd name="T18" fmla="*/ 2147483647 w 49"/>
                    <a:gd name="T19" fmla="*/ 2147483647 h 62"/>
                    <a:gd name="T20" fmla="*/ 2147483647 w 49"/>
                    <a:gd name="T21" fmla="*/ 2147483647 h 62"/>
                    <a:gd name="T22" fmla="*/ 2147483647 w 49"/>
                    <a:gd name="T23" fmla="*/ 2147483647 h 62"/>
                    <a:gd name="T24" fmla="*/ 2147483647 w 49"/>
                    <a:gd name="T25" fmla="*/ 2147483647 h 62"/>
                    <a:gd name="T26" fmla="*/ 2147483647 w 49"/>
                    <a:gd name="T27" fmla="*/ 2147483647 h 62"/>
                    <a:gd name="T28" fmla="*/ 2147483647 w 49"/>
                    <a:gd name="T29" fmla="*/ 2147483647 h 62"/>
                    <a:gd name="T30" fmla="*/ 2147483647 w 49"/>
                    <a:gd name="T31" fmla="*/ 2147483647 h 62"/>
                    <a:gd name="T32" fmla="*/ 2147483647 w 49"/>
                    <a:gd name="T33" fmla="*/ 0 h 62"/>
                    <a:gd name="T34" fmla="*/ 2147483647 w 49"/>
                    <a:gd name="T35" fmla="*/ 0 h 62"/>
                    <a:gd name="T36" fmla="*/ 2147483647 w 49"/>
                    <a:gd name="T37" fmla="*/ 0 h 62"/>
                    <a:gd name="T38" fmla="*/ 0 w 49"/>
                    <a:gd name="T39" fmla="*/ 2147483647 h 62"/>
                    <a:gd name="T40" fmla="*/ 0 w 49"/>
                    <a:gd name="T41" fmla="*/ 2147483647 h 62"/>
                    <a:gd name="T42" fmla="*/ 2147483647 w 49"/>
                    <a:gd name="T43" fmla="*/ 2147483647 h 62"/>
                    <a:gd name="T44" fmla="*/ 2147483647 w 49"/>
                    <a:gd name="T45" fmla="*/ 2147483647 h 62"/>
                    <a:gd name="T46" fmla="*/ 2147483647 w 49"/>
                    <a:gd name="T47" fmla="*/ 2147483647 h 62"/>
                    <a:gd name="T48" fmla="*/ 2147483647 w 49"/>
                    <a:gd name="T49" fmla="*/ 2147483647 h 62"/>
                    <a:gd name="T50" fmla="*/ 2147483647 w 49"/>
                    <a:gd name="T51" fmla="*/ 2147483647 h 62"/>
                    <a:gd name="T52" fmla="*/ 2147483647 w 49"/>
                    <a:gd name="T53" fmla="*/ 2147483647 h 62"/>
                    <a:gd name="T54" fmla="*/ 2147483647 w 49"/>
                    <a:gd name="T55" fmla="*/ 2147483647 h 62"/>
                    <a:gd name="T56" fmla="*/ 2147483647 w 49"/>
                    <a:gd name="T57" fmla="*/ 2147483647 h 62"/>
                    <a:gd name="T58" fmla="*/ 2147483647 w 49"/>
                    <a:gd name="T59" fmla="*/ 2147483647 h 62"/>
                    <a:gd name="T60" fmla="*/ 2147483647 w 49"/>
                    <a:gd name="T61" fmla="*/ 2147483647 h 62"/>
                    <a:gd name="T62" fmla="*/ 2147483647 w 49"/>
                    <a:gd name="T63" fmla="*/ 2147483647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62">
                      <a:moveTo>
                        <a:pt x="46" y="48"/>
                      </a:moveTo>
                      <a:cubicBezTo>
                        <a:pt x="46" y="58"/>
                        <a:pt x="46" y="58"/>
                        <a:pt x="46" y="58"/>
                      </a:cubicBezTo>
                      <a:cubicBezTo>
                        <a:pt x="46" y="58"/>
                        <a:pt x="46" y="58"/>
                        <a:pt x="46" y="58"/>
                      </a:cubicBezTo>
                      <a:cubicBezTo>
                        <a:pt x="46" y="59"/>
                        <a:pt x="45" y="59"/>
                        <a:pt x="45" y="59"/>
                      </a:cubicBezTo>
                      <a:cubicBezTo>
                        <a:pt x="5" y="59"/>
                        <a:pt x="5" y="59"/>
                        <a:pt x="5" y="59"/>
                      </a:cubicBezTo>
                      <a:cubicBezTo>
                        <a:pt x="4" y="59"/>
                        <a:pt x="4" y="59"/>
                        <a:pt x="4" y="58"/>
                      </a:cubicBezTo>
                      <a:cubicBezTo>
                        <a:pt x="4" y="5"/>
                        <a:pt x="4" y="5"/>
                        <a:pt x="4" y="5"/>
                      </a:cubicBezTo>
                      <a:cubicBezTo>
                        <a:pt x="4" y="4"/>
                        <a:pt x="4" y="4"/>
                        <a:pt x="5" y="4"/>
                      </a:cubicBezTo>
                      <a:cubicBezTo>
                        <a:pt x="32" y="4"/>
                        <a:pt x="32" y="4"/>
                        <a:pt x="32" y="4"/>
                      </a:cubicBezTo>
                      <a:cubicBezTo>
                        <a:pt x="32" y="12"/>
                        <a:pt x="32" y="12"/>
                        <a:pt x="32" y="12"/>
                      </a:cubicBezTo>
                      <a:cubicBezTo>
                        <a:pt x="32" y="15"/>
                        <a:pt x="34" y="17"/>
                        <a:pt x="37" y="17"/>
                      </a:cubicBezTo>
                      <a:cubicBezTo>
                        <a:pt x="46" y="17"/>
                        <a:pt x="46" y="17"/>
                        <a:pt x="46" y="17"/>
                      </a:cubicBezTo>
                      <a:cubicBezTo>
                        <a:pt x="46" y="21"/>
                        <a:pt x="46" y="21"/>
                        <a:pt x="46" y="21"/>
                      </a:cubicBezTo>
                      <a:cubicBezTo>
                        <a:pt x="46" y="21"/>
                        <a:pt x="47" y="21"/>
                        <a:pt x="47" y="21"/>
                      </a:cubicBezTo>
                      <a:cubicBezTo>
                        <a:pt x="49" y="21"/>
                        <a:pt x="49" y="21"/>
                        <a:pt x="49" y="21"/>
                      </a:cubicBezTo>
                      <a:cubicBezTo>
                        <a:pt x="49" y="13"/>
                        <a:pt x="49" y="13"/>
                        <a:pt x="49" y="13"/>
                      </a:cubicBezTo>
                      <a:cubicBezTo>
                        <a:pt x="35" y="0"/>
                        <a:pt x="35" y="0"/>
                        <a:pt x="35" y="0"/>
                      </a:cubicBezTo>
                      <a:cubicBezTo>
                        <a:pt x="35" y="0"/>
                        <a:pt x="35" y="0"/>
                        <a:pt x="35" y="0"/>
                      </a:cubicBezTo>
                      <a:cubicBezTo>
                        <a:pt x="5" y="0"/>
                        <a:pt x="5" y="0"/>
                        <a:pt x="5" y="0"/>
                      </a:cubicBezTo>
                      <a:cubicBezTo>
                        <a:pt x="3" y="0"/>
                        <a:pt x="0" y="2"/>
                        <a:pt x="0" y="5"/>
                      </a:cubicBezTo>
                      <a:cubicBezTo>
                        <a:pt x="0" y="58"/>
                        <a:pt x="0" y="58"/>
                        <a:pt x="0" y="58"/>
                      </a:cubicBezTo>
                      <a:cubicBezTo>
                        <a:pt x="0" y="60"/>
                        <a:pt x="3" y="62"/>
                        <a:pt x="5" y="62"/>
                      </a:cubicBezTo>
                      <a:cubicBezTo>
                        <a:pt x="45" y="62"/>
                        <a:pt x="45" y="62"/>
                        <a:pt x="45" y="62"/>
                      </a:cubicBezTo>
                      <a:cubicBezTo>
                        <a:pt x="46" y="62"/>
                        <a:pt x="48" y="62"/>
                        <a:pt x="49" y="60"/>
                      </a:cubicBezTo>
                      <a:cubicBezTo>
                        <a:pt x="49" y="60"/>
                        <a:pt x="49" y="59"/>
                        <a:pt x="49" y="58"/>
                      </a:cubicBezTo>
                      <a:cubicBezTo>
                        <a:pt x="49" y="48"/>
                        <a:pt x="49" y="48"/>
                        <a:pt x="49" y="48"/>
                      </a:cubicBezTo>
                      <a:lnTo>
                        <a:pt x="46" y="48"/>
                      </a:lnTo>
                      <a:close/>
                      <a:moveTo>
                        <a:pt x="35" y="5"/>
                      </a:moveTo>
                      <a:cubicBezTo>
                        <a:pt x="45" y="13"/>
                        <a:pt x="45" y="13"/>
                        <a:pt x="45" y="13"/>
                      </a:cubicBezTo>
                      <a:cubicBezTo>
                        <a:pt x="37" y="13"/>
                        <a:pt x="37" y="13"/>
                        <a:pt x="37" y="13"/>
                      </a:cubicBezTo>
                      <a:cubicBezTo>
                        <a:pt x="36" y="13"/>
                        <a:pt x="35" y="13"/>
                        <a:pt x="35" y="12"/>
                      </a:cubicBezTo>
                      <a:lnTo>
                        <a:pt x="35" y="5"/>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64" name="Freeform 485">
                  <a:extLst>
                    <a:ext uri="{FF2B5EF4-FFF2-40B4-BE49-F238E27FC236}">
                      <a16:creationId xmlns:a16="http://schemas.microsoft.com/office/drawing/2014/main" id="{A39AD9CB-9834-4A7F-B9E6-D9ED599095AD}"/>
                    </a:ext>
                  </a:extLst>
                </p:cNvPr>
                <p:cNvSpPr>
                  <a:spLocks/>
                </p:cNvSpPr>
                <p:nvPr/>
              </p:nvSpPr>
              <p:spPr bwMode="auto">
                <a:xfrm>
                  <a:off x="5364163" y="2095504"/>
                  <a:ext cx="63500" cy="6350"/>
                </a:xfrm>
                <a:custGeom>
                  <a:avLst/>
                  <a:gdLst>
                    <a:gd name="T0" fmla="*/ 2147483647 w 20"/>
                    <a:gd name="T1" fmla="*/ 2147483647 h 2"/>
                    <a:gd name="T2" fmla="*/ 2147483647 w 20"/>
                    <a:gd name="T3" fmla="*/ 2147483647 h 2"/>
                    <a:gd name="T4" fmla="*/ 2147483647 w 20"/>
                    <a:gd name="T5" fmla="*/ 0 h 2"/>
                    <a:gd name="T6" fmla="*/ 2147483647 w 20"/>
                    <a:gd name="T7" fmla="*/ 0 h 2"/>
                    <a:gd name="T8" fmla="*/ 2147483647 w 20"/>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
                      <a:moveTo>
                        <a:pt x="1" y="2"/>
                      </a:moveTo>
                      <a:cubicBezTo>
                        <a:pt x="7" y="2"/>
                        <a:pt x="13" y="2"/>
                        <a:pt x="18" y="2"/>
                      </a:cubicBezTo>
                      <a:cubicBezTo>
                        <a:pt x="20" y="2"/>
                        <a:pt x="20" y="0"/>
                        <a:pt x="18" y="0"/>
                      </a:cubicBezTo>
                      <a:cubicBezTo>
                        <a:pt x="13" y="0"/>
                        <a:pt x="7" y="0"/>
                        <a:pt x="1" y="0"/>
                      </a:cubicBezTo>
                      <a:cubicBezTo>
                        <a:pt x="0" y="0"/>
                        <a:pt x="0" y="2"/>
                        <a:pt x="1" y="2"/>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65" name="Freeform 486">
                  <a:extLst>
                    <a:ext uri="{FF2B5EF4-FFF2-40B4-BE49-F238E27FC236}">
                      <a16:creationId xmlns:a16="http://schemas.microsoft.com/office/drawing/2014/main" id="{E99AB265-88F5-419A-94AF-C13279BE8CDC}"/>
                    </a:ext>
                  </a:extLst>
                </p:cNvPr>
                <p:cNvSpPr>
                  <a:spLocks/>
                </p:cNvSpPr>
                <p:nvPr/>
              </p:nvSpPr>
              <p:spPr bwMode="auto">
                <a:xfrm>
                  <a:off x="5364163" y="2114554"/>
                  <a:ext cx="63500" cy="6350"/>
                </a:xfrm>
                <a:custGeom>
                  <a:avLst/>
                  <a:gdLst>
                    <a:gd name="T0" fmla="*/ 2147483647 w 20"/>
                    <a:gd name="T1" fmla="*/ 2147483647 h 2"/>
                    <a:gd name="T2" fmla="*/ 2147483647 w 20"/>
                    <a:gd name="T3" fmla="*/ 2147483647 h 2"/>
                    <a:gd name="T4" fmla="*/ 2147483647 w 20"/>
                    <a:gd name="T5" fmla="*/ 0 h 2"/>
                    <a:gd name="T6" fmla="*/ 2147483647 w 20"/>
                    <a:gd name="T7" fmla="*/ 0 h 2"/>
                    <a:gd name="T8" fmla="*/ 2147483647 w 20"/>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
                      <a:moveTo>
                        <a:pt x="1" y="2"/>
                      </a:moveTo>
                      <a:cubicBezTo>
                        <a:pt x="7" y="2"/>
                        <a:pt x="13" y="2"/>
                        <a:pt x="18" y="2"/>
                      </a:cubicBezTo>
                      <a:cubicBezTo>
                        <a:pt x="20" y="2"/>
                        <a:pt x="20" y="0"/>
                        <a:pt x="18" y="0"/>
                      </a:cubicBezTo>
                      <a:cubicBezTo>
                        <a:pt x="13" y="0"/>
                        <a:pt x="7" y="0"/>
                        <a:pt x="1" y="0"/>
                      </a:cubicBezTo>
                      <a:cubicBezTo>
                        <a:pt x="0" y="0"/>
                        <a:pt x="0" y="2"/>
                        <a:pt x="1" y="2"/>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66" name="Freeform 487">
                  <a:extLst>
                    <a:ext uri="{FF2B5EF4-FFF2-40B4-BE49-F238E27FC236}">
                      <a16:creationId xmlns:a16="http://schemas.microsoft.com/office/drawing/2014/main" id="{A0366CA3-1ED9-4C60-A22A-7CC38DB4FC46}"/>
                    </a:ext>
                  </a:extLst>
                </p:cNvPr>
                <p:cNvSpPr>
                  <a:spLocks/>
                </p:cNvSpPr>
                <p:nvPr/>
              </p:nvSpPr>
              <p:spPr bwMode="auto">
                <a:xfrm>
                  <a:off x="5364163" y="2133604"/>
                  <a:ext cx="115888" cy="3175"/>
                </a:xfrm>
                <a:custGeom>
                  <a:avLst/>
                  <a:gdLst>
                    <a:gd name="T0" fmla="*/ 2147483647 w 36"/>
                    <a:gd name="T1" fmla="*/ 2147483647 h 1"/>
                    <a:gd name="T2" fmla="*/ 2147483647 w 36"/>
                    <a:gd name="T3" fmla="*/ 2147483647 h 1"/>
                    <a:gd name="T4" fmla="*/ 2147483647 w 36"/>
                    <a:gd name="T5" fmla="*/ 0 h 1"/>
                    <a:gd name="T6" fmla="*/ 2147483647 w 36"/>
                    <a:gd name="T7" fmla="*/ 0 h 1"/>
                    <a:gd name="T8" fmla="*/ 2147483647 w 36"/>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1" y="1"/>
                      </a:moveTo>
                      <a:cubicBezTo>
                        <a:pt x="7" y="1"/>
                        <a:pt x="29" y="1"/>
                        <a:pt x="35" y="1"/>
                      </a:cubicBezTo>
                      <a:cubicBezTo>
                        <a:pt x="36" y="1"/>
                        <a:pt x="36" y="0"/>
                        <a:pt x="35" y="0"/>
                      </a:cubicBezTo>
                      <a:cubicBezTo>
                        <a:pt x="29" y="0"/>
                        <a:pt x="7" y="0"/>
                        <a:pt x="1" y="0"/>
                      </a:cubicBezTo>
                      <a:cubicBezTo>
                        <a:pt x="0" y="0"/>
                        <a:pt x="0" y="1"/>
                        <a:pt x="1" y="1"/>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67" name="Freeform 488">
                  <a:extLst>
                    <a:ext uri="{FF2B5EF4-FFF2-40B4-BE49-F238E27FC236}">
                      <a16:creationId xmlns:a16="http://schemas.microsoft.com/office/drawing/2014/main" id="{58F96830-4934-4721-A7D0-BE78754C53F5}"/>
                    </a:ext>
                  </a:extLst>
                </p:cNvPr>
                <p:cNvSpPr>
                  <a:spLocks/>
                </p:cNvSpPr>
                <p:nvPr/>
              </p:nvSpPr>
              <p:spPr bwMode="auto">
                <a:xfrm>
                  <a:off x="5364163" y="2149479"/>
                  <a:ext cx="115888" cy="6350"/>
                </a:xfrm>
                <a:custGeom>
                  <a:avLst/>
                  <a:gdLst>
                    <a:gd name="T0" fmla="*/ 2147483647 w 36"/>
                    <a:gd name="T1" fmla="*/ 0 h 2"/>
                    <a:gd name="T2" fmla="*/ 2147483647 w 36"/>
                    <a:gd name="T3" fmla="*/ 0 h 2"/>
                    <a:gd name="T4" fmla="*/ 2147483647 w 36"/>
                    <a:gd name="T5" fmla="*/ 2147483647 h 2"/>
                    <a:gd name="T6" fmla="*/ 2147483647 w 36"/>
                    <a:gd name="T7" fmla="*/ 2147483647 h 2"/>
                    <a:gd name="T8" fmla="*/ 2147483647 w 36"/>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
                      <a:moveTo>
                        <a:pt x="35" y="0"/>
                      </a:moveTo>
                      <a:cubicBezTo>
                        <a:pt x="29" y="0"/>
                        <a:pt x="7" y="0"/>
                        <a:pt x="1" y="0"/>
                      </a:cubicBezTo>
                      <a:cubicBezTo>
                        <a:pt x="0" y="0"/>
                        <a:pt x="0" y="2"/>
                        <a:pt x="1" y="2"/>
                      </a:cubicBezTo>
                      <a:cubicBezTo>
                        <a:pt x="7" y="2"/>
                        <a:pt x="29" y="2"/>
                        <a:pt x="35" y="2"/>
                      </a:cubicBezTo>
                      <a:cubicBezTo>
                        <a:pt x="36" y="2"/>
                        <a:pt x="36" y="0"/>
                        <a:pt x="35" y="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68" name="Freeform 489">
                  <a:extLst>
                    <a:ext uri="{FF2B5EF4-FFF2-40B4-BE49-F238E27FC236}">
                      <a16:creationId xmlns:a16="http://schemas.microsoft.com/office/drawing/2014/main" id="{F217CFF0-5126-44D1-9785-8CA828AA66D7}"/>
                    </a:ext>
                  </a:extLst>
                </p:cNvPr>
                <p:cNvSpPr>
                  <a:spLocks/>
                </p:cNvSpPr>
                <p:nvPr/>
              </p:nvSpPr>
              <p:spPr bwMode="auto">
                <a:xfrm>
                  <a:off x="5364163" y="2168529"/>
                  <a:ext cx="115888" cy="3175"/>
                </a:xfrm>
                <a:custGeom>
                  <a:avLst/>
                  <a:gdLst>
                    <a:gd name="T0" fmla="*/ 2147483647 w 36"/>
                    <a:gd name="T1" fmla="*/ 0 h 1"/>
                    <a:gd name="T2" fmla="*/ 2147483647 w 36"/>
                    <a:gd name="T3" fmla="*/ 0 h 1"/>
                    <a:gd name="T4" fmla="*/ 2147483647 w 36"/>
                    <a:gd name="T5" fmla="*/ 2147483647 h 1"/>
                    <a:gd name="T6" fmla="*/ 2147483647 w 36"/>
                    <a:gd name="T7" fmla="*/ 2147483647 h 1"/>
                    <a:gd name="T8" fmla="*/ 2147483647 w 3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5" y="0"/>
                      </a:moveTo>
                      <a:cubicBezTo>
                        <a:pt x="29" y="0"/>
                        <a:pt x="7" y="0"/>
                        <a:pt x="1" y="0"/>
                      </a:cubicBezTo>
                      <a:cubicBezTo>
                        <a:pt x="0" y="0"/>
                        <a:pt x="0" y="1"/>
                        <a:pt x="1" y="1"/>
                      </a:cubicBezTo>
                      <a:cubicBezTo>
                        <a:pt x="7" y="1"/>
                        <a:pt x="29" y="1"/>
                        <a:pt x="35" y="1"/>
                      </a:cubicBezTo>
                      <a:cubicBezTo>
                        <a:pt x="36" y="1"/>
                        <a:pt x="36" y="0"/>
                        <a:pt x="35" y="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69" name="Freeform 490">
                  <a:extLst>
                    <a:ext uri="{FF2B5EF4-FFF2-40B4-BE49-F238E27FC236}">
                      <a16:creationId xmlns:a16="http://schemas.microsoft.com/office/drawing/2014/main" id="{DCAD49DD-1268-489B-9D4F-41E9187165AF}"/>
                    </a:ext>
                  </a:extLst>
                </p:cNvPr>
                <p:cNvSpPr>
                  <a:spLocks/>
                </p:cNvSpPr>
                <p:nvPr/>
              </p:nvSpPr>
              <p:spPr bwMode="auto">
                <a:xfrm>
                  <a:off x="5364163" y="2184404"/>
                  <a:ext cx="109538" cy="6350"/>
                </a:xfrm>
                <a:custGeom>
                  <a:avLst/>
                  <a:gdLst>
                    <a:gd name="T0" fmla="*/ 2147483647 w 34"/>
                    <a:gd name="T1" fmla="*/ 0 h 2"/>
                    <a:gd name="T2" fmla="*/ 2147483647 w 34"/>
                    <a:gd name="T3" fmla="*/ 0 h 2"/>
                    <a:gd name="T4" fmla="*/ 2147483647 w 34"/>
                    <a:gd name="T5" fmla="*/ 2147483647 h 2"/>
                    <a:gd name="T6" fmla="*/ 2147483647 w 34"/>
                    <a:gd name="T7" fmla="*/ 2147483647 h 2"/>
                    <a:gd name="T8" fmla="*/ 2147483647 w 34"/>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
                      <a:moveTo>
                        <a:pt x="33" y="0"/>
                      </a:moveTo>
                      <a:cubicBezTo>
                        <a:pt x="28" y="0"/>
                        <a:pt x="6" y="0"/>
                        <a:pt x="1" y="0"/>
                      </a:cubicBezTo>
                      <a:cubicBezTo>
                        <a:pt x="0" y="0"/>
                        <a:pt x="0" y="2"/>
                        <a:pt x="1" y="2"/>
                      </a:cubicBezTo>
                      <a:cubicBezTo>
                        <a:pt x="6" y="2"/>
                        <a:pt x="28" y="2"/>
                        <a:pt x="33" y="2"/>
                      </a:cubicBezTo>
                      <a:cubicBezTo>
                        <a:pt x="34" y="2"/>
                        <a:pt x="34" y="0"/>
                        <a:pt x="33" y="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70" name="Freeform 491">
                  <a:extLst>
                    <a:ext uri="{FF2B5EF4-FFF2-40B4-BE49-F238E27FC236}">
                      <a16:creationId xmlns:a16="http://schemas.microsoft.com/office/drawing/2014/main" id="{56011001-BF66-45AA-8D62-86F0D870AEB9}"/>
                    </a:ext>
                  </a:extLst>
                </p:cNvPr>
                <p:cNvSpPr>
                  <a:spLocks/>
                </p:cNvSpPr>
                <p:nvPr/>
              </p:nvSpPr>
              <p:spPr bwMode="auto">
                <a:xfrm>
                  <a:off x="5364163" y="2203454"/>
                  <a:ext cx="103188" cy="6350"/>
                </a:xfrm>
                <a:custGeom>
                  <a:avLst/>
                  <a:gdLst>
                    <a:gd name="T0" fmla="*/ 2147483647 w 32"/>
                    <a:gd name="T1" fmla="*/ 0 h 2"/>
                    <a:gd name="T2" fmla="*/ 2147483647 w 32"/>
                    <a:gd name="T3" fmla="*/ 0 h 2"/>
                    <a:gd name="T4" fmla="*/ 2147483647 w 32"/>
                    <a:gd name="T5" fmla="*/ 2147483647 h 2"/>
                    <a:gd name="T6" fmla="*/ 2147483647 w 32"/>
                    <a:gd name="T7" fmla="*/ 2147483647 h 2"/>
                    <a:gd name="T8" fmla="*/ 2147483647 w 3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
                      <a:moveTo>
                        <a:pt x="31" y="0"/>
                      </a:moveTo>
                      <a:cubicBezTo>
                        <a:pt x="25" y="0"/>
                        <a:pt x="6" y="0"/>
                        <a:pt x="1" y="0"/>
                      </a:cubicBezTo>
                      <a:cubicBezTo>
                        <a:pt x="0" y="0"/>
                        <a:pt x="0" y="2"/>
                        <a:pt x="1" y="2"/>
                      </a:cubicBezTo>
                      <a:cubicBezTo>
                        <a:pt x="6" y="2"/>
                        <a:pt x="25" y="2"/>
                        <a:pt x="31" y="2"/>
                      </a:cubicBezTo>
                      <a:cubicBezTo>
                        <a:pt x="32" y="2"/>
                        <a:pt x="32" y="0"/>
                        <a:pt x="31" y="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71" name="Freeform 492">
                  <a:extLst>
                    <a:ext uri="{FF2B5EF4-FFF2-40B4-BE49-F238E27FC236}">
                      <a16:creationId xmlns:a16="http://schemas.microsoft.com/office/drawing/2014/main" id="{DBA161C2-475F-41DB-B1F9-3BBBABBDFC7D}"/>
                    </a:ext>
                  </a:extLst>
                </p:cNvPr>
                <p:cNvSpPr>
                  <a:spLocks/>
                </p:cNvSpPr>
                <p:nvPr/>
              </p:nvSpPr>
              <p:spPr bwMode="auto">
                <a:xfrm>
                  <a:off x="5364163" y="2219329"/>
                  <a:ext cx="100013" cy="6350"/>
                </a:xfrm>
                <a:custGeom>
                  <a:avLst/>
                  <a:gdLst>
                    <a:gd name="T0" fmla="*/ 2147483647 w 31"/>
                    <a:gd name="T1" fmla="*/ 0 h 2"/>
                    <a:gd name="T2" fmla="*/ 2147483647 w 31"/>
                    <a:gd name="T3" fmla="*/ 0 h 2"/>
                    <a:gd name="T4" fmla="*/ 2147483647 w 31"/>
                    <a:gd name="T5" fmla="*/ 2147483647 h 2"/>
                    <a:gd name="T6" fmla="*/ 2147483647 w 31"/>
                    <a:gd name="T7" fmla="*/ 2147483647 h 2"/>
                    <a:gd name="T8" fmla="*/ 2147483647 w 3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
                      <a:moveTo>
                        <a:pt x="30" y="0"/>
                      </a:moveTo>
                      <a:cubicBezTo>
                        <a:pt x="25" y="0"/>
                        <a:pt x="6" y="0"/>
                        <a:pt x="1" y="0"/>
                      </a:cubicBezTo>
                      <a:cubicBezTo>
                        <a:pt x="0" y="0"/>
                        <a:pt x="0" y="2"/>
                        <a:pt x="1" y="2"/>
                      </a:cubicBezTo>
                      <a:cubicBezTo>
                        <a:pt x="6" y="2"/>
                        <a:pt x="25" y="2"/>
                        <a:pt x="30" y="2"/>
                      </a:cubicBezTo>
                      <a:cubicBezTo>
                        <a:pt x="31" y="2"/>
                        <a:pt x="31" y="0"/>
                        <a:pt x="30" y="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72" name="Freeform 493">
                  <a:extLst>
                    <a:ext uri="{FF2B5EF4-FFF2-40B4-BE49-F238E27FC236}">
                      <a16:creationId xmlns:a16="http://schemas.microsoft.com/office/drawing/2014/main" id="{F8EA8790-D0CE-451B-B1FC-C3BAFB811E98}"/>
                    </a:ext>
                  </a:extLst>
                </p:cNvPr>
                <p:cNvSpPr>
                  <a:spLocks/>
                </p:cNvSpPr>
                <p:nvPr/>
              </p:nvSpPr>
              <p:spPr bwMode="auto">
                <a:xfrm>
                  <a:off x="5364163" y="2235204"/>
                  <a:ext cx="100013" cy="7938"/>
                </a:xfrm>
                <a:custGeom>
                  <a:avLst/>
                  <a:gdLst>
                    <a:gd name="T0" fmla="*/ 2147483647 w 31"/>
                    <a:gd name="T1" fmla="*/ 0 h 2"/>
                    <a:gd name="T2" fmla="*/ 2147483647 w 31"/>
                    <a:gd name="T3" fmla="*/ 0 h 2"/>
                    <a:gd name="T4" fmla="*/ 2147483647 w 31"/>
                    <a:gd name="T5" fmla="*/ 2147483647 h 2"/>
                    <a:gd name="T6" fmla="*/ 2147483647 w 31"/>
                    <a:gd name="T7" fmla="*/ 2147483647 h 2"/>
                    <a:gd name="T8" fmla="*/ 2147483647 w 3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
                      <a:moveTo>
                        <a:pt x="30" y="0"/>
                      </a:moveTo>
                      <a:cubicBezTo>
                        <a:pt x="25" y="0"/>
                        <a:pt x="6" y="0"/>
                        <a:pt x="1" y="0"/>
                      </a:cubicBezTo>
                      <a:cubicBezTo>
                        <a:pt x="0" y="0"/>
                        <a:pt x="0" y="2"/>
                        <a:pt x="1" y="2"/>
                      </a:cubicBezTo>
                      <a:cubicBezTo>
                        <a:pt x="6" y="2"/>
                        <a:pt x="25" y="2"/>
                        <a:pt x="30" y="2"/>
                      </a:cubicBezTo>
                      <a:cubicBezTo>
                        <a:pt x="31" y="2"/>
                        <a:pt x="31" y="0"/>
                        <a:pt x="30" y="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73" name="Freeform 494">
                  <a:extLst>
                    <a:ext uri="{FF2B5EF4-FFF2-40B4-BE49-F238E27FC236}">
                      <a16:creationId xmlns:a16="http://schemas.microsoft.com/office/drawing/2014/main" id="{A89506E1-3C97-4072-92A0-94456D8192F7}"/>
                    </a:ext>
                  </a:extLst>
                </p:cNvPr>
                <p:cNvSpPr>
                  <a:spLocks/>
                </p:cNvSpPr>
                <p:nvPr/>
              </p:nvSpPr>
              <p:spPr bwMode="auto">
                <a:xfrm>
                  <a:off x="5524500" y="2114554"/>
                  <a:ext cx="15875" cy="9525"/>
                </a:xfrm>
                <a:custGeom>
                  <a:avLst/>
                  <a:gdLst>
                    <a:gd name="T0" fmla="*/ 2147483647 w 5"/>
                    <a:gd name="T1" fmla="*/ 0 h 3"/>
                    <a:gd name="T2" fmla="*/ 0 w 5"/>
                    <a:gd name="T3" fmla="*/ 2147483647 h 3"/>
                    <a:gd name="T4" fmla="*/ 2147483647 w 5"/>
                    <a:gd name="T5" fmla="*/ 2147483647 h 3"/>
                    <a:gd name="T6" fmla="*/ 2147483647 w 5"/>
                    <a:gd name="T7" fmla="*/ 2147483647 h 3"/>
                    <a:gd name="T8" fmla="*/ 2147483647 w 5"/>
                    <a:gd name="T9" fmla="*/ 2147483647 h 3"/>
                    <a:gd name="T10" fmla="*/ 2147483647 w 5"/>
                    <a:gd name="T11" fmla="*/ 2147483647 h 3"/>
                    <a:gd name="T12" fmla="*/ 2147483647 w 5"/>
                    <a:gd name="T13" fmla="*/ 2147483647 h 3"/>
                    <a:gd name="T14" fmla="*/ 2147483647 w 5"/>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3">
                      <a:moveTo>
                        <a:pt x="1" y="0"/>
                      </a:moveTo>
                      <a:cubicBezTo>
                        <a:pt x="1" y="0"/>
                        <a:pt x="0" y="0"/>
                        <a:pt x="0" y="1"/>
                      </a:cubicBezTo>
                      <a:cubicBezTo>
                        <a:pt x="0" y="1"/>
                        <a:pt x="1" y="1"/>
                        <a:pt x="2" y="2"/>
                      </a:cubicBezTo>
                      <a:cubicBezTo>
                        <a:pt x="4" y="3"/>
                        <a:pt x="5" y="3"/>
                        <a:pt x="5" y="3"/>
                      </a:cubicBezTo>
                      <a:cubicBezTo>
                        <a:pt x="5" y="3"/>
                        <a:pt x="5" y="2"/>
                        <a:pt x="5" y="2"/>
                      </a:cubicBezTo>
                      <a:cubicBezTo>
                        <a:pt x="5" y="2"/>
                        <a:pt x="5" y="2"/>
                        <a:pt x="5" y="2"/>
                      </a:cubicBezTo>
                      <a:cubicBezTo>
                        <a:pt x="5" y="2"/>
                        <a:pt x="4" y="1"/>
                        <a:pt x="3" y="1"/>
                      </a:cubicBezTo>
                      <a:cubicBezTo>
                        <a:pt x="2" y="0"/>
                        <a:pt x="1" y="0"/>
                        <a:pt x="1" y="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74" name="Freeform 495">
                  <a:extLst>
                    <a:ext uri="{FF2B5EF4-FFF2-40B4-BE49-F238E27FC236}">
                      <a16:creationId xmlns:a16="http://schemas.microsoft.com/office/drawing/2014/main" id="{6D0F5798-633E-4502-9199-CB3236A4AEA9}"/>
                    </a:ext>
                  </a:extLst>
                </p:cNvPr>
                <p:cNvSpPr>
                  <a:spLocks/>
                </p:cNvSpPr>
                <p:nvPr/>
              </p:nvSpPr>
              <p:spPr bwMode="auto">
                <a:xfrm>
                  <a:off x="5467350" y="2203454"/>
                  <a:ext cx="28575" cy="36513"/>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0 h 11"/>
                    <a:gd name="T10" fmla="*/ 2147483647 w 9"/>
                    <a:gd name="T11" fmla="*/ 0 h 11"/>
                    <a:gd name="T12" fmla="*/ 0 w 9"/>
                    <a:gd name="T13" fmla="*/ 2147483647 h 11"/>
                    <a:gd name="T14" fmla="*/ 0 w 9"/>
                    <a:gd name="T15" fmla="*/ 2147483647 h 11"/>
                    <a:gd name="T16" fmla="*/ 0 w 9"/>
                    <a:gd name="T17" fmla="*/ 2147483647 h 11"/>
                    <a:gd name="T18" fmla="*/ 2147483647 w 9"/>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1" y="10"/>
                      </a:moveTo>
                      <a:cubicBezTo>
                        <a:pt x="1" y="10"/>
                        <a:pt x="1" y="11"/>
                        <a:pt x="1" y="11"/>
                      </a:cubicBezTo>
                      <a:cubicBezTo>
                        <a:pt x="3" y="9"/>
                        <a:pt x="7" y="6"/>
                        <a:pt x="9" y="4"/>
                      </a:cubicBezTo>
                      <a:cubicBezTo>
                        <a:pt x="9" y="4"/>
                        <a:pt x="7" y="2"/>
                        <a:pt x="5" y="1"/>
                      </a:cubicBezTo>
                      <a:cubicBezTo>
                        <a:pt x="4" y="1"/>
                        <a:pt x="2" y="0"/>
                        <a:pt x="2" y="0"/>
                      </a:cubicBezTo>
                      <a:cubicBezTo>
                        <a:pt x="2" y="0"/>
                        <a:pt x="2" y="0"/>
                        <a:pt x="2" y="0"/>
                      </a:cubicBezTo>
                      <a:cubicBezTo>
                        <a:pt x="0" y="2"/>
                        <a:pt x="0" y="7"/>
                        <a:pt x="0" y="10"/>
                      </a:cubicBezTo>
                      <a:cubicBezTo>
                        <a:pt x="0" y="10"/>
                        <a:pt x="0" y="10"/>
                        <a:pt x="0" y="10"/>
                      </a:cubicBezTo>
                      <a:cubicBezTo>
                        <a:pt x="0" y="11"/>
                        <a:pt x="0" y="11"/>
                        <a:pt x="0" y="11"/>
                      </a:cubicBezTo>
                      <a:cubicBezTo>
                        <a:pt x="0" y="11"/>
                        <a:pt x="0" y="11"/>
                        <a:pt x="1" y="1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75" name="Freeform 496">
                  <a:extLst>
                    <a:ext uri="{FF2B5EF4-FFF2-40B4-BE49-F238E27FC236}">
                      <a16:creationId xmlns:a16="http://schemas.microsoft.com/office/drawing/2014/main" id="{5A009F13-B74D-486E-88DF-CA852CB86F34}"/>
                    </a:ext>
                  </a:extLst>
                </p:cNvPr>
                <p:cNvSpPr>
                  <a:spLocks noEditPoints="1"/>
                </p:cNvSpPr>
                <p:nvPr/>
              </p:nvSpPr>
              <p:spPr bwMode="auto">
                <a:xfrm>
                  <a:off x="5473700" y="2114554"/>
                  <a:ext cx="66675" cy="98425"/>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0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31">
                      <a:moveTo>
                        <a:pt x="7" y="31"/>
                      </a:moveTo>
                      <a:cubicBezTo>
                        <a:pt x="9" y="26"/>
                        <a:pt x="21" y="4"/>
                        <a:pt x="21" y="4"/>
                      </a:cubicBezTo>
                      <a:cubicBezTo>
                        <a:pt x="21" y="4"/>
                        <a:pt x="21" y="4"/>
                        <a:pt x="21" y="4"/>
                      </a:cubicBezTo>
                      <a:cubicBezTo>
                        <a:pt x="21" y="4"/>
                        <a:pt x="20" y="3"/>
                        <a:pt x="18" y="2"/>
                      </a:cubicBezTo>
                      <a:cubicBezTo>
                        <a:pt x="17" y="1"/>
                        <a:pt x="15" y="0"/>
                        <a:pt x="15" y="1"/>
                      </a:cubicBezTo>
                      <a:cubicBezTo>
                        <a:pt x="15" y="1"/>
                        <a:pt x="15" y="1"/>
                        <a:pt x="15" y="2"/>
                      </a:cubicBezTo>
                      <a:cubicBezTo>
                        <a:pt x="15" y="1"/>
                        <a:pt x="14" y="1"/>
                        <a:pt x="14" y="1"/>
                      </a:cubicBezTo>
                      <a:cubicBezTo>
                        <a:pt x="14" y="1"/>
                        <a:pt x="14" y="1"/>
                        <a:pt x="14" y="1"/>
                      </a:cubicBezTo>
                      <a:cubicBezTo>
                        <a:pt x="13" y="1"/>
                        <a:pt x="13" y="1"/>
                        <a:pt x="13" y="1"/>
                      </a:cubicBezTo>
                      <a:cubicBezTo>
                        <a:pt x="6" y="12"/>
                        <a:pt x="6" y="12"/>
                        <a:pt x="6" y="12"/>
                      </a:cubicBezTo>
                      <a:cubicBezTo>
                        <a:pt x="6" y="12"/>
                        <a:pt x="6" y="13"/>
                        <a:pt x="7" y="13"/>
                      </a:cubicBezTo>
                      <a:cubicBezTo>
                        <a:pt x="7" y="13"/>
                        <a:pt x="7" y="13"/>
                        <a:pt x="7" y="13"/>
                      </a:cubicBezTo>
                      <a:cubicBezTo>
                        <a:pt x="7" y="13"/>
                        <a:pt x="8" y="13"/>
                        <a:pt x="8" y="13"/>
                      </a:cubicBezTo>
                      <a:cubicBezTo>
                        <a:pt x="5" y="19"/>
                        <a:pt x="1" y="25"/>
                        <a:pt x="0" y="27"/>
                      </a:cubicBezTo>
                      <a:cubicBezTo>
                        <a:pt x="0" y="27"/>
                        <a:pt x="2" y="28"/>
                        <a:pt x="3" y="29"/>
                      </a:cubicBezTo>
                      <a:cubicBezTo>
                        <a:pt x="5" y="30"/>
                        <a:pt x="7" y="31"/>
                        <a:pt x="7" y="31"/>
                      </a:cubicBezTo>
                      <a:close/>
                      <a:moveTo>
                        <a:pt x="8" y="11"/>
                      </a:moveTo>
                      <a:cubicBezTo>
                        <a:pt x="13" y="2"/>
                        <a:pt x="13" y="2"/>
                        <a:pt x="13" y="2"/>
                      </a:cubicBezTo>
                      <a:cubicBezTo>
                        <a:pt x="14" y="2"/>
                        <a:pt x="14" y="2"/>
                        <a:pt x="14" y="2"/>
                      </a:cubicBezTo>
                      <a:cubicBezTo>
                        <a:pt x="13" y="4"/>
                        <a:pt x="11" y="8"/>
                        <a:pt x="9" y="12"/>
                      </a:cubicBezTo>
                      <a:lnTo>
                        <a:pt x="8" y="11"/>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76" name="Freeform 497">
                  <a:extLst>
                    <a:ext uri="{FF2B5EF4-FFF2-40B4-BE49-F238E27FC236}">
                      <a16:creationId xmlns:a16="http://schemas.microsoft.com/office/drawing/2014/main" id="{B0240E7A-B987-4666-863D-F460D675AA77}"/>
                    </a:ext>
                  </a:extLst>
                </p:cNvPr>
                <p:cNvSpPr>
                  <a:spLocks noEditPoints="1"/>
                </p:cNvSpPr>
                <p:nvPr/>
              </p:nvSpPr>
              <p:spPr bwMode="auto">
                <a:xfrm>
                  <a:off x="6105525" y="1503365"/>
                  <a:ext cx="387350" cy="390526"/>
                </a:xfrm>
                <a:custGeom>
                  <a:avLst/>
                  <a:gdLst>
                    <a:gd name="T0" fmla="*/ 2147483647 w 244"/>
                    <a:gd name="T1" fmla="*/ 2147483647 h 246"/>
                    <a:gd name="T2" fmla="*/ 0 w 244"/>
                    <a:gd name="T3" fmla="*/ 2147483647 h 246"/>
                    <a:gd name="T4" fmla="*/ 0 w 244"/>
                    <a:gd name="T5" fmla="*/ 0 h 246"/>
                    <a:gd name="T6" fmla="*/ 2147483647 w 244"/>
                    <a:gd name="T7" fmla="*/ 0 h 246"/>
                    <a:gd name="T8" fmla="*/ 2147483647 w 244"/>
                    <a:gd name="T9" fmla="*/ 2147483647 h 246"/>
                    <a:gd name="T10" fmla="*/ 2147483647 w 244"/>
                    <a:gd name="T11" fmla="*/ 2147483647 h 246"/>
                    <a:gd name="T12" fmla="*/ 2147483647 w 244"/>
                    <a:gd name="T13" fmla="*/ 0 h 246"/>
                    <a:gd name="T14" fmla="*/ 2147483647 w 244"/>
                    <a:gd name="T15" fmla="*/ 0 h 246"/>
                    <a:gd name="T16" fmla="*/ 2147483647 w 244"/>
                    <a:gd name="T17" fmla="*/ 2147483647 h 246"/>
                    <a:gd name="T18" fmla="*/ 2147483647 w 244"/>
                    <a:gd name="T19" fmla="*/ 2147483647 h 246"/>
                    <a:gd name="T20" fmla="*/ 2147483647 w 244"/>
                    <a:gd name="T21" fmla="*/ 2147483647 h 246"/>
                    <a:gd name="T22" fmla="*/ 2147483647 w 244"/>
                    <a:gd name="T23" fmla="*/ 2147483647 h 246"/>
                    <a:gd name="T24" fmla="*/ 2147483647 w 244"/>
                    <a:gd name="T25" fmla="*/ 2147483647 h 246"/>
                    <a:gd name="T26" fmla="*/ 2147483647 w 244"/>
                    <a:gd name="T27" fmla="*/ 2147483647 h 246"/>
                    <a:gd name="T28" fmla="*/ 2147483647 w 244"/>
                    <a:gd name="T29" fmla="*/ 2147483647 h 246"/>
                    <a:gd name="T30" fmla="*/ 2147483647 w 244"/>
                    <a:gd name="T31" fmla="*/ 2147483647 h 246"/>
                    <a:gd name="T32" fmla="*/ 2147483647 w 244"/>
                    <a:gd name="T33" fmla="*/ 2147483647 h 246"/>
                    <a:gd name="T34" fmla="*/ 2147483647 w 244"/>
                    <a:gd name="T35" fmla="*/ 2147483647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6">
                      <a:moveTo>
                        <a:pt x="244" y="246"/>
                      </a:moveTo>
                      <a:lnTo>
                        <a:pt x="0" y="246"/>
                      </a:lnTo>
                      <a:lnTo>
                        <a:pt x="0" y="0"/>
                      </a:lnTo>
                      <a:lnTo>
                        <a:pt x="97" y="0"/>
                      </a:lnTo>
                      <a:lnTo>
                        <a:pt x="97" y="55"/>
                      </a:lnTo>
                      <a:lnTo>
                        <a:pt x="147" y="55"/>
                      </a:lnTo>
                      <a:lnTo>
                        <a:pt x="147" y="0"/>
                      </a:lnTo>
                      <a:lnTo>
                        <a:pt x="244" y="0"/>
                      </a:lnTo>
                      <a:lnTo>
                        <a:pt x="244" y="246"/>
                      </a:lnTo>
                      <a:close/>
                      <a:moveTo>
                        <a:pt x="14" y="230"/>
                      </a:moveTo>
                      <a:lnTo>
                        <a:pt x="230" y="230"/>
                      </a:lnTo>
                      <a:lnTo>
                        <a:pt x="230" y="17"/>
                      </a:lnTo>
                      <a:lnTo>
                        <a:pt x="163" y="17"/>
                      </a:lnTo>
                      <a:lnTo>
                        <a:pt x="163" y="71"/>
                      </a:lnTo>
                      <a:lnTo>
                        <a:pt x="81" y="71"/>
                      </a:lnTo>
                      <a:lnTo>
                        <a:pt x="81" y="17"/>
                      </a:lnTo>
                      <a:lnTo>
                        <a:pt x="14" y="17"/>
                      </a:lnTo>
                      <a:lnTo>
                        <a:pt x="14" y="230"/>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77" name="Freeform 498">
                  <a:extLst>
                    <a:ext uri="{FF2B5EF4-FFF2-40B4-BE49-F238E27FC236}">
                      <a16:creationId xmlns:a16="http://schemas.microsoft.com/office/drawing/2014/main" id="{C3419071-24BC-445C-9763-91B48C2DC8CD}"/>
                    </a:ext>
                  </a:extLst>
                </p:cNvPr>
                <p:cNvSpPr>
                  <a:spLocks/>
                </p:cNvSpPr>
                <p:nvPr/>
              </p:nvSpPr>
              <p:spPr bwMode="auto">
                <a:xfrm>
                  <a:off x="6202363" y="1698628"/>
                  <a:ext cx="220663" cy="58738"/>
                </a:xfrm>
                <a:custGeom>
                  <a:avLst/>
                  <a:gdLst>
                    <a:gd name="T0" fmla="*/ 2147483647 w 69"/>
                    <a:gd name="T1" fmla="*/ 2147483647 h 18"/>
                    <a:gd name="T2" fmla="*/ 2147483647 w 69"/>
                    <a:gd name="T3" fmla="*/ 0 h 18"/>
                    <a:gd name="T4" fmla="*/ 2147483647 w 69"/>
                    <a:gd name="T5" fmla="*/ 2147483647 h 18"/>
                    <a:gd name="T6" fmla="*/ 2147483647 w 69"/>
                    <a:gd name="T7" fmla="*/ 2147483647 h 18"/>
                    <a:gd name="T8" fmla="*/ 2147483647 w 69"/>
                    <a:gd name="T9" fmla="*/ 2147483647 h 18"/>
                    <a:gd name="T10" fmla="*/ 2147483647 w 69"/>
                    <a:gd name="T11" fmla="*/ 2147483647 h 18"/>
                    <a:gd name="T12" fmla="*/ 2147483647 w 69"/>
                    <a:gd name="T13" fmla="*/ 2147483647 h 18"/>
                    <a:gd name="T14" fmla="*/ 2147483647 w 69"/>
                    <a:gd name="T15" fmla="*/ 2147483647 h 18"/>
                    <a:gd name="T16" fmla="*/ 2147483647 w 69"/>
                    <a:gd name="T17" fmla="*/ 2147483647 h 18"/>
                    <a:gd name="T18" fmla="*/ 2147483647 w 69"/>
                    <a:gd name="T19" fmla="*/ 2147483647 h 18"/>
                    <a:gd name="T20" fmla="*/ 2147483647 w 6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8">
                      <a:moveTo>
                        <a:pt x="67" y="1"/>
                      </a:moveTo>
                      <a:cubicBezTo>
                        <a:pt x="63" y="0"/>
                        <a:pt x="63" y="0"/>
                        <a:pt x="63" y="0"/>
                      </a:cubicBezTo>
                      <a:cubicBezTo>
                        <a:pt x="34" y="12"/>
                        <a:pt x="34" y="12"/>
                        <a:pt x="34" y="12"/>
                      </a:cubicBezTo>
                      <a:cubicBezTo>
                        <a:pt x="32" y="13"/>
                        <a:pt x="29" y="13"/>
                        <a:pt x="27" y="12"/>
                      </a:cubicBezTo>
                      <a:cubicBezTo>
                        <a:pt x="6" y="3"/>
                        <a:pt x="6" y="3"/>
                        <a:pt x="6" y="3"/>
                      </a:cubicBezTo>
                      <a:cubicBezTo>
                        <a:pt x="3" y="4"/>
                        <a:pt x="3" y="4"/>
                        <a:pt x="3" y="4"/>
                      </a:cubicBezTo>
                      <a:cubicBezTo>
                        <a:pt x="1" y="4"/>
                        <a:pt x="0" y="5"/>
                        <a:pt x="2" y="6"/>
                      </a:cubicBezTo>
                      <a:cubicBezTo>
                        <a:pt x="27" y="17"/>
                        <a:pt x="27" y="17"/>
                        <a:pt x="27" y="17"/>
                      </a:cubicBezTo>
                      <a:cubicBezTo>
                        <a:pt x="29" y="18"/>
                        <a:pt x="32" y="18"/>
                        <a:pt x="34" y="17"/>
                      </a:cubicBezTo>
                      <a:cubicBezTo>
                        <a:pt x="68" y="2"/>
                        <a:pt x="68" y="2"/>
                        <a:pt x="68" y="2"/>
                      </a:cubicBezTo>
                      <a:cubicBezTo>
                        <a:pt x="69" y="2"/>
                        <a:pt x="68" y="1"/>
                        <a:pt x="67" y="1"/>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78" name="Freeform 499">
                  <a:extLst>
                    <a:ext uri="{FF2B5EF4-FFF2-40B4-BE49-F238E27FC236}">
                      <a16:creationId xmlns:a16="http://schemas.microsoft.com/office/drawing/2014/main" id="{E5E014B7-FAD2-42E2-A60F-24CF8291A5A1}"/>
                    </a:ext>
                  </a:extLst>
                </p:cNvPr>
                <p:cNvSpPr>
                  <a:spLocks/>
                </p:cNvSpPr>
                <p:nvPr/>
              </p:nvSpPr>
              <p:spPr bwMode="auto">
                <a:xfrm>
                  <a:off x="6202363" y="1714503"/>
                  <a:ext cx="220663" cy="58738"/>
                </a:xfrm>
                <a:custGeom>
                  <a:avLst/>
                  <a:gdLst>
                    <a:gd name="T0" fmla="*/ 2147483647 w 69"/>
                    <a:gd name="T1" fmla="*/ 2147483647 h 18"/>
                    <a:gd name="T2" fmla="*/ 2147483647 w 69"/>
                    <a:gd name="T3" fmla="*/ 0 h 18"/>
                    <a:gd name="T4" fmla="*/ 2147483647 w 69"/>
                    <a:gd name="T5" fmla="*/ 2147483647 h 18"/>
                    <a:gd name="T6" fmla="*/ 2147483647 w 69"/>
                    <a:gd name="T7" fmla="*/ 2147483647 h 18"/>
                    <a:gd name="T8" fmla="*/ 2147483647 w 69"/>
                    <a:gd name="T9" fmla="*/ 2147483647 h 18"/>
                    <a:gd name="T10" fmla="*/ 2147483647 w 69"/>
                    <a:gd name="T11" fmla="*/ 2147483647 h 18"/>
                    <a:gd name="T12" fmla="*/ 2147483647 w 69"/>
                    <a:gd name="T13" fmla="*/ 2147483647 h 18"/>
                    <a:gd name="T14" fmla="*/ 2147483647 w 69"/>
                    <a:gd name="T15" fmla="*/ 2147483647 h 18"/>
                    <a:gd name="T16" fmla="*/ 2147483647 w 69"/>
                    <a:gd name="T17" fmla="*/ 2147483647 h 18"/>
                    <a:gd name="T18" fmla="*/ 2147483647 w 69"/>
                    <a:gd name="T19" fmla="*/ 2147483647 h 18"/>
                    <a:gd name="T20" fmla="*/ 2147483647 w 6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8">
                      <a:moveTo>
                        <a:pt x="67" y="1"/>
                      </a:moveTo>
                      <a:cubicBezTo>
                        <a:pt x="63" y="0"/>
                        <a:pt x="63" y="0"/>
                        <a:pt x="63" y="0"/>
                      </a:cubicBezTo>
                      <a:cubicBezTo>
                        <a:pt x="34" y="13"/>
                        <a:pt x="34" y="13"/>
                        <a:pt x="34" y="13"/>
                      </a:cubicBezTo>
                      <a:cubicBezTo>
                        <a:pt x="32" y="14"/>
                        <a:pt x="29" y="14"/>
                        <a:pt x="27" y="13"/>
                      </a:cubicBezTo>
                      <a:cubicBezTo>
                        <a:pt x="6" y="4"/>
                        <a:pt x="6" y="4"/>
                        <a:pt x="6" y="4"/>
                      </a:cubicBezTo>
                      <a:cubicBezTo>
                        <a:pt x="3" y="5"/>
                        <a:pt x="3" y="5"/>
                        <a:pt x="3" y="5"/>
                      </a:cubicBezTo>
                      <a:cubicBezTo>
                        <a:pt x="1" y="5"/>
                        <a:pt x="0" y="6"/>
                        <a:pt x="2" y="7"/>
                      </a:cubicBezTo>
                      <a:cubicBezTo>
                        <a:pt x="27" y="18"/>
                        <a:pt x="27" y="18"/>
                        <a:pt x="27" y="18"/>
                      </a:cubicBezTo>
                      <a:cubicBezTo>
                        <a:pt x="29" y="18"/>
                        <a:pt x="32" y="18"/>
                        <a:pt x="34" y="18"/>
                      </a:cubicBezTo>
                      <a:cubicBezTo>
                        <a:pt x="68" y="3"/>
                        <a:pt x="68" y="3"/>
                        <a:pt x="68" y="3"/>
                      </a:cubicBezTo>
                      <a:cubicBezTo>
                        <a:pt x="69" y="3"/>
                        <a:pt x="68" y="2"/>
                        <a:pt x="67" y="1"/>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79" name="Freeform 500">
                  <a:extLst>
                    <a:ext uri="{FF2B5EF4-FFF2-40B4-BE49-F238E27FC236}">
                      <a16:creationId xmlns:a16="http://schemas.microsoft.com/office/drawing/2014/main" id="{1B0AB643-81BB-41EE-A4F9-27E4D9CFA32C}"/>
                    </a:ext>
                  </a:extLst>
                </p:cNvPr>
                <p:cNvSpPr>
                  <a:spLocks/>
                </p:cNvSpPr>
                <p:nvPr/>
              </p:nvSpPr>
              <p:spPr bwMode="auto">
                <a:xfrm>
                  <a:off x="6202363" y="1733553"/>
                  <a:ext cx="220663" cy="58738"/>
                </a:xfrm>
                <a:custGeom>
                  <a:avLst/>
                  <a:gdLst>
                    <a:gd name="T0" fmla="*/ 2147483647 w 69"/>
                    <a:gd name="T1" fmla="*/ 2147483647 h 18"/>
                    <a:gd name="T2" fmla="*/ 2147483647 w 69"/>
                    <a:gd name="T3" fmla="*/ 0 h 18"/>
                    <a:gd name="T4" fmla="*/ 2147483647 w 69"/>
                    <a:gd name="T5" fmla="*/ 2147483647 h 18"/>
                    <a:gd name="T6" fmla="*/ 2147483647 w 69"/>
                    <a:gd name="T7" fmla="*/ 2147483647 h 18"/>
                    <a:gd name="T8" fmla="*/ 2147483647 w 69"/>
                    <a:gd name="T9" fmla="*/ 2147483647 h 18"/>
                    <a:gd name="T10" fmla="*/ 2147483647 w 69"/>
                    <a:gd name="T11" fmla="*/ 2147483647 h 18"/>
                    <a:gd name="T12" fmla="*/ 2147483647 w 69"/>
                    <a:gd name="T13" fmla="*/ 2147483647 h 18"/>
                    <a:gd name="T14" fmla="*/ 2147483647 w 69"/>
                    <a:gd name="T15" fmla="*/ 2147483647 h 18"/>
                    <a:gd name="T16" fmla="*/ 2147483647 w 69"/>
                    <a:gd name="T17" fmla="*/ 2147483647 h 18"/>
                    <a:gd name="T18" fmla="*/ 2147483647 w 69"/>
                    <a:gd name="T19" fmla="*/ 2147483647 h 18"/>
                    <a:gd name="T20" fmla="*/ 2147483647 w 6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8">
                      <a:moveTo>
                        <a:pt x="67" y="1"/>
                      </a:moveTo>
                      <a:cubicBezTo>
                        <a:pt x="63" y="0"/>
                        <a:pt x="63" y="0"/>
                        <a:pt x="63" y="0"/>
                      </a:cubicBezTo>
                      <a:cubicBezTo>
                        <a:pt x="34" y="13"/>
                        <a:pt x="34" y="13"/>
                        <a:pt x="34" y="13"/>
                      </a:cubicBezTo>
                      <a:cubicBezTo>
                        <a:pt x="32" y="13"/>
                        <a:pt x="29" y="13"/>
                        <a:pt x="27" y="13"/>
                      </a:cubicBezTo>
                      <a:cubicBezTo>
                        <a:pt x="6" y="3"/>
                        <a:pt x="6" y="3"/>
                        <a:pt x="6" y="3"/>
                      </a:cubicBezTo>
                      <a:cubicBezTo>
                        <a:pt x="3" y="4"/>
                        <a:pt x="3" y="4"/>
                        <a:pt x="3" y="4"/>
                      </a:cubicBezTo>
                      <a:cubicBezTo>
                        <a:pt x="1" y="5"/>
                        <a:pt x="0" y="6"/>
                        <a:pt x="2" y="6"/>
                      </a:cubicBezTo>
                      <a:cubicBezTo>
                        <a:pt x="27" y="17"/>
                        <a:pt x="27" y="17"/>
                        <a:pt x="27" y="17"/>
                      </a:cubicBezTo>
                      <a:cubicBezTo>
                        <a:pt x="29" y="18"/>
                        <a:pt x="32" y="18"/>
                        <a:pt x="34" y="17"/>
                      </a:cubicBezTo>
                      <a:cubicBezTo>
                        <a:pt x="68" y="3"/>
                        <a:pt x="68" y="3"/>
                        <a:pt x="68" y="3"/>
                      </a:cubicBezTo>
                      <a:cubicBezTo>
                        <a:pt x="69" y="2"/>
                        <a:pt x="68" y="1"/>
                        <a:pt x="67" y="1"/>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80" name="Freeform 501">
                  <a:extLst>
                    <a:ext uri="{FF2B5EF4-FFF2-40B4-BE49-F238E27FC236}">
                      <a16:creationId xmlns:a16="http://schemas.microsoft.com/office/drawing/2014/main" id="{27074463-1599-43AB-AB5D-4C94C03A966C}"/>
                    </a:ext>
                  </a:extLst>
                </p:cNvPr>
                <p:cNvSpPr>
                  <a:spLocks/>
                </p:cNvSpPr>
                <p:nvPr/>
              </p:nvSpPr>
              <p:spPr bwMode="auto">
                <a:xfrm>
                  <a:off x="6202363" y="1749428"/>
                  <a:ext cx="220663" cy="61913"/>
                </a:xfrm>
                <a:custGeom>
                  <a:avLst/>
                  <a:gdLst>
                    <a:gd name="T0" fmla="*/ 2147483647 w 69"/>
                    <a:gd name="T1" fmla="*/ 2147483647 h 19"/>
                    <a:gd name="T2" fmla="*/ 2147483647 w 69"/>
                    <a:gd name="T3" fmla="*/ 0 h 19"/>
                    <a:gd name="T4" fmla="*/ 2147483647 w 69"/>
                    <a:gd name="T5" fmla="*/ 2147483647 h 19"/>
                    <a:gd name="T6" fmla="*/ 2147483647 w 69"/>
                    <a:gd name="T7" fmla="*/ 2147483647 h 19"/>
                    <a:gd name="T8" fmla="*/ 2147483647 w 69"/>
                    <a:gd name="T9" fmla="*/ 2147483647 h 19"/>
                    <a:gd name="T10" fmla="*/ 2147483647 w 69"/>
                    <a:gd name="T11" fmla="*/ 2147483647 h 19"/>
                    <a:gd name="T12" fmla="*/ 2147483647 w 69"/>
                    <a:gd name="T13" fmla="*/ 2147483647 h 19"/>
                    <a:gd name="T14" fmla="*/ 2147483647 w 69"/>
                    <a:gd name="T15" fmla="*/ 2147483647 h 19"/>
                    <a:gd name="T16" fmla="*/ 2147483647 w 69"/>
                    <a:gd name="T17" fmla="*/ 2147483647 h 19"/>
                    <a:gd name="T18" fmla="*/ 2147483647 w 69"/>
                    <a:gd name="T19" fmla="*/ 2147483647 h 19"/>
                    <a:gd name="T20" fmla="*/ 2147483647 w 69"/>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9">
                      <a:moveTo>
                        <a:pt x="67" y="2"/>
                      </a:moveTo>
                      <a:cubicBezTo>
                        <a:pt x="63" y="0"/>
                        <a:pt x="63" y="0"/>
                        <a:pt x="63" y="0"/>
                      </a:cubicBezTo>
                      <a:cubicBezTo>
                        <a:pt x="34" y="13"/>
                        <a:pt x="34" y="13"/>
                        <a:pt x="34" y="13"/>
                      </a:cubicBezTo>
                      <a:cubicBezTo>
                        <a:pt x="32" y="14"/>
                        <a:pt x="29" y="14"/>
                        <a:pt x="27" y="13"/>
                      </a:cubicBezTo>
                      <a:cubicBezTo>
                        <a:pt x="6" y="4"/>
                        <a:pt x="6" y="4"/>
                        <a:pt x="6" y="4"/>
                      </a:cubicBezTo>
                      <a:cubicBezTo>
                        <a:pt x="3" y="5"/>
                        <a:pt x="3" y="5"/>
                        <a:pt x="3" y="5"/>
                      </a:cubicBezTo>
                      <a:cubicBezTo>
                        <a:pt x="1" y="5"/>
                        <a:pt x="0" y="6"/>
                        <a:pt x="2" y="7"/>
                      </a:cubicBezTo>
                      <a:cubicBezTo>
                        <a:pt x="27" y="18"/>
                        <a:pt x="27" y="18"/>
                        <a:pt x="27" y="18"/>
                      </a:cubicBezTo>
                      <a:cubicBezTo>
                        <a:pt x="29" y="19"/>
                        <a:pt x="32" y="19"/>
                        <a:pt x="34" y="18"/>
                      </a:cubicBezTo>
                      <a:cubicBezTo>
                        <a:pt x="68" y="3"/>
                        <a:pt x="68" y="3"/>
                        <a:pt x="68" y="3"/>
                      </a:cubicBezTo>
                      <a:cubicBezTo>
                        <a:pt x="69" y="3"/>
                        <a:pt x="68" y="2"/>
                        <a:pt x="67" y="2"/>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81" name="Freeform 502">
                  <a:extLst>
                    <a:ext uri="{FF2B5EF4-FFF2-40B4-BE49-F238E27FC236}">
                      <a16:creationId xmlns:a16="http://schemas.microsoft.com/office/drawing/2014/main" id="{4BDDB944-9B20-4BD1-9990-1010AD66058F}"/>
                    </a:ext>
                  </a:extLst>
                </p:cNvPr>
                <p:cNvSpPr>
                  <a:spLocks/>
                </p:cNvSpPr>
                <p:nvPr/>
              </p:nvSpPr>
              <p:spPr bwMode="auto">
                <a:xfrm>
                  <a:off x="6297613" y="1692278"/>
                  <a:ext cx="19050" cy="6350"/>
                </a:xfrm>
                <a:custGeom>
                  <a:avLst/>
                  <a:gdLst>
                    <a:gd name="T0" fmla="*/ 2147483647 w 6"/>
                    <a:gd name="T1" fmla="*/ 0 h 2"/>
                    <a:gd name="T2" fmla="*/ 2147483647 w 6"/>
                    <a:gd name="T3" fmla="*/ 0 h 2"/>
                    <a:gd name="T4" fmla="*/ 2147483647 w 6"/>
                    <a:gd name="T5" fmla="*/ 2147483647 h 2"/>
                    <a:gd name="T6" fmla="*/ 2147483647 w 6"/>
                    <a:gd name="T7" fmla="*/ 2147483647 h 2"/>
                    <a:gd name="T8" fmla="*/ 2147483647 w 6"/>
                    <a:gd name="T9" fmla="*/ 2147483647 h 2"/>
                    <a:gd name="T10" fmla="*/ 2147483647 w 6"/>
                    <a:gd name="T11" fmla="*/ 2147483647 h 2"/>
                    <a:gd name="T12" fmla="*/ 2147483647 w 6"/>
                    <a:gd name="T13" fmla="*/ 2147483647 h 2"/>
                    <a:gd name="T14" fmla="*/ 2147483647 w 6"/>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
                      <a:moveTo>
                        <a:pt x="5" y="0"/>
                      </a:moveTo>
                      <a:cubicBezTo>
                        <a:pt x="4" y="0"/>
                        <a:pt x="2" y="0"/>
                        <a:pt x="1" y="0"/>
                      </a:cubicBezTo>
                      <a:cubicBezTo>
                        <a:pt x="0" y="0"/>
                        <a:pt x="0" y="1"/>
                        <a:pt x="1" y="1"/>
                      </a:cubicBezTo>
                      <a:cubicBezTo>
                        <a:pt x="1" y="1"/>
                        <a:pt x="1" y="1"/>
                        <a:pt x="1" y="1"/>
                      </a:cubicBezTo>
                      <a:cubicBezTo>
                        <a:pt x="2" y="2"/>
                        <a:pt x="2" y="2"/>
                        <a:pt x="2" y="2"/>
                      </a:cubicBezTo>
                      <a:cubicBezTo>
                        <a:pt x="2" y="2"/>
                        <a:pt x="3" y="2"/>
                        <a:pt x="3" y="2"/>
                      </a:cubicBezTo>
                      <a:cubicBezTo>
                        <a:pt x="4" y="2"/>
                        <a:pt x="5" y="2"/>
                        <a:pt x="5" y="2"/>
                      </a:cubicBezTo>
                      <a:cubicBezTo>
                        <a:pt x="6" y="1"/>
                        <a:pt x="6" y="1"/>
                        <a:pt x="5" y="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82" name="Freeform 503">
                  <a:extLst>
                    <a:ext uri="{FF2B5EF4-FFF2-40B4-BE49-F238E27FC236}">
                      <a16:creationId xmlns:a16="http://schemas.microsoft.com/office/drawing/2014/main" id="{301FB779-CD34-4D8F-8F6C-63BEE3497480}"/>
                    </a:ext>
                  </a:extLst>
                </p:cNvPr>
                <p:cNvSpPr>
                  <a:spLocks/>
                </p:cNvSpPr>
                <p:nvPr/>
              </p:nvSpPr>
              <p:spPr bwMode="auto">
                <a:xfrm>
                  <a:off x="6259513" y="1701803"/>
                  <a:ext cx="15875" cy="6350"/>
                </a:xfrm>
                <a:custGeom>
                  <a:avLst/>
                  <a:gdLst>
                    <a:gd name="T0" fmla="*/ 0 w 5"/>
                    <a:gd name="T1" fmla="*/ 0 h 2"/>
                    <a:gd name="T2" fmla="*/ 2147483647 w 5"/>
                    <a:gd name="T3" fmla="*/ 2147483647 h 2"/>
                    <a:gd name="T4" fmla="*/ 2147483647 w 5"/>
                    <a:gd name="T5" fmla="*/ 2147483647 h 2"/>
                    <a:gd name="T6" fmla="*/ 2147483647 w 5"/>
                    <a:gd name="T7" fmla="*/ 2147483647 h 2"/>
                    <a:gd name="T8" fmla="*/ 2147483647 w 5"/>
                    <a:gd name="T9" fmla="*/ 0 h 2"/>
                    <a:gd name="T10" fmla="*/ 0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0" y="0"/>
                      </a:moveTo>
                      <a:cubicBezTo>
                        <a:pt x="0" y="0"/>
                        <a:pt x="1" y="0"/>
                        <a:pt x="1" y="1"/>
                      </a:cubicBezTo>
                      <a:cubicBezTo>
                        <a:pt x="3" y="2"/>
                        <a:pt x="3" y="2"/>
                        <a:pt x="3" y="2"/>
                      </a:cubicBezTo>
                      <a:cubicBezTo>
                        <a:pt x="5" y="1"/>
                        <a:pt x="5" y="1"/>
                        <a:pt x="5" y="1"/>
                      </a:cubicBezTo>
                      <a:cubicBezTo>
                        <a:pt x="2" y="0"/>
                        <a:pt x="2" y="0"/>
                        <a:pt x="2" y="0"/>
                      </a:cubicBezTo>
                      <a:cubicBezTo>
                        <a:pt x="2" y="0"/>
                        <a:pt x="1" y="0"/>
                        <a:pt x="0" y="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83" name="Freeform 504">
                  <a:extLst>
                    <a:ext uri="{FF2B5EF4-FFF2-40B4-BE49-F238E27FC236}">
                      <a16:creationId xmlns:a16="http://schemas.microsoft.com/office/drawing/2014/main" id="{91523A91-4776-4B19-B0DD-4DA6646138E5}"/>
                    </a:ext>
                  </a:extLst>
                </p:cNvPr>
                <p:cNvSpPr>
                  <a:spLocks/>
                </p:cNvSpPr>
                <p:nvPr/>
              </p:nvSpPr>
              <p:spPr bwMode="auto">
                <a:xfrm>
                  <a:off x="6326188" y="1682753"/>
                  <a:ext cx="19050" cy="6350"/>
                </a:xfrm>
                <a:custGeom>
                  <a:avLst/>
                  <a:gdLst>
                    <a:gd name="T0" fmla="*/ 2147483647 w 6"/>
                    <a:gd name="T1" fmla="*/ 0 h 2"/>
                    <a:gd name="T2" fmla="*/ 2147483647 w 6"/>
                    <a:gd name="T3" fmla="*/ 0 h 2"/>
                    <a:gd name="T4" fmla="*/ 2147483647 w 6"/>
                    <a:gd name="T5" fmla="*/ 2147483647 h 2"/>
                    <a:gd name="T6" fmla="*/ 2147483647 w 6"/>
                    <a:gd name="T7" fmla="*/ 2147483647 h 2"/>
                    <a:gd name="T8" fmla="*/ 2147483647 w 6"/>
                    <a:gd name="T9" fmla="*/ 2147483647 h 2"/>
                    <a:gd name="T10" fmla="*/ 2147483647 w 6"/>
                    <a:gd name="T11" fmla="*/ 2147483647 h 2"/>
                    <a:gd name="T12" fmla="*/ 2147483647 w 6"/>
                    <a:gd name="T13" fmla="*/ 2147483647 h 2"/>
                    <a:gd name="T14" fmla="*/ 2147483647 w 6"/>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
                      <a:moveTo>
                        <a:pt x="5" y="0"/>
                      </a:moveTo>
                      <a:cubicBezTo>
                        <a:pt x="3" y="0"/>
                        <a:pt x="2" y="0"/>
                        <a:pt x="1" y="0"/>
                      </a:cubicBezTo>
                      <a:cubicBezTo>
                        <a:pt x="0" y="0"/>
                        <a:pt x="0" y="1"/>
                        <a:pt x="1" y="1"/>
                      </a:cubicBezTo>
                      <a:cubicBezTo>
                        <a:pt x="1" y="1"/>
                        <a:pt x="1" y="1"/>
                        <a:pt x="1" y="1"/>
                      </a:cubicBezTo>
                      <a:cubicBezTo>
                        <a:pt x="2" y="2"/>
                        <a:pt x="2" y="2"/>
                        <a:pt x="2" y="2"/>
                      </a:cubicBezTo>
                      <a:cubicBezTo>
                        <a:pt x="3" y="2"/>
                        <a:pt x="3" y="2"/>
                        <a:pt x="3" y="2"/>
                      </a:cubicBezTo>
                      <a:cubicBezTo>
                        <a:pt x="4" y="2"/>
                        <a:pt x="5" y="2"/>
                        <a:pt x="5" y="2"/>
                      </a:cubicBezTo>
                      <a:cubicBezTo>
                        <a:pt x="6" y="1"/>
                        <a:pt x="6" y="1"/>
                        <a:pt x="5" y="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84" name="Freeform 505">
                  <a:extLst>
                    <a:ext uri="{FF2B5EF4-FFF2-40B4-BE49-F238E27FC236}">
                      <a16:creationId xmlns:a16="http://schemas.microsoft.com/office/drawing/2014/main" id="{5B43174D-F436-4F2D-A236-B41368587305}"/>
                    </a:ext>
                  </a:extLst>
                </p:cNvPr>
                <p:cNvSpPr>
                  <a:spLocks noEditPoints="1"/>
                </p:cNvSpPr>
                <p:nvPr/>
              </p:nvSpPr>
              <p:spPr bwMode="auto">
                <a:xfrm>
                  <a:off x="6202363" y="1657353"/>
                  <a:ext cx="220663" cy="79375"/>
                </a:xfrm>
                <a:custGeom>
                  <a:avLst/>
                  <a:gdLst>
                    <a:gd name="T0" fmla="*/ 2147483647 w 69"/>
                    <a:gd name="T1" fmla="*/ 2147483647 h 25"/>
                    <a:gd name="T2" fmla="*/ 2147483647 w 69"/>
                    <a:gd name="T3" fmla="*/ 2147483647 h 25"/>
                    <a:gd name="T4" fmla="*/ 2147483647 w 69"/>
                    <a:gd name="T5" fmla="*/ 2147483647 h 25"/>
                    <a:gd name="T6" fmla="*/ 2147483647 w 69"/>
                    <a:gd name="T7" fmla="*/ 2147483647 h 25"/>
                    <a:gd name="T8" fmla="*/ 2147483647 w 69"/>
                    <a:gd name="T9" fmla="*/ 2147483647 h 25"/>
                    <a:gd name="T10" fmla="*/ 2147483647 w 69"/>
                    <a:gd name="T11" fmla="*/ 2147483647 h 25"/>
                    <a:gd name="T12" fmla="*/ 2147483647 w 69"/>
                    <a:gd name="T13" fmla="*/ 2147483647 h 25"/>
                    <a:gd name="T14" fmla="*/ 2147483647 w 69"/>
                    <a:gd name="T15" fmla="*/ 2147483647 h 25"/>
                    <a:gd name="T16" fmla="*/ 2147483647 w 69"/>
                    <a:gd name="T17" fmla="*/ 2147483647 h 25"/>
                    <a:gd name="T18" fmla="*/ 2147483647 w 69"/>
                    <a:gd name="T19" fmla="*/ 2147483647 h 25"/>
                    <a:gd name="T20" fmla="*/ 2147483647 w 69"/>
                    <a:gd name="T21" fmla="*/ 2147483647 h 25"/>
                    <a:gd name="T22" fmla="*/ 2147483647 w 69"/>
                    <a:gd name="T23" fmla="*/ 2147483647 h 25"/>
                    <a:gd name="T24" fmla="*/ 2147483647 w 69"/>
                    <a:gd name="T25" fmla="*/ 2147483647 h 25"/>
                    <a:gd name="T26" fmla="*/ 2147483647 w 69"/>
                    <a:gd name="T27" fmla="*/ 2147483647 h 25"/>
                    <a:gd name="T28" fmla="*/ 2147483647 w 69"/>
                    <a:gd name="T29" fmla="*/ 2147483647 h 25"/>
                    <a:gd name="T30" fmla="*/ 2147483647 w 69"/>
                    <a:gd name="T31" fmla="*/ 2147483647 h 25"/>
                    <a:gd name="T32" fmla="*/ 2147483647 w 69"/>
                    <a:gd name="T33" fmla="*/ 2147483647 h 25"/>
                    <a:gd name="T34" fmla="*/ 2147483647 w 69"/>
                    <a:gd name="T35" fmla="*/ 2147483647 h 25"/>
                    <a:gd name="T36" fmla="*/ 2147483647 w 69"/>
                    <a:gd name="T37" fmla="*/ 2147483647 h 25"/>
                    <a:gd name="T38" fmla="*/ 2147483647 w 69"/>
                    <a:gd name="T39" fmla="*/ 2147483647 h 25"/>
                    <a:gd name="T40" fmla="*/ 2147483647 w 69"/>
                    <a:gd name="T41" fmla="*/ 2147483647 h 25"/>
                    <a:gd name="T42" fmla="*/ 2147483647 w 69"/>
                    <a:gd name="T43" fmla="*/ 2147483647 h 25"/>
                    <a:gd name="T44" fmla="*/ 2147483647 w 69"/>
                    <a:gd name="T45" fmla="*/ 2147483647 h 25"/>
                    <a:gd name="T46" fmla="*/ 2147483647 w 69"/>
                    <a:gd name="T47" fmla="*/ 2147483647 h 25"/>
                    <a:gd name="T48" fmla="*/ 2147483647 w 69"/>
                    <a:gd name="T49" fmla="*/ 2147483647 h 25"/>
                    <a:gd name="T50" fmla="*/ 2147483647 w 69"/>
                    <a:gd name="T51" fmla="*/ 2147483647 h 25"/>
                    <a:gd name="T52" fmla="*/ 2147483647 w 69"/>
                    <a:gd name="T53" fmla="*/ 2147483647 h 25"/>
                    <a:gd name="T54" fmla="*/ 2147483647 w 69"/>
                    <a:gd name="T55" fmla="*/ 2147483647 h 25"/>
                    <a:gd name="T56" fmla="*/ 2147483647 w 69"/>
                    <a:gd name="T57" fmla="*/ 2147483647 h 25"/>
                    <a:gd name="T58" fmla="*/ 2147483647 w 69"/>
                    <a:gd name="T59" fmla="*/ 2147483647 h 25"/>
                    <a:gd name="T60" fmla="*/ 2147483647 w 69"/>
                    <a:gd name="T61" fmla="*/ 2147483647 h 25"/>
                    <a:gd name="T62" fmla="*/ 2147483647 w 69"/>
                    <a:gd name="T63" fmla="*/ 2147483647 h 25"/>
                    <a:gd name="T64" fmla="*/ 2147483647 w 69"/>
                    <a:gd name="T65" fmla="*/ 2147483647 h 25"/>
                    <a:gd name="T66" fmla="*/ 2147483647 w 69"/>
                    <a:gd name="T67" fmla="*/ 2147483647 h 25"/>
                    <a:gd name="T68" fmla="*/ 2147483647 w 69"/>
                    <a:gd name="T69" fmla="*/ 2147483647 h 25"/>
                    <a:gd name="T70" fmla="*/ 2147483647 w 69"/>
                    <a:gd name="T71" fmla="*/ 2147483647 h 25"/>
                    <a:gd name="T72" fmla="*/ 2147483647 w 69"/>
                    <a:gd name="T73" fmla="*/ 2147483647 h 25"/>
                    <a:gd name="T74" fmla="*/ 2147483647 w 69"/>
                    <a:gd name="T75" fmla="*/ 2147483647 h 25"/>
                    <a:gd name="T76" fmla="*/ 2147483647 w 69"/>
                    <a:gd name="T77" fmla="*/ 2147483647 h 25"/>
                    <a:gd name="T78" fmla="*/ 2147483647 w 69"/>
                    <a:gd name="T79" fmla="*/ 2147483647 h 25"/>
                    <a:gd name="T80" fmla="*/ 2147483647 w 69"/>
                    <a:gd name="T81" fmla="*/ 2147483647 h 25"/>
                    <a:gd name="T82" fmla="*/ 2147483647 w 69"/>
                    <a:gd name="T83" fmla="*/ 2147483647 h 25"/>
                    <a:gd name="T84" fmla="*/ 2147483647 w 69"/>
                    <a:gd name="T85" fmla="*/ 2147483647 h 25"/>
                    <a:gd name="T86" fmla="*/ 2147483647 w 69"/>
                    <a:gd name="T87" fmla="*/ 2147483647 h 25"/>
                    <a:gd name="T88" fmla="*/ 2147483647 w 69"/>
                    <a:gd name="T89" fmla="*/ 2147483647 h 25"/>
                    <a:gd name="T90" fmla="*/ 2147483647 w 69"/>
                    <a:gd name="T91" fmla="*/ 2147483647 h 25"/>
                    <a:gd name="T92" fmla="*/ 2147483647 w 69"/>
                    <a:gd name="T93" fmla="*/ 2147483647 h 25"/>
                    <a:gd name="T94" fmla="*/ 2147483647 w 69"/>
                    <a:gd name="T95" fmla="*/ 2147483647 h 25"/>
                    <a:gd name="T96" fmla="*/ 2147483647 w 69"/>
                    <a:gd name="T97" fmla="*/ 2147483647 h 25"/>
                    <a:gd name="T98" fmla="*/ 2147483647 w 69"/>
                    <a:gd name="T99" fmla="*/ 2147483647 h 25"/>
                    <a:gd name="T100" fmla="*/ 2147483647 w 69"/>
                    <a:gd name="T101" fmla="*/ 2147483647 h 25"/>
                    <a:gd name="T102" fmla="*/ 2147483647 w 69"/>
                    <a:gd name="T103" fmla="*/ 2147483647 h 25"/>
                    <a:gd name="T104" fmla="*/ 2147483647 w 69"/>
                    <a:gd name="T105" fmla="*/ 2147483647 h 25"/>
                    <a:gd name="T106" fmla="*/ 2147483647 w 69"/>
                    <a:gd name="T107" fmla="*/ 2147483647 h 25"/>
                    <a:gd name="T108" fmla="*/ 2147483647 w 69"/>
                    <a:gd name="T109" fmla="*/ 2147483647 h 25"/>
                    <a:gd name="T110" fmla="*/ 2147483647 w 69"/>
                    <a:gd name="T111" fmla="*/ 2147483647 h 25"/>
                    <a:gd name="T112" fmla="*/ 2147483647 w 69"/>
                    <a:gd name="T113" fmla="*/ 2147483647 h 25"/>
                    <a:gd name="T114" fmla="*/ 2147483647 w 69"/>
                    <a:gd name="T115" fmla="*/ 2147483647 h 25"/>
                    <a:gd name="T116" fmla="*/ 2147483647 w 69"/>
                    <a:gd name="T117" fmla="*/ 2147483647 h 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9" h="25">
                      <a:moveTo>
                        <a:pt x="67" y="8"/>
                      </a:moveTo>
                      <a:cubicBezTo>
                        <a:pt x="41" y="1"/>
                        <a:pt x="41" y="1"/>
                        <a:pt x="41" y="1"/>
                      </a:cubicBezTo>
                      <a:cubicBezTo>
                        <a:pt x="40" y="0"/>
                        <a:pt x="38" y="0"/>
                        <a:pt x="37" y="1"/>
                      </a:cubicBezTo>
                      <a:cubicBezTo>
                        <a:pt x="3" y="11"/>
                        <a:pt x="3" y="11"/>
                        <a:pt x="3" y="11"/>
                      </a:cubicBezTo>
                      <a:cubicBezTo>
                        <a:pt x="1" y="12"/>
                        <a:pt x="0" y="13"/>
                        <a:pt x="2" y="13"/>
                      </a:cubicBezTo>
                      <a:cubicBezTo>
                        <a:pt x="27" y="24"/>
                        <a:pt x="27" y="24"/>
                        <a:pt x="27" y="24"/>
                      </a:cubicBezTo>
                      <a:cubicBezTo>
                        <a:pt x="29" y="25"/>
                        <a:pt x="32" y="25"/>
                        <a:pt x="34" y="24"/>
                      </a:cubicBezTo>
                      <a:cubicBezTo>
                        <a:pt x="68" y="10"/>
                        <a:pt x="68" y="10"/>
                        <a:pt x="68" y="10"/>
                      </a:cubicBezTo>
                      <a:cubicBezTo>
                        <a:pt x="69" y="9"/>
                        <a:pt x="68" y="8"/>
                        <a:pt x="67" y="8"/>
                      </a:cubicBezTo>
                      <a:close/>
                      <a:moveTo>
                        <a:pt x="29" y="16"/>
                      </a:moveTo>
                      <a:cubicBezTo>
                        <a:pt x="25" y="15"/>
                        <a:pt x="25" y="15"/>
                        <a:pt x="25" y="15"/>
                      </a:cubicBezTo>
                      <a:cubicBezTo>
                        <a:pt x="22" y="16"/>
                        <a:pt x="22" y="16"/>
                        <a:pt x="22" y="16"/>
                      </a:cubicBezTo>
                      <a:cubicBezTo>
                        <a:pt x="24" y="18"/>
                        <a:pt x="24" y="18"/>
                        <a:pt x="24" y="18"/>
                      </a:cubicBezTo>
                      <a:cubicBezTo>
                        <a:pt x="21" y="19"/>
                        <a:pt x="21" y="19"/>
                        <a:pt x="21" y="19"/>
                      </a:cubicBezTo>
                      <a:cubicBezTo>
                        <a:pt x="15" y="14"/>
                        <a:pt x="15" y="14"/>
                        <a:pt x="15" y="14"/>
                      </a:cubicBezTo>
                      <a:cubicBezTo>
                        <a:pt x="18" y="12"/>
                        <a:pt x="18" y="12"/>
                        <a:pt x="18" y="12"/>
                      </a:cubicBezTo>
                      <a:cubicBezTo>
                        <a:pt x="32" y="15"/>
                        <a:pt x="32" y="15"/>
                        <a:pt x="32" y="15"/>
                      </a:cubicBezTo>
                      <a:lnTo>
                        <a:pt x="29" y="16"/>
                      </a:lnTo>
                      <a:close/>
                      <a:moveTo>
                        <a:pt x="39" y="15"/>
                      </a:moveTo>
                      <a:cubicBezTo>
                        <a:pt x="37" y="16"/>
                        <a:pt x="37" y="16"/>
                        <a:pt x="37" y="16"/>
                      </a:cubicBezTo>
                      <a:cubicBezTo>
                        <a:pt x="28" y="13"/>
                        <a:pt x="28" y="13"/>
                        <a:pt x="28" y="13"/>
                      </a:cubicBezTo>
                      <a:cubicBezTo>
                        <a:pt x="27" y="12"/>
                        <a:pt x="26" y="12"/>
                        <a:pt x="25" y="12"/>
                      </a:cubicBezTo>
                      <a:cubicBezTo>
                        <a:pt x="28" y="11"/>
                        <a:pt x="28" y="11"/>
                        <a:pt x="28" y="11"/>
                      </a:cubicBezTo>
                      <a:cubicBezTo>
                        <a:pt x="29" y="12"/>
                        <a:pt x="29" y="12"/>
                        <a:pt x="29" y="12"/>
                      </a:cubicBezTo>
                      <a:cubicBezTo>
                        <a:pt x="29" y="12"/>
                        <a:pt x="29" y="12"/>
                        <a:pt x="29" y="12"/>
                      </a:cubicBezTo>
                      <a:cubicBezTo>
                        <a:pt x="29" y="11"/>
                        <a:pt x="29" y="11"/>
                        <a:pt x="30" y="10"/>
                      </a:cubicBezTo>
                      <a:cubicBezTo>
                        <a:pt x="32" y="10"/>
                        <a:pt x="35" y="10"/>
                        <a:pt x="37" y="11"/>
                      </a:cubicBezTo>
                      <a:cubicBezTo>
                        <a:pt x="40" y="11"/>
                        <a:pt x="40" y="12"/>
                        <a:pt x="38" y="13"/>
                      </a:cubicBezTo>
                      <a:cubicBezTo>
                        <a:pt x="37" y="13"/>
                        <a:pt x="36" y="14"/>
                        <a:pt x="35" y="13"/>
                      </a:cubicBezTo>
                      <a:cubicBezTo>
                        <a:pt x="35" y="13"/>
                        <a:pt x="35" y="13"/>
                        <a:pt x="35" y="13"/>
                      </a:cubicBezTo>
                      <a:lnTo>
                        <a:pt x="39" y="15"/>
                      </a:lnTo>
                      <a:close/>
                      <a:moveTo>
                        <a:pt x="46" y="12"/>
                      </a:moveTo>
                      <a:cubicBezTo>
                        <a:pt x="37" y="10"/>
                        <a:pt x="37" y="10"/>
                        <a:pt x="37" y="10"/>
                      </a:cubicBezTo>
                      <a:cubicBezTo>
                        <a:pt x="36" y="9"/>
                        <a:pt x="35" y="9"/>
                        <a:pt x="35" y="9"/>
                      </a:cubicBezTo>
                      <a:cubicBezTo>
                        <a:pt x="37" y="8"/>
                        <a:pt x="37" y="8"/>
                        <a:pt x="37" y="8"/>
                      </a:cubicBezTo>
                      <a:cubicBezTo>
                        <a:pt x="38" y="9"/>
                        <a:pt x="38" y="9"/>
                        <a:pt x="38" y="9"/>
                      </a:cubicBezTo>
                      <a:cubicBezTo>
                        <a:pt x="38" y="9"/>
                        <a:pt x="38" y="9"/>
                        <a:pt x="38" y="9"/>
                      </a:cubicBezTo>
                      <a:cubicBezTo>
                        <a:pt x="38" y="8"/>
                        <a:pt x="38" y="8"/>
                        <a:pt x="39" y="7"/>
                      </a:cubicBezTo>
                      <a:cubicBezTo>
                        <a:pt x="40" y="7"/>
                        <a:pt x="43" y="7"/>
                        <a:pt x="46" y="8"/>
                      </a:cubicBezTo>
                      <a:cubicBezTo>
                        <a:pt x="48" y="8"/>
                        <a:pt x="48" y="9"/>
                        <a:pt x="47" y="10"/>
                      </a:cubicBezTo>
                      <a:cubicBezTo>
                        <a:pt x="46" y="10"/>
                        <a:pt x="45" y="10"/>
                        <a:pt x="44" y="10"/>
                      </a:cubicBezTo>
                      <a:cubicBezTo>
                        <a:pt x="44" y="10"/>
                        <a:pt x="44" y="10"/>
                        <a:pt x="44" y="10"/>
                      </a:cubicBezTo>
                      <a:cubicBezTo>
                        <a:pt x="48" y="12"/>
                        <a:pt x="48" y="12"/>
                        <a:pt x="48" y="12"/>
                      </a:cubicBezTo>
                      <a:lnTo>
                        <a:pt x="46" y="12"/>
                      </a:lnTo>
                      <a:close/>
                      <a:moveTo>
                        <a:pt x="53" y="8"/>
                      </a:moveTo>
                      <a:cubicBezTo>
                        <a:pt x="52" y="8"/>
                        <a:pt x="51" y="8"/>
                        <a:pt x="50" y="8"/>
                      </a:cubicBezTo>
                      <a:cubicBezTo>
                        <a:pt x="49" y="8"/>
                        <a:pt x="49" y="8"/>
                        <a:pt x="49" y="8"/>
                      </a:cubicBezTo>
                      <a:cubicBezTo>
                        <a:pt x="49" y="8"/>
                        <a:pt x="50" y="8"/>
                        <a:pt x="51" y="7"/>
                      </a:cubicBezTo>
                      <a:cubicBezTo>
                        <a:pt x="52" y="7"/>
                        <a:pt x="52" y="7"/>
                        <a:pt x="51" y="7"/>
                      </a:cubicBezTo>
                      <a:cubicBezTo>
                        <a:pt x="51" y="7"/>
                        <a:pt x="51" y="7"/>
                        <a:pt x="49" y="7"/>
                      </a:cubicBezTo>
                      <a:cubicBezTo>
                        <a:pt x="48" y="7"/>
                        <a:pt x="46" y="7"/>
                        <a:pt x="45" y="7"/>
                      </a:cubicBezTo>
                      <a:cubicBezTo>
                        <a:pt x="44" y="7"/>
                        <a:pt x="44" y="6"/>
                        <a:pt x="46" y="5"/>
                      </a:cubicBezTo>
                      <a:cubicBezTo>
                        <a:pt x="46" y="5"/>
                        <a:pt x="47" y="5"/>
                        <a:pt x="48" y="5"/>
                      </a:cubicBezTo>
                      <a:cubicBezTo>
                        <a:pt x="49" y="5"/>
                        <a:pt x="49" y="5"/>
                        <a:pt x="49" y="5"/>
                      </a:cubicBezTo>
                      <a:cubicBezTo>
                        <a:pt x="49" y="5"/>
                        <a:pt x="48" y="6"/>
                        <a:pt x="47" y="6"/>
                      </a:cubicBezTo>
                      <a:cubicBezTo>
                        <a:pt x="47" y="6"/>
                        <a:pt x="47" y="6"/>
                        <a:pt x="47" y="6"/>
                      </a:cubicBezTo>
                      <a:cubicBezTo>
                        <a:pt x="47" y="6"/>
                        <a:pt x="48" y="6"/>
                        <a:pt x="49" y="6"/>
                      </a:cubicBezTo>
                      <a:cubicBezTo>
                        <a:pt x="51" y="6"/>
                        <a:pt x="52" y="6"/>
                        <a:pt x="53" y="6"/>
                      </a:cubicBezTo>
                      <a:cubicBezTo>
                        <a:pt x="54" y="7"/>
                        <a:pt x="55" y="7"/>
                        <a:pt x="53" y="8"/>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85" name="Freeform 506">
                  <a:extLst>
                    <a:ext uri="{FF2B5EF4-FFF2-40B4-BE49-F238E27FC236}">
                      <a16:creationId xmlns:a16="http://schemas.microsoft.com/office/drawing/2014/main" id="{F841F7E3-63A6-4441-AD8F-1E93783A630E}"/>
                    </a:ext>
                  </a:extLst>
                </p:cNvPr>
                <p:cNvSpPr>
                  <a:spLocks noEditPoints="1"/>
                </p:cNvSpPr>
                <p:nvPr/>
              </p:nvSpPr>
              <p:spPr bwMode="auto">
                <a:xfrm>
                  <a:off x="5657850" y="1938341"/>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5"/>
                      </a:lnTo>
                      <a:lnTo>
                        <a:pt x="147" y="55"/>
                      </a:lnTo>
                      <a:lnTo>
                        <a:pt x="147" y="0"/>
                      </a:lnTo>
                      <a:lnTo>
                        <a:pt x="244" y="0"/>
                      </a:lnTo>
                      <a:lnTo>
                        <a:pt x="244" y="244"/>
                      </a:lnTo>
                      <a:close/>
                      <a:moveTo>
                        <a:pt x="15" y="228"/>
                      </a:moveTo>
                      <a:lnTo>
                        <a:pt x="228" y="228"/>
                      </a:lnTo>
                      <a:lnTo>
                        <a:pt x="228" y="14"/>
                      </a:lnTo>
                      <a:lnTo>
                        <a:pt x="164" y="14"/>
                      </a:lnTo>
                      <a:lnTo>
                        <a:pt x="164" y="69"/>
                      </a:lnTo>
                      <a:lnTo>
                        <a:pt x="81" y="69"/>
                      </a:lnTo>
                      <a:lnTo>
                        <a:pt x="81" y="14"/>
                      </a:lnTo>
                      <a:lnTo>
                        <a:pt x="15" y="14"/>
                      </a:lnTo>
                      <a:lnTo>
                        <a:pt x="15" y="228"/>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86" name="Freeform 507">
                  <a:extLst>
                    <a:ext uri="{FF2B5EF4-FFF2-40B4-BE49-F238E27FC236}">
                      <a16:creationId xmlns:a16="http://schemas.microsoft.com/office/drawing/2014/main" id="{61CD8807-66E6-46A4-B172-4E867F6745E1}"/>
                    </a:ext>
                  </a:extLst>
                </p:cNvPr>
                <p:cNvSpPr>
                  <a:spLocks noEditPoints="1"/>
                </p:cNvSpPr>
                <p:nvPr/>
              </p:nvSpPr>
              <p:spPr bwMode="auto">
                <a:xfrm>
                  <a:off x="5872163" y="2146304"/>
                  <a:ext cx="112713" cy="115888"/>
                </a:xfrm>
                <a:custGeom>
                  <a:avLst/>
                  <a:gdLst>
                    <a:gd name="T0" fmla="*/ 2147483647 w 35"/>
                    <a:gd name="T1" fmla="*/ 2147483647 h 36"/>
                    <a:gd name="T2" fmla="*/ 2147483647 w 35"/>
                    <a:gd name="T3" fmla="*/ 2147483647 h 36"/>
                    <a:gd name="T4" fmla="*/ 2147483647 w 35"/>
                    <a:gd name="T5" fmla="*/ 2147483647 h 36"/>
                    <a:gd name="T6" fmla="*/ 2147483647 w 35"/>
                    <a:gd name="T7" fmla="*/ 2147483647 h 36"/>
                    <a:gd name="T8" fmla="*/ 2147483647 w 35"/>
                    <a:gd name="T9" fmla="*/ 2147483647 h 36"/>
                    <a:gd name="T10" fmla="*/ 2147483647 w 35"/>
                    <a:gd name="T11" fmla="*/ 0 h 36"/>
                    <a:gd name="T12" fmla="*/ 2147483647 w 35"/>
                    <a:gd name="T13" fmla="*/ 2147483647 h 36"/>
                    <a:gd name="T14" fmla="*/ 2147483647 w 35"/>
                    <a:gd name="T15" fmla="*/ 2147483647 h 36"/>
                    <a:gd name="T16" fmla="*/ 2147483647 w 35"/>
                    <a:gd name="T17" fmla="*/ 2147483647 h 36"/>
                    <a:gd name="T18" fmla="*/ 2147483647 w 35"/>
                    <a:gd name="T19" fmla="*/ 2147483647 h 36"/>
                    <a:gd name="T20" fmla="*/ 2147483647 w 35"/>
                    <a:gd name="T21" fmla="*/ 2147483647 h 36"/>
                    <a:gd name="T22" fmla="*/ 2147483647 w 35"/>
                    <a:gd name="T23" fmla="*/ 2147483647 h 36"/>
                    <a:gd name="T24" fmla="*/ 2147483647 w 35"/>
                    <a:gd name="T25" fmla="*/ 2147483647 h 36"/>
                    <a:gd name="T26" fmla="*/ 0 w 35"/>
                    <a:gd name="T27" fmla="*/ 2147483647 h 36"/>
                    <a:gd name="T28" fmla="*/ 2147483647 w 35"/>
                    <a:gd name="T29" fmla="*/ 2147483647 h 36"/>
                    <a:gd name="T30" fmla="*/ 2147483647 w 35"/>
                    <a:gd name="T31" fmla="*/ 2147483647 h 36"/>
                    <a:gd name="T32" fmla="*/ 2147483647 w 35"/>
                    <a:gd name="T33" fmla="*/ 2147483647 h 36"/>
                    <a:gd name="T34" fmla="*/ 2147483647 w 35"/>
                    <a:gd name="T35" fmla="*/ 2147483647 h 36"/>
                    <a:gd name="T36" fmla="*/ 2147483647 w 35"/>
                    <a:gd name="T37" fmla="*/ 2147483647 h 36"/>
                    <a:gd name="T38" fmla="*/ 2147483647 w 35"/>
                    <a:gd name="T39" fmla="*/ 2147483647 h 36"/>
                    <a:gd name="T40" fmla="*/ 2147483647 w 35"/>
                    <a:gd name="T41" fmla="*/ 2147483647 h 36"/>
                    <a:gd name="T42" fmla="*/ 2147483647 w 35"/>
                    <a:gd name="T43" fmla="*/ 2147483647 h 36"/>
                    <a:gd name="T44" fmla="*/ 2147483647 w 35"/>
                    <a:gd name="T45" fmla="*/ 2147483647 h 36"/>
                    <a:gd name="T46" fmla="*/ 2147483647 w 35"/>
                    <a:gd name="T47" fmla="*/ 2147483647 h 36"/>
                    <a:gd name="T48" fmla="*/ 2147483647 w 35"/>
                    <a:gd name="T49" fmla="*/ 2147483647 h 36"/>
                    <a:gd name="T50" fmla="*/ 2147483647 w 35"/>
                    <a:gd name="T51" fmla="*/ 2147483647 h 36"/>
                    <a:gd name="T52" fmla="*/ 2147483647 w 35"/>
                    <a:gd name="T53" fmla="*/ 2147483647 h 36"/>
                    <a:gd name="T54" fmla="*/ 2147483647 w 35"/>
                    <a:gd name="T55" fmla="*/ 2147483647 h 36"/>
                    <a:gd name="T56" fmla="*/ 2147483647 w 35"/>
                    <a:gd name="T57" fmla="*/ 2147483647 h 36"/>
                    <a:gd name="T58" fmla="*/ 2147483647 w 35"/>
                    <a:gd name="T59" fmla="*/ 2147483647 h 36"/>
                    <a:gd name="T60" fmla="*/ 2147483647 w 35"/>
                    <a:gd name="T61" fmla="*/ 2147483647 h 36"/>
                    <a:gd name="T62" fmla="*/ 2147483647 w 35"/>
                    <a:gd name="T63" fmla="*/ 2147483647 h 36"/>
                    <a:gd name="T64" fmla="*/ 2147483647 w 35"/>
                    <a:gd name="T65" fmla="*/ 2147483647 h 36"/>
                    <a:gd name="T66" fmla="*/ 2147483647 w 35"/>
                    <a:gd name="T67" fmla="*/ 2147483647 h 36"/>
                    <a:gd name="T68" fmla="*/ 2147483647 w 35"/>
                    <a:gd name="T69" fmla="*/ 2147483647 h 36"/>
                    <a:gd name="T70" fmla="*/ 2147483647 w 35"/>
                    <a:gd name="T71" fmla="*/ 2147483647 h 36"/>
                    <a:gd name="T72" fmla="*/ 2147483647 w 35"/>
                    <a:gd name="T73" fmla="*/ 2147483647 h 36"/>
                    <a:gd name="T74" fmla="*/ 2147483647 w 35"/>
                    <a:gd name="T75" fmla="*/ 2147483647 h 36"/>
                    <a:gd name="T76" fmla="*/ 2147483647 w 35"/>
                    <a:gd name="T77" fmla="*/ 2147483647 h 36"/>
                    <a:gd name="T78" fmla="*/ 2147483647 w 35"/>
                    <a:gd name="T79" fmla="*/ 2147483647 h 36"/>
                    <a:gd name="T80" fmla="*/ 2147483647 w 35"/>
                    <a:gd name="T81" fmla="*/ 2147483647 h 36"/>
                    <a:gd name="T82" fmla="*/ 2147483647 w 35"/>
                    <a:gd name="T83" fmla="*/ 2147483647 h 36"/>
                    <a:gd name="T84" fmla="*/ 2147483647 w 35"/>
                    <a:gd name="T85" fmla="*/ 2147483647 h 36"/>
                    <a:gd name="T86" fmla="*/ 2147483647 w 35"/>
                    <a:gd name="T87" fmla="*/ 2147483647 h 36"/>
                    <a:gd name="T88" fmla="*/ 2147483647 w 35"/>
                    <a:gd name="T89" fmla="*/ 2147483647 h 36"/>
                    <a:gd name="T90" fmla="*/ 2147483647 w 35"/>
                    <a:gd name="T91" fmla="*/ 2147483647 h 36"/>
                    <a:gd name="T92" fmla="*/ 2147483647 w 35"/>
                    <a:gd name="T93" fmla="*/ 2147483647 h 36"/>
                    <a:gd name="T94" fmla="*/ 2147483647 w 35"/>
                    <a:gd name="T95" fmla="*/ 2147483647 h 36"/>
                    <a:gd name="T96" fmla="*/ 2147483647 w 35"/>
                    <a:gd name="T97" fmla="*/ 2147483647 h 36"/>
                    <a:gd name="T98" fmla="*/ 2147483647 w 35"/>
                    <a:gd name="T99" fmla="*/ 2147483647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 h="36">
                      <a:moveTo>
                        <a:pt x="30" y="6"/>
                      </a:moveTo>
                      <a:cubicBezTo>
                        <a:pt x="28" y="8"/>
                        <a:pt x="28" y="8"/>
                        <a:pt x="28" y="8"/>
                      </a:cubicBezTo>
                      <a:cubicBezTo>
                        <a:pt x="27" y="7"/>
                        <a:pt x="27" y="7"/>
                        <a:pt x="26" y="6"/>
                      </a:cubicBezTo>
                      <a:cubicBezTo>
                        <a:pt x="27" y="4"/>
                        <a:pt x="27" y="4"/>
                        <a:pt x="27" y="4"/>
                      </a:cubicBezTo>
                      <a:cubicBezTo>
                        <a:pt x="27" y="3"/>
                        <a:pt x="27" y="3"/>
                        <a:pt x="27" y="3"/>
                      </a:cubicBezTo>
                      <a:cubicBezTo>
                        <a:pt x="26" y="3"/>
                        <a:pt x="26" y="3"/>
                        <a:pt x="26" y="3"/>
                      </a:cubicBezTo>
                      <a:cubicBezTo>
                        <a:pt x="26" y="2"/>
                        <a:pt x="26" y="2"/>
                        <a:pt x="25" y="3"/>
                      </a:cubicBezTo>
                      <a:cubicBezTo>
                        <a:pt x="24" y="5"/>
                        <a:pt x="24" y="5"/>
                        <a:pt x="24" y="5"/>
                      </a:cubicBezTo>
                      <a:cubicBezTo>
                        <a:pt x="23" y="5"/>
                        <a:pt x="22" y="4"/>
                        <a:pt x="21" y="4"/>
                      </a:cubicBezTo>
                      <a:cubicBezTo>
                        <a:pt x="22" y="1"/>
                        <a:pt x="22" y="1"/>
                        <a:pt x="22" y="1"/>
                      </a:cubicBezTo>
                      <a:cubicBezTo>
                        <a:pt x="22" y="1"/>
                        <a:pt x="22" y="1"/>
                        <a:pt x="21" y="1"/>
                      </a:cubicBezTo>
                      <a:cubicBezTo>
                        <a:pt x="20" y="1"/>
                        <a:pt x="20" y="1"/>
                        <a:pt x="20" y="1"/>
                      </a:cubicBezTo>
                      <a:cubicBezTo>
                        <a:pt x="20" y="0"/>
                        <a:pt x="20" y="1"/>
                        <a:pt x="20" y="1"/>
                      </a:cubicBezTo>
                      <a:cubicBezTo>
                        <a:pt x="19" y="4"/>
                        <a:pt x="19" y="4"/>
                        <a:pt x="19" y="4"/>
                      </a:cubicBezTo>
                      <a:cubicBezTo>
                        <a:pt x="19" y="4"/>
                        <a:pt x="18" y="4"/>
                        <a:pt x="18" y="4"/>
                      </a:cubicBezTo>
                      <a:cubicBezTo>
                        <a:pt x="17" y="4"/>
                        <a:pt x="17" y="4"/>
                        <a:pt x="16" y="4"/>
                      </a:cubicBezTo>
                      <a:cubicBezTo>
                        <a:pt x="16" y="1"/>
                        <a:pt x="16" y="1"/>
                        <a:pt x="16" y="1"/>
                      </a:cubicBezTo>
                      <a:cubicBezTo>
                        <a:pt x="16" y="1"/>
                        <a:pt x="15" y="0"/>
                        <a:pt x="15" y="0"/>
                      </a:cubicBezTo>
                      <a:cubicBezTo>
                        <a:pt x="14" y="1"/>
                        <a:pt x="14" y="1"/>
                        <a:pt x="14" y="1"/>
                      </a:cubicBezTo>
                      <a:cubicBezTo>
                        <a:pt x="14" y="1"/>
                        <a:pt x="14" y="1"/>
                        <a:pt x="14" y="1"/>
                      </a:cubicBezTo>
                      <a:cubicBezTo>
                        <a:pt x="14" y="4"/>
                        <a:pt x="14" y="4"/>
                        <a:pt x="14" y="4"/>
                      </a:cubicBezTo>
                      <a:cubicBezTo>
                        <a:pt x="13" y="4"/>
                        <a:pt x="12" y="4"/>
                        <a:pt x="12" y="5"/>
                      </a:cubicBezTo>
                      <a:cubicBezTo>
                        <a:pt x="10" y="3"/>
                        <a:pt x="10" y="3"/>
                        <a:pt x="10" y="3"/>
                      </a:cubicBezTo>
                      <a:cubicBezTo>
                        <a:pt x="10" y="2"/>
                        <a:pt x="9" y="2"/>
                        <a:pt x="9" y="2"/>
                      </a:cubicBezTo>
                      <a:cubicBezTo>
                        <a:pt x="8" y="3"/>
                        <a:pt x="8" y="3"/>
                        <a:pt x="8" y="3"/>
                      </a:cubicBezTo>
                      <a:cubicBezTo>
                        <a:pt x="8" y="3"/>
                        <a:pt x="8" y="3"/>
                        <a:pt x="8" y="4"/>
                      </a:cubicBezTo>
                      <a:cubicBezTo>
                        <a:pt x="9" y="6"/>
                        <a:pt x="9" y="6"/>
                        <a:pt x="9" y="6"/>
                      </a:cubicBezTo>
                      <a:cubicBezTo>
                        <a:pt x="9" y="7"/>
                        <a:pt x="8" y="7"/>
                        <a:pt x="7" y="8"/>
                      </a:cubicBezTo>
                      <a:cubicBezTo>
                        <a:pt x="5" y="6"/>
                        <a:pt x="5" y="6"/>
                        <a:pt x="5" y="6"/>
                      </a:cubicBezTo>
                      <a:cubicBezTo>
                        <a:pt x="5" y="6"/>
                        <a:pt x="5" y="6"/>
                        <a:pt x="4" y="6"/>
                      </a:cubicBezTo>
                      <a:cubicBezTo>
                        <a:pt x="4" y="7"/>
                        <a:pt x="4" y="7"/>
                        <a:pt x="4" y="7"/>
                      </a:cubicBezTo>
                      <a:cubicBezTo>
                        <a:pt x="4" y="7"/>
                        <a:pt x="4" y="7"/>
                        <a:pt x="4" y="8"/>
                      </a:cubicBezTo>
                      <a:cubicBezTo>
                        <a:pt x="6" y="10"/>
                        <a:pt x="6" y="10"/>
                        <a:pt x="6" y="10"/>
                      </a:cubicBezTo>
                      <a:cubicBezTo>
                        <a:pt x="5" y="10"/>
                        <a:pt x="5" y="11"/>
                        <a:pt x="4" y="12"/>
                      </a:cubicBezTo>
                      <a:cubicBezTo>
                        <a:pt x="2" y="11"/>
                        <a:pt x="2" y="11"/>
                        <a:pt x="2" y="11"/>
                      </a:cubicBezTo>
                      <a:cubicBezTo>
                        <a:pt x="2" y="11"/>
                        <a:pt x="1" y="11"/>
                        <a:pt x="1" y="12"/>
                      </a:cubicBezTo>
                      <a:cubicBezTo>
                        <a:pt x="1" y="12"/>
                        <a:pt x="1" y="12"/>
                        <a:pt x="1" y="12"/>
                      </a:cubicBezTo>
                      <a:cubicBezTo>
                        <a:pt x="1" y="13"/>
                        <a:pt x="1" y="13"/>
                        <a:pt x="1" y="13"/>
                      </a:cubicBezTo>
                      <a:cubicBezTo>
                        <a:pt x="4" y="14"/>
                        <a:pt x="4" y="14"/>
                        <a:pt x="4" y="14"/>
                      </a:cubicBezTo>
                      <a:cubicBezTo>
                        <a:pt x="3" y="15"/>
                        <a:pt x="3" y="16"/>
                        <a:pt x="3" y="17"/>
                      </a:cubicBezTo>
                      <a:cubicBezTo>
                        <a:pt x="0" y="17"/>
                        <a:pt x="0" y="17"/>
                        <a:pt x="0" y="17"/>
                      </a:cubicBezTo>
                      <a:cubicBezTo>
                        <a:pt x="0" y="17"/>
                        <a:pt x="0" y="17"/>
                        <a:pt x="0" y="18"/>
                      </a:cubicBezTo>
                      <a:cubicBezTo>
                        <a:pt x="0" y="18"/>
                        <a:pt x="0" y="18"/>
                        <a:pt x="0" y="18"/>
                      </a:cubicBezTo>
                      <a:cubicBezTo>
                        <a:pt x="0" y="19"/>
                        <a:pt x="0" y="19"/>
                        <a:pt x="0" y="19"/>
                      </a:cubicBezTo>
                      <a:cubicBezTo>
                        <a:pt x="3" y="19"/>
                        <a:pt x="3" y="19"/>
                        <a:pt x="3" y="19"/>
                      </a:cubicBezTo>
                      <a:cubicBezTo>
                        <a:pt x="3" y="20"/>
                        <a:pt x="3" y="21"/>
                        <a:pt x="4" y="22"/>
                      </a:cubicBezTo>
                      <a:cubicBezTo>
                        <a:pt x="1" y="23"/>
                        <a:pt x="1" y="23"/>
                        <a:pt x="1" y="23"/>
                      </a:cubicBezTo>
                      <a:cubicBezTo>
                        <a:pt x="1" y="23"/>
                        <a:pt x="1" y="23"/>
                        <a:pt x="1" y="24"/>
                      </a:cubicBezTo>
                      <a:cubicBezTo>
                        <a:pt x="1" y="24"/>
                        <a:pt x="1" y="24"/>
                        <a:pt x="1" y="24"/>
                      </a:cubicBezTo>
                      <a:cubicBezTo>
                        <a:pt x="1" y="25"/>
                        <a:pt x="1" y="25"/>
                        <a:pt x="2" y="25"/>
                      </a:cubicBezTo>
                      <a:cubicBezTo>
                        <a:pt x="4" y="24"/>
                        <a:pt x="4" y="24"/>
                        <a:pt x="4" y="24"/>
                      </a:cubicBezTo>
                      <a:cubicBezTo>
                        <a:pt x="5" y="25"/>
                        <a:pt x="5" y="26"/>
                        <a:pt x="6" y="26"/>
                      </a:cubicBezTo>
                      <a:cubicBezTo>
                        <a:pt x="4" y="28"/>
                        <a:pt x="4" y="28"/>
                        <a:pt x="4" y="28"/>
                      </a:cubicBezTo>
                      <a:cubicBezTo>
                        <a:pt x="3" y="29"/>
                        <a:pt x="3" y="29"/>
                        <a:pt x="4" y="29"/>
                      </a:cubicBezTo>
                      <a:cubicBezTo>
                        <a:pt x="4" y="30"/>
                        <a:pt x="4" y="30"/>
                        <a:pt x="4" y="30"/>
                      </a:cubicBezTo>
                      <a:cubicBezTo>
                        <a:pt x="4" y="30"/>
                        <a:pt x="5" y="30"/>
                        <a:pt x="5" y="30"/>
                      </a:cubicBezTo>
                      <a:cubicBezTo>
                        <a:pt x="7" y="28"/>
                        <a:pt x="7" y="28"/>
                        <a:pt x="7" y="28"/>
                      </a:cubicBezTo>
                      <a:cubicBezTo>
                        <a:pt x="8" y="29"/>
                        <a:pt x="9" y="29"/>
                        <a:pt x="9" y="30"/>
                      </a:cubicBezTo>
                      <a:cubicBezTo>
                        <a:pt x="8" y="32"/>
                        <a:pt x="8" y="32"/>
                        <a:pt x="8" y="32"/>
                      </a:cubicBezTo>
                      <a:cubicBezTo>
                        <a:pt x="8" y="33"/>
                        <a:pt x="8" y="33"/>
                        <a:pt x="8" y="33"/>
                      </a:cubicBezTo>
                      <a:cubicBezTo>
                        <a:pt x="9" y="34"/>
                        <a:pt x="9" y="34"/>
                        <a:pt x="9" y="34"/>
                      </a:cubicBezTo>
                      <a:cubicBezTo>
                        <a:pt x="9" y="34"/>
                        <a:pt x="10" y="34"/>
                        <a:pt x="10" y="33"/>
                      </a:cubicBezTo>
                      <a:cubicBezTo>
                        <a:pt x="11" y="31"/>
                        <a:pt x="11" y="31"/>
                        <a:pt x="11" y="31"/>
                      </a:cubicBezTo>
                      <a:cubicBezTo>
                        <a:pt x="12" y="32"/>
                        <a:pt x="13" y="32"/>
                        <a:pt x="14" y="32"/>
                      </a:cubicBezTo>
                      <a:cubicBezTo>
                        <a:pt x="14" y="35"/>
                        <a:pt x="14" y="35"/>
                        <a:pt x="14" y="35"/>
                      </a:cubicBezTo>
                      <a:cubicBezTo>
                        <a:pt x="14" y="35"/>
                        <a:pt x="14" y="35"/>
                        <a:pt x="14" y="35"/>
                      </a:cubicBezTo>
                      <a:cubicBezTo>
                        <a:pt x="15" y="36"/>
                        <a:pt x="15" y="36"/>
                        <a:pt x="15" y="36"/>
                      </a:cubicBezTo>
                      <a:cubicBezTo>
                        <a:pt x="15" y="36"/>
                        <a:pt x="15" y="36"/>
                        <a:pt x="16" y="35"/>
                      </a:cubicBezTo>
                      <a:cubicBezTo>
                        <a:pt x="16" y="33"/>
                        <a:pt x="16" y="33"/>
                        <a:pt x="16" y="33"/>
                      </a:cubicBezTo>
                      <a:cubicBezTo>
                        <a:pt x="17" y="33"/>
                        <a:pt x="17" y="33"/>
                        <a:pt x="18" y="33"/>
                      </a:cubicBezTo>
                      <a:cubicBezTo>
                        <a:pt x="18" y="33"/>
                        <a:pt x="18" y="33"/>
                        <a:pt x="19" y="33"/>
                      </a:cubicBezTo>
                      <a:cubicBezTo>
                        <a:pt x="20" y="35"/>
                        <a:pt x="20" y="35"/>
                        <a:pt x="20" y="35"/>
                      </a:cubicBezTo>
                      <a:cubicBezTo>
                        <a:pt x="20" y="36"/>
                        <a:pt x="20" y="36"/>
                        <a:pt x="20" y="36"/>
                      </a:cubicBezTo>
                      <a:cubicBezTo>
                        <a:pt x="21" y="36"/>
                        <a:pt x="21" y="36"/>
                        <a:pt x="21" y="36"/>
                      </a:cubicBezTo>
                      <a:cubicBezTo>
                        <a:pt x="21" y="35"/>
                        <a:pt x="22" y="35"/>
                        <a:pt x="22" y="35"/>
                      </a:cubicBezTo>
                      <a:cubicBezTo>
                        <a:pt x="21" y="32"/>
                        <a:pt x="21" y="32"/>
                        <a:pt x="21" y="32"/>
                      </a:cubicBezTo>
                      <a:cubicBezTo>
                        <a:pt x="22" y="32"/>
                        <a:pt x="23" y="32"/>
                        <a:pt x="24" y="31"/>
                      </a:cubicBezTo>
                      <a:cubicBezTo>
                        <a:pt x="25" y="34"/>
                        <a:pt x="25" y="34"/>
                        <a:pt x="25" y="34"/>
                      </a:cubicBezTo>
                      <a:cubicBezTo>
                        <a:pt x="25" y="34"/>
                        <a:pt x="26" y="34"/>
                        <a:pt x="26" y="34"/>
                      </a:cubicBezTo>
                      <a:cubicBezTo>
                        <a:pt x="27" y="33"/>
                        <a:pt x="27" y="33"/>
                        <a:pt x="27" y="33"/>
                      </a:cubicBezTo>
                      <a:cubicBezTo>
                        <a:pt x="27" y="33"/>
                        <a:pt x="27" y="33"/>
                        <a:pt x="27" y="33"/>
                      </a:cubicBezTo>
                      <a:cubicBezTo>
                        <a:pt x="26" y="30"/>
                        <a:pt x="26" y="30"/>
                        <a:pt x="26" y="30"/>
                      </a:cubicBezTo>
                      <a:cubicBezTo>
                        <a:pt x="27" y="30"/>
                        <a:pt x="27" y="29"/>
                        <a:pt x="28" y="28"/>
                      </a:cubicBezTo>
                      <a:cubicBezTo>
                        <a:pt x="30" y="30"/>
                        <a:pt x="30" y="30"/>
                        <a:pt x="30" y="30"/>
                      </a:cubicBezTo>
                      <a:cubicBezTo>
                        <a:pt x="30" y="30"/>
                        <a:pt x="31" y="30"/>
                        <a:pt x="31" y="30"/>
                      </a:cubicBezTo>
                      <a:cubicBezTo>
                        <a:pt x="31" y="29"/>
                        <a:pt x="31" y="29"/>
                        <a:pt x="31" y="29"/>
                      </a:cubicBezTo>
                      <a:cubicBezTo>
                        <a:pt x="32" y="29"/>
                        <a:pt x="32" y="29"/>
                        <a:pt x="31" y="28"/>
                      </a:cubicBezTo>
                      <a:cubicBezTo>
                        <a:pt x="30" y="26"/>
                        <a:pt x="30" y="26"/>
                        <a:pt x="30" y="26"/>
                      </a:cubicBezTo>
                      <a:cubicBezTo>
                        <a:pt x="30" y="26"/>
                        <a:pt x="30" y="25"/>
                        <a:pt x="31" y="24"/>
                      </a:cubicBezTo>
                      <a:cubicBezTo>
                        <a:pt x="33" y="25"/>
                        <a:pt x="33" y="25"/>
                        <a:pt x="33" y="25"/>
                      </a:cubicBezTo>
                      <a:cubicBezTo>
                        <a:pt x="34" y="25"/>
                        <a:pt x="34" y="25"/>
                        <a:pt x="34" y="25"/>
                      </a:cubicBezTo>
                      <a:cubicBezTo>
                        <a:pt x="34" y="24"/>
                        <a:pt x="34" y="24"/>
                        <a:pt x="34" y="24"/>
                      </a:cubicBezTo>
                      <a:cubicBezTo>
                        <a:pt x="35" y="24"/>
                        <a:pt x="34" y="23"/>
                        <a:pt x="34" y="23"/>
                      </a:cubicBezTo>
                      <a:cubicBezTo>
                        <a:pt x="32" y="22"/>
                        <a:pt x="32" y="22"/>
                        <a:pt x="32" y="22"/>
                      </a:cubicBezTo>
                      <a:cubicBezTo>
                        <a:pt x="32" y="21"/>
                        <a:pt x="32" y="20"/>
                        <a:pt x="32" y="19"/>
                      </a:cubicBezTo>
                      <a:cubicBezTo>
                        <a:pt x="35" y="19"/>
                        <a:pt x="35" y="19"/>
                        <a:pt x="35" y="19"/>
                      </a:cubicBezTo>
                      <a:cubicBezTo>
                        <a:pt x="35" y="19"/>
                        <a:pt x="35" y="19"/>
                        <a:pt x="35" y="19"/>
                      </a:cubicBezTo>
                      <a:cubicBezTo>
                        <a:pt x="35" y="18"/>
                        <a:pt x="35" y="18"/>
                        <a:pt x="35" y="18"/>
                      </a:cubicBezTo>
                      <a:cubicBezTo>
                        <a:pt x="35" y="17"/>
                        <a:pt x="35" y="17"/>
                        <a:pt x="35" y="17"/>
                      </a:cubicBezTo>
                      <a:cubicBezTo>
                        <a:pt x="32" y="17"/>
                        <a:pt x="32" y="17"/>
                        <a:pt x="32" y="17"/>
                      </a:cubicBezTo>
                      <a:cubicBezTo>
                        <a:pt x="32" y="16"/>
                        <a:pt x="32" y="15"/>
                        <a:pt x="32" y="14"/>
                      </a:cubicBezTo>
                      <a:cubicBezTo>
                        <a:pt x="34" y="13"/>
                        <a:pt x="34" y="13"/>
                        <a:pt x="34" y="13"/>
                      </a:cubicBezTo>
                      <a:cubicBezTo>
                        <a:pt x="34" y="13"/>
                        <a:pt x="35" y="13"/>
                        <a:pt x="34" y="12"/>
                      </a:cubicBezTo>
                      <a:cubicBezTo>
                        <a:pt x="34" y="12"/>
                        <a:pt x="34" y="12"/>
                        <a:pt x="34" y="12"/>
                      </a:cubicBezTo>
                      <a:cubicBezTo>
                        <a:pt x="34" y="11"/>
                        <a:pt x="34" y="11"/>
                        <a:pt x="33" y="11"/>
                      </a:cubicBezTo>
                      <a:cubicBezTo>
                        <a:pt x="31" y="12"/>
                        <a:pt x="31" y="12"/>
                        <a:pt x="31" y="12"/>
                      </a:cubicBezTo>
                      <a:cubicBezTo>
                        <a:pt x="31" y="11"/>
                        <a:pt x="30" y="10"/>
                        <a:pt x="30" y="10"/>
                      </a:cubicBezTo>
                      <a:cubicBezTo>
                        <a:pt x="32" y="8"/>
                        <a:pt x="32" y="8"/>
                        <a:pt x="32" y="8"/>
                      </a:cubicBezTo>
                      <a:cubicBezTo>
                        <a:pt x="32" y="8"/>
                        <a:pt x="32" y="7"/>
                        <a:pt x="32" y="7"/>
                      </a:cubicBezTo>
                      <a:cubicBezTo>
                        <a:pt x="31" y="6"/>
                        <a:pt x="31" y="6"/>
                        <a:pt x="31" y="6"/>
                      </a:cubicBezTo>
                      <a:cubicBezTo>
                        <a:pt x="31" y="6"/>
                        <a:pt x="30" y="6"/>
                        <a:pt x="30" y="6"/>
                      </a:cubicBezTo>
                      <a:close/>
                      <a:moveTo>
                        <a:pt x="5" y="18"/>
                      </a:moveTo>
                      <a:cubicBezTo>
                        <a:pt x="6" y="16"/>
                        <a:pt x="6" y="15"/>
                        <a:pt x="6" y="13"/>
                      </a:cubicBezTo>
                      <a:cubicBezTo>
                        <a:pt x="12" y="17"/>
                        <a:pt x="12" y="17"/>
                        <a:pt x="12" y="17"/>
                      </a:cubicBezTo>
                      <a:cubicBezTo>
                        <a:pt x="12" y="17"/>
                        <a:pt x="12" y="18"/>
                        <a:pt x="12" y="18"/>
                      </a:cubicBezTo>
                      <a:cubicBezTo>
                        <a:pt x="12" y="19"/>
                        <a:pt x="12" y="19"/>
                        <a:pt x="12" y="20"/>
                      </a:cubicBezTo>
                      <a:cubicBezTo>
                        <a:pt x="6" y="23"/>
                        <a:pt x="6" y="23"/>
                        <a:pt x="6" y="23"/>
                      </a:cubicBezTo>
                      <a:cubicBezTo>
                        <a:pt x="6" y="21"/>
                        <a:pt x="5" y="20"/>
                        <a:pt x="5" y="18"/>
                      </a:cubicBezTo>
                      <a:close/>
                      <a:moveTo>
                        <a:pt x="16" y="30"/>
                      </a:moveTo>
                      <a:cubicBezTo>
                        <a:pt x="13" y="30"/>
                        <a:pt x="10" y="28"/>
                        <a:pt x="8" y="25"/>
                      </a:cubicBezTo>
                      <a:cubicBezTo>
                        <a:pt x="13" y="22"/>
                        <a:pt x="13" y="22"/>
                        <a:pt x="13" y="22"/>
                      </a:cubicBezTo>
                      <a:cubicBezTo>
                        <a:pt x="14" y="23"/>
                        <a:pt x="15" y="23"/>
                        <a:pt x="16" y="24"/>
                      </a:cubicBezTo>
                      <a:lnTo>
                        <a:pt x="16" y="30"/>
                      </a:lnTo>
                      <a:close/>
                      <a:moveTo>
                        <a:pt x="19" y="30"/>
                      </a:moveTo>
                      <a:cubicBezTo>
                        <a:pt x="19" y="24"/>
                        <a:pt x="19" y="24"/>
                        <a:pt x="19" y="24"/>
                      </a:cubicBezTo>
                      <a:cubicBezTo>
                        <a:pt x="20" y="23"/>
                        <a:pt x="21" y="23"/>
                        <a:pt x="22" y="22"/>
                      </a:cubicBezTo>
                      <a:cubicBezTo>
                        <a:pt x="27" y="25"/>
                        <a:pt x="27" y="25"/>
                        <a:pt x="27" y="25"/>
                      </a:cubicBezTo>
                      <a:cubicBezTo>
                        <a:pt x="25" y="28"/>
                        <a:pt x="22" y="30"/>
                        <a:pt x="19" y="30"/>
                      </a:cubicBezTo>
                      <a:close/>
                      <a:moveTo>
                        <a:pt x="20" y="18"/>
                      </a:moveTo>
                      <a:cubicBezTo>
                        <a:pt x="20" y="19"/>
                        <a:pt x="19" y="21"/>
                        <a:pt x="18" y="21"/>
                      </a:cubicBezTo>
                      <a:cubicBezTo>
                        <a:pt x="16" y="21"/>
                        <a:pt x="15" y="19"/>
                        <a:pt x="15" y="18"/>
                      </a:cubicBezTo>
                      <a:cubicBezTo>
                        <a:pt x="15" y="17"/>
                        <a:pt x="16" y="16"/>
                        <a:pt x="18" y="16"/>
                      </a:cubicBezTo>
                      <a:cubicBezTo>
                        <a:pt x="19" y="16"/>
                        <a:pt x="20" y="17"/>
                        <a:pt x="20" y="18"/>
                      </a:cubicBezTo>
                      <a:close/>
                      <a:moveTo>
                        <a:pt x="13" y="14"/>
                      </a:moveTo>
                      <a:cubicBezTo>
                        <a:pt x="8" y="11"/>
                        <a:pt x="8" y="11"/>
                        <a:pt x="8" y="11"/>
                      </a:cubicBezTo>
                      <a:cubicBezTo>
                        <a:pt x="10" y="8"/>
                        <a:pt x="13" y="6"/>
                        <a:pt x="16" y="6"/>
                      </a:cubicBezTo>
                      <a:cubicBezTo>
                        <a:pt x="16" y="12"/>
                        <a:pt x="16" y="12"/>
                        <a:pt x="16" y="12"/>
                      </a:cubicBezTo>
                      <a:cubicBezTo>
                        <a:pt x="15" y="13"/>
                        <a:pt x="14" y="13"/>
                        <a:pt x="13" y="14"/>
                      </a:cubicBezTo>
                      <a:close/>
                      <a:moveTo>
                        <a:pt x="30" y="18"/>
                      </a:moveTo>
                      <a:cubicBezTo>
                        <a:pt x="30" y="20"/>
                        <a:pt x="29" y="21"/>
                        <a:pt x="29" y="23"/>
                      </a:cubicBezTo>
                      <a:cubicBezTo>
                        <a:pt x="23" y="20"/>
                        <a:pt x="23" y="20"/>
                        <a:pt x="23" y="20"/>
                      </a:cubicBezTo>
                      <a:cubicBezTo>
                        <a:pt x="23" y="19"/>
                        <a:pt x="23" y="19"/>
                        <a:pt x="23" y="18"/>
                      </a:cubicBezTo>
                      <a:cubicBezTo>
                        <a:pt x="23" y="18"/>
                        <a:pt x="23" y="17"/>
                        <a:pt x="23" y="17"/>
                      </a:cubicBezTo>
                      <a:cubicBezTo>
                        <a:pt x="29" y="13"/>
                        <a:pt x="29" y="13"/>
                        <a:pt x="29" y="13"/>
                      </a:cubicBezTo>
                      <a:cubicBezTo>
                        <a:pt x="29" y="15"/>
                        <a:pt x="30" y="16"/>
                        <a:pt x="30" y="18"/>
                      </a:cubicBezTo>
                      <a:close/>
                      <a:moveTo>
                        <a:pt x="27" y="11"/>
                      </a:moveTo>
                      <a:cubicBezTo>
                        <a:pt x="22" y="14"/>
                        <a:pt x="22" y="14"/>
                        <a:pt x="22" y="14"/>
                      </a:cubicBezTo>
                      <a:cubicBezTo>
                        <a:pt x="21" y="13"/>
                        <a:pt x="20" y="13"/>
                        <a:pt x="19" y="12"/>
                      </a:cubicBezTo>
                      <a:cubicBezTo>
                        <a:pt x="19" y="6"/>
                        <a:pt x="19" y="6"/>
                        <a:pt x="19" y="6"/>
                      </a:cubicBezTo>
                      <a:cubicBezTo>
                        <a:pt x="22" y="6"/>
                        <a:pt x="25" y="8"/>
                        <a:pt x="27" y="11"/>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87" name="Freeform 508">
                  <a:extLst>
                    <a:ext uri="{FF2B5EF4-FFF2-40B4-BE49-F238E27FC236}">
                      <a16:creationId xmlns:a16="http://schemas.microsoft.com/office/drawing/2014/main" id="{B7E4C50C-D9D5-48D2-884A-2E1C6950EA17}"/>
                    </a:ext>
                  </a:extLst>
                </p:cNvPr>
                <p:cNvSpPr>
                  <a:spLocks/>
                </p:cNvSpPr>
                <p:nvPr/>
              </p:nvSpPr>
              <p:spPr bwMode="auto">
                <a:xfrm>
                  <a:off x="5786438" y="2117729"/>
                  <a:ext cx="28575" cy="38100"/>
                </a:xfrm>
                <a:custGeom>
                  <a:avLst/>
                  <a:gdLst>
                    <a:gd name="T0" fmla="*/ 2147483647 w 9"/>
                    <a:gd name="T1" fmla="*/ 0 h 12"/>
                    <a:gd name="T2" fmla="*/ 0 w 9"/>
                    <a:gd name="T3" fmla="*/ 2147483647 h 12"/>
                    <a:gd name="T4" fmla="*/ 2147483647 w 9"/>
                    <a:gd name="T5" fmla="*/ 2147483647 h 12"/>
                    <a:gd name="T6" fmla="*/ 2147483647 w 9"/>
                    <a:gd name="T7" fmla="*/ 2147483647 h 12"/>
                    <a:gd name="T8" fmla="*/ 2147483647 w 9"/>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4" y="0"/>
                      </a:moveTo>
                      <a:cubicBezTo>
                        <a:pt x="2" y="0"/>
                        <a:pt x="0" y="3"/>
                        <a:pt x="0" y="6"/>
                      </a:cubicBezTo>
                      <a:cubicBezTo>
                        <a:pt x="0" y="10"/>
                        <a:pt x="2" y="12"/>
                        <a:pt x="5" y="12"/>
                      </a:cubicBezTo>
                      <a:cubicBezTo>
                        <a:pt x="7" y="12"/>
                        <a:pt x="9" y="9"/>
                        <a:pt x="9" y="6"/>
                      </a:cubicBezTo>
                      <a:cubicBezTo>
                        <a:pt x="9" y="3"/>
                        <a:pt x="7" y="0"/>
                        <a:pt x="4" y="0"/>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88" name="Freeform 509">
                  <a:extLst>
                    <a:ext uri="{FF2B5EF4-FFF2-40B4-BE49-F238E27FC236}">
                      <a16:creationId xmlns:a16="http://schemas.microsoft.com/office/drawing/2014/main" id="{C839DD6A-B1BA-472E-BD01-791ACFAA7405}"/>
                    </a:ext>
                  </a:extLst>
                </p:cNvPr>
                <p:cNvSpPr>
                  <a:spLocks noEditPoints="1"/>
                </p:cNvSpPr>
                <p:nvPr/>
              </p:nvSpPr>
              <p:spPr bwMode="auto">
                <a:xfrm>
                  <a:off x="5754688" y="2085979"/>
                  <a:ext cx="195263" cy="133350"/>
                </a:xfrm>
                <a:custGeom>
                  <a:avLst/>
                  <a:gdLst>
                    <a:gd name="T0" fmla="*/ 2147483647 w 61"/>
                    <a:gd name="T1" fmla="*/ 0 h 42"/>
                    <a:gd name="T2" fmla="*/ 2147483647 w 61"/>
                    <a:gd name="T3" fmla="*/ 0 h 42"/>
                    <a:gd name="T4" fmla="*/ 0 w 61"/>
                    <a:gd name="T5" fmla="*/ 2147483647 h 42"/>
                    <a:gd name="T6" fmla="*/ 0 w 61"/>
                    <a:gd name="T7" fmla="*/ 2147483647 h 42"/>
                    <a:gd name="T8" fmla="*/ 2147483647 w 61"/>
                    <a:gd name="T9" fmla="*/ 2147483647 h 42"/>
                    <a:gd name="T10" fmla="*/ 2147483647 w 61"/>
                    <a:gd name="T11" fmla="*/ 2147483647 h 42"/>
                    <a:gd name="T12" fmla="*/ 2147483647 w 61"/>
                    <a:gd name="T13" fmla="*/ 2147483647 h 42"/>
                    <a:gd name="T14" fmla="*/ 2147483647 w 61"/>
                    <a:gd name="T15" fmla="*/ 2147483647 h 42"/>
                    <a:gd name="T16" fmla="*/ 2147483647 w 61"/>
                    <a:gd name="T17" fmla="*/ 2147483647 h 42"/>
                    <a:gd name="T18" fmla="*/ 2147483647 w 61"/>
                    <a:gd name="T19" fmla="*/ 2147483647 h 42"/>
                    <a:gd name="T20" fmla="*/ 2147483647 w 61"/>
                    <a:gd name="T21" fmla="*/ 0 h 42"/>
                    <a:gd name="T22" fmla="*/ 2147483647 w 61"/>
                    <a:gd name="T23" fmla="*/ 2147483647 h 42"/>
                    <a:gd name="T24" fmla="*/ 2147483647 w 61"/>
                    <a:gd name="T25" fmla="*/ 2147483647 h 42"/>
                    <a:gd name="T26" fmla="*/ 2147483647 w 61"/>
                    <a:gd name="T27" fmla="*/ 2147483647 h 42"/>
                    <a:gd name="T28" fmla="*/ 2147483647 w 61"/>
                    <a:gd name="T29" fmla="*/ 2147483647 h 42"/>
                    <a:gd name="T30" fmla="*/ 2147483647 w 61"/>
                    <a:gd name="T31" fmla="*/ 2147483647 h 42"/>
                    <a:gd name="T32" fmla="*/ 2147483647 w 61"/>
                    <a:gd name="T33" fmla="*/ 2147483647 h 42"/>
                    <a:gd name="T34" fmla="*/ 2147483647 w 61"/>
                    <a:gd name="T35" fmla="*/ 2147483647 h 42"/>
                    <a:gd name="T36" fmla="*/ 2147483647 w 61"/>
                    <a:gd name="T37" fmla="*/ 2147483647 h 42"/>
                    <a:gd name="T38" fmla="*/ 2147483647 w 61"/>
                    <a:gd name="T39" fmla="*/ 2147483647 h 42"/>
                    <a:gd name="T40" fmla="*/ 2147483647 w 61"/>
                    <a:gd name="T41" fmla="*/ 2147483647 h 42"/>
                    <a:gd name="T42" fmla="*/ 2147483647 w 61"/>
                    <a:gd name="T43" fmla="*/ 2147483647 h 42"/>
                    <a:gd name="T44" fmla="*/ 2147483647 w 61"/>
                    <a:gd name="T45" fmla="*/ 2147483647 h 42"/>
                    <a:gd name="T46" fmla="*/ 2147483647 w 61"/>
                    <a:gd name="T47" fmla="*/ 2147483647 h 42"/>
                    <a:gd name="T48" fmla="*/ 2147483647 w 61"/>
                    <a:gd name="T49" fmla="*/ 2147483647 h 42"/>
                    <a:gd name="T50" fmla="*/ 2147483647 w 61"/>
                    <a:gd name="T51" fmla="*/ 2147483647 h 42"/>
                    <a:gd name="T52" fmla="*/ 2147483647 w 61"/>
                    <a:gd name="T53" fmla="*/ 2147483647 h 42"/>
                    <a:gd name="T54" fmla="*/ 2147483647 w 61"/>
                    <a:gd name="T55" fmla="*/ 2147483647 h 42"/>
                    <a:gd name="T56" fmla="*/ 2147483647 w 61"/>
                    <a:gd name="T57" fmla="*/ 2147483647 h 42"/>
                    <a:gd name="T58" fmla="*/ 2147483647 w 61"/>
                    <a:gd name="T59" fmla="*/ 2147483647 h 42"/>
                    <a:gd name="T60" fmla="*/ 2147483647 w 61"/>
                    <a:gd name="T61" fmla="*/ 2147483647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1" h="42">
                      <a:moveTo>
                        <a:pt x="60" y="0"/>
                      </a:moveTo>
                      <a:cubicBezTo>
                        <a:pt x="1" y="0"/>
                        <a:pt x="1" y="0"/>
                        <a:pt x="1" y="0"/>
                      </a:cubicBezTo>
                      <a:cubicBezTo>
                        <a:pt x="0" y="0"/>
                        <a:pt x="0" y="1"/>
                        <a:pt x="0" y="1"/>
                      </a:cubicBezTo>
                      <a:cubicBezTo>
                        <a:pt x="0" y="42"/>
                        <a:pt x="0" y="42"/>
                        <a:pt x="0" y="42"/>
                      </a:cubicBezTo>
                      <a:cubicBezTo>
                        <a:pt x="0" y="42"/>
                        <a:pt x="0" y="42"/>
                        <a:pt x="1" y="42"/>
                      </a:cubicBezTo>
                      <a:cubicBezTo>
                        <a:pt x="36" y="42"/>
                        <a:pt x="36" y="42"/>
                        <a:pt x="36" y="42"/>
                      </a:cubicBezTo>
                      <a:cubicBezTo>
                        <a:pt x="36" y="41"/>
                        <a:pt x="36" y="39"/>
                        <a:pt x="36" y="37"/>
                      </a:cubicBezTo>
                      <a:cubicBezTo>
                        <a:pt x="36" y="27"/>
                        <a:pt x="44" y="18"/>
                        <a:pt x="55" y="18"/>
                      </a:cubicBezTo>
                      <a:cubicBezTo>
                        <a:pt x="57" y="18"/>
                        <a:pt x="59" y="18"/>
                        <a:pt x="61" y="19"/>
                      </a:cubicBezTo>
                      <a:cubicBezTo>
                        <a:pt x="61" y="1"/>
                        <a:pt x="61" y="1"/>
                        <a:pt x="61" y="1"/>
                      </a:cubicBezTo>
                      <a:cubicBezTo>
                        <a:pt x="61" y="1"/>
                        <a:pt x="61" y="0"/>
                        <a:pt x="60" y="0"/>
                      </a:cubicBezTo>
                      <a:close/>
                      <a:moveTo>
                        <a:pt x="14" y="25"/>
                      </a:moveTo>
                      <a:cubicBezTo>
                        <a:pt x="9" y="25"/>
                        <a:pt x="6" y="21"/>
                        <a:pt x="6" y="16"/>
                      </a:cubicBezTo>
                      <a:cubicBezTo>
                        <a:pt x="6" y="11"/>
                        <a:pt x="9" y="7"/>
                        <a:pt x="15" y="7"/>
                      </a:cubicBezTo>
                      <a:cubicBezTo>
                        <a:pt x="20" y="7"/>
                        <a:pt x="23" y="11"/>
                        <a:pt x="23" y="16"/>
                      </a:cubicBezTo>
                      <a:cubicBezTo>
                        <a:pt x="23" y="22"/>
                        <a:pt x="20" y="25"/>
                        <a:pt x="14" y="25"/>
                      </a:cubicBezTo>
                      <a:close/>
                      <a:moveTo>
                        <a:pt x="30" y="25"/>
                      </a:moveTo>
                      <a:cubicBezTo>
                        <a:pt x="28" y="25"/>
                        <a:pt x="26" y="25"/>
                        <a:pt x="25" y="24"/>
                      </a:cubicBezTo>
                      <a:cubicBezTo>
                        <a:pt x="26" y="21"/>
                        <a:pt x="26" y="21"/>
                        <a:pt x="26" y="21"/>
                      </a:cubicBezTo>
                      <a:cubicBezTo>
                        <a:pt x="27" y="21"/>
                        <a:pt x="29" y="22"/>
                        <a:pt x="31" y="22"/>
                      </a:cubicBezTo>
                      <a:cubicBezTo>
                        <a:pt x="32" y="22"/>
                        <a:pt x="33" y="21"/>
                        <a:pt x="33" y="20"/>
                      </a:cubicBezTo>
                      <a:cubicBezTo>
                        <a:pt x="33" y="19"/>
                        <a:pt x="33" y="18"/>
                        <a:pt x="30" y="17"/>
                      </a:cubicBezTo>
                      <a:cubicBezTo>
                        <a:pt x="27" y="16"/>
                        <a:pt x="25" y="15"/>
                        <a:pt x="25" y="12"/>
                      </a:cubicBezTo>
                      <a:cubicBezTo>
                        <a:pt x="25" y="9"/>
                        <a:pt x="28" y="7"/>
                        <a:pt x="32" y="7"/>
                      </a:cubicBezTo>
                      <a:cubicBezTo>
                        <a:pt x="34" y="7"/>
                        <a:pt x="36" y="7"/>
                        <a:pt x="37" y="8"/>
                      </a:cubicBezTo>
                      <a:cubicBezTo>
                        <a:pt x="36" y="11"/>
                        <a:pt x="36" y="11"/>
                        <a:pt x="36" y="11"/>
                      </a:cubicBezTo>
                      <a:cubicBezTo>
                        <a:pt x="35" y="10"/>
                        <a:pt x="34" y="10"/>
                        <a:pt x="32" y="10"/>
                      </a:cubicBezTo>
                      <a:cubicBezTo>
                        <a:pt x="30" y="10"/>
                        <a:pt x="30" y="11"/>
                        <a:pt x="30" y="12"/>
                      </a:cubicBezTo>
                      <a:cubicBezTo>
                        <a:pt x="30" y="13"/>
                        <a:pt x="31" y="13"/>
                        <a:pt x="33" y="14"/>
                      </a:cubicBezTo>
                      <a:cubicBezTo>
                        <a:pt x="36" y="15"/>
                        <a:pt x="38" y="17"/>
                        <a:pt x="38" y="20"/>
                      </a:cubicBezTo>
                      <a:cubicBezTo>
                        <a:pt x="38" y="23"/>
                        <a:pt x="35" y="25"/>
                        <a:pt x="30" y="25"/>
                      </a:cubicBez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89" name="Freeform 510">
                  <a:extLst>
                    <a:ext uri="{FF2B5EF4-FFF2-40B4-BE49-F238E27FC236}">
                      <a16:creationId xmlns:a16="http://schemas.microsoft.com/office/drawing/2014/main" id="{C228A81B-CF0C-4692-A65C-BED2CDBAEF0B}"/>
                    </a:ext>
                  </a:extLst>
                </p:cNvPr>
                <p:cNvSpPr>
                  <a:spLocks noEditPoints="1"/>
                </p:cNvSpPr>
                <p:nvPr/>
              </p:nvSpPr>
              <p:spPr bwMode="auto">
                <a:xfrm>
                  <a:off x="5657850" y="1503365"/>
                  <a:ext cx="387350" cy="390526"/>
                </a:xfrm>
                <a:custGeom>
                  <a:avLst/>
                  <a:gdLst>
                    <a:gd name="T0" fmla="*/ 2147483647 w 244"/>
                    <a:gd name="T1" fmla="*/ 2147483647 h 246"/>
                    <a:gd name="T2" fmla="*/ 0 w 244"/>
                    <a:gd name="T3" fmla="*/ 2147483647 h 246"/>
                    <a:gd name="T4" fmla="*/ 0 w 244"/>
                    <a:gd name="T5" fmla="*/ 0 h 246"/>
                    <a:gd name="T6" fmla="*/ 2147483647 w 244"/>
                    <a:gd name="T7" fmla="*/ 0 h 246"/>
                    <a:gd name="T8" fmla="*/ 2147483647 w 244"/>
                    <a:gd name="T9" fmla="*/ 2147483647 h 246"/>
                    <a:gd name="T10" fmla="*/ 2147483647 w 244"/>
                    <a:gd name="T11" fmla="*/ 2147483647 h 246"/>
                    <a:gd name="T12" fmla="*/ 2147483647 w 244"/>
                    <a:gd name="T13" fmla="*/ 0 h 246"/>
                    <a:gd name="T14" fmla="*/ 2147483647 w 244"/>
                    <a:gd name="T15" fmla="*/ 0 h 246"/>
                    <a:gd name="T16" fmla="*/ 2147483647 w 244"/>
                    <a:gd name="T17" fmla="*/ 2147483647 h 246"/>
                    <a:gd name="T18" fmla="*/ 2147483647 w 244"/>
                    <a:gd name="T19" fmla="*/ 2147483647 h 246"/>
                    <a:gd name="T20" fmla="*/ 2147483647 w 244"/>
                    <a:gd name="T21" fmla="*/ 2147483647 h 246"/>
                    <a:gd name="T22" fmla="*/ 2147483647 w 244"/>
                    <a:gd name="T23" fmla="*/ 2147483647 h 246"/>
                    <a:gd name="T24" fmla="*/ 2147483647 w 244"/>
                    <a:gd name="T25" fmla="*/ 2147483647 h 246"/>
                    <a:gd name="T26" fmla="*/ 2147483647 w 244"/>
                    <a:gd name="T27" fmla="*/ 2147483647 h 246"/>
                    <a:gd name="T28" fmla="*/ 2147483647 w 244"/>
                    <a:gd name="T29" fmla="*/ 2147483647 h 246"/>
                    <a:gd name="T30" fmla="*/ 2147483647 w 244"/>
                    <a:gd name="T31" fmla="*/ 2147483647 h 246"/>
                    <a:gd name="T32" fmla="*/ 2147483647 w 244"/>
                    <a:gd name="T33" fmla="*/ 2147483647 h 246"/>
                    <a:gd name="T34" fmla="*/ 2147483647 w 244"/>
                    <a:gd name="T35" fmla="*/ 2147483647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6">
                      <a:moveTo>
                        <a:pt x="244" y="246"/>
                      </a:moveTo>
                      <a:lnTo>
                        <a:pt x="0" y="246"/>
                      </a:lnTo>
                      <a:lnTo>
                        <a:pt x="0" y="0"/>
                      </a:lnTo>
                      <a:lnTo>
                        <a:pt x="97" y="0"/>
                      </a:lnTo>
                      <a:lnTo>
                        <a:pt x="97" y="55"/>
                      </a:lnTo>
                      <a:lnTo>
                        <a:pt x="147" y="55"/>
                      </a:lnTo>
                      <a:lnTo>
                        <a:pt x="147" y="0"/>
                      </a:lnTo>
                      <a:lnTo>
                        <a:pt x="244" y="0"/>
                      </a:lnTo>
                      <a:lnTo>
                        <a:pt x="244" y="246"/>
                      </a:lnTo>
                      <a:close/>
                      <a:moveTo>
                        <a:pt x="15" y="230"/>
                      </a:moveTo>
                      <a:lnTo>
                        <a:pt x="228" y="230"/>
                      </a:lnTo>
                      <a:lnTo>
                        <a:pt x="228" y="17"/>
                      </a:lnTo>
                      <a:lnTo>
                        <a:pt x="164" y="17"/>
                      </a:lnTo>
                      <a:lnTo>
                        <a:pt x="164" y="71"/>
                      </a:lnTo>
                      <a:lnTo>
                        <a:pt x="81" y="71"/>
                      </a:lnTo>
                      <a:lnTo>
                        <a:pt x="81" y="17"/>
                      </a:lnTo>
                      <a:lnTo>
                        <a:pt x="15" y="17"/>
                      </a:lnTo>
                      <a:lnTo>
                        <a:pt x="15" y="230"/>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90" name="Freeform 511">
                  <a:extLst>
                    <a:ext uri="{FF2B5EF4-FFF2-40B4-BE49-F238E27FC236}">
                      <a16:creationId xmlns:a16="http://schemas.microsoft.com/office/drawing/2014/main" id="{E4B22C15-A3AC-4599-8902-1F9C068B4707}"/>
                    </a:ext>
                  </a:extLst>
                </p:cNvPr>
                <p:cNvSpPr>
                  <a:spLocks/>
                </p:cNvSpPr>
                <p:nvPr/>
              </p:nvSpPr>
              <p:spPr bwMode="auto">
                <a:xfrm>
                  <a:off x="5716588" y="1635128"/>
                  <a:ext cx="207963" cy="207963"/>
                </a:xfrm>
                <a:custGeom>
                  <a:avLst/>
                  <a:gdLst>
                    <a:gd name="T0" fmla="*/ 2147483647 w 65"/>
                    <a:gd name="T1" fmla="*/ 2147483647 h 65"/>
                    <a:gd name="T2" fmla="*/ 2147483647 w 65"/>
                    <a:gd name="T3" fmla="*/ 2147483647 h 65"/>
                    <a:gd name="T4" fmla="*/ 2147483647 w 65"/>
                    <a:gd name="T5" fmla="*/ 2147483647 h 65"/>
                    <a:gd name="T6" fmla="*/ 2147483647 w 65"/>
                    <a:gd name="T7" fmla="*/ 2147483647 h 65"/>
                    <a:gd name="T8" fmla="*/ 2147483647 w 65"/>
                    <a:gd name="T9" fmla="*/ 2147483647 h 65"/>
                    <a:gd name="T10" fmla="*/ 2147483647 w 65"/>
                    <a:gd name="T11" fmla="*/ 2147483647 h 65"/>
                    <a:gd name="T12" fmla="*/ 2147483647 w 65"/>
                    <a:gd name="T13" fmla="*/ 2147483647 h 65"/>
                    <a:gd name="T14" fmla="*/ 2147483647 w 65"/>
                    <a:gd name="T15" fmla="*/ 2147483647 h 65"/>
                    <a:gd name="T16" fmla="*/ 2147483647 w 65"/>
                    <a:gd name="T17" fmla="*/ 2147483647 h 65"/>
                    <a:gd name="T18" fmla="*/ 2147483647 w 65"/>
                    <a:gd name="T19" fmla="*/ 2147483647 h 65"/>
                    <a:gd name="T20" fmla="*/ 2147483647 w 65"/>
                    <a:gd name="T21" fmla="*/ 2147483647 h 65"/>
                    <a:gd name="T22" fmla="*/ 2147483647 w 65"/>
                    <a:gd name="T23" fmla="*/ 2147483647 h 65"/>
                    <a:gd name="T24" fmla="*/ 2147483647 w 65"/>
                    <a:gd name="T25" fmla="*/ 2147483647 h 65"/>
                    <a:gd name="T26" fmla="*/ 2147483647 w 65"/>
                    <a:gd name="T27" fmla="*/ 2147483647 h 65"/>
                    <a:gd name="T28" fmla="*/ 2147483647 w 65"/>
                    <a:gd name="T29" fmla="*/ 2147483647 h 65"/>
                    <a:gd name="T30" fmla="*/ 2147483647 w 65"/>
                    <a:gd name="T31" fmla="*/ 0 h 65"/>
                    <a:gd name="T32" fmla="*/ 2147483647 w 65"/>
                    <a:gd name="T33" fmla="*/ 2147483647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65">
                      <a:moveTo>
                        <a:pt x="24" y="8"/>
                      </a:moveTo>
                      <a:cubicBezTo>
                        <a:pt x="24" y="20"/>
                        <a:pt x="24" y="20"/>
                        <a:pt x="24" y="20"/>
                      </a:cubicBezTo>
                      <a:cubicBezTo>
                        <a:pt x="24" y="46"/>
                        <a:pt x="24" y="46"/>
                        <a:pt x="24" y="46"/>
                      </a:cubicBezTo>
                      <a:cubicBezTo>
                        <a:pt x="21" y="44"/>
                        <a:pt x="16" y="44"/>
                        <a:pt x="11" y="46"/>
                      </a:cubicBezTo>
                      <a:cubicBezTo>
                        <a:pt x="4" y="49"/>
                        <a:pt x="0" y="54"/>
                        <a:pt x="1" y="59"/>
                      </a:cubicBezTo>
                      <a:cubicBezTo>
                        <a:pt x="3" y="64"/>
                        <a:pt x="10" y="65"/>
                        <a:pt x="17" y="63"/>
                      </a:cubicBezTo>
                      <a:cubicBezTo>
                        <a:pt x="23" y="60"/>
                        <a:pt x="27" y="56"/>
                        <a:pt x="27" y="51"/>
                      </a:cubicBezTo>
                      <a:cubicBezTo>
                        <a:pt x="27" y="20"/>
                        <a:pt x="27" y="20"/>
                        <a:pt x="27" y="20"/>
                      </a:cubicBezTo>
                      <a:cubicBezTo>
                        <a:pt x="62" y="13"/>
                        <a:pt x="62" y="13"/>
                        <a:pt x="62" y="13"/>
                      </a:cubicBezTo>
                      <a:cubicBezTo>
                        <a:pt x="62" y="39"/>
                        <a:pt x="62" y="39"/>
                        <a:pt x="62" y="39"/>
                      </a:cubicBezTo>
                      <a:cubicBezTo>
                        <a:pt x="59" y="38"/>
                        <a:pt x="54" y="37"/>
                        <a:pt x="49" y="39"/>
                      </a:cubicBezTo>
                      <a:cubicBezTo>
                        <a:pt x="42" y="42"/>
                        <a:pt x="37" y="47"/>
                        <a:pt x="39" y="52"/>
                      </a:cubicBezTo>
                      <a:cubicBezTo>
                        <a:pt x="41" y="57"/>
                        <a:pt x="48" y="58"/>
                        <a:pt x="55" y="56"/>
                      </a:cubicBezTo>
                      <a:cubicBezTo>
                        <a:pt x="61" y="53"/>
                        <a:pt x="65" y="49"/>
                        <a:pt x="65" y="44"/>
                      </a:cubicBezTo>
                      <a:cubicBezTo>
                        <a:pt x="65" y="13"/>
                        <a:pt x="65" y="13"/>
                        <a:pt x="65" y="13"/>
                      </a:cubicBezTo>
                      <a:cubicBezTo>
                        <a:pt x="65" y="0"/>
                        <a:pt x="65" y="0"/>
                        <a:pt x="65" y="0"/>
                      </a:cubicBezTo>
                      <a:lnTo>
                        <a:pt x="24" y="8"/>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91" name="Freeform 512">
                  <a:extLst>
                    <a:ext uri="{FF2B5EF4-FFF2-40B4-BE49-F238E27FC236}">
                      <a16:creationId xmlns:a16="http://schemas.microsoft.com/office/drawing/2014/main" id="{4F49840A-B59A-40E9-A51A-9ACE557334CC}"/>
                    </a:ext>
                  </a:extLst>
                </p:cNvPr>
                <p:cNvSpPr>
                  <a:spLocks noEditPoints="1"/>
                </p:cNvSpPr>
                <p:nvPr/>
              </p:nvSpPr>
              <p:spPr bwMode="auto">
                <a:xfrm>
                  <a:off x="5657850" y="2389192"/>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4"/>
                      </a:lnTo>
                      <a:lnTo>
                        <a:pt x="147" y="54"/>
                      </a:lnTo>
                      <a:lnTo>
                        <a:pt x="147" y="0"/>
                      </a:lnTo>
                      <a:lnTo>
                        <a:pt x="244" y="0"/>
                      </a:lnTo>
                      <a:lnTo>
                        <a:pt x="244" y="244"/>
                      </a:lnTo>
                      <a:close/>
                      <a:moveTo>
                        <a:pt x="15" y="228"/>
                      </a:moveTo>
                      <a:lnTo>
                        <a:pt x="228" y="228"/>
                      </a:lnTo>
                      <a:lnTo>
                        <a:pt x="228" y="14"/>
                      </a:lnTo>
                      <a:lnTo>
                        <a:pt x="164" y="14"/>
                      </a:lnTo>
                      <a:lnTo>
                        <a:pt x="164" y="69"/>
                      </a:lnTo>
                      <a:lnTo>
                        <a:pt x="81" y="69"/>
                      </a:lnTo>
                      <a:lnTo>
                        <a:pt x="81" y="14"/>
                      </a:lnTo>
                      <a:lnTo>
                        <a:pt x="15" y="14"/>
                      </a:lnTo>
                      <a:lnTo>
                        <a:pt x="15" y="228"/>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92" name="Freeform 513">
                  <a:extLst>
                    <a:ext uri="{FF2B5EF4-FFF2-40B4-BE49-F238E27FC236}">
                      <a16:creationId xmlns:a16="http://schemas.microsoft.com/office/drawing/2014/main" id="{C88D2FEE-F766-4B66-A017-3570821B15EE}"/>
                    </a:ext>
                  </a:extLst>
                </p:cNvPr>
                <p:cNvSpPr>
                  <a:spLocks noEditPoints="1"/>
                </p:cNvSpPr>
                <p:nvPr/>
              </p:nvSpPr>
              <p:spPr bwMode="auto">
                <a:xfrm>
                  <a:off x="5738813" y="2533655"/>
                  <a:ext cx="236538" cy="180975"/>
                </a:xfrm>
                <a:custGeom>
                  <a:avLst/>
                  <a:gdLst>
                    <a:gd name="T0" fmla="*/ 0 w 74"/>
                    <a:gd name="T1" fmla="*/ 2147483647 h 57"/>
                    <a:gd name="T2" fmla="*/ 2147483647 w 74"/>
                    <a:gd name="T3" fmla="*/ 0 h 57"/>
                    <a:gd name="T4" fmla="*/ 2147483647 w 74"/>
                    <a:gd name="T5" fmla="*/ 2147483647 h 57"/>
                    <a:gd name="T6" fmla="*/ 2147483647 w 74"/>
                    <a:gd name="T7" fmla="*/ 2147483647 h 57"/>
                    <a:gd name="T8" fmla="*/ 2147483647 w 74"/>
                    <a:gd name="T9" fmla="*/ 2147483647 h 57"/>
                    <a:gd name="T10" fmla="*/ 2147483647 w 74"/>
                    <a:gd name="T11" fmla="*/ 2147483647 h 57"/>
                    <a:gd name="T12" fmla="*/ 2147483647 w 74"/>
                    <a:gd name="T13" fmla="*/ 2147483647 h 57"/>
                    <a:gd name="T14" fmla="*/ 2147483647 w 74"/>
                    <a:gd name="T15" fmla="*/ 2147483647 h 57"/>
                    <a:gd name="T16" fmla="*/ 2147483647 w 74"/>
                    <a:gd name="T17" fmla="*/ 2147483647 h 57"/>
                    <a:gd name="T18" fmla="*/ 2147483647 w 74"/>
                    <a:gd name="T19" fmla="*/ 2147483647 h 57"/>
                    <a:gd name="T20" fmla="*/ 2147483647 w 74"/>
                    <a:gd name="T21" fmla="*/ 2147483647 h 57"/>
                    <a:gd name="T22" fmla="*/ 2147483647 w 74"/>
                    <a:gd name="T23" fmla="*/ 2147483647 h 57"/>
                    <a:gd name="T24" fmla="*/ 2147483647 w 74"/>
                    <a:gd name="T25" fmla="*/ 2147483647 h 57"/>
                    <a:gd name="T26" fmla="*/ 2147483647 w 74"/>
                    <a:gd name="T27" fmla="*/ 2147483647 h 57"/>
                    <a:gd name="T28" fmla="*/ 2147483647 w 74"/>
                    <a:gd name="T29" fmla="*/ 2147483647 h 57"/>
                    <a:gd name="T30" fmla="*/ 2147483647 w 74"/>
                    <a:gd name="T31" fmla="*/ 2147483647 h 57"/>
                    <a:gd name="T32" fmla="*/ 2147483647 w 74"/>
                    <a:gd name="T33" fmla="*/ 2147483647 h 57"/>
                    <a:gd name="T34" fmla="*/ 2147483647 w 74"/>
                    <a:gd name="T35" fmla="*/ 2147483647 h 57"/>
                    <a:gd name="T36" fmla="*/ 2147483647 w 74"/>
                    <a:gd name="T37" fmla="*/ 2147483647 h 57"/>
                    <a:gd name="T38" fmla="*/ 2147483647 w 74"/>
                    <a:gd name="T39" fmla="*/ 2147483647 h 57"/>
                    <a:gd name="T40" fmla="*/ 2147483647 w 74"/>
                    <a:gd name="T41" fmla="*/ 2147483647 h 57"/>
                    <a:gd name="T42" fmla="*/ 2147483647 w 74"/>
                    <a:gd name="T43" fmla="*/ 2147483647 h 57"/>
                    <a:gd name="T44" fmla="*/ 2147483647 w 74"/>
                    <a:gd name="T45" fmla="*/ 2147483647 h 57"/>
                    <a:gd name="T46" fmla="*/ 2147483647 w 74"/>
                    <a:gd name="T47" fmla="*/ 2147483647 h 57"/>
                    <a:gd name="T48" fmla="*/ 2147483647 w 74"/>
                    <a:gd name="T49" fmla="*/ 2147483647 h 57"/>
                    <a:gd name="T50" fmla="*/ 2147483647 w 74"/>
                    <a:gd name="T51" fmla="*/ 2147483647 h 57"/>
                    <a:gd name="T52" fmla="*/ 2147483647 w 74"/>
                    <a:gd name="T53" fmla="*/ 2147483647 h 57"/>
                    <a:gd name="T54" fmla="*/ 2147483647 w 74"/>
                    <a:gd name="T55" fmla="*/ 2147483647 h 57"/>
                    <a:gd name="T56" fmla="*/ 2147483647 w 74"/>
                    <a:gd name="T57" fmla="*/ 2147483647 h 57"/>
                    <a:gd name="T58" fmla="*/ 2147483647 w 74"/>
                    <a:gd name="T59" fmla="*/ 2147483647 h 57"/>
                    <a:gd name="T60" fmla="*/ 2147483647 w 74"/>
                    <a:gd name="T61" fmla="*/ 2147483647 h 57"/>
                    <a:gd name="T62" fmla="*/ 2147483647 w 74"/>
                    <a:gd name="T63" fmla="*/ 2147483647 h 57"/>
                    <a:gd name="T64" fmla="*/ 2147483647 w 74"/>
                    <a:gd name="T65" fmla="*/ 2147483647 h 57"/>
                    <a:gd name="T66" fmla="*/ 2147483647 w 74"/>
                    <a:gd name="T67" fmla="*/ 2147483647 h 57"/>
                    <a:gd name="T68" fmla="*/ 2147483647 w 74"/>
                    <a:gd name="T69" fmla="*/ 2147483647 h 57"/>
                    <a:gd name="T70" fmla="*/ 2147483647 w 74"/>
                    <a:gd name="T71" fmla="*/ 2147483647 h 57"/>
                    <a:gd name="T72" fmla="*/ 2147483647 w 74"/>
                    <a:gd name="T73" fmla="*/ 2147483647 h 57"/>
                    <a:gd name="T74" fmla="*/ 2147483647 w 74"/>
                    <a:gd name="T75" fmla="*/ 2147483647 h 57"/>
                    <a:gd name="T76" fmla="*/ 2147483647 w 74"/>
                    <a:gd name="T77" fmla="*/ 2147483647 h 57"/>
                    <a:gd name="T78" fmla="*/ 2147483647 w 74"/>
                    <a:gd name="T79" fmla="*/ 2147483647 h 57"/>
                    <a:gd name="T80" fmla="*/ 2147483647 w 74"/>
                    <a:gd name="T81" fmla="*/ 2147483647 h 57"/>
                    <a:gd name="T82" fmla="*/ 2147483647 w 74"/>
                    <a:gd name="T83" fmla="*/ 2147483647 h 57"/>
                    <a:gd name="T84" fmla="*/ 2147483647 w 74"/>
                    <a:gd name="T85" fmla="*/ 2147483647 h 57"/>
                    <a:gd name="T86" fmla="*/ 2147483647 w 74"/>
                    <a:gd name="T87" fmla="*/ 2147483647 h 57"/>
                    <a:gd name="T88" fmla="*/ 2147483647 w 74"/>
                    <a:gd name="T89" fmla="*/ 2147483647 h 57"/>
                    <a:gd name="T90" fmla="*/ 2147483647 w 74"/>
                    <a:gd name="T91" fmla="*/ 2147483647 h 57"/>
                    <a:gd name="T92" fmla="*/ 2147483647 w 74"/>
                    <a:gd name="T93" fmla="*/ 2147483647 h 57"/>
                    <a:gd name="T94" fmla="*/ 2147483647 w 74"/>
                    <a:gd name="T95" fmla="*/ 2147483647 h 57"/>
                    <a:gd name="T96" fmla="*/ 2147483647 w 74"/>
                    <a:gd name="T97" fmla="*/ 2147483647 h 57"/>
                    <a:gd name="T98" fmla="*/ 2147483647 w 74"/>
                    <a:gd name="T99" fmla="*/ 2147483647 h 57"/>
                    <a:gd name="T100" fmla="*/ 2147483647 w 74"/>
                    <a:gd name="T101" fmla="*/ 2147483647 h 57"/>
                    <a:gd name="T102" fmla="*/ 2147483647 w 74"/>
                    <a:gd name="T103" fmla="*/ 2147483647 h 57"/>
                    <a:gd name="T104" fmla="*/ 2147483647 w 74"/>
                    <a:gd name="T105" fmla="*/ 2147483647 h 57"/>
                    <a:gd name="T106" fmla="*/ 2147483647 w 74"/>
                    <a:gd name="T107" fmla="*/ 2147483647 h 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4" h="57">
                      <a:moveTo>
                        <a:pt x="0" y="0"/>
                      </a:moveTo>
                      <a:cubicBezTo>
                        <a:pt x="0" y="57"/>
                        <a:pt x="0" y="57"/>
                        <a:pt x="0" y="57"/>
                      </a:cubicBezTo>
                      <a:cubicBezTo>
                        <a:pt x="74" y="57"/>
                        <a:pt x="74" y="57"/>
                        <a:pt x="74" y="57"/>
                      </a:cubicBezTo>
                      <a:cubicBezTo>
                        <a:pt x="74" y="0"/>
                        <a:pt x="74" y="0"/>
                        <a:pt x="74" y="0"/>
                      </a:cubicBezTo>
                      <a:lnTo>
                        <a:pt x="0" y="0"/>
                      </a:lnTo>
                      <a:close/>
                      <a:moveTo>
                        <a:pt x="58" y="4"/>
                      </a:moveTo>
                      <a:cubicBezTo>
                        <a:pt x="63" y="4"/>
                        <a:pt x="63" y="4"/>
                        <a:pt x="63" y="4"/>
                      </a:cubicBezTo>
                      <a:cubicBezTo>
                        <a:pt x="63" y="9"/>
                        <a:pt x="63" y="9"/>
                        <a:pt x="63" y="9"/>
                      </a:cubicBezTo>
                      <a:cubicBezTo>
                        <a:pt x="58" y="9"/>
                        <a:pt x="58" y="9"/>
                        <a:pt x="58" y="9"/>
                      </a:cubicBezTo>
                      <a:lnTo>
                        <a:pt x="58" y="4"/>
                      </a:lnTo>
                      <a:close/>
                      <a:moveTo>
                        <a:pt x="39" y="4"/>
                      </a:moveTo>
                      <a:cubicBezTo>
                        <a:pt x="45" y="4"/>
                        <a:pt x="45" y="4"/>
                        <a:pt x="45" y="4"/>
                      </a:cubicBezTo>
                      <a:cubicBezTo>
                        <a:pt x="45" y="9"/>
                        <a:pt x="45" y="9"/>
                        <a:pt x="45" y="9"/>
                      </a:cubicBezTo>
                      <a:cubicBezTo>
                        <a:pt x="39" y="9"/>
                        <a:pt x="39" y="9"/>
                        <a:pt x="39" y="9"/>
                      </a:cubicBezTo>
                      <a:lnTo>
                        <a:pt x="39" y="4"/>
                      </a:lnTo>
                      <a:close/>
                      <a:moveTo>
                        <a:pt x="30" y="4"/>
                      </a:moveTo>
                      <a:cubicBezTo>
                        <a:pt x="36" y="4"/>
                        <a:pt x="36" y="4"/>
                        <a:pt x="36" y="4"/>
                      </a:cubicBezTo>
                      <a:cubicBezTo>
                        <a:pt x="36" y="9"/>
                        <a:pt x="36" y="9"/>
                        <a:pt x="36" y="9"/>
                      </a:cubicBezTo>
                      <a:cubicBezTo>
                        <a:pt x="30" y="9"/>
                        <a:pt x="30" y="9"/>
                        <a:pt x="30" y="9"/>
                      </a:cubicBezTo>
                      <a:lnTo>
                        <a:pt x="30" y="4"/>
                      </a:lnTo>
                      <a:close/>
                      <a:moveTo>
                        <a:pt x="21" y="4"/>
                      </a:moveTo>
                      <a:cubicBezTo>
                        <a:pt x="26" y="4"/>
                        <a:pt x="26" y="4"/>
                        <a:pt x="26" y="4"/>
                      </a:cubicBezTo>
                      <a:cubicBezTo>
                        <a:pt x="26" y="9"/>
                        <a:pt x="26" y="9"/>
                        <a:pt x="26" y="9"/>
                      </a:cubicBezTo>
                      <a:cubicBezTo>
                        <a:pt x="21" y="9"/>
                        <a:pt x="21" y="9"/>
                        <a:pt x="21" y="9"/>
                      </a:cubicBezTo>
                      <a:lnTo>
                        <a:pt x="21" y="4"/>
                      </a:lnTo>
                      <a:close/>
                      <a:moveTo>
                        <a:pt x="11" y="4"/>
                      </a:moveTo>
                      <a:cubicBezTo>
                        <a:pt x="17" y="4"/>
                        <a:pt x="17" y="4"/>
                        <a:pt x="17" y="4"/>
                      </a:cubicBezTo>
                      <a:cubicBezTo>
                        <a:pt x="17" y="9"/>
                        <a:pt x="17" y="9"/>
                        <a:pt x="17" y="9"/>
                      </a:cubicBezTo>
                      <a:cubicBezTo>
                        <a:pt x="11" y="9"/>
                        <a:pt x="11" y="9"/>
                        <a:pt x="11" y="9"/>
                      </a:cubicBezTo>
                      <a:lnTo>
                        <a:pt x="11" y="4"/>
                      </a:lnTo>
                      <a:close/>
                      <a:moveTo>
                        <a:pt x="2" y="4"/>
                      </a:moveTo>
                      <a:cubicBezTo>
                        <a:pt x="8" y="4"/>
                        <a:pt x="8" y="4"/>
                        <a:pt x="8" y="4"/>
                      </a:cubicBezTo>
                      <a:cubicBezTo>
                        <a:pt x="8" y="9"/>
                        <a:pt x="8" y="9"/>
                        <a:pt x="8" y="9"/>
                      </a:cubicBezTo>
                      <a:cubicBezTo>
                        <a:pt x="2" y="9"/>
                        <a:pt x="2" y="9"/>
                        <a:pt x="2" y="9"/>
                      </a:cubicBezTo>
                      <a:lnTo>
                        <a:pt x="2" y="4"/>
                      </a:lnTo>
                      <a:close/>
                      <a:moveTo>
                        <a:pt x="8" y="53"/>
                      </a:moveTo>
                      <a:cubicBezTo>
                        <a:pt x="2" y="53"/>
                        <a:pt x="2" y="53"/>
                        <a:pt x="2" y="53"/>
                      </a:cubicBezTo>
                      <a:cubicBezTo>
                        <a:pt x="2" y="48"/>
                        <a:pt x="2" y="48"/>
                        <a:pt x="2" y="48"/>
                      </a:cubicBezTo>
                      <a:cubicBezTo>
                        <a:pt x="2" y="47"/>
                        <a:pt x="2" y="47"/>
                        <a:pt x="2" y="47"/>
                      </a:cubicBezTo>
                      <a:cubicBezTo>
                        <a:pt x="8" y="47"/>
                        <a:pt x="8" y="47"/>
                        <a:pt x="8" y="47"/>
                      </a:cubicBezTo>
                      <a:lnTo>
                        <a:pt x="8" y="53"/>
                      </a:lnTo>
                      <a:close/>
                      <a:moveTo>
                        <a:pt x="17" y="53"/>
                      </a:moveTo>
                      <a:cubicBezTo>
                        <a:pt x="11" y="53"/>
                        <a:pt x="11" y="53"/>
                        <a:pt x="11" y="53"/>
                      </a:cubicBezTo>
                      <a:cubicBezTo>
                        <a:pt x="11" y="47"/>
                        <a:pt x="11" y="47"/>
                        <a:pt x="11" y="47"/>
                      </a:cubicBezTo>
                      <a:cubicBezTo>
                        <a:pt x="17" y="47"/>
                        <a:pt x="17" y="47"/>
                        <a:pt x="17" y="47"/>
                      </a:cubicBezTo>
                      <a:lnTo>
                        <a:pt x="17" y="53"/>
                      </a:lnTo>
                      <a:close/>
                      <a:moveTo>
                        <a:pt x="18" y="39"/>
                      </a:moveTo>
                      <a:cubicBezTo>
                        <a:pt x="18" y="41"/>
                        <a:pt x="16" y="44"/>
                        <a:pt x="13" y="44"/>
                      </a:cubicBezTo>
                      <a:cubicBezTo>
                        <a:pt x="2" y="44"/>
                        <a:pt x="2" y="44"/>
                        <a:pt x="2" y="44"/>
                      </a:cubicBezTo>
                      <a:cubicBezTo>
                        <a:pt x="2" y="13"/>
                        <a:pt x="2" y="13"/>
                        <a:pt x="2" y="13"/>
                      </a:cubicBezTo>
                      <a:cubicBezTo>
                        <a:pt x="13" y="13"/>
                        <a:pt x="13" y="13"/>
                        <a:pt x="13" y="13"/>
                      </a:cubicBezTo>
                      <a:cubicBezTo>
                        <a:pt x="16" y="13"/>
                        <a:pt x="18" y="15"/>
                        <a:pt x="18" y="18"/>
                      </a:cubicBezTo>
                      <a:lnTo>
                        <a:pt x="18" y="39"/>
                      </a:lnTo>
                      <a:close/>
                      <a:moveTo>
                        <a:pt x="26" y="53"/>
                      </a:moveTo>
                      <a:cubicBezTo>
                        <a:pt x="21" y="53"/>
                        <a:pt x="21" y="53"/>
                        <a:pt x="21" y="53"/>
                      </a:cubicBezTo>
                      <a:cubicBezTo>
                        <a:pt x="21" y="47"/>
                        <a:pt x="21" y="47"/>
                        <a:pt x="21" y="47"/>
                      </a:cubicBezTo>
                      <a:cubicBezTo>
                        <a:pt x="26" y="47"/>
                        <a:pt x="26" y="47"/>
                        <a:pt x="26" y="47"/>
                      </a:cubicBezTo>
                      <a:lnTo>
                        <a:pt x="26" y="53"/>
                      </a:lnTo>
                      <a:close/>
                      <a:moveTo>
                        <a:pt x="36" y="53"/>
                      </a:moveTo>
                      <a:cubicBezTo>
                        <a:pt x="30" y="53"/>
                        <a:pt x="30" y="53"/>
                        <a:pt x="30" y="53"/>
                      </a:cubicBezTo>
                      <a:cubicBezTo>
                        <a:pt x="30" y="47"/>
                        <a:pt x="30" y="47"/>
                        <a:pt x="30" y="47"/>
                      </a:cubicBezTo>
                      <a:cubicBezTo>
                        <a:pt x="36" y="47"/>
                        <a:pt x="36" y="47"/>
                        <a:pt x="36" y="47"/>
                      </a:cubicBezTo>
                      <a:lnTo>
                        <a:pt x="36" y="53"/>
                      </a:lnTo>
                      <a:close/>
                      <a:moveTo>
                        <a:pt x="45" y="53"/>
                      </a:moveTo>
                      <a:cubicBezTo>
                        <a:pt x="39" y="53"/>
                        <a:pt x="39" y="53"/>
                        <a:pt x="39" y="53"/>
                      </a:cubicBezTo>
                      <a:cubicBezTo>
                        <a:pt x="39" y="47"/>
                        <a:pt x="39" y="47"/>
                        <a:pt x="39" y="47"/>
                      </a:cubicBezTo>
                      <a:cubicBezTo>
                        <a:pt x="45" y="47"/>
                        <a:pt x="45" y="47"/>
                        <a:pt x="45" y="47"/>
                      </a:cubicBezTo>
                      <a:lnTo>
                        <a:pt x="45" y="53"/>
                      </a:lnTo>
                      <a:close/>
                      <a:moveTo>
                        <a:pt x="27" y="44"/>
                      </a:moveTo>
                      <a:cubicBezTo>
                        <a:pt x="24" y="44"/>
                        <a:pt x="22" y="41"/>
                        <a:pt x="22" y="39"/>
                      </a:cubicBezTo>
                      <a:cubicBezTo>
                        <a:pt x="22" y="18"/>
                        <a:pt x="22" y="18"/>
                        <a:pt x="22" y="18"/>
                      </a:cubicBezTo>
                      <a:cubicBezTo>
                        <a:pt x="22" y="15"/>
                        <a:pt x="24" y="13"/>
                        <a:pt x="27" y="13"/>
                      </a:cubicBezTo>
                      <a:cubicBezTo>
                        <a:pt x="48" y="13"/>
                        <a:pt x="48" y="13"/>
                        <a:pt x="48" y="13"/>
                      </a:cubicBezTo>
                      <a:cubicBezTo>
                        <a:pt x="51" y="13"/>
                        <a:pt x="53" y="15"/>
                        <a:pt x="53" y="18"/>
                      </a:cubicBezTo>
                      <a:cubicBezTo>
                        <a:pt x="53" y="39"/>
                        <a:pt x="53" y="39"/>
                        <a:pt x="53" y="39"/>
                      </a:cubicBezTo>
                      <a:cubicBezTo>
                        <a:pt x="53" y="41"/>
                        <a:pt x="51" y="44"/>
                        <a:pt x="48" y="44"/>
                      </a:cubicBezTo>
                      <a:lnTo>
                        <a:pt x="27" y="44"/>
                      </a:lnTo>
                      <a:close/>
                      <a:moveTo>
                        <a:pt x="54" y="53"/>
                      </a:moveTo>
                      <a:cubicBezTo>
                        <a:pt x="48" y="53"/>
                        <a:pt x="48" y="53"/>
                        <a:pt x="48" y="53"/>
                      </a:cubicBezTo>
                      <a:cubicBezTo>
                        <a:pt x="48" y="47"/>
                        <a:pt x="48" y="47"/>
                        <a:pt x="48" y="47"/>
                      </a:cubicBezTo>
                      <a:cubicBezTo>
                        <a:pt x="54" y="47"/>
                        <a:pt x="54" y="47"/>
                        <a:pt x="54" y="47"/>
                      </a:cubicBezTo>
                      <a:lnTo>
                        <a:pt x="54" y="53"/>
                      </a:lnTo>
                      <a:close/>
                      <a:moveTo>
                        <a:pt x="54" y="9"/>
                      </a:moveTo>
                      <a:cubicBezTo>
                        <a:pt x="48" y="9"/>
                        <a:pt x="48" y="9"/>
                        <a:pt x="48" y="9"/>
                      </a:cubicBezTo>
                      <a:cubicBezTo>
                        <a:pt x="48" y="4"/>
                        <a:pt x="48" y="4"/>
                        <a:pt x="48" y="4"/>
                      </a:cubicBezTo>
                      <a:cubicBezTo>
                        <a:pt x="54" y="4"/>
                        <a:pt x="54" y="4"/>
                        <a:pt x="54" y="4"/>
                      </a:cubicBezTo>
                      <a:lnTo>
                        <a:pt x="54" y="9"/>
                      </a:lnTo>
                      <a:close/>
                      <a:moveTo>
                        <a:pt x="63" y="53"/>
                      </a:moveTo>
                      <a:cubicBezTo>
                        <a:pt x="58" y="53"/>
                        <a:pt x="58" y="53"/>
                        <a:pt x="58" y="53"/>
                      </a:cubicBezTo>
                      <a:cubicBezTo>
                        <a:pt x="58" y="47"/>
                        <a:pt x="58" y="47"/>
                        <a:pt x="58" y="47"/>
                      </a:cubicBezTo>
                      <a:cubicBezTo>
                        <a:pt x="63" y="47"/>
                        <a:pt x="63" y="47"/>
                        <a:pt x="63" y="47"/>
                      </a:cubicBezTo>
                      <a:lnTo>
                        <a:pt x="63" y="53"/>
                      </a:lnTo>
                      <a:close/>
                      <a:moveTo>
                        <a:pt x="73" y="53"/>
                      </a:moveTo>
                      <a:cubicBezTo>
                        <a:pt x="67" y="53"/>
                        <a:pt x="67" y="53"/>
                        <a:pt x="67" y="53"/>
                      </a:cubicBezTo>
                      <a:cubicBezTo>
                        <a:pt x="67" y="47"/>
                        <a:pt x="67" y="47"/>
                        <a:pt x="67" y="47"/>
                      </a:cubicBezTo>
                      <a:cubicBezTo>
                        <a:pt x="73" y="47"/>
                        <a:pt x="73" y="47"/>
                        <a:pt x="73" y="47"/>
                      </a:cubicBezTo>
                      <a:lnTo>
                        <a:pt x="73" y="53"/>
                      </a:lnTo>
                      <a:close/>
                      <a:moveTo>
                        <a:pt x="73" y="44"/>
                      </a:moveTo>
                      <a:cubicBezTo>
                        <a:pt x="61" y="44"/>
                        <a:pt x="61" y="44"/>
                        <a:pt x="61" y="44"/>
                      </a:cubicBezTo>
                      <a:cubicBezTo>
                        <a:pt x="59" y="44"/>
                        <a:pt x="57" y="41"/>
                        <a:pt x="57" y="39"/>
                      </a:cubicBezTo>
                      <a:cubicBezTo>
                        <a:pt x="57" y="18"/>
                        <a:pt x="57" y="18"/>
                        <a:pt x="57" y="18"/>
                      </a:cubicBezTo>
                      <a:cubicBezTo>
                        <a:pt x="57" y="15"/>
                        <a:pt x="59" y="13"/>
                        <a:pt x="61" y="13"/>
                      </a:cubicBezTo>
                      <a:cubicBezTo>
                        <a:pt x="73" y="13"/>
                        <a:pt x="73" y="13"/>
                        <a:pt x="73" y="13"/>
                      </a:cubicBezTo>
                      <a:lnTo>
                        <a:pt x="73" y="44"/>
                      </a:lnTo>
                      <a:close/>
                      <a:moveTo>
                        <a:pt x="67" y="9"/>
                      </a:moveTo>
                      <a:cubicBezTo>
                        <a:pt x="67" y="4"/>
                        <a:pt x="67" y="4"/>
                        <a:pt x="67" y="4"/>
                      </a:cubicBezTo>
                      <a:cubicBezTo>
                        <a:pt x="73" y="4"/>
                        <a:pt x="73" y="4"/>
                        <a:pt x="73" y="4"/>
                      </a:cubicBezTo>
                      <a:cubicBezTo>
                        <a:pt x="73" y="9"/>
                        <a:pt x="73" y="9"/>
                        <a:pt x="73" y="9"/>
                      </a:cubicBezTo>
                      <a:lnTo>
                        <a:pt x="67" y="9"/>
                      </a:lnTo>
                      <a:close/>
                    </a:path>
                  </a:pathLst>
                </a:custGeom>
                <a:grpFill/>
                <a:ln w="9525">
                  <a:noFill/>
                  <a:round/>
                  <a:headEnd/>
                  <a:tailEnd/>
                </a:ln>
              </p:spPr>
              <p:txBody>
                <a:bodyPr anchor="ctr"/>
                <a:lstStyle/>
                <a:p>
                  <a:pPr algn="ctr"/>
                  <a:endParaRPr lang="en-IN" dirty="0">
                    <a:latin typeface="Trebuchet MS" panose="020B0603020202020204" pitchFamily="34" charset="0"/>
                    <a:cs typeface="Arial" panose="020B0604020202020204" pitchFamily="34" charset="0"/>
                  </a:endParaRPr>
                </a:p>
              </p:txBody>
            </p:sp>
          </p:grpSp>
        </p:grpSp>
        <p:grpSp>
          <p:nvGrpSpPr>
            <p:cNvPr id="22" name="Group 20">
              <a:extLst>
                <a:ext uri="{FF2B5EF4-FFF2-40B4-BE49-F238E27FC236}">
                  <a16:creationId xmlns:a16="http://schemas.microsoft.com/office/drawing/2014/main" id="{B4B4FED6-2CD9-44C5-925C-D9EE2727CD84}"/>
                </a:ext>
              </a:extLst>
            </p:cNvPr>
            <p:cNvGrpSpPr/>
            <p:nvPr/>
          </p:nvGrpSpPr>
          <p:grpSpPr>
            <a:xfrm>
              <a:off x="4926417" y="2027843"/>
              <a:ext cx="519273" cy="519273"/>
              <a:chOff x="4465991" y="3091817"/>
              <a:chExt cx="429151" cy="429151"/>
            </a:xfrm>
          </p:grpSpPr>
          <p:sp>
            <p:nvSpPr>
              <p:cNvPr id="116" name="Oval 115">
                <a:extLst>
                  <a:ext uri="{FF2B5EF4-FFF2-40B4-BE49-F238E27FC236}">
                    <a16:creationId xmlns:a16="http://schemas.microsoft.com/office/drawing/2014/main" id="{7FD76189-816F-4AE4-95E3-C07FE8F7DB78}"/>
                  </a:ext>
                </a:extLst>
              </p:cNvPr>
              <p:cNvSpPr/>
              <p:nvPr/>
            </p:nvSpPr>
            <p:spPr>
              <a:xfrm>
                <a:off x="4465991" y="3091817"/>
                <a:ext cx="429151" cy="429151"/>
              </a:xfrm>
              <a:prstGeom prst="ellipse">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cs typeface="Arial" panose="020B0604020202020204" pitchFamily="34" charset="0"/>
                </a:endParaRPr>
              </a:p>
            </p:txBody>
          </p:sp>
          <p:grpSp>
            <p:nvGrpSpPr>
              <p:cNvPr id="23" name="Group 1052">
                <a:extLst>
                  <a:ext uri="{FF2B5EF4-FFF2-40B4-BE49-F238E27FC236}">
                    <a16:creationId xmlns:a16="http://schemas.microsoft.com/office/drawing/2014/main" id="{456F1E91-05A8-4B7A-9555-2FF918122A10}"/>
                  </a:ext>
                </a:extLst>
              </p:cNvPr>
              <p:cNvGrpSpPr>
                <a:grpSpLocks/>
              </p:cNvGrpSpPr>
              <p:nvPr/>
            </p:nvGrpSpPr>
            <p:grpSpPr bwMode="auto">
              <a:xfrm>
                <a:off x="4558131" y="3201005"/>
                <a:ext cx="213715" cy="216194"/>
                <a:chOff x="4714875" y="2174876"/>
                <a:chExt cx="1016000" cy="1030288"/>
              </a:xfrm>
              <a:solidFill>
                <a:schemeClr val="bg1"/>
              </a:solidFill>
            </p:grpSpPr>
            <p:sp>
              <p:nvSpPr>
                <p:cNvPr id="118" name="Freeform 47">
                  <a:extLst>
                    <a:ext uri="{FF2B5EF4-FFF2-40B4-BE49-F238E27FC236}">
                      <a16:creationId xmlns:a16="http://schemas.microsoft.com/office/drawing/2014/main" id="{A2813EB3-FFA6-42CA-B02D-631A0D219FF4}"/>
                    </a:ext>
                  </a:extLst>
                </p:cNvPr>
                <p:cNvSpPr>
                  <a:spLocks noEditPoints="1"/>
                </p:cNvSpPr>
                <p:nvPr/>
              </p:nvSpPr>
              <p:spPr bwMode="auto">
                <a:xfrm>
                  <a:off x="4714875" y="2324101"/>
                  <a:ext cx="539750" cy="566738"/>
                </a:xfrm>
                <a:custGeom>
                  <a:avLst/>
                  <a:gdLst>
                    <a:gd name="T0" fmla="*/ 2147483647 w 340"/>
                    <a:gd name="T1" fmla="*/ 2147483647 h 357"/>
                    <a:gd name="T2" fmla="*/ 2147483647 w 340"/>
                    <a:gd name="T3" fmla="*/ 2147483647 h 357"/>
                    <a:gd name="T4" fmla="*/ 2147483647 w 340"/>
                    <a:gd name="T5" fmla="*/ 2147483647 h 357"/>
                    <a:gd name="T6" fmla="*/ 2147483647 w 340"/>
                    <a:gd name="T7" fmla="*/ 2147483647 h 357"/>
                    <a:gd name="T8" fmla="*/ 2147483647 w 340"/>
                    <a:gd name="T9" fmla="*/ 2147483647 h 357"/>
                    <a:gd name="T10" fmla="*/ 2147483647 w 340"/>
                    <a:gd name="T11" fmla="*/ 2147483647 h 357"/>
                    <a:gd name="T12" fmla="*/ 2147483647 w 340"/>
                    <a:gd name="T13" fmla="*/ 2147483647 h 357"/>
                    <a:gd name="T14" fmla="*/ 2147483647 w 340"/>
                    <a:gd name="T15" fmla="*/ 2147483647 h 357"/>
                    <a:gd name="T16" fmla="*/ 2147483647 w 340"/>
                    <a:gd name="T17" fmla="*/ 2147483647 h 357"/>
                    <a:gd name="T18" fmla="*/ 2147483647 w 340"/>
                    <a:gd name="T19" fmla="*/ 2147483647 h 357"/>
                    <a:gd name="T20" fmla="*/ 2147483647 w 340"/>
                    <a:gd name="T21" fmla="*/ 2147483647 h 357"/>
                    <a:gd name="T22" fmla="*/ 2147483647 w 340"/>
                    <a:gd name="T23" fmla="*/ 2147483647 h 357"/>
                    <a:gd name="T24" fmla="*/ 2147483647 w 340"/>
                    <a:gd name="T25" fmla="*/ 2147483647 h 357"/>
                    <a:gd name="T26" fmla="*/ 2147483647 w 340"/>
                    <a:gd name="T27" fmla="*/ 2147483647 h 357"/>
                    <a:gd name="T28" fmla="*/ 2147483647 w 340"/>
                    <a:gd name="T29" fmla="*/ 2147483647 h 357"/>
                    <a:gd name="T30" fmla="*/ 2147483647 w 340"/>
                    <a:gd name="T31" fmla="*/ 2147483647 h 357"/>
                    <a:gd name="T32" fmla="*/ 2147483647 w 340"/>
                    <a:gd name="T33" fmla="*/ 2147483647 h 357"/>
                    <a:gd name="T34" fmla="*/ 2147483647 w 340"/>
                    <a:gd name="T35" fmla="*/ 2147483647 h 357"/>
                    <a:gd name="T36" fmla="*/ 2147483647 w 340"/>
                    <a:gd name="T37" fmla="*/ 2147483647 h 357"/>
                    <a:gd name="T38" fmla="*/ 2147483647 w 340"/>
                    <a:gd name="T39" fmla="*/ 2147483647 h 357"/>
                    <a:gd name="T40" fmla="*/ 2147483647 w 340"/>
                    <a:gd name="T41" fmla="*/ 2147483647 h 357"/>
                    <a:gd name="T42" fmla="*/ 2147483647 w 340"/>
                    <a:gd name="T43" fmla="*/ 2147483647 h 357"/>
                    <a:gd name="T44" fmla="*/ 2147483647 w 340"/>
                    <a:gd name="T45" fmla="*/ 2147483647 h 357"/>
                    <a:gd name="T46" fmla="*/ 2147483647 w 340"/>
                    <a:gd name="T47" fmla="*/ 2147483647 h 357"/>
                    <a:gd name="T48" fmla="*/ 2147483647 w 340"/>
                    <a:gd name="T49" fmla="*/ 2147483647 h 357"/>
                    <a:gd name="T50" fmla="*/ 2147483647 w 340"/>
                    <a:gd name="T51" fmla="*/ 0 h 357"/>
                    <a:gd name="T52" fmla="*/ 0 w 340"/>
                    <a:gd name="T53" fmla="*/ 2147483647 h 357"/>
                    <a:gd name="T54" fmla="*/ 2147483647 w 340"/>
                    <a:gd name="T55" fmla="*/ 2147483647 h 357"/>
                    <a:gd name="T56" fmla="*/ 2147483647 w 340"/>
                    <a:gd name="T57" fmla="*/ 2147483647 h 357"/>
                    <a:gd name="T58" fmla="*/ 2147483647 w 340"/>
                    <a:gd name="T59" fmla="*/ 2147483647 h 357"/>
                    <a:gd name="T60" fmla="*/ 2147483647 w 340"/>
                    <a:gd name="T61" fmla="*/ 2147483647 h 357"/>
                    <a:gd name="T62" fmla="*/ 2147483647 w 340"/>
                    <a:gd name="T63" fmla="*/ 2147483647 h 357"/>
                    <a:gd name="T64" fmla="*/ 2147483647 w 340"/>
                    <a:gd name="T65" fmla="*/ 2147483647 h 357"/>
                    <a:gd name="T66" fmla="*/ 2147483647 w 340"/>
                    <a:gd name="T67" fmla="*/ 2147483647 h 357"/>
                    <a:gd name="T68" fmla="*/ 2147483647 w 340"/>
                    <a:gd name="T69" fmla="*/ 2147483647 h 357"/>
                    <a:gd name="T70" fmla="*/ 2147483647 w 340"/>
                    <a:gd name="T71" fmla="*/ 2147483647 h 357"/>
                    <a:gd name="T72" fmla="*/ 2147483647 w 340"/>
                    <a:gd name="T73" fmla="*/ 2147483647 h 357"/>
                    <a:gd name="T74" fmla="*/ 2147483647 w 340"/>
                    <a:gd name="T75" fmla="*/ 2147483647 h 357"/>
                    <a:gd name="T76" fmla="*/ 2147483647 w 340"/>
                    <a:gd name="T77" fmla="*/ 2147483647 h 3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0" h="357">
                      <a:moveTo>
                        <a:pt x="300" y="303"/>
                      </a:moveTo>
                      <a:lnTo>
                        <a:pt x="40" y="303"/>
                      </a:lnTo>
                      <a:lnTo>
                        <a:pt x="40" y="321"/>
                      </a:lnTo>
                      <a:lnTo>
                        <a:pt x="16" y="321"/>
                      </a:lnTo>
                      <a:lnTo>
                        <a:pt x="16" y="357"/>
                      </a:lnTo>
                      <a:lnTo>
                        <a:pt x="323" y="357"/>
                      </a:lnTo>
                      <a:lnTo>
                        <a:pt x="323" y="321"/>
                      </a:lnTo>
                      <a:lnTo>
                        <a:pt x="300" y="321"/>
                      </a:lnTo>
                      <a:lnTo>
                        <a:pt x="300" y="303"/>
                      </a:lnTo>
                      <a:close/>
                      <a:moveTo>
                        <a:pt x="151" y="149"/>
                      </a:moveTo>
                      <a:lnTo>
                        <a:pt x="151" y="296"/>
                      </a:lnTo>
                      <a:lnTo>
                        <a:pt x="189" y="296"/>
                      </a:lnTo>
                      <a:lnTo>
                        <a:pt x="189" y="149"/>
                      </a:lnTo>
                      <a:lnTo>
                        <a:pt x="151" y="149"/>
                      </a:lnTo>
                      <a:close/>
                      <a:moveTo>
                        <a:pt x="56" y="149"/>
                      </a:moveTo>
                      <a:lnTo>
                        <a:pt x="56" y="296"/>
                      </a:lnTo>
                      <a:lnTo>
                        <a:pt x="94" y="296"/>
                      </a:lnTo>
                      <a:lnTo>
                        <a:pt x="94" y="149"/>
                      </a:lnTo>
                      <a:lnTo>
                        <a:pt x="56" y="149"/>
                      </a:lnTo>
                      <a:close/>
                      <a:moveTo>
                        <a:pt x="243" y="149"/>
                      </a:moveTo>
                      <a:lnTo>
                        <a:pt x="243" y="296"/>
                      </a:lnTo>
                      <a:lnTo>
                        <a:pt x="283" y="296"/>
                      </a:lnTo>
                      <a:lnTo>
                        <a:pt x="283" y="149"/>
                      </a:lnTo>
                      <a:lnTo>
                        <a:pt x="243" y="149"/>
                      </a:lnTo>
                      <a:close/>
                      <a:moveTo>
                        <a:pt x="340" y="107"/>
                      </a:moveTo>
                      <a:lnTo>
                        <a:pt x="170" y="0"/>
                      </a:lnTo>
                      <a:lnTo>
                        <a:pt x="0" y="107"/>
                      </a:lnTo>
                      <a:lnTo>
                        <a:pt x="7" y="128"/>
                      </a:lnTo>
                      <a:lnTo>
                        <a:pt x="40" y="128"/>
                      </a:lnTo>
                      <a:lnTo>
                        <a:pt x="40" y="142"/>
                      </a:lnTo>
                      <a:lnTo>
                        <a:pt x="300" y="142"/>
                      </a:lnTo>
                      <a:lnTo>
                        <a:pt x="300" y="128"/>
                      </a:lnTo>
                      <a:lnTo>
                        <a:pt x="333" y="128"/>
                      </a:lnTo>
                      <a:lnTo>
                        <a:pt x="340" y="107"/>
                      </a:lnTo>
                      <a:close/>
                      <a:moveTo>
                        <a:pt x="52" y="104"/>
                      </a:moveTo>
                      <a:lnTo>
                        <a:pt x="170" y="29"/>
                      </a:lnTo>
                      <a:lnTo>
                        <a:pt x="288" y="104"/>
                      </a:lnTo>
                      <a:lnTo>
                        <a:pt x="5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19" name="Freeform 48">
                  <a:extLst>
                    <a:ext uri="{FF2B5EF4-FFF2-40B4-BE49-F238E27FC236}">
                      <a16:creationId xmlns:a16="http://schemas.microsoft.com/office/drawing/2014/main" id="{29596E95-FB13-4D2F-B64B-E5C5B9D6FC72}"/>
                    </a:ext>
                  </a:extLst>
                </p:cNvPr>
                <p:cNvSpPr>
                  <a:spLocks/>
                </p:cNvSpPr>
                <p:nvPr/>
              </p:nvSpPr>
              <p:spPr bwMode="auto">
                <a:xfrm>
                  <a:off x="5262563" y="2466976"/>
                  <a:ext cx="322263" cy="239713"/>
                </a:xfrm>
                <a:custGeom>
                  <a:avLst/>
                  <a:gdLst>
                    <a:gd name="T0" fmla="*/ 2147483647 w 203"/>
                    <a:gd name="T1" fmla="*/ 2147483647 h 151"/>
                    <a:gd name="T2" fmla="*/ 2147483647 w 203"/>
                    <a:gd name="T3" fmla="*/ 0 h 151"/>
                    <a:gd name="T4" fmla="*/ 2147483647 w 203"/>
                    <a:gd name="T5" fmla="*/ 2147483647 h 151"/>
                    <a:gd name="T6" fmla="*/ 0 w 203"/>
                    <a:gd name="T7" fmla="*/ 2147483647 h 151"/>
                    <a:gd name="T8" fmla="*/ 0 w 203"/>
                    <a:gd name="T9" fmla="*/ 2147483647 h 151"/>
                    <a:gd name="T10" fmla="*/ 2147483647 w 203"/>
                    <a:gd name="T11" fmla="*/ 2147483647 h 151"/>
                    <a:gd name="T12" fmla="*/ 2147483647 w 203"/>
                    <a:gd name="T13" fmla="*/ 2147483647 h 151"/>
                    <a:gd name="T14" fmla="*/ 2147483647 w 203"/>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3" h="151">
                      <a:moveTo>
                        <a:pt x="203" y="76"/>
                      </a:moveTo>
                      <a:lnTo>
                        <a:pt x="118" y="0"/>
                      </a:lnTo>
                      <a:lnTo>
                        <a:pt x="118" y="38"/>
                      </a:lnTo>
                      <a:lnTo>
                        <a:pt x="0" y="38"/>
                      </a:lnTo>
                      <a:lnTo>
                        <a:pt x="0" y="113"/>
                      </a:lnTo>
                      <a:lnTo>
                        <a:pt x="118" y="113"/>
                      </a:lnTo>
                      <a:lnTo>
                        <a:pt x="118" y="151"/>
                      </a:lnTo>
                      <a:lnTo>
                        <a:pt x="203"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20" name="Freeform 49">
                  <a:extLst>
                    <a:ext uri="{FF2B5EF4-FFF2-40B4-BE49-F238E27FC236}">
                      <a16:creationId xmlns:a16="http://schemas.microsoft.com/office/drawing/2014/main" id="{3C562208-DB59-4F5A-AC50-634B49D4559C}"/>
                    </a:ext>
                  </a:extLst>
                </p:cNvPr>
                <p:cNvSpPr>
                  <a:spLocks/>
                </p:cNvSpPr>
                <p:nvPr/>
              </p:nvSpPr>
              <p:spPr bwMode="auto">
                <a:xfrm>
                  <a:off x="5262563" y="2684463"/>
                  <a:ext cx="322263" cy="239713"/>
                </a:xfrm>
                <a:custGeom>
                  <a:avLst/>
                  <a:gdLst>
                    <a:gd name="T0" fmla="*/ 0 w 203"/>
                    <a:gd name="T1" fmla="*/ 2147483647 h 151"/>
                    <a:gd name="T2" fmla="*/ 2147483647 w 203"/>
                    <a:gd name="T3" fmla="*/ 2147483647 h 151"/>
                    <a:gd name="T4" fmla="*/ 2147483647 w 203"/>
                    <a:gd name="T5" fmla="*/ 2147483647 h 151"/>
                    <a:gd name="T6" fmla="*/ 2147483647 w 203"/>
                    <a:gd name="T7" fmla="*/ 2147483647 h 151"/>
                    <a:gd name="T8" fmla="*/ 2147483647 w 203"/>
                    <a:gd name="T9" fmla="*/ 2147483647 h 151"/>
                    <a:gd name="T10" fmla="*/ 2147483647 w 203"/>
                    <a:gd name="T11" fmla="*/ 2147483647 h 151"/>
                    <a:gd name="T12" fmla="*/ 2147483647 w 203"/>
                    <a:gd name="T13" fmla="*/ 0 h 151"/>
                    <a:gd name="T14" fmla="*/ 0 w 203"/>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3" h="151">
                      <a:moveTo>
                        <a:pt x="0" y="76"/>
                      </a:moveTo>
                      <a:lnTo>
                        <a:pt x="85" y="151"/>
                      </a:lnTo>
                      <a:lnTo>
                        <a:pt x="85" y="113"/>
                      </a:lnTo>
                      <a:lnTo>
                        <a:pt x="203" y="113"/>
                      </a:lnTo>
                      <a:lnTo>
                        <a:pt x="203" y="38"/>
                      </a:lnTo>
                      <a:lnTo>
                        <a:pt x="85" y="38"/>
                      </a:lnTo>
                      <a:lnTo>
                        <a:pt x="85" y="0"/>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121" name="Freeform 50">
                  <a:extLst>
                    <a:ext uri="{FF2B5EF4-FFF2-40B4-BE49-F238E27FC236}">
                      <a16:creationId xmlns:a16="http://schemas.microsoft.com/office/drawing/2014/main" id="{491EDF9B-1321-4365-AF66-EC1BF2B4F6A4}"/>
                    </a:ext>
                  </a:extLst>
                </p:cNvPr>
                <p:cNvSpPr>
                  <a:spLocks noEditPoints="1"/>
                </p:cNvSpPr>
                <p:nvPr/>
              </p:nvSpPr>
              <p:spPr bwMode="auto">
                <a:xfrm>
                  <a:off x="5133975" y="2174876"/>
                  <a:ext cx="596900" cy="1030288"/>
                </a:xfrm>
                <a:custGeom>
                  <a:avLst/>
                  <a:gdLst>
                    <a:gd name="T0" fmla="*/ 2147483647 w 159"/>
                    <a:gd name="T1" fmla="*/ 0 h 275"/>
                    <a:gd name="T2" fmla="*/ 2147483647 w 159"/>
                    <a:gd name="T3" fmla="*/ 0 h 275"/>
                    <a:gd name="T4" fmla="*/ 0 w 159"/>
                    <a:gd name="T5" fmla="*/ 2147483647 h 275"/>
                    <a:gd name="T6" fmla="*/ 0 w 159"/>
                    <a:gd name="T7" fmla="*/ 2147483647 h 275"/>
                    <a:gd name="T8" fmla="*/ 2147483647 w 159"/>
                    <a:gd name="T9" fmla="*/ 2147483647 h 275"/>
                    <a:gd name="T10" fmla="*/ 2147483647 w 159"/>
                    <a:gd name="T11" fmla="*/ 2147483647 h 275"/>
                    <a:gd name="T12" fmla="*/ 2147483647 w 159"/>
                    <a:gd name="T13" fmla="*/ 2147483647 h 275"/>
                    <a:gd name="T14" fmla="*/ 2147483647 w 159"/>
                    <a:gd name="T15" fmla="*/ 2147483647 h 275"/>
                    <a:gd name="T16" fmla="*/ 2147483647 w 159"/>
                    <a:gd name="T17" fmla="*/ 2147483647 h 275"/>
                    <a:gd name="T18" fmla="*/ 2147483647 w 159"/>
                    <a:gd name="T19" fmla="*/ 2147483647 h 275"/>
                    <a:gd name="T20" fmla="*/ 2147483647 w 159"/>
                    <a:gd name="T21" fmla="*/ 2147483647 h 275"/>
                    <a:gd name="T22" fmla="*/ 2147483647 w 159"/>
                    <a:gd name="T23" fmla="*/ 2147483647 h 275"/>
                    <a:gd name="T24" fmla="*/ 0 w 159"/>
                    <a:gd name="T25" fmla="*/ 2147483647 h 275"/>
                    <a:gd name="T26" fmla="*/ 0 w 159"/>
                    <a:gd name="T27" fmla="*/ 2147483647 h 275"/>
                    <a:gd name="T28" fmla="*/ 2147483647 w 159"/>
                    <a:gd name="T29" fmla="*/ 2147483647 h 275"/>
                    <a:gd name="T30" fmla="*/ 2147483647 w 159"/>
                    <a:gd name="T31" fmla="*/ 2147483647 h 275"/>
                    <a:gd name="T32" fmla="*/ 2147483647 w 159"/>
                    <a:gd name="T33" fmla="*/ 2147483647 h 275"/>
                    <a:gd name="T34" fmla="*/ 2147483647 w 159"/>
                    <a:gd name="T35" fmla="*/ 2147483647 h 275"/>
                    <a:gd name="T36" fmla="*/ 2147483647 w 159"/>
                    <a:gd name="T37" fmla="*/ 0 h 275"/>
                    <a:gd name="T38" fmla="*/ 2147483647 w 159"/>
                    <a:gd name="T39" fmla="*/ 2147483647 h 275"/>
                    <a:gd name="T40" fmla="*/ 2147483647 w 159"/>
                    <a:gd name="T41" fmla="*/ 2147483647 h 275"/>
                    <a:gd name="T42" fmla="*/ 2147483647 w 159"/>
                    <a:gd name="T43" fmla="*/ 2147483647 h 275"/>
                    <a:gd name="T44" fmla="*/ 2147483647 w 159"/>
                    <a:gd name="T45" fmla="*/ 2147483647 h 275"/>
                    <a:gd name="T46" fmla="*/ 2147483647 w 159"/>
                    <a:gd name="T47" fmla="*/ 2147483647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9" h="275">
                      <a:moveTo>
                        <a:pt x="135" y="0"/>
                      </a:moveTo>
                      <a:cubicBezTo>
                        <a:pt x="24" y="0"/>
                        <a:pt x="24" y="0"/>
                        <a:pt x="24" y="0"/>
                      </a:cubicBezTo>
                      <a:cubicBezTo>
                        <a:pt x="11" y="0"/>
                        <a:pt x="0" y="11"/>
                        <a:pt x="0" y="24"/>
                      </a:cubicBezTo>
                      <a:cubicBezTo>
                        <a:pt x="0" y="51"/>
                        <a:pt x="0" y="51"/>
                        <a:pt x="0" y="51"/>
                      </a:cubicBezTo>
                      <a:cubicBezTo>
                        <a:pt x="12" y="58"/>
                        <a:pt x="12" y="58"/>
                        <a:pt x="12" y="58"/>
                      </a:cubicBezTo>
                      <a:cubicBezTo>
                        <a:pt x="12" y="24"/>
                        <a:pt x="12" y="24"/>
                        <a:pt x="12" y="24"/>
                      </a:cubicBezTo>
                      <a:cubicBezTo>
                        <a:pt x="12" y="24"/>
                        <a:pt x="12" y="23"/>
                        <a:pt x="12" y="22"/>
                      </a:cubicBezTo>
                      <a:cubicBezTo>
                        <a:pt x="147" y="22"/>
                        <a:pt x="147" y="22"/>
                        <a:pt x="147" y="22"/>
                      </a:cubicBezTo>
                      <a:cubicBezTo>
                        <a:pt x="147" y="23"/>
                        <a:pt x="147" y="24"/>
                        <a:pt x="147" y="24"/>
                      </a:cubicBezTo>
                      <a:cubicBezTo>
                        <a:pt x="147" y="236"/>
                        <a:pt x="147" y="236"/>
                        <a:pt x="147" y="236"/>
                      </a:cubicBezTo>
                      <a:cubicBezTo>
                        <a:pt x="12" y="236"/>
                        <a:pt x="12" y="236"/>
                        <a:pt x="12" y="236"/>
                      </a:cubicBezTo>
                      <a:cubicBezTo>
                        <a:pt x="12" y="202"/>
                        <a:pt x="12" y="202"/>
                        <a:pt x="12" y="202"/>
                      </a:cubicBezTo>
                      <a:cubicBezTo>
                        <a:pt x="0" y="202"/>
                        <a:pt x="0" y="202"/>
                        <a:pt x="0" y="202"/>
                      </a:cubicBezTo>
                      <a:cubicBezTo>
                        <a:pt x="0" y="251"/>
                        <a:pt x="0" y="251"/>
                        <a:pt x="0" y="251"/>
                      </a:cubicBezTo>
                      <a:cubicBezTo>
                        <a:pt x="0" y="265"/>
                        <a:pt x="11" y="275"/>
                        <a:pt x="24" y="275"/>
                      </a:cubicBezTo>
                      <a:cubicBezTo>
                        <a:pt x="135" y="275"/>
                        <a:pt x="135" y="275"/>
                        <a:pt x="135" y="275"/>
                      </a:cubicBezTo>
                      <a:cubicBezTo>
                        <a:pt x="148" y="275"/>
                        <a:pt x="159" y="265"/>
                        <a:pt x="159" y="251"/>
                      </a:cubicBezTo>
                      <a:cubicBezTo>
                        <a:pt x="159" y="24"/>
                        <a:pt x="159" y="24"/>
                        <a:pt x="159" y="24"/>
                      </a:cubicBezTo>
                      <a:cubicBezTo>
                        <a:pt x="159" y="11"/>
                        <a:pt x="148" y="0"/>
                        <a:pt x="135" y="0"/>
                      </a:cubicBezTo>
                      <a:close/>
                      <a:moveTo>
                        <a:pt x="80" y="269"/>
                      </a:moveTo>
                      <a:cubicBezTo>
                        <a:pt x="72" y="269"/>
                        <a:pt x="66" y="263"/>
                        <a:pt x="66" y="255"/>
                      </a:cubicBezTo>
                      <a:cubicBezTo>
                        <a:pt x="66" y="247"/>
                        <a:pt x="72" y="241"/>
                        <a:pt x="80" y="241"/>
                      </a:cubicBezTo>
                      <a:cubicBezTo>
                        <a:pt x="87" y="241"/>
                        <a:pt x="94" y="247"/>
                        <a:pt x="94" y="255"/>
                      </a:cubicBezTo>
                      <a:cubicBezTo>
                        <a:pt x="94" y="263"/>
                        <a:pt x="87" y="269"/>
                        <a:pt x="80"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grpSp>
        </p:grpSp>
        <p:grpSp>
          <p:nvGrpSpPr>
            <p:cNvPr id="24" name="Group 21">
              <a:extLst>
                <a:ext uri="{FF2B5EF4-FFF2-40B4-BE49-F238E27FC236}">
                  <a16:creationId xmlns:a16="http://schemas.microsoft.com/office/drawing/2014/main" id="{2C7BDC7A-6EA3-4676-9D4D-904609D0F10E}"/>
                </a:ext>
              </a:extLst>
            </p:cNvPr>
            <p:cNvGrpSpPr/>
            <p:nvPr/>
          </p:nvGrpSpPr>
          <p:grpSpPr>
            <a:xfrm>
              <a:off x="3259798" y="2920230"/>
              <a:ext cx="519273" cy="519273"/>
              <a:chOff x="5052129" y="2232970"/>
              <a:chExt cx="429151" cy="429151"/>
            </a:xfrm>
          </p:grpSpPr>
          <p:sp>
            <p:nvSpPr>
              <p:cNvPr id="77" name="Oval 76">
                <a:extLst>
                  <a:ext uri="{FF2B5EF4-FFF2-40B4-BE49-F238E27FC236}">
                    <a16:creationId xmlns:a16="http://schemas.microsoft.com/office/drawing/2014/main" id="{CADD5174-EED5-480F-8FC8-01340EDEFAB4}"/>
                  </a:ext>
                </a:extLst>
              </p:cNvPr>
              <p:cNvSpPr/>
              <p:nvPr/>
            </p:nvSpPr>
            <p:spPr>
              <a:xfrm>
                <a:off x="5052129" y="2232970"/>
                <a:ext cx="429151" cy="429151"/>
              </a:xfrm>
              <a:prstGeom prst="ellipse">
                <a:avLst/>
              </a:prstGeom>
              <a:solidFill>
                <a:schemeClr val="accent5">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cs typeface="Arial" panose="020B0604020202020204" pitchFamily="34" charset="0"/>
                </a:endParaRPr>
              </a:p>
            </p:txBody>
          </p:sp>
          <p:grpSp>
            <p:nvGrpSpPr>
              <p:cNvPr id="25" name="Group 11520">
                <a:extLst>
                  <a:ext uri="{FF2B5EF4-FFF2-40B4-BE49-F238E27FC236}">
                    <a16:creationId xmlns:a16="http://schemas.microsoft.com/office/drawing/2014/main" id="{7B783EB7-4226-4918-ABA1-3D2FDC7F9A0F}"/>
                  </a:ext>
                </a:extLst>
              </p:cNvPr>
              <p:cNvGrpSpPr>
                <a:grpSpLocks/>
              </p:cNvGrpSpPr>
              <p:nvPr/>
            </p:nvGrpSpPr>
            <p:grpSpPr bwMode="auto">
              <a:xfrm>
                <a:off x="5154255" y="2335523"/>
                <a:ext cx="241153" cy="194561"/>
                <a:chOff x="3690943" y="1549408"/>
                <a:chExt cx="747714" cy="603253"/>
              </a:xfrm>
              <a:solidFill>
                <a:schemeClr val="bg1"/>
              </a:solidFill>
            </p:grpSpPr>
            <p:sp>
              <p:nvSpPr>
                <p:cNvPr id="79" name="Freeform 92">
                  <a:extLst>
                    <a:ext uri="{FF2B5EF4-FFF2-40B4-BE49-F238E27FC236}">
                      <a16:creationId xmlns:a16="http://schemas.microsoft.com/office/drawing/2014/main" id="{301F4670-2780-4BC6-8846-7C794B5B90A6}"/>
                    </a:ext>
                  </a:extLst>
                </p:cNvPr>
                <p:cNvSpPr>
                  <a:spLocks noEditPoints="1"/>
                </p:cNvSpPr>
                <p:nvPr/>
              </p:nvSpPr>
              <p:spPr bwMode="auto">
                <a:xfrm>
                  <a:off x="3922718" y="1587508"/>
                  <a:ext cx="136525" cy="533402"/>
                </a:xfrm>
                <a:custGeom>
                  <a:avLst/>
                  <a:gdLst>
                    <a:gd name="T0" fmla="*/ 2147483647 w 86"/>
                    <a:gd name="T1" fmla="*/ 2147483647 h 336"/>
                    <a:gd name="T2" fmla="*/ 0 w 86"/>
                    <a:gd name="T3" fmla="*/ 0 h 336"/>
                    <a:gd name="T4" fmla="*/ 0 w 86"/>
                    <a:gd name="T5" fmla="*/ 2147483647 h 336"/>
                    <a:gd name="T6" fmla="*/ 2147483647 w 86"/>
                    <a:gd name="T7" fmla="*/ 2147483647 h 336"/>
                    <a:gd name="T8" fmla="*/ 2147483647 w 86"/>
                    <a:gd name="T9" fmla="*/ 2147483647 h 336"/>
                    <a:gd name="T10" fmla="*/ 2147483647 w 86"/>
                    <a:gd name="T11" fmla="*/ 2147483647 h 336"/>
                    <a:gd name="T12" fmla="*/ 2147483647 w 86"/>
                    <a:gd name="T13" fmla="*/ 2147483647 h 336"/>
                    <a:gd name="T14" fmla="*/ 2147483647 w 86"/>
                    <a:gd name="T15" fmla="*/ 2147483647 h 336"/>
                    <a:gd name="T16" fmla="*/ 2147483647 w 86"/>
                    <a:gd name="T17" fmla="*/ 2147483647 h 336"/>
                    <a:gd name="T18" fmla="*/ 2147483647 w 86"/>
                    <a:gd name="T19" fmla="*/ 2147483647 h 336"/>
                    <a:gd name="T20" fmla="*/ 2147483647 w 86"/>
                    <a:gd name="T21" fmla="*/ 2147483647 h 336"/>
                    <a:gd name="T22" fmla="*/ 2147483647 w 86"/>
                    <a:gd name="T23" fmla="*/ 2147483647 h 336"/>
                    <a:gd name="T24" fmla="*/ 2147483647 w 86"/>
                    <a:gd name="T25" fmla="*/ 2147483647 h 336"/>
                    <a:gd name="T26" fmla="*/ 2147483647 w 86"/>
                    <a:gd name="T27" fmla="*/ 2147483647 h 336"/>
                    <a:gd name="T28" fmla="*/ 2147483647 w 86"/>
                    <a:gd name="T29" fmla="*/ 2147483647 h 336"/>
                    <a:gd name="T30" fmla="*/ 2147483647 w 86"/>
                    <a:gd name="T31" fmla="*/ 2147483647 h 336"/>
                    <a:gd name="T32" fmla="*/ 2147483647 w 86"/>
                    <a:gd name="T33" fmla="*/ 2147483647 h 336"/>
                    <a:gd name="T34" fmla="*/ 2147483647 w 86"/>
                    <a:gd name="T35" fmla="*/ 2147483647 h 336"/>
                    <a:gd name="T36" fmla="*/ 2147483647 w 86"/>
                    <a:gd name="T37" fmla="*/ 2147483647 h 336"/>
                    <a:gd name="T38" fmla="*/ 2147483647 w 86"/>
                    <a:gd name="T39" fmla="*/ 2147483647 h 336"/>
                    <a:gd name="T40" fmla="*/ 2147483647 w 86"/>
                    <a:gd name="T41" fmla="*/ 2147483647 h 336"/>
                    <a:gd name="T42" fmla="*/ 2147483647 w 86"/>
                    <a:gd name="T43" fmla="*/ 2147483647 h 336"/>
                    <a:gd name="T44" fmla="*/ 2147483647 w 86"/>
                    <a:gd name="T45" fmla="*/ 2147483647 h 336"/>
                    <a:gd name="T46" fmla="*/ 2147483647 w 86"/>
                    <a:gd name="T47" fmla="*/ 2147483647 h 336"/>
                    <a:gd name="T48" fmla="*/ 2147483647 w 86"/>
                    <a:gd name="T49" fmla="*/ 2147483647 h 336"/>
                    <a:gd name="T50" fmla="*/ 2147483647 w 86"/>
                    <a:gd name="T51" fmla="*/ 2147483647 h 336"/>
                    <a:gd name="T52" fmla="*/ 2147483647 w 86"/>
                    <a:gd name="T53" fmla="*/ 2147483647 h 336"/>
                    <a:gd name="T54" fmla="*/ 2147483647 w 86"/>
                    <a:gd name="T55" fmla="*/ 2147483647 h 336"/>
                    <a:gd name="T56" fmla="*/ 2147483647 w 86"/>
                    <a:gd name="T57" fmla="*/ 2147483647 h 336"/>
                    <a:gd name="T58" fmla="*/ 2147483647 w 86"/>
                    <a:gd name="T59" fmla="*/ 2147483647 h 336"/>
                    <a:gd name="T60" fmla="*/ 2147483647 w 86"/>
                    <a:gd name="T61" fmla="*/ 2147483647 h 336"/>
                    <a:gd name="T62" fmla="*/ 2147483647 w 86"/>
                    <a:gd name="T63" fmla="*/ 2147483647 h 336"/>
                    <a:gd name="T64" fmla="*/ 2147483647 w 86"/>
                    <a:gd name="T65" fmla="*/ 2147483647 h 336"/>
                    <a:gd name="T66" fmla="*/ 2147483647 w 86"/>
                    <a:gd name="T67" fmla="*/ 2147483647 h 336"/>
                    <a:gd name="T68" fmla="*/ 2147483647 w 86"/>
                    <a:gd name="T69" fmla="*/ 2147483647 h 336"/>
                    <a:gd name="T70" fmla="*/ 2147483647 w 86"/>
                    <a:gd name="T71" fmla="*/ 2147483647 h 336"/>
                    <a:gd name="T72" fmla="*/ 2147483647 w 86"/>
                    <a:gd name="T73" fmla="*/ 2147483647 h 336"/>
                    <a:gd name="T74" fmla="*/ 2147483647 w 86"/>
                    <a:gd name="T75" fmla="*/ 2147483647 h 336"/>
                    <a:gd name="T76" fmla="*/ 2147483647 w 86"/>
                    <a:gd name="T77" fmla="*/ 2147483647 h 336"/>
                    <a:gd name="T78" fmla="*/ 2147483647 w 86"/>
                    <a:gd name="T79" fmla="*/ 2147483647 h 336"/>
                    <a:gd name="T80" fmla="*/ 2147483647 w 86"/>
                    <a:gd name="T81" fmla="*/ 2147483647 h 336"/>
                    <a:gd name="T82" fmla="*/ 2147483647 w 86"/>
                    <a:gd name="T83" fmla="*/ 2147483647 h 336"/>
                    <a:gd name="T84" fmla="*/ 2147483647 w 86"/>
                    <a:gd name="T85" fmla="*/ 2147483647 h 336"/>
                    <a:gd name="T86" fmla="*/ 2147483647 w 86"/>
                    <a:gd name="T87" fmla="*/ 2147483647 h 336"/>
                    <a:gd name="T88" fmla="*/ 2147483647 w 86"/>
                    <a:gd name="T89" fmla="*/ 2147483647 h 336"/>
                    <a:gd name="T90" fmla="*/ 2147483647 w 86"/>
                    <a:gd name="T91" fmla="*/ 2147483647 h 336"/>
                    <a:gd name="T92" fmla="*/ 2147483647 w 86"/>
                    <a:gd name="T93" fmla="*/ 2147483647 h 336"/>
                    <a:gd name="T94" fmla="*/ 2147483647 w 86"/>
                    <a:gd name="T95" fmla="*/ 2147483647 h 336"/>
                    <a:gd name="T96" fmla="*/ 2147483647 w 86"/>
                    <a:gd name="T97" fmla="*/ 2147483647 h 336"/>
                    <a:gd name="T98" fmla="*/ 2147483647 w 86"/>
                    <a:gd name="T99" fmla="*/ 2147483647 h 336"/>
                    <a:gd name="T100" fmla="*/ 2147483647 w 86"/>
                    <a:gd name="T101" fmla="*/ 2147483647 h 336"/>
                    <a:gd name="T102" fmla="*/ 2147483647 w 86"/>
                    <a:gd name="T103" fmla="*/ 2147483647 h 336"/>
                    <a:gd name="T104" fmla="*/ 2147483647 w 86"/>
                    <a:gd name="T105" fmla="*/ 2147483647 h 336"/>
                    <a:gd name="T106" fmla="*/ 2147483647 w 86"/>
                    <a:gd name="T107" fmla="*/ 2147483647 h 336"/>
                    <a:gd name="T108" fmla="*/ 2147483647 w 86"/>
                    <a:gd name="T109" fmla="*/ 2147483647 h 336"/>
                    <a:gd name="T110" fmla="*/ 2147483647 w 86"/>
                    <a:gd name="T111" fmla="*/ 2147483647 h 336"/>
                    <a:gd name="T112" fmla="*/ 2147483647 w 86"/>
                    <a:gd name="T113" fmla="*/ 2147483647 h 336"/>
                    <a:gd name="T114" fmla="*/ 2147483647 w 86"/>
                    <a:gd name="T115" fmla="*/ 2147483647 h 336"/>
                    <a:gd name="T116" fmla="*/ 2147483647 w 86"/>
                    <a:gd name="T117" fmla="*/ 2147483647 h 336"/>
                    <a:gd name="T118" fmla="*/ 2147483647 w 86"/>
                    <a:gd name="T119" fmla="*/ 2147483647 h 3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 h="336">
                      <a:moveTo>
                        <a:pt x="86" y="17"/>
                      </a:moveTo>
                      <a:lnTo>
                        <a:pt x="0" y="0"/>
                      </a:lnTo>
                      <a:lnTo>
                        <a:pt x="0" y="336"/>
                      </a:lnTo>
                      <a:lnTo>
                        <a:pt x="86" y="330"/>
                      </a:lnTo>
                      <a:lnTo>
                        <a:pt x="86" y="17"/>
                      </a:lnTo>
                      <a:close/>
                      <a:moveTo>
                        <a:pt x="84" y="324"/>
                      </a:moveTo>
                      <a:lnTo>
                        <a:pt x="4" y="328"/>
                      </a:lnTo>
                      <a:lnTo>
                        <a:pt x="4" y="307"/>
                      </a:lnTo>
                      <a:lnTo>
                        <a:pt x="84" y="305"/>
                      </a:lnTo>
                      <a:lnTo>
                        <a:pt x="84" y="324"/>
                      </a:lnTo>
                      <a:close/>
                      <a:moveTo>
                        <a:pt x="84" y="295"/>
                      </a:moveTo>
                      <a:lnTo>
                        <a:pt x="4" y="299"/>
                      </a:lnTo>
                      <a:lnTo>
                        <a:pt x="4" y="277"/>
                      </a:lnTo>
                      <a:lnTo>
                        <a:pt x="84" y="275"/>
                      </a:lnTo>
                      <a:lnTo>
                        <a:pt x="84" y="295"/>
                      </a:lnTo>
                      <a:close/>
                      <a:moveTo>
                        <a:pt x="84" y="268"/>
                      </a:moveTo>
                      <a:lnTo>
                        <a:pt x="4" y="270"/>
                      </a:lnTo>
                      <a:lnTo>
                        <a:pt x="4" y="248"/>
                      </a:lnTo>
                      <a:lnTo>
                        <a:pt x="84" y="248"/>
                      </a:lnTo>
                      <a:lnTo>
                        <a:pt x="84" y="268"/>
                      </a:lnTo>
                      <a:close/>
                      <a:moveTo>
                        <a:pt x="84" y="240"/>
                      </a:moveTo>
                      <a:lnTo>
                        <a:pt x="4" y="238"/>
                      </a:lnTo>
                      <a:lnTo>
                        <a:pt x="4" y="217"/>
                      </a:lnTo>
                      <a:lnTo>
                        <a:pt x="84" y="219"/>
                      </a:lnTo>
                      <a:lnTo>
                        <a:pt x="84" y="240"/>
                      </a:lnTo>
                      <a:close/>
                      <a:moveTo>
                        <a:pt x="84" y="211"/>
                      </a:moveTo>
                      <a:lnTo>
                        <a:pt x="4" y="209"/>
                      </a:lnTo>
                      <a:lnTo>
                        <a:pt x="4" y="187"/>
                      </a:lnTo>
                      <a:lnTo>
                        <a:pt x="84" y="191"/>
                      </a:lnTo>
                      <a:lnTo>
                        <a:pt x="84" y="211"/>
                      </a:lnTo>
                      <a:close/>
                      <a:moveTo>
                        <a:pt x="84" y="184"/>
                      </a:moveTo>
                      <a:lnTo>
                        <a:pt x="4" y="180"/>
                      </a:lnTo>
                      <a:lnTo>
                        <a:pt x="4" y="158"/>
                      </a:lnTo>
                      <a:lnTo>
                        <a:pt x="84" y="164"/>
                      </a:lnTo>
                      <a:lnTo>
                        <a:pt x="84" y="184"/>
                      </a:lnTo>
                      <a:close/>
                      <a:moveTo>
                        <a:pt x="84" y="156"/>
                      </a:moveTo>
                      <a:lnTo>
                        <a:pt x="4" y="148"/>
                      </a:lnTo>
                      <a:lnTo>
                        <a:pt x="4" y="129"/>
                      </a:lnTo>
                      <a:lnTo>
                        <a:pt x="84" y="135"/>
                      </a:lnTo>
                      <a:lnTo>
                        <a:pt x="84" y="156"/>
                      </a:lnTo>
                      <a:close/>
                      <a:moveTo>
                        <a:pt x="84" y="127"/>
                      </a:moveTo>
                      <a:lnTo>
                        <a:pt x="4" y="119"/>
                      </a:lnTo>
                      <a:lnTo>
                        <a:pt x="4" y="98"/>
                      </a:lnTo>
                      <a:lnTo>
                        <a:pt x="84" y="107"/>
                      </a:lnTo>
                      <a:lnTo>
                        <a:pt x="84" y="127"/>
                      </a:lnTo>
                      <a:close/>
                      <a:moveTo>
                        <a:pt x="84" y="100"/>
                      </a:moveTo>
                      <a:lnTo>
                        <a:pt x="4" y="90"/>
                      </a:lnTo>
                      <a:lnTo>
                        <a:pt x="4" y="68"/>
                      </a:lnTo>
                      <a:lnTo>
                        <a:pt x="84" y="80"/>
                      </a:lnTo>
                      <a:lnTo>
                        <a:pt x="84" y="100"/>
                      </a:lnTo>
                      <a:close/>
                      <a:moveTo>
                        <a:pt x="84" y="70"/>
                      </a:moveTo>
                      <a:lnTo>
                        <a:pt x="4" y="59"/>
                      </a:lnTo>
                      <a:lnTo>
                        <a:pt x="4" y="39"/>
                      </a:lnTo>
                      <a:lnTo>
                        <a:pt x="84" y="51"/>
                      </a:lnTo>
                      <a:lnTo>
                        <a:pt x="84" y="70"/>
                      </a:lnTo>
                      <a:close/>
                      <a:moveTo>
                        <a:pt x="84" y="43"/>
                      </a:moveTo>
                      <a:lnTo>
                        <a:pt x="6" y="29"/>
                      </a:lnTo>
                      <a:lnTo>
                        <a:pt x="6" y="8"/>
                      </a:lnTo>
                      <a:lnTo>
                        <a:pt x="84" y="23"/>
                      </a:lnTo>
                      <a:lnTo>
                        <a:pt x="8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80" name="Freeform 93">
                  <a:extLst>
                    <a:ext uri="{FF2B5EF4-FFF2-40B4-BE49-F238E27FC236}">
                      <a16:creationId xmlns:a16="http://schemas.microsoft.com/office/drawing/2014/main" id="{C1D761E3-0441-4D81-A844-22F30F00E616}"/>
                    </a:ext>
                  </a:extLst>
                </p:cNvPr>
                <p:cNvSpPr>
                  <a:spLocks/>
                </p:cNvSpPr>
                <p:nvPr/>
              </p:nvSpPr>
              <p:spPr bwMode="auto">
                <a:xfrm>
                  <a:off x="3935418" y="1652595"/>
                  <a:ext cx="115889" cy="42863"/>
                </a:xfrm>
                <a:custGeom>
                  <a:avLst/>
                  <a:gdLst>
                    <a:gd name="T0" fmla="*/ 2147483647 w 73"/>
                    <a:gd name="T1" fmla="*/ 2147483647 h 27"/>
                    <a:gd name="T2" fmla="*/ 0 w 73"/>
                    <a:gd name="T3" fmla="*/ 0 h 27"/>
                    <a:gd name="T4" fmla="*/ 0 w 73"/>
                    <a:gd name="T5" fmla="*/ 2147483647 h 27"/>
                    <a:gd name="T6" fmla="*/ 2147483647 w 73"/>
                    <a:gd name="T7" fmla="*/ 2147483647 h 27"/>
                    <a:gd name="T8" fmla="*/ 2147483647 w 73"/>
                    <a:gd name="T9" fmla="*/ 2147483647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7">
                      <a:moveTo>
                        <a:pt x="73" y="12"/>
                      </a:moveTo>
                      <a:lnTo>
                        <a:pt x="0" y="0"/>
                      </a:lnTo>
                      <a:lnTo>
                        <a:pt x="0" y="16"/>
                      </a:lnTo>
                      <a:lnTo>
                        <a:pt x="73" y="27"/>
                      </a:lnTo>
                      <a:lnTo>
                        <a:pt x="7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81" name="Freeform 94">
                  <a:extLst>
                    <a:ext uri="{FF2B5EF4-FFF2-40B4-BE49-F238E27FC236}">
                      <a16:creationId xmlns:a16="http://schemas.microsoft.com/office/drawing/2014/main" id="{CCDFC104-1D03-4C09-9FFE-52DBAC5A6ABF}"/>
                    </a:ext>
                  </a:extLst>
                </p:cNvPr>
                <p:cNvSpPr>
                  <a:spLocks/>
                </p:cNvSpPr>
                <p:nvPr/>
              </p:nvSpPr>
              <p:spPr bwMode="auto">
                <a:xfrm>
                  <a:off x="3935418" y="1698633"/>
                  <a:ext cx="115889" cy="44450"/>
                </a:xfrm>
                <a:custGeom>
                  <a:avLst/>
                  <a:gdLst>
                    <a:gd name="T0" fmla="*/ 2147483647 w 73"/>
                    <a:gd name="T1" fmla="*/ 2147483647 h 28"/>
                    <a:gd name="T2" fmla="*/ 0 w 73"/>
                    <a:gd name="T3" fmla="*/ 0 h 28"/>
                    <a:gd name="T4" fmla="*/ 0 w 73"/>
                    <a:gd name="T5" fmla="*/ 2147483647 h 28"/>
                    <a:gd name="T6" fmla="*/ 2147483647 w 73"/>
                    <a:gd name="T7" fmla="*/ 2147483647 h 28"/>
                    <a:gd name="T8" fmla="*/ 2147483647 w 73"/>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8">
                      <a:moveTo>
                        <a:pt x="73" y="12"/>
                      </a:moveTo>
                      <a:lnTo>
                        <a:pt x="0" y="0"/>
                      </a:lnTo>
                      <a:lnTo>
                        <a:pt x="0" y="18"/>
                      </a:lnTo>
                      <a:lnTo>
                        <a:pt x="73" y="28"/>
                      </a:lnTo>
                      <a:lnTo>
                        <a:pt x="7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82" name="Freeform 95">
                  <a:extLst>
                    <a:ext uri="{FF2B5EF4-FFF2-40B4-BE49-F238E27FC236}">
                      <a16:creationId xmlns:a16="http://schemas.microsoft.com/office/drawing/2014/main" id="{62670925-7AE9-4C2E-BCE7-9414FC82A605}"/>
                    </a:ext>
                  </a:extLst>
                </p:cNvPr>
                <p:cNvSpPr>
                  <a:spLocks/>
                </p:cNvSpPr>
                <p:nvPr/>
              </p:nvSpPr>
              <p:spPr bwMode="auto">
                <a:xfrm>
                  <a:off x="3935418" y="1749433"/>
                  <a:ext cx="115889" cy="36513"/>
                </a:xfrm>
                <a:custGeom>
                  <a:avLst/>
                  <a:gdLst>
                    <a:gd name="T0" fmla="*/ 2147483647 w 73"/>
                    <a:gd name="T1" fmla="*/ 2147483647 h 23"/>
                    <a:gd name="T2" fmla="*/ 0 w 73"/>
                    <a:gd name="T3" fmla="*/ 0 h 23"/>
                    <a:gd name="T4" fmla="*/ 0 w 73"/>
                    <a:gd name="T5" fmla="*/ 2147483647 h 23"/>
                    <a:gd name="T6" fmla="*/ 2147483647 w 73"/>
                    <a:gd name="T7" fmla="*/ 2147483647 h 23"/>
                    <a:gd name="T8" fmla="*/ 2147483647 w 7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3">
                      <a:moveTo>
                        <a:pt x="73" y="7"/>
                      </a:moveTo>
                      <a:lnTo>
                        <a:pt x="0" y="0"/>
                      </a:lnTo>
                      <a:lnTo>
                        <a:pt x="0" y="15"/>
                      </a:lnTo>
                      <a:lnTo>
                        <a:pt x="73" y="23"/>
                      </a:lnTo>
                      <a:lnTo>
                        <a:pt x="7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83" name="Freeform 96">
                  <a:extLst>
                    <a:ext uri="{FF2B5EF4-FFF2-40B4-BE49-F238E27FC236}">
                      <a16:creationId xmlns:a16="http://schemas.microsoft.com/office/drawing/2014/main" id="{CBDD0F9D-064D-40E2-8BD8-1BCF75FF8DBC}"/>
                    </a:ext>
                  </a:extLst>
                </p:cNvPr>
                <p:cNvSpPr>
                  <a:spLocks/>
                </p:cNvSpPr>
                <p:nvPr/>
              </p:nvSpPr>
              <p:spPr bwMode="auto">
                <a:xfrm>
                  <a:off x="3935418" y="1795472"/>
                  <a:ext cx="115889" cy="33338"/>
                </a:xfrm>
                <a:custGeom>
                  <a:avLst/>
                  <a:gdLst>
                    <a:gd name="T0" fmla="*/ 2147483647 w 73"/>
                    <a:gd name="T1" fmla="*/ 2147483647 h 21"/>
                    <a:gd name="T2" fmla="*/ 0 w 73"/>
                    <a:gd name="T3" fmla="*/ 0 h 21"/>
                    <a:gd name="T4" fmla="*/ 0 w 73"/>
                    <a:gd name="T5" fmla="*/ 2147483647 h 21"/>
                    <a:gd name="T6" fmla="*/ 2147483647 w 73"/>
                    <a:gd name="T7" fmla="*/ 2147483647 h 21"/>
                    <a:gd name="T8" fmla="*/ 2147483647 w 73"/>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1">
                      <a:moveTo>
                        <a:pt x="73" y="6"/>
                      </a:moveTo>
                      <a:lnTo>
                        <a:pt x="0" y="0"/>
                      </a:lnTo>
                      <a:lnTo>
                        <a:pt x="0" y="15"/>
                      </a:lnTo>
                      <a:lnTo>
                        <a:pt x="73" y="21"/>
                      </a:lnTo>
                      <a:lnTo>
                        <a:pt x="7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84" name="Freeform 97">
                  <a:extLst>
                    <a:ext uri="{FF2B5EF4-FFF2-40B4-BE49-F238E27FC236}">
                      <a16:creationId xmlns:a16="http://schemas.microsoft.com/office/drawing/2014/main" id="{F8C54F86-0121-49B9-9950-9CD868A78300}"/>
                    </a:ext>
                  </a:extLst>
                </p:cNvPr>
                <p:cNvSpPr>
                  <a:spLocks/>
                </p:cNvSpPr>
                <p:nvPr/>
              </p:nvSpPr>
              <p:spPr bwMode="auto">
                <a:xfrm>
                  <a:off x="3935418" y="1887547"/>
                  <a:ext cx="115889" cy="31749"/>
                </a:xfrm>
                <a:custGeom>
                  <a:avLst/>
                  <a:gdLst>
                    <a:gd name="T0" fmla="*/ 2147483647 w 73"/>
                    <a:gd name="T1" fmla="*/ 2147483647 h 20"/>
                    <a:gd name="T2" fmla="*/ 0 w 73"/>
                    <a:gd name="T3" fmla="*/ 0 h 20"/>
                    <a:gd name="T4" fmla="*/ 0 w 73"/>
                    <a:gd name="T5" fmla="*/ 2147483647 h 20"/>
                    <a:gd name="T6" fmla="*/ 2147483647 w 73"/>
                    <a:gd name="T7" fmla="*/ 2147483647 h 20"/>
                    <a:gd name="T8" fmla="*/ 2147483647 w 73"/>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
                      <a:moveTo>
                        <a:pt x="73" y="4"/>
                      </a:moveTo>
                      <a:lnTo>
                        <a:pt x="0" y="0"/>
                      </a:lnTo>
                      <a:lnTo>
                        <a:pt x="0" y="18"/>
                      </a:lnTo>
                      <a:lnTo>
                        <a:pt x="73" y="20"/>
                      </a:lnTo>
                      <a:lnTo>
                        <a:pt x="7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85" name="Freeform 98">
                  <a:extLst>
                    <a:ext uri="{FF2B5EF4-FFF2-40B4-BE49-F238E27FC236}">
                      <a16:creationId xmlns:a16="http://schemas.microsoft.com/office/drawing/2014/main" id="{52BBE19C-F05D-4E1E-A809-493F4CE630BA}"/>
                    </a:ext>
                  </a:extLst>
                </p:cNvPr>
                <p:cNvSpPr>
                  <a:spLocks/>
                </p:cNvSpPr>
                <p:nvPr/>
              </p:nvSpPr>
              <p:spPr bwMode="auto">
                <a:xfrm>
                  <a:off x="3935418" y="1938347"/>
                  <a:ext cx="115889" cy="23813"/>
                </a:xfrm>
                <a:custGeom>
                  <a:avLst/>
                  <a:gdLst>
                    <a:gd name="T0" fmla="*/ 2147483647 w 73"/>
                    <a:gd name="T1" fmla="*/ 2147483647 h 15"/>
                    <a:gd name="T2" fmla="*/ 0 w 73"/>
                    <a:gd name="T3" fmla="*/ 0 h 15"/>
                    <a:gd name="T4" fmla="*/ 0 w 73"/>
                    <a:gd name="T5" fmla="*/ 2147483647 h 15"/>
                    <a:gd name="T6" fmla="*/ 2147483647 w 73"/>
                    <a:gd name="T7" fmla="*/ 2147483647 h 15"/>
                    <a:gd name="T8" fmla="*/ 2147483647 w 73"/>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15">
                      <a:moveTo>
                        <a:pt x="73" y="2"/>
                      </a:moveTo>
                      <a:lnTo>
                        <a:pt x="0" y="0"/>
                      </a:lnTo>
                      <a:lnTo>
                        <a:pt x="0" y="15"/>
                      </a:lnTo>
                      <a:lnTo>
                        <a:pt x="73" y="15"/>
                      </a:lnTo>
                      <a:lnTo>
                        <a:pt x="7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86" name="Rectangle 99">
                  <a:extLst>
                    <a:ext uri="{FF2B5EF4-FFF2-40B4-BE49-F238E27FC236}">
                      <a16:creationId xmlns:a16="http://schemas.microsoft.com/office/drawing/2014/main" id="{77099C82-C980-490A-880E-6C068BF32DA2}"/>
                    </a:ext>
                  </a:extLst>
                </p:cNvPr>
                <p:cNvSpPr>
                  <a:spLocks noChangeArrowheads="1"/>
                </p:cNvSpPr>
                <p:nvPr/>
              </p:nvSpPr>
              <p:spPr bwMode="auto">
                <a:xfrm>
                  <a:off x="3935418" y="1984385"/>
                  <a:ext cx="115889" cy="254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defRPr/>
                  </a:pPr>
                  <a:endParaRPr lang="en-US" altLang="en-US" sz="2800" dirty="0">
                    <a:latin typeface="Trebuchet MS" panose="020B0603020202020204" pitchFamily="34" charset="0"/>
                    <a:cs typeface="Arial" panose="020B0604020202020204" pitchFamily="34" charset="0"/>
                  </a:endParaRPr>
                </a:p>
              </p:txBody>
            </p:sp>
            <p:sp>
              <p:nvSpPr>
                <p:cNvPr id="87" name="Freeform 100">
                  <a:extLst>
                    <a:ext uri="{FF2B5EF4-FFF2-40B4-BE49-F238E27FC236}">
                      <a16:creationId xmlns:a16="http://schemas.microsoft.com/office/drawing/2014/main" id="{C37C0621-7566-4AF7-87D3-9DDC07E0B204}"/>
                    </a:ext>
                  </a:extLst>
                </p:cNvPr>
                <p:cNvSpPr>
                  <a:spLocks/>
                </p:cNvSpPr>
                <p:nvPr/>
              </p:nvSpPr>
              <p:spPr bwMode="auto">
                <a:xfrm>
                  <a:off x="3935418" y="2027247"/>
                  <a:ext cx="115889" cy="31749"/>
                </a:xfrm>
                <a:custGeom>
                  <a:avLst/>
                  <a:gdLst>
                    <a:gd name="T0" fmla="*/ 2147483647 w 73"/>
                    <a:gd name="T1" fmla="*/ 0 h 20"/>
                    <a:gd name="T2" fmla="*/ 0 w 73"/>
                    <a:gd name="T3" fmla="*/ 2147483647 h 20"/>
                    <a:gd name="T4" fmla="*/ 0 w 73"/>
                    <a:gd name="T5" fmla="*/ 2147483647 h 20"/>
                    <a:gd name="T6" fmla="*/ 2147483647 w 73"/>
                    <a:gd name="T7" fmla="*/ 2147483647 h 20"/>
                    <a:gd name="T8" fmla="*/ 2147483647 w 7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
                      <a:moveTo>
                        <a:pt x="73" y="0"/>
                      </a:moveTo>
                      <a:lnTo>
                        <a:pt x="0" y="2"/>
                      </a:lnTo>
                      <a:lnTo>
                        <a:pt x="0" y="20"/>
                      </a:lnTo>
                      <a:lnTo>
                        <a:pt x="73" y="16"/>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88" name="Freeform 101">
                  <a:extLst>
                    <a:ext uri="{FF2B5EF4-FFF2-40B4-BE49-F238E27FC236}">
                      <a16:creationId xmlns:a16="http://schemas.microsoft.com/office/drawing/2014/main" id="{626C2E58-082F-4141-9D66-5AD904ADBC74}"/>
                    </a:ext>
                  </a:extLst>
                </p:cNvPr>
                <p:cNvSpPr>
                  <a:spLocks noEditPoints="1"/>
                </p:cNvSpPr>
                <p:nvPr/>
              </p:nvSpPr>
              <p:spPr bwMode="auto">
                <a:xfrm>
                  <a:off x="3935418" y="1606558"/>
                  <a:ext cx="117476" cy="46038"/>
                </a:xfrm>
                <a:custGeom>
                  <a:avLst/>
                  <a:gdLst>
                    <a:gd name="T0" fmla="*/ 0 w 38"/>
                    <a:gd name="T1" fmla="*/ 0 h 15"/>
                    <a:gd name="T2" fmla="*/ 2147483647 w 38"/>
                    <a:gd name="T3" fmla="*/ 2147483647 h 15"/>
                    <a:gd name="T4" fmla="*/ 2147483647 w 38"/>
                    <a:gd name="T5" fmla="*/ 2147483647 h 15"/>
                    <a:gd name="T6" fmla="*/ 2147483647 w 38"/>
                    <a:gd name="T7" fmla="*/ 2147483647 h 15"/>
                    <a:gd name="T8" fmla="*/ 2147483647 w 38"/>
                    <a:gd name="T9" fmla="*/ 2147483647 h 15"/>
                    <a:gd name="T10" fmla="*/ 2147483647 w 38"/>
                    <a:gd name="T11" fmla="*/ 2147483647 h 15"/>
                    <a:gd name="T12" fmla="*/ 2147483647 w 38"/>
                    <a:gd name="T13" fmla="*/ 2147483647 h 15"/>
                    <a:gd name="T14" fmla="*/ 2147483647 w 38"/>
                    <a:gd name="T15" fmla="*/ 2147483647 h 15"/>
                    <a:gd name="T16" fmla="*/ 2147483647 w 38"/>
                    <a:gd name="T17" fmla="*/ 2147483647 h 15"/>
                    <a:gd name="T18" fmla="*/ 2147483647 w 38"/>
                    <a:gd name="T19" fmla="*/ 2147483647 h 15"/>
                    <a:gd name="T20" fmla="*/ 2147483647 w 38"/>
                    <a:gd name="T21" fmla="*/ 2147483647 h 15"/>
                    <a:gd name="T22" fmla="*/ 2147483647 w 38"/>
                    <a:gd name="T23" fmla="*/ 2147483647 h 15"/>
                    <a:gd name="T24" fmla="*/ 2147483647 w 38"/>
                    <a:gd name="T25" fmla="*/ 2147483647 h 15"/>
                    <a:gd name="T26" fmla="*/ 2147483647 w 38"/>
                    <a:gd name="T27" fmla="*/ 2147483647 h 15"/>
                    <a:gd name="T28" fmla="*/ 2147483647 w 38"/>
                    <a:gd name="T29" fmla="*/ 2147483647 h 15"/>
                    <a:gd name="T30" fmla="*/ 2147483647 w 38"/>
                    <a:gd name="T31" fmla="*/ 2147483647 h 15"/>
                    <a:gd name="T32" fmla="*/ 2147483647 w 38"/>
                    <a:gd name="T33" fmla="*/ 2147483647 h 15"/>
                    <a:gd name="T34" fmla="*/ 2147483647 w 38"/>
                    <a:gd name="T35" fmla="*/ 2147483647 h 15"/>
                    <a:gd name="T36" fmla="*/ 2147483647 w 38"/>
                    <a:gd name="T37" fmla="*/ 2147483647 h 15"/>
                    <a:gd name="T38" fmla="*/ 2147483647 w 38"/>
                    <a:gd name="T39" fmla="*/ 2147483647 h 15"/>
                    <a:gd name="T40" fmla="*/ 2147483647 w 38"/>
                    <a:gd name="T41" fmla="*/ 2147483647 h 15"/>
                    <a:gd name="T42" fmla="*/ 2147483647 w 38"/>
                    <a:gd name="T43" fmla="*/ 2147483647 h 15"/>
                    <a:gd name="T44" fmla="*/ 2147483647 w 38"/>
                    <a:gd name="T45" fmla="*/ 2147483647 h 15"/>
                    <a:gd name="T46" fmla="*/ 2147483647 w 38"/>
                    <a:gd name="T47" fmla="*/ 2147483647 h 15"/>
                    <a:gd name="T48" fmla="*/ 2147483647 w 38"/>
                    <a:gd name="T49" fmla="*/ 2147483647 h 15"/>
                    <a:gd name="T50" fmla="*/ 2147483647 w 38"/>
                    <a:gd name="T51" fmla="*/ 2147483647 h 15"/>
                    <a:gd name="T52" fmla="*/ 2147483647 w 38"/>
                    <a:gd name="T53" fmla="*/ 2147483647 h 15"/>
                    <a:gd name="T54" fmla="*/ 2147483647 w 38"/>
                    <a:gd name="T55" fmla="*/ 2147483647 h 15"/>
                    <a:gd name="T56" fmla="*/ 2147483647 w 38"/>
                    <a:gd name="T57" fmla="*/ 2147483647 h 15"/>
                    <a:gd name="T58" fmla="*/ 2147483647 w 38"/>
                    <a:gd name="T59" fmla="*/ 2147483647 h 15"/>
                    <a:gd name="T60" fmla="*/ 2147483647 w 38"/>
                    <a:gd name="T61" fmla="*/ 2147483647 h 15"/>
                    <a:gd name="T62" fmla="*/ 2147483647 w 38"/>
                    <a:gd name="T63" fmla="*/ 2147483647 h 15"/>
                    <a:gd name="T64" fmla="*/ 2147483647 w 38"/>
                    <a:gd name="T65" fmla="*/ 2147483647 h 15"/>
                    <a:gd name="T66" fmla="*/ 2147483647 w 38"/>
                    <a:gd name="T67" fmla="*/ 2147483647 h 15"/>
                    <a:gd name="T68" fmla="*/ 2147483647 w 38"/>
                    <a:gd name="T69" fmla="*/ 2147483647 h 15"/>
                    <a:gd name="T70" fmla="*/ 2147483647 w 38"/>
                    <a:gd name="T71" fmla="*/ 2147483647 h 15"/>
                    <a:gd name="T72" fmla="*/ 2147483647 w 38"/>
                    <a:gd name="T73" fmla="*/ 2147483647 h 15"/>
                    <a:gd name="T74" fmla="*/ 2147483647 w 38"/>
                    <a:gd name="T75" fmla="*/ 2147483647 h 15"/>
                    <a:gd name="T76" fmla="*/ 2147483647 w 38"/>
                    <a:gd name="T77" fmla="*/ 2147483647 h 15"/>
                    <a:gd name="T78" fmla="*/ 2147483647 w 38"/>
                    <a:gd name="T79" fmla="*/ 2147483647 h 15"/>
                    <a:gd name="T80" fmla="*/ 2147483647 w 38"/>
                    <a:gd name="T81" fmla="*/ 2147483647 h 15"/>
                    <a:gd name="T82" fmla="*/ 2147483647 w 38"/>
                    <a:gd name="T83" fmla="*/ 2147483647 h 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 h="15">
                      <a:moveTo>
                        <a:pt x="38" y="7"/>
                      </a:moveTo>
                      <a:cubicBezTo>
                        <a:pt x="0" y="0"/>
                        <a:pt x="0" y="0"/>
                        <a:pt x="0" y="0"/>
                      </a:cubicBezTo>
                      <a:cubicBezTo>
                        <a:pt x="0" y="8"/>
                        <a:pt x="0" y="8"/>
                        <a:pt x="0" y="8"/>
                      </a:cubicBezTo>
                      <a:cubicBezTo>
                        <a:pt x="38" y="15"/>
                        <a:pt x="38" y="15"/>
                        <a:pt x="38" y="15"/>
                      </a:cubicBezTo>
                      <a:lnTo>
                        <a:pt x="38" y="7"/>
                      </a:lnTo>
                      <a:close/>
                      <a:moveTo>
                        <a:pt x="18" y="4"/>
                      </a:moveTo>
                      <a:cubicBezTo>
                        <a:pt x="18" y="4"/>
                        <a:pt x="18" y="4"/>
                        <a:pt x="18" y="5"/>
                      </a:cubicBezTo>
                      <a:cubicBezTo>
                        <a:pt x="18" y="5"/>
                        <a:pt x="18" y="5"/>
                        <a:pt x="18" y="5"/>
                      </a:cubicBezTo>
                      <a:cubicBezTo>
                        <a:pt x="18" y="5"/>
                        <a:pt x="17" y="5"/>
                        <a:pt x="17" y="5"/>
                      </a:cubicBezTo>
                      <a:cubicBezTo>
                        <a:pt x="17" y="4"/>
                        <a:pt x="18" y="4"/>
                        <a:pt x="18" y="4"/>
                      </a:cubicBezTo>
                      <a:close/>
                      <a:moveTo>
                        <a:pt x="2" y="7"/>
                      </a:moveTo>
                      <a:cubicBezTo>
                        <a:pt x="1" y="7"/>
                        <a:pt x="1" y="7"/>
                        <a:pt x="1" y="7"/>
                      </a:cubicBezTo>
                      <a:cubicBezTo>
                        <a:pt x="1" y="1"/>
                        <a:pt x="1" y="1"/>
                        <a:pt x="1" y="1"/>
                      </a:cubicBezTo>
                      <a:cubicBezTo>
                        <a:pt x="2" y="1"/>
                        <a:pt x="2" y="1"/>
                        <a:pt x="2" y="1"/>
                      </a:cubicBezTo>
                      <a:lnTo>
                        <a:pt x="2" y="7"/>
                      </a:lnTo>
                      <a:close/>
                      <a:moveTo>
                        <a:pt x="4" y="8"/>
                      </a:moveTo>
                      <a:cubicBezTo>
                        <a:pt x="3" y="7"/>
                        <a:pt x="3" y="7"/>
                        <a:pt x="3" y="7"/>
                      </a:cubicBezTo>
                      <a:cubicBezTo>
                        <a:pt x="3" y="1"/>
                        <a:pt x="3" y="1"/>
                        <a:pt x="3" y="1"/>
                      </a:cubicBezTo>
                      <a:cubicBezTo>
                        <a:pt x="4" y="1"/>
                        <a:pt x="4" y="1"/>
                        <a:pt x="4" y="1"/>
                      </a:cubicBezTo>
                      <a:lnTo>
                        <a:pt x="4" y="8"/>
                      </a:lnTo>
                      <a:close/>
                      <a:moveTo>
                        <a:pt x="6" y="8"/>
                      </a:moveTo>
                      <a:cubicBezTo>
                        <a:pt x="5" y="8"/>
                        <a:pt x="5" y="8"/>
                        <a:pt x="5" y="8"/>
                      </a:cubicBezTo>
                      <a:cubicBezTo>
                        <a:pt x="5" y="1"/>
                        <a:pt x="5" y="1"/>
                        <a:pt x="5" y="1"/>
                      </a:cubicBezTo>
                      <a:cubicBezTo>
                        <a:pt x="6" y="2"/>
                        <a:pt x="6" y="2"/>
                        <a:pt x="6" y="2"/>
                      </a:cubicBezTo>
                      <a:lnTo>
                        <a:pt x="6" y="8"/>
                      </a:lnTo>
                      <a:close/>
                      <a:moveTo>
                        <a:pt x="7" y="8"/>
                      </a:moveTo>
                      <a:cubicBezTo>
                        <a:pt x="6" y="8"/>
                        <a:pt x="6" y="8"/>
                        <a:pt x="6" y="8"/>
                      </a:cubicBezTo>
                      <a:cubicBezTo>
                        <a:pt x="6" y="2"/>
                        <a:pt x="6" y="2"/>
                        <a:pt x="6" y="2"/>
                      </a:cubicBezTo>
                      <a:cubicBezTo>
                        <a:pt x="7" y="2"/>
                        <a:pt x="7" y="2"/>
                        <a:pt x="7" y="2"/>
                      </a:cubicBezTo>
                      <a:lnTo>
                        <a:pt x="7" y="8"/>
                      </a:lnTo>
                      <a:close/>
                      <a:moveTo>
                        <a:pt x="9" y="8"/>
                      </a:moveTo>
                      <a:cubicBezTo>
                        <a:pt x="8" y="8"/>
                        <a:pt x="8" y="8"/>
                        <a:pt x="8" y="8"/>
                      </a:cubicBezTo>
                      <a:cubicBezTo>
                        <a:pt x="8" y="2"/>
                        <a:pt x="8" y="2"/>
                        <a:pt x="8" y="2"/>
                      </a:cubicBezTo>
                      <a:cubicBezTo>
                        <a:pt x="9" y="2"/>
                        <a:pt x="9" y="2"/>
                        <a:pt x="9" y="2"/>
                      </a:cubicBezTo>
                      <a:lnTo>
                        <a:pt x="9" y="8"/>
                      </a:lnTo>
                      <a:close/>
                      <a:moveTo>
                        <a:pt x="11" y="9"/>
                      </a:moveTo>
                      <a:cubicBezTo>
                        <a:pt x="10" y="9"/>
                        <a:pt x="10" y="9"/>
                        <a:pt x="10" y="9"/>
                      </a:cubicBezTo>
                      <a:cubicBezTo>
                        <a:pt x="10" y="2"/>
                        <a:pt x="10" y="2"/>
                        <a:pt x="10" y="2"/>
                      </a:cubicBezTo>
                      <a:cubicBezTo>
                        <a:pt x="11" y="3"/>
                        <a:pt x="11" y="3"/>
                        <a:pt x="11" y="3"/>
                      </a:cubicBezTo>
                      <a:lnTo>
                        <a:pt x="11" y="9"/>
                      </a:lnTo>
                      <a:close/>
                      <a:moveTo>
                        <a:pt x="13" y="9"/>
                      </a:moveTo>
                      <a:cubicBezTo>
                        <a:pt x="12" y="9"/>
                        <a:pt x="12" y="9"/>
                        <a:pt x="12" y="9"/>
                      </a:cubicBezTo>
                      <a:cubicBezTo>
                        <a:pt x="12" y="3"/>
                        <a:pt x="12" y="3"/>
                        <a:pt x="12" y="3"/>
                      </a:cubicBezTo>
                      <a:cubicBezTo>
                        <a:pt x="13" y="3"/>
                        <a:pt x="13" y="3"/>
                        <a:pt x="13" y="3"/>
                      </a:cubicBezTo>
                      <a:lnTo>
                        <a:pt x="13" y="9"/>
                      </a:lnTo>
                      <a:close/>
                      <a:moveTo>
                        <a:pt x="14" y="9"/>
                      </a:moveTo>
                      <a:cubicBezTo>
                        <a:pt x="13" y="9"/>
                        <a:pt x="13" y="9"/>
                        <a:pt x="13" y="9"/>
                      </a:cubicBezTo>
                      <a:cubicBezTo>
                        <a:pt x="13" y="3"/>
                        <a:pt x="13" y="3"/>
                        <a:pt x="13" y="3"/>
                      </a:cubicBezTo>
                      <a:cubicBezTo>
                        <a:pt x="14" y="3"/>
                        <a:pt x="14" y="3"/>
                        <a:pt x="14" y="3"/>
                      </a:cubicBezTo>
                      <a:lnTo>
                        <a:pt x="14" y="9"/>
                      </a:lnTo>
                      <a:close/>
                      <a:moveTo>
                        <a:pt x="16" y="10"/>
                      </a:moveTo>
                      <a:cubicBezTo>
                        <a:pt x="16" y="10"/>
                        <a:pt x="16" y="9"/>
                        <a:pt x="16" y="9"/>
                      </a:cubicBezTo>
                      <a:cubicBezTo>
                        <a:pt x="16" y="9"/>
                        <a:pt x="16" y="8"/>
                        <a:pt x="16" y="8"/>
                      </a:cubicBezTo>
                      <a:cubicBezTo>
                        <a:pt x="16" y="9"/>
                        <a:pt x="17" y="9"/>
                        <a:pt x="17" y="9"/>
                      </a:cubicBezTo>
                      <a:cubicBezTo>
                        <a:pt x="17" y="10"/>
                        <a:pt x="16" y="10"/>
                        <a:pt x="16" y="10"/>
                      </a:cubicBezTo>
                      <a:close/>
                      <a:moveTo>
                        <a:pt x="16" y="7"/>
                      </a:moveTo>
                      <a:cubicBezTo>
                        <a:pt x="16" y="7"/>
                        <a:pt x="16" y="7"/>
                        <a:pt x="16" y="7"/>
                      </a:cubicBezTo>
                      <a:cubicBezTo>
                        <a:pt x="16" y="6"/>
                        <a:pt x="16" y="6"/>
                        <a:pt x="16" y="6"/>
                      </a:cubicBezTo>
                      <a:cubicBezTo>
                        <a:pt x="16" y="6"/>
                        <a:pt x="17" y="7"/>
                        <a:pt x="17" y="7"/>
                      </a:cubicBezTo>
                      <a:cubicBezTo>
                        <a:pt x="17" y="7"/>
                        <a:pt x="16" y="7"/>
                        <a:pt x="16" y="7"/>
                      </a:cubicBezTo>
                      <a:close/>
                      <a:moveTo>
                        <a:pt x="16" y="5"/>
                      </a:moveTo>
                      <a:cubicBezTo>
                        <a:pt x="16" y="5"/>
                        <a:pt x="16" y="5"/>
                        <a:pt x="16" y="4"/>
                      </a:cubicBezTo>
                      <a:cubicBezTo>
                        <a:pt x="16" y="4"/>
                        <a:pt x="16" y="4"/>
                        <a:pt x="16" y="4"/>
                      </a:cubicBezTo>
                      <a:cubicBezTo>
                        <a:pt x="16" y="4"/>
                        <a:pt x="17" y="4"/>
                        <a:pt x="17" y="4"/>
                      </a:cubicBezTo>
                      <a:cubicBezTo>
                        <a:pt x="17" y="5"/>
                        <a:pt x="16" y="5"/>
                        <a:pt x="16" y="5"/>
                      </a:cubicBezTo>
                      <a:close/>
                      <a:moveTo>
                        <a:pt x="18" y="10"/>
                      </a:moveTo>
                      <a:cubicBezTo>
                        <a:pt x="17" y="10"/>
                        <a:pt x="17" y="10"/>
                        <a:pt x="17" y="10"/>
                      </a:cubicBezTo>
                      <a:cubicBezTo>
                        <a:pt x="17" y="9"/>
                        <a:pt x="17" y="9"/>
                        <a:pt x="17" y="9"/>
                      </a:cubicBezTo>
                      <a:cubicBezTo>
                        <a:pt x="18" y="9"/>
                        <a:pt x="18" y="9"/>
                        <a:pt x="18" y="9"/>
                      </a:cubicBezTo>
                      <a:lnTo>
                        <a:pt x="18" y="10"/>
                      </a:lnTo>
                      <a:close/>
                      <a:moveTo>
                        <a:pt x="18" y="8"/>
                      </a:moveTo>
                      <a:cubicBezTo>
                        <a:pt x="17" y="8"/>
                        <a:pt x="17" y="8"/>
                        <a:pt x="17" y="8"/>
                      </a:cubicBezTo>
                      <a:cubicBezTo>
                        <a:pt x="17" y="6"/>
                        <a:pt x="17" y="6"/>
                        <a:pt x="17" y="6"/>
                      </a:cubicBezTo>
                      <a:cubicBezTo>
                        <a:pt x="18" y="7"/>
                        <a:pt x="18" y="7"/>
                        <a:pt x="18" y="7"/>
                      </a:cubicBezTo>
                      <a:lnTo>
                        <a:pt x="18" y="8"/>
                      </a:lnTo>
                      <a:close/>
                      <a:moveTo>
                        <a:pt x="37" y="14"/>
                      </a:moveTo>
                      <a:cubicBezTo>
                        <a:pt x="20" y="10"/>
                        <a:pt x="20" y="10"/>
                        <a:pt x="20" y="10"/>
                      </a:cubicBezTo>
                      <a:cubicBezTo>
                        <a:pt x="20" y="8"/>
                        <a:pt x="20" y="8"/>
                        <a:pt x="20" y="8"/>
                      </a:cubicBezTo>
                      <a:cubicBezTo>
                        <a:pt x="37" y="11"/>
                        <a:pt x="37" y="11"/>
                        <a:pt x="37" y="11"/>
                      </a:cubicBezTo>
                      <a:lnTo>
                        <a:pt x="37" y="14"/>
                      </a:lnTo>
                      <a:close/>
                      <a:moveTo>
                        <a:pt x="37" y="10"/>
                      </a:moveTo>
                      <a:cubicBezTo>
                        <a:pt x="20" y="7"/>
                        <a:pt x="20" y="7"/>
                        <a:pt x="20" y="7"/>
                      </a:cubicBezTo>
                      <a:cubicBezTo>
                        <a:pt x="20" y="4"/>
                        <a:pt x="20" y="4"/>
                        <a:pt x="20" y="4"/>
                      </a:cubicBezTo>
                      <a:cubicBezTo>
                        <a:pt x="37" y="8"/>
                        <a:pt x="37" y="8"/>
                        <a:pt x="37" y="8"/>
                      </a:cubicBezTo>
                      <a:lnTo>
                        <a:pt x="3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89" name="Freeform 102">
                  <a:extLst>
                    <a:ext uri="{FF2B5EF4-FFF2-40B4-BE49-F238E27FC236}">
                      <a16:creationId xmlns:a16="http://schemas.microsoft.com/office/drawing/2014/main" id="{DA164AE0-88FB-49AD-882F-B14111C4B9BB}"/>
                    </a:ext>
                  </a:extLst>
                </p:cNvPr>
                <p:cNvSpPr>
                  <a:spLocks noEditPoints="1"/>
                </p:cNvSpPr>
                <p:nvPr/>
              </p:nvSpPr>
              <p:spPr bwMode="auto">
                <a:xfrm>
                  <a:off x="3935418" y="1841510"/>
                  <a:ext cx="115889" cy="34925"/>
                </a:xfrm>
                <a:custGeom>
                  <a:avLst/>
                  <a:gdLst>
                    <a:gd name="T0" fmla="*/ 0 w 37"/>
                    <a:gd name="T1" fmla="*/ 0 h 11"/>
                    <a:gd name="T2" fmla="*/ 2147483647 w 37"/>
                    <a:gd name="T3" fmla="*/ 2147483647 h 11"/>
                    <a:gd name="T4" fmla="*/ 2147483647 w 37"/>
                    <a:gd name="T5" fmla="*/ 2147483647 h 11"/>
                    <a:gd name="T6" fmla="*/ 2147483647 w 37"/>
                    <a:gd name="T7" fmla="*/ 2147483647 h 11"/>
                    <a:gd name="T8" fmla="*/ 2147483647 w 37"/>
                    <a:gd name="T9" fmla="*/ 2147483647 h 11"/>
                    <a:gd name="T10" fmla="*/ 2147483647 w 37"/>
                    <a:gd name="T11" fmla="*/ 2147483647 h 11"/>
                    <a:gd name="T12" fmla="*/ 2147483647 w 37"/>
                    <a:gd name="T13" fmla="*/ 2147483647 h 11"/>
                    <a:gd name="T14" fmla="*/ 2147483647 w 37"/>
                    <a:gd name="T15" fmla="*/ 2147483647 h 11"/>
                    <a:gd name="T16" fmla="*/ 2147483647 w 37"/>
                    <a:gd name="T17" fmla="*/ 2147483647 h 11"/>
                    <a:gd name="T18" fmla="*/ 2147483647 w 37"/>
                    <a:gd name="T19" fmla="*/ 2147483647 h 11"/>
                    <a:gd name="T20" fmla="*/ 2147483647 w 37"/>
                    <a:gd name="T21" fmla="*/ 2147483647 h 11"/>
                    <a:gd name="T22" fmla="*/ 2147483647 w 37"/>
                    <a:gd name="T23" fmla="*/ 2147483647 h 11"/>
                    <a:gd name="T24" fmla="*/ 2147483647 w 37"/>
                    <a:gd name="T25" fmla="*/ 2147483647 h 11"/>
                    <a:gd name="T26" fmla="*/ 2147483647 w 37"/>
                    <a:gd name="T27" fmla="*/ 2147483647 h 11"/>
                    <a:gd name="T28" fmla="*/ 2147483647 w 37"/>
                    <a:gd name="T29" fmla="*/ 2147483647 h 11"/>
                    <a:gd name="T30" fmla="*/ 2147483647 w 37"/>
                    <a:gd name="T31" fmla="*/ 2147483647 h 11"/>
                    <a:gd name="T32" fmla="*/ 2147483647 w 37"/>
                    <a:gd name="T33" fmla="*/ 2147483647 h 11"/>
                    <a:gd name="T34" fmla="*/ 2147483647 w 37"/>
                    <a:gd name="T35" fmla="*/ 2147483647 h 11"/>
                    <a:gd name="T36" fmla="*/ 2147483647 w 37"/>
                    <a:gd name="T37" fmla="*/ 2147483647 h 11"/>
                    <a:gd name="T38" fmla="*/ 2147483647 w 37"/>
                    <a:gd name="T39" fmla="*/ 2147483647 h 11"/>
                    <a:gd name="T40" fmla="*/ 2147483647 w 37"/>
                    <a:gd name="T41" fmla="*/ 2147483647 h 11"/>
                    <a:gd name="T42" fmla="*/ 2147483647 w 37"/>
                    <a:gd name="T43" fmla="*/ 2147483647 h 11"/>
                    <a:gd name="T44" fmla="*/ 2147483647 w 37"/>
                    <a:gd name="T45" fmla="*/ 2147483647 h 11"/>
                    <a:gd name="T46" fmla="*/ 2147483647 w 37"/>
                    <a:gd name="T47" fmla="*/ 2147483647 h 11"/>
                    <a:gd name="T48" fmla="*/ 2147483647 w 37"/>
                    <a:gd name="T49" fmla="*/ 2147483647 h 11"/>
                    <a:gd name="T50" fmla="*/ 2147483647 w 37"/>
                    <a:gd name="T51" fmla="*/ 2147483647 h 11"/>
                    <a:gd name="T52" fmla="*/ 2147483647 w 37"/>
                    <a:gd name="T53" fmla="*/ 2147483647 h 11"/>
                    <a:gd name="T54" fmla="*/ 2147483647 w 37"/>
                    <a:gd name="T55" fmla="*/ 2147483647 h 11"/>
                    <a:gd name="T56" fmla="*/ 2147483647 w 37"/>
                    <a:gd name="T57" fmla="*/ 2147483647 h 11"/>
                    <a:gd name="T58" fmla="*/ 2147483647 w 37"/>
                    <a:gd name="T59" fmla="*/ 2147483647 h 11"/>
                    <a:gd name="T60" fmla="*/ 2147483647 w 37"/>
                    <a:gd name="T61" fmla="*/ 2147483647 h 11"/>
                    <a:gd name="T62" fmla="*/ 2147483647 w 37"/>
                    <a:gd name="T63" fmla="*/ 2147483647 h 11"/>
                    <a:gd name="T64" fmla="*/ 2147483647 w 37"/>
                    <a:gd name="T65" fmla="*/ 2147483647 h 11"/>
                    <a:gd name="T66" fmla="*/ 2147483647 w 37"/>
                    <a:gd name="T67" fmla="*/ 2147483647 h 11"/>
                    <a:gd name="T68" fmla="*/ 2147483647 w 37"/>
                    <a:gd name="T69" fmla="*/ 2147483647 h 11"/>
                    <a:gd name="T70" fmla="*/ 2147483647 w 37"/>
                    <a:gd name="T71" fmla="*/ 2147483647 h 11"/>
                    <a:gd name="T72" fmla="*/ 2147483647 w 37"/>
                    <a:gd name="T73" fmla="*/ 2147483647 h 11"/>
                    <a:gd name="T74" fmla="*/ 2147483647 w 37"/>
                    <a:gd name="T75" fmla="*/ 2147483647 h 11"/>
                    <a:gd name="T76" fmla="*/ 2147483647 w 37"/>
                    <a:gd name="T77" fmla="*/ 2147483647 h 11"/>
                    <a:gd name="T78" fmla="*/ 2147483647 w 37"/>
                    <a:gd name="T79" fmla="*/ 2147483647 h 11"/>
                    <a:gd name="T80" fmla="*/ 2147483647 w 37"/>
                    <a:gd name="T81" fmla="*/ 2147483647 h 11"/>
                    <a:gd name="T82" fmla="*/ 2147483647 w 37"/>
                    <a:gd name="T83" fmla="*/ 2147483647 h 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 h="11">
                      <a:moveTo>
                        <a:pt x="37" y="3"/>
                      </a:moveTo>
                      <a:cubicBezTo>
                        <a:pt x="0" y="0"/>
                        <a:pt x="0" y="0"/>
                        <a:pt x="0" y="0"/>
                      </a:cubicBezTo>
                      <a:cubicBezTo>
                        <a:pt x="0" y="8"/>
                        <a:pt x="0" y="8"/>
                        <a:pt x="0" y="8"/>
                      </a:cubicBezTo>
                      <a:cubicBezTo>
                        <a:pt x="37" y="11"/>
                        <a:pt x="37" y="11"/>
                        <a:pt x="37" y="11"/>
                      </a:cubicBezTo>
                      <a:lnTo>
                        <a:pt x="37" y="3"/>
                      </a:lnTo>
                      <a:close/>
                      <a:moveTo>
                        <a:pt x="17" y="2"/>
                      </a:moveTo>
                      <a:cubicBezTo>
                        <a:pt x="17" y="2"/>
                        <a:pt x="18" y="3"/>
                        <a:pt x="18" y="3"/>
                      </a:cubicBezTo>
                      <a:cubicBezTo>
                        <a:pt x="18" y="3"/>
                        <a:pt x="17" y="4"/>
                        <a:pt x="17" y="4"/>
                      </a:cubicBezTo>
                      <a:cubicBezTo>
                        <a:pt x="17" y="4"/>
                        <a:pt x="17" y="3"/>
                        <a:pt x="17" y="3"/>
                      </a:cubicBezTo>
                      <a:cubicBezTo>
                        <a:pt x="17" y="3"/>
                        <a:pt x="17" y="2"/>
                        <a:pt x="17" y="2"/>
                      </a:cubicBezTo>
                      <a:close/>
                      <a:moveTo>
                        <a:pt x="1" y="8"/>
                      </a:moveTo>
                      <a:cubicBezTo>
                        <a:pt x="1" y="7"/>
                        <a:pt x="1" y="7"/>
                        <a:pt x="1" y="7"/>
                      </a:cubicBezTo>
                      <a:cubicBezTo>
                        <a:pt x="1" y="1"/>
                        <a:pt x="1" y="1"/>
                        <a:pt x="1" y="1"/>
                      </a:cubicBezTo>
                      <a:cubicBezTo>
                        <a:pt x="1" y="1"/>
                        <a:pt x="1" y="1"/>
                        <a:pt x="1" y="1"/>
                      </a:cubicBezTo>
                      <a:lnTo>
                        <a:pt x="1" y="8"/>
                      </a:lnTo>
                      <a:close/>
                      <a:moveTo>
                        <a:pt x="3" y="8"/>
                      </a:moveTo>
                      <a:cubicBezTo>
                        <a:pt x="2" y="8"/>
                        <a:pt x="2" y="8"/>
                        <a:pt x="2" y="8"/>
                      </a:cubicBezTo>
                      <a:cubicBezTo>
                        <a:pt x="2" y="1"/>
                        <a:pt x="2" y="1"/>
                        <a:pt x="2" y="1"/>
                      </a:cubicBezTo>
                      <a:cubicBezTo>
                        <a:pt x="3" y="1"/>
                        <a:pt x="3" y="1"/>
                        <a:pt x="3" y="1"/>
                      </a:cubicBezTo>
                      <a:lnTo>
                        <a:pt x="3" y="8"/>
                      </a:lnTo>
                      <a:close/>
                      <a:moveTo>
                        <a:pt x="5" y="8"/>
                      </a:moveTo>
                      <a:cubicBezTo>
                        <a:pt x="4" y="8"/>
                        <a:pt x="4" y="8"/>
                        <a:pt x="4" y="8"/>
                      </a:cubicBezTo>
                      <a:cubicBezTo>
                        <a:pt x="4" y="1"/>
                        <a:pt x="4" y="1"/>
                        <a:pt x="4" y="1"/>
                      </a:cubicBezTo>
                      <a:cubicBezTo>
                        <a:pt x="5" y="1"/>
                        <a:pt x="5" y="1"/>
                        <a:pt x="5" y="1"/>
                      </a:cubicBezTo>
                      <a:lnTo>
                        <a:pt x="5" y="8"/>
                      </a:lnTo>
                      <a:close/>
                      <a:moveTo>
                        <a:pt x="7" y="8"/>
                      </a:moveTo>
                      <a:cubicBezTo>
                        <a:pt x="6" y="8"/>
                        <a:pt x="6" y="8"/>
                        <a:pt x="6" y="8"/>
                      </a:cubicBezTo>
                      <a:cubicBezTo>
                        <a:pt x="6" y="2"/>
                        <a:pt x="6" y="2"/>
                        <a:pt x="6" y="2"/>
                      </a:cubicBezTo>
                      <a:cubicBezTo>
                        <a:pt x="7" y="2"/>
                        <a:pt x="7" y="2"/>
                        <a:pt x="7" y="2"/>
                      </a:cubicBezTo>
                      <a:lnTo>
                        <a:pt x="7" y="8"/>
                      </a:lnTo>
                      <a:close/>
                      <a:moveTo>
                        <a:pt x="8" y="8"/>
                      </a:moveTo>
                      <a:cubicBezTo>
                        <a:pt x="8" y="8"/>
                        <a:pt x="8" y="8"/>
                        <a:pt x="8" y="8"/>
                      </a:cubicBezTo>
                      <a:cubicBezTo>
                        <a:pt x="8" y="2"/>
                        <a:pt x="8" y="2"/>
                        <a:pt x="8" y="2"/>
                      </a:cubicBezTo>
                      <a:cubicBezTo>
                        <a:pt x="8" y="2"/>
                        <a:pt x="8" y="2"/>
                        <a:pt x="8" y="2"/>
                      </a:cubicBezTo>
                      <a:lnTo>
                        <a:pt x="8" y="8"/>
                      </a:lnTo>
                      <a:close/>
                      <a:moveTo>
                        <a:pt x="10" y="8"/>
                      </a:moveTo>
                      <a:cubicBezTo>
                        <a:pt x="9" y="8"/>
                        <a:pt x="9" y="8"/>
                        <a:pt x="9" y="8"/>
                      </a:cubicBezTo>
                      <a:cubicBezTo>
                        <a:pt x="9" y="2"/>
                        <a:pt x="9" y="2"/>
                        <a:pt x="9" y="2"/>
                      </a:cubicBezTo>
                      <a:cubicBezTo>
                        <a:pt x="10" y="2"/>
                        <a:pt x="10" y="2"/>
                        <a:pt x="10" y="2"/>
                      </a:cubicBezTo>
                      <a:lnTo>
                        <a:pt x="10" y="8"/>
                      </a:lnTo>
                      <a:close/>
                      <a:moveTo>
                        <a:pt x="12" y="8"/>
                      </a:moveTo>
                      <a:cubicBezTo>
                        <a:pt x="11" y="8"/>
                        <a:pt x="11" y="8"/>
                        <a:pt x="11" y="8"/>
                      </a:cubicBezTo>
                      <a:cubicBezTo>
                        <a:pt x="11" y="2"/>
                        <a:pt x="11" y="2"/>
                        <a:pt x="11" y="2"/>
                      </a:cubicBezTo>
                      <a:cubicBezTo>
                        <a:pt x="12" y="2"/>
                        <a:pt x="12" y="2"/>
                        <a:pt x="12" y="2"/>
                      </a:cubicBezTo>
                      <a:lnTo>
                        <a:pt x="12" y="8"/>
                      </a:lnTo>
                      <a:close/>
                      <a:moveTo>
                        <a:pt x="14" y="8"/>
                      </a:moveTo>
                      <a:cubicBezTo>
                        <a:pt x="13" y="8"/>
                        <a:pt x="13" y="8"/>
                        <a:pt x="13" y="8"/>
                      </a:cubicBezTo>
                      <a:cubicBezTo>
                        <a:pt x="13" y="2"/>
                        <a:pt x="13" y="2"/>
                        <a:pt x="13" y="2"/>
                      </a:cubicBezTo>
                      <a:cubicBezTo>
                        <a:pt x="14" y="2"/>
                        <a:pt x="14" y="2"/>
                        <a:pt x="14" y="2"/>
                      </a:cubicBezTo>
                      <a:lnTo>
                        <a:pt x="14" y="8"/>
                      </a:lnTo>
                      <a:close/>
                      <a:moveTo>
                        <a:pt x="16" y="8"/>
                      </a:moveTo>
                      <a:cubicBezTo>
                        <a:pt x="15" y="8"/>
                        <a:pt x="15" y="8"/>
                        <a:pt x="15" y="8"/>
                      </a:cubicBezTo>
                      <a:cubicBezTo>
                        <a:pt x="15" y="7"/>
                        <a:pt x="15" y="7"/>
                        <a:pt x="16" y="7"/>
                      </a:cubicBezTo>
                      <a:cubicBezTo>
                        <a:pt x="16" y="7"/>
                        <a:pt x="16" y="7"/>
                        <a:pt x="16" y="8"/>
                      </a:cubicBezTo>
                      <a:cubicBezTo>
                        <a:pt x="16" y="8"/>
                        <a:pt x="16" y="8"/>
                        <a:pt x="16" y="8"/>
                      </a:cubicBezTo>
                      <a:close/>
                      <a:moveTo>
                        <a:pt x="16" y="6"/>
                      </a:moveTo>
                      <a:cubicBezTo>
                        <a:pt x="15" y="6"/>
                        <a:pt x="15" y="6"/>
                        <a:pt x="15" y="5"/>
                      </a:cubicBezTo>
                      <a:cubicBezTo>
                        <a:pt x="15" y="5"/>
                        <a:pt x="15" y="5"/>
                        <a:pt x="16" y="5"/>
                      </a:cubicBezTo>
                      <a:cubicBezTo>
                        <a:pt x="16" y="5"/>
                        <a:pt x="16" y="5"/>
                        <a:pt x="16" y="5"/>
                      </a:cubicBezTo>
                      <a:cubicBezTo>
                        <a:pt x="16" y="6"/>
                        <a:pt x="16" y="6"/>
                        <a:pt x="16" y="6"/>
                      </a:cubicBezTo>
                      <a:close/>
                      <a:moveTo>
                        <a:pt x="16" y="4"/>
                      </a:moveTo>
                      <a:cubicBezTo>
                        <a:pt x="15" y="4"/>
                        <a:pt x="15" y="3"/>
                        <a:pt x="15" y="3"/>
                      </a:cubicBezTo>
                      <a:cubicBezTo>
                        <a:pt x="15" y="3"/>
                        <a:pt x="15" y="2"/>
                        <a:pt x="16" y="2"/>
                      </a:cubicBezTo>
                      <a:cubicBezTo>
                        <a:pt x="16" y="2"/>
                        <a:pt x="16" y="3"/>
                        <a:pt x="16" y="3"/>
                      </a:cubicBezTo>
                      <a:cubicBezTo>
                        <a:pt x="16" y="3"/>
                        <a:pt x="16" y="4"/>
                        <a:pt x="16" y="4"/>
                      </a:cubicBezTo>
                      <a:close/>
                      <a:moveTo>
                        <a:pt x="18" y="8"/>
                      </a:moveTo>
                      <a:cubicBezTo>
                        <a:pt x="16" y="8"/>
                        <a:pt x="16" y="8"/>
                        <a:pt x="16" y="8"/>
                      </a:cubicBezTo>
                      <a:cubicBezTo>
                        <a:pt x="16" y="7"/>
                        <a:pt x="16" y="7"/>
                        <a:pt x="16" y="7"/>
                      </a:cubicBezTo>
                      <a:cubicBezTo>
                        <a:pt x="18" y="7"/>
                        <a:pt x="18" y="7"/>
                        <a:pt x="18" y="7"/>
                      </a:cubicBezTo>
                      <a:lnTo>
                        <a:pt x="18" y="8"/>
                      </a:lnTo>
                      <a:close/>
                      <a:moveTo>
                        <a:pt x="18" y="6"/>
                      </a:moveTo>
                      <a:cubicBezTo>
                        <a:pt x="16" y="6"/>
                        <a:pt x="16" y="6"/>
                        <a:pt x="16" y="6"/>
                      </a:cubicBezTo>
                      <a:cubicBezTo>
                        <a:pt x="16" y="5"/>
                        <a:pt x="16" y="5"/>
                        <a:pt x="16" y="5"/>
                      </a:cubicBezTo>
                      <a:cubicBezTo>
                        <a:pt x="18" y="5"/>
                        <a:pt x="18" y="5"/>
                        <a:pt x="18" y="5"/>
                      </a:cubicBezTo>
                      <a:lnTo>
                        <a:pt x="18" y="6"/>
                      </a:lnTo>
                      <a:close/>
                      <a:moveTo>
                        <a:pt x="37" y="10"/>
                      </a:moveTo>
                      <a:cubicBezTo>
                        <a:pt x="19" y="9"/>
                        <a:pt x="19" y="9"/>
                        <a:pt x="19" y="9"/>
                      </a:cubicBezTo>
                      <a:cubicBezTo>
                        <a:pt x="19" y="6"/>
                        <a:pt x="19" y="6"/>
                        <a:pt x="19" y="6"/>
                      </a:cubicBezTo>
                      <a:cubicBezTo>
                        <a:pt x="37" y="7"/>
                        <a:pt x="37" y="7"/>
                        <a:pt x="37" y="7"/>
                      </a:cubicBezTo>
                      <a:lnTo>
                        <a:pt x="37" y="10"/>
                      </a:lnTo>
                      <a:close/>
                      <a:moveTo>
                        <a:pt x="37" y="6"/>
                      </a:moveTo>
                      <a:cubicBezTo>
                        <a:pt x="19" y="5"/>
                        <a:pt x="19" y="5"/>
                        <a:pt x="19" y="5"/>
                      </a:cubicBezTo>
                      <a:cubicBezTo>
                        <a:pt x="19" y="2"/>
                        <a:pt x="19" y="2"/>
                        <a:pt x="19" y="2"/>
                      </a:cubicBezTo>
                      <a:cubicBezTo>
                        <a:pt x="37" y="4"/>
                        <a:pt x="37" y="4"/>
                        <a:pt x="37" y="4"/>
                      </a:cubicBezTo>
                      <a:lnTo>
                        <a:pt x="3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90" name="Freeform 103">
                  <a:extLst>
                    <a:ext uri="{FF2B5EF4-FFF2-40B4-BE49-F238E27FC236}">
                      <a16:creationId xmlns:a16="http://schemas.microsoft.com/office/drawing/2014/main" id="{04597286-412A-4C06-B924-C89BE53DA978}"/>
                    </a:ext>
                  </a:extLst>
                </p:cNvPr>
                <p:cNvSpPr>
                  <a:spLocks noEditPoints="1"/>
                </p:cNvSpPr>
                <p:nvPr/>
              </p:nvSpPr>
              <p:spPr bwMode="auto">
                <a:xfrm>
                  <a:off x="3935418" y="2074873"/>
                  <a:ext cx="115889" cy="30163"/>
                </a:xfrm>
                <a:custGeom>
                  <a:avLst/>
                  <a:gdLst>
                    <a:gd name="T0" fmla="*/ 0 w 37"/>
                    <a:gd name="T1" fmla="*/ 2147483647 h 10"/>
                    <a:gd name="T2" fmla="*/ 2147483647 w 37"/>
                    <a:gd name="T3" fmla="*/ 2147483647 h 10"/>
                    <a:gd name="T4" fmla="*/ 2147483647 w 37"/>
                    <a:gd name="T5" fmla="*/ 2147483647 h 10"/>
                    <a:gd name="T6" fmla="*/ 2147483647 w 37"/>
                    <a:gd name="T7" fmla="*/ 2147483647 h 10"/>
                    <a:gd name="T8" fmla="*/ 2147483647 w 37"/>
                    <a:gd name="T9" fmla="*/ 2147483647 h 10"/>
                    <a:gd name="T10" fmla="*/ 2147483647 w 37"/>
                    <a:gd name="T11" fmla="*/ 2147483647 h 10"/>
                    <a:gd name="T12" fmla="*/ 2147483647 w 37"/>
                    <a:gd name="T13" fmla="*/ 2147483647 h 10"/>
                    <a:gd name="T14" fmla="*/ 2147483647 w 37"/>
                    <a:gd name="T15" fmla="*/ 2147483647 h 10"/>
                    <a:gd name="T16" fmla="*/ 2147483647 w 37"/>
                    <a:gd name="T17" fmla="*/ 2147483647 h 10"/>
                    <a:gd name="T18" fmla="*/ 2147483647 w 37"/>
                    <a:gd name="T19" fmla="*/ 2147483647 h 10"/>
                    <a:gd name="T20" fmla="*/ 2147483647 w 37"/>
                    <a:gd name="T21" fmla="*/ 2147483647 h 10"/>
                    <a:gd name="T22" fmla="*/ 2147483647 w 37"/>
                    <a:gd name="T23" fmla="*/ 2147483647 h 10"/>
                    <a:gd name="T24" fmla="*/ 2147483647 w 37"/>
                    <a:gd name="T25" fmla="*/ 2147483647 h 10"/>
                    <a:gd name="T26" fmla="*/ 2147483647 w 37"/>
                    <a:gd name="T27" fmla="*/ 2147483647 h 10"/>
                    <a:gd name="T28" fmla="*/ 2147483647 w 37"/>
                    <a:gd name="T29" fmla="*/ 2147483647 h 10"/>
                    <a:gd name="T30" fmla="*/ 2147483647 w 37"/>
                    <a:gd name="T31" fmla="*/ 2147483647 h 10"/>
                    <a:gd name="T32" fmla="*/ 2147483647 w 37"/>
                    <a:gd name="T33" fmla="*/ 2147483647 h 10"/>
                    <a:gd name="T34" fmla="*/ 2147483647 w 37"/>
                    <a:gd name="T35" fmla="*/ 2147483647 h 10"/>
                    <a:gd name="T36" fmla="*/ 2147483647 w 37"/>
                    <a:gd name="T37" fmla="*/ 2147483647 h 10"/>
                    <a:gd name="T38" fmla="*/ 2147483647 w 37"/>
                    <a:gd name="T39" fmla="*/ 2147483647 h 10"/>
                    <a:gd name="T40" fmla="*/ 2147483647 w 37"/>
                    <a:gd name="T41" fmla="*/ 2147483647 h 10"/>
                    <a:gd name="T42" fmla="*/ 2147483647 w 37"/>
                    <a:gd name="T43" fmla="*/ 2147483647 h 10"/>
                    <a:gd name="T44" fmla="*/ 2147483647 w 37"/>
                    <a:gd name="T45" fmla="*/ 2147483647 h 10"/>
                    <a:gd name="T46" fmla="*/ 2147483647 w 37"/>
                    <a:gd name="T47" fmla="*/ 2147483647 h 10"/>
                    <a:gd name="T48" fmla="*/ 2147483647 w 37"/>
                    <a:gd name="T49" fmla="*/ 2147483647 h 10"/>
                    <a:gd name="T50" fmla="*/ 2147483647 w 37"/>
                    <a:gd name="T51" fmla="*/ 2147483647 h 10"/>
                    <a:gd name="T52" fmla="*/ 2147483647 w 37"/>
                    <a:gd name="T53" fmla="*/ 2147483647 h 10"/>
                    <a:gd name="T54" fmla="*/ 2147483647 w 37"/>
                    <a:gd name="T55" fmla="*/ 2147483647 h 10"/>
                    <a:gd name="T56" fmla="*/ 2147483647 w 37"/>
                    <a:gd name="T57" fmla="*/ 2147483647 h 10"/>
                    <a:gd name="T58" fmla="*/ 2147483647 w 37"/>
                    <a:gd name="T59" fmla="*/ 2147483647 h 10"/>
                    <a:gd name="T60" fmla="*/ 2147483647 w 37"/>
                    <a:gd name="T61" fmla="*/ 2147483647 h 10"/>
                    <a:gd name="T62" fmla="*/ 2147483647 w 37"/>
                    <a:gd name="T63" fmla="*/ 2147483647 h 10"/>
                    <a:gd name="T64" fmla="*/ 2147483647 w 37"/>
                    <a:gd name="T65" fmla="*/ 2147483647 h 10"/>
                    <a:gd name="T66" fmla="*/ 2147483647 w 37"/>
                    <a:gd name="T67" fmla="*/ 2147483647 h 10"/>
                    <a:gd name="T68" fmla="*/ 2147483647 w 37"/>
                    <a:gd name="T69" fmla="*/ 2147483647 h 10"/>
                    <a:gd name="T70" fmla="*/ 2147483647 w 37"/>
                    <a:gd name="T71" fmla="*/ 2147483647 h 10"/>
                    <a:gd name="T72" fmla="*/ 2147483647 w 37"/>
                    <a:gd name="T73" fmla="*/ 2147483647 h 10"/>
                    <a:gd name="T74" fmla="*/ 2147483647 w 37"/>
                    <a:gd name="T75" fmla="*/ 2147483647 h 10"/>
                    <a:gd name="T76" fmla="*/ 2147483647 w 37"/>
                    <a:gd name="T77" fmla="*/ 2147483647 h 10"/>
                    <a:gd name="T78" fmla="*/ 2147483647 w 37"/>
                    <a:gd name="T79" fmla="*/ 2147483647 h 10"/>
                    <a:gd name="T80" fmla="*/ 2147483647 w 37"/>
                    <a:gd name="T81" fmla="*/ 2147483647 h 10"/>
                    <a:gd name="T82" fmla="*/ 2147483647 w 37"/>
                    <a:gd name="T83" fmla="*/ 2147483647 h 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 h="10">
                      <a:moveTo>
                        <a:pt x="37" y="0"/>
                      </a:moveTo>
                      <a:cubicBezTo>
                        <a:pt x="0" y="1"/>
                        <a:pt x="0" y="1"/>
                        <a:pt x="0" y="1"/>
                      </a:cubicBezTo>
                      <a:cubicBezTo>
                        <a:pt x="0" y="10"/>
                        <a:pt x="0" y="10"/>
                        <a:pt x="0" y="10"/>
                      </a:cubicBezTo>
                      <a:cubicBezTo>
                        <a:pt x="37" y="8"/>
                        <a:pt x="37" y="8"/>
                        <a:pt x="37" y="8"/>
                      </a:cubicBezTo>
                      <a:lnTo>
                        <a:pt x="37" y="0"/>
                      </a:lnTo>
                      <a:close/>
                      <a:moveTo>
                        <a:pt x="17" y="2"/>
                      </a:moveTo>
                      <a:cubicBezTo>
                        <a:pt x="17" y="2"/>
                        <a:pt x="18" y="2"/>
                        <a:pt x="18" y="2"/>
                      </a:cubicBezTo>
                      <a:cubicBezTo>
                        <a:pt x="18" y="3"/>
                        <a:pt x="17" y="3"/>
                        <a:pt x="17" y="3"/>
                      </a:cubicBezTo>
                      <a:cubicBezTo>
                        <a:pt x="17" y="3"/>
                        <a:pt x="17" y="3"/>
                        <a:pt x="17" y="2"/>
                      </a:cubicBezTo>
                      <a:cubicBezTo>
                        <a:pt x="17" y="2"/>
                        <a:pt x="17" y="2"/>
                        <a:pt x="17" y="2"/>
                      </a:cubicBezTo>
                      <a:close/>
                      <a:moveTo>
                        <a:pt x="1" y="9"/>
                      </a:moveTo>
                      <a:cubicBezTo>
                        <a:pt x="1" y="9"/>
                        <a:pt x="1" y="9"/>
                        <a:pt x="1" y="9"/>
                      </a:cubicBezTo>
                      <a:cubicBezTo>
                        <a:pt x="1" y="2"/>
                        <a:pt x="1" y="2"/>
                        <a:pt x="1" y="2"/>
                      </a:cubicBezTo>
                      <a:cubicBezTo>
                        <a:pt x="1" y="2"/>
                        <a:pt x="1" y="2"/>
                        <a:pt x="1" y="2"/>
                      </a:cubicBezTo>
                      <a:lnTo>
                        <a:pt x="1" y="9"/>
                      </a:lnTo>
                      <a:close/>
                      <a:moveTo>
                        <a:pt x="3" y="9"/>
                      </a:moveTo>
                      <a:cubicBezTo>
                        <a:pt x="2" y="9"/>
                        <a:pt x="2" y="9"/>
                        <a:pt x="2" y="9"/>
                      </a:cubicBezTo>
                      <a:cubicBezTo>
                        <a:pt x="2" y="2"/>
                        <a:pt x="2" y="2"/>
                        <a:pt x="2" y="2"/>
                      </a:cubicBezTo>
                      <a:cubicBezTo>
                        <a:pt x="3" y="2"/>
                        <a:pt x="3" y="2"/>
                        <a:pt x="3" y="2"/>
                      </a:cubicBezTo>
                      <a:lnTo>
                        <a:pt x="3" y="9"/>
                      </a:lnTo>
                      <a:close/>
                      <a:moveTo>
                        <a:pt x="5" y="8"/>
                      </a:moveTo>
                      <a:cubicBezTo>
                        <a:pt x="4" y="9"/>
                        <a:pt x="4" y="9"/>
                        <a:pt x="4" y="9"/>
                      </a:cubicBezTo>
                      <a:cubicBezTo>
                        <a:pt x="4" y="2"/>
                        <a:pt x="4" y="2"/>
                        <a:pt x="4" y="2"/>
                      </a:cubicBezTo>
                      <a:cubicBezTo>
                        <a:pt x="5" y="2"/>
                        <a:pt x="5" y="2"/>
                        <a:pt x="5" y="2"/>
                      </a:cubicBezTo>
                      <a:lnTo>
                        <a:pt x="5" y="8"/>
                      </a:lnTo>
                      <a:close/>
                      <a:moveTo>
                        <a:pt x="7" y="8"/>
                      </a:moveTo>
                      <a:cubicBezTo>
                        <a:pt x="6" y="8"/>
                        <a:pt x="6" y="8"/>
                        <a:pt x="6" y="8"/>
                      </a:cubicBezTo>
                      <a:cubicBezTo>
                        <a:pt x="6" y="2"/>
                        <a:pt x="6" y="2"/>
                        <a:pt x="6" y="2"/>
                      </a:cubicBezTo>
                      <a:cubicBezTo>
                        <a:pt x="7" y="2"/>
                        <a:pt x="7" y="2"/>
                        <a:pt x="7" y="2"/>
                      </a:cubicBezTo>
                      <a:lnTo>
                        <a:pt x="7" y="8"/>
                      </a:lnTo>
                      <a:close/>
                      <a:moveTo>
                        <a:pt x="8" y="8"/>
                      </a:moveTo>
                      <a:cubicBezTo>
                        <a:pt x="8" y="8"/>
                        <a:pt x="8" y="8"/>
                        <a:pt x="8" y="8"/>
                      </a:cubicBezTo>
                      <a:cubicBezTo>
                        <a:pt x="8" y="2"/>
                        <a:pt x="8" y="2"/>
                        <a:pt x="8" y="2"/>
                      </a:cubicBezTo>
                      <a:cubicBezTo>
                        <a:pt x="8" y="2"/>
                        <a:pt x="8" y="2"/>
                        <a:pt x="8" y="2"/>
                      </a:cubicBezTo>
                      <a:lnTo>
                        <a:pt x="8" y="8"/>
                      </a:lnTo>
                      <a:close/>
                      <a:moveTo>
                        <a:pt x="10" y="8"/>
                      </a:moveTo>
                      <a:cubicBezTo>
                        <a:pt x="9" y="8"/>
                        <a:pt x="9" y="8"/>
                        <a:pt x="9" y="8"/>
                      </a:cubicBezTo>
                      <a:cubicBezTo>
                        <a:pt x="9" y="2"/>
                        <a:pt x="9" y="2"/>
                        <a:pt x="9" y="2"/>
                      </a:cubicBezTo>
                      <a:cubicBezTo>
                        <a:pt x="10" y="2"/>
                        <a:pt x="10" y="2"/>
                        <a:pt x="10" y="2"/>
                      </a:cubicBezTo>
                      <a:lnTo>
                        <a:pt x="10" y="8"/>
                      </a:lnTo>
                      <a:close/>
                      <a:moveTo>
                        <a:pt x="12" y="8"/>
                      </a:moveTo>
                      <a:cubicBezTo>
                        <a:pt x="11" y="8"/>
                        <a:pt x="11" y="8"/>
                        <a:pt x="11" y="8"/>
                      </a:cubicBezTo>
                      <a:cubicBezTo>
                        <a:pt x="11" y="2"/>
                        <a:pt x="11" y="2"/>
                        <a:pt x="11" y="2"/>
                      </a:cubicBezTo>
                      <a:cubicBezTo>
                        <a:pt x="12" y="2"/>
                        <a:pt x="12" y="2"/>
                        <a:pt x="12" y="2"/>
                      </a:cubicBezTo>
                      <a:lnTo>
                        <a:pt x="12" y="8"/>
                      </a:lnTo>
                      <a:close/>
                      <a:moveTo>
                        <a:pt x="14" y="8"/>
                      </a:moveTo>
                      <a:cubicBezTo>
                        <a:pt x="13" y="8"/>
                        <a:pt x="13" y="8"/>
                        <a:pt x="13" y="8"/>
                      </a:cubicBezTo>
                      <a:cubicBezTo>
                        <a:pt x="13" y="2"/>
                        <a:pt x="13" y="2"/>
                        <a:pt x="13" y="2"/>
                      </a:cubicBezTo>
                      <a:cubicBezTo>
                        <a:pt x="14" y="2"/>
                        <a:pt x="14" y="2"/>
                        <a:pt x="14" y="2"/>
                      </a:cubicBezTo>
                      <a:lnTo>
                        <a:pt x="14" y="8"/>
                      </a:lnTo>
                      <a:close/>
                      <a:moveTo>
                        <a:pt x="16" y="8"/>
                      </a:moveTo>
                      <a:cubicBezTo>
                        <a:pt x="15" y="8"/>
                        <a:pt x="15" y="8"/>
                        <a:pt x="15" y="7"/>
                      </a:cubicBezTo>
                      <a:cubicBezTo>
                        <a:pt x="15" y="7"/>
                        <a:pt x="15" y="7"/>
                        <a:pt x="16" y="7"/>
                      </a:cubicBezTo>
                      <a:cubicBezTo>
                        <a:pt x="16" y="7"/>
                        <a:pt x="16" y="7"/>
                        <a:pt x="16" y="7"/>
                      </a:cubicBezTo>
                      <a:cubicBezTo>
                        <a:pt x="16" y="8"/>
                        <a:pt x="16" y="8"/>
                        <a:pt x="16" y="8"/>
                      </a:cubicBezTo>
                      <a:close/>
                      <a:moveTo>
                        <a:pt x="16" y="6"/>
                      </a:moveTo>
                      <a:cubicBezTo>
                        <a:pt x="15" y="6"/>
                        <a:pt x="15" y="5"/>
                        <a:pt x="15" y="5"/>
                      </a:cubicBezTo>
                      <a:cubicBezTo>
                        <a:pt x="15" y="5"/>
                        <a:pt x="15" y="4"/>
                        <a:pt x="16" y="4"/>
                      </a:cubicBezTo>
                      <a:cubicBezTo>
                        <a:pt x="16" y="4"/>
                        <a:pt x="16" y="5"/>
                        <a:pt x="16" y="5"/>
                      </a:cubicBezTo>
                      <a:cubicBezTo>
                        <a:pt x="16" y="5"/>
                        <a:pt x="16" y="6"/>
                        <a:pt x="16" y="6"/>
                      </a:cubicBezTo>
                      <a:close/>
                      <a:moveTo>
                        <a:pt x="16" y="3"/>
                      </a:moveTo>
                      <a:cubicBezTo>
                        <a:pt x="15" y="3"/>
                        <a:pt x="15" y="3"/>
                        <a:pt x="15" y="3"/>
                      </a:cubicBezTo>
                      <a:cubicBezTo>
                        <a:pt x="15" y="2"/>
                        <a:pt x="15" y="2"/>
                        <a:pt x="16" y="2"/>
                      </a:cubicBezTo>
                      <a:cubicBezTo>
                        <a:pt x="16" y="2"/>
                        <a:pt x="16" y="2"/>
                        <a:pt x="16" y="2"/>
                      </a:cubicBezTo>
                      <a:cubicBezTo>
                        <a:pt x="16" y="3"/>
                        <a:pt x="16" y="3"/>
                        <a:pt x="16" y="3"/>
                      </a:cubicBezTo>
                      <a:close/>
                      <a:moveTo>
                        <a:pt x="18" y="8"/>
                      </a:moveTo>
                      <a:cubicBezTo>
                        <a:pt x="16" y="8"/>
                        <a:pt x="16" y="8"/>
                        <a:pt x="16" y="8"/>
                      </a:cubicBezTo>
                      <a:cubicBezTo>
                        <a:pt x="16" y="7"/>
                        <a:pt x="16" y="7"/>
                        <a:pt x="16" y="7"/>
                      </a:cubicBezTo>
                      <a:cubicBezTo>
                        <a:pt x="18" y="6"/>
                        <a:pt x="18" y="6"/>
                        <a:pt x="18" y="6"/>
                      </a:cubicBezTo>
                      <a:lnTo>
                        <a:pt x="18" y="8"/>
                      </a:lnTo>
                      <a:close/>
                      <a:moveTo>
                        <a:pt x="18" y="5"/>
                      </a:moveTo>
                      <a:cubicBezTo>
                        <a:pt x="16" y="5"/>
                        <a:pt x="16" y="5"/>
                        <a:pt x="16" y="5"/>
                      </a:cubicBezTo>
                      <a:cubicBezTo>
                        <a:pt x="16" y="4"/>
                        <a:pt x="16" y="4"/>
                        <a:pt x="16" y="4"/>
                      </a:cubicBezTo>
                      <a:cubicBezTo>
                        <a:pt x="18" y="4"/>
                        <a:pt x="18" y="4"/>
                        <a:pt x="18" y="4"/>
                      </a:cubicBezTo>
                      <a:lnTo>
                        <a:pt x="18" y="5"/>
                      </a:lnTo>
                      <a:close/>
                      <a:moveTo>
                        <a:pt x="37" y="7"/>
                      </a:moveTo>
                      <a:cubicBezTo>
                        <a:pt x="19" y="8"/>
                        <a:pt x="19" y="8"/>
                        <a:pt x="19" y="8"/>
                      </a:cubicBezTo>
                      <a:cubicBezTo>
                        <a:pt x="19" y="5"/>
                        <a:pt x="19" y="5"/>
                        <a:pt x="19" y="5"/>
                      </a:cubicBezTo>
                      <a:cubicBezTo>
                        <a:pt x="37" y="4"/>
                        <a:pt x="37" y="4"/>
                        <a:pt x="37" y="4"/>
                      </a:cubicBezTo>
                      <a:lnTo>
                        <a:pt x="37" y="7"/>
                      </a:lnTo>
                      <a:close/>
                      <a:moveTo>
                        <a:pt x="37" y="3"/>
                      </a:moveTo>
                      <a:cubicBezTo>
                        <a:pt x="19" y="4"/>
                        <a:pt x="19" y="4"/>
                        <a:pt x="19" y="4"/>
                      </a:cubicBezTo>
                      <a:cubicBezTo>
                        <a:pt x="19" y="2"/>
                        <a:pt x="19" y="2"/>
                        <a:pt x="19" y="2"/>
                      </a:cubicBezTo>
                      <a:cubicBezTo>
                        <a:pt x="37" y="1"/>
                        <a:pt x="37" y="1"/>
                        <a:pt x="37" y="1"/>
                      </a:cubicBezTo>
                      <a:lnTo>
                        <a:pt x="3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91" name="Freeform 104">
                  <a:extLst>
                    <a:ext uri="{FF2B5EF4-FFF2-40B4-BE49-F238E27FC236}">
                      <a16:creationId xmlns:a16="http://schemas.microsoft.com/office/drawing/2014/main" id="{72B1390E-273B-459E-8AE6-DCCBF88F4086}"/>
                    </a:ext>
                  </a:extLst>
                </p:cNvPr>
                <p:cNvSpPr>
                  <a:spLocks noEditPoints="1"/>
                </p:cNvSpPr>
                <p:nvPr/>
              </p:nvSpPr>
              <p:spPr bwMode="auto">
                <a:xfrm>
                  <a:off x="4156081" y="1633546"/>
                  <a:ext cx="107950" cy="471490"/>
                </a:xfrm>
                <a:custGeom>
                  <a:avLst/>
                  <a:gdLst>
                    <a:gd name="T0" fmla="*/ 2147483647 w 68"/>
                    <a:gd name="T1" fmla="*/ 2147483647 h 297"/>
                    <a:gd name="T2" fmla="*/ 0 w 68"/>
                    <a:gd name="T3" fmla="*/ 0 h 297"/>
                    <a:gd name="T4" fmla="*/ 0 w 68"/>
                    <a:gd name="T5" fmla="*/ 2147483647 h 297"/>
                    <a:gd name="T6" fmla="*/ 2147483647 w 68"/>
                    <a:gd name="T7" fmla="*/ 2147483647 h 297"/>
                    <a:gd name="T8" fmla="*/ 2147483647 w 68"/>
                    <a:gd name="T9" fmla="*/ 2147483647 h 297"/>
                    <a:gd name="T10" fmla="*/ 2147483647 w 68"/>
                    <a:gd name="T11" fmla="*/ 2147483647 h 297"/>
                    <a:gd name="T12" fmla="*/ 2147483647 w 68"/>
                    <a:gd name="T13" fmla="*/ 2147483647 h 297"/>
                    <a:gd name="T14" fmla="*/ 2147483647 w 68"/>
                    <a:gd name="T15" fmla="*/ 2147483647 h 297"/>
                    <a:gd name="T16" fmla="*/ 2147483647 w 68"/>
                    <a:gd name="T17" fmla="*/ 2147483647 h 297"/>
                    <a:gd name="T18" fmla="*/ 2147483647 w 68"/>
                    <a:gd name="T19" fmla="*/ 2147483647 h 297"/>
                    <a:gd name="T20" fmla="*/ 2147483647 w 68"/>
                    <a:gd name="T21" fmla="*/ 2147483647 h 297"/>
                    <a:gd name="T22" fmla="*/ 2147483647 w 68"/>
                    <a:gd name="T23" fmla="*/ 2147483647 h 297"/>
                    <a:gd name="T24" fmla="*/ 2147483647 w 68"/>
                    <a:gd name="T25" fmla="*/ 2147483647 h 297"/>
                    <a:gd name="T26" fmla="*/ 2147483647 w 68"/>
                    <a:gd name="T27" fmla="*/ 2147483647 h 297"/>
                    <a:gd name="T28" fmla="*/ 2147483647 w 68"/>
                    <a:gd name="T29" fmla="*/ 2147483647 h 297"/>
                    <a:gd name="T30" fmla="*/ 2147483647 w 68"/>
                    <a:gd name="T31" fmla="*/ 2147483647 h 297"/>
                    <a:gd name="T32" fmla="*/ 2147483647 w 68"/>
                    <a:gd name="T33" fmla="*/ 2147483647 h 297"/>
                    <a:gd name="T34" fmla="*/ 2147483647 w 68"/>
                    <a:gd name="T35" fmla="*/ 2147483647 h 297"/>
                    <a:gd name="T36" fmla="*/ 2147483647 w 68"/>
                    <a:gd name="T37" fmla="*/ 2147483647 h 297"/>
                    <a:gd name="T38" fmla="*/ 2147483647 w 68"/>
                    <a:gd name="T39" fmla="*/ 2147483647 h 297"/>
                    <a:gd name="T40" fmla="*/ 2147483647 w 68"/>
                    <a:gd name="T41" fmla="*/ 2147483647 h 297"/>
                    <a:gd name="T42" fmla="*/ 2147483647 w 68"/>
                    <a:gd name="T43" fmla="*/ 2147483647 h 297"/>
                    <a:gd name="T44" fmla="*/ 2147483647 w 68"/>
                    <a:gd name="T45" fmla="*/ 2147483647 h 297"/>
                    <a:gd name="T46" fmla="*/ 2147483647 w 68"/>
                    <a:gd name="T47" fmla="*/ 2147483647 h 297"/>
                    <a:gd name="T48" fmla="*/ 2147483647 w 68"/>
                    <a:gd name="T49" fmla="*/ 2147483647 h 297"/>
                    <a:gd name="T50" fmla="*/ 2147483647 w 68"/>
                    <a:gd name="T51" fmla="*/ 2147483647 h 297"/>
                    <a:gd name="T52" fmla="*/ 2147483647 w 68"/>
                    <a:gd name="T53" fmla="*/ 2147483647 h 297"/>
                    <a:gd name="T54" fmla="*/ 2147483647 w 68"/>
                    <a:gd name="T55" fmla="*/ 2147483647 h 297"/>
                    <a:gd name="T56" fmla="*/ 2147483647 w 68"/>
                    <a:gd name="T57" fmla="*/ 2147483647 h 297"/>
                    <a:gd name="T58" fmla="*/ 2147483647 w 68"/>
                    <a:gd name="T59" fmla="*/ 2147483647 h 297"/>
                    <a:gd name="T60" fmla="*/ 2147483647 w 68"/>
                    <a:gd name="T61" fmla="*/ 2147483647 h 297"/>
                    <a:gd name="T62" fmla="*/ 2147483647 w 68"/>
                    <a:gd name="T63" fmla="*/ 2147483647 h 297"/>
                    <a:gd name="T64" fmla="*/ 2147483647 w 68"/>
                    <a:gd name="T65" fmla="*/ 2147483647 h 297"/>
                    <a:gd name="T66" fmla="*/ 2147483647 w 68"/>
                    <a:gd name="T67" fmla="*/ 2147483647 h 297"/>
                    <a:gd name="T68" fmla="*/ 2147483647 w 68"/>
                    <a:gd name="T69" fmla="*/ 2147483647 h 297"/>
                    <a:gd name="T70" fmla="*/ 2147483647 w 68"/>
                    <a:gd name="T71" fmla="*/ 2147483647 h 297"/>
                    <a:gd name="T72" fmla="*/ 2147483647 w 68"/>
                    <a:gd name="T73" fmla="*/ 2147483647 h 297"/>
                    <a:gd name="T74" fmla="*/ 2147483647 w 68"/>
                    <a:gd name="T75" fmla="*/ 2147483647 h 297"/>
                    <a:gd name="T76" fmla="*/ 2147483647 w 68"/>
                    <a:gd name="T77" fmla="*/ 2147483647 h 297"/>
                    <a:gd name="T78" fmla="*/ 2147483647 w 68"/>
                    <a:gd name="T79" fmla="*/ 2147483647 h 297"/>
                    <a:gd name="T80" fmla="*/ 2147483647 w 68"/>
                    <a:gd name="T81" fmla="*/ 2147483647 h 297"/>
                    <a:gd name="T82" fmla="*/ 2147483647 w 68"/>
                    <a:gd name="T83" fmla="*/ 2147483647 h 297"/>
                    <a:gd name="T84" fmla="*/ 2147483647 w 68"/>
                    <a:gd name="T85" fmla="*/ 2147483647 h 297"/>
                    <a:gd name="T86" fmla="*/ 2147483647 w 68"/>
                    <a:gd name="T87" fmla="*/ 2147483647 h 297"/>
                    <a:gd name="T88" fmla="*/ 2147483647 w 68"/>
                    <a:gd name="T89" fmla="*/ 2147483647 h 297"/>
                    <a:gd name="T90" fmla="*/ 2147483647 w 68"/>
                    <a:gd name="T91" fmla="*/ 2147483647 h 297"/>
                    <a:gd name="T92" fmla="*/ 2147483647 w 68"/>
                    <a:gd name="T93" fmla="*/ 2147483647 h 297"/>
                    <a:gd name="T94" fmla="*/ 2147483647 w 68"/>
                    <a:gd name="T95" fmla="*/ 2147483647 h 297"/>
                    <a:gd name="T96" fmla="*/ 2147483647 w 68"/>
                    <a:gd name="T97" fmla="*/ 2147483647 h 297"/>
                    <a:gd name="T98" fmla="*/ 2147483647 w 68"/>
                    <a:gd name="T99" fmla="*/ 2147483647 h 297"/>
                    <a:gd name="T100" fmla="*/ 2147483647 w 68"/>
                    <a:gd name="T101" fmla="*/ 2147483647 h 297"/>
                    <a:gd name="T102" fmla="*/ 2147483647 w 68"/>
                    <a:gd name="T103" fmla="*/ 2147483647 h 297"/>
                    <a:gd name="T104" fmla="*/ 2147483647 w 68"/>
                    <a:gd name="T105" fmla="*/ 2147483647 h 297"/>
                    <a:gd name="T106" fmla="*/ 2147483647 w 68"/>
                    <a:gd name="T107" fmla="*/ 2147483647 h 297"/>
                    <a:gd name="T108" fmla="*/ 2147483647 w 68"/>
                    <a:gd name="T109" fmla="*/ 2147483647 h 297"/>
                    <a:gd name="T110" fmla="*/ 2147483647 w 68"/>
                    <a:gd name="T111" fmla="*/ 2147483647 h 297"/>
                    <a:gd name="T112" fmla="*/ 2147483647 w 68"/>
                    <a:gd name="T113" fmla="*/ 2147483647 h 297"/>
                    <a:gd name="T114" fmla="*/ 2147483647 w 68"/>
                    <a:gd name="T115" fmla="*/ 2147483647 h 297"/>
                    <a:gd name="T116" fmla="*/ 2147483647 w 68"/>
                    <a:gd name="T117" fmla="*/ 2147483647 h 297"/>
                    <a:gd name="T118" fmla="*/ 2147483647 w 68"/>
                    <a:gd name="T119" fmla="*/ 2147483647 h 2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8" h="297">
                      <a:moveTo>
                        <a:pt x="68" y="14"/>
                      </a:moveTo>
                      <a:lnTo>
                        <a:pt x="0" y="0"/>
                      </a:lnTo>
                      <a:lnTo>
                        <a:pt x="0" y="297"/>
                      </a:lnTo>
                      <a:lnTo>
                        <a:pt x="68" y="291"/>
                      </a:lnTo>
                      <a:lnTo>
                        <a:pt x="68" y="14"/>
                      </a:lnTo>
                      <a:close/>
                      <a:moveTo>
                        <a:pt x="64" y="287"/>
                      </a:moveTo>
                      <a:lnTo>
                        <a:pt x="4" y="289"/>
                      </a:lnTo>
                      <a:lnTo>
                        <a:pt x="4" y="272"/>
                      </a:lnTo>
                      <a:lnTo>
                        <a:pt x="64" y="270"/>
                      </a:lnTo>
                      <a:lnTo>
                        <a:pt x="64" y="287"/>
                      </a:lnTo>
                      <a:close/>
                      <a:moveTo>
                        <a:pt x="64" y="262"/>
                      </a:moveTo>
                      <a:lnTo>
                        <a:pt x="4" y="264"/>
                      </a:lnTo>
                      <a:lnTo>
                        <a:pt x="4" y="244"/>
                      </a:lnTo>
                      <a:lnTo>
                        <a:pt x="64" y="244"/>
                      </a:lnTo>
                      <a:lnTo>
                        <a:pt x="64" y="262"/>
                      </a:lnTo>
                      <a:close/>
                      <a:moveTo>
                        <a:pt x="64" y="237"/>
                      </a:moveTo>
                      <a:lnTo>
                        <a:pt x="4" y="237"/>
                      </a:lnTo>
                      <a:lnTo>
                        <a:pt x="4" y="219"/>
                      </a:lnTo>
                      <a:lnTo>
                        <a:pt x="64" y="219"/>
                      </a:lnTo>
                      <a:lnTo>
                        <a:pt x="64" y="237"/>
                      </a:lnTo>
                      <a:close/>
                      <a:moveTo>
                        <a:pt x="64" y="211"/>
                      </a:moveTo>
                      <a:lnTo>
                        <a:pt x="4" y="211"/>
                      </a:lnTo>
                      <a:lnTo>
                        <a:pt x="4" y="192"/>
                      </a:lnTo>
                      <a:lnTo>
                        <a:pt x="64" y="194"/>
                      </a:lnTo>
                      <a:lnTo>
                        <a:pt x="64" y="211"/>
                      </a:lnTo>
                      <a:close/>
                      <a:moveTo>
                        <a:pt x="64" y="186"/>
                      </a:moveTo>
                      <a:lnTo>
                        <a:pt x="4" y="184"/>
                      </a:lnTo>
                      <a:lnTo>
                        <a:pt x="4" y="166"/>
                      </a:lnTo>
                      <a:lnTo>
                        <a:pt x="64" y="168"/>
                      </a:lnTo>
                      <a:lnTo>
                        <a:pt x="64" y="186"/>
                      </a:lnTo>
                      <a:close/>
                      <a:moveTo>
                        <a:pt x="64" y="162"/>
                      </a:moveTo>
                      <a:lnTo>
                        <a:pt x="4" y="158"/>
                      </a:lnTo>
                      <a:lnTo>
                        <a:pt x="4" y="139"/>
                      </a:lnTo>
                      <a:lnTo>
                        <a:pt x="64" y="145"/>
                      </a:lnTo>
                      <a:lnTo>
                        <a:pt x="64" y="162"/>
                      </a:lnTo>
                      <a:close/>
                      <a:moveTo>
                        <a:pt x="64" y="137"/>
                      </a:moveTo>
                      <a:lnTo>
                        <a:pt x="4" y="131"/>
                      </a:lnTo>
                      <a:lnTo>
                        <a:pt x="4" y="114"/>
                      </a:lnTo>
                      <a:lnTo>
                        <a:pt x="64" y="119"/>
                      </a:lnTo>
                      <a:lnTo>
                        <a:pt x="64" y="137"/>
                      </a:lnTo>
                      <a:close/>
                      <a:moveTo>
                        <a:pt x="64" y="112"/>
                      </a:moveTo>
                      <a:lnTo>
                        <a:pt x="4" y="106"/>
                      </a:lnTo>
                      <a:lnTo>
                        <a:pt x="4" y="86"/>
                      </a:lnTo>
                      <a:lnTo>
                        <a:pt x="64" y="94"/>
                      </a:lnTo>
                      <a:lnTo>
                        <a:pt x="64" y="112"/>
                      </a:lnTo>
                      <a:close/>
                      <a:moveTo>
                        <a:pt x="64" y="86"/>
                      </a:moveTo>
                      <a:lnTo>
                        <a:pt x="4" y="78"/>
                      </a:lnTo>
                      <a:lnTo>
                        <a:pt x="4" y="61"/>
                      </a:lnTo>
                      <a:lnTo>
                        <a:pt x="64" y="69"/>
                      </a:lnTo>
                      <a:lnTo>
                        <a:pt x="64" y="86"/>
                      </a:lnTo>
                      <a:close/>
                      <a:moveTo>
                        <a:pt x="64" y="61"/>
                      </a:moveTo>
                      <a:lnTo>
                        <a:pt x="4" y="53"/>
                      </a:lnTo>
                      <a:lnTo>
                        <a:pt x="4" y="33"/>
                      </a:lnTo>
                      <a:lnTo>
                        <a:pt x="64" y="43"/>
                      </a:lnTo>
                      <a:lnTo>
                        <a:pt x="64" y="61"/>
                      </a:lnTo>
                      <a:close/>
                      <a:moveTo>
                        <a:pt x="64" y="37"/>
                      </a:moveTo>
                      <a:lnTo>
                        <a:pt x="4" y="26"/>
                      </a:lnTo>
                      <a:lnTo>
                        <a:pt x="4" y="8"/>
                      </a:lnTo>
                      <a:lnTo>
                        <a:pt x="64" y="20"/>
                      </a:lnTo>
                      <a:lnTo>
                        <a:pt x="64"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92" name="Freeform 105">
                  <a:extLst>
                    <a:ext uri="{FF2B5EF4-FFF2-40B4-BE49-F238E27FC236}">
                      <a16:creationId xmlns:a16="http://schemas.microsoft.com/office/drawing/2014/main" id="{839AB70D-9D75-4692-8632-65555E90221A}"/>
                    </a:ext>
                  </a:extLst>
                </p:cNvPr>
                <p:cNvSpPr>
                  <a:spLocks/>
                </p:cNvSpPr>
                <p:nvPr/>
              </p:nvSpPr>
              <p:spPr bwMode="auto">
                <a:xfrm>
                  <a:off x="4165606" y="1689108"/>
                  <a:ext cx="90488" cy="38100"/>
                </a:xfrm>
                <a:custGeom>
                  <a:avLst/>
                  <a:gdLst>
                    <a:gd name="T0" fmla="*/ 2147483647 w 57"/>
                    <a:gd name="T1" fmla="*/ 2147483647 h 24"/>
                    <a:gd name="T2" fmla="*/ 0 w 57"/>
                    <a:gd name="T3" fmla="*/ 0 h 24"/>
                    <a:gd name="T4" fmla="*/ 0 w 57"/>
                    <a:gd name="T5" fmla="*/ 2147483647 h 24"/>
                    <a:gd name="T6" fmla="*/ 2147483647 w 57"/>
                    <a:gd name="T7" fmla="*/ 2147483647 h 24"/>
                    <a:gd name="T8" fmla="*/ 2147483647 w 57"/>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4">
                      <a:moveTo>
                        <a:pt x="57" y="10"/>
                      </a:moveTo>
                      <a:lnTo>
                        <a:pt x="0" y="0"/>
                      </a:lnTo>
                      <a:lnTo>
                        <a:pt x="0" y="16"/>
                      </a:lnTo>
                      <a:lnTo>
                        <a:pt x="57" y="24"/>
                      </a:lnTo>
                      <a:lnTo>
                        <a:pt x="5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93" name="Freeform 106">
                  <a:extLst>
                    <a:ext uri="{FF2B5EF4-FFF2-40B4-BE49-F238E27FC236}">
                      <a16:creationId xmlns:a16="http://schemas.microsoft.com/office/drawing/2014/main" id="{8871A65E-72CF-4D8B-921C-2295F039DFD6}"/>
                    </a:ext>
                  </a:extLst>
                </p:cNvPr>
                <p:cNvSpPr>
                  <a:spLocks/>
                </p:cNvSpPr>
                <p:nvPr/>
              </p:nvSpPr>
              <p:spPr bwMode="auto">
                <a:xfrm>
                  <a:off x="4165606" y="1733559"/>
                  <a:ext cx="90488" cy="33338"/>
                </a:xfrm>
                <a:custGeom>
                  <a:avLst/>
                  <a:gdLst>
                    <a:gd name="T0" fmla="*/ 2147483647 w 57"/>
                    <a:gd name="T1" fmla="*/ 2147483647 h 21"/>
                    <a:gd name="T2" fmla="*/ 0 w 57"/>
                    <a:gd name="T3" fmla="*/ 0 h 21"/>
                    <a:gd name="T4" fmla="*/ 0 w 57"/>
                    <a:gd name="T5" fmla="*/ 2147483647 h 21"/>
                    <a:gd name="T6" fmla="*/ 2147483647 w 57"/>
                    <a:gd name="T7" fmla="*/ 2147483647 h 21"/>
                    <a:gd name="T8" fmla="*/ 2147483647 w 57"/>
                    <a:gd name="T9" fmla="*/ 2147483647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1">
                      <a:moveTo>
                        <a:pt x="57" y="8"/>
                      </a:moveTo>
                      <a:lnTo>
                        <a:pt x="0" y="0"/>
                      </a:lnTo>
                      <a:lnTo>
                        <a:pt x="0" y="13"/>
                      </a:lnTo>
                      <a:lnTo>
                        <a:pt x="57" y="21"/>
                      </a:lnTo>
                      <a:lnTo>
                        <a:pt x="5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94" name="Freeform 107">
                  <a:extLst>
                    <a:ext uri="{FF2B5EF4-FFF2-40B4-BE49-F238E27FC236}">
                      <a16:creationId xmlns:a16="http://schemas.microsoft.com/office/drawing/2014/main" id="{4EC6FFBE-A858-407B-BD3E-A27399BEE312}"/>
                    </a:ext>
                  </a:extLst>
                </p:cNvPr>
                <p:cNvSpPr>
                  <a:spLocks/>
                </p:cNvSpPr>
                <p:nvPr/>
              </p:nvSpPr>
              <p:spPr bwMode="auto">
                <a:xfrm>
                  <a:off x="4165606" y="1773246"/>
                  <a:ext cx="90488" cy="34925"/>
                </a:xfrm>
                <a:custGeom>
                  <a:avLst/>
                  <a:gdLst>
                    <a:gd name="T0" fmla="*/ 2147483647 w 57"/>
                    <a:gd name="T1" fmla="*/ 2147483647 h 22"/>
                    <a:gd name="T2" fmla="*/ 0 w 57"/>
                    <a:gd name="T3" fmla="*/ 0 h 22"/>
                    <a:gd name="T4" fmla="*/ 0 w 57"/>
                    <a:gd name="T5" fmla="*/ 2147483647 h 22"/>
                    <a:gd name="T6" fmla="*/ 2147483647 w 57"/>
                    <a:gd name="T7" fmla="*/ 2147483647 h 22"/>
                    <a:gd name="T8" fmla="*/ 2147483647 w 57"/>
                    <a:gd name="T9" fmla="*/ 214748364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2">
                      <a:moveTo>
                        <a:pt x="57" y="8"/>
                      </a:moveTo>
                      <a:lnTo>
                        <a:pt x="0" y="0"/>
                      </a:lnTo>
                      <a:lnTo>
                        <a:pt x="0" y="16"/>
                      </a:lnTo>
                      <a:lnTo>
                        <a:pt x="57" y="22"/>
                      </a:lnTo>
                      <a:lnTo>
                        <a:pt x="5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95" name="Freeform 108">
                  <a:extLst>
                    <a:ext uri="{FF2B5EF4-FFF2-40B4-BE49-F238E27FC236}">
                      <a16:creationId xmlns:a16="http://schemas.microsoft.com/office/drawing/2014/main" id="{9ABCD8E0-BA18-4840-BA88-6FBF4003A5F6}"/>
                    </a:ext>
                  </a:extLst>
                </p:cNvPr>
                <p:cNvSpPr>
                  <a:spLocks/>
                </p:cNvSpPr>
                <p:nvPr/>
              </p:nvSpPr>
              <p:spPr bwMode="auto">
                <a:xfrm>
                  <a:off x="4165606" y="1816109"/>
                  <a:ext cx="90488" cy="31749"/>
                </a:xfrm>
                <a:custGeom>
                  <a:avLst/>
                  <a:gdLst>
                    <a:gd name="T0" fmla="*/ 2147483647 w 57"/>
                    <a:gd name="T1" fmla="*/ 2147483647 h 20"/>
                    <a:gd name="T2" fmla="*/ 0 w 57"/>
                    <a:gd name="T3" fmla="*/ 0 h 20"/>
                    <a:gd name="T4" fmla="*/ 0 w 57"/>
                    <a:gd name="T5" fmla="*/ 2147483647 h 20"/>
                    <a:gd name="T6" fmla="*/ 2147483647 w 57"/>
                    <a:gd name="T7" fmla="*/ 2147483647 h 20"/>
                    <a:gd name="T8" fmla="*/ 2147483647 w 57"/>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0">
                      <a:moveTo>
                        <a:pt x="57" y="6"/>
                      </a:moveTo>
                      <a:lnTo>
                        <a:pt x="0" y="0"/>
                      </a:lnTo>
                      <a:lnTo>
                        <a:pt x="0" y="14"/>
                      </a:lnTo>
                      <a:lnTo>
                        <a:pt x="57" y="20"/>
                      </a:lnTo>
                      <a:lnTo>
                        <a:pt x="5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96" name="Freeform 109">
                  <a:extLst>
                    <a:ext uri="{FF2B5EF4-FFF2-40B4-BE49-F238E27FC236}">
                      <a16:creationId xmlns:a16="http://schemas.microsoft.com/office/drawing/2014/main" id="{81282E72-957C-41CB-B609-5049AC38CC35}"/>
                    </a:ext>
                  </a:extLst>
                </p:cNvPr>
                <p:cNvSpPr>
                  <a:spLocks/>
                </p:cNvSpPr>
                <p:nvPr/>
              </p:nvSpPr>
              <p:spPr bwMode="auto">
                <a:xfrm>
                  <a:off x="4165606" y="1900247"/>
                  <a:ext cx="90488" cy="25401"/>
                </a:xfrm>
                <a:custGeom>
                  <a:avLst/>
                  <a:gdLst>
                    <a:gd name="T0" fmla="*/ 2147483647 w 57"/>
                    <a:gd name="T1" fmla="*/ 2147483647 h 16"/>
                    <a:gd name="T2" fmla="*/ 0 w 57"/>
                    <a:gd name="T3" fmla="*/ 0 h 16"/>
                    <a:gd name="T4" fmla="*/ 0 w 57"/>
                    <a:gd name="T5" fmla="*/ 2147483647 h 16"/>
                    <a:gd name="T6" fmla="*/ 2147483647 w 57"/>
                    <a:gd name="T7" fmla="*/ 2147483647 h 16"/>
                    <a:gd name="T8" fmla="*/ 2147483647 w 57"/>
                    <a:gd name="T9" fmla="*/ 214748364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6">
                      <a:moveTo>
                        <a:pt x="57" y="2"/>
                      </a:moveTo>
                      <a:lnTo>
                        <a:pt x="0" y="0"/>
                      </a:lnTo>
                      <a:lnTo>
                        <a:pt x="0" y="14"/>
                      </a:lnTo>
                      <a:lnTo>
                        <a:pt x="57" y="16"/>
                      </a:lnTo>
                      <a:lnTo>
                        <a:pt x="5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97" name="Freeform 110">
                  <a:extLst>
                    <a:ext uri="{FF2B5EF4-FFF2-40B4-BE49-F238E27FC236}">
                      <a16:creationId xmlns:a16="http://schemas.microsoft.com/office/drawing/2014/main" id="{D6CD9B87-B968-425E-A2E7-16678E9A38B8}"/>
                    </a:ext>
                  </a:extLst>
                </p:cNvPr>
                <p:cNvSpPr>
                  <a:spLocks/>
                </p:cNvSpPr>
                <p:nvPr/>
              </p:nvSpPr>
              <p:spPr bwMode="auto">
                <a:xfrm>
                  <a:off x="4165606" y="1941522"/>
                  <a:ext cx="90488" cy="23813"/>
                </a:xfrm>
                <a:custGeom>
                  <a:avLst/>
                  <a:gdLst>
                    <a:gd name="T0" fmla="*/ 2147483647 w 57"/>
                    <a:gd name="T1" fmla="*/ 2147483647 h 15"/>
                    <a:gd name="T2" fmla="*/ 0 w 57"/>
                    <a:gd name="T3" fmla="*/ 0 h 15"/>
                    <a:gd name="T4" fmla="*/ 0 w 57"/>
                    <a:gd name="T5" fmla="*/ 2147483647 h 15"/>
                    <a:gd name="T6" fmla="*/ 2147483647 w 57"/>
                    <a:gd name="T7" fmla="*/ 2147483647 h 15"/>
                    <a:gd name="T8" fmla="*/ 2147483647 w 57"/>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5">
                      <a:moveTo>
                        <a:pt x="57" y="2"/>
                      </a:moveTo>
                      <a:lnTo>
                        <a:pt x="0" y="0"/>
                      </a:lnTo>
                      <a:lnTo>
                        <a:pt x="0" y="15"/>
                      </a:lnTo>
                      <a:lnTo>
                        <a:pt x="57" y="15"/>
                      </a:lnTo>
                      <a:lnTo>
                        <a:pt x="5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98" name="Rectangle 111">
                  <a:extLst>
                    <a:ext uri="{FF2B5EF4-FFF2-40B4-BE49-F238E27FC236}">
                      <a16:creationId xmlns:a16="http://schemas.microsoft.com/office/drawing/2014/main" id="{824858D8-DF0C-4705-B27B-A5FF3496FCF7}"/>
                    </a:ext>
                  </a:extLst>
                </p:cNvPr>
                <p:cNvSpPr>
                  <a:spLocks noChangeArrowheads="1"/>
                </p:cNvSpPr>
                <p:nvPr/>
              </p:nvSpPr>
              <p:spPr bwMode="auto">
                <a:xfrm>
                  <a:off x="4165606" y="1984385"/>
                  <a:ext cx="90488" cy="222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defRPr/>
                  </a:pPr>
                  <a:endParaRPr lang="en-US" altLang="en-US" sz="2800" dirty="0">
                    <a:latin typeface="Trebuchet MS" panose="020B0603020202020204" pitchFamily="34" charset="0"/>
                    <a:cs typeface="Arial" panose="020B0604020202020204" pitchFamily="34" charset="0"/>
                  </a:endParaRPr>
                </a:p>
              </p:txBody>
            </p:sp>
            <p:sp>
              <p:nvSpPr>
                <p:cNvPr id="99" name="Freeform 112">
                  <a:extLst>
                    <a:ext uri="{FF2B5EF4-FFF2-40B4-BE49-F238E27FC236}">
                      <a16:creationId xmlns:a16="http://schemas.microsoft.com/office/drawing/2014/main" id="{DEEBCA9A-122B-4DAA-BCE2-D72D22F396C5}"/>
                    </a:ext>
                  </a:extLst>
                </p:cNvPr>
                <p:cNvSpPr>
                  <a:spLocks/>
                </p:cNvSpPr>
                <p:nvPr/>
              </p:nvSpPr>
              <p:spPr bwMode="auto">
                <a:xfrm>
                  <a:off x="4165606" y="2024073"/>
                  <a:ext cx="90488" cy="25401"/>
                </a:xfrm>
                <a:custGeom>
                  <a:avLst/>
                  <a:gdLst>
                    <a:gd name="T0" fmla="*/ 2147483647 w 57"/>
                    <a:gd name="T1" fmla="*/ 0 h 16"/>
                    <a:gd name="T2" fmla="*/ 0 w 57"/>
                    <a:gd name="T3" fmla="*/ 0 h 16"/>
                    <a:gd name="T4" fmla="*/ 0 w 57"/>
                    <a:gd name="T5" fmla="*/ 2147483647 h 16"/>
                    <a:gd name="T6" fmla="*/ 2147483647 w 57"/>
                    <a:gd name="T7" fmla="*/ 2147483647 h 16"/>
                    <a:gd name="T8" fmla="*/ 2147483647 w 5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6">
                      <a:moveTo>
                        <a:pt x="57" y="0"/>
                      </a:moveTo>
                      <a:lnTo>
                        <a:pt x="0" y="0"/>
                      </a:lnTo>
                      <a:lnTo>
                        <a:pt x="0" y="16"/>
                      </a:lnTo>
                      <a:lnTo>
                        <a:pt x="57" y="14"/>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00" name="Freeform 113">
                  <a:extLst>
                    <a:ext uri="{FF2B5EF4-FFF2-40B4-BE49-F238E27FC236}">
                      <a16:creationId xmlns:a16="http://schemas.microsoft.com/office/drawing/2014/main" id="{2231F459-7499-4E39-A05F-35B01A88D29F}"/>
                    </a:ext>
                  </a:extLst>
                </p:cNvPr>
                <p:cNvSpPr>
                  <a:spLocks noEditPoints="1"/>
                </p:cNvSpPr>
                <p:nvPr/>
              </p:nvSpPr>
              <p:spPr bwMode="auto">
                <a:xfrm>
                  <a:off x="4165606" y="1649420"/>
                  <a:ext cx="90488" cy="39688"/>
                </a:xfrm>
                <a:custGeom>
                  <a:avLst/>
                  <a:gdLst>
                    <a:gd name="T0" fmla="*/ 0 w 29"/>
                    <a:gd name="T1" fmla="*/ 0 h 13"/>
                    <a:gd name="T2" fmla="*/ 2147483647 w 29"/>
                    <a:gd name="T3" fmla="*/ 2147483647 h 13"/>
                    <a:gd name="T4" fmla="*/ 2147483647 w 29"/>
                    <a:gd name="T5" fmla="*/ 2147483647 h 13"/>
                    <a:gd name="T6" fmla="*/ 2147483647 w 29"/>
                    <a:gd name="T7" fmla="*/ 2147483647 h 13"/>
                    <a:gd name="T8" fmla="*/ 2147483647 w 29"/>
                    <a:gd name="T9" fmla="*/ 2147483647 h 13"/>
                    <a:gd name="T10" fmla="*/ 0 w 29"/>
                    <a:gd name="T11" fmla="*/ 2147483647 h 13"/>
                    <a:gd name="T12" fmla="*/ 2147483647 w 29"/>
                    <a:gd name="T13" fmla="*/ 2147483647 h 13"/>
                    <a:gd name="T14" fmla="*/ 2147483647 w 29"/>
                    <a:gd name="T15" fmla="*/ 2147483647 h 13"/>
                    <a:gd name="T16" fmla="*/ 2147483647 w 29"/>
                    <a:gd name="T17" fmla="*/ 2147483647 h 13"/>
                    <a:gd name="T18" fmla="*/ 2147483647 w 29"/>
                    <a:gd name="T19" fmla="*/ 2147483647 h 13"/>
                    <a:gd name="T20" fmla="*/ 2147483647 w 29"/>
                    <a:gd name="T21" fmla="*/ 2147483647 h 13"/>
                    <a:gd name="T22" fmla="*/ 2147483647 w 29"/>
                    <a:gd name="T23" fmla="*/ 2147483647 h 13"/>
                    <a:gd name="T24" fmla="*/ 2147483647 w 29"/>
                    <a:gd name="T25" fmla="*/ 2147483647 h 13"/>
                    <a:gd name="T26" fmla="*/ 2147483647 w 29"/>
                    <a:gd name="T27" fmla="*/ 2147483647 h 13"/>
                    <a:gd name="T28" fmla="*/ 2147483647 w 29"/>
                    <a:gd name="T29" fmla="*/ 2147483647 h 13"/>
                    <a:gd name="T30" fmla="*/ 2147483647 w 29"/>
                    <a:gd name="T31" fmla="*/ 2147483647 h 13"/>
                    <a:gd name="T32" fmla="*/ 2147483647 w 29"/>
                    <a:gd name="T33" fmla="*/ 2147483647 h 13"/>
                    <a:gd name="T34" fmla="*/ 2147483647 w 29"/>
                    <a:gd name="T35" fmla="*/ 2147483647 h 13"/>
                    <a:gd name="T36" fmla="*/ 2147483647 w 29"/>
                    <a:gd name="T37" fmla="*/ 2147483647 h 13"/>
                    <a:gd name="T38" fmla="*/ 2147483647 w 29"/>
                    <a:gd name="T39" fmla="*/ 2147483647 h 13"/>
                    <a:gd name="T40" fmla="*/ 2147483647 w 29"/>
                    <a:gd name="T41" fmla="*/ 2147483647 h 13"/>
                    <a:gd name="T42" fmla="*/ 2147483647 w 29"/>
                    <a:gd name="T43" fmla="*/ 2147483647 h 13"/>
                    <a:gd name="T44" fmla="*/ 2147483647 w 29"/>
                    <a:gd name="T45" fmla="*/ 2147483647 h 13"/>
                    <a:gd name="T46" fmla="*/ 2147483647 w 29"/>
                    <a:gd name="T47" fmla="*/ 2147483647 h 13"/>
                    <a:gd name="T48" fmla="*/ 2147483647 w 29"/>
                    <a:gd name="T49" fmla="*/ 2147483647 h 13"/>
                    <a:gd name="T50" fmla="*/ 2147483647 w 29"/>
                    <a:gd name="T51" fmla="*/ 2147483647 h 13"/>
                    <a:gd name="T52" fmla="*/ 2147483647 w 29"/>
                    <a:gd name="T53" fmla="*/ 2147483647 h 13"/>
                    <a:gd name="T54" fmla="*/ 2147483647 w 29"/>
                    <a:gd name="T55" fmla="*/ 2147483647 h 13"/>
                    <a:gd name="T56" fmla="*/ 2147483647 w 29"/>
                    <a:gd name="T57" fmla="*/ 2147483647 h 13"/>
                    <a:gd name="T58" fmla="*/ 2147483647 w 29"/>
                    <a:gd name="T59" fmla="*/ 2147483647 h 13"/>
                    <a:gd name="T60" fmla="*/ 2147483647 w 29"/>
                    <a:gd name="T61" fmla="*/ 2147483647 h 13"/>
                    <a:gd name="T62" fmla="*/ 2147483647 w 29"/>
                    <a:gd name="T63" fmla="*/ 2147483647 h 13"/>
                    <a:gd name="T64" fmla="*/ 2147483647 w 29"/>
                    <a:gd name="T65" fmla="*/ 2147483647 h 13"/>
                    <a:gd name="T66" fmla="*/ 2147483647 w 29"/>
                    <a:gd name="T67" fmla="*/ 2147483647 h 13"/>
                    <a:gd name="T68" fmla="*/ 2147483647 w 29"/>
                    <a:gd name="T69" fmla="*/ 2147483647 h 13"/>
                    <a:gd name="T70" fmla="*/ 2147483647 w 29"/>
                    <a:gd name="T71" fmla="*/ 2147483647 h 13"/>
                    <a:gd name="T72" fmla="*/ 2147483647 w 29"/>
                    <a:gd name="T73" fmla="*/ 2147483647 h 13"/>
                    <a:gd name="T74" fmla="*/ 2147483647 w 29"/>
                    <a:gd name="T75" fmla="*/ 2147483647 h 13"/>
                    <a:gd name="T76" fmla="*/ 2147483647 w 29"/>
                    <a:gd name="T77" fmla="*/ 2147483647 h 13"/>
                    <a:gd name="T78" fmla="*/ 2147483647 w 29"/>
                    <a:gd name="T79" fmla="*/ 2147483647 h 13"/>
                    <a:gd name="T80" fmla="*/ 2147483647 w 29"/>
                    <a:gd name="T81" fmla="*/ 2147483647 h 13"/>
                    <a:gd name="T82" fmla="*/ 2147483647 w 29"/>
                    <a:gd name="T83" fmla="*/ 2147483647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 h="13">
                      <a:moveTo>
                        <a:pt x="29" y="5"/>
                      </a:moveTo>
                      <a:cubicBezTo>
                        <a:pt x="0" y="0"/>
                        <a:pt x="0" y="0"/>
                        <a:pt x="0" y="0"/>
                      </a:cubicBezTo>
                      <a:cubicBezTo>
                        <a:pt x="0" y="7"/>
                        <a:pt x="0" y="7"/>
                        <a:pt x="0" y="7"/>
                      </a:cubicBezTo>
                      <a:cubicBezTo>
                        <a:pt x="29" y="13"/>
                        <a:pt x="29" y="13"/>
                        <a:pt x="29" y="13"/>
                      </a:cubicBezTo>
                      <a:lnTo>
                        <a:pt x="29" y="5"/>
                      </a:lnTo>
                      <a:close/>
                      <a:moveTo>
                        <a:pt x="13" y="3"/>
                      </a:moveTo>
                      <a:cubicBezTo>
                        <a:pt x="14" y="3"/>
                        <a:pt x="14" y="4"/>
                        <a:pt x="14" y="4"/>
                      </a:cubicBezTo>
                      <a:cubicBezTo>
                        <a:pt x="14" y="4"/>
                        <a:pt x="14" y="5"/>
                        <a:pt x="13" y="5"/>
                      </a:cubicBezTo>
                      <a:cubicBezTo>
                        <a:pt x="13" y="5"/>
                        <a:pt x="13" y="4"/>
                        <a:pt x="13" y="4"/>
                      </a:cubicBezTo>
                      <a:cubicBezTo>
                        <a:pt x="13" y="4"/>
                        <a:pt x="13" y="3"/>
                        <a:pt x="13" y="3"/>
                      </a:cubicBezTo>
                      <a:close/>
                      <a:moveTo>
                        <a:pt x="1" y="7"/>
                      </a:moveTo>
                      <a:cubicBezTo>
                        <a:pt x="0" y="6"/>
                        <a:pt x="0" y="6"/>
                        <a:pt x="0" y="6"/>
                      </a:cubicBezTo>
                      <a:cubicBezTo>
                        <a:pt x="0" y="1"/>
                        <a:pt x="0" y="1"/>
                        <a:pt x="0" y="1"/>
                      </a:cubicBezTo>
                      <a:cubicBezTo>
                        <a:pt x="1" y="1"/>
                        <a:pt x="1" y="1"/>
                        <a:pt x="1" y="1"/>
                      </a:cubicBezTo>
                      <a:lnTo>
                        <a:pt x="1" y="7"/>
                      </a:lnTo>
                      <a:close/>
                      <a:moveTo>
                        <a:pt x="2" y="7"/>
                      </a:moveTo>
                      <a:cubicBezTo>
                        <a:pt x="2" y="7"/>
                        <a:pt x="2" y="7"/>
                        <a:pt x="2" y="7"/>
                      </a:cubicBezTo>
                      <a:cubicBezTo>
                        <a:pt x="2" y="1"/>
                        <a:pt x="2" y="1"/>
                        <a:pt x="2" y="1"/>
                      </a:cubicBezTo>
                      <a:cubicBezTo>
                        <a:pt x="2" y="1"/>
                        <a:pt x="2" y="1"/>
                        <a:pt x="2" y="1"/>
                      </a:cubicBezTo>
                      <a:lnTo>
                        <a:pt x="2" y="7"/>
                      </a:lnTo>
                      <a:close/>
                      <a:moveTo>
                        <a:pt x="4" y="7"/>
                      </a:moveTo>
                      <a:cubicBezTo>
                        <a:pt x="3" y="7"/>
                        <a:pt x="3" y="7"/>
                        <a:pt x="3" y="7"/>
                      </a:cubicBezTo>
                      <a:cubicBezTo>
                        <a:pt x="3" y="1"/>
                        <a:pt x="3" y="1"/>
                        <a:pt x="3" y="1"/>
                      </a:cubicBezTo>
                      <a:cubicBezTo>
                        <a:pt x="4" y="2"/>
                        <a:pt x="4" y="2"/>
                        <a:pt x="4" y="2"/>
                      </a:cubicBezTo>
                      <a:lnTo>
                        <a:pt x="4" y="7"/>
                      </a:lnTo>
                      <a:close/>
                      <a:moveTo>
                        <a:pt x="5" y="7"/>
                      </a:moveTo>
                      <a:cubicBezTo>
                        <a:pt x="4" y="7"/>
                        <a:pt x="4" y="7"/>
                        <a:pt x="4" y="7"/>
                      </a:cubicBezTo>
                      <a:cubicBezTo>
                        <a:pt x="4" y="2"/>
                        <a:pt x="4" y="2"/>
                        <a:pt x="4" y="2"/>
                      </a:cubicBezTo>
                      <a:cubicBezTo>
                        <a:pt x="5" y="2"/>
                        <a:pt x="5" y="2"/>
                        <a:pt x="5" y="2"/>
                      </a:cubicBezTo>
                      <a:lnTo>
                        <a:pt x="5" y="7"/>
                      </a:lnTo>
                      <a:close/>
                      <a:moveTo>
                        <a:pt x="7" y="8"/>
                      </a:moveTo>
                      <a:cubicBezTo>
                        <a:pt x="6" y="7"/>
                        <a:pt x="6" y="7"/>
                        <a:pt x="6" y="7"/>
                      </a:cubicBezTo>
                      <a:cubicBezTo>
                        <a:pt x="6" y="2"/>
                        <a:pt x="6" y="2"/>
                        <a:pt x="6" y="2"/>
                      </a:cubicBezTo>
                      <a:cubicBezTo>
                        <a:pt x="7" y="2"/>
                        <a:pt x="7" y="2"/>
                        <a:pt x="7" y="2"/>
                      </a:cubicBezTo>
                      <a:lnTo>
                        <a:pt x="7" y="8"/>
                      </a:lnTo>
                      <a:close/>
                      <a:moveTo>
                        <a:pt x="8" y="8"/>
                      </a:moveTo>
                      <a:cubicBezTo>
                        <a:pt x="7" y="8"/>
                        <a:pt x="7" y="8"/>
                        <a:pt x="7" y="8"/>
                      </a:cubicBezTo>
                      <a:cubicBezTo>
                        <a:pt x="7" y="2"/>
                        <a:pt x="7" y="2"/>
                        <a:pt x="7" y="2"/>
                      </a:cubicBezTo>
                      <a:cubicBezTo>
                        <a:pt x="8" y="2"/>
                        <a:pt x="8" y="2"/>
                        <a:pt x="8" y="2"/>
                      </a:cubicBezTo>
                      <a:lnTo>
                        <a:pt x="8" y="8"/>
                      </a:lnTo>
                      <a:close/>
                      <a:moveTo>
                        <a:pt x="9" y="8"/>
                      </a:moveTo>
                      <a:cubicBezTo>
                        <a:pt x="9" y="8"/>
                        <a:pt x="9" y="8"/>
                        <a:pt x="9" y="8"/>
                      </a:cubicBezTo>
                      <a:cubicBezTo>
                        <a:pt x="9" y="2"/>
                        <a:pt x="9" y="2"/>
                        <a:pt x="9" y="2"/>
                      </a:cubicBezTo>
                      <a:cubicBezTo>
                        <a:pt x="9" y="3"/>
                        <a:pt x="9" y="3"/>
                        <a:pt x="9" y="3"/>
                      </a:cubicBezTo>
                      <a:lnTo>
                        <a:pt x="9" y="8"/>
                      </a:lnTo>
                      <a:close/>
                      <a:moveTo>
                        <a:pt x="11" y="8"/>
                      </a:moveTo>
                      <a:cubicBezTo>
                        <a:pt x="10" y="8"/>
                        <a:pt x="10" y="8"/>
                        <a:pt x="10" y="8"/>
                      </a:cubicBezTo>
                      <a:cubicBezTo>
                        <a:pt x="10" y="3"/>
                        <a:pt x="10" y="3"/>
                        <a:pt x="10" y="3"/>
                      </a:cubicBezTo>
                      <a:cubicBezTo>
                        <a:pt x="11" y="3"/>
                        <a:pt x="11" y="3"/>
                        <a:pt x="11" y="3"/>
                      </a:cubicBezTo>
                      <a:lnTo>
                        <a:pt x="11" y="8"/>
                      </a:lnTo>
                      <a:close/>
                      <a:moveTo>
                        <a:pt x="12" y="9"/>
                      </a:moveTo>
                      <a:cubicBezTo>
                        <a:pt x="12" y="9"/>
                        <a:pt x="12" y="8"/>
                        <a:pt x="12" y="8"/>
                      </a:cubicBezTo>
                      <a:cubicBezTo>
                        <a:pt x="12" y="8"/>
                        <a:pt x="12" y="7"/>
                        <a:pt x="12" y="7"/>
                      </a:cubicBezTo>
                      <a:cubicBezTo>
                        <a:pt x="12" y="7"/>
                        <a:pt x="13" y="8"/>
                        <a:pt x="13" y="8"/>
                      </a:cubicBezTo>
                      <a:cubicBezTo>
                        <a:pt x="13" y="8"/>
                        <a:pt x="12" y="9"/>
                        <a:pt x="12" y="9"/>
                      </a:cubicBezTo>
                      <a:close/>
                      <a:moveTo>
                        <a:pt x="12" y="7"/>
                      </a:moveTo>
                      <a:cubicBezTo>
                        <a:pt x="12" y="6"/>
                        <a:pt x="12" y="6"/>
                        <a:pt x="12" y="6"/>
                      </a:cubicBezTo>
                      <a:cubicBezTo>
                        <a:pt x="12" y="6"/>
                        <a:pt x="12" y="5"/>
                        <a:pt x="12" y="5"/>
                      </a:cubicBezTo>
                      <a:cubicBezTo>
                        <a:pt x="12" y="5"/>
                        <a:pt x="13" y="6"/>
                        <a:pt x="13" y="6"/>
                      </a:cubicBezTo>
                      <a:cubicBezTo>
                        <a:pt x="13" y="6"/>
                        <a:pt x="12" y="7"/>
                        <a:pt x="12" y="7"/>
                      </a:cubicBezTo>
                      <a:close/>
                      <a:moveTo>
                        <a:pt x="12" y="4"/>
                      </a:moveTo>
                      <a:cubicBezTo>
                        <a:pt x="12" y="4"/>
                        <a:pt x="12" y="4"/>
                        <a:pt x="12" y="4"/>
                      </a:cubicBezTo>
                      <a:cubicBezTo>
                        <a:pt x="12" y="3"/>
                        <a:pt x="12" y="3"/>
                        <a:pt x="12" y="3"/>
                      </a:cubicBezTo>
                      <a:cubicBezTo>
                        <a:pt x="12" y="3"/>
                        <a:pt x="13" y="4"/>
                        <a:pt x="13" y="4"/>
                      </a:cubicBezTo>
                      <a:cubicBezTo>
                        <a:pt x="13" y="4"/>
                        <a:pt x="12" y="4"/>
                        <a:pt x="12" y="4"/>
                      </a:cubicBezTo>
                      <a:close/>
                      <a:moveTo>
                        <a:pt x="14" y="9"/>
                      </a:moveTo>
                      <a:cubicBezTo>
                        <a:pt x="13" y="9"/>
                        <a:pt x="13" y="9"/>
                        <a:pt x="13" y="9"/>
                      </a:cubicBezTo>
                      <a:cubicBezTo>
                        <a:pt x="13" y="8"/>
                        <a:pt x="13" y="8"/>
                        <a:pt x="13" y="8"/>
                      </a:cubicBezTo>
                      <a:cubicBezTo>
                        <a:pt x="14" y="8"/>
                        <a:pt x="14" y="8"/>
                        <a:pt x="14" y="8"/>
                      </a:cubicBezTo>
                      <a:lnTo>
                        <a:pt x="14" y="9"/>
                      </a:lnTo>
                      <a:close/>
                      <a:moveTo>
                        <a:pt x="14" y="7"/>
                      </a:moveTo>
                      <a:cubicBezTo>
                        <a:pt x="13" y="7"/>
                        <a:pt x="13" y="7"/>
                        <a:pt x="13" y="7"/>
                      </a:cubicBezTo>
                      <a:cubicBezTo>
                        <a:pt x="13" y="6"/>
                        <a:pt x="13" y="6"/>
                        <a:pt x="13" y="6"/>
                      </a:cubicBezTo>
                      <a:cubicBezTo>
                        <a:pt x="14" y="6"/>
                        <a:pt x="14" y="6"/>
                        <a:pt x="14" y="6"/>
                      </a:cubicBezTo>
                      <a:lnTo>
                        <a:pt x="14" y="7"/>
                      </a:lnTo>
                      <a:close/>
                      <a:moveTo>
                        <a:pt x="29" y="12"/>
                      </a:moveTo>
                      <a:cubicBezTo>
                        <a:pt x="15" y="9"/>
                        <a:pt x="15" y="9"/>
                        <a:pt x="15" y="9"/>
                      </a:cubicBezTo>
                      <a:cubicBezTo>
                        <a:pt x="15" y="7"/>
                        <a:pt x="15" y="7"/>
                        <a:pt x="15" y="7"/>
                      </a:cubicBezTo>
                      <a:cubicBezTo>
                        <a:pt x="29" y="9"/>
                        <a:pt x="29" y="9"/>
                        <a:pt x="29" y="9"/>
                      </a:cubicBezTo>
                      <a:lnTo>
                        <a:pt x="29" y="12"/>
                      </a:lnTo>
                      <a:close/>
                      <a:moveTo>
                        <a:pt x="29" y="9"/>
                      </a:moveTo>
                      <a:cubicBezTo>
                        <a:pt x="15" y="6"/>
                        <a:pt x="15" y="6"/>
                        <a:pt x="15" y="6"/>
                      </a:cubicBezTo>
                      <a:cubicBezTo>
                        <a:pt x="15" y="4"/>
                        <a:pt x="15" y="4"/>
                        <a:pt x="15" y="4"/>
                      </a:cubicBezTo>
                      <a:cubicBezTo>
                        <a:pt x="29" y="6"/>
                        <a:pt x="29" y="6"/>
                        <a:pt x="29" y="6"/>
                      </a:cubicBezTo>
                      <a:lnTo>
                        <a:pt x="2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01" name="Freeform 114">
                  <a:extLst>
                    <a:ext uri="{FF2B5EF4-FFF2-40B4-BE49-F238E27FC236}">
                      <a16:creationId xmlns:a16="http://schemas.microsoft.com/office/drawing/2014/main" id="{6E0EDBED-BBAC-4709-B698-AD603DEB4519}"/>
                    </a:ext>
                  </a:extLst>
                </p:cNvPr>
                <p:cNvSpPr>
                  <a:spLocks noEditPoints="1"/>
                </p:cNvSpPr>
                <p:nvPr/>
              </p:nvSpPr>
              <p:spPr bwMode="auto">
                <a:xfrm>
                  <a:off x="4165606" y="1857384"/>
                  <a:ext cx="90488" cy="30163"/>
                </a:xfrm>
                <a:custGeom>
                  <a:avLst/>
                  <a:gdLst>
                    <a:gd name="T0" fmla="*/ 0 w 29"/>
                    <a:gd name="T1" fmla="*/ 0 h 10"/>
                    <a:gd name="T2" fmla="*/ 2147483647 w 29"/>
                    <a:gd name="T3" fmla="*/ 2147483647 h 10"/>
                    <a:gd name="T4" fmla="*/ 2147483647 w 29"/>
                    <a:gd name="T5" fmla="*/ 2147483647 h 10"/>
                    <a:gd name="T6" fmla="*/ 2147483647 w 29"/>
                    <a:gd name="T7" fmla="*/ 2147483647 h 10"/>
                    <a:gd name="T8" fmla="*/ 2147483647 w 29"/>
                    <a:gd name="T9" fmla="*/ 2147483647 h 10"/>
                    <a:gd name="T10" fmla="*/ 0 w 29"/>
                    <a:gd name="T11" fmla="*/ 2147483647 h 10"/>
                    <a:gd name="T12" fmla="*/ 2147483647 w 29"/>
                    <a:gd name="T13" fmla="*/ 2147483647 h 10"/>
                    <a:gd name="T14" fmla="*/ 2147483647 w 29"/>
                    <a:gd name="T15" fmla="*/ 2147483647 h 10"/>
                    <a:gd name="T16" fmla="*/ 2147483647 w 29"/>
                    <a:gd name="T17" fmla="*/ 2147483647 h 10"/>
                    <a:gd name="T18" fmla="*/ 2147483647 w 29"/>
                    <a:gd name="T19" fmla="*/ 2147483647 h 10"/>
                    <a:gd name="T20" fmla="*/ 2147483647 w 29"/>
                    <a:gd name="T21" fmla="*/ 2147483647 h 10"/>
                    <a:gd name="T22" fmla="*/ 2147483647 w 29"/>
                    <a:gd name="T23" fmla="*/ 2147483647 h 10"/>
                    <a:gd name="T24" fmla="*/ 2147483647 w 29"/>
                    <a:gd name="T25" fmla="*/ 2147483647 h 10"/>
                    <a:gd name="T26" fmla="*/ 2147483647 w 29"/>
                    <a:gd name="T27" fmla="*/ 2147483647 h 10"/>
                    <a:gd name="T28" fmla="*/ 2147483647 w 29"/>
                    <a:gd name="T29" fmla="*/ 2147483647 h 10"/>
                    <a:gd name="T30" fmla="*/ 2147483647 w 29"/>
                    <a:gd name="T31" fmla="*/ 2147483647 h 10"/>
                    <a:gd name="T32" fmla="*/ 2147483647 w 29"/>
                    <a:gd name="T33" fmla="*/ 2147483647 h 10"/>
                    <a:gd name="T34" fmla="*/ 2147483647 w 29"/>
                    <a:gd name="T35" fmla="*/ 2147483647 h 10"/>
                    <a:gd name="T36" fmla="*/ 2147483647 w 29"/>
                    <a:gd name="T37" fmla="*/ 2147483647 h 10"/>
                    <a:gd name="T38" fmla="*/ 2147483647 w 29"/>
                    <a:gd name="T39" fmla="*/ 2147483647 h 10"/>
                    <a:gd name="T40" fmla="*/ 2147483647 w 29"/>
                    <a:gd name="T41" fmla="*/ 2147483647 h 10"/>
                    <a:gd name="T42" fmla="*/ 2147483647 w 29"/>
                    <a:gd name="T43" fmla="*/ 2147483647 h 10"/>
                    <a:gd name="T44" fmla="*/ 2147483647 w 29"/>
                    <a:gd name="T45" fmla="*/ 2147483647 h 10"/>
                    <a:gd name="T46" fmla="*/ 2147483647 w 29"/>
                    <a:gd name="T47" fmla="*/ 2147483647 h 10"/>
                    <a:gd name="T48" fmla="*/ 2147483647 w 29"/>
                    <a:gd name="T49" fmla="*/ 2147483647 h 10"/>
                    <a:gd name="T50" fmla="*/ 2147483647 w 29"/>
                    <a:gd name="T51" fmla="*/ 2147483647 h 10"/>
                    <a:gd name="T52" fmla="*/ 2147483647 w 29"/>
                    <a:gd name="T53" fmla="*/ 2147483647 h 10"/>
                    <a:gd name="T54" fmla="*/ 2147483647 w 29"/>
                    <a:gd name="T55" fmla="*/ 2147483647 h 10"/>
                    <a:gd name="T56" fmla="*/ 2147483647 w 29"/>
                    <a:gd name="T57" fmla="*/ 2147483647 h 10"/>
                    <a:gd name="T58" fmla="*/ 2147483647 w 29"/>
                    <a:gd name="T59" fmla="*/ 2147483647 h 10"/>
                    <a:gd name="T60" fmla="*/ 2147483647 w 29"/>
                    <a:gd name="T61" fmla="*/ 2147483647 h 10"/>
                    <a:gd name="T62" fmla="*/ 2147483647 w 29"/>
                    <a:gd name="T63" fmla="*/ 2147483647 h 10"/>
                    <a:gd name="T64" fmla="*/ 2147483647 w 29"/>
                    <a:gd name="T65" fmla="*/ 2147483647 h 10"/>
                    <a:gd name="T66" fmla="*/ 2147483647 w 29"/>
                    <a:gd name="T67" fmla="*/ 2147483647 h 10"/>
                    <a:gd name="T68" fmla="*/ 2147483647 w 29"/>
                    <a:gd name="T69" fmla="*/ 2147483647 h 10"/>
                    <a:gd name="T70" fmla="*/ 2147483647 w 29"/>
                    <a:gd name="T71" fmla="*/ 2147483647 h 10"/>
                    <a:gd name="T72" fmla="*/ 2147483647 w 29"/>
                    <a:gd name="T73" fmla="*/ 2147483647 h 10"/>
                    <a:gd name="T74" fmla="*/ 2147483647 w 29"/>
                    <a:gd name="T75" fmla="*/ 2147483647 h 10"/>
                    <a:gd name="T76" fmla="*/ 2147483647 w 29"/>
                    <a:gd name="T77" fmla="*/ 2147483647 h 10"/>
                    <a:gd name="T78" fmla="*/ 2147483647 w 29"/>
                    <a:gd name="T79" fmla="*/ 2147483647 h 10"/>
                    <a:gd name="T80" fmla="*/ 2147483647 w 29"/>
                    <a:gd name="T81" fmla="*/ 2147483647 h 10"/>
                    <a:gd name="T82" fmla="*/ 2147483647 w 29"/>
                    <a:gd name="T83" fmla="*/ 2147483647 h 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 h="10">
                      <a:moveTo>
                        <a:pt x="29" y="2"/>
                      </a:moveTo>
                      <a:cubicBezTo>
                        <a:pt x="0" y="0"/>
                        <a:pt x="0" y="0"/>
                        <a:pt x="0" y="0"/>
                      </a:cubicBezTo>
                      <a:cubicBezTo>
                        <a:pt x="0" y="8"/>
                        <a:pt x="0" y="8"/>
                        <a:pt x="0" y="8"/>
                      </a:cubicBezTo>
                      <a:cubicBezTo>
                        <a:pt x="29" y="10"/>
                        <a:pt x="29" y="10"/>
                        <a:pt x="29" y="10"/>
                      </a:cubicBezTo>
                      <a:lnTo>
                        <a:pt x="29" y="2"/>
                      </a:lnTo>
                      <a:close/>
                      <a:moveTo>
                        <a:pt x="13" y="2"/>
                      </a:moveTo>
                      <a:cubicBezTo>
                        <a:pt x="14" y="2"/>
                        <a:pt x="14" y="3"/>
                        <a:pt x="14" y="3"/>
                      </a:cubicBezTo>
                      <a:cubicBezTo>
                        <a:pt x="14" y="3"/>
                        <a:pt x="14" y="4"/>
                        <a:pt x="13" y="4"/>
                      </a:cubicBezTo>
                      <a:cubicBezTo>
                        <a:pt x="13" y="3"/>
                        <a:pt x="13" y="3"/>
                        <a:pt x="13" y="3"/>
                      </a:cubicBezTo>
                      <a:cubicBezTo>
                        <a:pt x="13" y="3"/>
                        <a:pt x="13" y="2"/>
                        <a:pt x="13" y="2"/>
                      </a:cubicBezTo>
                      <a:close/>
                      <a:moveTo>
                        <a:pt x="1" y="7"/>
                      </a:moveTo>
                      <a:cubicBezTo>
                        <a:pt x="0" y="7"/>
                        <a:pt x="0" y="7"/>
                        <a:pt x="0" y="7"/>
                      </a:cubicBezTo>
                      <a:cubicBezTo>
                        <a:pt x="0" y="1"/>
                        <a:pt x="0" y="1"/>
                        <a:pt x="0" y="1"/>
                      </a:cubicBezTo>
                      <a:cubicBezTo>
                        <a:pt x="1" y="1"/>
                        <a:pt x="1" y="1"/>
                        <a:pt x="1" y="1"/>
                      </a:cubicBezTo>
                      <a:lnTo>
                        <a:pt x="1" y="7"/>
                      </a:lnTo>
                      <a:close/>
                      <a:moveTo>
                        <a:pt x="2" y="7"/>
                      </a:moveTo>
                      <a:cubicBezTo>
                        <a:pt x="2" y="7"/>
                        <a:pt x="2" y="7"/>
                        <a:pt x="2" y="7"/>
                      </a:cubicBezTo>
                      <a:cubicBezTo>
                        <a:pt x="2" y="1"/>
                        <a:pt x="2" y="1"/>
                        <a:pt x="2" y="1"/>
                      </a:cubicBezTo>
                      <a:cubicBezTo>
                        <a:pt x="2" y="1"/>
                        <a:pt x="2" y="1"/>
                        <a:pt x="2" y="1"/>
                      </a:cubicBezTo>
                      <a:lnTo>
                        <a:pt x="2" y="7"/>
                      </a:lnTo>
                      <a:close/>
                      <a:moveTo>
                        <a:pt x="4" y="7"/>
                      </a:moveTo>
                      <a:cubicBezTo>
                        <a:pt x="3" y="7"/>
                        <a:pt x="3" y="7"/>
                        <a:pt x="3" y="7"/>
                      </a:cubicBezTo>
                      <a:cubicBezTo>
                        <a:pt x="3" y="2"/>
                        <a:pt x="3" y="2"/>
                        <a:pt x="3" y="2"/>
                      </a:cubicBezTo>
                      <a:cubicBezTo>
                        <a:pt x="4" y="2"/>
                        <a:pt x="4" y="2"/>
                        <a:pt x="4" y="2"/>
                      </a:cubicBezTo>
                      <a:lnTo>
                        <a:pt x="4" y="7"/>
                      </a:lnTo>
                      <a:close/>
                      <a:moveTo>
                        <a:pt x="5" y="7"/>
                      </a:moveTo>
                      <a:cubicBezTo>
                        <a:pt x="4" y="7"/>
                        <a:pt x="4" y="7"/>
                        <a:pt x="4" y="7"/>
                      </a:cubicBezTo>
                      <a:cubicBezTo>
                        <a:pt x="4" y="2"/>
                        <a:pt x="4" y="2"/>
                        <a:pt x="4" y="2"/>
                      </a:cubicBezTo>
                      <a:cubicBezTo>
                        <a:pt x="5" y="2"/>
                        <a:pt x="5" y="2"/>
                        <a:pt x="5" y="2"/>
                      </a:cubicBezTo>
                      <a:lnTo>
                        <a:pt x="5" y="7"/>
                      </a:lnTo>
                      <a:close/>
                      <a:moveTo>
                        <a:pt x="7" y="7"/>
                      </a:moveTo>
                      <a:cubicBezTo>
                        <a:pt x="6" y="7"/>
                        <a:pt x="6" y="7"/>
                        <a:pt x="6" y="7"/>
                      </a:cubicBezTo>
                      <a:cubicBezTo>
                        <a:pt x="6" y="2"/>
                        <a:pt x="6" y="2"/>
                        <a:pt x="6" y="2"/>
                      </a:cubicBezTo>
                      <a:cubicBezTo>
                        <a:pt x="7" y="2"/>
                        <a:pt x="7" y="2"/>
                        <a:pt x="7" y="2"/>
                      </a:cubicBezTo>
                      <a:lnTo>
                        <a:pt x="7" y="7"/>
                      </a:lnTo>
                      <a:close/>
                      <a:moveTo>
                        <a:pt x="8" y="7"/>
                      </a:moveTo>
                      <a:cubicBezTo>
                        <a:pt x="7" y="7"/>
                        <a:pt x="7" y="7"/>
                        <a:pt x="7" y="7"/>
                      </a:cubicBezTo>
                      <a:cubicBezTo>
                        <a:pt x="7" y="2"/>
                        <a:pt x="7" y="2"/>
                        <a:pt x="7" y="2"/>
                      </a:cubicBezTo>
                      <a:cubicBezTo>
                        <a:pt x="8" y="2"/>
                        <a:pt x="8" y="2"/>
                        <a:pt x="8" y="2"/>
                      </a:cubicBezTo>
                      <a:lnTo>
                        <a:pt x="8" y="7"/>
                      </a:lnTo>
                      <a:close/>
                      <a:moveTo>
                        <a:pt x="9" y="7"/>
                      </a:moveTo>
                      <a:cubicBezTo>
                        <a:pt x="9" y="7"/>
                        <a:pt x="9" y="7"/>
                        <a:pt x="9" y="7"/>
                      </a:cubicBezTo>
                      <a:cubicBezTo>
                        <a:pt x="9" y="2"/>
                        <a:pt x="9" y="2"/>
                        <a:pt x="9" y="2"/>
                      </a:cubicBezTo>
                      <a:cubicBezTo>
                        <a:pt x="9" y="2"/>
                        <a:pt x="9" y="2"/>
                        <a:pt x="9" y="2"/>
                      </a:cubicBezTo>
                      <a:lnTo>
                        <a:pt x="9" y="7"/>
                      </a:lnTo>
                      <a:close/>
                      <a:moveTo>
                        <a:pt x="11" y="8"/>
                      </a:moveTo>
                      <a:cubicBezTo>
                        <a:pt x="10" y="7"/>
                        <a:pt x="10" y="7"/>
                        <a:pt x="10" y="7"/>
                      </a:cubicBezTo>
                      <a:cubicBezTo>
                        <a:pt x="10" y="2"/>
                        <a:pt x="10" y="2"/>
                        <a:pt x="10" y="2"/>
                      </a:cubicBezTo>
                      <a:cubicBezTo>
                        <a:pt x="11" y="2"/>
                        <a:pt x="11" y="2"/>
                        <a:pt x="11" y="2"/>
                      </a:cubicBezTo>
                      <a:lnTo>
                        <a:pt x="11" y="8"/>
                      </a:lnTo>
                      <a:close/>
                      <a:moveTo>
                        <a:pt x="12" y="8"/>
                      </a:moveTo>
                      <a:cubicBezTo>
                        <a:pt x="12" y="8"/>
                        <a:pt x="12" y="7"/>
                        <a:pt x="12" y="7"/>
                      </a:cubicBezTo>
                      <a:cubicBezTo>
                        <a:pt x="12" y="7"/>
                        <a:pt x="12" y="6"/>
                        <a:pt x="12" y="6"/>
                      </a:cubicBezTo>
                      <a:cubicBezTo>
                        <a:pt x="12" y="7"/>
                        <a:pt x="12" y="7"/>
                        <a:pt x="12" y="7"/>
                      </a:cubicBezTo>
                      <a:cubicBezTo>
                        <a:pt x="12" y="7"/>
                        <a:pt x="12" y="8"/>
                        <a:pt x="12" y="8"/>
                      </a:cubicBezTo>
                      <a:close/>
                      <a:moveTo>
                        <a:pt x="12" y="6"/>
                      </a:moveTo>
                      <a:cubicBezTo>
                        <a:pt x="12" y="6"/>
                        <a:pt x="12" y="5"/>
                        <a:pt x="12" y="5"/>
                      </a:cubicBezTo>
                      <a:cubicBezTo>
                        <a:pt x="12" y="5"/>
                        <a:pt x="12" y="4"/>
                        <a:pt x="12" y="4"/>
                      </a:cubicBezTo>
                      <a:cubicBezTo>
                        <a:pt x="12" y="4"/>
                        <a:pt x="12" y="5"/>
                        <a:pt x="12" y="5"/>
                      </a:cubicBezTo>
                      <a:cubicBezTo>
                        <a:pt x="12" y="5"/>
                        <a:pt x="12" y="6"/>
                        <a:pt x="12" y="6"/>
                      </a:cubicBezTo>
                      <a:close/>
                      <a:moveTo>
                        <a:pt x="12" y="3"/>
                      </a:moveTo>
                      <a:cubicBezTo>
                        <a:pt x="12" y="3"/>
                        <a:pt x="12" y="3"/>
                        <a:pt x="12" y="3"/>
                      </a:cubicBezTo>
                      <a:cubicBezTo>
                        <a:pt x="12" y="3"/>
                        <a:pt x="12" y="2"/>
                        <a:pt x="12" y="2"/>
                      </a:cubicBezTo>
                      <a:cubicBezTo>
                        <a:pt x="12" y="2"/>
                        <a:pt x="12" y="3"/>
                        <a:pt x="12" y="3"/>
                      </a:cubicBezTo>
                      <a:cubicBezTo>
                        <a:pt x="12" y="3"/>
                        <a:pt x="12" y="3"/>
                        <a:pt x="12" y="3"/>
                      </a:cubicBezTo>
                      <a:close/>
                      <a:moveTo>
                        <a:pt x="14" y="8"/>
                      </a:moveTo>
                      <a:cubicBezTo>
                        <a:pt x="13" y="8"/>
                        <a:pt x="13" y="8"/>
                        <a:pt x="13" y="8"/>
                      </a:cubicBezTo>
                      <a:cubicBezTo>
                        <a:pt x="13" y="7"/>
                        <a:pt x="13" y="7"/>
                        <a:pt x="13" y="7"/>
                      </a:cubicBezTo>
                      <a:cubicBezTo>
                        <a:pt x="14" y="7"/>
                        <a:pt x="14" y="7"/>
                        <a:pt x="14" y="7"/>
                      </a:cubicBezTo>
                      <a:lnTo>
                        <a:pt x="14" y="8"/>
                      </a:lnTo>
                      <a:close/>
                      <a:moveTo>
                        <a:pt x="14" y="6"/>
                      </a:moveTo>
                      <a:cubicBezTo>
                        <a:pt x="13" y="6"/>
                        <a:pt x="13" y="6"/>
                        <a:pt x="13" y="6"/>
                      </a:cubicBezTo>
                      <a:cubicBezTo>
                        <a:pt x="13" y="5"/>
                        <a:pt x="13" y="5"/>
                        <a:pt x="13" y="5"/>
                      </a:cubicBezTo>
                      <a:cubicBezTo>
                        <a:pt x="14" y="5"/>
                        <a:pt x="14" y="5"/>
                        <a:pt x="14" y="5"/>
                      </a:cubicBezTo>
                      <a:lnTo>
                        <a:pt x="14" y="6"/>
                      </a:lnTo>
                      <a:close/>
                      <a:moveTo>
                        <a:pt x="29" y="9"/>
                      </a:moveTo>
                      <a:cubicBezTo>
                        <a:pt x="15" y="8"/>
                        <a:pt x="15" y="8"/>
                        <a:pt x="15" y="8"/>
                      </a:cubicBezTo>
                      <a:cubicBezTo>
                        <a:pt x="15" y="6"/>
                        <a:pt x="15" y="6"/>
                        <a:pt x="15" y="6"/>
                      </a:cubicBezTo>
                      <a:cubicBezTo>
                        <a:pt x="29" y="6"/>
                        <a:pt x="29" y="6"/>
                        <a:pt x="29" y="6"/>
                      </a:cubicBezTo>
                      <a:lnTo>
                        <a:pt x="29" y="9"/>
                      </a:lnTo>
                      <a:close/>
                      <a:moveTo>
                        <a:pt x="29" y="6"/>
                      </a:moveTo>
                      <a:cubicBezTo>
                        <a:pt x="15" y="5"/>
                        <a:pt x="15" y="5"/>
                        <a:pt x="15" y="5"/>
                      </a:cubicBezTo>
                      <a:cubicBezTo>
                        <a:pt x="15" y="2"/>
                        <a:pt x="15" y="2"/>
                        <a:pt x="15" y="2"/>
                      </a:cubicBezTo>
                      <a:cubicBezTo>
                        <a:pt x="29" y="3"/>
                        <a:pt x="29" y="3"/>
                        <a:pt x="29" y="3"/>
                      </a:cubicBezTo>
                      <a:lnTo>
                        <a:pt x="29"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02" name="Freeform 115">
                  <a:extLst>
                    <a:ext uri="{FF2B5EF4-FFF2-40B4-BE49-F238E27FC236}">
                      <a16:creationId xmlns:a16="http://schemas.microsoft.com/office/drawing/2014/main" id="{0BA18606-A10E-4BD0-89EF-70F2C60E50F7}"/>
                    </a:ext>
                  </a:extLst>
                </p:cNvPr>
                <p:cNvSpPr>
                  <a:spLocks noEditPoints="1"/>
                </p:cNvSpPr>
                <p:nvPr/>
              </p:nvSpPr>
              <p:spPr bwMode="auto">
                <a:xfrm>
                  <a:off x="4165606" y="2065348"/>
                  <a:ext cx="90488" cy="23813"/>
                </a:xfrm>
                <a:custGeom>
                  <a:avLst/>
                  <a:gdLst>
                    <a:gd name="T0" fmla="*/ 0 w 29"/>
                    <a:gd name="T1" fmla="*/ 2147483647 h 8"/>
                    <a:gd name="T2" fmla="*/ 2147483647 w 29"/>
                    <a:gd name="T3" fmla="*/ 2147483647 h 8"/>
                    <a:gd name="T4" fmla="*/ 2147483647 w 29"/>
                    <a:gd name="T5" fmla="*/ 2147483647 h 8"/>
                    <a:gd name="T6" fmla="*/ 2147483647 w 29"/>
                    <a:gd name="T7" fmla="*/ 2147483647 h 8"/>
                    <a:gd name="T8" fmla="*/ 2147483647 w 29"/>
                    <a:gd name="T9" fmla="*/ 2147483647 h 8"/>
                    <a:gd name="T10" fmla="*/ 0 w 29"/>
                    <a:gd name="T11" fmla="*/ 2147483647 h 8"/>
                    <a:gd name="T12" fmla="*/ 2147483647 w 29"/>
                    <a:gd name="T13" fmla="*/ 2147483647 h 8"/>
                    <a:gd name="T14" fmla="*/ 2147483647 w 29"/>
                    <a:gd name="T15" fmla="*/ 2147483647 h 8"/>
                    <a:gd name="T16" fmla="*/ 2147483647 w 29"/>
                    <a:gd name="T17" fmla="*/ 2147483647 h 8"/>
                    <a:gd name="T18" fmla="*/ 2147483647 w 29"/>
                    <a:gd name="T19" fmla="*/ 2147483647 h 8"/>
                    <a:gd name="T20" fmla="*/ 2147483647 w 29"/>
                    <a:gd name="T21" fmla="*/ 2147483647 h 8"/>
                    <a:gd name="T22" fmla="*/ 2147483647 w 29"/>
                    <a:gd name="T23" fmla="*/ 2147483647 h 8"/>
                    <a:gd name="T24" fmla="*/ 2147483647 w 29"/>
                    <a:gd name="T25" fmla="*/ 2147483647 h 8"/>
                    <a:gd name="T26" fmla="*/ 2147483647 w 29"/>
                    <a:gd name="T27" fmla="*/ 2147483647 h 8"/>
                    <a:gd name="T28" fmla="*/ 2147483647 w 29"/>
                    <a:gd name="T29" fmla="*/ 2147483647 h 8"/>
                    <a:gd name="T30" fmla="*/ 2147483647 w 29"/>
                    <a:gd name="T31" fmla="*/ 2147483647 h 8"/>
                    <a:gd name="T32" fmla="*/ 2147483647 w 29"/>
                    <a:gd name="T33" fmla="*/ 2147483647 h 8"/>
                    <a:gd name="T34" fmla="*/ 2147483647 w 29"/>
                    <a:gd name="T35" fmla="*/ 2147483647 h 8"/>
                    <a:gd name="T36" fmla="*/ 2147483647 w 29"/>
                    <a:gd name="T37" fmla="*/ 2147483647 h 8"/>
                    <a:gd name="T38" fmla="*/ 2147483647 w 29"/>
                    <a:gd name="T39" fmla="*/ 2147483647 h 8"/>
                    <a:gd name="T40" fmla="*/ 2147483647 w 29"/>
                    <a:gd name="T41" fmla="*/ 2147483647 h 8"/>
                    <a:gd name="T42" fmla="*/ 2147483647 w 29"/>
                    <a:gd name="T43" fmla="*/ 2147483647 h 8"/>
                    <a:gd name="T44" fmla="*/ 2147483647 w 29"/>
                    <a:gd name="T45" fmla="*/ 2147483647 h 8"/>
                    <a:gd name="T46" fmla="*/ 2147483647 w 29"/>
                    <a:gd name="T47" fmla="*/ 2147483647 h 8"/>
                    <a:gd name="T48" fmla="*/ 2147483647 w 29"/>
                    <a:gd name="T49" fmla="*/ 2147483647 h 8"/>
                    <a:gd name="T50" fmla="*/ 2147483647 w 29"/>
                    <a:gd name="T51" fmla="*/ 2147483647 h 8"/>
                    <a:gd name="T52" fmla="*/ 2147483647 w 29"/>
                    <a:gd name="T53" fmla="*/ 2147483647 h 8"/>
                    <a:gd name="T54" fmla="*/ 2147483647 w 29"/>
                    <a:gd name="T55" fmla="*/ 2147483647 h 8"/>
                    <a:gd name="T56" fmla="*/ 2147483647 w 29"/>
                    <a:gd name="T57" fmla="*/ 2147483647 h 8"/>
                    <a:gd name="T58" fmla="*/ 2147483647 w 29"/>
                    <a:gd name="T59" fmla="*/ 2147483647 h 8"/>
                    <a:gd name="T60" fmla="*/ 2147483647 w 29"/>
                    <a:gd name="T61" fmla="*/ 2147483647 h 8"/>
                    <a:gd name="T62" fmla="*/ 2147483647 w 29"/>
                    <a:gd name="T63" fmla="*/ 2147483647 h 8"/>
                    <a:gd name="T64" fmla="*/ 2147483647 w 29"/>
                    <a:gd name="T65" fmla="*/ 2147483647 h 8"/>
                    <a:gd name="T66" fmla="*/ 2147483647 w 29"/>
                    <a:gd name="T67" fmla="*/ 2147483647 h 8"/>
                    <a:gd name="T68" fmla="*/ 2147483647 w 29"/>
                    <a:gd name="T69" fmla="*/ 2147483647 h 8"/>
                    <a:gd name="T70" fmla="*/ 2147483647 w 29"/>
                    <a:gd name="T71" fmla="*/ 2147483647 h 8"/>
                    <a:gd name="T72" fmla="*/ 2147483647 w 29"/>
                    <a:gd name="T73" fmla="*/ 2147483647 h 8"/>
                    <a:gd name="T74" fmla="*/ 2147483647 w 29"/>
                    <a:gd name="T75" fmla="*/ 2147483647 h 8"/>
                    <a:gd name="T76" fmla="*/ 2147483647 w 29"/>
                    <a:gd name="T77" fmla="*/ 2147483647 h 8"/>
                    <a:gd name="T78" fmla="*/ 2147483647 w 29"/>
                    <a:gd name="T79" fmla="*/ 2147483647 h 8"/>
                    <a:gd name="T80" fmla="*/ 2147483647 w 29"/>
                    <a:gd name="T81" fmla="*/ 2147483647 h 8"/>
                    <a:gd name="T82" fmla="*/ 2147483647 w 29"/>
                    <a:gd name="T83" fmla="*/ 0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 h="8">
                      <a:moveTo>
                        <a:pt x="29" y="0"/>
                      </a:moveTo>
                      <a:cubicBezTo>
                        <a:pt x="0" y="1"/>
                        <a:pt x="0" y="1"/>
                        <a:pt x="0" y="1"/>
                      </a:cubicBezTo>
                      <a:cubicBezTo>
                        <a:pt x="0" y="8"/>
                        <a:pt x="0" y="8"/>
                        <a:pt x="0" y="8"/>
                      </a:cubicBezTo>
                      <a:cubicBezTo>
                        <a:pt x="29" y="7"/>
                        <a:pt x="29" y="7"/>
                        <a:pt x="29" y="7"/>
                      </a:cubicBezTo>
                      <a:lnTo>
                        <a:pt x="29" y="0"/>
                      </a:lnTo>
                      <a:close/>
                      <a:moveTo>
                        <a:pt x="13" y="1"/>
                      </a:moveTo>
                      <a:cubicBezTo>
                        <a:pt x="14" y="1"/>
                        <a:pt x="14" y="2"/>
                        <a:pt x="14" y="2"/>
                      </a:cubicBezTo>
                      <a:cubicBezTo>
                        <a:pt x="14" y="2"/>
                        <a:pt x="14" y="2"/>
                        <a:pt x="13" y="2"/>
                      </a:cubicBezTo>
                      <a:cubicBezTo>
                        <a:pt x="13" y="2"/>
                        <a:pt x="13" y="2"/>
                        <a:pt x="13" y="2"/>
                      </a:cubicBezTo>
                      <a:cubicBezTo>
                        <a:pt x="13" y="2"/>
                        <a:pt x="13" y="1"/>
                        <a:pt x="13" y="1"/>
                      </a:cubicBezTo>
                      <a:close/>
                      <a:moveTo>
                        <a:pt x="1" y="7"/>
                      </a:moveTo>
                      <a:cubicBezTo>
                        <a:pt x="0" y="7"/>
                        <a:pt x="0" y="7"/>
                        <a:pt x="0" y="7"/>
                      </a:cubicBezTo>
                      <a:cubicBezTo>
                        <a:pt x="0" y="2"/>
                        <a:pt x="0" y="2"/>
                        <a:pt x="0" y="2"/>
                      </a:cubicBezTo>
                      <a:cubicBezTo>
                        <a:pt x="1" y="2"/>
                        <a:pt x="1" y="2"/>
                        <a:pt x="1" y="2"/>
                      </a:cubicBezTo>
                      <a:lnTo>
                        <a:pt x="1" y="7"/>
                      </a:lnTo>
                      <a:close/>
                      <a:moveTo>
                        <a:pt x="2" y="7"/>
                      </a:moveTo>
                      <a:cubicBezTo>
                        <a:pt x="2" y="7"/>
                        <a:pt x="2" y="7"/>
                        <a:pt x="2" y="7"/>
                      </a:cubicBezTo>
                      <a:cubicBezTo>
                        <a:pt x="2" y="2"/>
                        <a:pt x="2" y="2"/>
                        <a:pt x="2" y="2"/>
                      </a:cubicBezTo>
                      <a:cubicBezTo>
                        <a:pt x="2" y="2"/>
                        <a:pt x="2" y="2"/>
                        <a:pt x="2" y="2"/>
                      </a:cubicBezTo>
                      <a:lnTo>
                        <a:pt x="2" y="7"/>
                      </a:lnTo>
                      <a:close/>
                      <a:moveTo>
                        <a:pt x="4" y="7"/>
                      </a:moveTo>
                      <a:cubicBezTo>
                        <a:pt x="3" y="7"/>
                        <a:pt x="3" y="7"/>
                        <a:pt x="3" y="7"/>
                      </a:cubicBezTo>
                      <a:cubicBezTo>
                        <a:pt x="3" y="2"/>
                        <a:pt x="3" y="2"/>
                        <a:pt x="3" y="2"/>
                      </a:cubicBezTo>
                      <a:cubicBezTo>
                        <a:pt x="4" y="2"/>
                        <a:pt x="4" y="2"/>
                        <a:pt x="4" y="2"/>
                      </a:cubicBezTo>
                      <a:lnTo>
                        <a:pt x="4" y="7"/>
                      </a:lnTo>
                      <a:close/>
                      <a:moveTo>
                        <a:pt x="5" y="7"/>
                      </a:moveTo>
                      <a:cubicBezTo>
                        <a:pt x="4" y="7"/>
                        <a:pt x="4" y="7"/>
                        <a:pt x="4" y="7"/>
                      </a:cubicBezTo>
                      <a:cubicBezTo>
                        <a:pt x="4" y="2"/>
                        <a:pt x="4" y="2"/>
                        <a:pt x="4" y="2"/>
                      </a:cubicBezTo>
                      <a:cubicBezTo>
                        <a:pt x="5" y="2"/>
                        <a:pt x="5" y="2"/>
                        <a:pt x="5" y="2"/>
                      </a:cubicBezTo>
                      <a:lnTo>
                        <a:pt x="5" y="7"/>
                      </a:lnTo>
                      <a:close/>
                      <a:moveTo>
                        <a:pt x="7" y="7"/>
                      </a:moveTo>
                      <a:cubicBezTo>
                        <a:pt x="6" y="7"/>
                        <a:pt x="6" y="7"/>
                        <a:pt x="6" y="7"/>
                      </a:cubicBezTo>
                      <a:cubicBezTo>
                        <a:pt x="6" y="2"/>
                        <a:pt x="6" y="2"/>
                        <a:pt x="6" y="2"/>
                      </a:cubicBezTo>
                      <a:cubicBezTo>
                        <a:pt x="7" y="2"/>
                        <a:pt x="7" y="2"/>
                        <a:pt x="7" y="2"/>
                      </a:cubicBezTo>
                      <a:lnTo>
                        <a:pt x="7" y="7"/>
                      </a:lnTo>
                      <a:close/>
                      <a:moveTo>
                        <a:pt x="8" y="7"/>
                      </a:moveTo>
                      <a:cubicBezTo>
                        <a:pt x="7" y="7"/>
                        <a:pt x="7" y="7"/>
                        <a:pt x="7" y="7"/>
                      </a:cubicBezTo>
                      <a:cubicBezTo>
                        <a:pt x="7" y="1"/>
                        <a:pt x="7" y="1"/>
                        <a:pt x="7" y="1"/>
                      </a:cubicBezTo>
                      <a:cubicBezTo>
                        <a:pt x="8" y="1"/>
                        <a:pt x="8" y="1"/>
                        <a:pt x="8" y="1"/>
                      </a:cubicBezTo>
                      <a:lnTo>
                        <a:pt x="8" y="7"/>
                      </a:lnTo>
                      <a:close/>
                      <a:moveTo>
                        <a:pt x="9" y="7"/>
                      </a:moveTo>
                      <a:cubicBezTo>
                        <a:pt x="9" y="7"/>
                        <a:pt x="9" y="7"/>
                        <a:pt x="9" y="7"/>
                      </a:cubicBezTo>
                      <a:cubicBezTo>
                        <a:pt x="9" y="1"/>
                        <a:pt x="9" y="1"/>
                        <a:pt x="9" y="1"/>
                      </a:cubicBezTo>
                      <a:cubicBezTo>
                        <a:pt x="9" y="1"/>
                        <a:pt x="9" y="1"/>
                        <a:pt x="9" y="1"/>
                      </a:cubicBezTo>
                      <a:lnTo>
                        <a:pt x="9" y="7"/>
                      </a:lnTo>
                      <a:close/>
                      <a:moveTo>
                        <a:pt x="11" y="7"/>
                      </a:moveTo>
                      <a:cubicBezTo>
                        <a:pt x="10" y="7"/>
                        <a:pt x="10" y="7"/>
                        <a:pt x="10" y="7"/>
                      </a:cubicBezTo>
                      <a:cubicBezTo>
                        <a:pt x="10" y="1"/>
                        <a:pt x="10" y="1"/>
                        <a:pt x="10" y="1"/>
                      </a:cubicBezTo>
                      <a:cubicBezTo>
                        <a:pt x="11" y="1"/>
                        <a:pt x="11" y="1"/>
                        <a:pt x="11" y="1"/>
                      </a:cubicBezTo>
                      <a:lnTo>
                        <a:pt x="11" y="7"/>
                      </a:lnTo>
                      <a:close/>
                      <a:moveTo>
                        <a:pt x="12" y="7"/>
                      </a:moveTo>
                      <a:cubicBezTo>
                        <a:pt x="12" y="7"/>
                        <a:pt x="12" y="6"/>
                        <a:pt x="12" y="6"/>
                      </a:cubicBezTo>
                      <a:cubicBezTo>
                        <a:pt x="12" y="6"/>
                        <a:pt x="12" y="6"/>
                        <a:pt x="12" y="6"/>
                      </a:cubicBezTo>
                      <a:cubicBezTo>
                        <a:pt x="12" y="6"/>
                        <a:pt x="12" y="6"/>
                        <a:pt x="12" y="6"/>
                      </a:cubicBezTo>
                      <a:cubicBezTo>
                        <a:pt x="12" y="6"/>
                        <a:pt x="12" y="7"/>
                        <a:pt x="12" y="7"/>
                      </a:cubicBezTo>
                      <a:close/>
                      <a:moveTo>
                        <a:pt x="12" y="5"/>
                      </a:moveTo>
                      <a:cubicBezTo>
                        <a:pt x="12" y="5"/>
                        <a:pt x="12" y="4"/>
                        <a:pt x="12" y="4"/>
                      </a:cubicBezTo>
                      <a:cubicBezTo>
                        <a:pt x="12" y="4"/>
                        <a:pt x="12" y="4"/>
                        <a:pt x="12" y="4"/>
                      </a:cubicBezTo>
                      <a:cubicBezTo>
                        <a:pt x="12" y="3"/>
                        <a:pt x="12" y="4"/>
                        <a:pt x="12" y="4"/>
                      </a:cubicBezTo>
                      <a:cubicBezTo>
                        <a:pt x="12" y="4"/>
                        <a:pt x="12" y="5"/>
                        <a:pt x="12" y="5"/>
                      </a:cubicBezTo>
                      <a:close/>
                      <a:moveTo>
                        <a:pt x="12" y="3"/>
                      </a:moveTo>
                      <a:cubicBezTo>
                        <a:pt x="12" y="3"/>
                        <a:pt x="12" y="2"/>
                        <a:pt x="12" y="2"/>
                      </a:cubicBezTo>
                      <a:cubicBezTo>
                        <a:pt x="12" y="2"/>
                        <a:pt x="12" y="1"/>
                        <a:pt x="12" y="1"/>
                      </a:cubicBezTo>
                      <a:cubicBezTo>
                        <a:pt x="12" y="1"/>
                        <a:pt x="12" y="2"/>
                        <a:pt x="12" y="2"/>
                      </a:cubicBezTo>
                      <a:cubicBezTo>
                        <a:pt x="12" y="2"/>
                        <a:pt x="12" y="3"/>
                        <a:pt x="12" y="3"/>
                      </a:cubicBezTo>
                      <a:close/>
                      <a:moveTo>
                        <a:pt x="14" y="7"/>
                      </a:moveTo>
                      <a:cubicBezTo>
                        <a:pt x="13" y="7"/>
                        <a:pt x="13" y="7"/>
                        <a:pt x="13" y="7"/>
                      </a:cubicBezTo>
                      <a:cubicBezTo>
                        <a:pt x="13" y="6"/>
                        <a:pt x="13" y="6"/>
                        <a:pt x="13" y="6"/>
                      </a:cubicBezTo>
                      <a:cubicBezTo>
                        <a:pt x="14" y="5"/>
                        <a:pt x="14" y="5"/>
                        <a:pt x="14" y="5"/>
                      </a:cubicBezTo>
                      <a:lnTo>
                        <a:pt x="14" y="7"/>
                      </a:lnTo>
                      <a:close/>
                      <a:moveTo>
                        <a:pt x="14" y="5"/>
                      </a:moveTo>
                      <a:cubicBezTo>
                        <a:pt x="13" y="5"/>
                        <a:pt x="13" y="5"/>
                        <a:pt x="13" y="5"/>
                      </a:cubicBezTo>
                      <a:cubicBezTo>
                        <a:pt x="13" y="4"/>
                        <a:pt x="13" y="4"/>
                        <a:pt x="13" y="4"/>
                      </a:cubicBezTo>
                      <a:cubicBezTo>
                        <a:pt x="14" y="3"/>
                        <a:pt x="14" y="3"/>
                        <a:pt x="14" y="3"/>
                      </a:cubicBezTo>
                      <a:lnTo>
                        <a:pt x="14" y="5"/>
                      </a:lnTo>
                      <a:close/>
                      <a:moveTo>
                        <a:pt x="29" y="6"/>
                      </a:moveTo>
                      <a:cubicBezTo>
                        <a:pt x="15" y="7"/>
                        <a:pt x="15" y="7"/>
                        <a:pt x="15" y="7"/>
                      </a:cubicBezTo>
                      <a:cubicBezTo>
                        <a:pt x="15" y="4"/>
                        <a:pt x="15" y="4"/>
                        <a:pt x="15" y="4"/>
                      </a:cubicBezTo>
                      <a:cubicBezTo>
                        <a:pt x="29" y="3"/>
                        <a:pt x="29" y="3"/>
                        <a:pt x="29" y="3"/>
                      </a:cubicBezTo>
                      <a:lnTo>
                        <a:pt x="29" y="6"/>
                      </a:lnTo>
                      <a:close/>
                      <a:moveTo>
                        <a:pt x="29" y="3"/>
                      </a:moveTo>
                      <a:cubicBezTo>
                        <a:pt x="15" y="3"/>
                        <a:pt x="15" y="3"/>
                        <a:pt x="15" y="3"/>
                      </a:cubicBezTo>
                      <a:cubicBezTo>
                        <a:pt x="15" y="1"/>
                        <a:pt x="15" y="1"/>
                        <a:pt x="15" y="1"/>
                      </a:cubicBezTo>
                      <a:cubicBezTo>
                        <a:pt x="29" y="0"/>
                        <a:pt x="29" y="0"/>
                        <a:pt x="29" y="0"/>
                      </a:cubicBezTo>
                      <a:lnTo>
                        <a:pt x="2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03" name="Freeform 116">
                  <a:extLst>
                    <a:ext uri="{FF2B5EF4-FFF2-40B4-BE49-F238E27FC236}">
                      <a16:creationId xmlns:a16="http://schemas.microsoft.com/office/drawing/2014/main" id="{E8609A75-F98D-4D07-AE0F-72ACC88AC5C4}"/>
                    </a:ext>
                  </a:extLst>
                </p:cNvPr>
                <p:cNvSpPr>
                  <a:spLocks noEditPoints="1"/>
                </p:cNvSpPr>
                <p:nvPr/>
              </p:nvSpPr>
              <p:spPr bwMode="auto">
                <a:xfrm>
                  <a:off x="3690943" y="1549408"/>
                  <a:ext cx="747714" cy="603253"/>
                </a:xfrm>
                <a:custGeom>
                  <a:avLst/>
                  <a:gdLst>
                    <a:gd name="T0" fmla="*/ 2147483647 w 471"/>
                    <a:gd name="T1" fmla="*/ 2147483647 h 380"/>
                    <a:gd name="T2" fmla="*/ 2147483647 w 471"/>
                    <a:gd name="T3" fmla="*/ 2147483647 h 380"/>
                    <a:gd name="T4" fmla="*/ 2147483647 w 471"/>
                    <a:gd name="T5" fmla="*/ 2147483647 h 380"/>
                    <a:gd name="T6" fmla="*/ 2147483647 w 471"/>
                    <a:gd name="T7" fmla="*/ 2147483647 h 380"/>
                    <a:gd name="T8" fmla="*/ 2147483647 w 471"/>
                    <a:gd name="T9" fmla="*/ 2147483647 h 380"/>
                    <a:gd name="T10" fmla="*/ 2147483647 w 471"/>
                    <a:gd name="T11" fmla="*/ 2147483647 h 380"/>
                    <a:gd name="T12" fmla="*/ 2147483647 w 471"/>
                    <a:gd name="T13" fmla="*/ 0 h 380"/>
                    <a:gd name="T14" fmla="*/ 0 w 471"/>
                    <a:gd name="T15" fmla="*/ 2147483647 h 380"/>
                    <a:gd name="T16" fmla="*/ 0 w 471"/>
                    <a:gd name="T17" fmla="*/ 2147483647 h 380"/>
                    <a:gd name="T18" fmla="*/ 2147483647 w 471"/>
                    <a:gd name="T19" fmla="*/ 2147483647 h 380"/>
                    <a:gd name="T20" fmla="*/ 2147483647 w 471"/>
                    <a:gd name="T21" fmla="*/ 2147483647 h 380"/>
                    <a:gd name="T22" fmla="*/ 2147483647 w 471"/>
                    <a:gd name="T23" fmla="*/ 2147483647 h 380"/>
                    <a:gd name="T24" fmla="*/ 2147483647 w 471"/>
                    <a:gd name="T25" fmla="*/ 2147483647 h 380"/>
                    <a:gd name="T26" fmla="*/ 2147483647 w 471"/>
                    <a:gd name="T27" fmla="*/ 2147483647 h 380"/>
                    <a:gd name="T28" fmla="*/ 2147483647 w 471"/>
                    <a:gd name="T29" fmla="*/ 2147483647 h 380"/>
                    <a:gd name="T30" fmla="*/ 2147483647 w 471"/>
                    <a:gd name="T31" fmla="*/ 2147483647 h 380"/>
                    <a:gd name="T32" fmla="*/ 2147483647 w 471"/>
                    <a:gd name="T33" fmla="*/ 2147483647 h 380"/>
                    <a:gd name="T34" fmla="*/ 2147483647 w 471"/>
                    <a:gd name="T35" fmla="*/ 2147483647 h 380"/>
                    <a:gd name="T36" fmla="*/ 2147483647 w 471"/>
                    <a:gd name="T37" fmla="*/ 2147483647 h 380"/>
                    <a:gd name="T38" fmla="*/ 2147483647 w 471"/>
                    <a:gd name="T39" fmla="*/ 2147483647 h 380"/>
                    <a:gd name="T40" fmla="*/ 2147483647 w 471"/>
                    <a:gd name="T41" fmla="*/ 2147483647 h 380"/>
                    <a:gd name="T42" fmla="*/ 2147483647 w 471"/>
                    <a:gd name="T43" fmla="*/ 2147483647 h 380"/>
                    <a:gd name="T44" fmla="*/ 2147483647 w 471"/>
                    <a:gd name="T45" fmla="*/ 2147483647 h 380"/>
                    <a:gd name="T46" fmla="*/ 2147483647 w 471"/>
                    <a:gd name="T47" fmla="*/ 2147483647 h 380"/>
                    <a:gd name="T48" fmla="*/ 2147483647 w 471"/>
                    <a:gd name="T49" fmla="*/ 2147483647 h 380"/>
                    <a:gd name="T50" fmla="*/ 2147483647 w 471"/>
                    <a:gd name="T51" fmla="*/ 2147483647 h 380"/>
                    <a:gd name="T52" fmla="*/ 2147483647 w 471"/>
                    <a:gd name="T53" fmla="*/ 2147483647 h 380"/>
                    <a:gd name="T54" fmla="*/ 2147483647 w 471"/>
                    <a:gd name="T55" fmla="*/ 2147483647 h 380"/>
                    <a:gd name="T56" fmla="*/ 2147483647 w 471"/>
                    <a:gd name="T57" fmla="*/ 2147483647 h 380"/>
                    <a:gd name="T58" fmla="*/ 2147483647 w 471"/>
                    <a:gd name="T59" fmla="*/ 2147483647 h 380"/>
                    <a:gd name="T60" fmla="*/ 2147483647 w 471"/>
                    <a:gd name="T61" fmla="*/ 2147483647 h 380"/>
                    <a:gd name="T62" fmla="*/ 2147483647 w 471"/>
                    <a:gd name="T63" fmla="*/ 2147483647 h 380"/>
                    <a:gd name="T64" fmla="*/ 2147483647 w 471"/>
                    <a:gd name="T65" fmla="*/ 2147483647 h 380"/>
                    <a:gd name="T66" fmla="*/ 2147483647 w 471"/>
                    <a:gd name="T67" fmla="*/ 2147483647 h 380"/>
                    <a:gd name="T68" fmla="*/ 2147483647 w 471"/>
                    <a:gd name="T69" fmla="*/ 2147483647 h 380"/>
                    <a:gd name="T70" fmla="*/ 2147483647 w 471"/>
                    <a:gd name="T71" fmla="*/ 2147483647 h 380"/>
                    <a:gd name="T72" fmla="*/ 2147483647 w 471"/>
                    <a:gd name="T73" fmla="*/ 2147483647 h 3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1" h="380">
                      <a:moveTo>
                        <a:pt x="399" y="57"/>
                      </a:moveTo>
                      <a:lnTo>
                        <a:pt x="371" y="61"/>
                      </a:lnTo>
                      <a:lnTo>
                        <a:pt x="371" y="53"/>
                      </a:lnTo>
                      <a:lnTo>
                        <a:pt x="281" y="34"/>
                      </a:lnTo>
                      <a:lnTo>
                        <a:pt x="246" y="40"/>
                      </a:lnTo>
                      <a:lnTo>
                        <a:pt x="246" y="26"/>
                      </a:lnTo>
                      <a:lnTo>
                        <a:pt x="131" y="0"/>
                      </a:lnTo>
                      <a:lnTo>
                        <a:pt x="0" y="30"/>
                      </a:lnTo>
                      <a:lnTo>
                        <a:pt x="0" y="370"/>
                      </a:lnTo>
                      <a:lnTo>
                        <a:pt x="131" y="380"/>
                      </a:lnTo>
                      <a:lnTo>
                        <a:pt x="246" y="372"/>
                      </a:lnTo>
                      <a:lnTo>
                        <a:pt x="246" y="366"/>
                      </a:lnTo>
                      <a:lnTo>
                        <a:pt x="281" y="368"/>
                      </a:lnTo>
                      <a:lnTo>
                        <a:pt x="371" y="360"/>
                      </a:lnTo>
                      <a:lnTo>
                        <a:pt x="371" y="356"/>
                      </a:lnTo>
                      <a:lnTo>
                        <a:pt x="397" y="358"/>
                      </a:lnTo>
                      <a:lnTo>
                        <a:pt x="471" y="352"/>
                      </a:lnTo>
                      <a:lnTo>
                        <a:pt x="471" y="75"/>
                      </a:lnTo>
                      <a:lnTo>
                        <a:pt x="399" y="57"/>
                      </a:lnTo>
                      <a:close/>
                      <a:moveTo>
                        <a:pt x="236" y="358"/>
                      </a:moveTo>
                      <a:lnTo>
                        <a:pt x="142" y="366"/>
                      </a:lnTo>
                      <a:lnTo>
                        <a:pt x="142" y="18"/>
                      </a:lnTo>
                      <a:lnTo>
                        <a:pt x="236" y="38"/>
                      </a:lnTo>
                      <a:lnTo>
                        <a:pt x="236" y="358"/>
                      </a:lnTo>
                      <a:close/>
                      <a:moveTo>
                        <a:pt x="363" y="350"/>
                      </a:moveTo>
                      <a:lnTo>
                        <a:pt x="289" y="354"/>
                      </a:lnTo>
                      <a:lnTo>
                        <a:pt x="289" y="47"/>
                      </a:lnTo>
                      <a:lnTo>
                        <a:pt x="363" y="63"/>
                      </a:lnTo>
                      <a:lnTo>
                        <a:pt x="363" y="350"/>
                      </a:lnTo>
                      <a:close/>
                      <a:moveTo>
                        <a:pt x="467" y="342"/>
                      </a:moveTo>
                      <a:lnTo>
                        <a:pt x="406" y="346"/>
                      </a:lnTo>
                      <a:lnTo>
                        <a:pt x="406" y="71"/>
                      </a:lnTo>
                      <a:lnTo>
                        <a:pt x="467" y="83"/>
                      </a:lnTo>
                      <a:lnTo>
                        <a:pt x="467"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04" name="Freeform 117">
                  <a:extLst>
                    <a:ext uri="{FF2B5EF4-FFF2-40B4-BE49-F238E27FC236}">
                      <a16:creationId xmlns:a16="http://schemas.microsoft.com/office/drawing/2014/main" id="{F0F17176-FE22-4A90-B727-6E3DD68F73C6}"/>
                    </a:ext>
                  </a:extLst>
                </p:cNvPr>
                <p:cNvSpPr>
                  <a:spLocks noEditPoints="1"/>
                </p:cNvSpPr>
                <p:nvPr/>
              </p:nvSpPr>
              <p:spPr bwMode="auto">
                <a:xfrm>
                  <a:off x="4338626" y="1671647"/>
                  <a:ext cx="87313" cy="420690"/>
                </a:xfrm>
                <a:custGeom>
                  <a:avLst/>
                  <a:gdLst>
                    <a:gd name="T0" fmla="*/ 2147483647 w 55"/>
                    <a:gd name="T1" fmla="*/ 2147483647 h 265"/>
                    <a:gd name="T2" fmla="*/ 0 w 55"/>
                    <a:gd name="T3" fmla="*/ 0 h 265"/>
                    <a:gd name="T4" fmla="*/ 0 w 55"/>
                    <a:gd name="T5" fmla="*/ 2147483647 h 265"/>
                    <a:gd name="T6" fmla="*/ 2147483647 w 55"/>
                    <a:gd name="T7" fmla="*/ 2147483647 h 265"/>
                    <a:gd name="T8" fmla="*/ 2147483647 w 55"/>
                    <a:gd name="T9" fmla="*/ 2147483647 h 265"/>
                    <a:gd name="T10" fmla="*/ 2147483647 w 55"/>
                    <a:gd name="T11" fmla="*/ 2147483647 h 265"/>
                    <a:gd name="T12" fmla="*/ 2147483647 w 55"/>
                    <a:gd name="T13" fmla="*/ 2147483647 h 265"/>
                    <a:gd name="T14" fmla="*/ 2147483647 w 55"/>
                    <a:gd name="T15" fmla="*/ 2147483647 h 265"/>
                    <a:gd name="T16" fmla="*/ 2147483647 w 55"/>
                    <a:gd name="T17" fmla="*/ 2147483647 h 265"/>
                    <a:gd name="T18" fmla="*/ 2147483647 w 55"/>
                    <a:gd name="T19" fmla="*/ 2147483647 h 265"/>
                    <a:gd name="T20" fmla="*/ 2147483647 w 55"/>
                    <a:gd name="T21" fmla="*/ 2147483647 h 265"/>
                    <a:gd name="T22" fmla="*/ 2147483647 w 55"/>
                    <a:gd name="T23" fmla="*/ 2147483647 h 265"/>
                    <a:gd name="T24" fmla="*/ 2147483647 w 55"/>
                    <a:gd name="T25" fmla="*/ 2147483647 h 265"/>
                    <a:gd name="T26" fmla="*/ 2147483647 w 55"/>
                    <a:gd name="T27" fmla="*/ 2147483647 h 265"/>
                    <a:gd name="T28" fmla="*/ 2147483647 w 55"/>
                    <a:gd name="T29" fmla="*/ 2147483647 h 265"/>
                    <a:gd name="T30" fmla="*/ 2147483647 w 55"/>
                    <a:gd name="T31" fmla="*/ 2147483647 h 265"/>
                    <a:gd name="T32" fmla="*/ 2147483647 w 55"/>
                    <a:gd name="T33" fmla="*/ 2147483647 h 265"/>
                    <a:gd name="T34" fmla="*/ 2147483647 w 55"/>
                    <a:gd name="T35" fmla="*/ 2147483647 h 265"/>
                    <a:gd name="T36" fmla="*/ 2147483647 w 55"/>
                    <a:gd name="T37" fmla="*/ 2147483647 h 265"/>
                    <a:gd name="T38" fmla="*/ 2147483647 w 55"/>
                    <a:gd name="T39" fmla="*/ 2147483647 h 265"/>
                    <a:gd name="T40" fmla="*/ 2147483647 w 55"/>
                    <a:gd name="T41" fmla="*/ 2147483647 h 265"/>
                    <a:gd name="T42" fmla="*/ 2147483647 w 55"/>
                    <a:gd name="T43" fmla="*/ 2147483647 h 265"/>
                    <a:gd name="T44" fmla="*/ 2147483647 w 55"/>
                    <a:gd name="T45" fmla="*/ 2147483647 h 265"/>
                    <a:gd name="T46" fmla="*/ 2147483647 w 55"/>
                    <a:gd name="T47" fmla="*/ 2147483647 h 265"/>
                    <a:gd name="T48" fmla="*/ 2147483647 w 55"/>
                    <a:gd name="T49" fmla="*/ 2147483647 h 265"/>
                    <a:gd name="T50" fmla="*/ 2147483647 w 55"/>
                    <a:gd name="T51" fmla="*/ 2147483647 h 265"/>
                    <a:gd name="T52" fmla="*/ 2147483647 w 55"/>
                    <a:gd name="T53" fmla="*/ 2147483647 h 265"/>
                    <a:gd name="T54" fmla="*/ 2147483647 w 55"/>
                    <a:gd name="T55" fmla="*/ 2147483647 h 265"/>
                    <a:gd name="T56" fmla="*/ 2147483647 w 55"/>
                    <a:gd name="T57" fmla="*/ 2147483647 h 265"/>
                    <a:gd name="T58" fmla="*/ 2147483647 w 55"/>
                    <a:gd name="T59" fmla="*/ 2147483647 h 265"/>
                    <a:gd name="T60" fmla="*/ 2147483647 w 55"/>
                    <a:gd name="T61" fmla="*/ 2147483647 h 265"/>
                    <a:gd name="T62" fmla="*/ 2147483647 w 55"/>
                    <a:gd name="T63" fmla="*/ 2147483647 h 265"/>
                    <a:gd name="T64" fmla="*/ 2147483647 w 55"/>
                    <a:gd name="T65" fmla="*/ 2147483647 h 265"/>
                    <a:gd name="T66" fmla="*/ 2147483647 w 55"/>
                    <a:gd name="T67" fmla="*/ 2147483647 h 265"/>
                    <a:gd name="T68" fmla="*/ 2147483647 w 55"/>
                    <a:gd name="T69" fmla="*/ 2147483647 h 265"/>
                    <a:gd name="T70" fmla="*/ 2147483647 w 55"/>
                    <a:gd name="T71" fmla="*/ 2147483647 h 265"/>
                    <a:gd name="T72" fmla="*/ 2147483647 w 55"/>
                    <a:gd name="T73" fmla="*/ 2147483647 h 265"/>
                    <a:gd name="T74" fmla="*/ 2147483647 w 55"/>
                    <a:gd name="T75" fmla="*/ 2147483647 h 265"/>
                    <a:gd name="T76" fmla="*/ 2147483647 w 55"/>
                    <a:gd name="T77" fmla="*/ 2147483647 h 265"/>
                    <a:gd name="T78" fmla="*/ 2147483647 w 55"/>
                    <a:gd name="T79" fmla="*/ 2147483647 h 265"/>
                    <a:gd name="T80" fmla="*/ 2147483647 w 55"/>
                    <a:gd name="T81" fmla="*/ 2147483647 h 265"/>
                    <a:gd name="T82" fmla="*/ 2147483647 w 55"/>
                    <a:gd name="T83" fmla="*/ 2147483647 h 265"/>
                    <a:gd name="T84" fmla="*/ 2147483647 w 55"/>
                    <a:gd name="T85" fmla="*/ 2147483647 h 265"/>
                    <a:gd name="T86" fmla="*/ 2147483647 w 55"/>
                    <a:gd name="T87" fmla="*/ 2147483647 h 265"/>
                    <a:gd name="T88" fmla="*/ 2147483647 w 55"/>
                    <a:gd name="T89" fmla="*/ 2147483647 h 265"/>
                    <a:gd name="T90" fmla="*/ 2147483647 w 55"/>
                    <a:gd name="T91" fmla="*/ 2147483647 h 265"/>
                    <a:gd name="T92" fmla="*/ 2147483647 w 55"/>
                    <a:gd name="T93" fmla="*/ 2147483647 h 265"/>
                    <a:gd name="T94" fmla="*/ 2147483647 w 55"/>
                    <a:gd name="T95" fmla="*/ 2147483647 h 265"/>
                    <a:gd name="T96" fmla="*/ 2147483647 w 55"/>
                    <a:gd name="T97" fmla="*/ 2147483647 h 265"/>
                    <a:gd name="T98" fmla="*/ 2147483647 w 55"/>
                    <a:gd name="T99" fmla="*/ 2147483647 h 265"/>
                    <a:gd name="T100" fmla="*/ 2147483647 w 55"/>
                    <a:gd name="T101" fmla="*/ 2147483647 h 265"/>
                    <a:gd name="T102" fmla="*/ 2147483647 w 55"/>
                    <a:gd name="T103" fmla="*/ 2147483647 h 265"/>
                    <a:gd name="T104" fmla="*/ 2147483647 w 55"/>
                    <a:gd name="T105" fmla="*/ 2147483647 h 265"/>
                    <a:gd name="T106" fmla="*/ 2147483647 w 55"/>
                    <a:gd name="T107" fmla="*/ 2147483647 h 265"/>
                    <a:gd name="T108" fmla="*/ 2147483647 w 55"/>
                    <a:gd name="T109" fmla="*/ 2147483647 h 265"/>
                    <a:gd name="T110" fmla="*/ 2147483647 w 55"/>
                    <a:gd name="T111" fmla="*/ 2147483647 h 265"/>
                    <a:gd name="T112" fmla="*/ 2147483647 w 55"/>
                    <a:gd name="T113" fmla="*/ 2147483647 h 265"/>
                    <a:gd name="T114" fmla="*/ 2147483647 w 55"/>
                    <a:gd name="T115" fmla="*/ 2147483647 h 265"/>
                    <a:gd name="T116" fmla="*/ 2147483647 w 55"/>
                    <a:gd name="T117" fmla="*/ 2147483647 h 265"/>
                    <a:gd name="T118" fmla="*/ 2147483647 w 55"/>
                    <a:gd name="T119" fmla="*/ 2147483647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 h="265">
                      <a:moveTo>
                        <a:pt x="55" y="9"/>
                      </a:moveTo>
                      <a:lnTo>
                        <a:pt x="0" y="0"/>
                      </a:lnTo>
                      <a:lnTo>
                        <a:pt x="0" y="265"/>
                      </a:lnTo>
                      <a:lnTo>
                        <a:pt x="55" y="262"/>
                      </a:lnTo>
                      <a:lnTo>
                        <a:pt x="55" y="9"/>
                      </a:lnTo>
                      <a:close/>
                      <a:moveTo>
                        <a:pt x="53" y="256"/>
                      </a:moveTo>
                      <a:lnTo>
                        <a:pt x="2" y="260"/>
                      </a:lnTo>
                      <a:lnTo>
                        <a:pt x="2" y="242"/>
                      </a:lnTo>
                      <a:lnTo>
                        <a:pt x="53" y="240"/>
                      </a:lnTo>
                      <a:lnTo>
                        <a:pt x="53" y="256"/>
                      </a:lnTo>
                      <a:close/>
                      <a:moveTo>
                        <a:pt x="53" y="234"/>
                      </a:moveTo>
                      <a:lnTo>
                        <a:pt x="2" y="236"/>
                      </a:lnTo>
                      <a:lnTo>
                        <a:pt x="2" y="219"/>
                      </a:lnTo>
                      <a:lnTo>
                        <a:pt x="53" y="219"/>
                      </a:lnTo>
                      <a:lnTo>
                        <a:pt x="53" y="234"/>
                      </a:lnTo>
                      <a:close/>
                      <a:moveTo>
                        <a:pt x="53" y="211"/>
                      </a:moveTo>
                      <a:lnTo>
                        <a:pt x="2" y="213"/>
                      </a:lnTo>
                      <a:lnTo>
                        <a:pt x="2" y="195"/>
                      </a:lnTo>
                      <a:lnTo>
                        <a:pt x="53" y="195"/>
                      </a:lnTo>
                      <a:lnTo>
                        <a:pt x="53" y="211"/>
                      </a:lnTo>
                      <a:close/>
                      <a:moveTo>
                        <a:pt x="53" y="189"/>
                      </a:moveTo>
                      <a:lnTo>
                        <a:pt x="2" y="187"/>
                      </a:lnTo>
                      <a:lnTo>
                        <a:pt x="2" y="172"/>
                      </a:lnTo>
                      <a:lnTo>
                        <a:pt x="53" y="174"/>
                      </a:lnTo>
                      <a:lnTo>
                        <a:pt x="53" y="189"/>
                      </a:lnTo>
                      <a:close/>
                      <a:moveTo>
                        <a:pt x="53" y="166"/>
                      </a:moveTo>
                      <a:lnTo>
                        <a:pt x="2" y="164"/>
                      </a:lnTo>
                      <a:lnTo>
                        <a:pt x="2" y="148"/>
                      </a:lnTo>
                      <a:lnTo>
                        <a:pt x="53" y="150"/>
                      </a:lnTo>
                      <a:lnTo>
                        <a:pt x="53" y="166"/>
                      </a:lnTo>
                      <a:close/>
                      <a:moveTo>
                        <a:pt x="53" y="144"/>
                      </a:moveTo>
                      <a:lnTo>
                        <a:pt x="2" y="140"/>
                      </a:lnTo>
                      <a:lnTo>
                        <a:pt x="2" y="125"/>
                      </a:lnTo>
                      <a:lnTo>
                        <a:pt x="53" y="127"/>
                      </a:lnTo>
                      <a:lnTo>
                        <a:pt x="53" y="144"/>
                      </a:lnTo>
                      <a:close/>
                      <a:moveTo>
                        <a:pt x="53" y="121"/>
                      </a:moveTo>
                      <a:lnTo>
                        <a:pt x="2" y="117"/>
                      </a:lnTo>
                      <a:lnTo>
                        <a:pt x="2" y="99"/>
                      </a:lnTo>
                      <a:lnTo>
                        <a:pt x="53" y="105"/>
                      </a:lnTo>
                      <a:lnTo>
                        <a:pt x="53" y="121"/>
                      </a:lnTo>
                      <a:close/>
                      <a:moveTo>
                        <a:pt x="53" y="99"/>
                      </a:moveTo>
                      <a:lnTo>
                        <a:pt x="2" y="93"/>
                      </a:lnTo>
                      <a:lnTo>
                        <a:pt x="2" y="76"/>
                      </a:lnTo>
                      <a:lnTo>
                        <a:pt x="53" y="82"/>
                      </a:lnTo>
                      <a:lnTo>
                        <a:pt x="53" y="99"/>
                      </a:lnTo>
                      <a:close/>
                      <a:moveTo>
                        <a:pt x="53" y="76"/>
                      </a:moveTo>
                      <a:lnTo>
                        <a:pt x="2" y="70"/>
                      </a:lnTo>
                      <a:lnTo>
                        <a:pt x="2" y="52"/>
                      </a:lnTo>
                      <a:lnTo>
                        <a:pt x="53" y="60"/>
                      </a:lnTo>
                      <a:lnTo>
                        <a:pt x="53" y="76"/>
                      </a:lnTo>
                      <a:close/>
                      <a:moveTo>
                        <a:pt x="53" y="52"/>
                      </a:moveTo>
                      <a:lnTo>
                        <a:pt x="2" y="47"/>
                      </a:lnTo>
                      <a:lnTo>
                        <a:pt x="2" y="29"/>
                      </a:lnTo>
                      <a:lnTo>
                        <a:pt x="53" y="37"/>
                      </a:lnTo>
                      <a:lnTo>
                        <a:pt x="53" y="52"/>
                      </a:lnTo>
                      <a:close/>
                      <a:moveTo>
                        <a:pt x="53" y="31"/>
                      </a:moveTo>
                      <a:lnTo>
                        <a:pt x="2" y="21"/>
                      </a:lnTo>
                      <a:lnTo>
                        <a:pt x="2" y="6"/>
                      </a:lnTo>
                      <a:lnTo>
                        <a:pt x="53" y="15"/>
                      </a:lnTo>
                      <a:lnTo>
                        <a:pt x="5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05" name="Freeform 118">
                  <a:extLst>
                    <a:ext uri="{FF2B5EF4-FFF2-40B4-BE49-F238E27FC236}">
                      <a16:creationId xmlns:a16="http://schemas.microsoft.com/office/drawing/2014/main" id="{8F909239-92D6-4C3E-8AB3-D2D76E2C8052}"/>
                    </a:ext>
                  </a:extLst>
                </p:cNvPr>
                <p:cNvSpPr>
                  <a:spLocks/>
                </p:cNvSpPr>
                <p:nvPr/>
              </p:nvSpPr>
              <p:spPr bwMode="auto">
                <a:xfrm>
                  <a:off x="4344976" y="1720860"/>
                  <a:ext cx="74612" cy="30163"/>
                </a:xfrm>
                <a:custGeom>
                  <a:avLst/>
                  <a:gdLst>
                    <a:gd name="T0" fmla="*/ 2147483647 w 47"/>
                    <a:gd name="T1" fmla="*/ 2147483647 h 19"/>
                    <a:gd name="T2" fmla="*/ 0 w 47"/>
                    <a:gd name="T3" fmla="*/ 0 h 19"/>
                    <a:gd name="T4" fmla="*/ 0 w 47"/>
                    <a:gd name="T5" fmla="*/ 2147483647 h 19"/>
                    <a:gd name="T6" fmla="*/ 2147483647 w 47"/>
                    <a:gd name="T7" fmla="*/ 2147483647 h 19"/>
                    <a:gd name="T8" fmla="*/ 2147483647 w 47"/>
                    <a:gd name="T9" fmla="*/ 2147483647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9">
                      <a:moveTo>
                        <a:pt x="47" y="8"/>
                      </a:moveTo>
                      <a:lnTo>
                        <a:pt x="0" y="0"/>
                      </a:lnTo>
                      <a:lnTo>
                        <a:pt x="0" y="14"/>
                      </a:lnTo>
                      <a:lnTo>
                        <a:pt x="47" y="19"/>
                      </a:lnTo>
                      <a:lnTo>
                        <a:pt x="4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06" name="Freeform 119">
                  <a:extLst>
                    <a:ext uri="{FF2B5EF4-FFF2-40B4-BE49-F238E27FC236}">
                      <a16:creationId xmlns:a16="http://schemas.microsoft.com/office/drawing/2014/main" id="{ED79E4B6-CACB-421B-BE44-25170F487F5C}"/>
                    </a:ext>
                  </a:extLst>
                </p:cNvPr>
                <p:cNvSpPr>
                  <a:spLocks/>
                </p:cNvSpPr>
                <p:nvPr/>
              </p:nvSpPr>
              <p:spPr bwMode="auto">
                <a:xfrm>
                  <a:off x="4344976" y="1757372"/>
                  <a:ext cx="74612" cy="31750"/>
                </a:xfrm>
                <a:custGeom>
                  <a:avLst/>
                  <a:gdLst>
                    <a:gd name="T0" fmla="*/ 2147483647 w 47"/>
                    <a:gd name="T1" fmla="*/ 2147483647 h 20"/>
                    <a:gd name="T2" fmla="*/ 0 w 47"/>
                    <a:gd name="T3" fmla="*/ 0 h 20"/>
                    <a:gd name="T4" fmla="*/ 0 w 47"/>
                    <a:gd name="T5" fmla="*/ 2147483647 h 20"/>
                    <a:gd name="T6" fmla="*/ 2147483647 w 47"/>
                    <a:gd name="T7" fmla="*/ 2147483647 h 20"/>
                    <a:gd name="T8" fmla="*/ 2147483647 w 47"/>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0">
                      <a:moveTo>
                        <a:pt x="47" y="8"/>
                      </a:moveTo>
                      <a:lnTo>
                        <a:pt x="0" y="0"/>
                      </a:lnTo>
                      <a:lnTo>
                        <a:pt x="0" y="14"/>
                      </a:lnTo>
                      <a:lnTo>
                        <a:pt x="47" y="20"/>
                      </a:lnTo>
                      <a:lnTo>
                        <a:pt x="4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07" name="Freeform 120">
                  <a:extLst>
                    <a:ext uri="{FF2B5EF4-FFF2-40B4-BE49-F238E27FC236}">
                      <a16:creationId xmlns:a16="http://schemas.microsoft.com/office/drawing/2014/main" id="{E0994BD1-27A9-4683-A4C3-B3F4F506C926}"/>
                    </a:ext>
                  </a:extLst>
                </p:cNvPr>
                <p:cNvSpPr>
                  <a:spLocks/>
                </p:cNvSpPr>
                <p:nvPr/>
              </p:nvSpPr>
              <p:spPr bwMode="auto">
                <a:xfrm>
                  <a:off x="4344976" y="1795473"/>
                  <a:ext cx="74612" cy="30163"/>
                </a:xfrm>
                <a:custGeom>
                  <a:avLst/>
                  <a:gdLst>
                    <a:gd name="T0" fmla="*/ 2147483647 w 47"/>
                    <a:gd name="T1" fmla="*/ 2147483647 h 19"/>
                    <a:gd name="T2" fmla="*/ 0 w 47"/>
                    <a:gd name="T3" fmla="*/ 0 h 19"/>
                    <a:gd name="T4" fmla="*/ 0 w 47"/>
                    <a:gd name="T5" fmla="*/ 2147483647 h 19"/>
                    <a:gd name="T6" fmla="*/ 2147483647 w 47"/>
                    <a:gd name="T7" fmla="*/ 2147483647 h 19"/>
                    <a:gd name="T8" fmla="*/ 2147483647 w 47"/>
                    <a:gd name="T9" fmla="*/ 2147483647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9">
                      <a:moveTo>
                        <a:pt x="47" y="6"/>
                      </a:moveTo>
                      <a:lnTo>
                        <a:pt x="0" y="0"/>
                      </a:lnTo>
                      <a:lnTo>
                        <a:pt x="0" y="13"/>
                      </a:lnTo>
                      <a:lnTo>
                        <a:pt x="47" y="19"/>
                      </a:lnTo>
                      <a:lnTo>
                        <a:pt x="4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08" name="Freeform 121">
                  <a:extLst>
                    <a:ext uri="{FF2B5EF4-FFF2-40B4-BE49-F238E27FC236}">
                      <a16:creationId xmlns:a16="http://schemas.microsoft.com/office/drawing/2014/main" id="{0D1CB01D-959E-43C5-BDFD-15C9E75E6502}"/>
                    </a:ext>
                  </a:extLst>
                </p:cNvPr>
                <p:cNvSpPr>
                  <a:spLocks/>
                </p:cNvSpPr>
                <p:nvPr/>
              </p:nvSpPr>
              <p:spPr bwMode="auto">
                <a:xfrm>
                  <a:off x="4344976" y="1831986"/>
                  <a:ext cx="74612" cy="28574"/>
                </a:xfrm>
                <a:custGeom>
                  <a:avLst/>
                  <a:gdLst>
                    <a:gd name="T0" fmla="*/ 2147483647 w 47"/>
                    <a:gd name="T1" fmla="*/ 2147483647 h 18"/>
                    <a:gd name="T2" fmla="*/ 0 w 47"/>
                    <a:gd name="T3" fmla="*/ 0 h 18"/>
                    <a:gd name="T4" fmla="*/ 0 w 47"/>
                    <a:gd name="T5" fmla="*/ 2147483647 h 18"/>
                    <a:gd name="T6" fmla="*/ 2147483647 w 47"/>
                    <a:gd name="T7" fmla="*/ 2147483647 h 18"/>
                    <a:gd name="T8" fmla="*/ 2147483647 w 47"/>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8">
                      <a:moveTo>
                        <a:pt x="47" y="6"/>
                      </a:moveTo>
                      <a:lnTo>
                        <a:pt x="0" y="0"/>
                      </a:lnTo>
                      <a:lnTo>
                        <a:pt x="0" y="14"/>
                      </a:lnTo>
                      <a:lnTo>
                        <a:pt x="47" y="18"/>
                      </a:lnTo>
                      <a:lnTo>
                        <a:pt x="4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09" name="Freeform 122">
                  <a:extLst>
                    <a:ext uri="{FF2B5EF4-FFF2-40B4-BE49-F238E27FC236}">
                      <a16:creationId xmlns:a16="http://schemas.microsoft.com/office/drawing/2014/main" id="{6D4C5A64-ADD8-42BA-90D3-3CEB8E4DE53B}"/>
                    </a:ext>
                  </a:extLst>
                </p:cNvPr>
                <p:cNvSpPr>
                  <a:spLocks/>
                </p:cNvSpPr>
                <p:nvPr/>
              </p:nvSpPr>
              <p:spPr bwMode="auto">
                <a:xfrm>
                  <a:off x="4344976" y="1909774"/>
                  <a:ext cx="74612" cy="22226"/>
                </a:xfrm>
                <a:custGeom>
                  <a:avLst/>
                  <a:gdLst>
                    <a:gd name="T0" fmla="*/ 2147483647 w 47"/>
                    <a:gd name="T1" fmla="*/ 2147483647 h 14"/>
                    <a:gd name="T2" fmla="*/ 0 w 47"/>
                    <a:gd name="T3" fmla="*/ 0 h 14"/>
                    <a:gd name="T4" fmla="*/ 0 w 47"/>
                    <a:gd name="T5" fmla="*/ 2147483647 h 14"/>
                    <a:gd name="T6" fmla="*/ 2147483647 w 47"/>
                    <a:gd name="T7" fmla="*/ 2147483647 h 14"/>
                    <a:gd name="T8" fmla="*/ 2147483647 w 47"/>
                    <a:gd name="T9" fmla="*/ 214748364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4">
                      <a:moveTo>
                        <a:pt x="47" y="2"/>
                      </a:moveTo>
                      <a:lnTo>
                        <a:pt x="0" y="0"/>
                      </a:lnTo>
                      <a:lnTo>
                        <a:pt x="0" y="12"/>
                      </a:lnTo>
                      <a:lnTo>
                        <a:pt x="47" y="14"/>
                      </a:lnTo>
                      <a:lnTo>
                        <a:pt x="4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10" name="Freeform 123">
                  <a:extLst>
                    <a:ext uri="{FF2B5EF4-FFF2-40B4-BE49-F238E27FC236}">
                      <a16:creationId xmlns:a16="http://schemas.microsoft.com/office/drawing/2014/main" id="{06CD9D70-FE96-4104-82D3-0F4607245788}"/>
                    </a:ext>
                  </a:extLst>
                </p:cNvPr>
                <p:cNvSpPr>
                  <a:spLocks/>
                </p:cNvSpPr>
                <p:nvPr/>
              </p:nvSpPr>
              <p:spPr bwMode="auto">
                <a:xfrm>
                  <a:off x="4344976" y="1947874"/>
                  <a:ext cx="74612" cy="20637"/>
                </a:xfrm>
                <a:custGeom>
                  <a:avLst/>
                  <a:gdLst>
                    <a:gd name="T0" fmla="*/ 2147483647 w 47"/>
                    <a:gd name="T1" fmla="*/ 0 h 13"/>
                    <a:gd name="T2" fmla="*/ 0 w 47"/>
                    <a:gd name="T3" fmla="*/ 0 h 13"/>
                    <a:gd name="T4" fmla="*/ 0 w 47"/>
                    <a:gd name="T5" fmla="*/ 2147483647 h 13"/>
                    <a:gd name="T6" fmla="*/ 2147483647 w 47"/>
                    <a:gd name="T7" fmla="*/ 2147483647 h 13"/>
                    <a:gd name="T8" fmla="*/ 2147483647 w 4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3">
                      <a:moveTo>
                        <a:pt x="47" y="0"/>
                      </a:moveTo>
                      <a:lnTo>
                        <a:pt x="0" y="0"/>
                      </a:lnTo>
                      <a:lnTo>
                        <a:pt x="0" y="11"/>
                      </a:lnTo>
                      <a:lnTo>
                        <a:pt x="47" y="13"/>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11" name="Freeform 124">
                  <a:extLst>
                    <a:ext uri="{FF2B5EF4-FFF2-40B4-BE49-F238E27FC236}">
                      <a16:creationId xmlns:a16="http://schemas.microsoft.com/office/drawing/2014/main" id="{F5FF735C-0683-4F0C-A3C5-08496F9AA1AA}"/>
                    </a:ext>
                  </a:extLst>
                </p:cNvPr>
                <p:cNvSpPr>
                  <a:spLocks/>
                </p:cNvSpPr>
                <p:nvPr/>
              </p:nvSpPr>
              <p:spPr bwMode="auto">
                <a:xfrm>
                  <a:off x="4344976" y="1984387"/>
                  <a:ext cx="74612" cy="22226"/>
                </a:xfrm>
                <a:custGeom>
                  <a:avLst/>
                  <a:gdLst>
                    <a:gd name="T0" fmla="*/ 2147483647 w 47"/>
                    <a:gd name="T1" fmla="*/ 0 h 14"/>
                    <a:gd name="T2" fmla="*/ 0 w 47"/>
                    <a:gd name="T3" fmla="*/ 0 h 14"/>
                    <a:gd name="T4" fmla="*/ 0 w 47"/>
                    <a:gd name="T5" fmla="*/ 2147483647 h 14"/>
                    <a:gd name="T6" fmla="*/ 2147483647 w 47"/>
                    <a:gd name="T7" fmla="*/ 2147483647 h 14"/>
                    <a:gd name="T8" fmla="*/ 2147483647 w 4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4">
                      <a:moveTo>
                        <a:pt x="47" y="0"/>
                      </a:moveTo>
                      <a:lnTo>
                        <a:pt x="0" y="0"/>
                      </a:lnTo>
                      <a:lnTo>
                        <a:pt x="0" y="14"/>
                      </a:lnTo>
                      <a:lnTo>
                        <a:pt x="47" y="12"/>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12" name="Freeform 125">
                  <a:extLst>
                    <a:ext uri="{FF2B5EF4-FFF2-40B4-BE49-F238E27FC236}">
                      <a16:creationId xmlns:a16="http://schemas.microsoft.com/office/drawing/2014/main" id="{19923F97-835C-4E39-B2D0-9EE09F91946B}"/>
                    </a:ext>
                  </a:extLst>
                </p:cNvPr>
                <p:cNvSpPr>
                  <a:spLocks/>
                </p:cNvSpPr>
                <p:nvPr/>
              </p:nvSpPr>
              <p:spPr bwMode="auto">
                <a:xfrm>
                  <a:off x="4344976" y="2019311"/>
                  <a:ext cx="74612" cy="23813"/>
                </a:xfrm>
                <a:custGeom>
                  <a:avLst/>
                  <a:gdLst>
                    <a:gd name="T0" fmla="*/ 2147483647 w 47"/>
                    <a:gd name="T1" fmla="*/ 0 h 15"/>
                    <a:gd name="T2" fmla="*/ 0 w 47"/>
                    <a:gd name="T3" fmla="*/ 2147483647 h 15"/>
                    <a:gd name="T4" fmla="*/ 0 w 47"/>
                    <a:gd name="T5" fmla="*/ 2147483647 h 15"/>
                    <a:gd name="T6" fmla="*/ 2147483647 w 47"/>
                    <a:gd name="T7" fmla="*/ 2147483647 h 15"/>
                    <a:gd name="T8" fmla="*/ 2147483647 w 47"/>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5">
                      <a:moveTo>
                        <a:pt x="47" y="0"/>
                      </a:moveTo>
                      <a:lnTo>
                        <a:pt x="0" y="1"/>
                      </a:lnTo>
                      <a:lnTo>
                        <a:pt x="0" y="15"/>
                      </a:lnTo>
                      <a:lnTo>
                        <a:pt x="47" y="13"/>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13" name="Freeform 126">
                  <a:extLst>
                    <a:ext uri="{FF2B5EF4-FFF2-40B4-BE49-F238E27FC236}">
                      <a16:creationId xmlns:a16="http://schemas.microsoft.com/office/drawing/2014/main" id="{18DB93C8-5172-4314-9027-8F46148E0C71}"/>
                    </a:ext>
                  </a:extLst>
                </p:cNvPr>
                <p:cNvSpPr>
                  <a:spLocks noEditPoints="1"/>
                </p:cNvSpPr>
                <p:nvPr/>
              </p:nvSpPr>
              <p:spPr bwMode="auto">
                <a:xfrm>
                  <a:off x="4344976" y="1682764"/>
                  <a:ext cx="74612" cy="34925"/>
                </a:xfrm>
                <a:custGeom>
                  <a:avLst/>
                  <a:gdLst>
                    <a:gd name="T0" fmla="*/ 0 w 24"/>
                    <a:gd name="T1" fmla="*/ 0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2147483647 h 11"/>
                    <a:gd name="T14" fmla="*/ 2147483647 w 24"/>
                    <a:gd name="T15" fmla="*/ 2147483647 h 11"/>
                    <a:gd name="T16" fmla="*/ 2147483647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2147483647 h 11"/>
                    <a:gd name="T26" fmla="*/ 2147483647 w 24"/>
                    <a:gd name="T27" fmla="*/ 2147483647 h 11"/>
                    <a:gd name="T28" fmla="*/ 2147483647 w 24"/>
                    <a:gd name="T29" fmla="*/ 2147483647 h 11"/>
                    <a:gd name="T30" fmla="*/ 2147483647 w 24"/>
                    <a:gd name="T31" fmla="*/ 2147483647 h 11"/>
                    <a:gd name="T32" fmla="*/ 2147483647 w 24"/>
                    <a:gd name="T33" fmla="*/ 2147483647 h 11"/>
                    <a:gd name="T34" fmla="*/ 2147483647 w 24"/>
                    <a:gd name="T35" fmla="*/ 2147483647 h 11"/>
                    <a:gd name="T36" fmla="*/ 2147483647 w 24"/>
                    <a:gd name="T37" fmla="*/ 2147483647 h 11"/>
                    <a:gd name="T38" fmla="*/ 2147483647 w 24"/>
                    <a:gd name="T39" fmla="*/ 2147483647 h 11"/>
                    <a:gd name="T40" fmla="*/ 2147483647 w 24"/>
                    <a:gd name="T41" fmla="*/ 2147483647 h 11"/>
                    <a:gd name="T42" fmla="*/ 2147483647 w 24"/>
                    <a:gd name="T43" fmla="*/ 2147483647 h 11"/>
                    <a:gd name="T44" fmla="*/ 2147483647 w 24"/>
                    <a:gd name="T45" fmla="*/ 2147483647 h 11"/>
                    <a:gd name="T46" fmla="*/ 2147483647 w 24"/>
                    <a:gd name="T47" fmla="*/ 2147483647 h 11"/>
                    <a:gd name="T48" fmla="*/ 2147483647 w 24"/>
                    <a:gd name="T49" fmla="*/ 2147483647 h 11"/>
                    <a:gd name="T50" fmla="*/ 2147483647 w 24"/>
                    <a:gd name="T51" fmla="*/ 2147483647 h 11"/>
                    <a:gd name="T52" fmla="*/ 2147483647 w 24"/>
                    <a:gd name="T53" fmla="*/ 2147483647 h 11"/>
                    <a:gd name="T54" fmla="*/ 2147483647 w 24"/>
                    <a:gd name="T55" fmla="*/ 2147483647 h 11"/>
                    <a:gd name="T56" fmla="*/ 2147483647 w 24"/>
                    <a:gd name="T57" fmla="*/ 2147483647 h 11"/>
                    <a:gd name="T58" fmla="*/ 2147483647 w 24"/>
                    <a:gd name="T59" fmla="*/ 2147483647 h 11"/>
                    <a:gd name="T60" fmla="*/ 2147483647 w 24"/>
                    <a:gd name="T61" fmla="*/ 2147483647 h 11"/>
                    <a:gd name="T62" fmla="*/ 2147483647 w 24"/>
                    <a:gd name="T63" fmla="*/ 2147483647 h 11"/>
                    <a:gd name="T64" fmla="*/ 2147483647 w 24"/>
                    <a:gd name="T65" fmla="*/ 2147483647 h 11"/>
                    <a:gd name="T66" fmla="*/ 2147483647 w 24"/>
                    <a:gd name="T67" fmla="*/ 2147483647 h 11"/>
                    <a:gd name="T68" fmla="*/ 2147483647 w 24"/>
                    <a:gd name="T69" fmla="*/ 2147483647 h 11"/>
                    <a:gd name="T70" fmla="*/ 2147483647 w 24"/>
                    <a:gd name="T71" fmla="*/ 2147483647 h 11"/>
                    <a:gd name="T72" fmla="*/ 2147483647 w 24"/>
                    <a:gd name="T73" fmla="*/ 2147483647 h 11"/>
                    <a:gd name="T74" fmla="*/ 2147483647 w 24"/>
                    <a:gd name="T75" fmla="*/ 2147483647 h 11"/>
                    <a:gd name="T76" fmla="*/ 2147483647 w 24"/>
                    <a:gd name="T77" fmla="*/ 2147483647 h 11"/>
                    <a:gd name="T78" fmla="*/ 2147483647 w 24"/>
                    <a:gd name="T79" fmla="*/ 2147483647 h 11"/>
                    <a:gd name="T80" fmla="*/ 2147483647 w 24"/>
                    <a:gd name="T81" fmla="*/ 2147483647 h 11"/>
                    <a:gd name="T82" fmla="*/ 2147483647 w 24"/>
                    <a:gd name="T83" fmla="*/ 2147483647 h 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 h="11">
                      <a:moveTo>
                        <a:pt x="24" y="5"/>
                      </a:moveTo>
                      <a:cubicBezTo>
                        <a:pt x="0" y="0"/>
                        <a:pt x="0" y="0"/>
                        <a:pt x="0" y="0"/>
                      </a:cubicBezTo>
                      <a:cubicBezTo>
                        <a:pt x="0" y="7"/>
                        <a:pt x="0" y="7"/>
                        <a:pt x="0" y="7"/>
                      </a:cubicBezTo>
                      <a:cubicBezTo>
                        <a:pt x="24" y="11"/>
                        <a:pt x="24" y="11"/>
                        <a:pt x="24" y="11"/>
                      </a:cubicBezTo>
                      <a:lnTo>
                        <a:pt x="24" y="5"/>
                      </a:lnTo>
                      <a:close/>
                      <a:moveTo>
                        <a:pt x="11" y="3"/>
                      </a:moveTo>
                      <a:cubicBezTo>
                        <a:pt x="12" y="3"/>
                        <a:pt x="12" y="3"/>
                        <a:pt x="12" y="4"/>
                      </a:cubicBezTo>
                      <a:cubicBezTo>
                        <a:pt x="12" y="4"/>
                        <a:pt x="12" y="4"/>
                        <a:pt x="11" y="4"/>
                      </a:cubicBezTo>
                      <a:cubicBezTo>
                        <a:pt x="11" y="4"/>
                        <a:pt x="11" y="4"/>
                        <a:pt x="11" y="3"/>
                      </a:cubicBezTo>
                      <a:cubicBezTo>
                        <a:pt x="11" y="3"/>
                        <a:pt x="11" y="3"/>
                        <a:pt x="11" y="3"/>
                      </a:cubicBezTo>
                      <a:close/>
                      <a:moveTo>
                        <a:pt x="1" y="6"/>
                      </a:moveTo>
                      <a:cubicBezTo>
                        <a:pt x="1" y="6"/>
                        <a:pt x="1" y="6"/>
                        <a:pt x="1" y="6"/>
                      </a:cubicBezTo>
                      <a:cubicBezTo>
                        <a:pt x="1" y="1"/>
                        <a:pt x="1" y="1"/>
                        <a:pt x="1" y="1"/>
                      </a:cubicBezTo>
                      <a:cubicBezTo>
                        <a:pt x="1" y="1"/>
                        <a:pt x="1" y="1"/>
                        <a:pt x="1" y="1"/>
                      </a:cubicBezTo>
                      <a:lnTo>
                        <a:pt x="1" y="6"/>
                      </a:lnTo>
                      <a:close/>
                      <a:moveTo>
                        <a:pt x="3" y="6"/>
                      </a:moveTo>
                      <a:cubicBezTo>
                        <a:pt x="2" y="6"/>
                        <a:pt x="2" y="6"/>
                        <a:pt x="2" y="6"/>
                      </a:cubicBezTo>
                      <a:cubicBezTo>
                        <a:pt x="2" y="1"/>
                        <a:pt x="2" y="1"/>
                        <a:pt x="2" y="1"/>
                      </a:cubicBezTo>
                      <a:cubicBezTo>
                        <a:pt x="3" y="1"/>
                        <a:pt x="3" y="1"/>
                        <a:pt x="3" y="1"/>
                      </a:cubicBezTo>
                      <a:lnTo>
                        <a:pt x="3" y="6"/>
                      </a:lnTo>
                      <a:close/>
                      <a:moveTo>
                        <a:pt x="4" y="6"/>
                      </a:moveTo>
                      <a:cubicBezTo>
                        <a:pt x="3" y="6"/>
                        <a:pt x="3" y="6"/>
                        <a:pt x="3" y="6"/>
                      </a:cubicBezTo>
                      <a:cubicBezTo>
                        <a:pt x="3" y="1"/>
                        <a:pt x="3" y="1"/>
                        <a:pt x="3" y="1"/>
                      </a:cubicBezTo>
                      <a:cubicBezTo>
                        <a:pt x="4" y="1"/>
                        <a:pt x="4" y="1"/>
                        <a:pt x="4" y="1"/>
                      </a:cubicBezTo>
                      <a:lnTo>
                        <a:pt x="4" y="6"/>
                      </a:lnTo>
                      <a:close/>
                      <a:moveTo>
                        <a:pt x="5" y="7"/>
                      </a:moveTo>
                      <a:cubicBezTo>
                        <a:pt x="4" y="7"/>
                        <a:pt x="4" y="7"/>
                        <a:pt x="4" y="7"/>
                      </a:cubicBezTo>
                      <a:cubicBezTo>
                        <a:pt x="4" y="2"/>
                        <a:pt x="4" y="2"/>
                        <a:pt x="4" y="2"/>
                      </a:cubicBezTo>
                      <a:cubicBezTo>
                        <a:pt x="5" y="2"/>
                        <a:pt x="5" y="2"/>
                        <a:pt x="5" y="2"/>
                      </a:cubicBezTo>
                      <a:lnTo>
                        <a:pt x="5" y="7"/>
                      </a:lnTo>
                      <a:close/>
                      <a:moveTo>
                        <a:pt x="6" y="7"/>
                      </a:moveTo>
                      <a:cubicBezTo>
                        <a:pt x="5" y="7"/>
                        <a:pt x="5" y="7"/>
                        <a:pt x="5" y="7"/>
                      </a:cubicBezTo>
                      <a:cubicBezTo>
                        <a:pt x="5" y="2"/>
                        <a:pt x="5" y="2"/>
                        <a:pt x="5" y="2"/>
                      </a:cubicBezTo>
                      <a:cubicBezTo>
                        <a:pt x="6" y="2"/>
                        <a:pt x="6" y="2"/>
                        <a:pt x="6" y="2"/>
                      </a:cubicBezTo>
                      <a:lnTo>
                        <a:pt x="6" y="7"/>
                      </a:lnTo>
                      <a:close/>
                      <a:moveTo>
                        <a:pt x="7" y="7"/>
                      </a:moveTo>
                      <a:cubicBezTo>
                        <a:pt x="6" y="7"/>
                        <a:pt x="6" y="7"/>
                        <a:pt x="6" y="7"/>
                      </a:cubicBezTo>
                      <a:cubicBezTo>
                        <a:pt x="6" y="2"/>
                        <a:pt x="6" y="2"/>
                        <a:pt x="6" y="2"/>
                      </a:cubicBezTo>
                      <a:cubicBezTo>
                        <a:pt x="7" y="2"/>
                        <a:pt x="7" y="2"/>
                        <a:pt x="7" y="2"/>
                      </a:cubicBezTo>
                      <a:lnTo>
                        <a:pt x="7" y="7"/>
                      </a:lnTo>
                      <a:close/>
                      <a:moveTo>
                        <a:pt x="8" y="7"/>
                      </a:moveTo>
                      <a:cubicBezTo>
                        <a:pt x="8" y="7"/>
                        <a:pt x="8" y="7"/>
                        <a:pt x="8" y="7"/>
                      </a:cubicBezTo>
                      <a:cubicBezTo>
                        <a:pt x="8" y="2"/>
                        <a:pt x="8" y="2"/>
                        <a:pt x="8" y="2"/>
                      </a:cubicBezTo>
                      <a:cubicBezTo>
                        <a:pt x="8" y="2"/>
                        <a:pt x="8" y="2"/>
                        <a:pt x="8" y="2"/>
                      </a:cubicBezTo>
                      <a:lnTo>
                        <a:pt x="8" y="7"/>
                      </a:lnTo>
                      <a:close/>
                      <a:moveTo>
                        <a:pt x="9" y="7"/>
                      </a:moveTo>
                      <a:cubicBezTo>
                        <a:pt x="9" y="7"/>
                        <a:pt x="9" y="7"/>
                        <a:pt x="9" y="7"/>
                      </a:cubicBezTo>
                      <a:cubicBezTo>
                        <a:pt x="9" y="2"/>
                        <a:pt x="9" y="2"/>
                        <a:pt x="9" y="2"/>
                      </a:cubicBezTo>
                      <a:cubicBezTo>
                        <a:pt x="9" y="2"/>
                        <a:pt x="9" y="2"/>
                        <a:pt x="9" y="2"/>
                      </a:cubicBezTo>
                      <a:lnTo>
                        <a:pt x="9" y="7"/>
                      </a:lnTo>
                      <a:close/>
                      <a:moveTo>
                        <a:pt x="10" y="8"/>
                      </a:moveTo>
                      <a:cubicBezTo>
                        <a:pt x="10" y="8"/>
                        <a:pt x="10" y="7"/>
                        <a:pt x="10" y="7"/>
                      </a:cubicBezTo>
                      <a:cubicBezTo>
                        <a:pt x="10" y="7"/>
                        <a:pt x="10" y="7"/>
                        <a:pt x="10" y="7"/>
                      </a:cubicBezTo>
                      <a:cubicBezTo>
                        <a:pt x="11" y="7"/>
                        <a:pt x="11" y="7"/>
                        <a:pt x="11" y="7"/>
                      </a:cubicBezTo>
                      <a:cubicBezTo>
                        <a:pt x="11" y="7"/>
                        <a:pt x="11" y="8"/>
                        <a:pt x="10" y="8"/>
                      </a:cubicBezTo>
                      <a:close/>
                      <a:moveTo>
                        <a:pt x="10" y="6"/>
                      </a:moveTo>
                      <a:cubicBezTo>
                        <a:pt x="10" y="6"/>
                        <a:pt x="10" y="6"/>
                        <a:pt x="10" y="5"/>
                      </a:cubicBezTo>
                      <a:cubicBezTo>
                        <a:pt x="10" y="5"/>
                        <a:pt x="10" y="5"/>
                        <a:pt x="10" y="5"/>
                      </a:cubicBezTo>
                      <a:cubicBezTo>
                        <a:pt x="11" y="5"/>
                        <a:pt x="11" y="5"/>
                        <a:pt x="11" y="5"/>
                      </a:cubicBezTo>
                      <a:cubicBezTo>
                        <a:pt x="11" y="6"/>
                        <a:pt x="11" y="6"/>
                        <a:pt x="10" y="6"/>
                      </a:cubicBezTo>
                      <a:close/>
                      <a:moveTo>
                        <a:pt x="10" y="4"/>
                      </a:moveTo>
                      <a:cubicBezTo>
                        <a:pt x="10" y="4"/>
                        <a:pt x="10" y="4"/>
                        <a:pt x="10" y="3"/>
                      </a:cubicBezTo>
                      <a:cubicBezTo>
                        <a:pt x="10" y="3"/>
                        <a:pt x="10" y="3"/>
                        <a:pt x="10" y="3"/>
                      </a:cubicBezTo>
                      <a:cubicBezTo>
                        <a:pt x="11" y="3"/>
                        <a:pt x="11" y="3"/>
                        <a:pt x="11" y="3"/>
                      </a:cubicBezTo>
                      <a:cubicBezTo>
                        <a:pt x="11" y="4"/>
                        <a:pt x="11" y="4"/>
                        <a:pt x="10" y="4"/>
                      </a:cubicBezTo>
                      <a:close/>
                      <a:moveTo>
                        <a:pt x="12" y="8"/>
                      </a:moveTo>
                      <a:cubicBezTo>
                        <a:pt x="11" y="8"/>
                        <a:pt x="11" y="8"/>
                        <a:pt x="11" y="8"/>
                      </a:cubicBezTo>
                      <a:cubicBezTo>
                        <a:pt x="11" y="7"/>
                        <a:pt x="11" y="7"/>
                        <a:pt x="11" y="7"/>
                      </a:cubicBezTo>
                      <a:cubicBezTo>
                        <a:pt x="12" y="7"/>
                        <a:pt x="12" y="7"/>
                        <a:pt x="12" y="7"/>
                      </a:cubicBezTo>
                      <a:lnTo>
                        <a:pt x="12" y="8"/>
                      </a:lnTo>
                      <a:close/>
                      <a:moveTo>
                        <a:pt x="12" y="6"/>
                      </a:moveTo>
                      <a:cubicBezTo>
                        <a:pt x="11" y="6"/>
                        <a:pt x="11" y="6"/>
                        <a:pt x="11" y="6"/>
                      </a:cubicBezTo>
                      <a:cubicBezTo>
                        <a:pt x="11" y="5"/>
                        <a:pt x="11" y="5"/>
                        <a:pt x="11" y="5"/>
                      </a:cubicBezTo>
                      <a:cubicBezTo>
                        <a:pt x="12" y="5"/>
                        <a:pt x="12" y="5"/>
                        <a:pt x="12" y="5"/>
                      </a:cubicBezTo>
                      <a:lnTo>
                        <a:pt x="12" y="6"/>
                      </a:lnTo>
                      <a:close/>
                      <a:moveTo>
                        <a:pt x="24" y="10"/>
                      </a:moveTo>
                      <a:cubicBezTo>
                        <a:pt x="13" y="8"/>
                        <a:pt x="13" y="8"/>
                        <a:pt x="13" y="8"/>
                      </a:cubicBezTo>
                      <a:cubicBezTo>
                        <a:pt x="13" y="6"/>
                        <a:pt x="13" y="6"/>
                        <a:pt x="13" y="6"/>
                      </a:cubicBezTo>
                      <a:cubicBezTo>
                        <a:pt x="24" y="8"/>
                        <a:pt x="24" y="8"/>
                        <a:pt x="24" y="8"/>
                      </a:cubicBezTo>
                      <a:lnTo>
                        <a:pt x="24" y="10"/>
                      </a:lnTo>
                      <a:close/>
                      <a:moveTo>
                        <a:pt x="24" y="7"/>
                      </a:moveTo>
                      <a:cubicBezTo>
                        <a:pt x="13" y="5"/>
                        <a:pt x="13" y="5"/>
                        <a:pt x="13" y="5"/>
                      </a:cubicBezTo>
                      <a:cubicBezTo>
                        <a:pt x="13" y="3"/>
                        <a:pt x="13" y="3"/>
                        <a:pt x="13" y="3"/>
                      </a:cubicBezTo>
                      <a:cubicBezTo>
                        <a:pt x="24" y="5"/>
                        <a:pt x="24" y="5"/>
                        <a:pt x="24" y="5"/>
                      </a:cubicBezTo>
                      <a:lnTo>
                        <a:pt x="2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14" name="Freeform 127">
                  <a:extLst>
                    <a:ext uri="{FF2B5EF4-FFF2-40B4-BE49-F238E27FC236}">
                      <a16:creationId xmlns:a16="http://schemas.microsoft.com/office/drawing/2014/main" id="{652185E3-6B24-4A45-8863-1CFBC3E99150}"/>
                    </a:ext>
                  </a:extLst>
                </p:cNvPr>
                <p:cNvSpPr>
                  <a:spLocks noEditPoints="1"/>
                </p:cNvSpPr>
                <p:nvPr/>
              </p:nvSpPr>
              <p:spPr bwMode="auto">
                <a:xfrm>
                  <a:off x="4344960" y="1873269"/>
                  <a:ext cx="74612" cy="23813"/>
                </a:xfrm>
                <a:custGeom>
                  <a:avLst/>
                  <a:gdLst>
                    <a:gd name="T0" fmla="*/ 0 w 24"/>
                    <a:gd name="T1" fmla="*/ 0 h 8"/>
                    <a:gd name="T2" fmla="*/ 2147483647 w 24"/>
                    <a:gd name="T3" fmla="*/ 2147483647 h 8"/>
                    <a:gd name="T4" fmla="*/ 2147483647 w 24"/>
                    <a:gd name="T5" fmla="*/ 2147483647 h 8"/>
                    <a:gd name="T6" fmla="*/ 2147483647 w 24"/>
                    <a:gd name="T7" fmla="*/ 2147483647 h 8"/>
                    <a:gd name="T8" fmla="*/ 2147483647 w 24"/>
                    <a:gd name="T9" fmla="*/ 2147483647 h 8"/>
                    <a:gd name="T10" fmla="*/ 2147483647 w 24"/>
                    <a:gd name="T11" fmla="*/ 2147483647 h 8"/>
                    <a:gd name="T12" fmla="*/ 2147483647 w 24"/>
                    <a:gd name="T13" fmla="*/ 0 h 8"/>
                    <a:gd name="T14" fmla="*/ 2147483647 w 24"/>
                    <a:gd name="T15" fmla="*/ 2147483647 h 8"/>
                    <a:gd name="T16" fmla="*/ 2147483647 w 24"/>
                    <a:gd name="T17" fmla="*/ 0 h 8"/>
                    <a:gd name="T18" fmla="*/ 2147483647 w 24"/>
                    <a:gd name="T19" fmla="*/ 2147483647 h 8"/>
                    <a:gd name="T20" fmla="*/ 2147483647 w 24"/>
                    <a:gd name="T21" fmla="*/ 2147483647 h 8"/>
                    <a:gd name="T22" fmla="*/ 2147483647 w 24"/>
                    <a:gd name="T23" fmla="*/ 2147483647 h 8"/>
                    <a:gd name="T24" fmla="*/ 2147483647 w 24"/>
                    <a:gd name="T25" fmla="*/ 2147483647 h 8"/>
                    <a:gd name="T26" fmla="*/ 2147483647 w 24"/>
                    <a:gd name="T27" fmla="*/ 2147483647 h 8"/>
                    <a:gd name="T28" fmla="*/ 2147483647 w 24"/>
                    <a:gd name="T29" fmla="*/ 2147483647 h 8"/>
                    <a:gd name="T30" fmla="*/ 2147483647 w 24"/>
                    <a:gd name="T31" fmla="*/ 2147483647 h 8"/>
                    <a:gd name="T32" fmla="*/ 2147483647 w 24"/>
                    <a:gd name="T33" fmla="*/ 2147483647 h 8"/>
                    <a:gd name="T34" fmla="*/ 2147483647 w 24"/>
                    <a:gd name="T35" fmla="*/ 2147483647 h 8"/>
                    <a:gd name="T36" fmla="*/ 2147483647 w 24"/>
                    <a:gd name="T37" fmla="*/ 2147483647 h 8"/>
                    <a:gd name="T38" fmla="*/ 2147483647 w 24"/>
                    <a:gd name="T39" fmla="*/ 2147483647 h 8"/>
                    <a:gd name="T40" fmla="*/ 2147483647 w 24"/>
                    <a:gd name="T41" fmla="*/ 2147483647 h 8"/>
                    <a:gd name="T42" fmla="*/ 2147483647 w 24"/>
                    <a:gd name="T43" fmla="*/ 2147483647 h 8"/>
                    <a:gd name="T44" fmla="*/ 2147483647 w 24"/>
                    <a:gd name="T45" fmla="*/ 2147483647 h 8"/>
                    <a:gd name="T46" fmla="*/ 2147483647 w 24"/>
                    <a:gd name="T47" fmla="*/ 2147483647 h 8"/>
                    <a:gd name="T48" fmla="*/ 2147483647 w 24"/>
                    <a:gd name="T49" fmla="*/ 2147483647 h 8"/>
                    <a:gd name="T50" fmla="*/ 2147483647 w 24"/>
                    <a:gd name="T51" fmla="*/ 2147483647 h 8"/>
                    <a:gd name="T52" fmla="*/ 2147483647 w 24"/>
                    <a:gd name="T53" fmla="*/ 2147483647 h 8"/>
                    <a:gd name="T54" fmla="*/ 2147483647 w 24"/>
                    <a:gd name="T55" fmla="*/ 2147483647 h 8"/>
                    <a:gd name="T56" fmla="*/ 2147483647 w 24"/>
                    <a:gd name="T57" fmla="*/ 2147483647 h 8"/>
                    <a:gd name="T58" fmla="*/ 2147483647 w 24"/>
                    <a:gd name="T59" fmla="*/ 2147483647 h 8"/>
                    <a:gd name="T60" fmla="*/ 2147483647 w 24"/>
                    <a:gd name="T61" fmla="*/ 2147483647 h 8"/>
                    <a:gd name="T62" fmla="*/ 2147483647 w 24"/>
                    <a:gd name="T63" fmla="*/ 2147483647 h 8"/>
                    <a:gd name="T64" fmla="*/ 2147483647 w 24"/>
                    <a:gd name="T65" fmla="*/ 2147483647 h 8"/>
                    <a:gd name="T66" fmla="*/ 2147483647 w 24"/>
                    <a:gd name="T67" fmla="*/ 2147483647 h 8"/>
                    <a:gd name="T68" fmla="*/ 2147483647 w 24"/>
                    <a:gd name="T69" fmla="*/ 2147483647 h 8"/>
                    <a:gd name="T70" fmla="*/ 2147483647 w 24"/>
                    <a:gd name="T71" fmla="*/ 2147483647 h 8"/>
                    <a:gd name="T72" fmla="*/ 2147483647 w 24"/>
                    <a:gd name="T73" fmla="*/ 2147483647 h 8"/>
                    <a:gd name="T74" fmla="*/ 2147483647 w 24"/>
                    <a:gd name="T75" fmla="*/ 2147483647 h 8"/>
                    <a:gd name="T76" fmla="*/ 2147483647 w 24"/>
                    <a:gd name="T77" fmla="*/ 2147483647 h 8"/>
                    <a:gd name="T78" fmla="*/ 2147483647 w 24"/>
                    <a:gd name="T79" fmla="*/ 2147483647 h 8"/>
                    <a:gd name="T80" fmla="*/ 2147483647 w 24"/>
                    <a:gd name="T81" fmla="*/ 2147483647 h 8"/>
                    <a:gd name="T82" fmla="*/ 2147483647 w 24"/>
                    <a:gd name="T83" fmla="*/ 2147483647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 h="8">
                      <a:moveTo>
                        <a:pt x="24" y="1"/>
                      </a:moveTo>
                      <a:cubicBezTo>
                        <a:pt x="0" y="0"/>
                        <a:pt x="0" y="0"/>
                        <a:pt x="0" y="0"/>
                      </a:cubicBezTo>
                      <a:cubicBezTo>
                        <a:pt x="0" y="6"/>
                        <a:pt x="0" y="6"/>
                        <a:pt x="0" y="6"/>
                      </a:cubicBezTo>
                      <a:cubicBezTo>
                        <a:pt x="24" y="8"/>
                        <a:pt x="24" y="8"/>
                        <a:pt x="24" y="8"/>
                      </a:cubicBezTo>
                      <a:lnTo>
                        <a:pt x="24" y="1"/>
                      </a:lnTo>
                      <a:close/>
                      <a:moveTo>
                        <a:pt x="11" y="1"/>
                      </a:moveTo>
                      <a:cubicBezTo>
                        <a:pt x="12" y="1"/>
                        <a:pt x="12" y="2"/>
                        <a:pt x="12" y="2"/>
                      </a:cubicBezTo>
                      <a:cubicBezTo>
                        <a:pt x="12" y="2"/>
                        <a:pt x="12" y="2"/>
                        <a:pt x="11" y="2"/>
                      </a:cubicBezTo>
                      <a:cubicBezTo>
                        <a:pt x="11" y="2"/>
                        <a:pt x="11" y="2"/>
                        <a:pt x="11" y="2"/>
                      </a:cubicBezTo>
                      <a:cubicBezTo>
                        <a:pt x="11" y="1"/>
                        <a:pt x="11" y="1"/>
                        <a:pt x="11" y="1"/>
                      </a:cubicBezTo>
                      <a:close/>
                      <a:moveTo>
                        <a:pt x="1" y="5"/>
                      </a:moveTo>
                      <a:cubicBezTo>
                        <a:pt x="1" y="5"/>
                        <a:pt x="1" y="5"/>
                        <a:pt x="1" y="5"/>
                      </a:cubicBezTo>
                      <a:cubicBezTo>
                        <a:pt x="1" y="0"/>
                        <a:pt x="1" y="0"/>
                        <a:pt x="1" y="0"/>
                      </a:cubicBezTo>
                      <a:cubicBezTo>
                        <a:pt x="1" y="0"/>
                        <a:pt x="1" y="0"/>
                        <a:pt x="1" y="0"/>
                      </a:cubicBezTo>
                      <a:lnTo>
                        <a:pt x="1" y="5"/>
                      </a:lnTo>
                      <a:close/>
                      <a:moveTo>
                        <a:pt x="3" y="6"/>
                      </a:moveTo>
                      <a:cubicBezTo>
                        <a:pt x="2" y="5"/>
                        <a:pt x="2" y="5"/>
                        <a:pt x="2" y="5"/>
                      </a:cubicBezTo>
                      <a:cubicBezTo>
                        <a:pt x="2" y="0"/>
                        <a:pt x="2" y="0"/>
                        <a:pt x="2" y="0"/>
                      </a:cubicBezTo>
                      <a:cubicBezTo>
                        <a:pt x="3" y="1"/>
                        <a:pt x="3" y="1"/>
                        <a:pt x="3" y="1"/>
                      </a:cubicBezTo>
                      <a:lnTo>
                        <a:pt x="3" y="6"/>
                      </a:lnTo>
                      <a:close/>
                      <a:moveTo>
                        <a:pt x="4" y="6"/>
                      </a:moveTo>
                      <a:cubicBezTo>
                        <a:pt x="3" y="6"/>
                        <a:pt x="3" y="6"/>
                        <a:pt x="3" y="6"/>
                      </a:cubicBezTo>
                      <a:cubicBezTo>
                        <a:pt x="3" y="1"/>
                        <a:pt x="3" y="1"/>
                        <a:pt x="3" y="1"/>
                      </a:cubicBezTo>
                      <a:cubicBezTo>
                        <a:pt x="4" y="1"/>
                        <a:pt x="4" y="1"/>
                        <a:pt x="4" y="1"/>
                      </a:cubicBezTo>
                      <a:lnTo>
                        <a:pt x="4" y="6"/>
                      </a:lnTo>
                      <a:close/>
                      <a:moveTo>
                        <a:pt x="5" y="6"/>
                      </a:moveTo>
                      <a:cubicBezTo>
                        <a:pt x="4" y="6"/>
                        <a:pt x="4" y="6"/>
                        <a:pt x="4" y="6"/>
                      </a:cubicBezTo>
                      <a:cubicBezTo>
                        <a:pt x="4" y="1"/>
                        <a:pt x="4" y="1"/>
                        <a:pt x="4" y="1"/>
                      </a:cubicBezTo>
                      <a:cubicBezTo>
                        <a:pt x="5" y="1"/>
                        <a:pt x="5" y="1"/>
                        <a:pt x="5" y="1"/>
                      </a:cubicBezTo>
                      <a:lnTo>
                        <a:pt x="5" y="6"/>
                      </a:lnTo>
                      <a:close/>
                      <a:moveTo>
                        <a:pt x="6" y="6"/>
                      </a:moveTo>
                      <a:cubicBezTo>
                        <a:pt x="5" y="6"/>
                        <a:pt x="5" y="6"/>
                        <a:pt x="5" y="6"/>
                      </a:cubicBezTo>
                      <a:cubicBezTo>
                        <a:pt x="5" y="1"/>
                        <a:pt x="5" y="1"/>
                        <a:pt x="5" y="1"/>
                      </a:cubicBezTo>
                      <a:cubicBezTo>
                        <a:pt x="6" y="1"/>
                        <a:pt x="6" y="1"/>
                        <a:pt x="6" y="1"/>
                      </a:cubicBezTo>
                      <a:lnTo>
                        <a:pt x="6" y="6"/>
                      </a:lnTo>
                      <a:close/>
                      <a:moveTo>
                        <a:pt x="7" y="6"/>
                      </a:moveTo>
                      <a:cubicBezTo>
                        <a:pt x="6" y="6"/>
                        <a:pt x="6" y="6"/>
                        <a:pt x="6" y="6"/>
                      </a:cubicBezTo>
                      <a:cubicBezTo>
                        <a:pt x="6" y="1"/>
                        <a:pt x="6" y="1"/>
                        <a:pt x="6" y="1"/>
                      </a:cubicBezTo>
                      <a:cubicBezTo>
                        <a:pt x="7" y="1"/>
                        <a:pt x="7" y="1"/>
                        <a:pt x="7" y="1"/>
                      </a:cubicBezTo>
                      <a:lnTo>
                        <a:pt x="7" y="6"/>
                      </a:lnTo>
                      <a:close/>
                      <a:moveTo>
                        <a:pt x="8" y="6"/>
                      </a:moveTo>
                      <a:cubicBezTo>
                        <a:pt x="7" y="6"/>
                        <a:pt x="7" y="6"/>
                        <a:pt x="7" y="6"/>
                      </a:cubicBezTo>
                      <a:cubicBezTo>
                        <a:pt x="7" y="1"/>
                        <a:pt x="7" y="1"/>
                        <a:pt x="7" y="1"/>
                      </a:cubicBezTo>
                      <a:cubicBezTo>
                        <a:pt x="8" y="1"/>
                        <a:pt x="8" y="1"/>
                        <a:pt x="8" y="1"/>
                      </a:cubicBezTo>
                      <a:lnTo>
                        <a:pt x="8" y="6"/>
                      </a:lnTo>
                      <a:close/>
                      <a:moveTo>
                        <a:pt x="9" y="6"/>
                      </a:moveTo>
                      <a:cubicBezTo>
                        <a:pt x="9" y="6"/>
                        <a:pt x="9" y="6"/>
                        <a:pt x="9" y="6"/>
                      </a:cubicBezTo>
                      <a:cubicBezTo>
                        <a:pt x="9" y="1"/>
                        <a:pt x="9" y="1"/>
                        <a:pt x="9" y="1"/>
                      </a:cubicBezTo>
                      <a:cubicBezTo>
                        <a:pt x="9" y="1"/>
                        <a:pt x="9" y="1"/>
                        <a:pt x="9" y="1"/>
                      </a:cubicBezTo>
                      <a:lnTo>
                        <a:pt x="9" y="6"/>
                      </a:lnTo>
                      <a:close/>
                      <a:moveTo>
                        <a:pt x="10" y="6"/>
                      </a:moveTo>
                      <a:cubicBezTo>
                        <a:pt x="10" y="6"/>
                        <a:pt x="10" y="6"/>
                        <a:pt x="10" y="5"/>
                      </a:cubicBezTo>
                      <a:cubicBezTo>
                        <a:pt x="10" y="5"/>
                        <a:pt x="10" y="5"/>
                        <a:pt x="10" y="5"/>
                      </a:cubicBezTo>
                      <a:cubicBezTo>
                        <a:pt x="11" y="5"/>
                        <a:pt x="11" y="5"/>
                        <a:pt x="11" y="6"/>
                      </a:cubicBezTo>
                      <a:cubicBezTo>
                        <a:pt x="11" y="6"/>
                        <a:pt x="11" y="6"/>
                        <a:pt x="10" y="6"/>
                      </a:cubicBezTo>
                      <a:close/>
                      <a:moveTo>
                        <a:pt x="10" y="4"/>
                      </a:moveTo>
                      <a:cubicBezTo>
                        <a:pt x="10" y="4"/>
                        <a:pt x="10" y="4"/>
                        <a:pt x="10" y="4"/>
                      </a:cubicBezTo>
                      <a:cubicBezTo>
                        <a:pt x="10" y="3"/>
                        <a:pt x="10" y="3"/>
                        <a:pt x="10" y="3"/>
                      </a:cubicBezTo>
                      <a:cubicBezTo>
                        <a:pt x="11" y="3"/>
                        <a:pt x="11" y="3"/>
                        <a:pt x="11" y="4"/>
                      </a:cubicBezTo>
                      <a:cubicBezTo>
                        <a:pt x="11" y="4"/>
                        <a:pt x="11" y="4"/>
                        <a:pt x="10" y="4"/>
                      </a:cubicBezTo>
                      <a:close/>
                      <a:moveTo>
                        <a:pt x="10" y="2"/>
                      </a:moveTo>
                      <a:cubicBezTo>
                        <a:pt x="10" y="2"/>
                        <a:pt x="10" y="2"/>
                        <a:pt x="10" y="2"/>
                      </a:cubicBezTo>
                      <a:cubicBezTo>
                        <a:pt x="10" y="1"/>
                        <a:pt x="10" y="1"/>
                        <a:pt x="10" y="1"/>
                      </a:cubicBezTo>
                      <a:cubicBezTo>
                        <a:pt x="11" y="1"/>
                        <a:pt x="11" y="1"/>
                        <a:pt x="11" y="2"/>
                      </a:cubicBezTo>
                      <a:cubicBezTo>
                        <a:pt x="11" y="2"/>
                        <a:pt x="11" y="2"/>
                        <a:pt x="10" y="2"/>
                      </a:cubicBezTo>
                      <a:close/>
                      <a:moveTo>
                        <a:pt x="12" y="6"/>
                      </a:moveTo>
                      <a:cubicBezTo>
                        <a:pt x="11" y="6"/>
                        <a:pt x="11" y="6"/>
                        <a:pt x="11" y="6"/>
                      </a:cubicBezTo>
                      <a:cubicBezTo>
                        <a:pt x="11" y="5"/>
                        <a:pt x="11" y="5"/>
                        <a:pt x="11" y="5"/>
                      </a:cubicBezTo>
                      <a:cubicBezTo>
                        <a:pt x="12" y="5"/>
                        <a:pt x="12" y="5"/>
                        <a:pt x="12" y="5"/>
                      </a:cubicBezTo>
                      <a:lnTo>
                        <a:pt x="12" y="6"/>
                      </a:lnTo>
                      <a:close/>
                      <a:moveTo>
                        <a:pt x="12" y="4"/>
                      </a:moveTo>
                      <a:cubicBezTo>
                        <a:pt x="11" y="4"/>
                        <a:pt x="11" y="4"/>
                        <a:pt x="11" y="4"/>
                      </a:cubicBezTo>
                      <a:cubicBezTo>
                        <a:pt x="11" y="3"/>
                        <a:pt x="11" y="3"/>
                        <a:pt x="11" y="3"/>
                      </a:cubicBezTo>
                      <a:cubicBezTo>
                        <a:pt x="12" y="3"/>
                        <a:pt x="12" y="3"/>
                        <a:pt x="12" y="3"/>
                      </a:cubicBezTo>
                      <a:lnTo>
                        <a:pt x="12" y="4"/>
                      </a:lnTo>
                      <a:close/>
                      <a:moveTo>
                        <a:pt x="24" y="7"/>
                      </a:moveTo>
                      <a:cubicBezTo>
                        <a:pt x="13" y="6"/>
                        <a:pt x="13" y="6"/>
                        <a:pt x="13" y="6"/>
                      </a:cubicBezTo>
                      <a:cubicBezTo>
                        <a:pt x="13" y="4"/>
                        <a:pt x="13" y="4"/>
                        <a:pt x="13" y="4"/>
                      </a:cubicBezTo>
                      <a:cubicBezTo>
                        <a:pt x="24" y="5"/>
                        <a:pt x="24" y="5"/>
                        <a:pt x="24" y="5"/>
                      </a:cubicBezTo>
                      <a:lnTo>
                        <a:pt x="24" y="7"/>
                      </a:lnTo>
                      <a:close/>
                      <a:moveTo>
                        <a:pt x="24" y="4"/>
                      </a:moveTo>
                      <a:cubicBezTo>
                        <a:pt x="13" y="3"/>
                        <a:pt x="13" y="3"/>
                        <a:pt x="13" y="3"/>
                      </a:cubicBezTo>
                      <a:cubicBezTo>
                        <a:pt x="13" y="1"/>
                        <a:pt x="13" y="1"/>
                        <a:pt x="13" y="1"/>
                      </a:cubicBezTo>
                      <a:cubicBezTo>
                        <a:pt x="24" y="2"/>
                        <a:pt x="24" y="2"/>
                        <a:pt x="24" y="2"/>
                      </a:cubicBezTo>
                      <a:lnTo>
                        <a:pt x="2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sp>
              <p:nvSpPr>
                <p:cNvPr id="115" name="Freeform 128">
                  <a:extLst>
                    <a:ext uri="{FF2B5EF4-FFF2-40B4-BE49-F238E27FC236}">
                      <a16:creationId xmlns:a16="http://schemas.microsoft.com/office/drawing/2014/main" id="{C3E78B4F-3613-4188-A740-A2A5DD3280D9}"/>
                    </a:ext>
                  </a:extLst>
                </p:cNvPr>
                <p:cNvSpPr>
                  <a:spLocks noEditPoints="1"/>
                </p:cNvSpPr>
                <p:nvPr/>
              </p:nvSpPr>
              <p:spPr bwMode="auto">
                <a:xfrm>
                  <a:off x="4344988" y="2055813"/>
                  <a:ext cx="74612" cy="25401"/>
                </a:xfrm>
                <a:custGeom>
                  <a:avLst/>
                  <a:gdLst>
                    <a:gd name="T0" fmla="*/ 0 w 24"/>
                    <a:gd name="T1" fmla="*/ 2147483647 h 8"/>
                    <a:gd name="T2" fmla="*/ 2147483647 w 24"/>
                    <a:gd name="T3" fmla="*/ 2147483647 h 8"/>
                    <a:gd name="T4" fmla="*/ 2147483647 w 24"/>
                    <a:gd name="T5" fmla="*/ 2147483647 h 8"/>
                    <a:gd name="T6" fmla="*/ 2147483647 w 24"/>
                    <a:gd name="T7" fmla="*/ 2147483647 h 8"/>
                    <a:gd name="T8" fmla="*/ 2147483647 w 24"/>
                    <a:gd name="T9" fmla="*/ 2147483647 h 8"/>
                    <a:gd name="T10" fmla="*/ 2147483647 w 24"/>
                    <a:gd name="T11" fmla="*/ 2147483647 h 8"/>
                    <a:gd name="T12" fmla="*/ 2147483647 w 24"/>
                    <a:gd name="T13" fmla="*/ 2147483647 h 8"/>
                    <a:gd name="T14" fmla="*/ 2147483647 w 24"/>
                    <a:gd name="T15" fmla="*/ 2147483647 h 8"/>
                    <a:gd name="T16" fmla="*/ 2147483647 w 24"/>
                    <a:gd name="T17" fmla="*/ 2147483647 h 8"/>
                    <a:gd name="T18" fmla="*/ 2147483647 w 24"/>
                    <a:gd name="T19" fmla="*/ 2147483647 h 8"/>
                    <a:gd name="T20" fmla="*/ 2147483647 w 24"/>
                    <a:gd name="T21" fmla="*/ 2147483647 h 8"/>
                    <a:gd name="T22" fmla="*/ 2147483647 w 24"/>
                    <a:gd name="T23" fmla="*/ 2147483647 h 8"/>
                    <a:gd name="T24" fmla="*/ 2147483647 w 24"/>
                    <a:gd name="T25" fmla="*/ 2147483647 h 8"/>
                    <a:gd name="T26" fmla="*/ 2147483647 w 24"/>
                    <a:gd name="T27" fmla="*/ 2147483647 h 8"/>
                    <a:gd name="T28" fmla="*/ 2147483647 w 24"/>
                    <a:gd name="T29" fmla="*/ 2147483647 h 8"/>
                    <a:gd name="T30" fmla="*/ 2147483647 w 24"/>
                    <a:gd name="T31" fmla="*/ 2147483647 h 8"/>
                    <a:gd name="T32" fmla="*/ 2147483647 w 24"/>
                    <a:gd name="T33" fmla="*/ 2147483647 h 8"/>
                    <a:gd name="T34" fmla="*/ 2147483647 w 24"/>
                    <a:gd name="T35" fmla="*/ 2147483647 h 8"/>
                    <a:gd name="T36" fmla="*/ 2147483647 w 24"/>
                    <a:gd name="T37" fmla="*/ 2147483647 h 8"/>
                    <a:gd name="T38" fmla="*/ 2147483647 w 24"/>
                    <a:gd name="T39" fmla="*/ 2147483647 h 8"/>
                    <a:gd name="T40" fmla="*/ 2147483647 w 24"/>
                    <a:gd name="T41" fmla="*/ 2147483647 h 8"/>
                    <a:gd name="T42" fmla="*/ 2147483647 w 24"/>
                    <a:gd name="T43" fmla="*/ 2147483647 h 8"/>
                    <a:gd name="T44" fmla="*/ 2147483647 w 24"/>
                    <a:gd name="T45" fmla="*/ 2147483647 h 8"/>
                    <a:gd name="T46" fmla="*/ 2147483647 w 24"/>
                    <a:gd name="T47" fmla="*/ 2147483647 h 8"/>
                    <a:gd name="T48" fmla="*/ 2147483647 w 24"/>
                    <a:gd name="T49" fmla="*/ 2147483647 h 8"/>
                    <a:gd name="T50" fmla="*/ 2147483647 w 24"/>
                    <a:gd name="T51" fmla="*/ 2147483647 h 8"/>
                    <a:gd name="T52" fmla="*/ 2147483647 w 24"/>
                    <a:gd name="T53" fmla="*/ 2147483647 h 8"/>
                    <a:gd name="T54" fmla="*/ 2147483647 w 24"/>
                    <a:gd name="T55" fmla="*/ 2147483647 h 8"/>
                    <a:gd name="T56" fmla="*/ 2147483647 w 24"/>
                    <a:gd name="T57" fmla="*/ 2147483647 h 8"/>
                    <a:gd name="T58" fmla="*/ 2147483647 w 24"/>
                    <a:gd name="T59" fmla="*/ 2147483647 h 8"/>
                    <a:gd name="T60" fmla="*/ 2147483647 w 24"/>
                    <a:gd name="T61" fmla="*/ 2147483647 h 8"/>
                    <a:gd name="T62" fmla="*/ 2147483647 w 24"/>
                    <a:gd name="T63" fmla="*/ 2147483647 h 8"/>
                    <a:gd name="T64" fmla="*/ 2147483647 w 24"/>
                    <a:gd name="T65" fmla="*/ 2147483647 h 8"/>
                    <a:gd name="T66" fmla="*/ 2147483647 w 24"/>
                    <a:gd name="T67" fmla="*/ 2147483647 h 8"/>
                    <a:gd name="T68" fmla="*/ 2147483647 w 24"/>
                    <a:gd name="T69" fmla="*/ 2147483647 h 8"/>
                    <a:gd name="T70" fmla="*/ 2147483647 w 24"/>
                    <a:gd name="T71" fmla="*/ 2147483647 h 8"/>
                    <a:gd name="T72" fmla="*/ 2147483647 w 24"/>
                    <a:gd name="T73" fmla="*/ 2147483647 h 8"/>
                    <a:gd name="T74" fmla="*/ 2147483647 w 24"/>
                    <a:gd name="T75" fmla="*/ 2147483647 h 8"/>
                    <a:gd name="T76" fmla="*/ 2147483647 w 24"/>
                    <a:gd name="T77" fmla="*/ 2147483647 h 8"/>
                    <a:gd name="T78" fmla="*/ 2147483647 w 24"/>
                    <a:gd name="T79" fmla="*/ 2147483647 h 8"/>
                    <a:gd name="T80" fmla="*/ 2147483647 w 24"/>
                    <a:gd name="T81" fmla="*/ 2147483647 h 8"/>
                    <a:gd name="T82" fmla="*/ 2147483647 w 24"/>
                    <a:gd name="T83" fmla="*/ 2147483647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 h="8">
                      <a:moveTo>
                        <a:pt x="24" y="0"/>
                      </a:moveTo>
                      <a:cubicBezTo>
                        <a:pt x="0" y="1"/>
                        <a:pt x="0" y="1"/>
                        <a:pt x="0" y="1"/>
                      </a:cubicBezTo>
                      <a:cubicBezTo>
                        <a:pt x="0" y="8"/>
                        <a:pt x="0" y="8"/>
                        <a:pt x="0" y="8"/>
                      </a:cubicBezTo>
                      <a:cubicBezTo>
                        <a:pt x="24" y="6"/>
                        <a:pt x="24" y="6"/>
                        <a:pt x="24" y="6"/>
                      </a:cubicBezTo>
                      <a:lnTo>
                        <a:pt x="24" y="0"/>
                      </a:lnTo>
                      <a:close/>
                      <a:moveTo>
                        <a:pt x="11" y="2"/>
                      </a:moveTo>
                      <a:cubicBezTo>
                        <a:pt x="12" y="2"/>
                        <a:pt x="12" y="2"/>
                        <a:pt x="12" y="2"/>
                      </a:cubicBezTo>
                      <a:cubicBezTo>
                        <a:pt x="12" y="2"/>
                        <a:pt x="12" y="3"/>
                        <a:pt x="11" y="3"/>
                      </a:cubicBezTo>
                      <a:cubicBezTo>
                        <a:pt x="11" y="3"/>
                        <a:pt x="11" y="2"/>
                        <a:pt x="11" y="2"/>
                      </a:cubicBezTo>
                      <a:cubicBezTo>
                        <a:pt x="11" y="2"/>
                        <a:pt x="11" y="2"/>
                        <a:pt x="11" y="2"/>
                      </a:cubicBezTo>
                      <a:close/>
                      <a:moveTo>
                        <a:pt x="1" y="7"/>
                      </a:moveTo>
                      <a:cubicBezTo>
                        <a:pt x="1" y="7"/>
                        <a:pt x="1" y="7"/>
                        <a:pt x="1" y="7"/>
                      </a:cubicBezTo>
                      <a:cubicBezTo>
                        <a:pt x="1" y="2"/>
                        <a:pt x="1" y="2"/>
                        <a:pt x="1" y="2"/>
                      </a:cubicBezTo>
                      <a:cubicBezTo>
                        <a:pt x="1" y="2"/>
                        <a:pt x="1" y="2"/>
                        <a:pt x="1" y="2"/>
                      </a:cubicBezTo>
                      <a:lnTo>
                        <a:pt x="1" y="7"/>
                      </a:lnTo>
                      <a:close/>
                      <a:moveTo>
                        <a:pt x="3" y="7"/>
                      </a:moveTo>
                      <a:cubicBezTo>
                        <a:pt x="2" y="7"/>
                        <a:pt x="2" y="7"/>
                        <a:pt x="2" y="7"/>
                      </a:cubicBezTo>
                      <a:cubicBezTo>
                        <a:pt x="2" y="2"/>
                        <a:pt x="2" y="2"/>
                        <a:pt x="2" y="2"/>
                      </a:cubicBezTo>
                      <a:cubicBezTo>
                        <a:pt x="3" y="2"/>
                        <a:pt x="3" y="2"/>
                        <a:pt x="3" y="2"/>
                      </a:cubicBezTo>
                      <a:lnTo>
                        <a:pt x="3" y="7"/>
                      </a:lnTo>
                      <a:close/>
                      <a:moveTo>
                        <a:pt x="4" y="7"/>
                      </a:moveTo>
                      <a:cubicBezTo>
                        <a:pt x="3" y="7"/>
                        <a:pt x="3" y="7"/>
                        <a:pt x="3" y="7"/>
                      </a:cubicBezTo>
                      <a:cubicBezTo>
                        <a:pt x="3" y="2"/>
                        <a:pt x="3" y="2"/>
                        <a:pt x="3" y="2"/>
                      </a:cubicBezTo>
                      <a:cubicBezTo>
                        <a:pt x="4" y="2"/>
                        <a:pt x="4" y="2"/>
                        <a:pt x="4" y="2"/>
                      </a:cubicBezTo>
                      <a:lnTo>
                        <a:pt x="4" y="7"/>
                      </a:lnTo>
                      <a:close/>
                      <a:moveTo>
                        <a:pt x="5" y="7"/>
                      </a:moveTo>
                      <a:cubicBezTo>
                        <a:pt x="4" y="7"/>
                        <a:pt x="4" y="7"/>
                        <a:pt x="4" y="7"/>
                      </a:cubicBezTo>
                      <a:cubicBezTo>
                        <a:pt x="4" y="2"/>
                        <a:pt x="4" y="2"/>
                        <a:pt x="4" y="2"/>
                      </a:cubicBezTo>
                      <a:cubicBezTo>
                        <a:pt x="5" y="2"/>
                        <a:pt x="5" y="2"/>
                        <a:pt x="5" y="2"/>
                      </a:cubicBezTo>
                      <a:lnTo>
                        <a:pt x="5" y="7"/>
                      </a:lnTo>
                      <a:close/>
                      <a:moveTo>
                        <a:pt x="6" y="7"/>
                      </a:moveTo>
                      <a:cubicBezTo>
                        <a:pt x="5" y="7"/>
                        <a:pt x="5" y="7"/>
                        <a:pt x="5" y="7"/>
                      </a:cubicBezTo>
                      <a:cubicBezTo>
                        <a:pt x="5" y="2"/>
                        <a:pt x="5" y="2"/>
                        <a:pt x="5" y="2"/>
                      </a:cubicBezTo>
                      <a:cubicBezTo>
                        <a:pt x="6" y="2"/>
                        <a:pt x="6" y="2"/>
                        <a:pt x="6" y="2"/>
                      </a:cubicBezTo>
                      <a:lnTo>
                        <a:pt x="6" y="7"/>
                      </a:lnTo>
                      <a:close/>
                      <a:moveTo>
                        <a:pt x="7" y="7"/>
                      </a:moveTo>
                      <a:cubicBezTo>
                        <a:pt x="6" y="7"/>
                        <a:pt x="6" y="7"/>
                        <a:pt x="6" y="7"/>
                      </a:cubicBezTo>
                      <a:cubicBezTo>
                        <a:pt x="6" y="2"/>
                        <a:pt x="6" y="2"/>
                        <a:pt x="6" y="2"/>
                      </a:cubicBezTo>
                      <a:cubicBezTo>
                        <a:pt x="7" y="2"/>
                        <a:pt x="7" y="2"/>
                        <a:pt x="7" y="2"/>
                      </a:cubicBezTo>
                      <a:lnTo>
                        <a:pt x="7" y="7"/>
                      </a:lnTo>
                      <a:close/>
                      <a:moveTo>
                        <a:pt x="8" y="7"/>
                      </a:moveTo>
                      <a:cubicBezTo>
                        <a:pt x="7" y="7"/>
                        <a:pt x="7" y="7"/>
                        <a:pt x="7" y="7"/>
                      </a:cubicBezTo>
                      <a:cubicBezTo>
                        <a:pt x="7" y="2"/>
                        <a:pt x="7" y="2"/>
                        <a:pt x="7" y="2"/>
                      </a:cubicBezTo>
                      <a:cubicBezTo>
                        <a:pt x="8" y="2"/>
                        <a:pt x="8" y="2"/>
                        <a:pt x="8" y="2"/>
                      </a:cubicBezTo>
                      <a:lnTo>
                        <a:pt x="8" y="7"/>
                      </a:lnTo>
                      <a:close/>
                      <a:moveTo>
                        <a:pt x="9" y="6"/>
                      </a:moveTo>
                      <a:cubicBezTo>
                        <a:pt x="9" y="6"/>
                        <a:pt x="9" y="6"/>
                        <a:pt x="9" y="6"/>
                      </a:cubicBezTo>
                      <a:cubicBezTo>
                        <a:pt x="9" y="2"/>
                        <a:pt x="9" y="2"/>
                        <a:pt x="9" y="2"/>
                      </a:cubicBezTo>
                      <a:cubicBezTo>
                        <a:pt x="9" y="2"/>
                        <a:pt x="9" y="2"/>
                        <a:pt x="9" y="2"/>
                      </a:cubicBezTo>
                      <a:lnTo>
                        <a:pt x="9" y="6"/>
                      </a:lnTo>
                      <a:close/>
                      <a:moveTo>
                        <a:pt x="10" y="6"/>
                      </a:moveTo>
                      <a:cubicBezTo>
                        <a:pt x="10" y="6"/>
                        <a:pt x="10" y="6"/>
                        <a:pt x="10" y="6"/>
                      </a:cubicBezTo>
                      <a:cubicBezTo>
                        <a:pt x="10" y="6"/>
                        <a:pt x="10" y="5"/>
                        <a:pt x="10" y="5"/>
                      </a:cubicBezTo>
                      <a:cubicBezTo>
                        <a:pt x="11" y="5"/>
                        <a:pt x="11" y="6"/>
                        <a:pt x="11" y="6"/>
                      </a:cubicBezTo>
                      <a:cubicBezTo>
                        <a:pt x="11" y="6"/>
                        <a:pt x="11" y="6"/>
                        <a:pt x="10" y="6"/>
                      </a:cubicBezTo>
                      <a:close/>
                      <a:moveTo>
                        <a:pt x="10" y="5"/>
                      </a:moveTo>
                      <a:cubicBezTo>
                        <a:pt x="10" y="5"/>
                        <a:pt x="10" y="4"/>
                        <a:pt x="10" y="4"/>
                      </a:cubicBezTo>
                      <a:cubicBezTo>
                        <a:pt x="10" y="4"/>
                        <a:pt x="10" y="4"/>
                        <a:pt x="10" y="4"/>
                      </a:cubicBezTo>
                      <a:cubicBezTo>
                        <a:pt x="11" y="4"/>
                        <a:pt x="11" y="4"/>
                        <a:pt x="11" y="4"/>
                      </a:cubicBezTo>
                      <a:cubicBezTo>
                        <a:pt x="11" y="4"/>
                        <a:pt x="11" y="5"/>
                        <a:pt x="10" y="5"/>
                      </a:cubicBezTo>
                      <a:close/>
                      <a:moveTo>
                        <a:pt x="10" y="3"/>
                      </a:moveTo>
                      <a:cubicBezTo>
                        <a:pt x="10" y="3"/>
                        <a:pt x="10" y="2"/>
                        <a:pt x="10" y="2"/>
                      </a:cubicBezTo>
                      <a:cubicBezTo>
                        <a:pt x="10" y="2"/>
                        <a:pt x="10" y="2"/>
                        <a:pt x="10" y="2"/>
                      </a:cubicBezTo>
                      <a:cubicBezTo>
                        <a:pt x="11" y="2"/>
                        <a:pt x="11" y="2"/>
                        <a:pt x="11" y="2"/>
                      </a:cubicBezTo>
                      <a:cubicBezTo>
                        <a:pt x="11" y="2"/>
                        <a:pt x="11" y="3"/>
                        <a:pt x="10" y="3"/>
                      </a:cubicBezTo>
                      <a:close/>
                      <a:moveTo>
                        <a:pt x="12" y="6"/>
                      </a:moveTo>
                      <a:cubicBezTo>
                        <a:pt x="11" y="6"/>
                        <a:pt x="11" y="6"/>
                        <a:pt x="11" y="6"/>
                      </a:cubicBezTo>
                      <a:cubicBezTo>
                        <a:pt x="11" y="5"/>
                        <a:pt x="11" y="5"/>
                        <a:pt x="11" y="5"/>
                      </a:cubicBezTo>
                      <a:cubicBezTo>
                        <a:pt x="12" y="5"/>
                        <a:pt x="12" y="5"/>
                        <a:pt x="12" y="5"/>
                      </a:cubicBezTo>
                      <a:lnTo>
                        <a:pt x="12" y="6"/>
                      </a:lnTo>
                      <a:close/>
                      <a:moveTo>
                        <a:pt x="12" y="4"/>
                      </a:moveTo>
                      <a:cubicBezTo>
                        <a:pt x="11" y="4"/>
                        <a:pt x="11" y="4"/>
                        <a:pt x="11" y="4"/>
                      </a:cubicBezTo>
                      <a:cubicBezTo>
                        <a:pt x="11" y="4"/>
                        <a:pt x="11" y="4"/>
                        <a:pt x="11" y="4"/>
                      </a:cubicBezTo>
                      <a:cubicBezTo>
                        <a:pt x="12" y="3"/>
                        <a:pt x="12" y="3"/>
                        <a:pt x="12" y="3"/>
                      </a:cubicBezTo>
                      <a:lnTo>
                        <a:pt x="12" y="4"/>
                      </a:lnTo>
                      <a:close/>
                      <a:moveTo>
                        <a:pt x="24" y="6"/>
                      </a:moveTo>
                      <a:cubicBezTo>
                        <a:pt x="13" y="6"/>
                        <a:pt x="13" y="6"/>
                        <a:pt x="13" y="6"/>
                      </a:cubicBezTo>
                      <a:cubicBezTo>
                        <a:pt x="13" y="4"/>
                        <a:pt x="13" y="4"/>
                        <a:pt x="13" y="4"/>
                      </a:cubicBezTo>
                      <a:cubicBezTo>
                        <a:pt x="24" y="4"/>
                        <a:pt x="24" y="4"/>
                        <a:pt x="24" y="4"/>
                      </a:cubicBezTo>
                      <a:lnTo>
                        <a:pt x="24" y="6"/>
                      </a:lnTo>
                      <a:close/>
                      <a:moveTo>
                        <a:pt x="24" y="3"/>
                      </a:moveTo>
                      <a:cubicBezTo>
                        <a:pt x="13" y="3"/>
                        <a:pt x="13" y="3"/>
                        <a:pt x="13" y="3"/>
                      </a:cubicBezTo>
                      <a:cubicBezTo>
                        <a:pt x="13" y="1"/>
                        <a:pt x="13" y="1"/>
                        <a:pt x="13" y="1"/>
                      </a:cubicBezTo>
                      <a:cubicBezTo>
                        <a:pt x="24" y="1"/>
                        <a:pt x="24" y="1"/>
                        <a:pt x="24" y="1"/>
                      </a:cubicBezTo>
                      <a:lnTo>
                        <a:pt x="2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n-IN" dirty="0">
                    <a:latin typeface="Trebuchet MS" panose="020B0603020202020204" pitchFamily="34" charset="0"/>
                    <a:cs typeface="Arial" panose="020B0604020202020204" pitchFamily="34" charset="0"/>
                  </a:endParaRPr>
                </a:p>
              </p:txBody>
            </p:sp>
          </p:grpSp>
        </p:grpSp>
        <p:grpSp>
          <p:nvGrpSpPr>
            <p:cNvPr id="26" name="Group 22">
              <a:extLst>
                <a:ext uri="{FF2B5EF4-FFF2-40B4-BE49-F238E27FC236}">
                  <a16:creationId xmlns:a16="http://schemas.microsoft.com/office/drawing/2014/main" id="{9CFA8837-D3C1-4C9D-855F-3B60E69DBAFA}"/>
                </a:ext>
              </a:extLst>
            </p:cNvPr>
            <p:cNvGrpSpPr/>
            <p:nvPr/>
          </p:nvGrpSpPr>
          <p:grpSpPr>
            <a:xfrm>
              <a:off x="4753570" y="1032114"/>
              <a:ext cx="519273" cy="519273"/>
              <a:chOff x="4864375" y="1291169"/>
              <a:chExt cx="429151" cy="429151"/>
            </a:xfrm>
          </p:grpSpPr>
          <p:sp>
            <p:nvSpPr>
              <p:cNvPr id="51" name="Oval 50">
                <a:extLst>
                  <a:ext uri="{FF2B5EF4-FFF2-40B4-BE49-F238E27FC236}">
                    <a16:creationId xmlns:a16="http://schemas.microsoft.com/office/drawing/2014/main" id="{4FA82E9A-65D4-4502-8E3D-7832B42E0F35}"/>
                  </a:ext>
                </a:extLst>
              </p:cNvPr>
              <p:cNvSpPr/>
              <p:nvPr/>
            </p:nvSpPr>
            <p:spPr>
              <a:xfrm>
                <a:off x="4864375" y="1291169"/>
                <a:ext cx="429151" cy="429151"/>
              </a:xfrm>
              <a:prstGeom prst="ellipse">
                <a:avLst/>
              </a:prstGeom>
              <a:solidFill>
                <a:schemeClr val="tx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cs typeface="Arial" panose="020B0604020202020204" pitchFamily="34" charset="0"/>
                </a:endParaRPr>
              </a:p>
            </p:txBody>
          </p:sp>
          <p:grpSp>
            <p:nvGrpSpPr>
              <p:cNvPr id="27" name="Group 136">
                <a:extLst>
                  <a:ext uri="{FF2B5EF4-FFF2-40B4-BE49-F238E27FC236}">
                    <a16:creationId xmlns:a16="http://schemas.microsoft.com/office/drawing/2014/main" id="{68880E38-194E-4599-877B-8A7451809C52}"/>
                  </a:ext>
                </a:extLst>
              </p:cNvPr>
              <p:cNvGrpSpPr>
                <a:grpSpLocks/>
              </p:cNvGrpSpPr>
              <p:nvPr/>
            </p:nvGrpSpPr>
            <p:grpSpPr bwMode="auto">
              <a:xfrm>
                <a:off x="4956860" y="1377248"/>
                <a:ext cx="244182" cy="256992"/>
                <a:chOff x="4510653" y="1940151"/>
                <a:chExt cx="211137" cy="222249"/>
              </a:xfrm>
              <a:solidFill>
                <a:schemeClr val="bg1"/>
              </a:solidFill>
            </p:grpSpPr>
            <p:sp>
              <p:nvSpPr>
                <p:cNvPr id="53" name="Rectangle 218">
                  <a:extLst>
                    <a:ext uri="{FF2B5EF4-FFF2-40B4-BE49-F238E27FC236}">
                      <a16:creationId xmlns:a16="http://schemas.microsoft.com/office/drawing/2014/main" id="{850D0853-CF95-422C-A2F8-C662BA0F93BC}"/>
                    </a:ext>
                  </a:extLst>
                </p:cNvPr>
                <p:cNvSpPr>
                  <a:spLocks noChangeArrowheads="1"/>
                </p:cNvSpPr>
                <p:nvPr/>
              </p:nvSpPr>
              <p:spPr bwMode="auto">
                <a:xfrm>
                  <a:off x="4553515" y="2048101"/>
                  <a:ext cx="254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54" name="Rectangle 219">
                  <a:extLst>
                    <a:ext uri="{FF2B5EF4-FFF2-40B4-BE49-F238E27FC236}">
                      <a16:creationId xmlns:a16="http://schemas.microsoft.com/office/drawing/2014/main" id="{625663BA-045F-48B3-8E29-7FAD746FAC1A}"/>
                    </a:ext>
                  </a:extLst>
                </p:cNvPr>
                <p:cNvSpPr>
                  <a:spLocks noChangeArrowheads="1"/>
                </p:cNvSpPr>
                <p:nvPr/>
              </p:nvSpPr>
              <p:spPr bwMode="auto">
                <a:xfrm>
                  <a:off x="4656703" y="2048101"/>
                  <a:ext cx="206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55" name="Freeform 220">
                  <a:extLst>
                    <a:ext uri="{FF2B5EF4-FFF2-40B4-BE49-F238E27FC236}">
                      <a16:creationId xmlns:a16="http://schemas.microsoft.com/office/drawing/2014/main" id="{EDA525CE-F248-48F0-80FF-AD4AD54E15A3}"/>
                    </a:ext>
                  </a:extLst>
                </p:cNvPr>
                <p:cNvSpPr>
                  <a:spLocks/>
                </p:cNvSpPr>
                <p:nvPr/>
              </p:nvSpPr>
              <p:spPr bwMode="auto">
                <a:xfrm>
                  <a:off x="4596378" y="1970313"/>
                  <a:ext cx="38100" cy="19050"/>
                </a:xfrm>
                <a:custGeom>
                  <a:avLst/>
                  <a:gdLst>
                    <a:gd name="T0" fmla="*/ 2147483647 w 12"/>
                    <a:gd name="T1" fmla="*/ 2147483647 h 6"/>
                    <a:gd name="T2" fmla="*/ 2147483647 w 12"/>
                    <a:gd name="T3" fmla="*/ 0 h 6"/>
                    <a:gd name="T4" fmla="*/ 2147483647 w 12"/>
                    <a:gd name="T5" fmla="*/ 2147483647 h 6"/>
                    <a:gd name="T6" fmla="*/ 0 w 12"/>
                    <a:gd name="T7" fmla="*/ 0 h 6"/>
                    <a:gd name="T8" fmla="*/ 0 w 12"/>
                    <a:gd name="T9" fmla="*/ 2147483647 h 6"/>
                    <a:gd name="T10" fmla="*/ 2147483647 w 12"/>
                    <a:gd name="T11" fmla="*/ 2147483647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12" y="3"/>
                      </a:moveTo>
                      <a:cubicBezTo>
                        <a:pt x="12" y="0"/>
                        <a:pt x="12" y="0"/>
                        <a:pt x="12" y="0"/>
                      </a:cubicBezTo>
                      <a:cubicBezTo>
                        <a:pt x="12" y="2"/>
                        <a:pt x="10" y="3"/>
                        <a:pt x="6" y="3"/>
                      </a:cubicBezTo>
                      <a:cubicBezTo>
                        <a:pt x="3" y="3"/>
                        <a:pt x="0" y="2"/>
                        <a:pt x="0" y="0"/>
                      </a:cubicBezTo>
                      <a:cubicBezTo>
                        <a:pt x="0" y="3"/>
                        <a:pt x="0" y="3"/>
                        <a:pt x="0" y="3"/>
                      </a:cubicBezTo>
                      <a:cubicBezTo>
                        <a:pt x="0" y="5"/>
                        <a:pt x="3" y="6"/>
                        <a:pt x="6" y="6"/>
                      </a:cubicBezTo>
                      <a:cubicBezTo>
                        <a:pt x="10" y="6"/>
                        <a:pt x="12" y="5"/>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56" name="Freeform 221">
                  <a:extLst>
                    <a:ext uri="{FF2B5EF4-FFF2-40B4-BE49-F238E27FC236}">
                      <a16:creationId xmlns:a16="http://schemas.microsoft.com/office/drawing/2014/main" id="{AF75E912-A236-478B-A7D9-413EA1AA7ED2}"/>
                    </a:ext>
                  </a:extLst>
                </p:cNvPr>
                <p:cNvSpPr>
                  <a:spLocks/>
                </p:cNvSpPr>
                <p:nvPr/>
              </p:nvSpPr>
              <p:spPr bwMode="auto">
                <a:xfrm>
                  <a:off x="4596378" y="1960788"/>
                  <a:ext cx="38100" cy="15875"/>
                </a:xfrm>
                <a:custGeom>
                  <a:avLst/>
                  <a:gdLst>
                    <a:gd name="T0" fmla="*/ 2147483647 w 12"/>
                    <a:gd name="T1" fmla="*/ 0 h 5"/>
                    <a:gd name="T2" fmla="*/ 2147483647 w 12"/>
                    <a:gd name="T3" fmla="*/ 2147483647 h 5"/>
                    <a:gd name="T4" fmla="*/ 0 w 12"/>
                    <a:gd name="T5" fmla="*/ 0 h 5"/>
                    <a:gd name="T6" fmla="*/ 0 w 12"/>
                    <a:gd name="T7" fmla="*/ 2147483647 h 5"/>
                    <a:gd name="T8" fmla="*/ 2147483647 w 12"/>
                    <a:gd name="T9" fmla="*/ 2147483647 h 5"/>
                    <a:gd name="T10" fmla="*/ 2147483647 w 12"/>
                    <a:gd name="T11" fmla="*/ 2147483647 h 5"/>
                    <a:gd name="T12" fmla="*/ 2147483647 w 12"/>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5">
                      <a:moveTo>
                        <a:pt x="12" y="0"/>
                      </a:moveTo>
                      <a:cubicBezTo>
                        <a:pt x="12" y="1"/>
                        <a:pt x="10" y="2"/>
                        <a:pt x="6" y="2"/>
                      </a:cubicBezTo>
                      <a:cubicBezTo>
                        <a:pt x="3" y="2"/>
                        <a:pt x="0" y="1"/>
                        <a:pt x="0" y="0"/>
                      </a:cubicBezTo>
                      <a:cubicBezTo>
                        <a:pt x="0" y="3"/>
                        <a:pt x="0" y="3"/>
                        <a:pt x="0" y="3"/>
                      </a:cubicBezTo>
                      <a:cubicBezTo>
                        <a:pt x="0" y="4"/>
                        <a:pt x="3" y="5"/>
                        <a:pt x="6" y="5"/>
                      </a:cubicBezTo>
                      <a:cubicBezTo>
                        <a:pt x="10" y="5"/>
                        <a:pt x="12" y="4"/>
                        <a:pt x="12" y="3"/>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57" name="Freeform 222">
                  <a:extLst>
                    <a:ext uri="{FF2B5EF4-FFF2-40B4-BE49-F238E27FC236}">
                      <a16:creationId xmlns:a16="http://schemas.microsoft.com/office/drawing/2014/main" id="{3E72E460-3FC3-4E08-B845-0BC108DB7A1F}"/>
                    </a:ext>
                  </a:extLst>
                </p:cNvPr>
                <p:cNvSpPr>
                  <a:spLocks noEditPoints="1"/>
                </p:cNvSpPr>
                <p:nvPr/>
              </p:nvSpPr>
              <p:spPr bwMode="auto">
                <a:xfrm>
                  <a:off x="4596378" y="1940151"/>
                  <a:ext cx="38100" cy="23813"/>
                </a:xfrm>
                <a:custGeom>
                  <a:avLst/>
                  <a:gdLst>
                    <a:gd name="T0" fmla="*/ 0 w 12"/>
                    <a:gd name="T1" fmla="*/ 2147483647 h 8"/>
                    <a:gd name="T2" fmla="*/ 2147483647 w 12"/>
                    <a:gd name="T3" fmla="*/ 2147483647 h 8"/>
                    <a:gd name="T4" fmla="*/ 2147483647 w 12"/>
                    <a:gd name="T5" fmla="*/ 2147483647 h 8"/>
                    <a:gd name="T6" fmla="*/ 2147483647 w 12"/>
                    <a:gd name="T7" fmla="*/ 2147483647 h 8"/>
                    <a:gd name="T8" fmla="*/ 2147483647 w 12"/>
                    <a:gd name="T9" fmla="*/ 0 h 8"/>
                    <a:gd name="T10" fmla="*/ 0 w 12"/>
                    <a:gd name="T11" fmla="*/ 2147483647 h 8"/>
                    <a:gd name="T12" fmla="*/ 0 w 12"/>
                    <a:gd name="T13" fmla="*/ 2147483647 h 8"/>
                    <a:gd name="T14" fmla="*/ 0 w 12"/>
                    <a:gd name="T15" fmla="*/ 2147483647 h 8"/>
                    <a:gd name="T16" fmla="*/ 2147483647 w 12"/>
                    <a:gd name="T17" fmla="*/ 2147483647 h 8"/>
                    <a:gd name="T18" fmla="*/ 2147483647 w 12"/>
                    <a:gd name="T19" fmla="*/ 2147483647 h 8"/>
                    <a:gd name="T20" fmla="*/ 2147483647 w 12"/>
                    <a:gd name="T21" fmla="*/ 2147483647 h 8"/>
                    <a:gd name="T22" fmla="*/ 0 w 12"/>
                    <a:gd name="T23" fmla="*/ 2147483647 h 8"/>
                    <a:gd name="T24" fmla="*/ 2147483647 w 12"/>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8">
                      <a:moveTo>
                        <a:pt x="0" y="6"/>
                      </a:moveTo>
                      <a:cubicBezTo>
                        <a:pt x="0" y="7"/>
                        <a:pt x="3" y="8"/>
                        <a:pt x="6" y="8"/>
                      </a:cubicBezTo>
                      <a:cubicBezTo>
                        <a:pt x="10" y="8"/>
                        <a:pt x="12" y="7"/>
                        <a:pt x="12" y="6"/>
                      </a:cubicBezTo>
                      <a:cubicBezTo>
                        <a:pt x="12" y="3"/>
                        <a:pt x="12" y="3"/>
                        <a:pt x="12" y="3"/>
                      </a:cubicBezTo>
                      <a:cubicBezTo>
                        <a:pt x="12" y="2"/>
                        <a:pt x="10" y="0"/>
                        <a:pt x="6" y="0"/>
                      </a:cubicBezTo>
                      <a:cubicBezTo>
                        <a:pt x="3" y="0"/>
                        <a:pt x="0" y="2"/>
                        <a:pt x="0" y="3"/>
                      </a:cubicBezTo>
                      <a:cubicBezTo>
                        <a:pt x="0" y="3"/>
                        <a:pt x="0" y="3"/>
                        <a:pt x="0" y="3"/>
                      </a:cubicBezTo>
                      <a:lnTo>
                        <a:pt x="0" y="6"/>
                      </a:lnTo>
                      <a:close/>
                      <a:moveTo>
                        <a:pt x="6" y="1"/>
                      </a:moveTo>
                      <a:cubicBezTo>
                        <a:pt x="10" y="1"/>
                        <a:pt x="12" y="2"/>
                        <a:pt x="12" y="3"/>
                      </a:cubicBezTo>
                      <a:cubicBezTo>
                        <a:pt x="12" y="4"/>
                        <a:pt x="10" y="5"/>
                        <a:pt x="6" y="5"/>
                      </a:cubicBezTo>
                      <a:cubicBezTo>
                        <a:pt x="3" y="5"/>
                        <a:pt x="0" y="4"/>
                        <a:pt x="0" y="3"/>
                      </a:cubicBezTo>
                      <a:cubicBezTo>
                        <a:pt x="0" y="2"/>
                        <a:pt x="3"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58" name="Freeform 223">
                  <a:extLst>
                    <a:ext uri="{FF2B5EF4-FFF2-40B4-BE49-F238E27FC236}">
                      <a16:creationId xmlns:a16="http://schemas.microsoft.com/office/drawing/2014/main" id="{58E36A1D-4CFB-4AB3-BAD0-1DF000222239}"/>
                    </a:ext>
                  </a:extLst>
                </p:cNvPr>
                <p:cNvSpPr>
                  <a:spLocks noEditPoints="1"/>
                </p:cNvSpPr>
                <p:nvPr/>
              </p:nvSpPr>
              <p:spPr bwMode="auto">
                <a:xfrm>
                  <a:off x="4599553" y="1943326"/>
                  <a:ext cx="34925" cy="12700"/>
                </a:xfrm>
                <a:custGeom>
                  <a:avLst/>
                  <a:gdLst>
                    <a:gd name="T0" fmla="*/ 2147483647 w 11"/>
                    <a:gd name="T1" fmla="*/ 2147483647 h 4"/>
                    <a:gd name="T2" fmla="*/ 2147483647 w 11"/>
                    <a:gd name="T3" fmla="*/ 2147483647 h 4"/>
                    <a:gd name="T4" fmla="*/ 2147483647 w 11"/>
                    <a:gd name="T5" fmla="*/ 0 h 4"/>
                    <a:gd name="T6" fmla="*/ 0 w 11"/>
                    <a:gd name="T7" fmla="*/ 2147483647 h 4"/>
                    <a:gd name="T8" fmla="*/ 2147483647 w 11"/>
                    <a:gd name="T9" fmla="*/ 2147483647 h 4"/>
                    <a:gd name="T10" fmla="*/ 2147483647 w 11"/>
                    <a:gd name="T11" fmla="*/ 0 h 4"/>
                    <a:gd name="T12" fmla="*/ 2147483647 w 11"/>
                    <a:gd name="T13" fmla="*/ 2147483647 h 4"/>
                    <a:gd name="T14" fmla="*/ 2147483647 w 11"/>
                    <a:gd name="T15" fmla="*/ 2147483647 h 4"/>
                    <a:gd name="T16" fmla="*/ 0 w 11"/>
                    <a:gd name="T17" fmla="*/ 2147483647 h 4"/>
                    <a:gd name="T18" fmla="*/ 2147483647 w 11"/>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4">
                      <a:moveTo>
                        <a:pt x="5" y="4"/>
                      </a:moveTo>
                      <a:cubicBezTo>
                        <a:pt x="8" y="4"/>
                        <a:pt x="11" y="3"/>
                        <a:pt x="11" y="2"/>
                      </a:cubicBezTo>
                      <a:cubicBezTo>
                        <a:pt x="11" y="1"/>
                        <a:pt x="8" y="0"/>
                        <a:pt x="5" y="0"/>
                      </a:cubicBezTo>
                      <a:cubicBezTo>
                        <a:pt x="2" y="0"/>
                        <a:pt x="0" y="1"/>
                        <a:pt x="0" y="2"/>
                      </a:cubicBezTo>
                      <a:cubicBezTo>
                        <a:pt x="0" y="3"/>
                        <a:pt x="2" y="4"/>
                        <a:pt x="5" y="4"/>
                      </a:cubicBezTo>
                      <a:close/>
                      <a:moveTo>
                        <a:pt x="5" y="0"/>
                      </a:moveTo>
                      <a:cubicBezTo>
                        <a:pt x="8" y="0"/>
                        <a:pt x="10" y="1"/>
                        <a:pt x="10" y="2"/>
                      </a:cubicBezTo>
                      <a:cubicBezTo>
                        <a:pt x="10" y="3"/>
                        <a:pt x="8" y="4"/>
                        <a:pt x="5" y="4"/>
                      </a:cubicBezTo>
                      <a:cubicBezTo>
                        <a:pt x="3" y="4"/>
                        <a:pt x="0" y="3"/>
                        <a:pt x="0" y="2"/>
                      </a:cubicBezTo>
                      <a:cubicBezTo>
                        <a:pt x="0" y="1"/>
                        <a:pt x="3"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59" name="Freeform 224">
                  <a:extLst>
                    <a:ext uri="{FF2B5EF4-FFF2-40B4-BE49-F238E27FC236}">
                      <a16:creationId xmlns:a16="http://schemas.microsoft.com/office/drawing/2014/main" id="{0217E181-7FFA-422E-AE79-0A8E198553DB}"/>
                    </a:ext>
                  </a:extLst>
                </p:cNvPr>
                <p:cNvSpPr>
                  <a:spLocks/>
                </p:cNvSpPr>
                <p:nvPr/>
              </p:nvSpPr>
              <p:spPr bwMode="auto">
                <a:xfrm>
                  <a:off x="4510653" y="2057626"/>
                  <a:ext cx="39688" cy="15875"/>
                </a:xfrm>
                <a:custGeom>
                  <a:avLst/>
                  <a:gdLst>
                    <a:gd name="T0" fmla="*/ 2147483647 w 13"/>
                    <a:gd name="T1" fmla="*/ 2147483647 h 5"/>
                    <a:gd name="T2" fmla="*/ 0 w 13"/>
                    <a:gd name="T3" fmla="*/ 0 h 5"/>
                    <a:gd name="T4" fmla="*/ 0 w 13"/>
                    <a:gd name="T5" fmla="*/ 2147483647 h 5"/>
                    <a:gd name="T6" fmla="*/ 2147483647 w 13"/>
                    <a:gd name="T7" fmla="*/ 2147483647 h 5"/>
                    <a:gd name="T8" fmla="*/ 2147483647 w 13"/>
                    <a:gd name="T9" fmla="*/ 2147483647 h 5"/>
                    <a:gd name="T10" fmla="*/ 2147483647 w 13"/>
                    <a:gd name="T11" fmla="*/ 0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
                      <a:moveTo>
                        <a:pt x="7" y="2"/>
                      </a:moveTo>
                      <a:cubicBezTo>
                        <a:pt x="3" y="2"/>
                        <a:pt x="0" y="1"/>
                        <a:pt x="0" y="0"/>
                      </a:cubicBezTo>
                      <a:cubicBezTo>
                        <a:pt x="0" y="3"/>
                        <a:pt x="0" y="3"/>
                        <a:pt x="0" y="3"/>
                      </a:cubicBezTo>
                      <a:cubicBezTo>
                        <a:pt x="0" y="4"/>
                        <a:pt x="3" y="5"/>
                        <a:pt x="7" y="5"/>
                      </a:cubicBezTo>
                      <a:cubicBezTo>
                        <a:pt x="10" y="5"/>
                        <a:pt x="13" y="4"/>
                        <a:pt x="13" y="3"/>
                      </a:cubicBezTo>
                      <a:cubicBezTo>
                        <a:pt x="13" y="0"/>
                        <a:pt x="13" y="0"/>
                        <a:pt x="13" y="0"/>
                      </a:cubicBezTo>
                      <a:cubicBezTo>
                        <a:pt x="13" y="1"/>
                        <a:pt x="10"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60" name="Freeform 225">
                  <a:extLst>
                    <a:ext uri="{FF2B5EF4-FFF2-40B4-BE49-F238E27FC236}">
                      <a16:creationId xmlns:a16="http://schemas.microsoft.com/office/drawing/2014/main" id="{61CFDA53-D241-4DC8-9126-0B5082765D7E}"/>
                    </a:ext>
                  </a:extLst>
                </p:cNvPr>
                <p:cNvSpPr>
                  <a:spLocks/>
                </p:cNvSpPr>
                <p:nvPr/>
              </p:nvSpPr>
              <p:spPr bwMode="auto">
                <a:xfrm>
                  <a:off x="4510653" y="2044926"/>
                  <a:ext cx="39688" cy="19050"/>
                </a:xfrm>
                <a:custGeom>
                  <a:avLst/>
                  <a:gdLst>
                    <a:gd name="T0" fmla="*/ 2147483647 w 13"/>
                    <a:gd name="T1" fmla="*/ 2147483647 h 6"/>
                    <a:gd name="T2" fmla="*/ 0 w 13"/>
                    <a:gd name="T3" fmla="*/ 0 h 6"/>
                    <a:gd name="T4" fmla="*/ 0 w 13"/>
                    <a:gd name="T5" fmla="*/ 2147483647 h 6"/>
                    <a:gd name="T6" fmla="*/ 2147483647 w 13"/>
                    <a:gd name="T7" fmla="*/ 2147483647 h 6"/>
                    <a:gd name="T8" fmla="*/ 2147483647 w 13"/>
                    <a:gd name="T9" fmla="*/ 2147483647 h 6"/>
                    <a:gd name="T10" fmla="*/ 2147483647 w 13"/>
                    <a:gd name="T11" fmla="*/ 0 h 6"/>
                    <a:gd name="T12" fmla="*/ 2147483647 w 13"/>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7" y="3"/>
                      </a:moveTo>
                      <a:cubicBezTo>
                        <a:pt x="3" y="3"/>
                        <a:pt x="0" y="2"/>
                        <a:pt x="0" y="0"/>
                      </a:cubicBezTo>
                      <a:cubicBezTo>
                        <a:pt x="0" y="3"/>
                        <a:pt x="0" y="3"/>
                        <a:pt x="0" y="3"/>
                      </a:cubicBezTo>
                      <a:cubicBezTo>
                        <a:pt x="0" y="5"/>
                        <a:pt x="3" y="6"/>
                        <a:pt x="7" y="6"/>
                      </a:cubicBezTo>
                      <a:cubicBezTo>
                        <a:pt x="10" y="6"/>
                        <a:pt x="13" y="5"/>
                        <a:pt x="13" y="3"/>
                      </a:cubicBezTo>
                      <a:cubicBezTo>
                        <a:pt x="13" y="0"/>
                        <a:pt x="13" y="0"/>
                        <a:pt x="13" y="0"/>
                      </a:cubicBezTo>
                      <a:cubicBezTo>
                        <a:pt x="13" y="2"/>
                        <a:pt x="10" y="3"/>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61" name="Freeform 226">
                  <a:extLst>
                    <a:ext uri="{FF2B5EF4-FFF2-40B4-BE49-F238E27FC236}">
                      <a16:creationId xmlns:a16="http://schemas.microsoft.com/office/drawing/2014/main" id="{BA74041B-4B89-4C12-A4E9-400D91C9E109}"/>
                    </a:ext>
                  </a:extLst>
                </p:cNvPr>
                <p:cNvSpPr>
                  <a:spLocks noEditPoints="1"/>
                </p:cNvSpPr>
                <p:nvPr/>
              </p:nvSpPr>
              <p:spPr bwMode="auto">
                <a:xfrm>
                  <a:off x="4510653" y="2025876"/>
                  <a:ext cx="39688" cy="25400"/>
                </a:xfrm>
                <a:custGeom>
                  <a:avLst/>
                  <a:gdLst>
                    <a:gd name="T0" fmla="*/ 2147483647 w 13"/>
                    <a:gd name="T1" fmla="*/ 0 h 8"/>
                    <a:gd name="T2" fmla="*/ 0 w 13"/>
                    <a:gd name="T3" fmla="*/ 2147483647 h 8"/>
                    <a:gd name="T4" fmla="*/ 0 w 13"/>
                    <a:gd name="T5" fmla="*/ 2147483647 h 8"/>
                    <a:gd name="T6" fmla="*/ 0 w 13"/>
                    <a:gd name="T7" fmla="*/ 2147483647 h 8"/>
                    <a:gd name="T8" fmla="*/ 2147483647 w 13"/>
                    <a:gd name="T9" fmla="*/ 2147483647 h 8"/>
                    <a:gd name="T10" fmla="*/ 2147483647 w 13"/>
                    <a:gd name="T11" fmla="*/ 2147483647 h 8"/>
                    <a:gd name="T12" fmla="*/ 2147483647 w 13"/>
                    <a:gd name="T13" fmla="*/ 2147483647 h 8"/>
                    <a:gd name="T14" fmla="*/ 2147483647 w 13"/>
                    <a:gd name="T15" fmla="*/ 0 h 8"/>
                    <a:gd name="T16" fmla="*/ 2147483647 w 13"/>
                    <a:gd name="T17" fmla="*/ 2147483647 h 8"/>
                    <a:gd name="T18" fmla="*/ 2147483647 w 13"/>
                    <a:gd name="T19" fmla="*/ 2147483647 h 8"/>
                    <a:gd name="T20" fmla="*/ 2147483647 w 13"/>
                    <a:gd name="T21" fmla="*/ 0 h 8"/>
                    <a:gd name="T22" fmla="*/ 2147483647 w 13"/>
                    <a:gd name="T23" fmla="*/ 2147483647 h 8"/>
                    <a:gd name="T24" fmla="*/ 2147483647 w 13"/>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8">
                      <a:moveTo>
                        <a:pt x="7" y="0"/>
                      </a:moveTo>
                      <a:cubicBezTo>
                        <a:pt x="3" y="0"/>
                        <a:pt x="0" y="1"/>
                        <a:pt x="0" y="3"/>
                      </a:cubicBezTo>
                      <a:cubicBezTo>
                        <a:pt x="0" y="3"/>
                        <a:pt x="0" y="3"/>
                        <a:pt x="0" y="3"/>
                      </a:cubicBezTo>
                      <a:cubicBezTo>
                        <a:pt x="0" y="6"/>
                        <a:pt x="0" y="6"/>
                        <a:pt x="0" y="6"/>
                      </a:cubicBezTo>
                      <a:cubicBezTo>
                        <a:pt x="0" y="7"/>
                        <a:pt x="3" y="8"/>
                        <a:pt x="7" y="8"/>
                      </a:cubicBezTo>
                      <a:cubicBezTo>
                        <a:pt x="10" y="8"/>
                        <a:pt x="13" y="7"/>
                        <a:pt x="13" y="6"/>
                      </a:cubicBezTo>
                      <a:cubicBezTo>
                        <a:pt x="13" y="3"/>
                        <a:pt x="13" y="3"/>
                        <a:pt x="13" y="3"/>
                      </a:cubicBezTo>
                      <a:cubicBezTo>
                        <a:pt x="13" y="1"/>
                        <a:pt x="10" y="0"/>
                        <a:pt x="7" y="0"/>
                      </a:cubicBezTo>
                      <a:close/>
                      <a:moveTo>
                        <a:pt x="7" y="5"/>
                      </a:moveTo>
                      <a:cubicBezTo>
                        <a:pt x="3" y="5"/>
                        <a:pt x="1" y="4"/>
                        <a:pt x="1" y="3"/>
                      </a:cubicBezTo>
                      <a:cubicBezTo>
                        <a:pt x="1" y="1"/>
                        <a:pt x="3" y="0"/>
                        <a:pt x="7" y="0"/>
                      </a:cubicBezTo>
                      <a:cubicBezTo>
                        <a:pt x="10" y="0"/>
                        <a:pt x="13" y="1"/>
                        <a:pt x="13" y="3"/>
                      </a:cubicBezTo>
                      <a:cubicBezTo>
                        <a:pt x="13" y="4"/>
                        <a:pt x="10"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62" name="Freeform 227">
                  <a:extLst>
                    <a:ext uri="{FF2B5EF4-FFF2-40B4-BE49-F238E27FC236}">
                      <a16:creationId xmlns:a16="http://schemas.microsoft.com/office/drawing/2014/main" id="{F3F5CEDF-9E41-4F48-8DF1-1503EEBB3212}"/>
                    </a:ext>
                  </a:extLst>
                </p:cNvPr>
                <p:cNvSpPr>
                  <a:spLocks noEditPoints="1"/>
                </p:cNvSpPr>
                <p:nvPr/>
              </p:nvSpPr>
              <p:spPr bwMode="auto">
                <a:xfrm>
                  <a:off x="4513828" y="2025876"/>
                  <a:ext cx="33338" cy="15875"/>
                </a:xfrm>
                <a:custGeom>
                  <a:avLst/>
                  <a:gdLst>
                    <a:gd name="T0" fmla="*/ 2147483647 w 11"/>
                    <a:gd name="T1" fmla="*/ 0 h 5"/>
                    <a:gd name="T2" fmla="*/ 0 w 11"/>
                    <a:gd name="T3" fmla="*/ 2147483647 h 5"/>
                    <a:gd name="T4" fmla="*/ 2147483647 w 11"/>
                    <a:gd name="T5" fmla="*/ 2147483647 h 5"/>
                    <a:gd name="T6" fmla="*/ 2147483647 w 11"/>
                    <a:gd name="T7" fmla="*/ 2147483647 h 5"/>
                    <a:gd name="T8" fmla="*/ 2147483647 w 11"/>
                    <a:gd name="T9" fmla="*/ 0 h 5"/>
                    <a:gd name="T10" fmla="*/ 2147483647 w 11"/>
                    <a:gd name="T11" fmla="*/ 2147483647 h 5"/>
                    <a:gd name="T12" fmla="*/ 2147483647 w 11"/>
                    <a:gd name="T13" fmla="*/ 2147483647 h 5"/>
                    <a:gd name="T14" fmla="*/ 2147483647 w 11"/>
                    <a:gd name="T15" fmla="*/ 2147483647 h 5"/>
                    <a:gd name="T16" fmla="*/ 2147483647 w 11"/>
                    <a:gd name="T17" fmla="*/ 2147483647 h 5"/>
                    <a:gd name="T18" fmla="*/ 2147483647 w 11"/>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5">
                      <a:moveTo>
                        <a:pt x="6" y="0"/>
                      </a:moveTo>
                      <a:cubicBezTo>
                        <a:pt x="2" y="0"/>
                        <a:pt x="0" y="1"/>
                        <a:pt x="0" y="3"/>
                      </a:cubicBezTo>
                      <a:cubicBezTo>
                        <a:pt x="0" y="4"/>
                        <a:pt x="2" y="5"/>
                        <a:pt x="6" y="5"/>
                      </a:cubicBezTo>
                      <a:cubicBezTo>
                        <a:pt x="9" y="5"/>
                        <a:pt x="11" y="4"/>
                        <a:pt x="11" y="3"/>
                      </a:cubicBezTo>
                      <a:cubicBezTo>
                        <a:pt x="11" y="1"/>
                        <a:pt x="9" y="0"/>
                        <a:pt x="6" y="0"/>
                      </a:cubicBezTo>
                      <a:close/>
                      <a:moveTo>
                        <a:pt x="6" y="4"/>
                      </a:moveTo>
                      <a:cubicBezTo>
                        <a:pt x="3" y="4"/>
                        <a:pt x="1" y="4"/>
                        <a:pt x="1" y="3"/>
                      </a:cubicBezTo>
                      <a:cubicBezTo>
                        <a:pt x="1" y="1"/>
                        <a:pt x="3" y="1"/>
                        <a:pt x="6" y="1"/>
                      </a:cubicBezTo>
                      <a:cubicBezTo>
                        <a:pt x="8" y="1"/>
                        <a:pt x="10" y="1"/>
                        <a:pt x="10" y="3"/>
                      </a:cubicBezTo>
                      <a:cubicBezTo>
                        <a:pt x="10" y="4"/>
                        <a:pt x="8"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63" name="Freeform 228">
                  <a:extLst>
                    <a:ext uri="{FF2B5EF4-FFF2-40B4-BE49-F238E27FC236}">
                      <a16:creationId xmlns:a16="http://schemas.microsoft.com/office/drawing/2014/main" id="{1CC00463-2909-4E16-BAED-03F9C26B38C5}"/>
                    </a:ext>
                  </a:extLst>
                </p:cNvPr>
                <p:cNvSpPr>
                  <a:spLocks/>
                </p:cNvSpPr>
                <p:nvPr/>
              </p:nvSpPr>
              <p:spPr bwMode="auto">
                <a:xfrm>
                  <a:off x="4596378" y="2144937"/>
                  <a:ext cx="38100" cy="17463"/>
                </a:xfrm>
                <a:custGeom>
                  <a:avLst/>
                  <a:gdLst>
                    <a:gd name="T0" fmla="*/ 2147483647 w 12"/>
                    <a:gd name="T1" fmla="*/ 2147483647 h 6"/>
                    <a:gd name="T2" fmla="*/ 0 w 12"/>
                    <a:gd name="T3" fmla="*/ 0 h 6"/>
                    <a:gd name="T4" fmla="*/ 0 w 12"/>
                    <a:gd name="T5" fmla="*/ 2147483647 h 6"/>
                    <a:gd name="T6" fmla="*/ 2147483647 w 12"/>
                    <a:gd name="T7" fmla="*/ 2147483647 h 6"/>
                    <a:gd name="T8" fmla="*/ 2147483647 w 12"/>
                    <a:gd name="T9" fmla="*/ 2147483647 h 6"/>
                    <a:gd name="T10" fmla="*/ 2147483647 w 12"/>
                    <a:gd name="T11" fmla="*/ 0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6" y="3"/>
                      </a:moveTo>
                      <a:cubicBezTo>
                        <a:pt x="3" y="3"/>
                        <a:pt x="0" y="2"/>
                        <a:pt x="0" y="0"/>
                      </a:cubicBezTo>
                      <a:cubicBezTo>
                        <a:pt x="0" y="3"/>
                        <a:pt x="0" y="3"/>
                        <a:pt x="0" y="3"/>
                      </a:cubicBezTo>
                      <a:cubicBezTo>
                        <a:pt x="0" y="5"/>
                        <a:pt x="3" y="6"/>
                        <a:pt x="6" y="6"/>
                      </a:cubicBezTo>
                      <a:cubicBezTo>
                        <a:pt x="10" y="6"/>
                        <a:pt x="12" y="5"/>
                        <a:pt x="12" y="3"/>
                      </a:cubicBezTo>
                      <a:cubicBezTo>
                        <a:pt x="12" y="0"/>
                        <a:pt x="12" y="0"/>
                        <a:pt x="12" y="0"/>
                      </a:cubicBezTo>
                      <a:cubicBezTo>
                        <a:pt x="12" y="2"/>
                        <a:pt x="10"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64" name="Freeform 229">
                  <a:extLst>
                    <a:ext uri="{FF2B5EF4-FFF2-40B4-BE49-F238E27FC236}">
                      <a16:creationId xmlns:a16="http://schemas.microsoft.com/office/drawing/2014/main" id="{FB3779D3-E9D2-4DDD-8491-271F69276E93}"/>
                    </a:ext>
                  </a:extLst>
                </p:cNvPr>
                <p:cNvSpPr>
                  <a:spLocks/>
                </p:cNvSpPr>
                <p:nvPr/>
              </p:nvSpPr>
              <p:spPr bwMode="auto">
                <a:xfrm>
                  <a:off x="4596378" y="2132237"/>
                  <a:ext cx="38100" cy="19050"/>
                </a:xfrm>
                <a:custGeom>
                  <a:avLst/>
                  <a:gdLst>
                    <a:gd name="T0" fmla="*/ 2147483647 w 12"/>
                    <a:gd name="T1" fmla="*/ 2147483647 h 6"/>
                    <a:gd name="T2" fmla="*/ 0 w 12"/>
                    <a:gd name="T3" fmla="*/ 0 h 6"/>
                    <a:gd name="T4" fmla="*/ 0 w 12"/>
                    <a:gd name="T5" fmla="*/ 2147483647 h 6"/>
                    <a:gd name="T6" fmla="*/ 2147483647 w 12"/>
                    <a:gd name="T7" fmla="*/ 2147483647 h 6"/>
                    <a:gd name="T8" fmla="*/ 2147483647 w 12"/>
                    <a:gd name="T9" fmla="*/ 2147483647 h 6"/>
                    <a:gd name="T10" fmla="*/ 2147483647 w 12"/>
                    <a:gd name="T11" fmla="*/ 0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6" y="3"/>
                      </a:moveTo>
                      <a:cubicBezTo>
                        <a:pt x="3" y="3"/>
                        <a:pt x="0" y="2"/>
                        <a:pt x="0" y="0"/>
                      </a:cubicBezTo>
                      <a:cubicBezTo>
                        <a:pt x="0" y="3"/>
                        <a:pt x="0" y="3"/>
                        <a:pt x="0" y="3"/>
                      </a:cubicBezTo>
                      <a:cubicBezTo>
                        <a:pt x="0" y="5"/>
                        <a:pt x="3" y="6"/>
                        <a:pt x="6" y="6"/>
                      </a:cubicBezTo>
                      <a:cubicBezTo>
                        <a:pt x="10" y="6"/>
                        <a:pt x="12" y="5"/>
                        <a:pt x="12" y="3"/>
                      </a:cubicBezTo>
                      <a:cubicBezTo>
                        <a:pt x="12" y="0"/>
                        <a:pt x="12" y="0"/>
                        <a:pt x="12" y="0"/>
                      </a:cubicBezTo>
                      <a:cubicBezTo>
                        <a:pt x="12" y="2"/>
                        <a:pt x="10"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65" name="Freeform 230">
                  <a:extLst>
                    <a:ext uri="{FF2B5EF4-FFF2-40B4-BE49-F238E27FC236}">
                      <a16:creationId xmlns:a16="http://schemas.microsoft.com/office/drawing/2014/main" id="{CE00DD10-B4A1-4EFA-8C69-3B2CFB0212E3}"/>
                    </a:ext>
                  </a:extLst>
                </p:cNvPr>
                <p:cNvSpPr>
                  <a:spLocks noEditPoints="1"/>
                </p:cNvSpPr>
                <p:nvPr/>
              </p:nvSpPr>
              <p:spPr bwMode="auto">
                <a:xfrm>
                  <a:off x="4596378" y="2113187"/>
                  <a:ext cx="38100" cy="25400"/>
                </a:xfrm>
                <a:custGeom>
                  <a:avLst/>
                  <a:gdLst>
                    <a:gd name="T0" fmla="*/ 2147483647 w 12"/>
                    <a:gd name="T1" fmla="*/ 0 h 8"/>
                    <a:gd name="T2" fmla="*/ 0 w 12"/>
                    <a:gd name="T3" fmla="*/ 2147483647 h 8"/>
                    <a:gd name="T4" fmla="*/ 0 w 12"/>
                    <a:gd name="T5" fmla="*/ 2147483647 h 8"/>
                    <a:gd name="T6" fmla="*/ 0 w 12"/>
                    <a:gd name="T7" fmla="*/ 2147483647 h 8"/>
                    <a:gd name="T8" fmla="*/ 2147483647 w 12"/>
                    <a:gd name="T9" fmla="*/ 2147483647 h 8"/>
                    <a:gd name="T10" fmla="*/ 2147483647 w 12"/>
                    <a:gd name="T11" fmla="*/ 2147483647 h 8"/>
                    <a:gd name="T12" fmla="*/ 2147483647 w 12"/>
                    <a:gd name="T13" fmla="*/ 2147483647 h 8"/>
                    <a:gd name="T14" fmla="*/ 2147483647 w 12"/>
                    <a:gd name="T15" fmla="*/ 0 h 8"/>
                    <a:gd name="T16" fmla="*/ 2147483647 w 12"/>
                    <a:gd name="T17" fmla="*/ 2147483647 h 8"/>
                    <a:gd name="T18" fmla="*/ 0 w 12"/>
                    <a:gd name="T19" fmla="*/ 2147483647 h 8"/>
                    <a:gd name="T20" fmla="*/ 2147483647 w 12"/>
                    <a:gd name="T21" fmla="*/ 0 h 8"/>
                    <a:gd name="T22" fmla="*/ 2147483647 w 12"/>
                    <a:gd name="T23" fmla="*/ 2147483647 h 8"/>
                    <a:gd name="T24" fmla="*/ 2147483647 w 12"/>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8">
                      <a:moveTo>
                        <a:pt x="6" y="0"/>
                      </a:moveTo>
                      <a:cubicBezTo>
                        <a:pt x="3" y="0"/>
                        <a:pt x="0" y="1"/>
                        <a:pt x="0" y="3"/>
                      </a:cubicBezTo>
                      <a:cubicBezTo>
                        <a:pt x="0" y="3"/>
                        <a:pt x="0" y="3"/>
                        <a:pt x="0" y="3"/>
                      </a:cubicBezTo>
                      <a:cubicBezTo>
                        <a:pt x="0" y="6"/>
                        <a:pt x="0" y="6"/>
                        <a:pt x="0" y="6"/>
                      </a:cubicBezTo>
                      <a:cubicBezTo>
                        <a:pt x="0" y="7"/>
                        <a:pt x="3" y="8"/>
                        <a:pt x="6" y="8"/>
                      </a:cubicBezTo>
                      <a:cubicBezTo>
                        <a:pt x="10" y="8"/>
                        <a:pt x="12" y="7"/>
                        <a:pt x="12" y="6"/>
                      </a:cubicBezTo>
                      <a:cubicBezTo>
                        <a:pt x="12" y="3"/>
                        <a:pt x="12" y="3"/>
                        <a:pt x="12" y="3"/>
                      </a:cubicBezTo>
                      <a:cubicBezTo>
                        <a:pt x="12" y="1"/>
                        <a:pt x="10" y="0"/>
                        <a:pt x="6" y="0"/>
                      </a:cubicBezTo>
                      <a:close/>
                      <a:moveTo>
                        <a:pt x="6" y="5"/>
                      </a:moveTo>
                      <a:cubicBezTo>
                        <a:pt x="3" y="5"/>
                        <a:pt x="0" y="4"/>
                        <a:pt x="0" y="3"/>
                      </a:cubicBezTo>
                      <a:cubicBezTo>
                        <a:pt x="0" y="1"/>
                        <a:pt x="3" y="0"/>
                        <a:pt x="6" y="0"/>
                      </a:cubicBezTo>
                      <a:cubicBezTo>
                        <a:pt x="10" y="0"/>
                        <a:pt x="12" y="1"/>
                        <a:pt x="12" y="3"/>
                      </a:cubicBezTo>
                      <a:cubicBezTo>
                        <a:pt x="12" y="4"/>
                        <a:pt x="10"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66" name="Freeform 231">
                  <a:extLst>
                    <a:ext uri="{FF2B5EF4-FFF2-40B4-BE49-F238E27FC236}">
                      <a16:creationId xmlns:a16="http://schemas.microsoft.com/office/drawing/2014/main" id="{4AFAE625-B040-43A8-B144-B3B6B4451B69}"/>
                    </a:ext>
                  </a:extLst>
                </p:cNvPr>
                <p:cNvSpPr>
                  <a:spLocks noEditPoints="1"/>
                </p:cNvSpPr>
                <p:nvPr/>
              </p:nvSpPr>
              <p:spPr bwMode="auto">
                <a:xfrm>
                  <a:off x="4599553" y="2113187"/>
                  <a:ext cx="34925" cy="15875"/>
                </a:xfrm>
                <a:custGeom>
                  <a:avLst/>
                  <a:gdLst>
                    <a:gd name="T0" fmla="*/ 2147483647 w 11"/>
                    <a:gd name="T1" fmla="*/ 0 h 5"/>
                    <a:gd name="T2" fmla="*/ 0 w 11"/>
                    <a:gd name="T3" fmla="*/ 2147483647 h 5"/>
                    <a:gd name="T4" fmla="*/ 2147483647 w 11"/>
                    <a:gd name="T5" fmla="*/ 2147483647 h 5"/>
                    <a:gd name="T6" fmla="*/ 2147483647 w 11"/>
                    <a:gd name="T7" fmla="*/ 2147483647 h 5"/>
                    <a:gd name="T8" fmla="*/ 2147483647 w 11"/>
                    <a:gd name="T9" fmla="*/ 0 h 5"/>
                    <a:gd name="T10" fmla="*/ 2147483647 w 11"/>
                    <a:gd name="T11" fmla="*/ 2147483647 h 5"/>
                    <a:gd name="T12" fmla="*/ 0 w 11"/>
                    <a:gd name="T13" fmla="*/ 2147483647 h 5"/>
                    <a:gd name="T14" fmla="*/ 2147483647 w 11"/>
                    <a:gd name="T15" fmla="*/ 2147483647 h 5"/>
                    <a:gd name="T16" fmla="*/ 2147483647 w 11"/>
                    <a:gd name="T17" fmla="*/ 2147483647 h 5"/>
                    <a:gd name="T18" fmla="*/ 2147483647 w 11"/>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5">
                      <a:moveTo>
                        <a:pt x="5" y="0"/>
                      </a:moveTo>
                      <a:cubicBezTo>
                        <a:pt x="2" y="0"/>
                        <a:pt x="0" y="1"/>
                        <a:pt x="0" y="3"/>
                      </a:cubicBezTo>
                      <a:cubicBezTo>
                        <a:pt x="0" y="4"/>
                        <a:pt x="2" y="5"/>
                        <a:pt x="5" y="5"/>
                      </a:cubicBezTo>
                      <a:cubicBezTo>
                        <a:pt x="8" y="5"/>
                        <a:pt x="11" y="4"/>
                        <a:pt x="11" y="3"/>
                      </a:cubicBezTo>
                      <a:cubicBezTo>
                        <a:pt x="11" y="1"/>
                        <a:pt x="8" y="0"/>
                        <a:pt x="5" y="0"/>
                      </a:cubicBezTo>
                      <a:close/>
                      <a:moveTo>
                        <a:pt x="5" y="5"/>
                      </a:moveTo>
                      <a:cubicBezTo>
                        <a:pt x="3" y="5"/>
                        <a:pt x="0" y="4"/>
                        <a:pt x="0" y="3"/>
                      </a:cubicBezTo>
                      <a:cubicBezTo>
                        <a:pt x="0" y="2"/>
                        <a:pt x="3" y="1"/>
                        <a:pt x="5" y="1"/>
                      </a:cubicBezTo>
                      <a:cubicBezTo>
                        <a:pt x="8" y="1"/>
                        <a:pt x="10" y="2"/>
                        <a:pt x="10" y="3"/>
                      </a:cubicBezTo>
                      <a:cubicBezTo>
                        <a:pt x="10" y="4"/>
                        <a:pt x="8"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67" name="Freeform 232">
                  <a:extLst>
                    <a:ext uri="{FF2B5EF4-FFF2-40B4-BE49-F238E27FC236}">
                      <a16:creationId xmlns:a16="http://schemas.microsoft.com/office/drawing/2014/main" id="{FFBB6ECC-265E-4577-B14E-B54061DF4894}"/>
                    </a:ext>
                  </a:extLst>
                </p:cNvPr>
                <p:cNvSpPr>
                  <a:spLocks/>
                </p:cNvSpPr>
                <p:nvPr/>
              </p:nvSpPr>
              <p:spPr bwMode="auto">
                <a:xfrm>
                  <a:off x="4680515" y="2060801"/>
                  <a:ext cx="41275" cy="15875"/>
                </a:xfrm>
                <a:custGeom>
                  <a:avLst/>
                  <a:gdLst>
                    <a:gd name="T0" fmla="*/ 2147483647 w 13"/>
                    <a:gd name="T1" fmla="*/ 2147483647 h 5"/>
                    <a:gd name="T2" fmla="*/ 0 w 13"/>
                    <a:gd name="T3" fmla="*/ 0 h 5"/>
                    <a:gd name="T4" fmla="*/ 0 w 13"/>
                    <a:gd name="T5" fmla="*/ 2147483647 h 5"/>
                    <a:gd name="T6" fmla="*/ 2147483647 w 13"/>
                    <a:gd name="T7" fmla="*/ 2147483647 h 5"/>
                    <a:gd name="T8" fmla="*/ 2147483647 w 13"/>
                    <a:gd name="T9" fmla="*/ 2147483647 h 5"/>
                    <a:gd name="T10" fmla="*/ 2147483647 w 13"/>
                    <a:gd name="T11" fmla="*/ 0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
                      <a:moveTo>
                        <a:pt x="6" y="2"/>
                      </a:moveTo>
                      <a:cubicBezTo>
                        <a:pt x="3" y="2"/>
                        <a:pt x="0" y="1"/>
                        <a:pt x="0" y="0"/>
                      </a:cubicBezTo>
                      <a:cubicBezTo>
                        <a:pt x="0" y="3"/>
                        <a:pt x="0" y="3"/>
                        <a:pt x="0" y="3"/>
                      </a:cubicBezTo>
                      <a:cubicBezTo>
                        <a:pt x="0" y="4"/>
                        <a:pt x="3" y="5"/>
                        <a:pt x="6" y="5"/>
                      </a:cubicBezTo>
                      <a:cubicBezTo>
                        <a:pt x="10" y="5"/>
                        <a:pt x="13" y="4"/>
                        <a:pt x="13" y="3"/>
                      </a:cubicBezTo>
                      <a:cubicBezTo>
                        <a:pt x="13" y="0"/>
                        <a:pt x="13" y="0"/>
                        <a:pt x="13" y="0"/>
                      </a:cubicBezTo>
                      <a:cubicBezTo>
                        <a:pt x="13" y="1"/>
                        <a:pt x="10"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68" name="Freeform 233">
                  <a:extLst>
                    <a:ext uri="{FF2B5EF4-FFF2-40B4-BE49-F238E27FC236}">
                      <a16:creationId xmlns:a16="http://schemas.microsoft.com/office/drawing/2014/main" id="{B6B06BD9-3401-4551-93B2-9E0D4B649325}"/>
                    </a:ext>
                  </a:extLst>
                </p:cNvPr>
                <p:cNvSpPr>
                  <a:spLocks/>
                </p:cNvSpPr>
                <p:nvPr/>
              </p:nvSpPr>
              <p:spPr bwMode="auto">
                <a:xfrm>
                  <a:off x="4680515" y="2048101"/>
                  <a:ext cx="41275" cy="15875"/>
                </a:xfrm>
                <a:custGeom>
                  <a:avLst/>
                  <a:gdLst>
                    <a:gd name="T0" fmla="*/ 2147483647 w 13"/>
                    <a:gd name="T1" fmla="*/ 2147483647 h 5"/>
                    <a:gd name="T2" fmla="*/ 0 w 13"/>
                    <a:gd name="T3" fmla="*/ 0 h 5"/>
                    <a:gd name="T4" fmla="*/ 0 w 13"/>
                    <a:gd name="T5" fmla="*/ 2147483647 h 5"/>
                    <a:gd name="T6" fmla="*/ 2147483647 w 13"/>
                    <a:gd name="T7" fmla="*/ 2147483647 h 5"/>
                    <a:gd name="T8" fmla="*/ 2147483647 w 13"/>
                    <a:gd name="T9" fmla="*/ 2147483647 h 5"/>
                    <a:gd name="T10" fmla="*/ 2147483647 w 13"/>
                    <a:gd name="T11" fmla="*/ 0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
                      <a:moveTo>
                        <a:pt x="6" y="2"/>
                      </a:moveTo>
                      <a:cubicBezTo>
                        <a:pt x="3" y="2"/>
                        <a:pt x="0" y="1"/>
                        <a:pt x="0" y="0"/>
                      </a:cubicBezTo>
                      <a:cubicBezTo>
                        <a:pt x="0" y="3"/>
                        <a:pt x="0" y="3"/>
                        <a:pt x="0" y="3"/>
                      </a:cubicBezTo>
                      <a:cubicBezTo>
                        <a:pt x="0" y="4"/>
                        <a:pt x="3" y="5"/>
                        <a:pt x="6" y="5"/>
                      </a:cubicBezTo>
                      <a:cubicBezTo>
                        <a:pt x="10" y="5"/>
                        <a:pt x="13" y="4"/>
                        <a:pt x="13" y="3"/>
                      </a:cubicBezTo>
                      <a:cubicBezTo>
                        <a:pt x="13" y="0"/>
                        <a:pt x="13" y="0"/>
                        <a:pt x="13" y="0"/>
                      </a:cubicBezTo>
                      <a:cubicBezTo>
                        <a:pt x="13" y="1"/>
                        <a:pt x="10"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69" name="Freeform 234">
                  <a:extLst>
                    <a:ext uri="{FF2B5EF4-FFF2-40B4-BE49-F238E27FC236}">
                      <a16:creationId xmlns:a16="http://schemas.microsoft.com/office/drawing/2014/main" id="{B9A51190-ED35-4097-BA4E-FBADB272BFE7}"/>
                    </a:ext>
                  </a:extLst>
                </p:cNvPr>
                <p:cNvSpPr>
                  <a:spLocks noEditPoints="1"/>
                </p:cNvSpPr>
                <p:nvPr/>
              </p:nvSpPr>
              <p:spPr bwMode="auto">
                <a:xfrm>
                  <a:off x="4680515" y="2029051"/>
                  <a:ext cx="41275" cy="25400"/>
                </a:xfrm>
                <a:custGeom>
                  <a:avLst/>
                  <a:gdLst>
                    <a:gd name="T0" fmla="*/ 2147483647 w 13"/>
                    <a:gd name="T1" fmla="*/ 0 h 8"/>
                    <a:gd name="T2" fmla="*/ 0 w 13"/>
                    <a:gd name="T3" fmla="*/ 2147483647 h 8"/>
                    <a:gd name="T4" fmla="*/ 0 w 13"/>
                    <a:gd name="T5" fmla="*/ 2147483647 h 8"/>
                    <a:gd name="T6" fmla="*/ 0 w 13"/>
                    <a:gd name="T7" fmla="*/ 2147483647 h 8"/>
                    <a:gd name="T8" fmla="*/ 2147483647 w 13"/>
                    <a:gd name="T9" fmla="*/ 2147483647 h 8"/>
                    <a:gd name="T10" fmla="*/ 2147483647 w 13"/>
                    <a:gd name="T11" fmla="*/ 2147483647 h 8"/>
                    <a:gd name="T12" fmla="*/ 2147483647 w 13"/>
                    <a:gd name="T13" fmla="*/ 2147483647 h 8"/>
                    <a:gd name="T14" fmla="*/ 2147483647 w 13"/>
                    <a:gd name="T15" fmla="*/ 0 h 8"/>
                    <a:gd name="T16" fmla="*/ 2147483647 w 13"/>
                    <a:gd name="T17" fmla="*/ 2147483647 h 8"/>
                    <a:gd name="T18" fmla="*/ 0 w 13"/>
                    <a:gd name="T19" fmla="*/ 2147483647 h 8"/>
                    <a:gd name="T20" fmla="*/ 2147483647 w 13"/>
                    <a:gd name="T21" fmla="*/ 0 h 8"/>
                    <a:gd name="T22" fmla="*/ 2147483647 w 13"/>
                    <a:gd name="T23" fmla="*/ 2147483647 h 8"/>
                    <a:gd name="T24" fmla="*/ 2147483647 w 13"/>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8">
                      <a:moveTo>
                        <a:pt x="6" y="0"/>
                      </a:moveTo>
                      <a:cubicBezTo>
                        <a:pt x="3" y="0"/>
                        <a:pt x="0" y="1"/>
                        <a:pt x="0" y="2"/>
                      </a:cubicBezTo>
                      <a:cubicBezTo>
                        <a:pt x="0" y="2"/>
                        <a:pt x="0" y="2"/>
                        <a:pt x="0" y="2"/>
                      </a:cubicBezTo>
                      <a:cubicBezTo>
                        <a:pt x="0" y="5"/>
                        <a:pt x="0" y="5"/>
                        <a:pt x="0" y="5"/>
                      </a:cubicBezTo>
                      <a:cubicBezTo>
                        <a:pt x="0" y="7"/>
                        <a:pt x="3" y="8"/>
                        <a:pt x="6" y="8"/>
                      </a:cubicBezTo>
                      <a:cubicBezTo>
                        <a:pt x="10" y="8"/>
                        <a:pt x="13" y="7"/>
                        <a:pt x="13" y="5"/>
                      </a:cubicBezTo>
                      <a:cubicBezTo>
                        <a:pt x="13" y="2"/>
                        <a:pt x="13" y="2"/>
                        <a:pt x="13" y="2"/>
                      </a:cubicBezTo>
                      <a:cubicBezTo>
                        <a:pt x="13" y="1"/>
                        <a:pt x="10" y="0"/>
                        <a:pt x="6" y="0"/>
                      </a:cubicBezTo>
                      <a:close/>
                      <a:moveTo>
                        <a:pt x="6" y="5"/>
                      </a:moveTo>
                      <a:cubicBezTo>
                        <a:pt x="3" y="5"/>
                        <a:pt x="0" y="4"/>
                        <a:pt x="0" y="2"/>
                      </a:cubicBezTo>
                      <a:cubicBezTo>
                        <a:pt x="0" y="1"/>
                        <a:pt x="3" y="0"/>
                        <a:pt x="6" y="0"/>
                      </a:cubicBezTo>
                      <a:cubicBezTo>
                        <a:pt x="10" y="0"/>
                        <a:pt x="12" y="1"/>
                        <a:pt x="12" y="2"/>
                      </a:cubicBezTo>
                      <a:cubicBezTo>
                        <a:pt x="12" y="4"/>
                        <a:pt x="10"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70" name="Freeform 235">
                  <a:extLst>
                    <a:ext uri="{FF2B5EF4-FFF2-40B4-BE49-F238E27FC236}">
                      <a16:creationId xmlns:a16="http://schemas.microsoft.com/office/drawing/2014/main" id="{9C2A0C96-544A-430B-AFE8-78293E4BE9B2}"/>
                    </a:ext>
                  </a:extLst>
                </p:cNvPr>
                <p:cNvSpPr>
                  <a:spLocks noEditPoints="1"/>
                </p:cNvSpPr>
                <p:nvPr/>
              </p:nvSpPr>
              <p:spPr bwMode="auto">
                <a:xfrm>
                  <a:off x="4683690" y="2029051"/>
                  <a:ext cx="34925" cy="12700"/>
                </a:xfrm>
                <a:custGeom>
                  <a:avLst/>
                  <a:gdLst>
                    <a:gd name="T0" fmla="*/ 2147483647 w 11"/>
                    <a:gd name="T1" fmla="*/ 0 h 4"/>
                    <a:gd name="T2" fmla="*/ 0 w 11"/>
                    <a:gd name="T3" fmla="*/ 2147483647 h 4"/>
                    <a:gd name="T4" fmla="*/ 2147483647 w 11"/>
                    <a:gd name="T5" fmla="*/ 2147483647 h 4"/>
                    <a:gd name="T6" fmla="*/ 2147483647 w 11"/>
                    <a:gd name="T7" fmla="*/ 2147483647 h 4"/>
                    <a:gd name="T8" fmla="*/ 2147483647 w 11"/>
                    <a:gd name="T9" fmla="*/ 0 h 4"/>
                    <a:gd name="T10" fmla="*/ 2147483647 w 11"/>
                    <a:gd name="T11" fmla="*/ 2147483647 h 4"/>
                    <a:gd name="T12" fmla="*/ 2147483647 w 11"/>
                    <a:gd name="T13" fmla="*/ 2147483647 h 4"/>
                    <a:gd name="T14" fmla="*/ 2147483647 w 11"/>
                    <a:gd name="T15" fmla="*/ 0 h 4"/>
                    <a:gd name="T16" fmla="*/ 2147483647 w 11"/>
                    <a:gd name="T17" fmla="*/ 2147483647 h 4"/>
                    <a:gd name="T18" fmla="*/ 2147483647 w 11"/>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4">
                      <a:moveTo>
                        <a:pt x="5" y="0"/>
                      </a:moveTo>
                      <a:cubicBezTo>
                        <a:pt x="2" y="0"/>
                        <a:pt x="0" y="1"/>
                        <a:pt x="0" y="2"/>
                      </a:cubicBezTo>
                      <a:cubicBezTo>
                        <a:pt x="0" y="3"/>
                        <a:pt x="2" y="4"/>
                        <a:pt x="5" y="4"/>
                      </a:cubicBezTo>
                      <a:cubicBezTo>
                        <a:pt x="9" y="4"/>
                        <a:pt x="11" y="3"/>
                        <a:pt x="11" y="2"/>
                      </a:cubicBezTo>
                      <a:cubicBezTo>
                        <a:pt x="11" y="1"/>
                        <a:pt x="9" y="0"/>
                        <a:pt x="5" y="0"/>
                      </a:cubicBezTo>
                      <a:close/>
                      <a:moveTo>
                        <a:pt x="5" y="4"/>
                      </a:moveTo>
                      <a:cubicBezTo>
                        <a:pt x="3" y="4"/>
                        <a:pt x="1" y="3"/>
                        <a:pt x="1" y="2"/>
                      </a:cubicBezTo>
                      <a:cubicBezTo>
                        <a:pt x="1" y="1"/>
                        <a:pt x="3" y="0"/>
                        <a:pt x="5" y="0"/>
                      </a:cubicBezTo>
                      <a:cubicBezTo>
                        <a:pt x="8" y="0"/>
                        <a:pt x="10" y="1"/>
                        <a:pt x="10" y="2"/>
                      </a:cubicBezTo>
                      <a:cubicBezTo>
                        <a:pt x="10" y="3"/>
                        <a:pt x="8"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71" name="Freeform 236">
                  <a:extLst>
                    <a:ext uri="{FF2B5EF4-FFF2-40B4-BE49-F238E27FC236}">
                      <a16:creationId xmlns:a16="http://schemas.microsoft.com/office/drawing/2014/main" id="{5A3F19C8-62D1-494D-A601-9B915A6D0B7A}"/>
                    </a:ext>
                  </a:extLst>
                </p:cNvPr>
                <p:cNvSpPr>
                  <a:spLocks/>
                </p:cNvSpPr>
                <p:nvPr/>
              </p:nvSpPr>
              <p:spPr bwMode="auto">
                <a:xfrm>
                  <a:off x="4582090" y="2063976"/>
                  <a:ext cx="71438" cy="30163"/>
                </a:xfrm>
                <a:custGeom>
                  <a:avLst/>
                  <a:gdLst>
                    <a:gd name="T0" fmla="*/ 2147483647 w 23"/>
                    <a:gd name="T1" fmla="*/ 2147483647 h 10"/>
                    <a:gd name="T2" fmla="*/ 0 w 23"/>
                    <a:gd name="T3" fmla="*/ 0 h 10"/>
                    <a:gd name="T4" fmla="*/ 0 w 23"/>
                    <a:gd name="T5" fmla="*/ 2147483647 h 10"/>
                    <a:gd name="T6" fmla="*/ 2147483647 w 23"/>
                    <a:gd name="T7" fmla="*/ 2147483647 h 10"/>
                    <a:gd name="T8" fmla="*/ 2147483647 w 23"/>
                    <a:gd name="T9" fmla="*/ 2147483647 h 10"/>
                    <a:gd name="T10" fmla="*/ 2147483647 w 23"/>
                    <a:gd name="T11" fmla="*/ 0 h 10"/>
                    <a:gd name="T12" fmla="*/ 2147483647 w 2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11" y="5"/>
                      </a:moveTo>
                      <a:cubicBezTo>
                        <a:pt x="5" y="5"/>
                        <a:pt x="0" y="3"/>
                        <a:pt x="0" y="0"/>
                      </a:cubicBezTo>
                      <a:cubicBezTo>
                        <a:pt x="0" y="6"/>
                        <a:pt x="0" y="6"/>
                        <a:pt x="0" y="6"/>
                      </a:cubicBezTo>
                      <a:cubicBezTo>
                        <a:pt x="0" y="8"/>
                        <a:pt x="5" y="10"/>
                        <a:pt x="11" y="10"/>
                      </a:cubicBezTo>
                      <a:cubicBezTo>
                        <a:pt x="18" y="10"/>
                        <a:pt x="23" y="8"/>
                        <a:pt x="23" y="6"/>
                      </a:cubicBezTo>
                      <a:cubicBezTo>
                        <a:pt x="23" y="0"/>
                        <a:pt x="23" y="0"/>
                        <a:pt x="23" y="0"/>
                      </a:cubicBezTo>
                      <a:cubicBezTo>
                        <a:pt x="23" y="3"/>
                        <a:pt x="18" y="5"/>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72" name="Freeform 237">
                  <a:extLst>
                    <a:ext uri="{FF2B5EF4-FFF2-40B4-BE49-F238E27FC236}">
                      <a16:creationId xmlns:a16="http://schemas.microsoft.com/office/drawing/2014/main" id="{35B830B4-79E1-45BA-AB99-A9098FD9005D}"/>
                    </a:ext>
                  </a:extLst>
                </p:cNvPr>
                <p:cNvSpPr>
                  <a:spLocks/>
                </p:cNvSpPr>
                <p:nvPr/>
              </p:nvSpPr>
              <p:spPr bwMode="auto">
                <a:xfrm>
                  <a:off x="4582090" y="2041751"/>
                  <a:ext cx="71438" cy="31750"/>
                </a:xfrm>
                <a:custGeom>
                  <a:avLst/>
                  <a:gdLst>
                    <a:gd name="T0" fmla="*/ 2147483647 w 23"/>
                    <a:gd name="T1" fmla="*/ 2147483647 h 10"/>
                    <a:gd name="T2" fmla="*/ 0 w 23"/>
                    <a:gd name="T3" fmla="*/ 0 h 10"/>
                    <a:gd name="T4" fmla="*/ 0 w 23"/>
                    <a:gd name="T5" fmla="*/ 2147483647 h 10"/>
                    <a:gd name="T6" fmla="*/ 2147483647 w 23"/>
                    <a:gd name="T7" fmla="*/ 2147483647 h 10"/>
                    <a:gd name="T8" fmla="*/ 2147483647 w 23"/>
                    <a:gd name="T9" fmla="*/ 2147483647 h 10"/>
                    <a:gd name="T10" fmla="*/ 2147483647 w 23"/>
                    <a:gd name="T11" fmla="*/ 0 h 10"/>
                    <a:gd name="T12" fmla="*/ 2147483647 w 2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11" y="5"/>
                      </a:moveTo>
                      <a:cubicBezTo>
                        <a:pt x="5" y="5"/>
                        <a:pt x="0" y="3"/>
                        <a:pt x="0" y="0"/>
                      </a:cubicBezTo>
                      <a:cubicBezTo>
                        <a:pt x="0" y="6"/>
                        <a:pt x="0" y="6"/>
                        <a:pt x="0" y="6"/>
                      </a:cubicBezTo>
                      <a:cubicBezTo>
                        <a:pt x="0" y="8"/>
                        <a:pt x="5" y="10"/>
                        <a:pt x="11" y="10"/>
                      </a:cubicBezTo>
                      <a:cubicBezTo>
                        <a:pt x="18" y="10"/>
                        <a:pt x="23" y="8"/>
                        <a:pt x="23" y="6"/>
                      </a:cubicBezTo>
                      <a:cubicBezTo>
                        <a:pt x="23" y="0"/>
                        <a:pt x="23" y="0"/>
                        <a:pt x="23" y="0"/>
                      </a:cubicBezTo>
                      <a:cubicBezTo>
                        <a:pt x="23" y="3"/>
                        <a:pt x="18" y="5"/>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73" name="Freeform 238">
                  <a:extLst>
                    <a:ext uri="{FF2B5EF4-FFF2-40B4-BE49-F238E27FC236}">
                      <a16:creationId xmlns:a16="http://schemas.microsoft.com/office/drawing/2014/main" id="{2018745E-E9BA-4B34-A0A7-83841A56A527}"/>
                    </a:ext>
                  </a:extLst>
                </p:cNvPr>
                <p:cNvSpPr>
                  <a:spLocks noEditPoints="1"/>
                </p:cNvSpPr>
                <p:nvPr/>
              </p:nvSpPr>
              <p:spPr bwMode="auto">
                <a:xfrm>
                  <a:off x="4582090" y="2008413"/>
                  <a:ext cx="71438" cy="46038"/>
                </a:xfrm>
                <a:custGeom>
                  <a:avLst/>
                  <a:gdLst>
                    <a:gd name="T0" fmla="*/ 2147483647 w 23"/>
                    <a:gd name="T1" fmla="*/ 0 h 15"/>
                    <a:gd name="T2" fmla="*/ 0 w 23"/>
                    <a:gd name="T3" fmla="*/ 2147483647 h 15"/>
                    <a:gd name="T4" fmla="*/ 0 w 23"/>
                    <a:gd name="T5" fmla="*/ 2147483647 h 15"/>
                    <a:gd name="T6" fmla="*/ 0 w 23"/>
                    <a:gd name="T7" fmla="*/ 2147483647 h 15"/>
                    <a:gd name="T8" fmla="*/ 2147483647 w 23"/>
                    <a:gd name="T9" fmla="*/ 2147483647 h 15"/>
                    <a:gd name="T10" fmla="*/ 2147483647 w 23"/>
                    <a:gd name="T11" fmla="*/ 2147483647 h 15"/>
                    <a:gd name="T12" fmla="*/ 2147483647 w 23"/>
                    <a:gd name="T13" fmla="*/ 2147483647 h 15"/>
                    <a:gd name="T14" fmla="*/ 2147483647 w 23"/>
                    <a:gd name="T15" fmla="*/ 0 h 15"/>
                    <a:gd name="T16" fmla="*/ 2147483647 w 23"/>
                    <a:gd name="T17" fmla="*/ 2147483647 h 15"/>
                    <a:gd name="T18" fmla="*/ 0 w 23"/>
                    <a:gd name="T19" fmla="*/ 2147483647 h 15"/>
                    <a:gd name="T20" fmla="*/ 2147483647 w 23"/>
                    <a:gd name="T21" fmla="*/ 0 h 15"/>
                    <a:gd name="T22" fmla="*/ 2147483647 w 23"/>
                    <a:gd name="T23" fmla="*/ 2147483647 h 15"/>
                    <a:gd name="T24" fmla="*/ 2147483647 w 23"/>
                    <a:gd name="T25" fmla="*/ 214748364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15">
                      <a:moveTo>
                        <a:pt x="11" y="0"/>
                      </a:moveTo>
                      <a:cubicBezTo>
                        <a:pt x="5" y="0"/>
                        <a:pt x="0" y="2"/>
                        <a:pt x="0" y="4"/>
                      </a:cubicBezTo>
                      <a:cubicBezTo>
                        <a:pt x="0" y="4"/>
                        <a:pt x="0" y="4"/>
                        <a:pt x="0" y="4"/>
                      </a:cubicBezTo>
                      <a:cubicBezTo>
                        <a:pt x="0" y="10"/>
                        <a:pt x="0" y="10"/>
                        <a:pt x="0" y="10"/>
                      </a:cubicBezTo>
                      <a:cubicBezTo>
                        <a:pt x="0" y="12"/>
                        <a:pt x="5" y="15"/>
                        <a:pt x="11" y="15"/>
                      </a:cubicBezTo>
                      <a:cubicBezTo>
                        <a:pt x="18" y="15"/>
                        <a:pt x="23" y="12"/>
                        <a:pt x="23" y="10"/>
                      </a:cubicBezTo>
                      <a:cubicBezTo>
                        <a:pt x="23" y="4"/>
                        <a:pt x="23" y="4"/>
                        <a:pt x="23" y="4"/>
                      </a:cubicBezTo>
                      <a:cubicBezTo>
                        <a:pt x="23" y="2"/>
                        <a:pt x="18" y="0"/>
                        <a:pt x="11" y="0"/>
                      </a:cubicBezTo>
                      <a:close/>
                      <a:moveTo>
                        <a:pt x="11" y="9"/>
                      </a:moveTo>
                      <a:cubicBezTo>
                        <a:pt x="5" y="9"/>
                        <a:pt x="0" y="7"/>
                        <a:pt x="0" y="4"/>
                      </a:cubicBezTo>
                      <a:cubicBezTo>
                        <a:pt x="0" y="2"/>
                        <a:pt x="5" y="0"/>
                        <a:pt x="11" y="0"/>
                      </a:cubicBezTo>
                      <a:cubicBezTo>
                        <a:pt x="17" y="0"/>
                        <a:pt x="23" y="2"/>
                        <a:pt x="23" y="4"/>
                      </a:cubicBezTo>
                      <a:cubicBezTo>
                        <a:pt x="23" y="7"/>
                        <a:pt x="17" y="9"/>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74" name="Freeform 239">
                  <a:extLst>
                    <a:ext uri="{FF2B5EF4-FFF2-40B4-BE49-F238E27FC236}">
                      <a16:creationId xmlns:a16="http://schemas.microsoft.com/office/drawing/2014/main" id="{8023F153-2F25-4A67-8BD5-26C9D5F8820A}"/>
                    </a:ext>
                  </a:extLst>
                </p:cNvPr>
                <p:cNvSpPr>
                  <a:spLocks noEditPoints="1"/>
                </p:cNvSpPr>
                <p:nvPr/>
              </p:nvSpPr>
              <p:spPr bwMode="auto">
                <a:xfrm>
                  <a:off x="4585265" y="2008413"/>
                  <a:ext cx="65088" cy="23813"/>
                </a:xfrm>
                <a:custGeom>
                  <a:avLst/>
                  <a:gdLst>
                    <a:gd name="T0" fmla="*/ 2147483647 w 21"/>
                    <a:gd name="T1" fmla="*/ 0 h 8"/>
                    <a:gd name="T2" fmla="*/ 0 w 21"/>
                    <a:gd name="T3" fmla="*/ 2147483647 h 8"/>
                    <a:gd name="T4" fmla="*/ 2147483647 w 21"/>
                    <a:gd name="T5" fmla="*/ 2147483647 h 8"/>
                    <a:gd name="T6" fmla="*/ 2147483647 w 21"/>
                    <a:gd name="T7" fmla="*/ 2147483647 h 8"/>
                    <a:gd name="T8" fmla="*/ 2147483647 w 21"/>
                    <a:gd name="T9" fmla="*/ 0 h 8"/>
                    <a:gd name="T10" fmla="*/ 2147483647 w 21"/>
                    <a:gd name="T11" fmla="*/ 2147483647 h 8"/>
                    <a:gd name="T12" fmla="*/ 2147483647 w 21"/>
                    <a:gd name="T13" fmla="*/ 2147483647 h 8"/>
                    <a:gd name="T14" fmla="*/ 2147483647 w 21"/>
                    <a:gd name="T15" fmla="*/ 2147483647 h 8"/>
                    <a:gd name="T16" fmla="*/ 2147483647 w 21"/>
                    <a:gd name="T17" fmla="*/ 2147483647 h 8"/>
                    <a:gd name="T18" fmla="*/ 2147483647 w 21"/>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8">
                      <a:moveTo>
                        <a:pt x="10" y="0"/>
                      </a:moveTo>
                      <a:cubicBezTo>
                        <a:pt x="4" y="0"/>
                        <a:pt x="0" y="2"/>
                        <a:pt x="0" y="4"/>
                      </a:cubicBezTo>
                      <a:cubicBezTo>
                        <a:pt x="0" y="7"/>
                        <a:pt x="4" y="8"/>
                        <a:pt x="10" y="8"/>
                      </a:cubicBezTo>
                      <a:cubicBezTo>
                        <a:pt x="16" y="8"/>
                        <a:pt x="21" y="7"/>
                        <a:pt x="21" y="4"/>
                      </a:cubicBezTo>
                      <a:cubicBezTo>
                        <a:pt x="21" y="2"/>
                        <a:pt x="16" y="0"/>
                        <a:pt x="10" y="0"/>
                      </a:cubicBezTo>
                      <a:close/>
                      <a:moveTo>
                        <a:pt x="10" y="8"/>
                      </a:moveTo>
                      <a:cubicBezTo>
                        <a:pt x="5" y="8"/>
                        <a:pt x="1" y="6"/>
                        <a:pt x="1" y="4"/>
                      </a:cubicBezTo>
                      <a:cubicBezTo>
                        <a:pt x="1" y="2"/>
                        <a:pt x="5" y="1"/>
                        <a:pt x="10" y="1"/>
                      </a:cubicBezTo>
                      <a:cubicBezTo>
                        <a:pt x="15" y="1"/>
                        <a:pt x="19" y="2"/>
                        <a:pt x="19" y="4"/>
                      </a:cubicBezTo>
                      <a:cubicBezTo>
                        <a:pt x="19" y="6"/>
                        <a:pt x="15"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IN" dirty="0">
                    <a:latin typeface="Trebuchet MS" panose="020B0603020202020204" pitchFamily="34" charset="0"/>
                    <a:cs typeface="Arial" panose="020B0604020202020204" pitchFamily="34" charset="0"/>
                  </a:endParaRPr>
                </a:p>
              </p:txBody>
            </p:sp>
            <p:sp>
              <p:nvSpPr>
                <p:cNvPr id="75" name="Rectangle 240">
                  <a:extLst>
                    <a:ext uri="{FF2B5EF4-FFF2-40B4-BE49-F238E27FC236}">
                      <a16:creationId xmlns:a16="http://schemas.microsoft.com/office/drawing/2014/main" id="{DE1E0F06-0C0A-49E4-861E-9ECDF919EEDB}"/>
                    </a:ext>
                  </a:extLst>
                </p:cNvPr>
                <p:cNvSpPr>
                  <a:spLocks noChangeArrowheads="1"/>
                </p:cNvSpPr>
                <p:nvPr/>
              </p:nvSpPr>
              <p:spPr bwMode="auto">
                <a:xfrm>
                  <a:off x="4615428" y="1989363"/>
                  <a:ext cx="31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sp>
              <p:nvSpPr>
                <p:cNvPr id="76" name="Rectangle 241">
                  <a:extLst>
                    <a:ext uri="{FF2B5EF4-FFF2-40B4-BE49-F238E27FC236}">
                      <a16:creationId xmlns:a16="http://schemas.microsoft.com/office/drawing/2014/main" id="{DA7A7E11-AF09-4422-8723-C5BE3AC97982}"/>
                    </a:ext>
                  </a:extLst>
                </p:cNvPr>
                <p:cNvSpPr>
                  <a:spLocks noChangeArrowheads="1"/>
                </p:cNvSpPr>
                <p:nvPr/>
              </p:nvSpPr>
              <p:spPr bwMode="auto">
                <a:xfrm>
                  <a:off x="4615428" y="2097312"/>
                  <a:ext cx="31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eaLnBrk="1" hangingPunct="1">
                    <a:spcBef>
                      <a:spcPct val="0"/>
                    </a:spcBef>
                    <a:buClrTx/>
                    <a:buFontTx/>
                    <a:buNone/>
                  </a:pPr>
                  <a:endParaRPr lang="en-US" altLang="en-US" sz="2800" dirty="0">
                    <a:latin typeface="Trebuchet MS" panose="020B0603020202020204" pitchFamily="34" charset="0"/>
                    <a:cs typeface="Arial" panose="020B0604020202020204" pitchFamily="34" charset="0"/>
                  </a:endParaRPr>
                </a:p>
              </p:txBody>
            </p:sp>
          </p:grpSp>
        </p:grpSp>
        <p:grpSp>
          <p:nvGrpSpPr>
            <p:cNvPr id="28" name="Group 23">
              <a:extLst>
                <a:ext uri="{FF2B5EF4-FFF2-40B4-BE49-F238E27FC236}">
                  <a16:creationId xmlns:a16="http://schemas.microsoft.com/office/drawing/2014/main" id="{BE72EC9B-3A17-46CC-AED1-FB8BBC9FF95C}"/>
                </a:ext>
              </a:extLst>
            </p:cNvPr>
            <p:cNvGrpSpPr/>
            <p:nvPr/>
          </p:nvGrpSpPr>
          <p:grpSpPr>
            <a:xfrm>
              <a:off x="2491585" y="2394192"/>
              <a:ext cx="519273" cy="519273"/>
              <a:chOff x="2602390" y="2653247"/>
              <a:chExt cx="429151" cy="429151"/>
            </a:xfrm>
          </p:grpSpPr>
          <p:sp>
            <p:nvSpPr>
              <p:cNvPr id="45" name="Oval 44">
                <a:extLst>
                  <a:ext uri="{FF2B5EF4-FFF2-40B4-BE49-F238E27FC236}">
                    <a16:creationId xmlns:a16="http://schemas.microsoft.com/office/drawing/2014/main" id="{0A6D64D5-5D87-4929-990F-69AC94A4134B}"/>
                  </a:ext>
                </a:extLst>
              </p:cNvPr>
              <p:cNvSpPr/>
              <p:nvPr/>
            </p:nvSpPr>
            <p:spPr>
              <a:xfrm>
                <a:off x="2602390" y="2653247"/>
                <a:ext cx="429151" cy="429151"/>
              </a:xfrm>
              <a:prstGeom prst="ellipse">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cs typeface="Arial" panose="020B0604020202020204" pitchFamily="34" charset="0"/>
                </a:endParaRPr>
              </a:p>
            </p:txBody>
          </p:sp>
          <p:grpSp>
            <p:nvGrpSpPr>
              <p:cNvPr id="29" name="Group 5">
                <a:extLst>
                  <a:ext uri="{FF2B5EF4-FFF2-40B4-BE49-F238E27FC236}">
                    <a16:creationId xmlns:a16="http://schemas.microsoft.com/office/drawing/2014/main" id="{5361CDC5-B207-4B7C-A61B-16795B4D274C}"/>
                  </a:ext>
                </a:extLst>
              </p:cNvPr>
              <p:cNvGrpSpPr>
                <a:grpSpLocks noChangeAspect="1"/>
              </p:cNvGrpSpPr>
              <p:nvPr/>
            </p:nvGrpSpPr>
            <p:grpSpPr bwMode="auto">
              <a:xfrm>
                <a:off x="2718114" y="2720450"/>
                <a:ext cx="197702" cy="294744"/>
                <a:chOff x="-433" y="1237"/>
                <a:chExt cx="383" cy="571"/>
              </a:xfrm>
              <a:solidFill>
                <a:schemeClr val="bg1"/>
              </a:solidFill>
            </p:grpSpPr>
            <p:sp>
              <p:nvSpPr>
                <p:cNvPr id="47" name="Freeform 6">
                  <a:extLst>
                    <a:ext uri="{FF2B5EF4-FFF2-40B4-BE49-F238E27FC236}">
                      <a16:creationId xmlns:a16="http://schemas.microsoft.com/office/drawing/2014/main" id="{679304C8-ACEF-4220-8D21-78F78A91F365}"/>
                    </a:ext>
                  </a:extLst>
                </p:cNvPr>
                <p:cNvSpPr>
                  <a:spLocks noEditPoints="1"/>
                </p:cNvSpPr>
                <p:nvPr/>
              </p:nvSpPr>
              <p:spPr bwMode="auto">
                <a:xfrm>
                  <a:off x="-342" y="1403"/>
                  <a:ext cx="181" cy="405"/>
                </a:xfrm>
                <a:custGeom>
                  <a:avLst/>
                  <a:gdLst>
                    <a:gd name="T0" fmla="*/ 151 w 151"/>
                    <a:gd name="T1" fmla="*/ 337 h 338"/>
                    <a:gd name="T2" fmla="*/ 135 w 151"/>
                    <a:gd name="T3" fmla="*/ 338 h 338"/>
                    <a:gd name="T4" fmla="*/ 8 w 151"/>
                    <a:gd name="T5" fmla="*/ 338 h 338"/>
                    <a:gd name="T6" fmla="*/ 19 w 151"/>
                    <a:gd name="T7" fmla="*/ 309 h 338"/>
                    <a:gd name="T8" fmla="*/ 23 w 151"/>
                    <a:gd name="T9" fmla="*/ 296 h 338"/>
                    <a:gd name="T10" fmla="*/ 70 w 151"/>
                    <a:gd name="T11" fmla="*/ 54 h 338"/>
                    <a:gd name="T12" fmla="*/ 65 w 151"/>
                    <a:gd name="T13" fmla="*/ 27 h 338"/>
                    <a:gd name="T14" fmla="*/ 68 w 151"/>
                    <a:gd name="T15" fmla="*/ 4 h 338"/>
                    <a:gd name="T16" fmla="*/ 91 w 151"/>
                    <a:gd name="T17" fmla="*/ 4 h 338"/>
                    <a:gd name="T18" fmla="*/ 94 w 151"/>
                    <a:gd name="T19" fmla="*/ 26 h 338"/>
                    <a:gd name="T20" fmla="*/ 91 w 151"/>
                    <a:gd name="T21" fmla="*/ 52 h 338"/>
                    <a:gd name="T22" fmla="*/ 136 w 151"/>
                    <a:gd name="T23" fmla="*/ 290 h 338"/>
                    <a:gd name="T24" fmla="*/ 146 w 151"/>
                    <a:gd name="T25" fmla="*/ 312 h 338"/>
                    <a:gd name="T26" fmla="*/ 151 w 151"/>
                    <a:gd name="T27" fmla="*/ 337 h 338"/>
                    <a:gd name="T28" fmla="*/ 103 w 151"/>
                    <a:gd name="T29" fmla="*/ 223 h 338"/>
                    <a:gd name="T30" fmla="*/ 62 w 151"/>
                    <a:gd name="T31" fmla="*/ 259 h 338"/>
                    <a:gd name="T32" fmla="*/ 117 w 151"/>
                    <a:gd name="T33" fmla="*/ 297 h 338"/>
                    <a:gd name="T34" fmla="*/ 103 w 151"/>
                    <a:gd name="T35" fmla="*/ 223 h 338"/>
                    <a:gd name="T36" fmla="*/ 41 w 151"/>
                    <a:gd name="T37" fmla="*/ 309 h 338"/>
                    <a:gd name="T38" fmla="*/ 101 w 151"/>
                    <a:gd name="T39" fmla="*/ 309 h 338"/>
                    <a:gd name="T40" fmla="*/ 48 w 151"/>
                    <a:gd name="T41" fmla="*/ 275 h 338"/>
                    <a:gd name="T42" fmla="*/ 41 w 151"/>
                    <a:gd name="T43" fmla="*/ 309 h 338"/>
                    <a:gd name="T44" fmla="*/ 99 w 151"/>
                    <a:gd name="T45" fmla="*/ 201 h 338"/>
                    <a:gd name="T46" fmla="*/ 66 w 151"/>
                    <a:gd name="T47" fmla="*/ 176 h 338"/>
                    <a:gd name="T48" fmla="*/ 55 w 151"/>
                    <a:gd name="T49" fmla="*/ 239 h 338"/>
                    <a:gd name="T50" fmla="*/ 99 w 151"/>
                    <a:gd name="T51" fmla="*/ 201 h 338"/>
                    <a:gd name="T52" fmla="*/ 82 w 151"/>
                    <a:gd name="T53" fmla="*/ 110 h 338"/>
                    <a:gd name="T54" fmla="*/ 92 w 151"/>
                    <a:gd name="T55" fmla="*/ 166 h 338"/>
                    <a:gd name="T56" fmla="*/ 82 w 151"/>
                    <a:gd name="T57" fmla="*/ 11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338">
                      <a:moveTo>
                        <a:pt x="151" y="337"/>
                      </a:moveTo>
                      <a:cubicBezTo>
                        <a:pt x="144" y="338"/>
                        <a:pt x="140" y="338"/>
                        <a:pt x="135" y="338"/>
                      </a:cubicBezTo>
                      <a:cubicBezTo>
                        <a:pt x="93" y="338"/>
                        <a:pt x="52" y="338"/>
                        <a:pt x="8" y="338"/>
                      </a:cubicBezTo>
                      <a:cubicBezTo>
                        <a:pt x="10" y="326"/>
                        <a:pt x="0" y="313"/>
                        <a:pt x="19" y="309"/>
                      </a:cubicBezTo>
                      <a:cubicBezTo>
                        <a:pt x="21" y="308"/>
                        <a:pt x="23" y="301"/>
                        <a:pt x="23" y="296"/>
                      </a:cubicBezTo>
                      <a:cubicBezTo>
                        <a:pt x="39" y="215"/>
                        <a:pt x="55" y="135"/>
                        <a:pt x="70" y="54"/>
                      </a:cubicBezTo>
                      <a:cubicBezTo>
                        <a:pt x="72" y="45"/>
                        <a:pt x="66" y="36"/>
                        <a:pt x="65" y="27"/>
                      </a:cubicBezTo>
                      <a:cubicBezTo>
                        <a:pt x="65" y="19"/>
                        <a:pt x="64" y="8"/>
                        <a:pt x="68" y="4"/>
                      </a:cubicBezTo>
                      <a:cubicBezTo>
                        <a:pt x="73" y="0"/>
                        <a:pt x="86" y="0"/>
                        <a:pt x="91" y="4"/>
                      </a:cubicBezTo>
                      <a:cubicBezTo>
                        <a:pt x="95" y="8"/>
                        <a:pt x="94" y="19"/>
                        <a:pt x="94" y="26"/>
                      </a:cubicBezTo>
                      <a:cubicBezTo>
                        <a:pt x="94" y="35"/>
                        <a:pt x="89" y="44"/>
                        <a:pt x="91" y="52"/>
                      </a:cubicBezTo>
                      <a:cubicBezTo>
                        <a:pt x="105" y="131"/>
                        <a:pt x="121" y="211"/>
                        <a:pt x="136" y="290"/>
                      </a:cubicBezTo>
                      <a:cubicBezTo>
                        <a:pt x="138" y="298"/>
                        <a:pt x="144" y="304"/>
                        <a:pt x="146" y="312"/>
                      </a:cubicBezTo>
                      <a:cubicBezTo>
                        <a:pt x="149" y="320"/>
                        <a:pt x="149" y="328"/>
                        <a:pt x="151" y="337"/>
                      </a:cubicBezTo>
                      <a:close/>
                      <a:moveTo>
                        <a:pt x="103" y="223"/>
                      </a:moveTo>
                      <a:cubicBezTo>
                        <a:pt x="88" y="237"/>
                        <a:pt x="75" y="247"/>
                        <a:pt x="62" y="259"/>
                      </a:cubicBezTo>
                      <a:cubicBezTo>
                        <a:pt x="80" y="272"/>
                        <a:pt x="97" y="283"/>
                        <a:pt x="117" y="297"/>
                      </a:cubicBezTo>
                      <a:cubicBezTo>
                        <a:pt x="112" y="270"/>
                        <a:pt x="108" y="249"/>
                        <a:pt x="103" y="223"/>
                      </a:cubicBezTo>
                      <a:close/>
                      <a:moveTo>
                        <a:pt x="41" y="309"/>
                      </a:moveTo>
                      <a:cubicBezTo>
                        <a:pt x="61" y="309"/>
                        <a:pt x="79" y="309"/>
                        <a:pt x="101" y="309"/>
                      </a:cubicBezTo>
                      <a:cubicBezTo>
                        <a:pt x="81" y="296"/>
                        <a:pt x="65" y="286"/>
                        <a:pt x="48" y="275"/>
                      </a:cubicBezTo>
                      <a:cubicBezTo>
                        <a:pt x="45" y="288"/>
                        <a:pt x="43" y="298"/>
                        <a:pt x="41" y="309"/>
                      </a:cubicBezTo>
                      <a:close/>
                      <a:moveTo>
                        <a:pt x="99" y="201"/>
                      </a:moveTo>
                      <a:cubicBezTo>
                        <a:pt x="87" y="192"/>
                        <a:pt x="78" y="185"/>
                        <a:pt x="66" y="176"/>
                      </a:cubicBezTo>
                      <a:cubicBezTo>
                        <a:pt x="62" y="198"/>
                        <a:pt x="59" y="216"/>
                        <a:pt x="55" y="239"/>
                      </a:cubicBezTo>
                      <a:cubicBezTo>
                        <a:pt x="72" y="224"/>
                        <a:pt x="84" y="214"/>
                        <a:pt x="99" y="201"/>
                      </a:cubicBezTo>
                      <a:close/>
                      <a:moveTo>
                        <a:pt x="82" y="110"/>
                      </a:moveTo>
                      <a:cubicBezTo>
                        <a:pt x="67" y="149"/>
                        <a:pt x="68" y="154"/>
                        <a:pt x="92" y="166"/>
                      </a:cubicBezTo>
                      <a:cubicBezTo>
                        <a:pt x="89" y="148"/>
                        <a:pt x="86" y="131"/>
                        <a:pt x="82"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sp>
              <p:nvSpPr>
                <p:cNvPr id="48" name="Freeform 7">
                  <a:extLst>
                    <a:ext uri="{FF2B5EF4-FFF2-40B4-BE49-F238E27FC236}">
                      <a16:creationId xmlns:a16="http://schemas.microsoft.com/office/drawing/2014/main" id="{D3771DB6-6FCB-484C-B98A-95B1D9F13A27}"/>
                    </a:ext>
                  </a:extLst>
                </p:cNvPr>
                <p:cNvSpPr>
                  <a:spLocks/>
                </p:cNvSpPr>
                <p:nvPr/>
              </p:nvSpPr>
              <p:spPr bwMode="auto">
                <a:xfrm>
                  <a:off x="-433" y="1237"/>
                  <a:ext cx="383" cy="350"/>
                </a:xfrm>
                <a:custGeom>
                  <a:avLst/>
                  <a:gdLst>
                    <a:gd name="T0" fmla="*/ 214 w 320"/>
                    <a:gd name="T1" fmla="*/ 292 h 292"/>
                    <a:gd name="T2" fmla="*/ 207 w 320"/>
                    <a:gd name="T3" fmla="*/ 272 h 292"/>
                    <a:gd name="T4" fmla="*/ 281 w 320"/>
                    <a:gd name="T5" fmla="*/ 177 h 292"/>
                    <a:gd name="T6" fmla="*/ 179 w 320"/>
                    <a:gd name="T7" fmla="*/ 29 h 292"/>
                    <a:gd name="T8" fmla="*/ 30 w 320"/>
                    <a:gd name="T9" fmla="*/ 136 h 292"/>
                    <a:gd name="T10" fmla="*/ 94 w 320"/>
                    <a:gd name="T11" fmla="*/ 265 h 292"/>
                    <a:gd name="T12" fmla="*/ 102 w 320"/>
                    <a:gd name="T13" fmla="*/ 292 h 292"/>
                    <a:gd name="T14" fmla="*/ 7 w 320"/>
                    <a:gd name="T15" fmla="*/ 135 h 292"/>
                    <a:gd name="T16" fmla="*/ 143 w 320"/>
                    <a:gd name="T17" fmla="*/ 5 h 292"/>
                    <a:gd name="T18" fmla="*/ 306 w 320"/>
                    <a:gd name="T19" fmla="*/ 129 h 292"/>
                    <a:gd name="T20" fmla="*/ 214 w 320"/>
                    <a:gd name="T21"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292">
                      <a:moveTo>
                        <a:pt x="214" y="292"/>
                      </a:moveTo>
                      <a:cubicBezTo>
                        <a:pt x="211" y="284"/>
                        <a:pt x="209" y="278"/>
                        <a:pt x="207" y="272"/>
                      </a:cubicBezTo>
                      <a:cubicBezTo>
                        <a:pt x="246" y="251"/>
                        <a:pt x="273" y="221"/>
                        <a:pt x="281" y="177"/>
                      </a:cubicBezTo>
                      <a:cubicBezTo>
                        <a:pt x="294" y="109"/>
                        <a:pt x="247" y="41"/>
                        <a:pt x="179" y="29"/>
                      </a:cubicBezTo>
                      <a:cubicBezTo>
                        <a:pt x="108" y="17"/>
                        <a:pt x="40" y="66"/>
                        <a:pt x="30" y="136"/>
                      </a:cubicBezTo>
                      <a:cubicBezTo>
                        <a:pt x="23" y="189"/>
                        <a:pt x="46" y="238"/>
                        <a:pt x="94" y="265"/>
                      </a:cubicBezTo>
                      <a:cubicBezTo>
                        <a:pt x="109" y="273"/>
                        <a:pt x="111" y="280"/>
                        <a:pt x="102" y="292"/>
                      </a:cubicBezTo>
                      <a:cubicBezTo>
                        <a:pt x="41" y="276"/>
                        <a:pt x="0" y="208"/>
                        <a:pt x="7" y="135"/>
                      </a:cubicBezTo>
                      <a:cubicBezTo>
                        <a:pt x="13" y="68"/>
                        <a:pt x="75" y="9"/>
                        <a:pt x="143" y="5"/>
                      </a:cubicBezTo>
                      <a:cubicBezTo>
                        <a:pt x="223" y="0"/>
                        <a:pt x="287" y="49"/>
                        <a:pt x="306" y="129"/>
                      </a:cubicBezTo>
                      <a:cubicBezTo>
                        <a:pt x="320" y="189"/>
                        <a:pt x="278" y="266"/>
                        <a:pt x="214"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sp>
              <p:nvSpPr>
                <p:cNvPr id="49" name="Freeform 8">
                  <a:extLst>
                    <a:ext uri="{FF2B5EF4-FFF2-40B4-BE49-F238E27FC236}">
                      <a16:creationId xmlns:a16="http://schemas.microsoft.com/office/drawing/2014/main" id="{E1F5CCA2-2C3B-4EB9-8C7D-158F6683D930}"/>
                    </a:ext>
                  </a:extLst>
                </p:cNvPr>
                <p:cNvSpPr>
                  <a:spLocks/>
                </p:cNvSpPr>
                <p:nvPr/>
              </p:nvSpPr>
              <p:spPr bwMode="auto">
                <a:xfrm>
                  <a:off x="-381" y="1294"/>
                  <a:ext cx="272" cy="243"/>
                </a:xfrm>
                <a:custGeom>
                  <a:avLst/>
                  <a:gdLst>
                    <a:gd name="T0" fmla="*/ 157 w 227"/>
                    <a:gd name="T1" fmla="*/ 202 h 203"/>
                    <a:gd name="T2" fmla="*/ 161 w 227"/>
                    <a:gd name="T3" fmla="*/ 173 h 203"/>
                    <a:gd name="T4" fmla="*/ 188 w 227"/>
                    <a:gd name="T5" fmla="*/ 76 h 203"/>
                    <a:gd name="T6" fmla="*/ 97 w 227"/>
                    <a:gd name="T7" fmla="*/ 26 h 203"/>
                    <a:gd name="T8" fmla="*/ 29 w 227"/>
                    <a:gd name="T9" fmla="*/ 104 h 203"/>
                    <a:gd name="T10" fmla="*/ 64 w 227"/>
                    <a:gd name="T11" fmla="*/ 174 h 203"/>
                    <a:gd name="T12" fmla="*/ 70 w 227"/>
                    <a:gd name="T13" fmla="*/ 203 h 203"/>
                    <a:gd name="T14" fmla="*/ 8 w 227"/>
                    <a:gd name="T15" fmla="*/ 90 h 203"/>
                    <a:gd name="T16" fmla="*/ 109 w 227"/>
                    <a:gd name="T17" fmla="*/ 2 h 203"/>
                    <a:gd name="T18" fmla="*/ 214 w 227"/>
                    <a:gd name="T19" fmla="*/ 80 h 203"/>
                    <a:gd name="T20" fmla="*/ 157 w 227"/>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03">
                      <a:moveTo>
                        <a:pt x="157" y="202"/>
                      </a:moveTo>
                      <a:cubicBezTo>
                        <a:pt x="148" y="190"/>
                        <a:pt x="148" y="182"/>
                        <a:pt x="161" y="173"/>
                      </a:cubicBezTo>
                      <a:cubicBezTo>
                        <a:pt x="193" y="149"/>
                        <a:pt x="203" y="110"/>
                        <a:pt x="188" y="76"/>
                      </a:cubicBezTo>
                      <a:cubicBezTo>
                        <a:pt x="172" y="39"/>
                        <a:pt x="135" y="19"/>
                        <a:pt x="97" y="26"/>
                      </a:cubicBezTo>
                      <a:cubicBezTo>
                        <a:pt x="60" y="33"/>
                        <a:pt x="30" y="66"/>
                        <a:pt x="29" y="104"/>
                      </a:cubicBezTo>
                      <a:cubicBezTo>
                        <a:pt x="28" y="133"/>
                        <a:pt x="40" y="157"/>
                        <a:pt x="64" y="174"/>
                      </a:cubicBezTo>
                      <a:cubicBezTo>
                        <a:pt x="78" y="185"/>
                        <a:pt x="78" y="185"/>
                        <a:pt x="70" y="203"/>
                      </a:cubicBezTo>
                      <a:cubicBezTo>
                        <a:pt x="26" y="186"/>
                        <a:pt x="0" y="140"/>
                        <a:pt x="8" y="90"/>
                      </a:cubicBezTo>
                      <a:cubicBezTo>
                        <a:pt x="15" y="41"/>
                        <a:pt x="58" y="4"/>
                        <a:pt x="109" y="2"/>
                      </a:cubicBezTo>
                      <a:cubicBezTo>
                        <a:pt x="157" y="0"/>
                        <a:pt x="203" y="34"/>
                        <a:pt x="214" y="80"/>
                      </a:cubicBezTo>
                      <a:cubicBezTo>
                        <a:pt x="227" y="131"/>
                        <a:pt x="205" y="178"/>
                        <a:pt x="157"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sp>
              <p:nvSpPr>
                <p:cNvPr id="50" name="Freeform 9">
                  <a:extLst>
                    <a:ext uri="{FF2B5EF4-FFF2-40B4-BE49-F238E27FC236}">
                      <a16:creationId xmlns:a16="http://schemas.microsoft.com/office/drawing/2014/main" id="{B7264B57-2EED-4402-B97D-208E807AF5D0}"/>
                    </a:ext>
                  </a:extLst>
                </p:cNvPr>
                <p:cNvSpPr>
                  <a:spLocks/>
                </p:cNvSpPr>
                <p:nvPr/>
              </p:nvSpPr>
              <p:spPr bwMode="auto">
                <a:xfrm>
                  <a:off x="-323" y="1345"/>
                  <a:ext cx="158" cy="141"/>
                </a:xfrm>
                <a:custGeom>
                  <a:avLst/>
                  <a:gdLst>
                    <a:gd name="T0" fmla="*/ 89 w 132"/>
                    <a:gd name="T1" fmla="*/ 113 h 117"/>
                    <a:gd name="T2" fmla="*/ 95 w 132"/>
                    <a:gd name="T3" fmla="*/ 87 h 117"/>
                    <a:gd name="T4" fmla="*/ 89 w 132"/>
                    <a:gd name="T5" fmla="*/ 36 h 117"/>
                    <a:gd name="T6" fmla="*/ 38 w 132"/>
                    <a:gd name="T7" fmla="*/ 37 h 117"/>
                    <a:gd name="T8" fmla="*/ 34 w 132"/>
                    <a:gd name="T9" fmla="*/ 87 h 117"/>
                    <a:gd name="T10" fmla="*/ 42 w 132"/>
                    <a:gd name="T11" fmla="*/ 117 h 117"/>
                    <a:gd name="T12" fmla="*/ 3 w 132"/>
                    <a:gd name="T13" fmla="*/ 57 h 117"/>
                    <a:gd name="T14" fmla="*/ 58 w 132"/>
                    <a:gd name="T15" fmla="*/ 3 h 117"/>
                    <a:gd name="T16" fmla="*/ 121 w 132"/>
                    <a:gd name="T17" fmla="*/ 42 h 117"/>
                    <a:gd name="T18" fmla="*/ 96 w 132"/>
                    <a:gd name="T19" fmla="*/ 115 h 117"/>
                    <a:gd name="T20" fmla="*/ 89 w 132"/>
                    <a:gd name="T2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17">
                      <a:moveTo>
                        <a:pt x="89" y="113"/>
                      </a:moveTo>
                      <a:cubicBezTo>
                        <a:pt x="91" y="105"/>
                        <a:pt x="90" y="94"/>
                        <a:pt x="95" y="87"/>
                      </a:cubicBezTo>
                      <a:cubicBezTo>
                        <a:pt x="105" y="68"/>
                        <a:pt x="104" y="49"/>
                        <a:pt x="89" y="36"/>
                      </a:cubicBezTo>
                      <a:cubicBezTo>
                        <a:pt x="74" y="23"/>
                        <a:pt x="53" y="23"/>
                        <a:pt x="38" y="37"/>
                      </a:cubicBezTo>
                      <a:cubicBezTo>
                        <a:pt x="24" y="50"/>
                        <a:pt x="23" y="70"/>
                        <a:pt x="34" y="87"/>
                      </a:cubicBezTo>
                      <a:cubicBezTo>
                        <a:pt x="38" y="95"/>
                        <a:pt x="39" y="105"/>
                        <a:pt x="42" y="117"/>
                      </a:cubicBezTo>
                      <a:cubicBezTo>
                        <a:pt x="13" y="107"/>
                        <a:pt x="0" y="84"/>
                        <a:pt x="3" y="57"/>
                      </a:cubicBezTo>
                      <a:cubicBezTo>
                        <a:pt x="7" y="29"/>
                        <a:pt x="30" y="7"/>
                        <a:pt x="58" y="3"/>
                      </a:cubicBezTo>
                      <a:cubicBezTo>
                        <a:pt x="84" y="0"/>
                        <a:pt x="112" y="17"/>
                        <a:pt x="121" y="42"/>
                      </a:cubicBezTo>
                      <a:cubicBezTo>
                        <a:pt x="132" y="70"/>
                        <a:pt x="122" y="98"/>
                        <a:pt x="96" y="115"/>
                      </a:cubicBezTo>
                      <a:cubicBezTo>
                        <a:pt x="94" y="114"/>
                        <a:pt x="91" y="114"/>
                        <a:pt x="89"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Trebuchet MS" panose="020B0603020202020204" pitchFamily="34" charset="0"/>
                    <a:cs typeface="Arial" panose="020B0604020202020204" pitchFamily="34" charset="0"/>
                  </a:endParaRPr>
                </a:p>
              </p:txBody>
            </p:sp>
          </p:grpSp>
        </p:grpSp>
        <p:grpSp>
          <p:nvGrpSpPr>
            <p:cNvPr id="46" name="Group 24">
              <a:extLst>
                <a:ext uri="{FF2B5EF4-FFF2-40B4-BE49-F238E27FC236}">
                  <a16:creationId xmlns:a16="http://schemas.microsoft.com/office/drawing/2014/main" id="{C735C166-86A0-4FA6-8CE2-E79E25043740}"/>
                </a:ext>
              </a:extLst>
            </p:cNvPr>
            <p:cNvGrpSpPr/>
            <p:nvPr/>
          </p:nvGrpSpPr>
          <p:grpSpPr>
            <a:xfrm>
              <a:off x="637589" y="1378374"/>
              <a:ext cx="1702881" cy="1577831"/>
              <a:chOff x="745965" y="2081624"/>
              <a:chExt cx="1702881" cy="1577831"/>
            </a:xfrm>
          </p:grpSpPr>
          <p:sp>
            <p:nvSpPr>
              <p:cNvPr id="42" name="TextBox 41">
                <a:extLst>
                  <a:ext uri="{FF2B5EF4-FFF2-40B4-BE49-F238E27FC236}">
                    <a16:creationId xmlns:a16="http://schemas.microsoft.com/office/drawing/2014/main" id="{D914AC29-80EB-4EA8-A1FE-56D7B0D21662}"/>
                  </a:ext>
                </a:extLst>
              </p:cNvPr>
              <p:cNvSpPr txBox="1"/>
              <p:nvPr/>
            </p:nvSpPr>
            <p:spPr>
              <a:xfrm>
                <a:off x="745965" y="2310668"/>
                <a:ext cx="1702881" cy="1348787"/>
              </a:xfrm>
              <a:prstGeom prst="rect">
                <a:avLst/>
              </a:prstGeom>
              <a:noFill/>
            </p:spPr>
            <p:txBody>
              <a:bodyPr wrap="square" rtlCol="0">
                <a:spAutoFit/>
              </a:bodyPr>
              <a:lstStyle/>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India Data Business</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Global Data Business</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Cloud Connect &amp; Managed DWDM</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Enterprise VoIP</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Managed Network Services</a:t>
                </a:r>
              </a:p>
            </p:txBody>
          </p:sp>
          <p:sp>
            <p:nvSpPr>
              <p:cNvPr id="43" name="TextBox 42">
                <a:extLst>
                  <a:ext uri="{FF2B5EF4-FFF2-40B4-BE49-F238E27FC236}">
                    <a16:creationId xmlns:a16="http://schemas.microsoft.com/office/drawing/2014/main" id="{53A9E6BF-5A81-404E-BE69-72D83CB19946}"/>
                  </a:ext>
                </a:extLst>
              </p:cNvPr>
              <p:cNvSpPr txBox="1"/>
              <p:nvPr/>
            </p:nvSpPr>
            <p:spPr>
              <a:xfrm>
                <a:off x="868846" y="2081624"/>
                <a:ext cx="1514739" cy="280196"/>
              </a:xfrm>
              <a:prstGeom prst="rect">
                <a:avLst/>
              </a:prstGeom>
              <a:noFill/>
            </p:spPr>
            <p:txBody>
              <a:bodyPr wrap="none" rtlCol="0">
                <a:spAutoFit/>
              </a:bodyPr>
              <a:lstStyle/>
              <a:p>
                <a:r>
                  <a:rPr lang="en-US" sz="1100" b="1" dirty="0">
                    <a:solidFill>
                      <a:schemeClr val="tx1">
                        <a:lumMod val="65000"/>
                        <a:lumOff val="35000"/>
                      </a:schemeClr>
                    </a:solidFill>
                    <a:latin typeface="Trebuchet MS" panose="020B0603020202020204" pitchFamily="34" charset="0"/>
                    <a:cs typeface="Arial" panose="020B0604020202020204" pitchFamily="34" charset="0"/>
                  </a:rPr>
                  <a:t>TELECOM SERVICES</a:t>
                </a:r>
                <a:endParaRPr lang="en-IN" sz="1100" b="1" dirty="0">
                  <a:solidFill>
                    <a:schemeClr val="tx1">
                      <a:lumMod val="65000"/>
                      <a:lumOff val="35000"/>
                    </a:schemeClr>
                  </a:solidFill>
                  <a:latin typeface="Trebuchet MS" panose="020B0603020202020204" pitchFamily="34" charset="0"/>
                  <a:cs typeface="Arial" panose="020B0604020202020204" pitchFamily="34" charset="0"/>
                </a:endParaRPr>
              </a:p>
            </p:txBody>
          </p:sp>
          <p:cxnSp>
            <p:nvCxnSpPr>
              <p:cNvPr id="44" name="Straight Connector 43">
                <a:extLst>
                  <a:ext uri="{FF2B5EF4-FFF2-40B4-BE49-F238E27FC236}">
                    <a16:creationId xmlns:a16="http://schemas.microsoft.com/office/drawing/2014/main" id="{DF889A83-4DCE-483F-B8F8-0725D2DA6370}"/>
                  </a:ext>
                </a:extLst>
              </p:cNvPr>
              <p:cNvCxnSpPr/>
              <p:nvPr/>
            </p:nvCxnSpPr>
            <p:spPr>
              <a:xfrm>
                <a:off x="952500" y="2310668"/>
                <a:ext cx="1371600"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25">
              <a:extLst>
                <a:ext uri="{FF2B5EF4-FFF2-40B4-BE49-F238E27FC236}">
                  <a16:creationId xmlns:a16="http://schemas.microsoft.com/office/drawing/2014/main" id="{4FEA0E38-B573-4504-9FA4-019A520618C9}"/>
                </a:ext>
              </a:extLst>
            </p:cNvPr>
            <p:cNvGrpSpPr/>
            <p:nvPr/>
          </p:nvGrpSpPr>
          <p:grpSpPr>
            <a:xfrm>
              <a:off x="771409" y="3069478"/>
              <a:ext cx="2631720" cy="1617126"/>
              <a:chOff x="5561272" y="2078533"/>
              <a:chExt cx="2631720" cy="1617126"/>
            </a:xfrm>
          </p:grpSpPr>
          <p:sp>
            <p:nvSpPr>
              <p:cNvPr id="39" name="TextBox 38">
                <a:extLst>
                  <a:ext uri="{FF2B5EF4-FFF2-40B4-BE49-F238E27FC236}">
                    <a16:creationId xmlns:a16="http://schemas.microsoft.com/office/drawing/2014/main" id="{B07CC29E-9287-4A9F-9700-371536BB8C18}"/>
                  </a:ext>
                </a:extLst>
              </p:cNvPr>
              <p:cNvSpPr txBox="1"/>
              <p:nvPr/>
            </p:nvSpPr>
            <p:spPr>
              <a:xfrm>
                <a:off x="5572289" y="2346872"/>
                <a:ext cx="2620703" cy="1348787"/>
              </a:xfrm>
              <a:prstGeom prst="rect">
                <a:avLst/>
              </a:prstGeom>
              <a:noFill/>
              <a:ln>
                <a:noFill/>
              </a:ln>
            </p:spPr>
            <p:txBody>
              <a:bodyPr wrap="square" rtlCol="0">
                <a:spAutoFit/>
              </a:bodyPr>
              <a:lstStyle/>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Colocation/White labelling</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Data center Transformation</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Public Cloud (</a:t>
                </a:r>
                <a:r>
                  <a:rPr lang="en-US" sz="1000" dirty="0" err="1">
                    <a:solidFill>
                      <a:schemeClr val="tx1">
                        <a:lumMod val="65000"/>
                        <a:lumOff val="35000"/>
                      </a:schemeClr>
                    </a:solidFill>
                    <a:latin typeface="Trebuchet MS" panose="020B0603020202020204" pitchFamily="34" charset="0"/>
                    <a:cs typeface="Arial" panose="020B0604020202020204" pitchFamily="34" charset="0"/>
                  </a:rPr>
                  <a:t>IaaS</a:t>
                </a:r>
                <a:r>
                  <a:rPr lang="en-US" sz="1000" dirty="0">
                    <a:solidFill>
                      <a:schemeClr val="tx1">
                        <a:lumMod val="65000"/>
                        <a:lumOff val="35000"/>
                      </a:schemeClr>
                    </a:solidFill>
                    <a:latin typeface="Trebuchet MS" panose="020B0603020202020204" pitchFamily="34" charset="0"/>
                    <a:cs typeface="Arial" panose="020B0604020202020204" pitchFamily="34" charset="0"/>
                  </a:rPr>
                  <a:t>/</a:t>
                </a:r>
                <a:r>
                  <a:rPr lang="en-US" sz="1000" dirty="0" err="1">
                    <a:solidFill>
                      <a:schemeClr val="tx1">
                        <a:lumMod val="65000"/>
                        <a:lumOff val="35000"/>
                      </a:schemeClr>
                    </a:solidFill>
                    <a:latin typeface="Trebuchet MS" panose="020B0603020202020204" pitchFamily="34" charset="0"/>
                    <a:cs typeface="Arial" panose="020B0604020202020204" pitchFamily="34" charset="0"/>
                  </a:rPr>
                  <a:t>PaaS</a:t>
                </a:r>
                <a:r>
                  <a:rPr lang="en-US" sz="1000" dirty="0">
                    <a:solidFill>
                      <a:schemeClr val="tx1">
                        <a:lumMod val="65000"/>
                        <a:lumOff val="35000"/>
                      </a:schemeClr>
                    </a:solidFill>
                    <a:latin typeface="Trebuchet MS" panose="020B0603020202020204" pitchFamily="34" charset="0"/>
                    <a:cs typeface="Arial" panose="020B0604020202020204" pitchFamily="34" charset="0"/>
                  </a:rPr>
                  <a:t>)</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Enterprise private and hybrid cloud</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Cloud based DR</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DC Managed Services</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Managed Security Services</a:t>
                </a:r>
              </a:p>
            </p:txBody>
          </p:sp>
          <p:sp>
            <p:nvSpPr>
              <p:cNvPr id="40" name="TextBox 39">
                <a:extLst>
                  <a:ext uri="{FF2B5EF4-FFF2-40B4-BE49-F238E27FC236}">
                    <a16:creationId xmlns:a16="http://schemas.microsoft.com/office/drawing/2014/main" id="{3115764B-37C4-4913-90E4-1E44333EA818}"/>
                  </a:ext>
                </a:extLst>
              </p:cNvPr>
              <p:cNvSpPr txBox="1"/>
              <p:nvPr/>
            </p:nvSpPr>
            <p:spPr>
              <a:xfrm>
                <a:off x="5561272" y="2078533"/>
                <a:ext cx="2496420" cy="280196"/>
              </a:xfrm>
              <a:prstGeom prst="rect">
                <a:avLst/>
              </a:prstGeom>
              <a:noFill/>
            </p:spPr>
            <p:txBody>
              <a:bodyPr wrap="none" rtlCol="0">
                <a:spAutoFit/>
              </a:bodyPr>
              <a:lstStyle/>
              <a:p>
                <a:r>
                  <a:rPr lang="en-US" sz="1100" b="1" dirty="0">
                    <a:solidFill>
                      <a:schemeClr val="tx1">
                        <a:lumMod val="65000"/>
                        <a:lumOff val="35000"/>
                      </a:schemeClr>
                    </a:solidFill>
                    <a:latin typeface="Trebuchet MS" panose="020B0603020202020204" pitchFamily="34" charset="0"/>
                    <a:cs typeface="Arial" panose="020B0604020202020204" pitchFamily="34" charset="0"/>
                  </a:rPr>
                  <a:t>DC, CLOUD &amp; MANAGED SERVICES</a:t>
                </a:r>
              </a:p>
            </p:txBody>
          </p:sp>
          <p:cxnSp>
            <p:nvCxnSpPr>
              <p:cNvPr id="41" name="Straight Connector 40">
                <a:extLst>
                  <a:ext uri="{FF2B5EF4-FFF2-40B4-BE49-F238E27FC236}">
                    <a16:creationId xmlns:a16="http://schemas.microsoft.com/office/drawing/2014/main" id="{ABF53F45-6937-4962-9098-A47B13423D02}"/>
                  </a:ext>
                </a:extLst>
              </p:cNvPr>
              <p:cNvCxnSpPr/>
              <p:nvPr/>
            </p:nvCxnSpPr>
            <p:spPr>
              <a:xfrm>
                <a:off x="5652355" y="2338623"/>
                <a:ext cx="2133269"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8" name="Group 26">
              <a:extLst>
                <a:ext uri="{FF2B5EF4-FFF2-40B4-BE49-F238E27FC236}">
                  <a16:creationId xmlns:a16="http://schemas.microsoft.com/office/drawing/2014/main" id="{CB45A0C4-5B0D-480B-AADD-2D21057C53C4}"/>
                </a:ext>
              </a:extLst>
            </p:cNvPr>
            <p:cNvGrpSpPr/>
            <p:nvPr/>
          </p:nvGrpSpPr>
          <p:grpSpPr>
            <a:xfrm>
              <a:off x="5340644" y="512253"/>
              <a:ext cx="2787910" cy="1298109"/>
              <a:chOff x="5439978" y="762949"/>
              <a:chExt cx="2787910" cy="1298109"/>
            </a:xfrm>
          </p:grpSpPr>
          <p:sp>
            <p:nvSpPr>
              <p:cNvPr id="36" name="TextBox 35">
                <a:extLst>
                  <a:ext uri="{FF2B5EF4-FFF2-40B4-BE49-F238E27FC236}">
                    <a16:creationId xmlns:a16="http://schemas.microsoft.com/office/drawing/2014/main" id="{B6546B54-6AB7-455B-9C4D-C85A07F6A33B}"/>
                  </a:ext>
                </a:extLst>
              </p:cNvPr>
              <p:cNvSpPr txBox="1"/>
              <p:nvPr/>
            </p:nvSpPr>
            <p:spPr>
              <a:xfrm>
                <a:off x="5551835" y="1069384"/>
                <a:ext cx="2253044" cy="991674"/>
              </a:xfrm>
              <a:prstGeom prst="rect">
                <a:avLst/>
              </a:prstGeom>
              <a:noFill/>
            </p:spPr>
            <p:txBody>
              <a:bodyPr wrap="square" rtlCol="0">
                <a:spAutoFit/>
              </a:bodyPr>
              <a:lstStyle/>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Data Center IT</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Network Integration</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Information Security Services</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Collaboration Services</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End User Computing Services</a:t>
                </a:r>
              </a:p>
            </p:txBody>
          </p:sp>
          <p:sp>
            <p:nvSpPr>
              <p:cNvPr id="37" name="TextBox 36">
                <a:extLst>
                  <a:ext uri="{FF2B5EF4-FFF2-40B4-BE49-F238E27FC236}">
                    <a16:creationId xmlns:a16="http://schemas.microsoft.com/office/drawing/2014/main" id="{8E0EDFFF-3DB4-44BA-B4F0-D323829B294B}"/>
                  </a:ext>
                </a:extLst>
              </p:cNvPr>
              <p:cNvSpPr txBox="1"/>
              <p:nvPr/>
            </p:nvSpPr>
            <p:spPr>
              <a:xfrm>
                <a:off x="5439978" y="762949"/>
                <a:ext cx="2787910" cy="280196"/>
              </a:xfrm>
              <a:prstGeom prst="rect">
                <a:avLst/>
              </a:prstGeom>
              <a:noFill/>
            </p:spPr>
            <p:txBody>
              <a:bodyPr wrap="none" rtlCol="0">
                <a:spAutoFit/>
              </a:bodyPr>
              <a:lstStyle/>
              <a:p>
                <a:r>
                  <a:rPr lang="en-US" sz="1100" b="1" dirty="0">
                    <a:solidFill>
                      <a:schemeClr val="tx1">
                        <a:lumMod val="65000"/>
                        <a:lumOff val="35000"/>
                      </a:schemeClr>
                    </a:solidFill>
                    <a:latin typeface="Trebuchet MS" panose="020B0603020202020204" pitchFamily="34" charset="0"/>
                    <a:cs typeface="Arial" panose="020B0604020202020204" pitchFamily="34" charset="0"/>
                  </a:rPr>
                  <a:t>TECHNOLOGY INTEGRATION SERVICES</a:t>
                </a:r>
              </a:p>
            </p:txBody>
          </p:sp>
          <p:cxnSp>
            <p:nvCxnSpPr>
              <p:cNvPr id="38" name="Straight Connector 37">
                <a:extLst>
                  <a:ext uri="{FF2B5EF4-FFF2-40B4-BE49-F238E27FC236}">
                    <a16:creationId xmlns:a16="http://schemas.microsoft.com/office/drawing/2014/main" id="{026CABCB-60B5-4EC0-AF4C-BDCA46DFBFD3}"/>
                  </a:ext>
                </a:extLst>
              </p:cNvPr>
              <p:cNvCxnSpPr/>
              <p:nvPr/>
            </p:nvCxnSpPr>
            <p:spPr>
              <a:xfrm>
                <a:off x="5551835" y="1024023"/>
                <a:ext cx="2159397"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7" name="Group 27">
              <a:extLst>
                <a:ext uri="{FF2B5EF4-FFF2-40B4-BE49-F238E27FC236}">
                  <a16:creationId xmlns:a16="http://schemas.microsoft.com/office/drawing/2014/main" id="{67FFFF8F-4BAA-4119-AB8C-9694DF98861D}"/>
                </a:ext>
              </a:extLst>
            </p:cNvPr>
            <p:cNvGrpSpPr/>
            <p:nvPr/>
          </p:nvGrpSpPr>
          <p:grpSpPr>
            <a:xfrm>
              <a:off x="5594871" y="2018254"/>
              <a:ext cx="2866886" cy="1253284"/>
              <a:chOff x="86619" y="602034"/>
              <a:chExt cx="2866886" cy="1253284"/>
            </a:xfrm>
          </p:grpSpPr>
          <p:sp>
            <p:nvSpPr>
              <p:cNvPr id="33" name="TextBox 32">
                <a:extLst>
                  <a:ext uri="{FF2B5EF4-FFF2-40B4-BE49-F238E27FC236}">
                    <a16:creationId xmlns:a16="http://schemas.microsoft.com/office/drawing/2014/main" id="{18235E10-70B5-407D-BDD2-1FB61A8D0046}"/>
                  </a:ext>
                </a:extLst>
              </p:cNvPr>
              <p:cNvSpPr txBox="1"/>
              <p:nvPr/>
            </p:nvSpPr>
            <p:spPr>
              <a:xfrm>
                <a:off x="88757" y="602034"/>
                <a:ext cx="2864748" cy="280196"/>
              </a:xfrm>
              <a:prstGeom prst="rect">
                <a:avLst/>
              </a:prstGeom>
              <a:noFill/>
            </p:spPr>
            <p:txBody>
              <a:bodyPr wrap="square" rtlCol="0">
                <a:spAutoFit/>
              </a:bodyPr>
              <a:lstStyle/>
              <a:p>
                <a:r>
                  <a:rPr lang="en-US" sz="1100" b="1" dirty="0">
                    <a:solidFill>
                      <a:schemeClr val="tx1">
                        <a:lumMod val="65000"/>
                        <a:lumOff val="35000"/>
                      </a:schemeClr>
                    </a:solidFill>
                    <a:latin typeface="Trebuchet MS" panose="020B0603020202020204" pitchFamily="34" charset="0"/>
                    <a:cs typeface="Arial" panose="020B0604020202020204" pitchFamily="34" charset="0"/>
                  </a:rPr>
                  <a:t>APPLICATIONS SERVICES</a:t>
                </a:r>
              </a:p>
            </p:txBody>
          </p:sp>
          <p:cxnSp>
            <p:nvCxnSpPr>
              <p:cNvPr id="34" name="Straight Connector 33">
                <a:extLst>
                  <a:ext uri="{FF2B5EF4-FFF2-40B4-BE49-F238E27FC236}">
                    <a16:creationId xmlns:a16="http://schemas.microsoft.com/office/drawing/2014/main" id="{C2119306-8744-4D0C-9FB4-73AFEDFAE14E}"/>
                  </a:ext>
                </a:extLst>
              </p:cNvPr>
              <p:cNvCxnSpPr/>
              <p:nvPr/>
            </p:nvCxnSpPr>
            <p:spPr>
              <a:xfrm>
                <a:off x="167811" y="860027"/>
                <a:ext cx="2173582"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C46AC16-15AC-4286-BFDA-F5DCF3CAB176}"/>
                  </a:ext>
                </a:extLst>
              </p:cNvPr>
              <p:cNvSpPr txBox="1"/>
              <p:nvPr/>
            </p:nvSpPr>
            <p:spPr>
              <a:xfrm>
                <a:off x="86619" y="863644"/>
                <a:ext cx="2756659" cy="991674"/>
              </a:xfrm>
              <a:prstGeom prst="rect">
                <a:avLst/>
              </a:prstGeom>
              <a:noFill/>
            </p:spPr>
            <p:txBody>
              <a:bodyPr wrap="square" rtlCol="0">
                <a:spAutoFit/>
              </a:bodyPr>
              <a:lstStyle/>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iTest – Online Testing Platform</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eLearning</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Forum – Distribution Management System</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Portal Solutions</a:t>
                </a:r>
              </a:p>
            </p:txBody>
          </p:sp>
        </p:grpSp>
        <p:grpSp>
          <p:nvGrpSpPr>
            <p:cNvPr id="123" name="Group 28">
              <a:extLst>
                <a:ext uri="{FF2B5EF4-FFF2-40B4-BE49-F238E27FC236}">
                  <a16:creationId xmlns:a16="http://schemas.microsoft.com/office/drawing/2014/main" id="{99885180-0E04-4397-B0D7-F9C68FECB5C7}"/>
                </a:ext>
              </a:extLst>
            </p:cNvPr>
            <p:cNvGrpSpPr/>
            <p:nvPr/>
          </p:nvGrpSpPr>
          <p:grpSpPr>
            <a:xfrm>
              <a:off x="4573345" y="3365179"/>
              <a:ext cx="4221898" cy="1074728"/>
              <a:chOff x="4562509" y="3604858"/>
              <a:chExt cx="4221898" cy="1074728"/>
            </a:xfrm>
          </p:grpSpPr>
          <p:sp>
            <p:nvSpPr>
              <p:cNvPr id="30" name="TextBox 29">
                <a:extLst>
                  <a:ext uri="{FF2B5EF4-FFF2-40B4-BE49-F238E27FC236}">
                    <a16:creationId xmlns:a16="http://schemas.microsoft.com/office/drawing/2014/main" id="{867D8688-FD2B-4F76-86FD-D6BA30E7C13C}"/>
                  </a:ext>
                </a:extLst>
              </p:cNvPr>
              <p:cNvSpPr txBox="1"/>
              <p:nvPr/>
            </p:nvSpPr>
            <p:spPr>
              <a:xfrm>
                <a:off x="4564647" y="3604858"/>
                <a:ext cx="2864748" cy="280196"/>
              </a:xfrm>
              <a:prstGeom prst="rect">
                <a:avLst/>
              </a:prstGeom>
              <a:noFill/>
            </p:spPr>
            <p:txBody>
              <a:bodyPr wrap="square" rtlCol="0">
                <a:spAutoFit/>
              </a:bodyPr>
              <a:lstStyle/>
              <a:p>
                <a:r>
                  <a:rPr lang="en-US" sz="1100" b="1" dirty="0">
                    <a:solidFill>
                      <a:schemeClr val="tx1">
                        <a:lumMod val="65000"/>
                        <a:lumOff val="35000"/>
                      </a:schemeClr>
                    </a:solidFill>
                    <a:latin typeface="Trebuchet MS" panose="020B0603020202020204" pitchFamily="34" charset="0"/>
                    <a:cs typeface="Arial" panose="020B0604020202020204" pitchFamily="34" charset="0"/>
                  </a:rPr>
                  <a:t>PLATFORM SERVICES</a:t>
                </a:r>
              </a:p>
            </p:txBody>
          </p:sp>
          <p:cxnSp>
            <p:nvCxnSpPr>
              <p:cNvPr id="31" name="Straight Connector 30">
                <a:extLst>
                  <a:ext uri="{FF2B5EF4-FFF2-40B4-BE49-F238E27FC236}">
                    <a16:creationId xmlns:a16="http://schemas.microsoft.com/office/drawing/2014/main" id="{ADCF91AC-73D0-425A-98A1-0826F6344778}"/>
                  </a:ext>
                </a:extLst>
              </p:cNvPr>
              <p:cNvCxnSpPr/>
              <p:nvPr/>
            </p:nvCxnSpPr>
            <p:spPr>
              <a:xfrm>
                <a:off x="4643701" y="3862851"/>
                <a:ext cx="2173582"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29CBD6E-4FB9-4702-B12C-D384413B643E}"/>
                  </a:ext>
                </a:extLst>
              </p:cNvPr>
              <p:cNvSpPr txBox="1"/>
              <p:nvPr/>
            </p:nvSpPr>
            <p:spPr>
              <a:xfrm>
                <a:off x="4562509" y="3866468"/>
                <a:ext cx="4221898" cy="813118"/>
              </a:xfrm>
              <a:prstGeom prst="rect">
                <a:avLst/>
              </a:prstGeom>
              <a:noFill/>
            </p:spPr>
            <p:txBody>
              <a:bodyPr wrap="square" rtlCol="0">
                <a:spAutoFit/>
              </a:bodyPr>
              <a:lstStyle/>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SAP / S4 Hana, Success Factors and hosted cloud infrastructure</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Microsoft – Azure, Office &amp; Productivity, Dynamics CRM  </a:t>
                </a:r>
              </a:p>
              <a:p>
                <a:pPr marL="114525" indent="-114525">
                  <a:lnSpc>
                    <a:spcPts val="1321"/>
                  </a:lnSpc>
                  <a:buFont typeface="Arial" panose="020B0604020202020204" pitchFamily="34" charset="0"/>
                  <a:buChar char="•"/>
                </a:pPr>
                <a:r>
                  <a:rPr lang="en-US" sz="1000" dirty="0">
                    <a:solidFill>
                      <a:schemeClr val="tx1">
                        <a:lumMod val="65000"/>
                        <a:lumOff val="35000"/>
                      </a:schemeClr>
                    </a:solidFill>
                    <a:latin typeface="Trebuchet MS" panose="020B0603020202020204" pitchFamily="34" charset="0"/>
                    <a:cs typeface="Arial" panose="020B0604020202020204" pitchFamily="34" charset="0"/>
                  </a:rPr>
                  <a:t>Oracle – SaaS, PaaS (HR, Database, Middleware, Cloud Machine)</a:t>
                </a:r>
              </a:p>
              <a:p>
                <a:pPr marL="114525" indent="-114525">
                  <a:lnSpc>
                    <a:spcPts val="1321"/>
                  </a:lnSpc>
                  <a:buFont typeface="Arial" panose="020B0604020202020204" pitchFamily="34" charset="0"/>
                  <a:buChar char="•"/>
                </a:pPr>
                <a:endParaRPr lang="en-US" sz="1000" dirty="0">
                  <a:solidFill>
                    <a:schemeClr val="tx1">
                      <a:lumMod val="65000"/>
                      <a:lumOff val="35000"/>
                    </a:schemeClr>
                  </a:solidFill>
                  <a:latin typeface="Trebuchet MS" panose="020B0603020202020204" pitchFamily="34" charset="0"/>
                  <a:cs typeface="Arial" panose="020B0604020202020204" pitchFamily="34" charset="0"/>
                </a:endParaRPr>
              </a:p>
            </p:txBody>
          </p:sp>
        </p:grpSp>
      </p:grpSp>
      <p:sp>
        <p:nvSpPr>
          <p:cNvPr id="193" name="Rectangle 192">
            <a:extLst>
              <a:ext uri="{FF2B5EF4-FFF2-40B4-BE49-F238E27FC236}">
                <a16:creationId xmlns:a16="http://schemas.microsoft.com/office/drawing/2014/main" id="{870B7CBC-0DB0-4776-9F07-540B624666AA}"/>
              </a:ext>
            </a:extLst>
          </p:cNvPr>
          <p:cNvSpPr/>
          <p:nvPr/>
        </p:nvSpPr>
        <p:spPr>
          <a:xfrm>
            <a:off x="297335" y="377548"/>
            <a:ext cx="3632832" cy="318549"/>
          </a:xfrm>
          <a:prstGeom prst="rect">
            <a:avLst/>
          </a:prstGeom>
        </p:spPr>
        <p:txBody>
          <a:bodyPr vert="horz" lIns="69686" tIns="34843" rIns="69686" bIns="34843" rtlCol="0" anchor="ctr">
            <a:noAutofit/>
          </a:bodyPr>
          <a:lstStyle/>
          <a:p>
            <a:pPr>
              <a:lnSpc>
                <a:spcPct val="90000"/>
              </a:lnSpc>
              <a:spcBef>
                <a:spcPct val="0"/>
              </a:spcBef>
            </a:pPr>
            <a:r>
              <a:rPr lang="en-IN" b="1" dirty="0">
                <a:solidFill>
                  <a:schemeClr val="tx1">
                    <a:lumMod val="65000"/>
                    <a:lumOff val="35000"/>
                  </a:schemeClr>
                </a:solidFill>
                <a:latin typeface="Trebuchet MS" panose="020B0603020202020204" pitchFamily="34" charset="0"/>
              </a:rPr>
              <a:t>SIFY TODAY</a:t>
            </a:r>
          </a:p>
        </p:txBody>
      </p:sp>
    </p:spTree>
    <p:extLst>
      <p:ext uri="{BB962C8B-B14F-4D97-AF65-F5344CB8AC3E}">
        <p14:creationId xmlns:p14="http://schemas.microsoft.com/office/powerpoint/2010/main" val="1160930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B26AC-D780-49B1-A97E-EDA81D066580}"/>
              </a:ext>
            </a:extLst>
          </p:cNvPr>
          <p:cNvSpPr txBox="1"/>
          <p:nvPr/>
        </p:nvSpPr>
        <p:spPr>
          <a:xfrm>
            <a:off x="323850" y="843510"/>
            <a:ext cx="8496300" cy="369332"/>
          </a:xfrm>
          <a:prstGeom prst="rect">
            <a:avLst/>
          </a:prstGeom>
          <a:noFill/>
        </p:spPr>
        <p:txBody>
          <a:bodyPr wrap="square" rtlCol="0">
            <a:spAutoFit/>
          </a:bodyPr>
          <a:lstStyle/>
          <a:p>
            <a:r>
              <a:rPr lang="en-US" dirty="0">
                <a:solidFill>
                  <a:schemeClr val="tx1">
                    <a:lumMod val="85000"/>
                    <a:lumOff val="15000"/>
                  </a:schemeClr>
                </a:solidFill>
                <a:ea typeface="Open Sans" panose="020B0606030504020204" pitchFamily="34" charset="0"/>
                <a:cs typeface="Open Sans" panose="020B0606030504020204" pitchFamily="34" charset="0"/>
              </a:rPr>
              <a:t>ALIGNED TO OUR CUSTOMERS’ CLOUD TRANSFORMATION PURSUIT</a:t>
            </a:r>
          </a:p>
        </p:txBody>
      </p:sp>
      <p:grpSp>
        <p:nvGrpSpPr>
          <p:cNvPr id="4" name="Group 3">
            <a:extLst>
              <a:ext uri="{FF2B5EF4-FFF2-40B4-BE49-F238E27FC236}">
                <a16:creationId xmlns:a16="http://schemas.microsoft.com/office/drawing/2014/main" id="{EB067493-9CD6-4ECC-997F-BCBE0F186582}"/>
              </a:ext>
            </a:extLst>
          </p:cNvPr>
          <p:cNvGrpSpPr/>
          <p:nvPr/>
        </p:nvGrpSpPr>
        <p:grpSpPr>
          <a:xfrm>
            <a:off x="323850" y="1347580"/>
            <a:ext cx="8499418" cy="3455836"/>
            <a:chOff x="323850" y="1348224"/>
            <a:chExt cx="8499418" cy="3455836"/>
          </a:xfrm>
        </p:grpSpPr>
        <p:grpSp>
          <p:nvGrpSpPr>
            <p:cNvPr id="2" name="Group 1">
              <a:extLst>
                <a:ext uri="{FF2B5EF4-FFF2-40B4-BE49-F238E27FC236}">
                  <a16:creationId xmlns:a16="http://schemas.microsoft.com/office/drawing/2014/main" id="{60899AD2-5B55-49DF-964A-08646D2BE91D}"/>
                </a:ext>
              </a:extLst>
            </p:cNvPr>
            <p:cNvGrpSpPr/>
            <p:nvPr/>
          </p:nvGrpSpPr>
          <p:grpSpPr>
            <a:xfrm>
              <a:off x="323850" y="1348224"/>
              <a:ext cx="8499418" cy="3455836"/>
              <a:chOff x="323850" y="1348224"/>
              <a:chExt cx="8499418" cy="3455836"/>
            </a:xfrm>
          </p:grpSpPr>
          <p:sp>
            <p:nvSpPr>
              <p:cNvPr id="6" name="Arrow: Pentagon 5">
                <a:extLst>
                  <a:ext uri="{FF2B5EF4-FFF2-40B4-BE49-F238E27FC236}">
                    <a16:creationId xmlns:a16="http://schemas.microsoft.com/office/drawing/2014/main" id="{304D07AC-3439-4E3F-839E-D3CBE13BA02C}"/>
                  </a:ext>
                </a:extLst>
              </p:cNvPr>
              <p:cNvSpPr/>
              <p:nvPr/>
            </p:nvSpPr>
            <p:spPr>
              <a:xfrm rot="5400000">
                <a:off x="-180440" y="2211920"/>
                <a:ext cx="3096430" cy="2087850"/>
              </a:xfrm>
              <a:prstGeom prst="homePlate">
                <a:avLst>
                  <a:gd name="adj" fmla="val 8632"/>
                </a:avLst>
              </a:prstGeom>
              <a:solidFill>
                <a:schemeClr val="accent5">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Arrow: Pentagon 23">
                <a:extLst>
                  <a:ext uri="{FF2B5EF4-FFF2-40B4-BE49-F238E27FC236}">
                    <a16:creationId xmlns:a16="http://schemas.microsoft.com/office/drawing/2014/main" id="{734FE5DA-C8E6-4D9A-8769-22F94960633F}"/>
                  </a:ext>
                </a:extLst>
              </p:cNvPr>
              <p:cNvSpPr/>
              <p:nvPr/>
            </p:nvSpPr>
            <p:spPr>
              <a:xfrm rot="5400000">
                <a:off x="1956749" y="2211920"/>
                <a:ext cx="3096430" cy="2087850"/>
              </a:xfrm>
              <a:prstGeom prst="homePlate">
                <a:avLst>
                  <a:gd name="adj" fmla="val 8632"/>
                </a:avLst>
              </a:prstGeom>
              <a:solidFill>
                <a:schemeClr val="accent2">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Arrow: Pentagon 24">
                <a:extLst>
                  <a:ext uri="{FF2B5EF4-FFF2-40B4-BE49-F238E27FC236}">
                    <a16:creationId xmlns:a16="http://schemas.microsoft.com/office/drawing/2014/main" id="{2F01F99F-314A-49C6-AA62-9FC66A91204A}"/>
                  </a:ext>
                </a:extLst>
              </p:cNvPr>
              <p:cNvSpPr/>
              <p:nvPr/>
            </p:nvSpPr>
            <p:spPr>
              <a:xfrm rot="5400000">
                <a:off x="4093938" y="2211920"/>
                <a:ext cx="3096430" cy="2087850"/>
              </a:xfrm>
              <a:prstGeom prst="homePlate">
                <a:avLst>
                  <a:gd name="adj" fmla="val 8632"/>
                </a:avLst>
              </a:prstGeom>
              <a:solidFill>
                <a:schemeClr val="accent4">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Arrow: Pentagon 25">
                <a:extLst>
                  <a:ext uri="{FF2B5EF4-FFF2-40B4-BE49-F238E27FC236}">
                    <a16:creationId xmlns:a16="http://schemas.microsoft.com/office/drawing/2014/main" id="{3F3558A4-04F0-484C-9195-5143B226F1F6}"/>
                  </a:ext>
                </a:extLst>
              </p:cNvPr>
              <p:cNvSpPr/>
              <p:nvPr/>
            </p:nvSpPr>
            <p:spPr>
              <a:xfrm rot="5400000">
                <a:off x="6231128" y="2211920"/>
                <a:ext cx="3096430" cy="2087850"/>
              </a:xfrm>
              <a:prstGeom prst="homePlate">
                <a:avLst>
                  <a:gd name="adj" fmla="val 8632"/>
                </a:avLst>
              </a:prstGeom>
              <a:solidFill>
                <a:schemeClr val="accent3">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5" name="Oval 64">
                <a:extLst>
                  <a:ext uri="{FF2B5EF4-FFF2-40B4-BE49-F238E27FC236}">
                    <a16:creationId xmlns:a16="http://schemas.microsoft.com/office/drawing/2014/main" id="{2158E8B0-353D-4EE2-AABC-A8360F3DD0C3}"/>
                  </a:ext>
                </a:extLst>
              </p:cNvPr>
              <p:cNvSpPr/>
              <p:nvPr/>
            </p:nvSpPr>
            <p:spPr>
              <a:xfrm>
                <a:off x="1007775" y="1348224"/>
                <a:ext cx="720000" cy="72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descr="A close up of a logo&#10;&#10;Description automatically generated">
                <a:extLst>
                  <a:ext uri="{FF2B5EF4-FFF2-40B4-BE49-F238E27FC236}">
                    <a16:creationId xmlns:a16="http://schemas.microsoft.com/office/drawing/2014/main" id="{544019E2-0EC1-41A5-8705-E9408966191F}"/>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97775" y="1438224"/>
                <a:ext cx="540000" cy="540000"/>
              </a:xfrm>
              <a:prstGeom prst="rect">
                <a:avLst/>
              </a:prstGeom>
            </p:spPr>
          </p:pic>
          <p:sp>
            <p:nvSpPr>
              <p:cNvPr id="68" name="Oval 67">
                <a:extLst>
                  <a:ext uri="{FF2B5EF4-FFF2-40B4-BE49-F238E27FC236}">
                    <a16:creationId xmlns:a16="http://schemas.microsoft.com/office/drawing/2014/main" id="{AF2AFD35-AECB-4AA2-B5D8-8799317E3527}"/>
                  </a:ext>
                </a:extLst>
              </p:cNvPr>
              <p:cNvSpPr/>
              <p:nvPr/>
            </p:nvSpPr>
            <p:spPr>
              <a:xfrm>
                <a:off x="7419343" y="1358671"/>
                <a:ext cx="720000" cy="720000"/>
              </a:xfrm>
              <a:prstGeom prst="ellipse">
                <a:avLst/>
              </a:prstGeom>
              <a:solidFill>
                <a:schemeClr val="bg1"/>
              </a:solidFill>
              <a:ln w="12700">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9" name="Picture 58" descr="A close up of a logo&#10;&#10;Description automatically generated">
                <a:extLst>
                  <a:ext uri="{FF2B5EF4-FFF2-40B4-BE49-F238E27FC236}">
                    <a16:creationId xmlns:a16="http://schemas.microsoft.com/office/drawing/2014/main" id="{36358FE6-DAFE-4D4A-BEC9-5112676D1203}"/>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509343" y="1448671"/>
                <a:ext cx="540000" cy="540000"/>
              </a:xfrm>
              <a:prstGeom prst="rect">
                <a:avLst/>
              </a:prstGeom>
            </p:spPr>
          </p:pic>
          <p:sp>
            <p:nvSpPr>
              <p:cNvPr id="66" name="Oval 65">
                <a:extLst>
                  <a:ext uri="{FF2B5EF4-FFF2-40B4-BE49-F238E27FC236}">
                    <a16:creationId xmlns:a16="http://schemas.microsoft.com/office/drawing/2014/main" id="{153CF844-0D36-45AD-842C-4FC0DE2F1FA6}"/>
                  </a:ext>
                </a:extLst>
              </p:cNvPr>
              <p:cNvSpPr/>
              <p:nvPr/>
            </p:nvSpPr>
            <p:spPr>
              <a:xfrm>
                <a:off x="3144964" y="1348224"/>
                <a:ext cx="720000" cy="720000"/>
              </a:xfrm>
              <a:prstGeom prst="ellipse">
                <a:avLst/>
              </a:prstGeom>
              <a:solidFill>
                <a:schemeClr val="bg1"/>
              </a:solidFill>
              <a:ln w="127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2" name="Picture 61" descr="A close up of a logo&#10;&#10;Description automatically generated">
                <a:extLst>
                  <a:ext uri="{FF2B5EF4-FFF2-40B4-BE49-F238E27FC236}">
                    <a16:creationId xmlns:a16="http://schemas.microsoft.com/office/drawing/2014/main" id="{D6341AB0-0136-4512-AC0A-73A0DBB867AC}"/>
                  </a:ext>
                </a:extLst>
              </p:cNvPr>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234964" y="1438224"/>
                <a:ext cx="540000" cy="540000"/>
              </a:xfrm>
              <a:prstGeom prst="rect">
                <a:avLst/>
              </a:prstGeom>
            </p:spPr>
          </p:pic>
          <p:sp>
            <p:nvSpPr>
              <p:cNvPr id="67" name="Oval 66">
                <a:extLst>
                  <a:ext uri="{FF2B5EF4-FFF2-40B4-BE49-F238E27FC236}">
                    <a16:creationId xmlns:a16="http://schemas.microsoft.com/office/drawing/2014/main" id="{C82BEF06-9949-46F4-B0BF-94635A5B11EE}"/>
                  </a:ext>
                </a:extLst>
              </p:cNvPr>
              <p:cNvSpPr/>
              <p:nvPr/>
            </p:nvSpPr>
            <p:spPr>
              <a:xfrm>
                <a:off x="5282153" y="1358671"/>
                <a:ext cx="720000" cy="720000"/>
              </a:xfrm>
              <a:prstGeom prst="ellipse">
                <a:avLst/>
              </a:prstGeom>
              <a:solidFill>
                <a:schemeClr val="bg1"/>
              </a:solidFill>
              <a:ln w="127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4" name="Picture 63" descr="A close up of a logo&#10;&#10;Description automatically generated">
                <a:extLst>
                  <a:ext uri="{FF2B5EF4-FFF2-40B4-BE49-F238E27FC236}">
                    <a16:creationId xmlns:a16="http://schemas.microsoft.com/office/drawing/2014/main" id="{13F86628-8B79-4245-BECF-B5DA4680198D}"/>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72153" y="1448671"/>
                <a:ext cx="540000" cy="540000"/>
              </a:xfrm>
              <a:prstGeom prst="rect">
                <a:avLst/>
              </a:prstGeom>
            </p:spPr>
          </p:pic>
        </p:grpSp>
        <p:sp>
          <p:nvSpPr>
            <p:cNvPr id="69" name="TextBox 68">
              <a:extLst>
                <a:ext uri="{FF2B5EF4-FFF2-40B4-BE49-F238E27FC236}">
                  <a16:creationId xmlns:a16="http://schemas.microsoft.com/office/drawing/2014/main" id="{51DB9539-220C-482E-AF2D-EECB28139AF2}"/>
                </a:ext>
              </a:extLst>
            </p:cNvPr>
            <p:cNvSpPr txBox="1"/>
            <p:nvPr/>
          </p:nvSpPr>
          <p:spPr>
            <a:xfrm>
              <a:off x="544473" y="2068338"/>
              <a:ext cx="1646605" cy="307777"/>
            </a:xfrm>
            <a:prstGeom prst="rect">
              <a:avLst/>
            </a:prstGeom>
            <a:noFill/>
          </p:spPr>
          <p:txBody>
            <a:bodyPr wrap="none" rtlCol="0">
              <a:spAutoFit/>
            </a:bodyPr>
            <a:lstStyle/>
            <a:p>
              <a:pPr algn="ctr"/>
              <a:r>
                <a:rPr lang="en-US" sz="1400" b="1" dirty="0">
                  <a:latin typeface="+mj-lt"/>
                </a:rPr>
                <a:t>CLOUD ENABLING</a:t>
              </a:r>
            </a:p>
          </p:txBody>
        </p:sp>
        <p:sp>
          <p:nvSpPr>
            <p:cNvPr id="70" name="TextBox 69">
              <a:extLst>
                <a:ext uri="{FF2B5EF4-FFF2-40B4-BE49-F238E27FC236}">
                  <a16:creationId xmlns:a16="http://schemas.microsoft.com/office/drawing/2014/main" id="{C4F57AA3-579B-4765-9816-9D4B73312946}"/>
                </a:ext>
              </a:extLst>
            </p:cNvPr>
            <p:cNvSpPr txBox="1"/>
            <p:nvPr/>
          </p:nvSpPr>
          <p:spPr>
            <a:xfrm>
              <a:off x="2726546" y="2068338"/>
              <a:ext cx="1556836" cy="307777"/>
            </a:xfrm>
            <a:prstGeom prst="rect">
              <a:avLst/>
            </a:prstGeom>
            <a:noFill/>
          </p:spPr>
          <p:txBody>
            <a:bodyPr wrap="none" rtlCol="0">
              <a:spAutoFit/>
            </a:bodyPr>
            <a:lstStyle/>
            <a:p>
              <a:pPr algn="ctr" defTabSz="914264">
                <a:defRPr/>
              </a:pPr>
              <a:r>
                <a:rPr lang="en-US" sz="1400" b="1" dirty="0">
                  <a:latin typeface="+mj-lt"/>
                </a:rPr>
                <a:t>CLOUD INSPIRED</a:t>
              </a:r>
            </a:p>
          </p:txBody>
        </p:sp>
        <p:sp>
          <p:nvSpPr>
            <p:cNvPr id="71" name="TextBox 70">
              <a:extLst>
                <a:ext uri="{FF2B5EF4-FFF2-40B4-BE49-F238E27FC236}">
                  <a16:creationId xmlns:a16="http://schemas.microsoft.com/office/drawing/2014/main" id="{8F7F0849-E8C4-43AC-BD20-958A0E1FFADC}"/>
                </a:ext>
              </a:extLst>
            </p:cNvPr>
            <p:cNvSpPr txBox="1"/>
            <p:nvPr/>
          </p:nvSpPr>
          <p:spPr>
            <a:xfrm>
              <a:off x="5016020" y="2068338"/>
              <a:ext cx="1252266" cy="307777"/>
            </a:xfrm>
            <a:prstGeom prst="rect">
              <a:avLst/>
            </a:prstGeom>
            <a:noFill/>
          </p:spPr>
          <p:txBody>
            <a:bodyPr wrap="none" rtlCol="0">
              <a:spAutoFit/>
            </a:bodyPr>
            <a:lstStyle/>
            <a:p>
              <a:pPr algn="ctr" defTabSz="914264">
                <a:defRPr/>
              </a:pPr>
              <a:r>
                <a:rPr lang="en-US" sz="1400" b="1" dirty="0">
                  <a:latin typeface="+mj-lt"/>
                </a:rPr>
                <a:t>CLOUD PURE</a:t>
              </a:r>
            </a:p>
          </p:txBody>
        </p:sp>
        <p:sp>
          <p:nvSpPr>
            <p:cNvPr id="72" name="TextBox 71">
              <a:extLst>
                <a:ext uri="{FF2B5EF4-FFF2-40B4-BE49-F238E27FC236}">
                  <a16:creationId xmlns:a16="http://schemas.microsoft.com/office/drawing/2014/main" id="{95A3BDE4-EDCF-4FA6-9ABC-CD6963F37ABB}"/>
                </a:ext>
              </a:extLst>
            </p:cNvPr>
            <p:cNvSpPr txBox="1"/>
            <p:nvPr/>
          </p:nvSpPr>
          <p:spPr>
            <a:xfrm>
              <a:off x="6918370" y="2068338"/>
              <a:ext cx="1721946" cy="307777"/>
            </a:xfrm>
            <a:prstGeom prst="rect">
              <a:avLst/>
            </a:prstGeom>
            <a:noFill/>
          </p:spPr>
          <p:txBody>
            <a:bodyPr wrap="none" rtlCol="0">
              <a:spAutoFit/>
            </a:bodyPr>
            <a:lstStyle/>
            <a:p>
              <a:pPr algn="ctr" defTabSz="914264">
                <a:defRPr/>
              </a:pPr>
              <a:r>
                <a:rPr lang="en-US" sz="1400" b="1" dirty="0">
                  <a:latin typeface="+mj-lt"/>
                </a:rPr>
                <a:t>CLOUD ENHANCED</a:t>
              </a:r>
            </a:p>
          </p:txBody>
        </p:sp>
        <p:sp>
          <p:nvSpPr>
            <p:cNvPr id="73" name="TextBox 72">
              <a:extLst>
                <a:ext uri="{FF2B5EF4-FFF2-40B4-BE49-F238E27FC236}">
                  <a16:creationId xmlns:a16="http://schemas.microsoft.com/office/drawing/2014/main" id="{19C46830-25BB-4049-AE24-764662BB5A74}"/>
                </a:ext>
              </a:extLst>
            </p:cNvPr>
            <p:cNvSpPr txBox="1"/>
            <p:nvPr/>
          </p:nvSpPr>
          <p:spPr>
            <a:xfrm>
              <a:off x="377775" y="2405582"/>
              <a:ext cx="1980000" cy="2039020"/>
            </a:xfrm>
            <a:prstGeom prst="rect">
              <a:avLst/>
            </a:prstGeom>
            <a:noFill/>
          </p:spPr>
          <p:txBody>
            <a:bodyPr wrap="square" rtlCol="0">
              <a:spAutoFit/>
            </a:bodyPr>
            <a:lstStyle/>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Cloud DC</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Hyper reach/Hyper scale transport</a:t>
              </a:r>
              <a:br>
                <a:rPr lang="en-IN" sz="1000" spc="-30" dirty="0">
                  <a:solidFill>
                    <a:schemeClr val="tx1">
                      <a:lumMod val="75000"/>
                      <a:lumOff val="25000"/>
                    </a:schemeClr>
                  </a:solidFill>
                  <a:cs typeface="Calibri" panose="020F0502020204030204" pitchFamily="34" charset="0"/>
                </a:rPr>
              </a:br>
              <a:r>
                <a:rPr lang="en-IN" sz="800" spc="-30" dirty="0">
                  <a:solidFill>
                    <a:schemeClr val="tx1">
                      <a:lumMod val="75000"/>
                      <a:lumOff val="25000"/>
                    </a:schemeClr>
                  </a:solidFill>
                  <a:cs typeface="Calibri" panose="020F0502020204030204" pitchFamily="34" charset="0"/>
                </a:rPr>
                <a:t>Oracle </a:t>
              </a:r>
              <a:r>
                <a:rPr lang="en-IN" sz="800" spc="-30" dirty="0" err="1">
                  <a:solidFill>
                    <a:schemeClr val="tx1">
                      <a:lumMod val="75000"/>
                      <a:lumOff val="25000"/>
                    </a:schemeClr>
                  </a:solidFill>
                  <a:cs typeface="Calibri" panose="020F0502020204030204" pitchFamily="34" charset="0"/>
                </a:rPr>
                <a:t>FastConnect</a:t>
              </a:r>
              <a:r>
                <a:rPr lang="en-IN" sz="800" spc="-30" dirty="0">
                  <a:solidFill>
                    <a:schemeClr val="tx1">
                      <a:lumMod val="75000"/>
                      <a:lumOff val="25000"/>
                    </a:schemeClr>
                  </a:solidFill>
                  <a:cs typeface="Calibri" panose="020F0502020204030204" pitchFamily="34" charset="0"/>
                </a:rPr>
                <a:t> | ExpressRoute | </a:t>
              </a:r>
              <a:r>
                <a:rPr lang="en-IN" sz="800" spc="-30" dirty="0" err="1">
                  <a:solidFill>
                    <a:schemeClr val="tx1">
                      <a:lumMod val="75000"/>
                      <a:lumOff val="25000"/>
                    </a:schemeClr>
                  </a:solidFill>
                  <a:cs typeface="Calibri" panose="020F0502020204030204" pitchFamily="34" charset="0"/>
                </a:rPr>
                <a:t>DirectConnect</a:t>
              </a:r>
              <a:r>
                <a:rPr lang="en-IN" sz="800" spc="-30" dirty="0">
                  <a:solidFill>
                    <a:schemeClr val="tx1">
                      <a:lumMod val="75000"/>
                      <a:lumOff val="25000"/>
                    </a:schemeClr>
                  </a:solidFill>
                  <a:cs typeface="Calibri" panose="020F0502020204030204" pitchFamily="34" charset="0"/>
                </a:rPr>
                <a:t> | Partner Interconnect</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Software Defined Network services </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Cloud build</a:t>
              </a:r>
              <a:br>
                <a:rPr lang="en-IN" sz="1000" spc="-30" dirty="0">
                  <a:solidFill>
                    <a:schemeClr val="tx1">
                      <a:lumMod val="75000"/>
                      <a:lumOff val="25000"/>
                    </a:schemeClr>
                  </a:solidFill>
                  <a:cs typeface="Calibri" panose="020F0502020204030204" pitchFamily="34" charset="0"/>
                </a:rPr>
              </a:br>
              <a:r>
                <a:rPr lang="en-IN" sz="800" spc="-30" dirty="0">
                  <a:solidFill>
                    <a:schemeClr val="tx1">
                      <a:lumMod val="75000"/>
                      <a:lumOff val="25000"/>
                    </a:schemeClr>
                  </a:solidFill>
                  <a:cs typeface="Calibri" panose="020F0502020204030204" pitchFamily="34" charset="0"/>
                </a:rPr>
                <a:t>Private | Hyperconverged | Enterprise</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Security services for cloud</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Migration and Implementation services</a:t>
              </a:r>
            </a:p>
          </p:txBody>
        </p:sp>
        <p:sp>
          <p:nvSpPr>
            <p:cNvPr id="74" name="TextBox 73">
              <a:extLst>
                <a:ext uri="{FF2B5EF4-FFF2-40B4-BE49-F238E27FC236}">
                  <a16:creationId xmlns:a16="http://schemas.microsoft.com/office/drawing/2014/main" id="{28E2F5B4-A516-4B05-A938-20DFE719CDD6}"/>
                </a:ext>
              </a:extLst>
            </p:cNvPr>
            <p:cNvSpPr txBox="1"/>
            <p:nvPr/>
          </p:nvSpPr>
          <p:spPr>
            <a:xfrm>
              <a:off x="2514964" y="2405582"/>
              <a:ext cx="1980000" cy="1785104"/>
            </a:xfrm>
            <a:prstGeom prst="rect">
              <a:avLst/>
            </a:prstGeom>
            <a:noFill/>
          </p:spPr>
          <p:txBody>
            <a:bodyPr wrap="square" rtlCol="0">
              <a:spAutoFit/>
            </a:bodyPr>
            <a:lstStyle/>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Sify </a:t>
              </a:r>
              <a:r>
                <a:rPr lang="en-US" sz="1000" spc="-30" dirty="0" err="1">
                  <a:solidFill>
                    <a:schemeClr val="tx1">
                      <a:lumMod val="75000"/>
                      <a:lumOff val="25000"/>
                    </a:schemeClr>
                  </a:solidFill>
                  <a:cs typeface="Calibri" panose="020F0502020204030204" pitchFamily="34" charset="0"/>
                </a:rPr>
                <a:t>CloudInfinit</a:t>
              </a:r>
              <a:endParaRPr lang="en-US" sz="1000" spc="-30" dirty="0">
                <a:solidFill>
                  <a:schemeClr val="tx1">
                    <a:lumMod val="75000"/>
                    <a:lumOff val="25000"/>
                  </a:schemeClr>
                </a:solidFill>
                <a:cs typeface="Calibri" panose="020F0502020204030204" pitchFamily="34" charset="0"/>
              </a:endParaRPr>
            </a:p>
            <a:p>
              <a:pPr marL="266700" lvl="1" indent="-84138"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Enterprise Multi-Tenant</a:t>
              </a:r>
            </a:p>
            <a:p>
              <a:pPr marL="266700" lvl="1" indent="-84138"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Dedicated</a:t>
              </a:r>
            </a:p>
            <a:p>
              <a:pPr marL="266700" lvl="1" indent="-84138"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Hosted SAP/S4 HANA</a:t>
              </a:r>
            </a:p>
            <a:p>
              <a:pPr marL="266700" lvl="1" indent="-84138"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Azure Stack as a Service</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Edge Connect Services</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SD-WAN</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Collaboration services on Cloud</a:t>
              </a:r>
              <a:endParaRPr lang="en-IN" sz="1000" spc="-30" dirty="0">
                <a:solidFill>
                  <a:schemeClr val="tx1">
                    <a:lumMod val="75000"/>
                    <a:lumOff val="25000"/>
                  </a:schemeClr>
                </a:solidFill>
                <a:cs typeface="Calibri" panose="020F0502020204030204" pitchFamily="34" charset="0"/>
              </a:endParaRPr>
            </a:p>
          </p:txBody>
        </p:sp>
        <p:sp>
          <p:nvSpPr>
            <p:cNvPr id="75" name="TextBox 74">
              <a:extLst>
                <a:ext uri="{FF2B5EF4-FFF2-40B4-BE49-F238E27FC236}">
                  <a16:creationId xmlns:a16="http://schemas.microsoft.com/office/drawing/2014/main" id="{0E038E24-5A31-4851-A514-C9FBA1415A51}"/>
                </a:ext>
              </a:extLst>
            </p:cNvPr>
            <p:cNvSpPr txBox="1"/>
            <p:nvPr/>
          </p:nvSpPr>
          <p:spPr>
            <a:xfrm>
              <a:off x="4652153" y="2405582"/>
              <a:ext cx="1980000" cy="1169551"/>
            </a:xfrm>
            <a:prstGeom prst="rect">
              <a:avLst/>
            </a:prstGeom>
            <a:noFill/>
          </p:spPr>
          <p:txBody>
            <a:bodyPr wrap="square" rtlCol="0">
              <a:spAutoFit/>
            </a:bodyPr>
            <a:lstStyle/>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AWS </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Azure</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OCI</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GCP</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Multi Cloud Management platform &amp; services</a:t>
              </a:r>
            </a:p>
          </p:txBody>
        </p:sp>
        <p:sp>
          <p:nvSpPr>
            <p:cNvPr id="76" name="TextBox 75">
              <a:extLst>
                <a:ext uri="{FF2B5EF4-FFF2-40B4-BE49-F238E27FC236}">
                  <a16:creationId xmlns:a16="http://schemas.microsoft.com/office/drawing/2014/main" id="{83E8626E-4DED-463D-8506-4D0E7FEDE9FF}"/>
                </a:ext>
              </a:extLst>
            </p:cNvPr>
            <p:cNvSpPr txBox="1"/>
            <p:nvPr/>
          </p:nvSpPr>
          <p:spPr>
            <a:xfrm>
              <a:off x="6789343" y="2405582"/>
              <a:ext cx="1980000" cy="1592744"/>
            </a:xfrm>
            <a:prstGeom prst="rect">
              <a:avLst/>
            </a:prstGeom>
            <a:noFill/>
          </p:spPr>
          <p:txBody>
            <a:bodyPr wrap="square" rtlCol="0">
              <a:spAutoFit/>
            </a:bodyPr>
            <a:lstStyle/>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Modern Applications</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Kubernetes-as-a-Service</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AI/ML</a:t>
              </a:r>
            </a:p>
            <a:p>
              <a:pPr marL="143993" indent="-143993" defTabSz="914264">
                <a:spcAft>
                  <a:spcPts val="300"/>
                </a:spcAft>
                <a:buFont typeface="Wingdings" panose="05000000000000000000" pitchFamily="2" charset="2"/>
                <a:buChar char="§"/>
                <a:defRPr/>
              </a:pPr>
              <a:r>
                <a:rPr lang="en-US" sz="1000" spc="-30" dirty="0">
                  <a:cs typeface="Calibri" panose="020F0502020204030204" pitchFamily="34" charset="0"/>
                </a:rPr>
                <a:t>Forum</a:t>
              </a:r>
              <a:r>
                <a:rPr lang="en-US" sz="1000" spc="-30" dirty="0">
                  <a:solidFill>
                    <a:schemeClr val="tx1">
                      <a:lumMod val="75000"/>
                      <a:lumOff val="25000"/>
                    </a:schemeClr>
                  </a:solidFill>
                  <a:cs typeface="Calibri" panose="020F0502020204030204" pitchFamily="34" charset="0"/>
                </a:rPr>
                <a:t> DIGITAL</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HCM Digital (iTest)</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Learning Management </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Internet-of-Things (IOT)</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Industry Solution-as-a-Service</a:t>
              </a:r>
            </a:p>
          </p:txBody>
        </p:sp>
      </p:grpSp>
      <p:sp>
        <p:nvSpPr>
          <p:cNvPr id="28" name="TextBox 27">
            <a:extLst>
              <a:ext uri="{FF2B5EF4-FFF2-40B4-BE49-F238E27FC236}">
                <a16:creationId xmlns:a16="http://schemas.microsoft.com/office/drawing/2014/main" id="{4337A343-02CC-4356-8C97-4289B931BCD8}"/>
              </a:ext>
            </a:extLst>
          </p:cNvPr>
          <p:cNvSpPr txBox="1"/>
          <p:nvPr/>
        </p:nvSpPr>
        <p:spPr>
          <a:xfrm>
            <a:off x="386789" y="372052"/>
            <a:ext cx="2350351" cy="492443"/>
          </a:xfrm>
          <a:prstGeom prst="rect">
            <a:avLst/>
          </a:prstGeom>
          <a:noFill/>
        </p:spPr>
        <p:txBody>
          <a:bodyPr wrap="square" lIns="0" tIns="0" rIns="0" bIns="0" rtlCol="0">
            <a:spAutoFit/>
          </a:bodyPr>
          <a:lstStyle/>
          <a:p>
            <a:r>
              <a:rPr lang="en-IN" sz="3200" b="1" spc="-150" dirty="0">
                <a:solidFill>
                  <a:schemeClr val="tx1">
                    <a:lumMod val="85000"/>
                    <a:lumOff val="15000"/>
                  </a:schemeClr>
                </a:solidFill>
                <a:latin typeface="+mj-lt"/>
              </a:rPr>
              <a:t>cloud@core</a:t>
            </a:r>
            <a:endParaRPr lang="en-US" sz="3200" b="1" spc="-150" dirty="0">
              <a:solidFill>
                <a:schemeClr val="tx1">
                  <a:lumMod val="85000"/>
                  <a:lumOff val="15000"/>
                </a:schemeClr>
              </a:solidFill>
              <a:latin typeface="+mj-lt"/>
            </a:endParaRPr>
          </a:p>
        </p:txBody>
      </p:sp>
      <p:sp>
        <p:nvSpPr>
          <p:cNvPr id="29" name="TextBox 28">
            <a:extLst>
              <a:ext uri="{FF2B5EF4-FFF2-40B4-BE49-F238E27FC236}">
                <a16:creationId xmlns:a16="http://schemas.microsoft.com/office/drawing/2014/main" id="{E79CD82E-0016-4C0E-9A5B-7FC3B11F7824}"/>
              </a:ext>
            </a:extLst>
          </p:cNvPr>
          <p:cNvSpPr txBox="1"/>
          <p:nvPr/>
        </p:nvSpPr>
        <p:spPr>
          <a:xfrm>
            <a:off x="2555776" y="435922"/>
            <a:ext cx="394660" cy="276999"/>
          </a:xfrm>
          <a:prstGeom prst="rect">
            <a:avLst/>
          </a:prstGeom>
          <a:noFill/>
        </p:spPr>
        <p:txBody>
          <a:bodyPr wrap="none" rtlCol="0">
            <a:spAutoFit/>
          </a:bodyPr>
          <a:lstStyle/>
          <a:p>
            <a:r>
              <a:rPr lang="en-IN" sz="1200" b="1" dirty="0">
                <a:solidFill>
                  <a:schemeClr val="tx1">
                    <a:lumMod val="85000"/>
                    <a:lumOff val="15000"/>
                  </a:schemeClr>
                </a:solidFill>
                <a:latin typeface="+mj-lt"/>
              </a:rPr>
              <a:t>TM</a:t>
            </a:r>
          </a:p>
        </p:txBody>
      </p:sp>
    </p:spTree>
    <p:extLst>
      <p:ext uri="{BB962C8B-B14F-4D97-AF65-F5344CB8AC3E}">
        <p14:creationId xmlns:p14="http://schemas.microsoft.com/office/powerpoint/2010/main" val="3967156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F38860-7D44-4807-98EE-B218460D17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240" y="311624"/>
            <a:ext cx="6145602" cy="5143500"/>
          </a:xfrm>
          <a:prstGeom prst="rect">
            <a:avLst/>
          </a:prstGeom>
        </p:spPr>
      </p:pic>
      <p:sp>
        <p:nvSpPr>
          <p:cNvPr id="15" name="Rectangle 14">
            <a:extLst>
              <a:ext uri="{FF2B5EF4-FFF2-40B4-BE49-F238E27FC236}">
                <a16:creationId xmlns:a16="http://schemas.microsoft.com/office/drawing/2014/main" id="{555466C7-A3FB-4BBC-AA07-78B6B0BE2052}"/>
              </a:ext>
            </a:extLst>
          </p:cNvPr>
          <p:cNvSpPr/>
          <p:nvPr/>
        </p:nvSpPr>
        <p:spPr>
          <a:xfrm>
            <a:off x="293077" y="342900"/>
            <a:ext cx="7505982" cy="346249"/>
          </a:xfrm>
          <a:prstGeom prst="rect">
            <a:avLst/>
          </a:prstGeom>
        </p:spPr>
        <p:txBody>
          <a:bodyPr wrap="square" lIns="69686" tIns="34843" rIns="69686" bIns="34843">
            <a:spAutoFit/>
          </a:bodyPr>
          <a:lstStyle/>
          <a:p>
            <a:r>
              <a:rPr lang="en-IN" b="1" dirty="0">
                <a:solidFill>
                  <a:schemeClr val="tx1">
                    <a:lumMod val="65000"/>
                    <a:lumOff val="35000"/>
                  </a:schemeClr>
                </a:solidFill>
                <a:latin typeface="Trebuchet MS" pitchFamily="34" charset="0"/>
              </a:rPr>
              <a:t>CLOUD@CORE: AGILITY, FLEXIBILITY &amp; CHOICES</a:t>
            </a:r>
            <a:endParaRPr lang="en-IN" dirty="0">
              <a:solidFill>
                <a:schemeClr val="tx1">
                  <a:lumMod val="65000"/>
                  <a:lumOff val="35000"/>
                </a:schemeClr>
              </a:solidFill>
              <a:latin typeface="Trebuchet MS" pitchFamily="34" charset="0"/>
            </a:endParaRPr>
          </a:p>
        </p:txBody>
      </p:sp>
      <p:sp>
        <p:nvSpPr>
          <p:cNvPr id="20" name="TextBox 1">
            <a:extLst>
              <a:ext uri="{FF2B5EF4-FFF2-40B4-BE49-F238E27FC236}">
                <a16:creationId xmlns:a16="http://schemas.microsoft.com/office/drawing/2014/main" id="{50D351B6-6EDF-4C39-9648-A31166ECBB35}"/>
              </a:ext>
            </a:extLst>
          </p:cNvPr>
          <p:cNvSpPr txBox="1"/>
          <p:nvPr/>
        </p:nvSpPr>
        <p:spPr>
          <a:xfrm>
            <a:off x="1415170" y="1035838"/>
            <a:ext cx="1713167" cy="438581"/>
          </a:xfrm>
          <a:prstGeom prst="rect">
            <a:avLst/>
          </a:prstGeom>
          <a:noFill/>
        </p:spPr>
        <p:txBody>
          <a:bodyPr wrap="square" lIns="69686" tIns="34843" rIns="69686" bIns="34843"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a:solidFill>
                  <a:schemeClr val="tx1">
                    <a:lumMod val="65000"/>
                    <a:lumOff val="35000"/>
                  </a:schemeClr>
                </a:solidFill>
                <a:latin typeface="Trebuchet MS" pitchFamily="34" charset="0"/>
                <a:cs typeface="Calibri" panose="020F0502020204030204" pitchFamily="34" charset="0"/>
              </a:rPr>
              <a:t>Investment and IP Commitments</a:t>
            </a:r>
          </a:p>
        </p:txBody>
      </p:sp>
      <p:sp>
        <p:nvSpPr>
          <p:cNvPr id="21" name="TextBox 19">
            <a:extLst>
              <a:ext uri="{FF2B5EF4-FFF2-40B4-BE49-F238E27FC236}">
                <a16:creationId xmlns:a16="http://schemas.microsoft.com/office/drawing/2014/main" id="{A0AFD3A7-572A-4330-BC58-1D0A13333BA4}"/>
              </a:ext>
            </a:extLst>
          </p:cNvPr>
          <p:cNvSpPr txBox="1"/>
          <p:nvPr/>
        </p:nvSpPr>
        <p:spPr>
          <a:xfrm>
            <a:off x="1306837" y="4415321"/>
            <a:ext cx="1713167" cy="624364"/>
          </a:xfrm>
          <a:prstGeom prst="rect">
            <a:avLst/>
          </a:prstGeom>
          <a:noFill/>
        </p:spPr>
        <p:txBody>
          <a:bodyPr wrap="square" lIns="69686" tIns="34843" rIns="69686" bIns="34843"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a:solidFill>
                  <a:schemeClr val="tx1">
                    <a:lumMod val="65000"/>
                    <a:lumOff val="35000"/>
                  </a:schemeClr>
                </a:solidFill>
                <a:latin typeface="Trebuchet MS" pitchFamily="34" charset="0"/>
                <a:cs typeface="Calibri" panose="020F0502020204030204" pitchFamily="34" charset="0"/>
              </a:rPr>
              <a:t>Commitment of providing choices </a:t>
            </a:r>
          </a:p>
          <a:p>
            <a:pPr algn="r"/>
            <a:endParaRPr lang="en-US" sz="1200" b="1" dirty="0">
              <a:solidFill>
                <a:schemeClr val="tx1">
                  <a:lumMod val="65000"/>
                  <a:lumOff val="35000"/>
                </a:schemeClr>
              </a:solidFill>
              <a:latin typeface="Trebuchet MS" pitchFamily="34" charset="0"/>
              <a:cs typeface="Calibri" panose="020F0502020204030204" pitchFamily="34" charset="0"/>
            </a:endParaRPr>
          </a:p>
        </p:txBody>
      </p:sp>
      <p:sp>
        <p:nvSpPr>
          <p:cNvPr id="22" name="TextBox 20">
            <a:extLst>
              <a:ext uri="{FF2B5EF4-FFF2-40B4-BE49-F238E27FC236}">
                <a16:creationId xmlns:a16="http://schemas.microsoft.com/office/drawing/2014/main" id="{4B6FD15D-2181-4FA0-97BC-D7B3C2C02966}"/>
              </a:ext>
            </a:extLst>
          </p:cNvPr>
          <p:cNvSpPr txBox="1"/>
          <p:nvPr/>
        </p:nvSpPr>
        <p:spPr>
          <a:xfrm>
            <a:off x="5568462" y="1001516"/>
            <a:ext cx="1758124" cy="624364"/>
          </a:xfrm>
          <a:prstGeom prst="rect">
            <a:avLst/>
          </a:prstGeom>
          <a:noFill/>
        </p:spPr>
        <p:txBody>
          <a:bodyPr wrap="square" lIns="69686" tIns="34843" rIns="69686" bIns="34843"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tx1">
                    <a:lumMod val="65000"/>
                    <a:lumOff val="35000"/>
                  </a:schemeClr>
                </a:solidFill>
                <a:latin typeface="Trebuchet MS" pitchFamily="34" charset="0"/>
                <a:cs typeface="Calibri" panose="020F0502020204030204" pitchFamily="34" charset="0"/>
              </a:rPr>
              <a:t>Commitment beyond Infra: Platform &amp; SaaS </a:t>
            </a:r>
          </a:p>
          <a:p>
            <a:endParaRPr lang="en-US" sz="1200" b="1" dirty="0">
              <a:solidFill>
                <a:schemeClr val="tx1">
                  <a:lumMod val="65000"/>
                  <a:lumOff val="35000"/>
                </a:schemeClr>
              </a:solidFill>
              <a:latin typeface="Trebuchet MS" pitchFamily="34" charset="0"/>
              <a:cs typeface="Calibri" panose="020F0502020204030204" pitchFamily="34" charset="0"/>
            </a:endParaRPr>
          </a:p>
        </p:txBody>
      </p:sp>
      <p:sp>
        <p:nvSpPr>
          <p:cNvPr id="23" name="TextBox 21">
            <a:extLst>
              <a:ext uri="{FF2B5EF4-FFF2-40B4-BE49-F238E27FC236}">
                <a16:creationId xmlns:a16="http://schemas.microsoft.com/office/drawing/2014/main" id="{7F6E11A6-4769-49EF-A86B-FF4760333AE9}"/>
              </a:ext>
            </a:extLst>
          </p:cNvPr>
          <p:cNvSpPr txBox="1"/>
          <p:nvPr/>
        </p:nvSpPr>
        <p:spPr>
          <a:xfrm>
            <a:off x="6682154" y="2571750"/>
            <a:ext cx="1713167" cy="623248"/>
          </a:xfrm>
          <a:prstGeom prst="rect">
            <a:avLst/>
          </a:prstGeom>
          <a:noFill/>
        </p:spPr>
        <p:txBody>
          <a:bodyPr wrap="square" lIns="69686" tIns="34843" rIns="69686" bIns="34843"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tx1">
                    <a:lumMod val="65000"/>
                    <a:lumOff val="35000"/>
                  </a:schemeClr>
                </a:solidFill>
                <a:latin typeface="Trebuchet MS" pitchFamily="34" charset="0"/>
                <a:cs typeface="Calibri" panose="020F0502020204030204" pitchFamily="34" charset="0"/>
              </a:rPr>
              <a:t>Commitment beyond Cloud: Network for Cloud</a:t>
            </a:r>
          </a:p>
        </p:txBody>
      </p:sp>
      <p:sp>
        <p:nvSpPr>
          <p:cNvPr id="24" name="TextBox 22">
            <a:extLst>
              <a:ext uri="{FF2B5EF4-FFF2-40B4-BE49-F238E27FC236}">
                <a16:creationId xmlns:a16="http://schemas.microsoft.com/office/drawing/2014/main" id="{6E0DD58C-4F38-4198-8999-52C898FF5FFD}"/>
              </a:ext>
            </a:extLst>
          </p:cNvPr>
          <p:cNvSpPr txBox="1"/>
          <p:nvPr/>
        </p:nvSpPr>
        <p:spPr>
          <a:xfrm>
            <a:off x="763794" y="2695362"/>
            <a:ext cx="1392522" cy="623248"/>
          </a:xfrm>
          <a:prstGeom prst="rect">
            <a:avLst/>
          </a:prstGeom>
          <a:noFill/>
        </p:spPr>
        <p:txBody>
          <a:bodyPr wrap="square" lIns="69686" tIns="34843" rIns="69686" bIns="34843"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a:solidFill>
                  <a:schemeClr val="tx1">
                    <a:lumMod val="65000"/>
                    <a:lumOff val="35000"/>
                  </a:schemeClr>
                </a:solidFill>
                <a:latin typeface="Trebuchet MS" pitchFamily="34" charset="0"/>
                <a:cs typeface="Calibri" panose="020F0502020204030204" pitchFamily="34" charset="0"/>
              </a:rPr>
              <a:t>Commitment to make Cloud secure</a:t>
            </a:r>
          </a:p>
        </p:txBody>
      </p:sp>
      <p:sp>
        <p:nvSpPr>
          <p:cNvPr id="25" name="TextBox 23">
            <a:extLst>
              <a:ext uri="{FF2B5EF4-FFF2-40B4-BE49-F238E27FC236}">
                <a16:creationId xmlns:a16="http://schemas.microsoft.com/office/drawing/2014/main" id="{E11CCB8D-D632-4127-B4B7-B33F819F5A16}"/>
              </a:ext>
            </a:extLst>
          </p:cNvPr>
          <p:cNvSpPr txBox="1"/>
          <p:nvPr/>
        </p:nvSpPr>
        <p:spPr>
          <a:xfrm>
            <a:off x="5645204" y="4302316"/>
            <a:ext cx="2567785" cy="438581"/>
          </a:xfrm>
          <a:prstGeom prst="rect">
            <a:avLst/>
          </a:prstGeom>
          <a:noFill/>
        </p:spPr>
        <p:txBody>
          <a:bodyPr wrap="square" lIns="69686" tIns="34843" rIns="69686" bIns="34843"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tx1">
                    <a:lumMod val="65000"/>
                    <a:lumOff val="35000"/>
                  </a:schemeClr>
                </a:solidFill>
                <a:latin typeface="Trebuchet MS" pitchFamily="34" charset="0"/>
                <a:cs typeface="Calibri" panose="020F0502020204030204" pitchFamily="34" charset="0"/>
              </a:rPr>
              <a:t>Capability and Commitment to  build Cloud</a:t>
            </a:r>
          </a:p>
        </p:txBody>
      </p:sp>
      <p:pic>
        <p:nvPicPr>
          <p:cNvPr id="5" name="Graphic 4" descr="Lock">
            <a:extLst>
              <a:ext uri="{FF2B5EF4-FFF2-40B4-BE49-F238E27FC236}">
                <a16:creationId xmlns:a16="http://schemas.microsoft.com/office/drawing/2014/main" id="{41A95403-8D58-4B99-AC80-0FFE2D47B5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8319" y="2686050"/>
            <a:ext cx="306203" cy="298548"/>
          </a:xfrm>
          <a:prstGeom prst="rect">
            <a:avLst/>
          </a:prstGeom>
        </p:spPr>
      </p:pic>
      <p:pic>
        <p:nvPicPr>
          <p:cNvPr id="7" name="Graphic 6" descr="Cloud">
            <a:extLst>
              <a:ext uri="{FF2B5EF4-FFF2-40B4-BE49-F238E27FC236}">
                <a16:creationId xmlns:a16="http://schemas.microsoft.com/office/drawing/2014/main" id="{5443A417-3D93-4B51-882B-5ACD4585FB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4994" y="4286250"/>
            <a:ext cx="314853" cy="306982"/>
          </a:xfrm>
          <a:prstGeom prst="rect">
            <a:avLst/>
          </a:prstGeom>
        </p:spPr>
      </p:pic>
      <p:pic>
        <p:nvPicPr>
          <p:cNvPr id="9" name="Graphic 8" descr="World">
            <a:extLst>
              <a:ext uri="{FF2B5EF4-FFF2-40B4-BE49-F238E27FC236}">
                <a16:creationId xmlns:a16="http://schemas.microsoft.com/office/drawing/2014/main" id="{09DEB758-1206-4479-9E1A-39A30FF1609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66214" y="1188099"/>
            <a:ext cx="256492" cy="250080"/>
          </a:xfrm>
          <a:prstGeom prst="rect">
            <a:avLst/>
          </a:prstGeom>
        </p:spPr>
      </p:pic>
      <p:pic>
        <p:nvPicPr>
          <p:cNvPr id="11" name="Graphic 10" descr="Puzzle">
            <a:extLst>
              <a:ext uri="{FF2B5EF4-FFF2-40B4-BE49-F238E27FC236}">
                <a16:creationId xmlns:a16="http://schemas.microsoft.com/office/drawing/2014/main" id="{96B41714-CBFD-4A0A-9A2F-795B5795019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54766" y="4323528"/>
            <a:ext cx="279388" cy="272403"/>
          </a:xfrm>
          <a:prstGeom prst="rect">
            <a:avLst/>
          </a:prstGeom>
        </p:spPr>
      </p:pic>
      <p:pic>
        <p:nvPicPr>
          <p:cNvPr id="13" name="Graphic 12" descr="Network">
            <a:extLst>
              <a:ext uri="{FF2B5EF4-FFF2-40B4-BE49-F238E27FC236}">
                <a16:creationId xmlns:a16="http://schemas.microsoft.com/office/drawing/2014/main" id="{B33A0B84-EFF8-431D-8265-85DE4F88AF2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89292" y="2720025"/>
            <a:ext cx="258231" cy="251775"/>
          </a:xfrm>
          <a:prstGeom prst="rect">
            <a:avLst/>
          </a:prstGeom>
        </p:spPr>
      </p:pic>
      <p:pic>
        <p:nvPicPr>
          <p:cNvPr id="31" name="Graphic 30" descr="Download">
            <a:extLst>
              <a:ext uri="{FF2B5EF4-FFF2-40B4-BE49-F238E27FC236}">
                <a16:creationId xmlns:a16="http://schemas.microsoft.com/office/drawing/2014/main" id="{625301F7-8D09-42E9-8D23-BBC1A21B0E6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93000" y="1143000"/>
            <a:ext cx="258231" cy="251775"/>
          </a:xfrm>
          <a:prstGeom prst="rect">
            <a:avLst/>
          </a:prstGeom>
        </p:spPr>
      </p:pic>
      <p:sp>
        <p:nvSpPr>
          <p:cNvPr id="32" name="Rectangle 31">
            <a:extLst>
              <a:ext uri="{FF2B5EF4-FFF2-40B4-BE49-F238E27FC236}">
                <a16:creationId xmlns:a16="http://schemas.microsoft.com/office/drawing/2014/main" id="{C587359D-8A34-4ACC-A8DC-1B7A07AC0F7F}"/>
              </a:ext>
            </a:extLst>
          </p:cNvPr>
          <p:cNvSpPr/>
          <p:nvPr/>
        </p:nvSpPr>
        <p:spPr>
          <a:xfrm>
            <a:off x="3156621" y="2660737"/>
            <a:ext cx="1660579" cy="346249"/>
          </a:xfrm>
          <a:prstGeom prst="rect">
            <a:avLst/>
          </a:prstGeom>
        </p:spPr>
        <p:txBody>
          <a:bodyPr wrap="square" lIns="69686" tIns="34843" rIns="69686" bIns="34843">
            <a:spAutoFit/>
          </a:bodyPr>
          <a:lstStyle/>
          <a:p>
            <a:r>
              <a:rPr lang="en-IN" b="1" dirty="0">
                <a:solidFill>
                  <a:schemeClr val="tx1">
                    <a:lumMod val="65000"/>
                    <a:lumOff val="35000"/>
                  </a:schemeClr>
                </a:solidFill>
                <a:latin typeface="Trebuchet MS" pitchFamily="34" charset="0"/>
              </a:rPr>
              <a:t>CLOUD@CORE</a:t>
            </a:r>
            <a:endParaRPr lang="en-IN" dirty="0">
              <a:solidFill>
                <a:schemeClr val="tx1">
                  <a:lumMod val="65000"/>
                  <a:lumOff val="35000"/>
                </a:schemeClr>
              </a:solidFill>
              <a:latin typeface="Trebuchet MS" pitchFamily="34" charset="0"/>
            </a:endParaRPr>
          </a:p>
        </p:txBody>
      </p:sp>
      <p:sp>
        <p:nvSpPr>
          <p:cNvPr id="2" name="Slide Number Placeholder 1">
            <a:extLst>
              <a:ext uri="{FF2B5EF4-FFF2-40B4-BE49-F238E27FC236}">
                <a16:creationId xmlns:a16="http://schemas.microsoft.com/office/drawing/2014/main" id="{9ACF3D78-A24A-45A9-98DA-E3B580052F44}"/>
              </a:ext>
            </a:extLst>
          </p:cNvPr>
          <p:cNvSpPr>
            <a:spLocks noGrp="1"/>
          </p:cNvSpPr>
          <p:nvPr>
            <p:ph type="sldNum" sz="quarter" idx="4"/>
          </p:nvPr>
        </p:nvSpPr>
        <p:spPr/>
        <p:txBody>
          <a:bodyPr/>
          <a:lstStyle/>
          <a:p>
            <a:fld id="{00A528DF-D215-450C-9DB5-2AB96B301B6B}" type="slidenum">
              <a:rPr lang="en-US" smtClean="0"/>
              <a:pPr/>
              <a:t>17</a:t>
            </a:fld>
            <a:endParaRPr lang="en-US" dirty="0"/>
          </a:p>
        </p:txBody>
      </p:sp>
    </p:spTree>
    <p:extLst>
      <p:ext uri="{BB962C8B-B14F-4D97-AF65-F5344CB8AC3E}">
        <p14:creationId xmlns:p14="http://schemas.microsoft.com/office/powerpoint/2010/main" val="3024881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00" y="261691"/>
            <a:ext cx="7538400" cy="369332"/>
          </a:xfrm>
        </p:spPr>
        <p:txBody>
          <a:bodyPr/>
          <a:lstStyle/>
          <a:p>
            <a:r>
              <a:rPr lang="en-US" dirty="0"/>
              <a:t>How </a:t>
            </a:r>
            <a:r>
              <a:rPr lang="en-US" dirty="0" err="1"/>
              <a:t>cloud@core</a:t>
            </a:r>
            <a:r>
              <a:rPr lang="en-US" dirty="0"/>
              <a:t> powers e-commerce of future</a:t>
            </a:r>
          </a:p>
        </p:txBody>
      </p:sp>
      <p:sp>
        <p:nvSpPr>
          <p:cNvPr id="10" name="Slide Number Placeholder 9"/>
          <p:cNvSpPr>
            <a:spLocks noGrp="1"/>
          </p:cNvSpPr>
          <p:nvPr>
            <p:ph type="sldNum" sz="quarter" idx="12"/>
          </p:nvPr>
        </p:nvSpPr>
        <p:spPr/>
        <p:txBody>
          <a:bodyPr/>
          <a:lstStyle/>
          <a:p>
            <a:fld id="{D6AB342A-830E-438F-A6A8-BEDF509AB0A8}" type="slidenum">
              <a:rPr lang="en-US" smtClean="0"/>
              <a:pPr/>
              <a:t>18</a:t>
            </a:fld>
            <a:endParaRPr lang="en-US" dirty="0"/>
          </a:p>
        </p:txBody>
      </p:sp>
      <p:sp>
        <p:nvSpPr>
          <p:cNvPr id="13" name="TextBox 12">
            <a:extLst>
              <a:ext uri="{FF2B5EF4-FFF2-40B4-BE49-F238E27FC236}">
                <a16:creationId xmlns:a16="http://schemas.microsoft.com/office/drawing/2014/main" id="{08FD0BBF-10E5-4BA3-815A-968E4461CE5F}"/>
              </a:ext>
            </a:extLst>
          </p:cNvPr>
          <p:cNvSpPr txBox="1"/>
          <p:nvPr/>
        </p:nvSpPr>
        <p:spPr>
          <a:xfrm>
            <a:off x="1540343" y="576025"/>
            <a:ext cx="2350351" cy="369332"/>
          </a:xfrm>
          <a:prstGeom prst="rect">
            <a:avLst/>
          </a:prstGeom>
          <a:noFill/>
        </p:spPr>
        <p:txBody>
          <a:bodyPr wrap="square" lIns="0" tIns="0" rIns="0" bIns="0" rtlCol="0">
            <a:spAutoFit/>
          </a:bodyPr>
          <a:lstStyle/>
          <a:p>
            <a:r>
              <a:rPr lang="en-IN" sz="2400" b="1" spc="-150" dirty="0">
                <a:solidFill>
                  <a:schemeClr val="tx1">
                    <a:lumMod val="85000"/>
                    <a:lumOff val="15000"/>
                  </a:schemeClr>
                </a:solidFill>
                <a:latin typeface="+mj-lt"/>
              </a:rPr>
              <a:t>cloud@core</a:t>
            </a:r>
            <a:endParaRPr lang="en-US" sz="2400" b="1" spc="-150" dirty="0">
              <a:solidFill>
                <a:schemeClr val="tx1">
                  <a:lumMod val="85000"/>
                  <a:lumOff val="15000"/>
                </a:schemeClr>
              </a:solidFill>
              <a:latin typeface="+mj-lt"/>
            </a:endParaRPr>
          </a:p>
        </p:txBody>
      </p:sp>
      <p:sp>
        <p:nvSpPr>
          <p:cNvPr id="14" name="TextBox 13">
            <a:extLst>
              <a:ext uri="{FF2B5EF4-FFF2-40B4-BE49-F238E27FC236}">
                <a16:creationId xmlns:a16="http://schemas.microsoft.com/office/drawing/2014/main" id="{C5C416F4-C212-4644-8EF1-E8E4A32155BC}"/>
              </a:ext>
            </a:extLst>
          </p:cNvPr>
          <p:cNvSpPr txBox="1"/>
          <p:nvPr/>
        </p:nvSpPr>
        <p:spPr>
          <a:xfrm>
            <a:off x="2970775" y="696167"/>
            <a:ext cx="367408" cy="253916"/>
          </a:xfrm>
          <a:prstGeom prst="rect">
            <a:avLst/>
          </a:prstGeom>
          <a:noFill/>
        </p:spPr>
        <p:txBody>
          <a:bodyPr wrap="none" rtlCol="0">
            <a:spAutoFit/>
          </a:bodyPr>
          <a:lstStyle/>
          <a:p>
            <a:r>
              <a:rPr lang="en-IN" sz="1050" b="1" dirty="0">
                <a:solidFill>
                  <a:schemeClr val="tx1">
                    <a:lumMod val="85000"/>
                    <a:lumOff val="15000"/>
                  </a:schemeClr>
                </a:solidFill>
                <a:latin typeface="+mj-lt"/>
              </a:rPr>
              <a:t>TM</a:t>
            </a:r>
          </a:p>
        </p:txBody>
      </p:sp>
      <p:sp>
        <p:nvSpPr>
          <p:cNvPr id="4" name="Rectangle 3">
            <a:extLst>
              <a:ext uri="{FF2B5EF4-FFF2-40B4-BE49-F238E27FC236}">
                <a16:creationId xmlns:a16="http://schemas.microsoft.com/office/drawing/2014/main" id="{3947BBD8-BA05-409B-A1BA-387C077CCC2E}"/>
              </a:ext>
            </a:extLst>
          </p:cNvPr>
          <p:cNvSpPr/>
          <p:nvPr/>
        </p:nvSpPr>
        <p:spPr>
          <a:xfrm>
            <a:off x="1477108" y="884011"/>
            <a:ext cx="6858000" cy="307777"/>
          </a:xfrm>
          <a:prstGeom prst="rect">
            <a:avLst/>
          </a:prstGeom>
        </p:spPr>
        <p:txBody>
          <a:bodyPr wrap="square">
            <a:spAutoFit/>
          </a:bodyPr>
          <a:lstStyle/>
          <a:p>
            <a:r>
              <a:rPr lang="en-US" sz="1400" dirty="0">
                <a:solidFill>
                  <a:schemeClr val="tx1">
                    <a:lumMod val="85000"/>
                    <a:lumOff val="15000"/>
                  </a:schemeClr>
                </a:solidFill>
                <a:ea typeface="Open Sans" panose="020B0606030504020204" pitchFamily="34" charset="0"/>
                <a:cs typeface="Open Sans" panose="020B0606030504020204" pitchFamily="34" charset="0"/>
              </a:rPr>
              <a:t>ALIGNED TO OUR CUSTOMERS’ CLOUD TRANSFORMATION PURSUIT</a:t>
            </a:r>
          </a:p>
        </p:txBody>
      </p:sp>
      <p:grpSp>
        <p:nvGrpSpPr>
          <p:cNvPr id="17" name="Group 16">
            <a:extLst>
              <a:ext uri="{FF2B5EF4-FFF2-40B4-BE49-F238E27FC236}">
                <a16:creationId xmlns:a16="http://schemas.microsoft.com/office/drawing/2014/main" id="{B4A90D63-5F06-40E0-AC24-64C336B49953}"/>
              </a:ext>
            </a:extLst>
          </p:cNvPr>
          <p:cNvGrpSpPr/>
          <p:nvPr/>
        </p:nvGrpSpPr>
        <p:grpSpPr>
          <a:xfrm>
            <a:off x="1287195" y="1125408"/>
            <a:ext cx="6499273" cy="2984860"/>
            <a:chOff x="323851" y="1348224"/>
            <a:chExt cx="8499417" cy="4507390"/>
          </a:xfrm>
        </p:grpSpPr>
        <p:grpSp>
          <p:nvGrpSpPr>
            <p:cNvPr id="18" name="Group 17">
              <a:extLst>
                <a:ext uri="{FF2B5EF4-FFF2-40B4-BE49-F238E27FC236}">
                  <a16:creationId xmlns:a16="http://schemas.microsoft.com/office/drawing/2014/main" id="{350E5B77-D5B6-4EC3-A8A4-7CDA69FEFA75}"/>
                </a:ext>
              </a:extLst>
            </p:cNvPr>
            <p:cNvGrpSpPr/>
            <p:nvPr/>
          </p:nvGrpSpPr>
          <p:grpSpPr>
            <a:xfrm>
              <a:off x="323851" y="1348224"/>
              <a:ext cx="8499417" cy="4507390"/>
              <a:chOff x="323851" y="1348224"/>
              <a:chExt cx="8499417" cy="4507390"/>
            </a:xfrm>
          </p:grpSpPr>
          <p:sp>
            <p:nvSpPr>
              <p:cNvPr id="27" name="Arrow: Pentagon 26">
                <a:extLst>
                  <a:ext uri="{FF2B5EF4-FFF2-40B4-BE49-F238E27FC236}">
                    <a16:creationId xmlns:a16="http://schemas.microsoft.com/office/drawing/2014/main" id="{8DD1B9C3-0E44-4730-BE1D-8F2686A3137E}"/>
                  </a:ext>
                </a:extLst>
              </p:cNvPr>
              <p:cNvSpPr/>
              <p:nvPr/>
            </p:nvSpPr>
            <p:spPr>
              <a:xfrm rot="5400000">
                <a:off x="-706216" y="2737698"/>
                <a:ext cx="4147983" cy="2087850"/>
              </a:xfrm>
              <a:prstGeom prst="homePlate">
                <a:avLst>
                  <a:gd name="adj" fmla="val 8632"/>
                </a:avLst>
              </a:prstGeom>
              <a:solidFill>
                <a:schemeClr val="accent5">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Arrow: Pentagon 27">
                <a:extLst>
                  <a:ext uri="{FF2B5EF4-FFF2-40B4-BE49-F238E27FC236}">
                    <a16:creationId xmlns:a16="http://schemas.microsoft.com/office/drawing/2014/main" id="{EF539D99-00E8-4140-A6B6-0AEA05F63DA7}"/>
                  </a:ext>
                </a:extLst>
              </p:cNvPr>
              <p:cNvSpPr/>
              <p:nvPr/>
            </p:nvSpPr>
            <p:spPr>
              <a:xfrm rot="5400000">
                <a:off x="1430974" y="2737694"/>
                <a:ext cx="4147979" cy="2087850"/>
              </a:xfrm>
              <a:prstGeom prst="homePlate">
                <a:avLst>
                  <a:gd name="adj" fmla="val 8632"/>
                </a:avLst>
              </a:prstGeom>
              <a:solidFill>
                <a:schemeClr val="accent2">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Arrow: Pentagon 28">
                <a:extLst>
                  <a:ext uri="{FF2B5EF4-FFF2-40B4-BE49-F238E27FC236}">
                    <a16:creationId xmlns:a16="http://schemas.microsoft.com/office/drawing/2014/main" id="{31EE72F1-49A9-47F1-960E-5236943883E7}"/>
                  </a:ext>
                </a:extLst>
              </p:cNvPr>
              <p:cNvSpPr/>
              <p:nvPr/>
            </p:nvSpPr>
            <p:spPr>
              <a:xfrm rot="5400000">
                <a:off x="3568163" y="2737694"/>
                <a:ext cx="4147979" cy="2087850"/>
              </a:xfrm>
              <a:prstGeom prst="homePlate">
                <a:avLst>
                  <a:gd name="adj" fmla="val 8632"/>
                </a:avLst>
              </a:prstGeom>
              <a:solidFill>
                <a:schemeClr val="accent4">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Arrow: Pentagon 29">
                <a:extLst>
                  <a:ext uri="{FF2B5EF4-FFF2-40B4-BE49-F238E27FC236}">
                    <a16:creationId xmlns:a16="http://schemas.microsoft.com/office/drawing/2014/main" id="{F998C9DE-D5FB-4549-A85F-CBE848F7C861}"/>
                  </a:ext>
                </a:extLst>
              </p:cNvPr>
              <p:cNvSpPr/>
              <p:nvPr/>
            </p:nvSpPr>
            <p:spPr>
              <a:xfrm rot="5400000">
                <a:off x="5705353" y="2737694"/>
                <a:ext cx="4147979" cy="2087850"/>
              </a:xfrm>
              <a:prstGeom prst="homePlate">
                <a:avLst>
                  <a:gd name="adj" fmla="val 8632"/>
                </a:avLst>
              </a:prstGeom>
              <a:solidFill>
                <a:schemeClr val="accent3">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Oval 30">
                <a:extLst>
                  <a:ext uri="{FF2B5EF4-FFF2-40B4-BE49-F238E27FC236}">
                    <a16:creationId xmlns:a16="http://schemas.microsoft.com/office/drawing/2014/main" id="{7C597999-2A81-4710-B5AF-45785B36A339}"/>
                  </a:ext>
                </a:extLst>
              </p:cNvPr>
              <p:cNvSpPr/>
              <p:nvPr/>
            </p:nvSpPr>
            <p:spPr>
              <a:xfrm>
                <a:off x="1007775" y="1348224"/>
                <a:ext cx="720000" cy="72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2" name="Picture 31" descr="A close up of a logo&#10;&#10;Description automatically generated">
                <a:extLst>
                  <a:ext uri="{FF2B5EF4-FFF2-40B4-BE49-F238E27FC236}">
                    <a16:creationId xmlns:a16="http://schemas.microsoft.com/office/drawing/2014/main" id="{564B0AA1-B8C2-4234-B3D5-FA51BEC24FDB}"/>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97775" y="1438224"/>
                <a:ext cx="540000" cy="540000"/>
              </a:xfrm>
              <a:prstGeom prst="rect">
                <a:avLst/>
              </a:prstGeom>
            </p:spPr>
          </p:pic>
          <p:sp>
            <p:nvSpPr>
              <p:cNvPr id="33" name="Oval 32">
                <a:extLst>
                  <a:ext uri="{FF2B5EF4-FFF2-40B4-BE49-F238E27FC236}">
                    <a16:creationId xmlns:a16="http://schemas.microsoft.com/office/drawing/2014/main" id="{D4EB70B1-D6F6-4A06-8EB3-CD25002A04B5}"/>
                  </a:ext>
                </a:extLst>
              </p:cNvPr>
              <p:cNvSpPr/>
              <p:nvPr/>
            </p:nvSpPr>
            <p:spPr>
              <a:xfrm>
                <a:off x="7419343" y="1358671"/>
                <a:ext cx="720000" cy="720000"/>
              </a:xfrm>
              <a:prstGeom prst="ellipse">
                <a:avLst/>
              </a:prstGeom>
              <a:solidFill>
                <a:schemeClr val="bg1"/>
              </a:solidFill>
              <a:ln w="12700">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4" name="Picture 33" descr="A close up of a logo&#10;&#10;Description automatically generated">
                <a:extLst>
                  <a:ext uri="{FF2B5EF4-FFF2-40B4-BE49-F238E27FC236}">
                    <a16:creationId xmlns:a16="http://schemas.microsoft.com/office/drawing/2014/main" id="{F155E92B-C52B-4CD5-A548-2DBD82430E37}"/>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509343" y="1448671"/>
                <a:ext cx="540000" cy="540000"/>
              </a:xfrm>
              <a:prstGeom prst="rect">
                <a:avLst/>
              </a:prstGeom>
            </p:spPr>
          </p:pic>
          <p:sp>
            <p:nvSpPr>
              <p:cNvPr id="35" name="Oval 34">
                <a:extLst>
                  <a:ext uri="{FF2B5EF4-FFF2-40B4-BE49-F238E27FC236}">
                    <a16:creationId xmlns:a16="http://schemas.microsoft.com/office/drawing/2014/main" id="{0A4DACEA-C255-441E-A5C2-F54148C45B35}"/>
                  </a:ext>
                </a:extLst>
              </p:cNvPr>
              <p:cNvSpPr/>
              <p:nvPr/>
            </p:nvSpPr>
            <p:spPr>
              <a:xfrm>
                <a:off x="3144964" y="1348224"/>
                <a:ext cx="720000" cy="720000"/>
              </a:xfrm>
              <a:prstGeom prst="ellipse">
                <a:avLst/>
              </a:prstGeom>
              <a:solidFill>
                <a:schemeClr val="bg1"/>
              </a:solidFill>
              <a:ln w="127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6" name="Picture 35" descr="A close up of a logo&#10;&#10;Description automatically generated">
                <a:extLst>
                  <a:ext uri="{FF2B5EF4-FFF2-40B4-BE49-F238E27FC236}">
                    <a16:creationId xmlns:a16="http://schemas.microsoft.com/office/drawing/2014/main" id="{A8442B19-D04E-4B4A-AE72-DFC23B1E4723}"/>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234964" y="1438224"/>
                <a:ext cx="540000" cy="540000"/>
              </a:xfrm>
              <a:prstGeom prst="rect">
                <a:avLst/>
              </a:prstGeom>
            </p:spPr>
          </p:pic>
          <p:sp>
            <p:nvSpPr>
              <p:cNvPr id="37" name="Oval 36">
                <a:extLst>
                  <a:ext uri="{FF2B5EF4-FFF2-40B4-BE49-F238E27FC236}">
                    <a16:creationId xmlns:a16="http://schemas.microsoft.com/office/drawing/2014/main" id="{02D2B170-0700-4904-9AF8-367D9FFA1836}"/>
                  </a:ext>
                </a:extLst>
              </p:cNvPr>
              <p:cNvSpPr/>
              <p:nvPr/>
            </p:nvSpPr>
            <p:spPr>
              <a:xfrm>
                <a:off x="5282153" y="1358671"/>
                <a:ext cx="720000" cy="720000"/>
              </a:xfrm>
              <a:prstGeom prst="ellipse">
                <a:avLst/>
              </a:prstGeom>
              <a:solidFill>
                <a:schemeClr val="bg1"/>
              </a:solidFill>
              <a:ln w="127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8" name="Picture 37" descr="A close up of a logo&#10;&#10;Description automatically generated">
                <a:extLst>
                  <a:ext uri="{FF2B5EF4-FFF2-40B4-BE49-F238E27FC236}">
                    <a16:creationId xmlns:a16="http://schemas.microsoft.com/office/drawing/2014/main" id="{758922D2-3272-403D-AB37-6D1C08EB6541}"/>
                  </a:ext>
                </a:extLst>
              </p:cNvPr>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72153" y="1448671"/>
                <a:ext cx="540000" cy="540000"/>
              </a:xfrm>
              <a:prstGeom prst="rect">
                <a:avLst/>
              </a:prstGeom>
            </p:spPr>
          </p:pic>
        </p:grpSp>
        <p:sp>
          <p:nvSpPr>
            <p:cNvPr id="19" name="TextBox 18">
              <a:extLst>
                <a:ext uri="{FF2B5EF4-FFF2-40B4-BE49-F238E27FC236}">
                  <a16:creationId xmlns:a16="http://schemas.microsoft.com/office/drawing/2014/main" id="{946665C8-C903-46E3-B13A-C1AF8314442B}"/>
                </a:ext>
              </a:extLst>
            </p:cNvPr>
            <p:cNvSpPr txBox="1"/>
            <p:nvPr/>
          </p:nvSpPr>
          <p:spPr>
            <a:xfrm>
              <a:off x="495493" y="2068338"/>
              <a:ext cx="1744563" cy="395053"/>
            </a:xfrm>
            <a:prstGeom prst="rect">
              <a:avLst/>
            </a:prstGeom>
            <a:noFill/>
          </p:spPr>
          <p:txBody>
            <a:bodyPr wrap="none" rtlCol="0">
              <a:spAutoFit/>
            </a:bodyPr>
            <a:lstStyle/>
            <a:p>
              <a:pPr algn="ctr"/>
              <a:r>
                <a:rPr lang="en-US" sz="1100" b="1" dirty="0">
                  <a:latin typeface="+mj-lt"/>
                </a:rPr>
                <a:t>CLOUD ENABLING</a:t>
              </a:r>
            </a:p>
          </p:txBody>
        </p:sp>
        <p:sp>
          <p:nvSpPr>
            <p:cNvPr id="20" name="TextBox 19">
              <a:extLst>
                <a:ext uri="{FF2B5EF4-FFF2-40B4-BE49-F238E27FC236}">
                  <a16:creationId xmlns:a16="http://schemas.microsoft.com/office/drawing/2014/main" id="{F3F4527E-42BB-4152-B123-DDF1A5813416}"/>
                </a:ext>
              </a:extLst>
            </p:cNvPr>
            <p:cNvSpPr txBox="1"/>
            <p:nvPr/>
          </p:nvSpPr>
          <p:spPr>
            <a:xfrm>
              <a:off x="2677753" y="2068338"/>
              <a:ext cx="1654420" cy="395053"/>
            </a:xfrm>
            <a:prstGeom prst="rect">
              <a:avLst/>
            </a:prstGeom>
            <a:noFill/>
          </p:spPr>
          <p:txBody>
            <a:bodyPr wrap="none" rtlCol="0">
              <a:spAutoFit/>
            </a:bodyPr>
            <a:lstStyle/>
            <a:p>
              <a:pPr algn="ctr" defTabSz="914264">
                <a:defRPr/>
              </a:pPr>
              <a:r>
                <a:rPr lang="en-US" sz="1100" b="1" dirty="0">
                  <a:latin typeface="+mj-lt"/>
                </a:rPr>
                <a:t>CLOUD INSPIRED</a:t>
              </a:r>
            </a:p>
          </p:txBody>
        </p:sp>
        <p:sp>
          <p:nvSpPr>
            <p:cNvPr id="21" name="TextBox 20">
              <a:extLst>
                <a:ext uri="{FF2B5EF4-FFF2-40B4-BE49-F238E27FC236}">
                  <a16:creationId xmlns:a16="http://schemas.microsoft.com/office/drawing/2014/main" id="{003BF45A-FE8D-4A0E-AB31-30263E11021A}"/>
                </a:ext>
              </a:extLst>
            </p:cNvPr>
            <p:cNvSpPr txBox="1"/>
            <p:nvPr/>
          </p:nvSpPr>
          <p:spPr>
            <a:xfrm>
              <a:off x="4971120" y="2068338"/>
              <a:ext cx="1342068" cy="395053"/>
            </a:xfrm>
            <a:prstGeom prst="rect">
              <a:avLst/>
            </a:prstGeom>
            <a:noFill/>
          </p:spPr>
          <p:txBody>
            <a:bodyPr wrap="none" rtlCol="0">
              <a:spAutoFit/>
            </a:bodyPr>
            <a:lstStyle/>
            <a:p>
              <a:pPr algn="ctr" defTabSz="914264">
                <a:defRPr/>
              </a:pPr>
              <a:r>
                <a:rPr lang="en-US" sz="1100" b="1" dirty="0">
                  <a:latin typeface="+mj-lt"/>
                </a:rPr>
                <a:t>CLOUD PURE</a:t>
              </a:r>
            </a:p>
          </p:txBody>
        </p:sp>
        <p:sp>
          <p:nvSpPr>
            <p:cNvPr id="22" name="TextBox 21">
              <a:extLst>
                <a:ext uri="{FF2B5EF4-FFF2-40B4-BE49-F238E27FC236}">
                  <a16:creationId xmlns:a16="http://schemas.microsoft.com/office/drawing/2014/main" id="{0E4D168C-99D7-4CAA-9E71-3ED6C0BB594A}"/>
                </a:ext>
              </a:extLst>
            </p:cNvPr>
            <p:cNvSpPr txBox="1"/>
            <p:nvPr/>
          </p:nvSpPr>
          <p:spPr>
            <a:xfrm>
              <a:off x="6868280" y="2068338"/>
              <a:ext cx="1822126" cy="395053"/>
            </a:xfrm>
            <a:prstGeom prst="rect">
              <a:avLst/>
            </a:prstGeom>
            <a:noFill/>
          </p:spPr>
          <p:txBody>
            <a:bodyPr wrap="none" rtlCol="0">
              <a:spAutoFit/>
            </a:bodyPr>
            <a:lstStyle/>
            <a:p>
              <a:pPr algn="ctr" defTabSz="914264">
                <a:defRPr/>
              </a:pPr>
              <a:r>
                <a:rPr lang="en-US" sz="1100" b="1" dirty="0">
                  <a:latin typeface="+mj-lt"/>
                </a:rPr>
                <a:t>CLOUD ENHANCED</a:t>
              </a:r>
            </a:p>
          </p:txBody>
        </p:sp>
        <p:sp>
          <p:nvSpPr>
            <p:cNvPr id="23" name="TextBox 22">
              <a:extLst>
                <a:ext uri="{FF2B5EF4-FFF2-40B4-BE49-F238E27FC236}">
                  <a16:creationId xmlns:a16="http://schemas.microsoft.com/office/drawing/2014/main" id="{D895707A-C445-4601-871D-9028C47F7CD1}"/>
                </a:ext>
              </a:extLst>
            </p:cNvPr>
            <p:cNvSpPr txBox="1"/>
            <p:nvPr/>
          </p:nvSpPr>
          <p:spPr>
            <a:xfrm>
              <a:off x="377775" y="2405582"/>
              <a:ext cx="1980000" cy="3218523"/>
            </a:xfrm>
            <a:prstGeom prst="rect">
              <a:avLst/>
            </a:prstGeom>
            <a:noFill/>
          </p:spPr>
          <p:txBody>
            <a:bodyPr wrap="square" rtlCol="0">
              <a:spAutoFit/>
            </a:bodyPr>
            <a:lstStyle/>
            <a:p>
              <a:pPr marL="143993" indent="-143993" defTabSz="914264">
                <a:spcAft>
                  <a:spcPts val="300"/>
                </a:spcAft>
                <a:buFont typeface="Wingdings" panose="05000000000000000000" pitchFamily="2" charset="2"/>
                <a:buChar char="§"/>
                <a:defRPr/>
              </a:pPr>
              <a:r>
                <a:rPr lang="en-IN" sz="800" spc="-30" dirty="0">
                  <a:solidFill>
                    <a:schemeClr val="tx1">
                      <a:lumMod val="75000"/>
                      <a:lumOff val="25000"/>
                    </a:schemeClr>
                  </a:solidFill>
                  <a:cs typeface="Calibri" panose="020F0502020204030204" pitchFamily="34" charset="0"/>
                </a:rPr>
                <a:t>Cloud DC</a:t>
              </a:r>
            </a:p>
            <a:p>
              <a:pPr marL="143993" indent="-143993" defTabSz="914264">
                <a:spcAft>
                  <a:spcPts val="300"/>
                </a:spcAft>
                <a:buFont typeface="Wingdings" panose="05000000000000000000" pitchFamily="2" charset="2"/>
                <a:buChar char="§"/>
                <a:defRPr/>
              </a:pPr>
              <a:r>
                <a:rPr lang="en-IN" sz="800" spc="-30" dirty="0">
                  <a:solidFill>
                    <a:schemeClr val="tx1">
                      <a:lumMod val="75000"/>
                      <a:lumOff val="25000"/>
                    </a:schemeClr>
                  </a:solidFill>
                  <a:cs typeface="Calibri" panose="020F0502020204030204" pitchFamily="34" charset="0"/>
                </a:rPr>
                <a:t>Hyper reach/Hyper scale transport</a:t>
              </a:r>
              <a:br>
                <a:rPr lang="en-IN" sz="800" spc="-30" dirty="0">
                  <a:solidFill>
                    <a:schemeClr val="tx1">
                      <a:lumMod val="75000"/>
                      <a:lumOff val="25000"/>
                    </a:schemeClr>
                  </a:solidFill>
                  <a:cs typeface="Calibri" panose="020F0502020204030204" pitchFamily="34" charset="0"/>
                </a:rPr>
              </a:br>
              <a:r>
                <a:rPr lang="en-IN" sz="800" spc="-30" dirty="0">
                  <a:solidFill>
                    <a:schemeClr val="tx1">
                      <a:lumMod val="75000"/>
                      <a:lumOff val="25000"/>
                    </a:schemeClr>
                  </a:solidFill>
                  <a:cs typeface="Calibri" panose="020F0502020204030204" pitchFamily="34" charset="0"/>
                </a:rPr>
                <a:t>Oracle </a:t>
              </a:r>
              <a:r>
                <a:rPr lang="en-IN" sz="800" spc="-30" dirty="0" err="1">
                  <a:solidFill>
                    <a:schemeClr val="tx1">
                      <a:lumMod val="75000"/>
                      <a:lumOff val="25000"/>
                    </a:schemeClr>
                  </a:solidFill>
                  <a:cs typeface="Calibri" panose="020F0502020204030204" pitchFamily="34" charset="0"/>
                </a:rPr>
                <a:t>FastConnect</a:t>
              </a:r>
              <a:r>
                <a:rPr lang="en-IN" sz="800" spc="-30" dirty="0">
                  <a:solidFill>
                    <a:schemeClr val="tx1">
                      <a:lumMod val="75000"/>
                      <a:lumOff val="25000"/>
                    </a:schemeClr>
                  </a:solidFill>
                  <a:cs typeface="Calibri" panose="020F0502020204030204" pitchFamily="34" charset="0"/>
                </a:rPr>
                <a:t> | ExpressRoute | </a:t>
              </a:r>
              <a:r>
                <a:rPr lang="en-IN" sz="800" spc="-30" dirty="0" err="1">
                  <a:solidFill>
                    <a:schemeClr val="tx1">
                      <a:lumMod val="75000"/>
                      <a:lumOff val="25000"/>
                    </a:schemeClr>
                  </a:solidFill>
                  <a:cs typeface="Calibri" panose="020F0502020204030204" pitchFamily="34" charset="0"/>
                </a:rPr>
                <a:t>DirectConnect</a:t>
              </a:r>
              <a:r>
                <a:rPr lang="en-IN" sz="800" spc="-30" dirty="0">
                  <a:solidFill>
                    <a:schemeClr val="tx1">
                      <a:lumMod val="75000"/>
                      <a:lumOff val="25000"/>
                    </a:schemeClr>
                  </a:solidFill>
                  <a:cs typeface="Calibri" panose="020F0502020204030204" pitchFamily="34" charset="0"/>
                </a:rPr>
                <a:t> | Partner Interconnect</a:t>
              </a:r>
            </a:p>
            <a:p>
              <a:pPr marL="143993" indent="-143993" defTabSz="914264">
                <a:spcAft>
                  <a:spcPts val="300"/>
                </a:spcAft>
                <a:buFont typeface="Wingdings" panose="05000000000000000000" pitchFamily="2" charset="2"/>
                <a:buChar char="§"/>
                <a:defRPr/>
              </a:pPr>
              <a:r>
                <a:rPr lang="en-IN" sz="800" spc="-30" dirty="0">
                  <a:solidFill>
                    <a:schemeClr val="tx1">
                      <a:lumMod val="75000"/>
                      <a:lumOff val="25000"/>
                    </a:schemeClr>
                  </a:solidFill>
                  <a:cs typeface="Calibri" panose="020F0502020204030204" pitchFamily="34" charset="0"/>
                </a:rPr>
                <a:t>Software Defined Network services </a:t>
              </a:r>
            </a:p>
            <a:p>
              <a:pPr marL="143993" indent="-143993" defTabSz="914264">
                <a:spcAft>
                  <a:spcPts val="300"/>
                </a:spcAft>
                <a:buFont typeface="Wingdings" panose="05000000000000000000" pitchFamily="2" charset="2"/>
                <a:buChar char="§"/>
                <a:defRPr/>
              </a:pPr>
              <a:r>
                <a:rPr lang="en-IN" sz="800" spc="-30" dirty="0">
                  <a:solidFill>
                    <a:schemeClr val="tx1">
                      <a:lumMod val="75000"/>
                      <a:lumOff val="25000"/>
                    </a:schemeClr>
                  </a:solidFill>
                  <a:cs typeface="Calibri" panose="020F0502020204030204" pitchFamily="34" charset="0"/>
                </a:rPr>
                <a:t>Cloud build</a:t>
              </a:r>
              <a:br>
                <a:rPr lang="en-IN" sz="800" spc="-30" dirty="0">
                  <a:solidFill>
                    <a:schemeClr val="tx1">
                      <a:lumMod val="75000"/>
                      <a:lumOff val="25000"/>
                    </a:schemeClr>
                  </a:solidFill>
                  <a:cs typeface="Calibri" panose="020F0502020204030204" pitchFamily="34" charset="0"/>
                </a:rPr>
              </a:br>
              <a:r>
                <a:rPr lang="en-IN" sz="800" spc="-30" dirty="0">
                  <a:solidFill>
                    <a:schemeClr val="tx1">
                      <a:lumMod val="75000"/>
                      <a:lumOff val="25000"/>
                    </a:schemeClr>
                  </a:solidFill>
                  <a:cs typeface="Calibri" panose="020F0502020204030204" pitchFamily="34" charset="0"/>
                </a:rPr>
                <a:t>Private | Hyperconverged | Enterprise</a:t>
              </a:r>
            </a:p>
            <a:p>
              <a:pPr marL="143993" indent="-143993" defTabSz="914264">
                <a:spcAft>
                  <a:spcPts val="300"/>
                </a:spcAft>
                <a:buFont typeface="Wingdings" panose="05000000000000000000" pitchFamily="2" charset="2"/>
                <a:buChar char="§"/>
                <a:defRPr/>
              </a:pPr>
              <a:r>
                <a:rPr lang="en-IN" sz="800" spc="-30" dirty="0">
                  <a:solidFill>
                    <a:schemeClr val="tx1">
                      <a:lumMod val="75000"/>
                      <a:lumOff val="25000"/>
                    </a:schemeClr>
                  </a:solidFill>
                  <a:cs typeface="Calibri" panose="020F0502020204030204" pitchFamily="34" charset="0"/>
                </a:rPr>
                <a:t>Security services for cloud</a:t>
              </a:r>
            </a:p>
            <a:p>
              <a:pPr marL="143993" indent="-143993" defTabSz="914264">
                <a:spcAft>
                  <a:spcPts val="300"/>
                </a:spcAft>
                <a:buFont typeface="Wingdings" panose="05000000000000000000" pitchFamily="2" charset="2"/>
                <a:buChar char="§"/>
                <a:defRPr/>
              </a:pPr>
              <a:r>
                <a:rPr lang="en-IN" sz="800" spc="-30" dirty="0">
                  <a:solidFill>
                    <a:schemeClr val="tx1">
                      <a:lumMod val="75000"/>
                      <a:lumOff val="25000"/>
                    </a:schemeClr>
                  </a:solidFill>
                  <a:cs typeface="Calibri" panose="020F0502020204030204" pitchFamily="34" charset="0"/>
                </a:rPr>
                <a:t>Migration and Implementation services</a:t>
              </a:r>
            </a:p>
          </p:txBody>
        </p:sp>
        <p:sp>
          <p:nvSpPr>
            <p:cNvPr id="24" name="TextBox 23">
              <a:extLst>
                <a:ext uri="{FF2B5EF4-FFF2-40B4-BE49-F238E27FC236}">
                  <a16:creationId xmlns:a16="http://schemas.microsoft.com/office/drawing/2014/main" id="{765ECA03-8256-480E-8217-F2C75B80C7B7}"/>
                </a:ext>
              </a:extLst>
            </p:cNvPr>
            <p:cNvSpPr txBox="1"/>
            <p:nvPr/>
          </p:nvSpPr>
          <p:spPr>
            <a:xfrm>
              <a:off x="2514964" y="2405582"/>
              <a:ext cx="1980000" cy="2219270"/>
            </a:xfrm>
            <a:prstGeom prst="rect">
              <a:avLst/>
            </a:prstGeom>
            <a:noFill/>
          </p:spPr>
          <p:txBody>
            <a:bodyPr wrap="square" rtlCol="0">
              <a:spAutoFit/>
            </a:bodyPr>
            <a:lstStyle/>
            <a:p>
              <a:pPr marL="143993" indent="-143993"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Sify </a:t>
              </a:r>
              <a:r>
                <a:rPr lang="en-US" sz="800" spc="-30" dirty="0" err="1">
                  <a:solidFill>
                    <a:schemeClr val="tx1">
                      <a:lumMod val="75000"/>
                      <a:lumOff val="25000"/>
                    </a:schemeClr>
                  </a:solidFill>
                  <a:cs typeface="Calibri" panose="020F0502020204030204" pitchFamily="34" charset="0"/>
                </a:rPr>
                <a:t>CloudInfinit</a:t>
              </a:r>
              <a:endParaRPr lang="en-US" sz="800" spc="-30" dirty="0">
                <a:solidFill>
                  <a:schemeClr val="tx1">
                    <a:lumMod val="75000"/>
                    <a:lumOff val="25000"/>
                  </a:schemeClr>
                </a:solidFill>
                <a:cs typeface="Calibri" panose="020F0502020204030204" pitchFamily="34" charset="0"/>
              </a:endParaRPr>
            </a:p>
            <a:p>
              <a:pPr marL="266700" lvl="1" indent="-84138"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Enterprise Multi-Tenant</a:t>
              </a:r>
            </a:p>
            <a:p>
              <a:pPr marL="266700" lvl="1" indent="-84138"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Dedicated</a:t>
              </a:r>
            </a:p>
            <a:p>
              <a:pPr marL="266700" lvl="1" indent="-84138"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Hosted SAP/S4 HANA</a:t>
              </a:r>
            </a:p>
            <a:p>
              <a:pPr marL="266700" lvl="1" indent="-84138"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Azure Stack as a Service</a:t>
              </a:r>
            </a:p>
            <a:p>
              <a:pPr marL="143993" indent="-143993"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Edge Connect Services</a:t>
              </a:r>
            </a:p>
            <a:p>
              <a:pPr marL="143993" indent="-143993"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SD-WAN</a:t>
              </a:r>
            </a:p>
            <a:p>
              <a:pPr marL="143993" indent="-143993"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Collaboration services on Cloud</a:t>
              </a:r>
              <a:endParaRPr lang="en-IN" sz="800" spc="-30" dirty="0">
                <a:solidFill>
                  <a:schemeClr val="tx1">
                    <a:lumMod val="75000"/>
                    <a:lumOff val="25000"/>
                  </a:schemeClr>
                </a:solidFill>
                <a:cs typeface="Calibri" panose="020F0502020204030204" pitchFamily="34" charset="0"/>
              </a:endParaRPr>
            </a:p>
          </p:txBody>
        </p:sp>
        <p:sp>
          <p:nvSpPr>
            <p:cNvPr id="25" name="TextBox 24">
              <a:extLst>
                <a:ext uri="{FF2B5EF4-FFF2-40B4-BE49-F238E27FC236}">
                  <a16:creationId xmlns:a16="http://schemas.microsoft.com/office/drawing/2014/main" id="{8B4BB812-9CA0-4F2E-B415-6136193C06F3}"/>
                </a:ext>
              </a:extLst>
            </p:cNvPr>
            <p:cNvSpPr txBox="1"/>
            <p:nvPr/>
          </p:nvSpPr>
          <p:spPr>
            <a:xfrm>
              <a:off x="4652153" y="2405582"/>
              <a:ext cx="1980000" cy="1487259"/>
            </a:xfrm>
            <a:prstGeom prst="rect">
              <a:avLst/>
            </a:prstGeom>
            <a:noFill/>
          </p:spPr>
          <p:txBody>
            <a:bodyPr wrap="square" rtlCol="0">
              <a:spAutoFit/>
            </a:bodyPr>
            <a:lstStyle/>
            <a:p>
              <a:pPr marL="143993" indent="-143993" defTabSz="914264">
                <a:spcAft>
                  <a:spcPts val="300"/>
                </a:spcAft>
                <a:buFont typeface="Wingdings" panose="05000000000000000000" pitchFamily="2" charset="2"/>
                <a:buChar char="§"/>
                <a:defRPr/>
              </a:pPr>
              <a:r>
                <a:rPr lang="en-IN" sz="800" spc="-30" dirty="0">
                  <a:solidFill>
                    <a:schemeClr val="tx1">
                      <a:lumMod val="75000"/>
                      <a:lumOff val="25000"/>
                    </a:schemeClr>
                  </a:solidFill>
                  <a:cs typeface="Calibri" panose="020F0502020204030204" pitchFamily="34" charset="0"/>
                </a:rPr>
                <a:t>AWS </a:t>
              </a:r>
            </a:p>
            <a:p>
              <a:pPr marL="143993" indent="-143993" defTabSz="914264">
                <a:spcAft>
                  <a:spcPts val="300"/>
                </a:spcAft>
                <a:buFont typeface="Wingdings" panose="05000000000000000000" pitchFamily="2" charset="2"/>
                <a:buChar char="§"/>
                <a:defRPr/>
              </a:pPr>
              <a:r>
                <a:rPr lang="en-IN" sz="800" spc="-30" dirty="0">
                  <a:solidFill>
                    <a:schemeClr val="tx1">
                      <a:lumMod val="75000"/>
                      <a:lumOff val="25000"/>
                    </a:schemeClr>
                  </a:solidFill>
                  <a:cs typeface="Calibri" panose="020F0502020204030204" pitchFamily="34" charset="0"/>
                </a:rPr>
                <a:t>Azure</a:t>
              </a:r>
            </a:p>
            <a:p>
              <a:pPr marL="143993" indent="-143993" defTabSz="914264">
                <a:spcAft>
                  <a:spcPts val="300"/>
                </a:spcAft>
                <a:buFont typeface="Wingdings" panose="05000000000000000000" pitchFamily="2" charset="2"/>
                <a:buChar char="§"/>
                <a:defRPr/>
              </a:pPr>
              <a:r>
                <a:rPr lang="en-IN" sz="800" spc="-30" dirty="0">
                  <a:solidFill>
                    <a:schemeClr val="tx1">
                      <a:lumMod val="75000"/>
                      <a:lumOff val="25000"/>
                    </a:schemeClr>
                  </a:solidFill>
                  <a:cs typeface="Calibri" panose="020F0502020204030204" pitchFamily="34" charset="0"/>
                </a:rPr>
                <a:t>OCI</a:t>
              </a:r>
            </a:p>
            <a:p>
              <a:pPr marL="143993" indent="-143993" defTabSz="914264">
                <a:spcAft>
                  <a:spcPts val="300"/>
                </a:spcAft>
                <a:buFont typeface="Wingdings" panose="05000000000000000000" pitchFamily="2" charset="2"/>
                <a:buChar char="§"/>
                <a:defRPr/>
              </a:pPr>
              <a:r>
                <a:rPr lang="en-IN" sz="800" spc="-30" dirty="0">
                  <a:solidFill>
                    <a:schemeClr val="tx1">
                      <a:lumMod val="75000"/>
                      <a:lumOff val="25000"/>
                    </a:schemeClr>
                  </a:solidFill>
                  <a:cs typeface="Calibri" panose="020F0502020204030204" pitchFamily="34" charset="0"/>
                </a:rPr>
                <a:t>GCP</a:t>
              </a:r>
            </a:p>
            <a:p>
              <a:pPr marL="143993" indent="-143993" defTabSz="914264">
                <a:spcAft>
                  <a:spcPts val="300"/>
                </a:spcAft>
                <a:buFont typeface="Wingdings" panose="05000000000000000000" pitchFamily="2" charset="2"/>
                <a:buChar char="§"/>
                <a:defRPr/>
              </a:pPr>
              <a:r>
                <a:rPr lang="en-IN" sz="800" spc="-30" dirty="0">
                  <a:solidFill>
                    <a:schemeClr val="tx1">
                      <a:lumMod val="75000"/>
                      <a:lumOff val="25000"/>
                    </a:schemeClr>
                  </a:solidFill>
                  <a:cs typeface="Calibri" panose="020F0502020204030204" pitchFamily="34" charset="0"/>
                </a:rPr>
                <a:t>Multi Cloud Management platform &amp; services</a:t>
              </a:r>
            </a:p>
          </p:txBody>
        </p:sp>
        <p:sp>
          <p:nvSpPr>
            <p:cNvPr id="26" name="TextBox 25">
              <a:extLst>
                <a:ext uri="{FF2B5EF4-FFF2-40B4-BE49-F238E27FC236}">
                  <a16:creationId xmlns:a16="http://schemas.microsoft.com/office/drawing/2014/main" id="{459CACE7-8B3B-4564-9450-D83430B37A06}"/>
                </a:ext>
              </a:extLst>
            </p:cNvPr>
            <p:cNvSpPr txBox="1"/>
            <p:nvPr/>
          </p:nvSpPr>
          <p:spPr>
            <a:xfrm>
              <a:off x="6789343" y="2405582"/>
              <a:ext cx="1980000" cy="2219270"/>
            </a:xfrm>
            <a:prstGeom prst="rect">
              <a:avLst/>
            </a:prstGeom>
            <a:noFill/>
          </p:spPr>
          <p:txBody>
            <a:bodyPr wrap="square" rtlCol="0">
              <a:spAutoFit/>
            </a:bodyPr>
            <a:lstStyle/>
            <a:p>
              <a:pPr marL="143993" indent="-143993"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Modern Applications</a:t>
              </a:r>
            </a:p>
            <a:p>
              <a:pPr marL="143993" indent="-143993"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Kubernetes-as-a-Service</a:t>
              </a:r>
            </a:p>
            <a:p>
              <a:pPr marL="143993" indent="-143993"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AI/ML</a:t>
              </a:r>
            </a:p>
            <a:p>
              <a:pPr marL="143993" indent="-143993" defTabSz="914264">
                <a:spcAft>
                  <a:spcPts val="300"/>
                </a:spcAft>
                <a:buFont typeface="Wingdings" panose="05000000000000000000" pitchFamily="2" charset="2"/>
                <a:buChar char="§"/>
                <a:defRPr/>
              </a:pPr>
              <a:r>
                <a:rPr lang="en-US" sz="800" spc="-30" dirty="0">
                  <a:cs typeface="Calibri" panose="020F0502020204030204" pitchFamily="34" charset="0"/>
                </a:rPr>
                <a:t>Forum</a:t>
              </a:r>
              <a:r>
                <a:rPr lang="en-US" sz="800" spc="-30" dirty="0">
                  <a:solidFill>
                    <a:schemeClr val="tx1">
                      <a:lumMod val="75000"/>
                      <a:lumOff val="25000"/>
                    </a:schemeClr>
                  </a:solidFill>
                  <a:cs typeface="Calibri" panose="020F0502020204030204" pitchFamily="34" charset="0"/>
                </a:rPr>
                <a:t> DIGITAL</a:t>
              </a:r>
            </a:p>
            <a:p>
              <a:pPr marL="143993" indent="-143993"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HCM Digital (iTest)</a:t>
              </a:r>
            </a:p>
            <a:p>
              <a:pPr marL="143993" indent="-143993"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Learning Management </a:t>
              </a:r>
            </a:p>
            <a:p>
              <a:pPr marL="143993" indent="-143993"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Internet-of-Things (IOT)</a:t>
              </a:r>
            </a:p>
            <a:p>
              <a:pPr marL="143993" indent="-143993" defTabSz="914264">
                <a:spcAft>
                  <a:spcPts val="300"/>
                </a:spcAft>
                <a:buFont typeface="Wingdings" panose="05000000000000000000" pitchFamily="2" charset="2"/>
                <a:buChar char="§"/>
                <a:defRPr/>
              </a:pPr>
              <a:r>
                <a:rPr lang="en-US" sz="800" spc="-30" dirty="0">
                  <a:solidFill>
                    <a:schemeClr val="tx1">
                      <a:lumMod val="75000"/>
                      <a:lumOff val="25000"/>
                    </a:schemeClr>
                  </a:solidFill>
                  <a:cs typeface="Calibri" panose="020F0502020204030204" pitchFamily="34" charset="0"/>
                </a:rPr>
                <a:t>Industry Solution-as-a-Service</a:t>
              </a:r>
            </a:p>
          </p:txBody>
        </p:sp>
      </p:grpSp>
      <p:sp>
        <p:nvSpPr>
          <p:cNvPr id="39" name="Oval 38">
            <a:extLst>
              <a:ext uri="{FF2B5EF4-FFF2-40B4-BE49-F238E27FC236}">
                <a16:creationId xmlns:a16="http://schemas.microsoft.com/office/drawing/2014/main" id="{B9518346-2251-4636-87BC-EE32D7A63CCA}"/>
              </a:ext>
            </a:extLst>
          </p:cNvPr>
          <p:cNvSpPr/>
          <p:nvPr/>
        </p:nvSpPr>
        <p:spPr>
          <a:xfrm>
            <a:off x="7693719" y="3442716"/>
            <a:ext cx="1298448" cy="124358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800" dirty="0">
                <a:solidFill>
                  <a:schemeClr val="tx1"/>
                </a:solidFill>
              </a:rPr>
              <a:t>Create cloud based IT infrastructure and IT Transformation</a:t>
            </a:r>
          </a:p>
        </p:txBody>
      </p:sp>
      <p:sp>
        <p:nvSpPr>
          <p:cNvPr id="40" name="Oval 39">
            <a:extLst>
              <a:ext uri="{FF2B5EF4-FFF2-40B4-BE49-F238E27FC236}">
                <a16:creationId xmlns:a16="http://schemas.microsoft.com/office/drawing/2014/main" id="{C657DF5D-D88F-4BF7-905C-99CDDA8CE516}"/>
              </a:ext>
            </a:extLst>
          </p:cNvPr>
          <p:cNvSpPr/>
          <p:nvPr/>
        </p:nvSpPr>
        <p:spPr>
          <a:xfrm>
            <a:off x="7693719" y="1023938"/>
            <a:ext cx="1298448" cy="124358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800" dirty="0">
                <a:solidFill>
                  <a:schemeClr val="tx1"/>
                </a:solidFill>
              </a:rPr>
              <a:t>Implement cloud based ERP’s </a:t>
            </a:r>
          </a:p>
        </p:txBody>
      </p:sp>
      <p:sp>
        <p:nvSpPr>
          <p:cNvPr id="41" name="Oval 40">
            <a:extLst>
              <a:ext uri="{FF2B5EF4-FFF2-40B4-BE49-F238E27FC236}">
                <a16:creationId xmlns:a16="http://schemas.microsoft.com/office/drawing/2014/main" id="{1F941519-78B7-45C7-99E0-DB7BCADAF619}"/>
              </a:ext>
            </a:extLst>
          </p:cNvPr>
          <p:cNvSpPr/>
          <p:nvPr/>
        </p:nvSpPr>
        <p:spPr>
          <a:xfrm>
            <a:off x="147755" y="3439391"/>
            <a:ext cx="1302327" cy="124690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800" dirty="0">
                <a:solidFill>
                  <a:schemeClr val="tx1"/>
                </a:solidFill>
              </a:rPr>
              <a:t>Better supply chain management and tracking</a:t>
            </a:r>
          </a:p>
        </p:txBody>
      </p:sp>
      <p:sp>
        <p:nvSpPr>
          <p:cNvPr id="42" name="Oval 41">
            <a:extLst>
              <a:ext uri="{FF2B5EF4-FFF2-40B4-BE49-F238E27FC236}">
                <a16:creationId xmlns:a16="http://schemas.microsoft.com/office/drawing/2014/main" id="{62444EAF-9464-4E3A-8025-7FC0DE32277B}"/>
              </a:ext>
            </a:extLst>
          </p:cNvPr>
          <p:cNvSpPr/>
          <p:nvPr/>
        </p:nvSpPr>
        <p:spPr>
          <a:xfrm>
            <a:off x="147756" y="1023938"/>
            <a:ext cx="1231034" cy="1210107"/>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800" dirty="0">
                <a:solidFill>
                  <a:schemeClr val="tx1"/>
                </a:solidFill>
              </a:rPr>
              <a:t>Valuable customer data is secure. There also no need to invest in on </a:t>
            </a:r>
            <a:r>
              <a:rPr lang="en-US" sz="800" dirty="0" err="1">
                <a:solidFill>
                  <a:schemeClr val="tx1"/>
                </a:solidFill>
              </a:rPr>
              <a:t>prem</a:t>
            </a:r>
            <a:r>
              <a:rPr lang="en-US" sz="800" dirty="0">
                <a:solidFill>
                  <a:schemeClr val="tx1"/>
                </a:solidFill>
              </a:rPr>
              <a:t> hardware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00" y="367206"/>
            <a:ext cx="7538400" cy="369322"/>
          </a:xfrm>
        </p:spPr>
        <p:txBody>
          <a:bodyPr/>
          <a:lstStyle/>
          <a:p>
            <a:r>
              <a:rPr lang="en-US" dirty="0"/>
              <a:t>DATA CENTER SERVICES - CLOUD @ CORE </a:t>
            </a:r>
          </a:p>
        </p:txBody>
      </p:sp>
      <p:grpSp>
        <p:nvGrpSpPr>
          <p:cNvPr id="3" name="Group 282"/>
          <p:cNvGrpSpPr/>
          <p:nvPr/>
        </p:nvGrpSpPr>
        <p:grpSpPr>
          <a:xfrm>
            <a:off x="320226" y="698512"/>
            <a:ext cx="8717771" cy="4465598"/>
            <a:chOff x="81888" y="1041688"/>
            <a:chExt cx="11820659" cy="6120617"/>
          </a:xfrm>
        </p:grpSpPr>
        <p:pic>
          <p:nvPicPr>
            <p:cNvPr id="239" name="Picture 238">
              <a:extLst>
                <a:ext uri="{FF2B5EF4-FFF2-40B4-BE49-F238E27FC236}">
                  <a16:creationId xmlns:a16="http://schemas.microsoft.com/office/drawing/2014/main" id="{6A3DB266-FC39-43BA-994C-0FD09491982E}"/>
                </a:ext>
              </a:extLst>
            </p:cNvPr>
            <p:cNvPicPr>
              <a:picLocks noChangeAspect="1"/>
            </p:cNvPicPr>
            <p:nvPr/>
          </p:nvPicPr>
          <p:blipFill rotWithShape="1">
            <a:blip r:embed="rId2" cstate="print"/>
            <a:srcRect b="42004"/>
            <a:stretch/>
          </p:blipFill>
          <p:spPr>
            <a:xfrm>
              <a:off x="7165688" y="4752965"/>
              <a:ext cx="1138895" cy="621982"/>
            </a:xfrm>
            <a:prstGeom prst="rect">
              <a:avLst/>
            </a:prstGeom>
          </p:spPr>
        </p:pic>
        <p:pic>
          <p:nvPicPr>
            <p:cNvPr id="240" name="Picture 239">
              <a:extLst>
                <a:ext uri="{FF2B5EF4-FFF2-40B4-BE49-F238E27FC236}">
                  <a16:creationId xmlns:a16="http://schemas.microsoft.com/office/drawing/2014/main" id="{0F841589-7CD8-4F29-9147-E1D6026EB81A}"/>
                </a:ext>
              </a:extLst>
            </p:cNvPr>
            <p:cNvPicPr>
              <a:picLocks noChangeAspect="1"/>
            </p:cNvPicPr>
            <p:nvPr/>
          </p:nvPicPr>
          <p:blipFill rotWithShape="1">
            <a:blip r:embed="rId3" cstate="print"/>
            <a:srcRect l="15284"/>
            <a:stretch/>
          </p:blipFill>
          <p:spPr>
            <a:xfrm>
              <a:off x="81888" y="1706613"/>
              <a:ext cx="1577584" cy="1069561"/>
            </a:xfrm>
            <a:prstGeom prst="rect">
              <a:avLst/>
            </a:prstGeom>
          </p:spPr>
        </p:pic>
        <p:sp>
          <p:nvSpPr>
            <p:cNvPr id="241" name="Rectangle 3"/>
            <p:cNvSpPr>
              <a:spLocks noChangeArrowheads="1"/>
            </p:cNvSpPr>
            <p:nvPr/>
          </p:nvSpPr>
          <p:spPr bwMode="auto">
            <a:xfrm>
              <a:off x="1297094" y="1778631"/>
              <a:ext cx="1256927" cy="624328"/>
            </a:xfrm>
            <a:prstGeom prst="rect">
              <a:avLst/>
            </a:prstGeom>
            <a:noFill/>
            <a:ln>
              <a:noFill/>
            </a:ln>
          </p:spPr>
          <p:txBody>
            <a:bodyPr lIns="121917" tIns="60958" rIns="121917" bIns="60958"/>
            <a:lstStyle>
              <a:lvl1pPr>
                <a:spcBef>
                  <a:spcPct val="50000"/>
                </a:spcBef>
                <a:buClr>
                  <a:schemeClr val="tx1"/>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1pPr>
              <a:lvl2pPr marL="742950" indent="-285750">
                <a:buClr>
                  <a:schemeClr val="tx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2pPr>
              <a:lvl3pPr marL="1143000" indent="-228600">
                <a:buClr>
                  <a:schemeClr val="tx1"/>
                </a:buClr>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pPr defTabSz="845263">
                <a:spcBef>
                  <a:spcPct val="0"/>
                </a:spcBef>
                <a:buClrTx/>
                <a:buNone/>
                <a:defRPr/>
              </a:pPr>
              <a:endParaRPr lang="en-US" altLang="en-US" sz="1100" b="1" kern="0" baseline="20000" dirty="0">
                <a:solidFill>
                  <a:srgbClr val="00B2EF"/>
                </a:solidFill>
                <a:latin typeface="+mn-lt"/>
                <a:cs typeface="Arial"/>
                <a:sym typeface="Arial"/>
              </a:endParaRPr>
            </a:p>
          </p:txBody>
        </p:sp>
        <p:sp>
          <p:nvSpPr>
            <p:cNvPr id="242" name="Rectangle 3"/>
            <p:cNvSpPr>
              <a:spLocks noChangeArrowheads="1"/>
            </p:cNvSpPr>
            <p:nvPr/>
          </p:nvSpPr>
          <p:spPr bwMode="auto">
            <a:xfrm>
              <a:off x="822363" y="1881721"/>
              <a:ext cx="2561771" cy="969871"/>
            </a:xfrm>
            <a:prstGeom prst="rect">
              <a:avLst/>
            </a:prstGeom>
            <a:noFill/>
            <a:ln w="9525">
              <a:noFill/>
              <a:miter lim="800000"/>
              <a:headEnd/>
              <a:tailEnd/>
            </a:ln>
          </p:spPr>
          <p:txBody>
            <a:bodyPr lIns="121917" tIns="60958" rIns="121917" bIns="60958"/>
            <a:lstStyle/>
            <a:p>
              <a:pPr defTabSz="1219170">
                <a:spcBef>
                  <a:spcPct val="50000"/>
                </a:spcBef>
                <a:buClr>
                  <a:srgbClr val="000000"/>
                </a:buClr>
                <a:defRPr/>
              </a:pPr>
              <a:endParaRPr lang="en-US" altLang="en-US" sz="1100" kern="0" baseline="30000" dirty="0">
                <a:solidFill>
                  <a:srgbClr val="000000">
                    <a:lumMod val="75000"/>
                    <a:lumOff val="25000"/>
                  </a:srgbClr>
                </a:solidFill>
                <a:ea typeface="ＭＳ Ｐゴシック"/>
                <a:cs typeface="Arial"/>
                <a:sym typeface="Arial"/>
              </a:endParaRPr>
            </a:p>
          </p:txBody>
        </p:sp>
        <p:sp>
          <p:nvSpPr>
            <p:cNvPr id="243" name="TextBox 242">
              <a:extLst>
                <a:ext uri="{FF2B5EF4-FFF2-40B4-BE49-F238E27FC236}">
                  <a16:creationId xmlns:a16="http://schemas.microsoft.com/office/drawing/2014/main" id="{396EE002-92A1-4898-AA81-276A0B42675A}"/>
                </a:ext>
              </a:extLst>
            </p:cNvPr>
            <p:cNvSpPr txBox="1"/>
            <p:nvPr/>
          </p:nvSpPr>
          <p:spPr>
            <a:xfrm>
              <a:off x="9137035" y="3105116"/>
              <a:ext cx="2765512" cy="1328800"/>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altLang="en-US" sz="1100" dirty="0"/>
                <a:t>Converged | Hyper Converged</a:t>
              </a:r>
            </a:p>
            <a:p>
              <a:pPr marL="228594" indent="-228594">
                <a:buFont typeface="Arial" panose="020B0604020202020204" pitchFamily="34" charset="0"/>
                <a:buChar char="•"/>
              </a:pPr>
              <a:r>
                <a:rPr lang="en-US" altLang="en-US" sz="1100" dirty="0"/>
                <a:t>Fully Dedicated</a:t>
              </a:r>
            </a:p>
            <a:p>
              <a:pPr marL="228594" indent="-228594">
                <a:buFont typeface="Arial" panose="020B0604020202020204" pitchFamily="34" charset="0"/>
                <a:buChar char="•"/>
              </a:pPr>
              <a:r>
                <a:rPr lang="en-US" altLang="en-US" sz="1100" dirty="0"/>
                <a:t>Cloud in a BOX</a:t>
              </a:r>
            </a:p>
            <a:p>
              <a:pPr marL="228594" indent="-228594">
                <a:buFont typeface="Arial" panose="020B0604020202020204" pitchFamily="34" charset="0"/>
                <a:buChar char="•"/>
              </a:pPr>
              <a:r>
                <a:rPr lang="en-US" altLang="en-US" sz="1100" dirty="0"/>
                <a:t>Hybrid Ready</a:t>
              </a:r>
              <a:endParaRPr lang="en-US" altLang="en-US" sz="1100" b="1" dirty="0"/>
            </a:p>
          </p:txBody>
        </p:sp>
        <p:sp>
          <p:nvSpPr>
            <p:cNvPr id="244" name="TextBox 243">
              <a:extLst>
                <a:ext uri="{FF2B5EF4-FFF2-40B4-BE49-F238E27FC236}">
                  <a16:creationId xmlns:a16="http://schemas.microsoft.com/office/drawing/2014/main" id="{E2B16F59-A74E-4604-B79B-7777FED3969C}"/>
                </a:ext>
              </a:extLst>
            </p:cNvPr>
            <p:cNvSpPr txBox="1"/>
            <p:nvPr/>
          </p:nvSpPr>
          <p:spPr>
            <a:xfrm>
              <a:off x="8745703" y="1962768"/>
              <a:ext cx="2865105" cy="864773"/>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altLang="en-US" sz="1100" dirty="0"/>
                <a:t>Enterprise Grade</a:t>
              </a:r>
              <a:endParaRPr lang="en-US" altLang="en-US" sz="1100" b="1" dirty="0"/>
            </a:p>
            <a:p>
              <a:pPr marL="228594" indent="-228594">
                <a:buFont typeface="Arial" panose="020B0604020202020204" pitchFamily="34" charset="0"/>
                <a:buChar char="•"/>
              </a:pPr>
              <a:r>
                <a:rPr lang="en-US" altLang="en-US" sz="1100" dirty="0"/>
                <a:t>Secure &amp; Custom Choices</a:t>
              </a:r>
            </a:p>
            <a:p>
              <a:pPr marL="228594" indent="-228594">
                <a:buFont typeface="Arial" panose="020B0604020202020204" pitchFamily="34" charset="0"/>
                <a:buChar char="•"/>
              </a:pPr>
              <a:r>
                <a:rPr lang="en-US" altLang="en-US" sz="1100" dirty="0"/>
                <a:t>Network Connected</a:t>
              </a:r>
            </a:p>
          </p:txBody>
        </p:sp>
        <p:sp>
          <p:nvSpPr>
            <p:cNvPr id="245" name="Text Box 26">
              <a:extLst>
                <a:ext uri="{FF2B5EF4-FFF2-40B4-BE49-F238E27FC236}">
                  <a16:creationId xmlns:a16="http://schemas.microsoft.com/office/drawing/2014/main" id="{5E656398-10F3-471A-BBD9-87A04A097E38}"/>
                </a:ext>
              </a:extLst>
            </p:cNvPr>
            <p:cNvSpPr txBox="1">
              <a:spLocks noChangeArrowheads="1"/>
            </p:cNvSpPr>
            <p:nvPr/>
          </p:nvSpPr>
          <p:spPr bwMode="auto">
            <a:xfrm>
              <a:off x="7804193" y="3003120"/>
              <a:ext cx="2814441" cy="400105"/>
            </a:xfrm>
            <a:prstGeom prst="rect">
              <a:avLst/>
            </a:prstGeom>
            <a:noFill/>
            <a:ln>
              <a:noFill/>
            </a:ln>
          </p:spPr>
          <p:txBody>
            <a:bodyPr wrap="square" lIns="121917" tIns="60958" rIns="121917" bIns="60958">
              <a:spAutoFit/>
            </a:bodyPr>
            <a:lstStyle>
              <a:defPPr>
                <a:defRPr lang="en-US"/>
              </a:defPPr>
              <a:lvl1pPr defTabSz="845263">
                <a:spcBef>
                  <a:spcPct val="50000"/>
                </a:spcBef>
                <a:buClrTx/>
                <a:buFont typeface="Wingdings" panose="05000000000000000000" pitchFamily="2" charset="2"/>
                <a:buNone/>
                <a:defRPr b="1">
                  <a:solidFill>
                    <a:schemeClr val="accent1">
                      <a:lumMod val="75000"/>
                    </a:schemeClr>
                  </a:solidFill>
                  <a:ea typeface="MS PGothic" panose="020B0600070205080204" pitchFamily="34" charset="-128"/>
                </a:defRPr>
              </a:lvl1pPr>
              <a:lvl2pPr marL="742950" indent="-285750">
                <a:buClr>
                  <a:schemeClr val="tx1"/>
                </a:buClr>
                <a:buFont typeface="Arial" panose="020B0604020202020204" pitchFamily="34" charset="0"/>
                <a:buChar char="–"/>
                <a:defRPr sz="1600">
                  <a:latin typeface="Arial" panose="020B0604020202020204" pitchFamily="34" charset="0"/>
                  <a:ea typeface="MS PGothic" panose="020B0600070205080204" pitchFamily="34" charset="-128"/>
                </a:defRPr>
              </a:lvl2pPr>
              <a:lvl3pPr marL="1143000" indent="-228600">
                <a:buClr>
                  <a:schemeClr val="tx1"/>
                </a:buClr>
                <a:buChar char="•"/>
                <a:defRPr sz="1600">
                  <a:latin typeface="Arial" panose="020B0604020202020204" pitchFamily="34" charset="0"/>
                  <a:ea typeface="MS PGothic" panose="020B0600070205080204" pitchFamily="34" charset="-128"/>
                </a:defRPr>
              </a:lvl3pPr>
              <a:lvl4pPr marL="1600200" indent="-228600">
                <a:spcBef>
                  <a:spcPct val="20000"/>
                </a:spcBef>
                <a:buClr>
                  <a:schemeClr val="bg1"/>
                </a:buCl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r>
                <a:rPr lang="en-US" altLang="en-US" sz="1100" dirty="0">
                  <a:sym typeface="Arial"/>
                </a:rPr>
                <a:t>Private Cloud</a:t>
              </a:r>
            </a:p>
          </p:txBody>
        </p:sp>
        <p:sp>
          <p:nvSpPr>
            <p:cNvPr id="246" name="Text Box 26">
              <a:extLst>
                <a:ext uri="{FF2B5EF4-FFF2-40B4-BE49-F238E27FC236}">
                  <a16:creationId xmlns:a16="http://schemas.microsoft.com/office/drawing/2014/main" id="{2694AA0D-4BC0-4FEE-B1A9-4C7C44FCAE07}"/>
                </a:ext>
              </a:extLst>
            </p:cNvPr>
            <p:cNvSpPr txBox="1">
              <a:spLocks noChangeArrowheads="1"/>
            </p:cNvSpPr>
            <p:nvPr/>
          </p:nvSpPr>
          <p:spPr bwMode="auto">
            <a:xfrm>
              <a:off x="7460025" y="1742885"/>
              <a:ext cx="3360791" cy="400105"/>
            </a:xfrm>
            <a:prstGeom prst="rect">
              <a:avLst/>
            </a:prstGeom>
            <a:noFill/>
            <a:ln>
              <a:noFill/>
            </a:ln>
          </p:spPr>
          <p:txBody>
            <a:bodyPr wrap="square" lIns="121917" tIns="60958" rIns="121917" bIns="60958">
              <a:spAutoFit/>
            </a:bodyPr>
            <a:lstStyle>
              <a:lvl1pPr>
                <a:spcBef>
                  <a:spcPct val="50000"/>
                </a:spcBef>
                <a:buClr>
                  <a:schemeClr val="tx1"/>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1pPr>
              <a:lvl2pPr marL="742950" indent="-285750">
                <a:buClr>
                  <a:schemeClr val="tx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2pPr>
              <a:lvl3pPr marL="1143000" indent="-228600">
                <a:buClr>
                  <a:schemeClr val="tx1"/>
                </a:buClr>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pPr defTabSz="845263">
                <a:buClrTx/>
                <a:buNone/>
                <a:defRPr/>
              </a:pPr>
              <a:r>
                <a:rPr lang="en-US" altLang="en-US" sz="1100" b="1" dirty="0">
                  <a:solidFill>
                    <a:schemeClr val="accent1">
                      <a:lumMod val="75000"/>
                    </a:schemeClr>
                  </a:solidFill>
                  <a:latin typeface="+mn-lt"/>
                </a:rPr>
                <a:t>Enterprise Cloud</a:t>
              </a:r>
              <a:endParaRPr lang="en-US" altLang="en-US" sz="1100" b="1" kern="0" dirty="0">
                <a:solidFill>
                  <a:schemeClr val="accent1">
                    <a:lumMod val="75000"/>
                  </a:schemeClr>
                </a:solidFill>
                <a:latin typeface="+mn-lt"/>
                <a:sym typeface="Arial"/>
              </a:endParaRPr>
            </a:p>
          </p:txBody>
        </p:sp>
        <p:sp>
          <p:nvSpPr>
            <p:cNvPr id="247" name="Text Box 26">
              <a:extLst>
                <a:ext uri="{FF2B5EF4-FFF2-40B4-BE49-F238E27FC236}">
                  <a16:creationId xmlns:a16="http://schemas.microsoft.com/office/drawing/2014/main" id="{D52CC5CF-7E82-40EC-98AC-717541F22FFD}"/>
                </a:ext>
              </a:extLst>
            </p:cNvPr>
            <p:cNvSpPr txBox="1">
              <a:spLocks noChangeArrowheads="1"/>
            </p:cNvSpPr>
            <p:nvPr/>
          </p:nvSpPr>
          <p:spPr bwMode="auto">
            <a:xfrm>
              <a:off x="7675959" y="4254063"/>
              <a:ext cx="3935365" cy="400105"/>
            </a:xfrm>
            <a:prstGeom prst="rect">
              <a:avLst/>
            </a:prstGeom>
            <a:noFill/>
            <a:ln>
              <a:noFill/>
            </a:ln>
          </p:spPr>
          <p:txBody>
            <a:bodyPr wrap="square" lIns="121917" tIns="60958" rIns="121917" bIns="60958">
              <a:spAutoFit/>
            </a:bodyPr>
            <a:lstStyle>
              <a:defPPr>
                <a:defRPr lang="en-US"/>
              </a:defPPr>
              <a:lvl1pPr defTabSz="845263">
                <a:spcBef>
                  <a:spcPct val="50000"/>
                </a:spcBef>
                <a:buClrTx/>
                <a:buFont typeface="Wingdings" panose="05000000000000000000" pitchFamily="2" charset="2"/>
                <a:buNone/>
                <a:defRPr b="1">
                  <a:solidFill>
                    <a:schemeClr val="accent1">
                      <a:lumMod val="75000"/>
                    </a:schemeClr>
                  </a:solidFill>
                  <a:ea typeface="MS PGothic" panose="020B0600070205080204" pitchFamily="34" charset="-128"/>
                </a:defRPr>
              </a:lvl1pPr>
              <a:lvl2pPr marL="742950" indent="-285750">
                <a:buClr>
                  <a:schemeClr val="tx1"/>
                </a:buClr>
                <a:buFont typeface="Arial" panose="020B0604020202020204" pitchFamily="34" charset="0"/>
                <a:buChar char="–"/>
                <a:defRPr sz="1600">
                  <a:latin typeface="Arial" panose="020B0604020202020204" pitchFamily="34" charset="0"/>
                  <a:ea typeface="MS PGothic" panose="020B0600070205080204" pitchFamily="34" charset="-128"/>
                </a:defRPr>
              </a:lvl2pPr>
              <a:lvl3pPr marL="1143000" indent="-228600">
                <a:buClr>
                  <a:schemeClr val="tx1"/>
                </a:buClr>
                <a:buChar char="•"/>
                <a:defRPr sz="1600">
                  <a:latin typeface="Arial" panose="020B0604020202020204" pitchFamily="34" charset="0"/>
                  <a:ea typeface="MS PGothic" panose="020B0600070205080204" pitchFamily="34" charset="-128"/>
                </a:defRPr>
              </a:lvl3pPr>
              <a:lvl4pPr marL="1600200" indent="-228600">
                <a:spcBef>
                  <a:spcPct val="20000"/>
                </a:spcBef>
                <a:buClr>
                  <a:schemeClr val="bg1"/>
                </a:buCl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r>
                <a:rPr lang="en-US" altLang="en-US" sz="1100" dirty="0">
                  <a:sym typeface="Arial"/>
                </a:rPr>
                <a:t>Public Cloud Services </a:t>
              </a:r>
            </a:p>
          </p:txBody>
        </p:sp>
        <p:pic>
          <p:nvPicPr>
            <p:cNvPr id="248" name="Picture 247">
              <a:extLst>
                <a:ext uri="{FF2B5EF4-FFF2-40B4-BE49-F238E27FC236}">
                  <a16:creationId xmlns:a16="http://schemas.microsoft.com/office/drawing/2014/main" id="{5BE4BACE-828F-488B-ABF6-DE973D8E594A}"/>
                </a:ext>
              </a:extLst>
            </p:cNvPr>
            <p:cNvPicPr>
              <a:picLocks noChangeAspect="1"/>
            </p:cNvPicPr>
            <p:nvPr/>
          </p:nvPicPr>
          <p:blipFill>
            <a:blip r:embed="rId4" cstate="print"/>
            <a:stretch>
              <a:fillRect/>
            </a:stretch>
          </p:blipFill>
          <p:spPr>
            <a:xfrm>
              <a:off x="8136002" y="3353487"/>
              <a:ext cx="782665" cy="537036"/>
            </a:xfrm>
            <a:prstGeom prst="rect">
              <a:avLst/>
            </a:prstGeom>
          </p:spPr>
        </p:pic>
        <p:pic>
          <p:nvPicPr>
            <p:cNvPr id="249" name="Picture 248" descr="2 cloud.jpg">
              <a:extLst>
                <a:ext uri="{FF2B5EF4-FFF2-40B4-BE49-F238E27FC236}">
                  <a16:creationId xmlns:a16="http://schemas.microsoft.com/office/drawing/2014/main" id="{990F8CED-64CD-4936-BDD8-D8FBE2A13625}"/>
                </a:ext>
              </a:extLst>
            </p:cNvPr>
            <p:cNvPicPr>
              <a:picLocks noChangeAspect="1"/>
            </p:cNvPicPr>
            <p:nvPr/>
          </p:nvPicPr>
          <p:blipFill>
            <a:blip r:embed="rId5" cstate="print"/>
            <a:srcRect l="27734" t="26006" r="27353" b="28386"/>
            <a:stretch>
              <a:fillRect/>
            </a:stretch>
          </p:blipFill>
          <p:spPr>
            <a:xfrm>
              <a:off x="7738463" y="2064000"/>
              <a:ext cx="878824" cy="668205"/>
            </a:xfrm>
            <a:prstGeom prst="rect">
              <a:avLst/>
            </a:prstGeom>
          </p:spPr>
        </p:pic>
        <p:sp>
          <p:nvSpPr>
            <p:cNvPr id="251" name="Rectangle 5">
              <a:extLst>
                <a:ext uri="{FF2B5EF4-FFF2-40B4-BE49-F238E27FC236}">
                  <a16:creationId xmlns:a16="http://schemas.microsoft.com/office/drawing/2014/main" id="{B23C5DBD-770E-4994-B65F-F5F57CFBD0C3}"/>
                </a:ext>
              </a:extLst>
            </p:cNvPr>
            <p:cNvSpPr>
              <a:spLocks noChangeArrowheads="1"/>
            </p:cNvSpPr>
            <p:nvPr/>
          </p:nvSpPr>
          <p:spPr bwMode="auto">
            <a:xfrm>
              <a:off x="4885820" y="4250259"/>
              <a:ext cx="1491059" cy="69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100" b="1" dirty="0">
                  <a:solidFill>
                    <a:srgbClr val="546670"/>
                  </a:solidFill>
                  <a:latin typeface="+mn-lt"/>
                  <a:cs typeface="Arial"/>
                  <a:sym typeface="Arial"/>
                </a:rPr>
                <a:t>CLOUD SERVICES</a:t>
              </a:r>
            </a:p>
            <a:p>
              <a:pPr algn="ctr" defTabSz="914377">
                <a:defRPr/>
              </a:pPr>
              <a:r>
                <a:rPr lang="en-US" altLang="en-US" sz="1100" b="1" dirty="0">
                  <a:solidFill>
                    <a:srgbClr val="546670"/>
                  </a:solidFill>
                  <a:latin typeface="+mn-lt"/>
                </a:rPr>
                <a:t>@CORE</a:t>
              </a:r>
              <a:endParaRPr lang="en-US" altLang="en-US" sz="1100" dirty="0">
                <a:solidFill>
                  <a:prstClr val="black"/>
                </a:solidFill>
                <a:latin typeface="+mn-lt"/>
              </a:endParaRPr>
            </a:p>
            <a:p>
              <a:pPr algn="ctr" defTabSz="914377">
                <a:defRPr/>
              </a:pPr>
              <a:endParaRPr lang="en-US" altLang="en-US" sz="1100" dirty="0">
                <a:solidFill>
                  <a:prstClr val="black"/>
                </a:solidFill>
                <a:latin typeface="+mn-lt"/>
                <a:cs typeface="Arial"/>
                <a:sym typeface="Arial"/>
              </a:endParaRPr>
            </a:p>
          </p:txBody>
        </p:sp>
        <p:sp>
          <p:nvSpPr>
            <p:cNvPr id="252" name="TextBox 251">
              <a:extLst>
                <a:ext uri="{FF2B5EF4-FFF2-40B4-BE49-F238E27FC236}">
                  <a16:creationId xmlns:a16="http://schemas.microsoft.com/office/drawing/2014/main" id="{396EE002-92A1-4898-AA81-276A0B42675A}"/>
                </a:ext>
              </a:extLst>
            </p:cNvPr>
            <p:cNvSpPr txBox="1"/>
            <p:nvPr/>
          </p:nvSpPr>
          <p:spPr>
            <a:xfrm>
              <a:off x="9037208" y="4593894"/>
              <a:ext cx="2282094" cy="1096787"/>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altLang="en-US" sz="1100" dirty="0"/>
                <a:t>Hyper Scale </a:t>
              </a:r>
            </a:p>
            <a:p>
              <a:pPr marL="228594" indent="-228594">
                <a:buFont typeface="Arial" panose="020B0604020202020204" pitchFamily="34" charset="0"/>
                <a:buChar char="•"/>
              </a:pPr>
              <a:r>
                <a:rPr lang="en-US" altLang="en-US" sz="1100" dirty="0"/>
                <a:t>Pay Per Use</a:t>
              </a:r>
            </a:p>
            <a:p>
              <a:pPr marL="228594" indent="-228594">
                <a:buFont typeface="Arial" panose="020B0604020202020204" pitchFamily="34" charset="0"/>
                <a:buChar char="•"/>
              </a:pPr>
              <a:r>
                <a:rPr lang="en-US" altLang="en-US" sz="1100" dirty="0"/>
                <a:t>Over 120+ Platforms</a:t>
              </a:r>
              <a:endParaRPr lang="en-US" altLang="en-US" sz="1100" b="1" dirty="0"/>
            </a:p>
          </p:txBody>
        </p:sp>
        <p:sp>
          <p:nvSpPr>
            <p:cNvPr id="253" name="Text Box 26">
              <a:extLst>
                <a:ext uri="{FF2B5EF4-FFF2-40B4-BE49-F238E27FC236}">
                  <a16:creationId xmlns:a16="http://schemas.microsoft.com/office/drawing/2014/main" id="{5E656398-10F3-471A-BBD9-87A04A097E38}"/>
                </a:ext>
              </a:extLst>
            </p:cNvPr>
            <p:cNvSpPr txBox="1">
              <a:spLocks noChangeArrowheads="1"/>
            </p:cNvSpPr>
            <p:nvPr/>
          </p:nvSpPr>
          <p:spPr bwMode="auto">
            <a:xfrm>
              <a:off x="5245504" y="5560104"/>
              <a:ext cx="3281831" cy="400105"/>
            </a:xfrm>
            <a:prstGeom prst="rect">
              <a:avLst/>
            </a:prstGeom>
            <a:noFill/>
            <a:ln>
              <a:noFill/>
            </a:ln>
          </p:spPr>
          <p:txBody>
            <a:bodyPr wrap="square" lIns="121917" tIns="60958" rIns="121917" bIns="60958">
              <a:spAutoFit/>
            </a:bodyPr>
            <a:lstStyle>
              <a:defPPr>
                <a:defRPr lang="en-US"/>
              </a:defPPr>
              <a:lvl1pPr defTabSz="845263">
                <a:spcBef>
                  <a:spcPct val="50000"/>
                </a:spcBef>
                <a:buClrTx/>
                <a:buFont typeface="Wingdings" panose="05000000000000000000" pitchFamily="2" charset="2"/>
                <a:buNone/>
                <a:defRPr b="1">
                  <a:solidFill>
                    <a:schemeClr val="accent1">
                      <a:lumMod val="75000"/>
                    </a:schemeClr>
                  </a:solidFill>
                  <a:ea typeface="MS PGothic" panose="020B0600070205080204" pitchFamily="34" charset="-128"/>
                </a:defRPr>
              </a:lvl1pPr>
              <a:lvl2pPr marL="742950" indent="-285750">
                <a:buClr>
                  <a:schemeClr val="tx1"/>
                </a:buClr>
                <a:buFont typeface="Arial" panose="020B0604020202020204" pitchFamily="34" charset="0"/>
                <a:buChar char="–"/>
                <a:defRPr sz="1600">
                  <a:latin typeface="Arial" panose="020B0604020202020204" pitchFamily="34" charset="0"/>
                  <a:ea typeface="MS PGothic" panose="020B0600070205080204" pitchFamily="34" charset="-128"/>
                </a:defRPr>
              </a:lvl2pPr>
              <a:lvl3pPr marL="1143000" indent="-228600">
                <a:buClr>
                  <a:schemeClr val="tx1"/>
                </a:buClr>
                <a:buChar char="•"/>
                <a:defRPr sz="1600">
                  <a:latin typeface="Arial" panose="020B0604020202020204" pitchFamily="34" charset="0"/>
                  <a:ea typeface="MS PGothic" panose="020B0600070205080204" pitchFamily="34" charset="-128"/>
                </a:defRPr>
              </a:lvl3pPr>
              <a:lvl4pPr marL="1600200" indent="-228600">
                <a:spcBef>
                  <a:spcPct val="20000"/>
                </a:spcBef>
                <a:buClr>
                  <a:schemeClr val="bg1"/>
                </a:buCl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r>
                <a:rPr lang="en-US" altLang="en-US" sz="1100" dirty="0">
                  <a:sym typeface="Arial"/>
                </a:rPr>
                <a:t>Cloud Security Services</a:t>
              </a:r>
            </a:p>
          </p:txBody>
        </p:sp>
        <p:sp>
          <p:nvSpPr>
            <p:cNvPr id="254" name="TextBox 253">
              <a:extLst>
                <a:ext uri="{FF2B5EF4-FFF2-40B4-BE49-F238E27FC236}">
                  <a16:creationId xmlns:a16="http://schemas.microsoft.com/office/drawing/2014/main" id="{396EE002-92A1-4898-AA81-276A0B42675A}"/>
                </a:ext>
              </a:extLst>
            </p:cNvPr>
            <p:cNvSpPr txBox="1"/>
            <p:nvPr/>
          </p:nvSpPr>
          <p:spPr>
            <a:xfrm>
              <a:off x="5445507" y="5833505"/>
              <a:ext cx="3242774" cy="1328800"/>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altLang="en-US" sz="1100" dirty="0"/>
                <a:t>Zero Trust Security</a:t>
              </a:r>
            </a:p>
            <a:p>
              <a:pPr marL="228594" indent="-228594">
                <a:buFont typeface="Arial" panose="020B0604020202020204" pitchFamily="34" charset="0"/>
                <a:buChar char="•"/>
              </a:pPr>
              <a:r>
                <a:rPr lang="en-US" altLang="en-US" sz="1100" dirty="0"/>
                <a:t>SIEM Across Public, Private, Hybrid.</a:t>
              </a:r>
            </a:p>
            <a:p>
              <a:pPr marL="228594" indent="-228594">
                <a:buFont typeface="Arial" panose="020B0604020202020204" pitchFamily="34" charset="0"/>
                <a:buChar char="•"/>
              </a:pPr>
              <a:r>
                <a:rPr lang="en-US" altLang="en-US" sz="1100" dirty="0"/>
                <a:t>Cyber Resiliency</a:t>
              </a:r>
            </a:p>
            <a:p>
              <a:endParaRPr lang="en-US" altLang="en-US" sz="1100" b="1" dirty="0"/>
            </a:p>
          </p:txBody>
        </p:sp>
        <p:sp>
          <p:nvSpPr>
            <p:cNvPr id="255" name="Text Box 26">
              <a:extLst>
                <a:ext uri="{FF2B5EF4-FFF2-40B4-BE49-F238E27FC236}">
                  <a16:creationId xmlns:a16="http://schemas.microsoft.com/office/drawing/2014/main" id="{5E656398-10F3-471A-BBD9-87A04A097E38}"/>
                </a:ext>
              </a:extLst>
            </p:cNvPr>
            <p:cNvSpPr txBox="1">
              <a:spLocks noChangeArrowheads="1"/>
            </p:cNvSpPr>
            <p:nvPr/>
          </p:nvSpPr>
          <p:spPr bwMode="auto">
            <a:xfrm>
              <a:off x="2164218" y="5105989"/>
              <a:ext cx="2814441" cy="400105"/>
            </a:xfrm>
            <a:prstGeom prst="rect">
              <a:avLst/>
            </a:prstGeom>
            <a:noFill/>
            <a:ln>
              <a:noFill/>
            </a:ln>
          </p:spPr>
          <p:txBody>
            <a:bodyPr wrap="square" lIns="121917" tIns="60958" rIns="121917" bIns="60958">
              <a:spAutoFit/>
            </a:bodyPr>
            <a:lstStyle>
              <a:defPPr>
                <a:defRPr lang="en-US"/>
              </a:defPPr>
              <a:lvl1pPr defTabSz="845263">
                <a:spcBef>
                  <a:spcPct val="50000"/>
                </a:spcBef>
                <a:buClrTx/>
                <a:buFont typeface="Wingdings" panose="05000000000000000000" pitchFamily="2" charset="2"/>
                <a:buNone/>
                <a:defRPr b="1">
                  <a:solidFill>
                    <a:schemeClr val="accent1">
                      <a:lumMod val="75000"/>
                    </a:schemeClr>
                  </a:solidFill>
                  <a:ea typeface="MS PGothic" panose="020B0600070205080204" pitchFamily="34" charset="-128"/>
                </a:defRPr>
              </a:lvl1pPr>
              <a:lvl2pPr marL="742950" indent="-285750">
                <a:buClr>
                  <a:schemeClr val="tx1"/>
                </a:buClr>
                <a:buFont typeface="Arial" panose="020B0604020202020204" pitchFamily="34" charset="0"/>
                <a:buChar char="–"/>
                <a:defRPr sz="1600">
                  <a:latin typeface="Arial" panose="020B0604020202020204" pitchFamily="34" charset="0"/>
                  <a:ea typeface="MS PGothic" panose="020B0600070205080204" pitchFamily="34" charset="-128"/>
                </a:defRPr>
              </a:lvl2pPr>
              <a:lvl3pPr marL="1143000" indent="-228600">
                <a:buClr>
                  <a:schemeClr val="tx1"/>
                </a:buClr>
                <a:buChar char="•"/>
                <a:defRPr sz="1600">
                  <a:latin typeface="Arial" panose="020B0604020202020204" pitchFamily="34" charset="0"/>
                  <a:ea typeface="MS PGothic" panose="020B0600070205080204" pitchFamily="34" charset="-128"/>
                </a:defRPr>
              </a:lvl3pPr>
              <a:lvl4pPr marL="1600200" indent="-228600">
                <a:spcBef>
                  <a:spcPct val="20000"/>
                </a:spcBef>
                <a:buClr>
                  <a:schemeClr val="bg1"/>
                </a:buCl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r>
                <a:rPr lang="en-US" altLang="en-US" sz="1100" dirty="0">
                  <a:sym typeface="Arial"/>
                </a:rPr>
                <a:t>Resiliency Services</a:t>
              </a:r>
            </a:p>
          </p:txBody>
        </p:sp>
        <p:sp>
          <p:nvSpPr>
            <p:cNvPr id="256" name="TextBox 255">
              <a:extLst>
                <a:ext uri="{FF2B5EF4-FFF2-40B4-BE49-F238E27FC236}">
                  <a16:creationId xmlns:a16="http://schemas.microsoft.com/office/drawing/2014/main" id="{396EE002-92A1-4898-AA81-276A0B42675A}"/>
                </a:ext>
              </a:extLst>
            </p:cNvPr>
            <p:cNvSpPr txBox="1"/>
            <p:nvPr/>
          </p:nvSpPr>
          <p:spPr>
            <a:xfrm>
              <a:off x="2379507" y="5432049"/>
              <a:ext cx="2270280" cy="1328801"/>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altLang="en-US" sz="1100" dirty="0"/>
                <a:t>DR as a Service</a:t>
              </a:r>
            </a:p>
            <a:p>
              <a:pPr marL="228594" indent="-228594">
                <a:buFont typeface="Arial" panose="020B0604020202020204" pitchFamily="34" charset="0"/>
                <a:buChar char="•"/>
              </a:pPr>
              <a:r>
                <a:rPr lang="en-US" altLang="en-US" sz="1100" dirty="0"/>
                <a:t>Backup as a Service</a:t>
              </a:r>
            </a:p>
            <a:p>
              <a:pPr marL="228594" indent="-228594">
                <a:buFont typeface="Arial" panose="020B0604020202020204" pitchFamily="34" charset="0"/>
                <a:buChar char="•"/>
              </a:pPr>
              <a:r>
                <a:rPr lang="en-US" altLang="en-US" sz="1100" dirty="0"/>
                <a:t>Cyber Resiliency Service</a:t>
              </a:r>
              <a:endParaRPr lang="en-US" altLang="en-US" sz="1100" b="1" dirty="0"/>
            </a:p>
          </p:txBody>
        </p:sp>
        <p:sp>
          <p:nvSpPr>
            <p:cNvPr id="257" name="Text Box 26">
              <a:extLst>
                <a:ext uri="{FF2B5EF4-FFF2-40B4-BE49-F238E27FC236}">
                  <a16:creationId xmlns:a16="http://schemas.microsoft.com/office/drawing/2014/main" id="{5E656398-10F3-471A-BBD9-87A04A097E38}"/>
                </a:ext>
              </a:extLst>
            </p:cNvPr>
            <p:cNvSpPr txBox="1">
              <a:spLocks noChangeArrowheads="1"/>
            </p:cNvSpPr>
            <p:nvPr/>
          </p:nvSpPr>
          <p:spPr bwMode="auto">
            <a:xfrm>
              <a:off x="1260486" y="1562663"/>
              <a:ext cx="2814441" cy="400105"/>
            </a:xfrm>
            <a:prstGeom prst="rect">
              <a:avLst/>
            </a:prstGeom>
            <a:noFill/>
            <a:ln>
              <a:noFill/>
            </a:ln>
          </p:spPr>
          <p:txBody>
            <a:bodyPr wrap="square" lIns="121917" tIns="60958" rIns="121917" bIns="60958">
              <a:spAutoFit/>
            </a:bodyPr>
            <a:lstStyle>
              <a:defPPr>
                <a:defRPr lang="en-US"/>
              </a:defPPr>
              <a:lvl1pPr defTabSz="845263">
                <a:spcBef>
                  <a:spcPct val="50000"/>
                </a:spcBef>
                <a:buClrTx/>
                <a:buFont typeface="Wingdings" panose="05000000000000000000" pitchFamily="2" charset="2"/>
                <a:buNone/>
                <a:defRPr b="1">
                  <a:solidFill>
                    <a:schemeClr val="accent1">
                      <a:lumMod val="75000"/>
                    </a:schemeClr>
                  </a:solidFill>
                  <a:ea typeface="MS PGothic" panose="020B0600070205080204" pitchFamily="34" charset="-128"/>
                </a:defRPr>
              </a:lvl1pPr>
              <a:lvl2pPr marL="742950" indent="-285750">
                <a:buClr>
                  <a:schemeClr val="tx1"/>
                </a:buClr>
                <a:buFont typeface="Arial" panose="020B0604020202020204" pitchFamily="34" charset="0"/>
                <a:buChar char="–"/>
                <a:defRPr sz="1600">
                  <a:latin typeface="Arial" panose="020B0604020202020204" pitchFamily="34" charset="0"/>
                  <a:ea typeface="MS PGothic" panose="020B0600070205080204" pitchFamily="34" charset="-128"/>
                </a:defRPr>
              </a:lvl2pPr>
              <a:lvl3pPr marL="1143000" indent="-228600">
                <a:buClr>
                  <a:schemeClr val="tx1"/>
                </a:buClr>
                <a:buChar char="•"/>
                <a:defRPr sz="1600">
                  <a:latin typeface="Arial" panose="020B0604020202020204" pitchFamily="34" charset="0"/>
                  <a:ea typeface="MS PGothic" panose="020B0600070205080204" pitchFamily="34" charset="-128"/>
                </a:defRPr>
              </a:lvl3pPr>
              <a:lvl4pPr marL="1600200" indent="-228600">
                <a:spcBef>
                  <a:spcPct val="20000"/>
                </a:spcBef>
                <a:buClr>
                  <a:schemeClr val="bg1"/>
                </a:buCl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r>
                <a:rPr lang="en-US" altLang="en-US" sz="1100" dirty="0">
                  <a:sym typeface="Arial"/>
                </a:rPr>
                <a:t>Managed Services</a:t>
              </a:r>
            </a:p>
          </p:txBody>
        </p:sp>
        <p:sp>
          <p:nvSpPr>
            <p:cNvPr id="258" name="TextBox 257">
              <a:extLst>
                <a:ext uri="{FF2B5EF4-FFF2-40B4-BE49-F238E27FC236}">
                  <a16:creationId xmlns:a16="http://schemas.microsoft.com/office/drawing/2014/main" id="{396EE002-92A1-4898-AA81-276A0B42675A}"/>
                </a:ext>
              </a:extLst>
            </p:cNvPr>
            <p:cNvSpPr txBox="1"/>
            <p:nvPr/>
          </p:nvSpPr>
          <p:spPr>
            <a:xfrm>
              <a:off x="1272747" y="2045867"/>
              <a:ext cx="2789920" cy="1328801"/>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altLang="en-US" sz="1100" dirty="0"/>
                <a:t>Cloud Nerve Center</a:t>
              </a:r>
            </a:p>
            <a:p>
              <a:pPr marL="228594" indent="-228594">
                <a:buFont typeface="Arial" panose="020B0604020202020204" pitchFamily="34" charset="0"/>
                <a:buChar char="•"/>
              </a:pPr>
              <a:r>
                <a:rPr lang="en-US" altLang="en-US" sz="1100" dirty="0" err="1"/>
                <a:t>OneTap</a:t>
              </a:r>
              <a:r>
                <a:rPr lang="en-US" altLang="en-US" sz="1100" dirty="0"/>
                <a:t> | Dashboard</a:t>
              </a:r>
            </a:p>
            <a:p>
              <a:pPr marL="228594" indent="-228594">
                <a:buFont typeface="Arial" panose="020B0604020202020204" pitchFamily="34" charset="0"/>
                <a:buChar char="•"/>
              </a:pPr>
              <a:r>
                <a:rPr lang="en-US" altLang="en-US" sz="1100" dirty="0"/>
                <a:t>Security &amp; Unified Reporting</a:t>
              </a:r>
            </a:p>
            <a:p>
              <a:pPr marL="228594" indent="-228594">
                <a:buFont typeface="Arial" panose="020B0604020202020204" pitchFamily="34" charset="0"/>
                <a:buChar char="•"/>
              </a:pPr>
              <a:endParaRPr lang="en-US" altLang="en-US" sz="1100" b="1" dirty="0"/>
            </a:p>
          </p:txBody>
        </p:sp>
        <p:sp>
          <p:nvSpPr>
            <p:cNvPr id="259" name="Text Box 26">
              <a:extLst>
                <a:ext uri="{FF2B5EF4-FFF2-40B4-BE49-F238E27FC236}">
                  <a16:creationId xmlns:a16="http://schemas.microsoft.com/office/drawing/2014/main" id="{5E656398-10F3-471A-BBD9-87A04A097E38}"/>
                </a:ext>
              </a:extLst>
            </p:cNvPr>
            <p:cNvSpPr txBox="1">
              <a:spLocks noChangeArrowheads="1"/>
            </p:cNvSpPr>
            <p:nvPr/>
          </p:nvSpPr>
          <p:spPr bwMode="auto">
            <a:xfrm>
              <a:off x="423081" y="3483805"/>
              <a:ext cx="3617104" cy="400105"/>
            </a:xfrm>
            <a:prstGeom prst="rect">
              <a:avLst/>
            </a:prstGeom>
            <a:noFill/>
            <a:ln>
              <a:noFill/>
            </a:ln>
          </p:spPr>
          <p:txBody>
            <a:bodyPr wrap="square" lIns="121917" tIns="60958" rIns="121917" bIns="60958">
              <a:spAutoFit/>
            </a:bodyPr>
            <a:lstStyle>
              <a:defPPr>
                <a:defRPr lang="en-US"/>
              </a:defPPr>
              <a:lvl1pPr defTabSz="845263">
                <a:spcBef>
                  <a:spcPct val="50000"/>
                </a:spcBef>
                <a:buClrTx/>
                <a:buFont typeface="Wingdings" panose="05000000000000000000" pitchFamily="2" charset="2"/>
                <a:buNone/>
                <a:defRPr b="1">
                  <a:solidFill>
                    <a:schemeClr val="accent1">
                      <a:lumMod val="75000"/>
                    </a:schemeClr>
                  </a:solidFill>
                  <a:ea typeface="MS PGothic" panose="020B0600070205080204" pitchFamily="34" charset="-128"/>
                </a:defRPr>
              </a:lvl1pPr>
              <a:lvl2pPr marL="742950" indent="-285750">
                <a:buClr>
                  <a:schemeClr val="tx1"/>
                </a:buClr>
                <a:buFont typeface="Arial" panose="020B0604020202020204" pitchFamily="34" charset="0"/>
                <a:buChar char="–"/>
                <a:defRPr sz="1600">
                  <a:latin typeface="Arial" panose="020B0604020202020204" pitchFamily="34" charset="0"/>
                  <a:ea typeface="MS PGothic" panose="020B0600070205080204" pitchFamily="34" charset="-128"/>
                </a:defRPr>
              </a:lvl2pPr>
              <a:lvl3pPr marL="1143000" indent="-228600">
                <a:buClr>
                  <a:schemeClr val="tx1"/>
                </a:buClr>
                <a:buChar char="•"/>
                <a:defRPr sz="1600">
                  <a:latin typeface="Arial" panose="020B0604020202020204" pitchFamily="34" charset="0"/>
                  <a:ea typeface="MS PGothic" panose="020B0600070205080204" pitchFamily="34" charset="-128"/>
                </a:defRPr>
              </a:lvl3pPr>
              <a:lvl4pPr marL="1600200" indent="-228600">
                <a:spcBef>
                  <a:spcPct val="20000"/>
                </a:spcBef>
                <a:buClr>
                  <a:schemeClr val="bg1"/>
                </a:buCl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r>
                <a:rPr lang="en-US" altLang="en-US" sz="1100" dirty="0">
                  <a:sym typeface="Arial"/>
                </a:rPr>
                <a:t>Application Acceleration &amp; Security</a:t>
              </a:r>
            </a:p>
          </p:txBody>
        </p:sp>
        <p:sp>
          <p:nvSpPr>
            <p:cNvPr id="260" name="TextBox 259">
              <a:extLst>
                <a:ext uri="{FF2B5EF4-FFF2-40B4-BE49-F238E27FC236}">
                  <a16:creationId xmlns:a16="http://schemas.microsoft.com/office/drawing/2014/main" id="{396EE002-92A1-4898-AA81-276A0B42675A}"/>
                </a:ext>
              </a:extLst>
            </p:cNvPr>
            <p:cNvSpPr txBox="1"/>
            <p:nvPr/>
          </p:nvSpPr>
          <p:spPr>
            <a:xfrm>
              <a:off x="1146800" y="4004188"/>
              <a:ext cx="2633630" cy="1328801"/>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altLang="en-US" sz="1100" dirty="0"/>
                <a:t>Content | Media Delivery.</a:t>
              </a:r>
            </a:p>
            <a:p>
              <a:pPr marL="228594" indent="-228594">
                <a:buFont typeface="Arial" panose="020B0604020202020204" pitchFamily="34" charset="0"/>
                <a:buChar char="•"/>
              </a:pPr>
              <a:r>
                <a:rPr lang="en-US" altLang="en-US" sz="1100" dirty="0"/>
                <a:t>Cloud Security</a:t>
              </a:r>
            </a:p>
            <a:p>
              <a:pPr marL="228594" indent="-228594">
                <a:buFont typeface="Arial" panose="020B0604020202020204" pitchFamily="34" charset="0"/>
                <a:buChar char="•"/>
              </a:pPr>
              <a:r>
                <a:rPr lang="en-US" altLang="en-US" sz="1100" dirty="0"/>
                <a:t>Enterprise Application Access</a:t>
              </a:r>
              <a:endParaRPr lang="en-US" altLang="en-US" sz="1100" b="1" dirty="0"/>
            </a:p>
          </p:txBody>
        </p:sp>
        <p:sp>
          <p:nvSpPr>
            <p:cNvPr id="261" name="Rectangle 18"/>
            <p:cNvSpPr>
              <a:spLocks noChangeArrowheads="1"/>
            </p:cNvSpPr>
            <p:nvPr/>
          </p:nvSpPr>
          <p:spPr bwMode="auto">
            <a:xfrm>
              <a:off x="6730778" y="3597557"/>
              <a:ext cx="116295" cy="65955"/>
            </a:xfrm>
            <a:prstGeom prst="rect">
              <a:avLst/>
            </a:prstGeom>
            <a:solidFill>
              <a:srgbClr val="BFD7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100"/>
            </a:p>
          </p:txBody>
        </p:sp>
        <p:grpSp>
          <p:nvGrpSpPr>
            <p:cNvPr id="4" name="Group 261"/>
            <p:cNvGrpSpPr/>
            <p:nvPr/>
          </p:nvGrpSpPr>
          <p:grpSpPr>
            <a:xfrm>
              <a:off x="4184620" y="2516982"/>
              <a:ext cx="3065460" cy="2945336"/>
              <a:chOff x="4062101" y="2481414"/>
              <a:chExt cx="3280698" cy="3348488"/>
            </a:xfrm>
          </p:grpSpPr>
          <p:pic>
            <p:nvPicPr>
              <p:cNvPr id="263" name="Picture 26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763" t="10372" r="9939" b="9711"/>
              <a:stretch/>
            </p:blipFill>
            <p:spPr bwMode="auto">
              <a:xfrm>
                <a:off x="4062101" y="2481414"/>
                <a:ext cx="3280698" cy="334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4" name="Rectangle 5">
                <a:extLst>
                  <a:ext uri="{FF2B5EF4-FFF2-40B4-BE49-F238E27FC236}">
                    <a16:creationId xmlns:a16="http://schemas.microsoft.com/office/drawing/2014/main" id="{B23C5DBD-770E-4994-B65F-F5F57CFBD0C3}"/>
                  </a:ext>
                </a:extLst>
              </p:cNvPr>
              <p:cNvSpPr>
                <a:spLocks noChangeArrowheads="1"/>
              </p:cNvSpPr>
              <p:nvPr/>
            </p:nvSpPr>
            <p:spPr bwMode="auto">
              <a:xfrm>
                <a:off x="4854876" y="4074076"/>
                <a:ext cx="1595753" cy="52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7">
                  <a:defRPr/>
                </a:pPr>
                <a:r>
                  <a:rPr lang="en-US" altLang="en-US" sz="1100" b="1" dirty="0">
                    <a:solidFill>
                      <a:srgbClr val="546670"/>
                    </a:solidFill>
                    <a:latin typeface="+mn-lt"/>
                    <a:cs typeface="Arial"/>
                    <a:sym typeface="Arial"/>
                  </a:rPr>
                  <a:t>CLOUD SERVICES</a:t>
                </a:r>
              </a:p>
              <a:p>
                <a:pPr algn="ctr" defTabSz="914377">
                  <a:defRPr/>
                </a:pPr>
                <a:r>
                  <a:rPr lang="en-US" altLang="en-US" sz="1100" b="1" dirty="0">
                    <a:solidFill>
                      <a:srgbClr val="546670"/>
                    </a:solidFill>
                    <a:latin typeface="+mn-lt"/>
                    <a:cs typeface="Arial"/>
                    <a:sym typeface="Arial"/>
                  </a:rPr>
                  <a:t> @ CORE</a:t>
                </a:r>
                <a:endParaRPr lang="en-US" altLang="en-US" sz="1100" dirty="0">
                  <a:solidFill>
                    <a:prstClr val="black"/>
                  </a:solidFill>
                  <a:latin typeface="+mn-lt"/>
                  <a:cs typeface="Arial"/>
                  <a:sym typeface="Arial"/>
                </a:endParaRPr>
              </a:p>
            </p:txBody>
          </p:sp>
          <p:grpSp>
            <p:nvGrpSpPr>
              <p:cNvPr id="5" name="Group 117"/>
              <p:cNvGrpSpPr/>
              <p:nvPr/>
            </p:nvGrpSpPr>
            <p:grpSpPr>
              <a:xfrm>
                <a:off x="5242761" y="3736421"/>
                <a:ext cx="1062951" cy="337656"/>
                <a:chOff x="4631364" y="3068638"/>
                <a:chExt cx="1875799" cy="844550"/>
              </a:xfrm>
            </p:grpSpPr>
            <p:sp>
              <p:nvSpPr>
                <p:cNvPr id="266" name="Freeform 15"/>
                <p:cNvSpPr>
                  <a:spLocks/>
                </p:cNvSpPr>
                <p:nvPr/>
              </p:nvSpPr>
              <p:spPr bwMode="auto">
                <a:xfrm>
                  <a:off x="5260017" y="3068638"/>
                  <a:ext cx="771528" cy="844550"/>
                </a:xfrm>
                <a:custGeom>
                  <a:avLst/>
                  <a:gdLst>
                    <a:gd name="T0" fmla="*/ 237 w 322"/>
                    <a:gd name="T1" fmla="*/ 306 h 352"/>
                    <a:gd name="T2" fmla="*/ 167 w 322"/>
                    <a:gd name="T3" fmla="*/ 352 h 352"/>
                    <a:gd name="T4" fmla="*/ 150 w 322"/>
                    <a:gd name="T5" fmla="*/ 351 h 352"/>
                    <a:gd name="T6" fmla="*/ 150 w 322"/>
                    <a:gd name="T7" fmla="*/ 311 h 352"/>
                    <a:gd name="T8" fmla="*/ 175 w 322"/>
                    <a:gd name="T9" fmla="*/ 310 h 352"/>
                    <a:gd name="T10" fmla="*/ 200 w 322"/>
                    <a:gd name="T11" fmla="*/ 269 h 352"/>
                    <a:gd name="T12" fmla="*/ 198 w 322"/>
                    <a:gd name="T13" fmla="*/ 260 h 352"/>
                    <a:gd name="T14" fmla="*/ 188 w 322"/>
                    <a:gd name="T15" fmla="*/ 232 h 352"/>
                    <a:gd name="T16" fmla="*/ 146 w 322"/>
                    <a:gd name="T17" fmla="*/ 127 h 352"/>
                    <a:gd name="T18" fmla="*/ 132 w 322"/>
                    <a:gd name="T19" fmla="*/ 118 h 352"/>
                    <a:gd name="T20" fmla="*/ 84 w 322"/>
                    <a:gd name="T21" fmla="*/ 118 h 352"/>
                    <a:gd name="T22" fmla="*/ 84 w 322"/>
                    <a:gd name="T23" fmla="*/ 275 h 352"/>
                    <a:gd name="T24" fmla="*/ 39 w 322"/>
                    <a:gd name="T25" fmla="*/ 275 h 352"/>
                    <a:gd name="T26" fmla="*/ 39 w 322"/>
                    <a:gd name="T27" fmla="*/ 118 h 352"/>
                    <a:gd name="T28" fmla="*/ 0 w 322"/>
                    <a:gd name="T29" fmla="*/ 118 h 352"/>
                    <a:gd name="T30" fmla="*/ 0 w 322"/>
                    <a:gd name="T31" fmla="*/ 81 h 352"/>
                    <a:gd name="T32" fmla="*/ 39 w 322"/>
                    <a:gd name="T33" fmla="*/ 81 h 352"/>
                    <a:gd name="T34" fmla="*/ 60 w 322"/>
                    <a:gd name="T35" fmla="*/ 22 h 352"/>
                    <a:gd name="T36" fmla="*/ 111 w 322"/>
                    <a:gd name="T37" fmla="*/ 0 h 352"/>
                    <a:gd name="T38" fmla="*/ 151 w 322"/>
                    <a:gd name="T39" fmla="*/ 7 h 352"/>
                    <a:gd name="T40" fmla="*/ 137 w 322"/>
                    <a:gd name="T41" fmla="*/ 42 h 352"/>
                    <a:gd name="T42" fmla="*/ 115 w 322"/>
                    <a:gd name="T43" fmla="*/ 37 h 352"/>
                    <a:gd name="T44" fmla="*/ 93 w 322"/>
                    <a:gd name="T45" fmla="*/ 48 h 352"/>
                    <a:gd name="T46" fmla="*/ 84 w 322"/>
                    <a:gd name="T47" fmla="*/ 75 h 352"/>
                    <a:gd name="T48" fmla="*/ 84 w 322"/>
                    <a:gd name="T49" fmla="*/ 81 h 352"/>
                    <a:gd name="T50" fmla="*/ 157 w 322"/>
                    <a:gd name="T51" fmla="*/ 81 h 352"/>
                    <a:gd name="T52" fmla="*/ 180 w 322"/>
                    <a:gd name="T53" fmla="*/ 94 h 352"/>
                    <a:gd name="T54" fmla="*/ 227 w 322"/>
                    <a:gd name="T55" fmla="*/ 215 h 352"/>
                    <a:gd name="T56" fmla="*/ 262 w 322"/>
                    <a:gd name="T57" fmla="*/ 118 h 352"/>
                    <a:gd name="T58" fmla="*/ 231 w 322"/>
                    <a:gd name="T59" fmla="*/ 118 h 352"/>
                    <a:gd name="T60" fmla="*/ 231 w 322"/>
                    <a:gd name="T61" fmla="*/ 81 h 352"/>
                    <a:gd name="T62" fmla="*/ 322 w 322"/>
                    <a:gd name="T63" fmla="*/ 81 h 352"/>
                    <a:gd name="T64" fmla="*/ 237 w 322"/>
                    <a:gd name="T65" fmla="*/ 3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2" h="352">
                      <a:moveTo>
                        <a:pt x="237" y="306"/>
                      </a:moveTo>
                      <a:cubicBezTo>
                        <a:pt x="220" y="349"/>
                        <a:pt x="193" y="351"/>
                        <a:pt x="167" y="352"/>
                      </a:cubicBezTo>
                      <a:cubicBezTo>
                        <a:pt x="162" y="352"/>
                        <a:pt x="156" y="351"/>
                        <a:pt x="150" y="351"/>
                      </a:cubicBezTo>
                      <a:cubicBezTo>
                        <a:pt x="150" y="311"/>
                        <a:pt x="150" y="311"/>
                        <a:pt x="150" y="311"/>
                      </a:cubicBezTo>
                      <a:cubicBezTo>
                        <a:pt x="159" y="311"/>
                        <a:pt x="167" y="312"/>
                        <a:pt x="175" y="310"/>
                      </a:cubicBezTo>
                      <a:cubicBezTo>
                        <a:pt x="199" y="304"/>
                        <a:pt x="205" y="290"/>
                        <a:pt x="200" y="269"/>
                      </a:cubicBezTo>
                      <a:cubicBezTo>
                        <a:pt x="200" y="266"/>
                        <a:pt x="199" y="263"/>
                        <a:pt x="198" y="260"/>
                      </a:cubicBezTo>
                      <a:cubicBezTo>
                        <a:pt x="195" y="251"/>
                        <a:pt x="192" y="242"/>
                        <a:pt x="188" y="232"/>
                      </a:cubicBezTo>
                      <a:cubicBezTo>
                        <a:pt x="146" y="127"/>
                        <a:pt x="146" y="127"/>
                        <a:pt x="146" y="127"/>
                      </a:cubicBezTo>
                      <a:cubicBezTo>
                        <a:pt x="143" y="120"/>
                        <a:pt x="140" y="118"/>
                        <a:pt x="132" y="118"/>
                      </a:cubicBezTo>
                      <a:cubicBezTo>
                        <a:pt x="84" y="118"/>
                        <a:pt x="84" y="118"/>
                        <a:pt x="84" y="118"/>
                      </a:cubicBezTo>
                      <a:cubicBezTo>
                        <a:pt x="84" y="275"/>
                        <a:pt x="84" y="275"/>
                        <a:pt x="84" y="275"/>
                      </a:cubicBezTo>
                      <a:cubicBezTo>
                        <a:pt x="39" y="275"/>
                        <a:pt x="39" y="275"/>
                        <a:pt x="39" y="275"/>
                      </a:cubicBezTo>
                      <a:cubicBezTo>
                        <a:pt x="39" y="118"/>
                        <a:pt x="39" y="118"/>
                        <a:pt x="39" y="118"/>
                      </a:cubicBezTo>
                      <a:cubicBezTo>
                        <a:pt x="0" y="118"/>
                        <a:pt x="0" y="118"/>
                        <a:pt x="0" y="118"/>
                      </a:cubicBezTo>
                      <a:cubicBezTo>
                        <a:pt x="0" y="81"/>
                        <a:pt x="0" y="81"/>
                        <a:pt x="0" y="81"/>
                      </a:cubicBezTo>
                      <a:cubicBezTo>
                        <a:pt x="39" y="81"/>
                        <a:pt x="39" y="81"/>
                        <a:pt x="39" y="81"/>
                      </a:cubicBezTo>
                      <a:cubicBezTo>
                        <a:pt x="40" y="59"/>
                        <a:pt x="46" y="38"/>
                        <a:pt x="60" y="22"/>
                      </a:cubicBezTo>
                      <a:cubicBezTo>
                        <a:pt x="74" y="7"/>
                        <a:pt x="91" y="0"/>
                        <a:pt x="111" y="0"/>
                      </a:cubicBezTo>
                      <a:cubicBezTo>
                        <a:pt x="122" y="0"/>
                        <a:pt x="135" y="3"/>
                        <a:pt x="151" y="7"/>
                      </a:cubicBezTo>
                      <a:cubicBezTo>
                        <a:pt x="137" y="42"/>
                        <a:pt x="137" y="42"/>
                        <a:pt x="137" y="42"/>
                      </a:cubicBezTo>
                      <a:cubicBezTo>
                        <a:pt x="127" y="38"/>
                        <a:pt x="120" y="37"/>
                        <a:pt x="115" y="37"/>
                      </a:cubicBezTo>
                      <a:cubicBezTo>
                        <a:pt x="106" y="37"/>
                        <a:pt x="99" y="41"/>
                        <a:pt x="93" y="48"/>
                      </a:cubicBezTo>
                      <a:cubicBezTo>
                        <a:pt x="87" y="55"/>
                        <a:pt x="84" y="64"/>
                        <a:pt x="84" y="75"/>
                      </a:cubicBezTo>
                      <a:cubicBezTo>
                        <a:pt x="84" y="77"/>
                        <a:pt x="84" y="79"/>
                        <a:pt x="84" y="81"/>
                      </a:cubicBezTo>
                      <a:cubicBezTo>
                        <a:pt x="157" y="81"/>
                        <a:pt x="157" y="81"/>
                        <a:pt x="157" y="81"/>
                      </a:cubicBezTo>
                      <a:cubicBezTo>
                        <a:pt x="168" y="81"/>
                        <a:pt x="176" y="84"/>
                        <a:pt x="180" y="94"/>
                      </a:cubicBezTo>
                      <a:cubicBezTo>
                        <a:pt x="227" y="215"/>
                        <a:pt x="227" y="215"/>
                        <a:pt x="227" y="215"/>
                      </a:cubicBezTo>
                      <a:cubicBezTo>
                        <a:pt x="262" y="118"/>
                        <a:pt x="262" y="118"/>
                        <a:pt x="262" y="118"/>
                      </a:cubicBezTo>
                      <a:cubicBezTo>
                        <a:pt x="231" y="118"/>
                        <a:pt x="231" y="118"/>
                        <a:pt x="231" y="118"/>
                      </a:cubicBezTo>
                      <a:cubicBezTo>
                        <a:pt x="231" y="81"/>
                        <a:pt x="231" y="81"/>
                        <a:pt x="231" y="81"/>
                      </a:cubicBezTo>
                      <a:cubicBezTo>
                        <a:pt x="322" y="81"/>
                        <a:pt x="322" y="81"/>
                        <a:pt x="322" y="81"/>
                      </a:cubicBezTo>
                      <a:cubicBezTo>
                        <a:pt x="293" y="156"/>
                        <a:pt x="253" y="264"/>
                        <a:pt x="237" y="306"/>
                      </a:cubicBezTo>
                      <a:close/>
                    </a:path>
                  </a:pathLst>
                </a:custGeom>
                <a:solidFill>
                  <a:srgbClr val="BFD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100"/>
                </a:p>
              </p:txBody>
            </p:sp>
            <p:sp>
              <p:nvSpPr>
                <p:cNvPr id="267" name="Freeform 16"/>
                <p:cNvSpPr>
                  <a:spLocks/>
                </p:cNvSpPr>
                <p:nvPr/>
              </p:nvSpPr>
              <p:spPr bwMode="auto">
                <a:xfrm>
                  <a:off x="5002840" y="3263901"/>
                  <a:ext cx="187326" cy="465138"/>
                </a:xfrm>
                <a:custGeom>
                  <a:avLst/>
                  <a:gdLst>
                    <a:gd name="T0" fmla="*/ 49 w 118"/>
                    <a:gd name="T1" fmla="*/ 293 h 293"/>
                    <a:gd name="T2" fmla="*/ 49 w 118"/>
                    <a:gd name="T3" fmla="*/ 56 h 293"/>
                    <a:gd name="T4" fmla="*/ 0 w 118"/>
                    <a:gd name="T5" fmla="*/ 56 h 293"/>
                    <a:gd name="T6" fmla="*/ 0 w 118"/>
                    <a:gd name="T7" fmla="*/ 0 h 293"/>
                    <a:gd name="T8" fmla="*/ 118 w 118"/>
                    <a:gd name="T9" fmla="*/ 0 h 293"/>
                    <a:gd name="T10" fmla="*/ 118 w 118"/>
                    <a:gd name="T11" fmla="*/ 293 h 293"/>
                    <a:gd name="T12" fmla="*/ 49 w 118"/>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118" h="293">
                      <a:moveTo>
                        <a:pt x="49" y="293"/>
                      </a:moveTo>
                      <a:lnTo>
                        <a:pt x="49" y="56"/>
                      </a:lnTo>
                      <a:lnTo>
                        <a:pt x="0" y="56"/>
                      </a:lnTo>
                      <a:lnTo>
                        <a:pt x="0" y="0"/>
                      </a:lnTo>
                      <a:lnTo>
                        <a:pt x="118" y="0"/>
                      </a:lnTo>
                      <a:lnTo>
                        <a:pt x="118" y="293"/>
                      </a:lnTo>
                      <a:lnTo>
                        <a:pt x="49" y="293"/>
                      </a:lnTo>
                      <a:close/>
                    </a:path>
                  </a:pathLst>
                </a:custGeom>
                <a:solidFill>
                  <a:srgbClr val="BFD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100"/>
                </a:p>
              </p:txBody>
            </p:sp>
            <p:sp>
              <p:nvSpPr>
                <p:cNvPr id="268" name="Freeform 17"/>
                <p:cNvSpPr>
                  <a:spLocks/>
                </p:cNvSpPr>
                <p:nvPr/>
              </p:nvSpPr>
              <p:spPr bwMode="auto">
                <a:xfrm>
                  <a:off x="4631364" y="3254377"/>
                  <a:ext cx="328614" cy="484187"/>
                </a:xfrm>
                <a:custGeom>
                  <a:avLst/>
                  <a:gdLst>
                    <a:gd name="T0" fmla="*/ 1 w 137"/>
                    <a:gd name="T1" fmla="*/ 186 h 202"/>
                    <a:gd name="T2" fmla="*/ 17 w 137"/>
                    <a:gd name="T3" fmla="*/ 149 h 202"/>
                    <a:gd name="T4" fmla="*/ 63 w 137"/>
                    <a:gd name="T5" fmla="*/ 166 h 202"/>
                    <a:gd name="T6" fmla="*/ 90 w 137"/>
                    <a:gd name="T7" fmla="*/ 147 h 202"/>
                    <a:gd name="T8" fmla="*/ 82 w 137"/>
                    <a:gd name="T9" fmla="*/ 129 h 202"/>
                    <a:gd name="T10" fmla="*/ 51 w 137"/>
                    <a:gd name="T11" fmla="*/ 112 h 202"/>
                    <a:gd name="T12" fmla="*/ 0 w 137"/>
                    <a:gd name="T13" fmla="*/ 54 h 202"/>
                    <a:gd name="T14" fmla="*/ 20 w 137"/>
                    <a:gd name="T15" fmla="*/ 14 h 202"/>
                    <a:gd name="T16" fmla="*/ 69 w 137"/>
                    <a:gd name="T17" fmla="*/ 0 h 202"/>
                    <a:gd name="T18" fmla="*/ 126 w 137"/>
                    <a:gd name="T19" fmla="*/ 14 h 202"/>
                    <a:gd name="T20" fmla="*/ 113 w 137"/>
                    <a:gd name="T21" fmla="*/ 49 h 202"/>
                    <a:gd name="T22" fmla="*/ 71 w 137"/>
                    <a:gd name="T23" fmla="*/ 36 h 202"/>
                    <a:gd name="T24" fmla="*/ 47 w 137"/>
                    <a:gd name="T25" fmla="*/ 55 h 202"/>
                    <a:gd name="T26" fmla="*/ 55 w 137"/>
                    <a:gd name="T27" fmla="*/ 68 h 202"/>
                    <a:gd name="T28" fmla="*/ 89 w 137"/>
                    <a:gd name="T29" fmla="*/ 85 h 202"/>
                    <a:gd name="T30" fmla="*/ 126 w 137"/>
                    <a:gd name="T31" fmla="*/ 109 h 202"/>
                    <a:gd name="T32" fmla="*/ 137 w 137"/>
                    <a:gd name="T33" fmla="*/ 144 h 202"/>
                    <a:gd name="T34" fmla="*/ 117 w 137"/>
                    <a:gd name="T35" fmla="*/ 186 h 202"/>
                    <a:gd name="T36" fmla="*/ 62 w 137"/>
                    <a:gd name="T37" fmla="*/ 202 h 202"/>
                    <a:gd name="T38" fmla="*/ 31 w 137"/>
                    <a:gd name="T39" fmla="*/ 199 h 202"/>
                    <a:gd name="T40" fmla="*/ 1 w 137"/>
                    <a:gd name="T41" fmla="*/ 18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202">
                      <a:moveTo>
                        <a:pt x="1" y="186"/>
                      </a:moveTo>
                      <a:cubicBezTo>
                        <a:pt x="17" y="149"/>
                        <a:pt x="17" y="149"/>
                        <a:pt x="17" y="149"/>
                      </a:cubicBezTo>
                      <a:cubicBezTo>
                        <a:pt x="31" y="160"/>
                        <a:pt x="46" y="166"/>
                        <a:pt x="63" y="166"/>
                      </a:cubicBezTo>
                      <a:cubicBezTo>
                        <a:pt x="81" y="166"/>
                        <a:pt x="90" y="159"/>
                        <a:pt x="90" y="147"/>
                      </a:cubicBezTo>
                      <a:cubicBezTo>
                        <a:pt x="90" y="139"/>
                        <a:pt x="87" y="133"/>
                        <a:pt x="82" y="129"/>
                      </a:cubicBezTo>
                      <a:cubicBezTo>
                        <a:pt x="76" y="124"/>
                        <a:pt x="66" y="118"/>
                        <a:pt x="51" y="112"/>
                      </a:cubicBezTo>
                      <a:cubicBezTo>
                        <a:pt x="17" y="98"/>
                        <a:pt x="0" y="78"/>
                        <a:pt x="0" y="54"/>
                      </a:cubicBezTo>
                      <a:cubicBezTo>
                        <a:pt x="0" y="37"/>
                        <a:pt x="7" y="23"/>
                        <a:pt x="20" y="14"/>
                      </a:cubicBezTo>
                      <a:cubicBezTo>
                        <a:pt x="32" y="5"/>
                        <a:pt x="49" y="0"/>
                        <a:pt x="69" y="0"/>
                      </a:cubicBezTo>
                      <a:cubicBezTo>
                        <a:pt x="89" y="0"/>
                        <a:pt x="108" y="5"/>
                        <a:pt x="126" y="14"/>
                      </a:cubicBezTo>
                      <a:cubicBezTo>
                        <a:pt x="113" y="49"/>
                        <a:pt x="113" y="49"/>
                        <a:pt x="113" y="49"/>
                      </a:cubicBezTo>
                      <a:cubicBezTo>
                        <a:pt x="103" y="41"/>
                        <a:pt x="89" y="36"/>
                        <a:pt x="71" y="36"/>
                      </a:cubicBezTo>
                      <a:cubicBezTo>
                        <a:pt x="55" y="36"/>
                        <a:pt x="47" y="43"/>
                        <a:pt x="47" y="55"/>
                      </a:cubicBezTo>
                      <a:cubicBezTo>
                        <a:pt x="47" y="60"/>
                        <a:pt x="50" y="65"/>
                        <a:pt x="55" y="68"/>
                      </a:cubicBezTo>
                      <a:cubicBezTo>
                        <a:pt x="61" y="72"/>
                        <a:pt x="72" y="78"/>
                        <a:pt x="89" y="85"/>
                      </a:cubicBezTo>
                      <a:cubicBezTo>
                        <a:pt x="106" y="91"/>
                        <a:pt x="118" y="99"/>
                        <a:pt x="126" y="109"/>
                      </a:cubicBezTo>
                      <a:cubicBezTo>
                        <a:pt x="133" y="119"/>
                        <a:pt x="137" y="130"/>
                        <a:pt x="137" y="144"/>
                      </a:cubicBezTo>
                      <a:cubicBezTo>
                        <a:pt x="137" y="162"/>
                        <a:pt x="130" y="176"/>
                        <a:pt x="117" y="186"/>
                      </a:cubicBezTo>
                      <a:cubicBezTo>
                        <a:pt x="103" y="197"/>
                        <a:pt x="85" y="202"/>
                        <a:pt x="62" y="202"/>
                      </a:cubicBezTo>
                      <a:cubicBezTo>
                        <a:pt x="49" y="202"/>
                        <a:pt x="39" y="201"/>
                        <a:pt x="31" y="199"/>
                      </a:cubicBezTo>
                      <a:cubicBezTo>
                        <a:pt x="23" y="197"/>
                        <a:pt x="13" y="192"/>
                        <a:pt x="1" y="186"/>
                      </a:cubicBezTo>
                      <a:close/>
                    </a:path>
                  </a:pathLst>
                </a:custGeom>
                <a:solidFill>
                  <a:srgbClr val="BFD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100"/>
                </a:p>
              </p:txBody>
            </p:sp>
            <p:sp>
              <p:nvSpPr>
                <p:cNvPr id="269" name="Rectangle 18"/>
                <p:cNvSpPr>
                  <a:spLocks noChangeArrowheads="1"/>
                </p:cNvSpPr>
                <p:nvPr/>
              </p:nvSpPr>
              <p:spPr bwMode="auto">
                <a:xfrm>
                  <a:off x="6380163" y="3071813"/>
                  <a:ext cx="127000" cy="127000"/>
                </a:xfrm>
                <a:prstGeom prst="rect">
                  <a:avLst/>
                </a:prstGeom>
                <a:solidFill>
                  <a:srgbClr val="BFD7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100"/>
                </a:p>
              </p:txBody>
            </p:sp>
          </p:grpSp>
        </p:grpSp>
        <p:sp>
          <p:nvSpPr>
            <p:cNvPr id="270" name="Freeform 5"/>
            <p:cNvSpPr>
              <a:spLocks/>
            </p:cNvSpPr>
            <p:nvPr/>
          </p:nvSpPr>
          <p:spPr bwMode="auto">
            <a:xfrm>
              <a:off x="5521325" y="2227263"/>
              <a:ext cx="323850" cy="314325"/>
            </a:xfrm>
            <a:custGeom>
              <a:avLst/>
              <a:gdLst>
                <a:gd name="T0" fmla="*/ 83 w 135"/>
                <a:gd name="T1" fmla="*/ 115 h 131"/>
                <a:gd name="T2" fmla="*/ 83 w 135"/>
                <a:gd name="T3" fmla="*/ 57 h 131"/>
                <a:gd name="T4" fmla="*/ 104 w 135"/>
                <a:gd name="T5" fmla="*/ 77 h 131"/>
                <a:gd name="T6" fmla="*/ 126 w 135"/>
                <a:gd name="T7" fmla="*/ 77 h 131"/>
                <a:gd name="T8" fmla="*/ 126 w 135"/>
                <a:gd name="T9" fmla="*/ 55 h 131"/>
                <a:gd name="T10" fmla="*/ 80 w 135"/>
                <a:gd name="T11" fmla="*/ 5 h 131"/>
                <a:gd name="T12" fmla="*/ 55 w 135"/>
                <a:gd name="T13" fmla="*/ 5 h 131"/>
                <a:gd name="T14" fmla="*/ 6 w 135"/>
                <a:gd name="T15" fmla="*/ 55 h 131"/>
                <a:gd name="T16" fmla="*/ 6 w 135"/>
                <a:gd name="T17" fmla="*/ 77 h 131"/>
                <a:gd name="T18" fmla="*/ 30 w 135"/>
                <a:gd name="T19" fmla="*/ 77 h 131"/>
                <a:gd name="T20" fmla="*/ 52 w 135"/>
                <a:gd name="T21" fmla="*/ 57 h 131"/>
                <a:gd name="T22" fmla="*/ 52 w 135"/>
                <a:gd name="T23" fmla="*/ 115 h 131"/>
                <a:gd name="T24" fmla="*/ 66 w 135"/>
                <a:gd name="T25" fmla="*/ 131 h 131"/>
                <a:gd name="T26" fmla="*/ 83 w 135"/>
                <a:gd name="T27" fmla="*/ 11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31">
                  <a:moveTo>
                    <a:pt x="83" y="115"/>
                  </a:moveTo>
                  <a:cubicBezTo>
                    <a:pt x="83" y="57"/>
                    <a:pt x="83" y="57"/>
                    <a:pt x="83" y="57"/>
                  </a:cubicBezTo>
                  <a:cubicBezTo>
                    <a:pt x="83" y="57"/>
                    <a:pt x="102" y="74"/>
                    <a:pt x="104" y="77"/>
                  </a:cubicBezTo>
                  <a:cubicBezTo>
                    <a:pt x="110" y="85"/>
                    <a:pt x="121" y="85"/>
                    <a:pt x="126" y="77"/>
                  </a:cubicBezTo>
                  <a:cubicBezTo>
                    <a:pt x="135" y="71"/>
                    <a:pt x="135" y="60"/>
                    <a:pt x="126" y="55"/>
                  </a:cubicBezTo>
                  <a:cubicBezTo>
                    <a:pt x="80" y="5"/>
                    <a:pt x="80" y="5"/>
                    <a:pt x="80" y="5"/>
                  </a:cubicBezTo>
                  <a:cubicBezTo>
                    <a:pt x="72" y="0"/>
                    <a:pt x="63" y="0"/>
                    <a:pt x="55" y="5"/>
                  </a:cubicBezTo>
                  <a:cubicBezTo>
                    <a:pt x="6" y="55"/>
                    <a:pt x="6" y="55"/>
                    <a:pt x="6" y="55"/>
                  </a:cubicBezTo>
                  <a:cubicBezTo>
                    <a:pt x="0" y="60"/>
                    <a:pt x="0" y="71"/>
                    <a:pt x="6" y="77"/>
                  </a:cubicBezTo>
                  <a:cubicBezTo>
                    <a:pt x="14" y="85"/>
                    <a:pt x="25" y="85"/>
                    <a:pt x="30" y="77"/>
                  </a:cubicBezTo>
                  <a:cubicBezTo>
                    <a:pt x="33" y="74"/>
                    <a:pt x="52" y="57"/>
                    <a:pt x="52" y="57"/>
                  </a:cubicBezTo>
                  <a:cubicBezTo>
                    <a:pt x="52" y="115"/>
                    <a:pt x="52" y="115"/>
                    <a:pt x="52" y="115"/>
                  </a:cubicBezTo>
                  <a:cubicBezTo>
                    <a:pt x="52" y="123"/>
                    <a:pt x="58" y="131"/>
                    <a:pt x="66" y="131"/>
                  </a:cubicBezTo>
                  <a:cubicBezTo>
                    <a:pt x="77" y="131"/>
                    <a:pt x="83" y="123"/>
                    <a:pt x="83" y="115"/>
                  </a:cubicBezTo>
                  <a:close/>
                </a:path>
              </a:pathLst>
            </a:custGeom>
            <a:noFill/>
            <a:ln w="9525" cap="flat">
              <a:solidFill>
                <a:srgbClr val="5254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100"/>
            </a:p>
          </p:txBody>
        </p:sp>
        <p:sp>
          <p:nvSpPr>
            <p:cNvPr id="271" name="Freeform 7"/>
            <p:cNvSpPr>
              <a:spLocks/>
            </p:cNvSpPr>
            <p:nvPr/>
          </p:nvSpPr>
          <p:spPr bwMode="auto">
            <a:xfrm>
              <a:off x="4013223" y="3024542"/>
              <a:ext cx="315912" cy="323850"/>
            </a:xfrm>
            <a:custGeom>
              <a:avLst/>
              <a:gdLst>
                <a:gd name="T0" fmla="*/ 117 w 132"/>
                <a:gd name="T1" fmla="*/ 61 h 135"/>
                <a:gd name="T2" fmla="*/ 60 w 132"/>
                <a:gd name="T3" fmla="*/ 51 h 135"/>
                <a:gd name="T4" fmla="*/ 83 w 132"/>
                <a:gd name="T5" fmla="*/ 33 h 135"/>
                <a:gd name="T6" fmla="*/ 87 w 132"/>
                <a:gd name="T7" fmla="*/ 11 h 135"/>
                <a:gd name="T8" fmla="*/ 65 w 132"/>
                <a:gd name="T9" fmla="*/ 8 h 135"/>
                <a:gd name="T10" fmla="*/ 8 w 132"/>
                <a:gd name="T11" fmla="*/ 45 h 135"/>
                <a:gd name="T12" fmla="*/ 4 w 132"/>
                <a:gd name="T13" fmla="*/ 69 h 135"/>
                <a:gd name="T14" fmla="*/ 44 w 132"/>
                <a:gd name="T15" fmla="*/ 126 h 135"/>
                <a:gd name="T16" fmla="*/ 66 w 132"/>
                <a:gd name="T17" fmla="*/ 130 h 135"/>
                <a:gd name="T18" fmla="*/ 70 w 132"/>
                <a:gd name="T19" fmla="*/ 106 h 135"/>
                <a:gd name="T20" fmla="*/ 55 w 132"/>
                <a:gd name="T21" fmla="*/ 81 h 135"/>
                <a:gd name="T22" fmla="*/ 112 w 132"/>
                <a:gd name="T23" fmla="*/ 91 h 135"/>
                <a:gd name="T24" fmla="*/ 130 w 132"/>
                <a:gd name="T25" fmla="*/ 80 h 135"/>
                <a:gd name="T26" fmla="*/ 117 w 132"/>
                <a:gd name="T27" fmla="*/ 6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117" y="61"/>
                  </a:moveTo>
                  <a:cubicBezTo>
                    <a:pt x="60" y="51"/>
                    <a:pt x="60" y="51"/>
                    <a:pt x="60" y="51"/>
                  </a:cubicBezTo>
                  <a:cubicBezTo>
                    <a:pt x="60" y="51"/>
                    <a:pt x="80" y="35"/>
                    <a:pt x="83" y="33"/>
                  </a:cubicBezTo>
                  <a:cubicBezTo>
                    <a:pt x="92" y="29"/>
                    <a:pt x="94" y="18"/>
                    <a:pt x="87" y="11"/>
                  </a:cubicBezTo>
                  <a:cubicBezTo>
                    <a:pt x="83" y="2"/>
                    <a:pt x="72" y="0"/>
                    <a:pt x="65" y="8"/>
                  </a:cubicBezTo>
                  <a:cubicBezTo>
                    <a:pt x="8" y="45"/>
                    <a:pt x="8" y="45"/>
                    <a:pt x="8" y="45"/>
                  </a:cubicBezTo>
                  <a:cubicBezTo>
                    <a:pt x="2" y="52"/>
                    <a:pt x="0" y="60"/>
                    <a:pt x="4" y="69"/>
                  </a:cubicBezTo>
                  <a:cubicBezTo>
                    <a:pt x="44" y="126"/>
                    <a:pt x="44" y="126"/>
                    <a:pt x="44" y="126"/>
                  </a:cubicBezTo>
                  <a:cubicBezTo>
                    <a:pt x="49" y="133"/>
                    <a:pt x="59" y="135"/>
                    <a:pt x="66" y="130"/>
                  </a:cubicBezTo>
                  <a:cubicBezTo>
                    <a:pt x="75" y="123"/>
                    <a:pt x="77" y="113"/>
                    <a:pt x="70" y="106"/>
                  </a:cubicBezTo>
                  <a:cubicBezTo>
                    <a:pt x="68" y="103"/>
                    <a:pt x="55" y="81"/>
                    <a:pt x="55" y="81"/>
                  </a:cubicBezTo>
                  <a:cubicBezTo>
                    <a:pt x="112" y="91"/>
                    <a:pt x="112" y="91"/>
                    <a:pt x="112" y="91"/>
                  </a:cubicBezTo>
                  <a:cubicBezTo>
                    <a:pt x="120" y="92"/>
                    <a:pt x="129" y="88"/>
                    <a:pt x="130" y="80"/>
                  </a:cubicBezTo>
                  <a:cubicBezTo>
                    <a:pt x="132" y="69"/>
                    <a:pt x="125" y="63"/>
                    <a:pt x="117" y="61"/>
                  </a:cubicBezTo>
                  <a:close/>
                </a:path>
              </a:pathLst>
            </a:custGeom>
            <a:noFill/>
            <a:ln w="9525" cap="flat">
              <a:solidFill>
                <a:srgbClr val="5254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100"/>
            </a:p>
          </p:txBody>
        </p:sp>
        <p:sp>
          <p:nvSpPr>
            <p:cNvPr id="272" name="Freeform 8"/>
            <p:cNvSpPr>
              <a:spLocks/>
            </p:cNvSpPr>
            <p:nvPr/>
          </p:nvSpPr>
          <p:spPr bwMode="auto">
            <a:xfrm>
              <a:off x="4040184" y="4575102"/>
              <a:ext cx="290512" cy="292100"/>
            </a:xfrm>
            <a:custGeom>
              <a:avLst/>
              <a:gdLst>
                <a:gd name="T0" fmla="*/ 94 w 121"/>
                <a:gd name="T1" fmla="*/ 23 h 122"/>
                <a:gd name="T2" fmla="*/ 44 w 121"/>
                <a:gd name="T3" fmla="*/ 52 h 122"/>
                <a:gd name="T4" fmla="*/ 50 w 121"/>
                <a:gd name="T5" fmla="*/ 24 h 122"/>
                <a:gd name="T6" fmla="*/ 39 w 121"/>
                <a:gd name="T7" fmla="*/ 5 h 122"/>
                <a:gd name="T8" fmla="*/ 20 w 121"/>
                <a:gd name="T9" fmla="*/ 16 h 122"/>
                <a:gd name="T10" fmla="*/ 0 w 121"/>
                <a:gd name="T11" fmla="*/ 81 h 122"/>
                <a:gd name="T12" fmla="*/ 13 w 121"/>
                <a:gd name="T13" fmla="*/ 102 h 122"/>
                <a:gd name="T14" fmla="*/ 80 w 121"/>
                <a:gd name="T15" fmla="*/ 120 h 122"/>
                <a:gd name="T16" fmla="*/ 99 w 121"/>
                <a:gd name="T17" fmla="*/ 109 h 122"/>
                <a:gd name="T18" fmla="*/ 87 w 121"/>
                <a:gd name="T19" fmla="*/ 88 h 122"/>
                <a:gd name="T20" fmla="*/ 59 w 121"/>
                <a:gd name="T21" fmla="*/ 78 h 122"/>
                <a:gd name="T22" fmla="*/ 109 w 121"/>
                <a:gd name="T23" fmla="*/ 50 h 122"/>
                <a:gd name="T24" fmla="*/ 117 w 121"/>
                <a:gd name="T25" fmla="*/ 29 h 122"/>
                <a:gd name="T26" fmla="*/ 94 w 121"/>
                <a:gd name="T27"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22">
                  <a:moveTo>
                    <a:pt x="94" y="23"/>
                  </a:moveTo>
                  <a:cubicBezTo>
                    <a:pt x="44" y="52"/>
                    <a:pt x="44" y="52"/>
                    <a:pt x="44" y="52"/>
                  </a:cubicBezTo>
                  <a:cubicBezTo>
                    <a:pt x="44" y="52"/>
                    <a:pt x="49" y="27"/>
                    <a:pt x="50" y="24"/>
                  </a:cubicBezTo>
                  <a:cubicBezTo>
                    <a:pt x="54" y="15"/>
                    <a:pt x="49" y="5"/>
                    <a:pt x="39" y="5"/>
                  </a:cubicBezTo>
                  <a:cubicBezTo>
                    <a:pt x="30" y="0"/>
                    <a:pt x="21" y="6"/>
                    <a:pt x="20" y="16"/>
                  </a:cubicBezTo>
                  <a:cubicBezTo>
                    <a:pt x="0" y="81"/>
                    <a:pt x="0" y="81"/>
                    <a:pt x="0" y="81"/>
                  </a:cubicBezTo>
                  <a:cubicBezTo>
                    <a:pt x="0" y="91"/>
                    <a:pt x="4" y="98"/>
                    <a:pt x="13" y="102"/>
                  </a:cubicBezTo>
                  <a:cubicBezTo>
                    <a:pt x="80" y="120"/>
                    <a:pt x="80" y="120"/>
                    <a:pt x="80" y="120"/>
                  </a:cubicBezTo>
                  <a:cubicBezTo>
                    <a:pt x="88" y="122"/>
                    <a:pt x="97" y="117"/>
                    <a:pt x="99" y="109"/>
                  </a:cubicBezTo>
                  <a:cubicBezTo>
                    <a:pt x="102" y="98"/>
                    <a:pt x="97" y="88"/>
                    <a:pt x="87" y="88"/>
                  </a:cubicBezTo>
                  <a:cubicBezTo>
                    <a:pt x="83" y="87"/>
                    <a:pt x="59" y="78"/>
                    <a:pt x="59" y="78"/>
                  </a:cubicBezTo>
                  <a:cubicBezTo>
                    <a:pt x="109" y="50"/>
                    <a:pt x="109" y="50"/>
                    <a:pt x="109" y="50"/>
                  </a:cubicBezTo>
                  <a:cubicBezTo>
                    <a:pt x="116" y="45"/>
                    <a:pt x="121" y="37"/>
                    <a:pt x="117" y="29"/>
                  </a:cubicBezTo>
                  <a:cubicBezTo>
                    <a:pt x="111" y="20"/>
                    <a:pt x="101" y="19"/>
                    <a:pt x="94" y="23"/>
                  </a:cubicBezTo>
                  <a:close/>
                </a:path>
              </a:pathLst>
            </a:custGeom>
            <a:noFill/>
            <a:ln w="9525" cap="flat">
              <a:solidFill>
                <a:srgbClr val="5254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100"/>
            </a:p>
          </p:txBody>
        </p:sp>
        <p:sp>
          <p:nvSpPr>
            <p:cNvPr id="273" name="Freeform 10"/>
            <p:cNvSpPr>
              <a:spLocks/>
            </p:cNvSpPr>
            <p:nvPr/>
          </p:nvSpPr>
          <p:spPr bwMode="auto">
            <a:xfrm>
              <a:off x="5867138" y="5275264"/>
              <a:ext cx="311150" cy="306388"/>
            </a:xfrm>
            <a:custGeom>
              <a:avLst/>
              <a:gdLst>
                <a:gd name="T0" fmla="*/ 34 w 130"/>
                <a:gd name="T1" fmla="*/ 24 h 128"/>
                <a:gd name="T2" fmla="*/ 53 w 130"/>
                <a:gd name="T3" fmla="*/ 78 h 128"/>
                <a:gd name="T4" fmla="*/ 26 w 130"/>
                <a:gd name="T5" fmla="*/ 67 h 128"/>
                <a:gd name="T6" fmla="*/ 6 w 130"/>
                <a:gd name="T7" fmla="*/ 75 h 128"/>
                <a:gd name="T8" fmla="*/ 13 w 130"/>
                <a:gd name="T9" fmla="*/ 95 h 128"/>
                <a:gd name="T10" fmla="*/ 74 w 130"/>
                <a:gd name="T11" fmla="*/ 126 h 128"/>
                <a:gd name="T12" fmla="*/ 97 w 130"/>
                <a:gd name="T13" fmla="*/ 117 h 128"/>
                <a:gd name="T14" fmla="*/ 126 w 130"/>
                <a:gd name="T15" fmla="*/ 54 h 128"/>
                <a:gd name="T16" fmla="*/ 119 w 130"/>
                <a:gd name="T17" fmla="*/ 33 h 128"/>
                <a:gd name="T18" fmla="*/ 96 w 130"/>
                <a:gd name="T19" fmla="*/ 42 h 128"/>
                <a:gd name="T20" fmla="*/ 82 w 130"/>
                <a:gd name="T21" fmla="*/ 67 h 128"/>
                <a:gd name="T22" fmla="*/ 62 w 130"/>
                <a:gd name="T23" fmla="*/ 13 h 128"/>
                <a:gd name="T24" fmla="*/ 44 w 130"/>
                <a:gd name="T25" fmla="*/ 3 h 128"/>
                <a:gd name="T26" fmla="*/ 34 w 130"/>
                <a:gd name="T27"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8">
                  <a:moveTo>
                    <a:pt x="34" y="24"/>
                  </a:moveTo>
                  <a:cubicBezTo>
                    <a:pt x="53" y="78"/>
                    <a:pt x="53" y="78"/>
                    <a:pt x="53" y="78"/>
                  </a:cubicBezTo>
                  <a:cubicBezTo>
                    <a:pt x="53" y="78"/>
                    <a:pt x="30" y="69"/>
                    <a:pt x="26" y="67"/>
                  </a:cubicBezTo>
                  <a:cubicBezTo>
                    <a:pt x="18" y="61"/>
                    <a:pt x="8" y="65"/>
                    <a:pt x="6" y="75"/>
                  </a:cubicBezTo>
                  <a:cubicBezTo>
                    <a:pt x="0" y="83"/>
                    <a:pt x="4" y="93"/>
                    <a:pt x="13" y="95"/>
                  </a:cubicBezTo>
                  <a:cubicBezTo>
                    <a:pt x="74" y="126"/>
                    <a:pt x="74" y="126"/>
                    <a:pt x="74" y="126"/>
                  </a:cubicBezTo>
                  <a:cubicBezTo>
                    <a:pt x="83" y="128"/>
                    <a:pt x="91" y="125"/>
                    <a:pt x="97" y="117"/>
                  </a:cubicBezTo>
                  <a:cubicBezTo>
                    <a:pt x="126" y="54"/>
                    <a:pt x="126" y="54"/>
                    <a:pt x="126" y="54"/>
                  </a:cubicBezTo>
                  <a:cubicBezTo>
                    <a:pt x="130" y="47"/>
                    <a:pt x="126" y="37"/>
                    <a:pt x="119" y="33"/>
                  </a:cubicBezTo>
                  <a:cubicBezTo>
                    <a:pt x="108" y="29"/>
                    <a:pt x="98" y="32"/>
                    <a:pt x="96" y="42"/>
                  </a:cubicBezTo>
                  <a:cubicBezTo>
                    <a:pt x="94" y="45"/>
                    <a:pt x="82" y="67"/>
                    <a:pt x="82" y="67"/>
                  </a:cubicBezTo>
                  <a:cubicBezTo>
                    <a:pt x="62" y="13"/>
                    <a:pt x="62" y="13"/>
                    <a:pt x="62" y="13"/>
                  </a:cubicBezTo>
                  <a:cubicBezTo>
                    <a:pt x="59" y="6"/>
                    <a:pt x="51" y="0"/>
                    <a:pt x="44" y="3"/>
                  </a:cubicBezTo>
                  <a:cubicBezTo>
                    <a:pt x="33" y="6"/>
                    <a:pt x="31" y="16"/>
                    <a:pt x="34" y="24"/>
                  </a:cubicBezTo>
                  <a:close/>
                </a:path>
              </a:pathLst>
            </a:custGeom>
            <a:noFill/>
            <a:ln w="9525" cap="flat">
              <a:solidFill>
                <a:srgbClr val="5254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100"/>
            </a:p>
          </p:txBody>
        </p:sp>
        <p:sp>
          <p:nvSpPr>
            <p:cNvPr id="274" name="Freeform 11"/>
            <p:cNvSpPr>
              <a:spLocks/>
            </p:cNvSpPr>
            <p:nvPr/>
          </p:nvSpPr>
          <p:spPr bwMode="auto">
            <a:xfrm>
              <a:off x="7087789" y="4476683"/>
              <a:ext cx="290512" cy="292100"/>
            </a:xfrm>
            <a:custGeom>
              <a:avLst/>
              <a:gdLst>
                <a:gd name="T0" fmla="*/ 12 w 121"/>
                <a:gd name="T1" fmla="*/ 50 h 122"/>
                <a:gd name="T2" fmla="*/ 62 w 121"/>
                <a:gd name="T3" fmla="*/ 78 h 122"/>
                <a:gd name="T4" fmla="*/ 34 w 121"/>
                <a:gd name="T5" fmla="*/ 88 h 122"/>
                <a:gd name="T6" fmla="*/ 23 w 121"/>
                <a:gd name="T7" fmla="*/ 107 h 122"/>
                <a:gd name="T8" fmla="*/ 42 w 121"/>
                <a:gd name="T9" fmla="*/ 118 h 122"/>
                <a:gd name="T10" fmla="*/ 108 w 121"/>
                <a:gd name="T11" fmla="*/ 102 h 122"/>
                <a:gd name="T12" fmla="*/ 121 w 121"/>
                <a:gd name="T13" fmla="*/ 81 h 122"/>
                <a:gd name="T14" fmla="*/ 103 w 121"/>
                <a:gd name="T15" fmla="*/ 13 h 122"/>
                <a:gd name="T16" fmla="*/ 84 w 121"/>
                <a:gd name="T17" fmla="*/ 2 h 122"/>
                <a:gd name="T18" fmla="*/ 71 w 121"/>
                <a:gd name="T19" fmla="*/ 24 h 122"/>
                <a:gd name="T20" fmla="*/ 77 w 121"/>
                <a:gd name="T21" fmla="*/ 52 h 122"/>
                <a:gd name="T22" fmla="*/ 27 w 121"/>
                <a:gd name="T23" fmla="*/ 23 h 122"/>
                <a:gd name="T24" fmla="*/ 6 w 121"/>
                <a:gd name="T25" fmla="*/ 27 h 122"/>
                <a:gd name="T26" fmla="*/ 12 w 121"/>
                <a:gd name="T27"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22">
                  <a:moveTo>
                    <a:pt x="12" y="50"/>
                  </a:moveTo>
                  <a:cubicBezTo>
                    <a:pt x="62" y="78"/>
                    <a:pt x="62" y="78"/>
                    <a:pt x="62" y="78"/>
                  </a:cubicBezTo>
                  <a:cubicBezTo>
                    <a:pt x="62" y="78"/>
                    <a:pt x="38" y="87"/>
                    <a:pt x="34" y="88"/>
                  </a:cubicBezTo>
                  <a:cubicBezTo>
                    <a:pt x="24" y="88"/>
                    <a:pt x="19" y="98"/>
                    <a:pt x="23" y="107"/>
                  </a:cubicBezTo>
                  <a:cubicBezTo>
                    <a:pt x="24" y="117"/>
                    <a:pt x="33" y="122"/>
                    <a:pt x="42" y="118"/>
                  </a:cubicBezTo>
                  <a:cubicBezTo>
                    <a:pt x="108" y="102"/>
                    <a:pt x="108" y="102"/>
                    <a:pt x="108" y="102"/>
                  </a:cubicBezTo>
                  <a:cubicBezTo>
                    <a:pt x="117" y="98"/>
                    <a:pt x="121" y="91"/>
                    <a:pt x="121" y="81"/>
                  </a:cubicBezTo>
                  <a:cubicBezTo>
                    <a:pt x="103" y="13"/>
                    <a:pt x="103" y="13"/>
                    <a:pt x="103" y="13"/>
                  </a:cubicBezTo>
                  <a:cubicBezTo>
                    <a:pt x="101" y="6"/>
                    <a:pt x="91" y="0"/>
                    <a:pt x="84" y="2"/>
                  </a:cubicBezTo>
                  <a:cubicBezTo>
                    <a:pt x="72" y="5"/>
                    <a:pt x="67" y="15"/>
                    <a:pt x="71" y="24"/>
                  </a:cubicBezTo>
                  <a:cubicBezTo>
                    <a:pt x="72" y="27"/>
                    <a:pt x="77" y="52"/>
                    <a:pt x="77" y="52"/>
                  </a:cubicBezTo>
                  <a:cubicBezTo>
                    <a:pt x="27" y="23"/>
                    <a:pt x="27" y="23"/>
                    <a:pt x="27" y="23"/>
                  </a:cubicBezTo>
                  <a:cubicBezTo>
                    <a:pt x="20" y="19"/>
                    <a:pt x="10" y="20"/>
                    <a:pt x="6" y="27"/>
                  </a:cubicBezTo>
                  <a:cubicBezTo>
                    <a:pt x="0" y="37"/>
                    <a:pt x="5" y="45"/>
                    <a:pt x="12" y="50"/>
                  </a:cubicBezTo>
                  <a:close/>
                </a:path>
              </a:pathLst>
            </a:custGeom>
            <a:noFill/>
            <a:ln w="9525" cap="flat">
              <a:solidFill>
                <a:srgbClr val="5254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100"/>
            </a:p>
          </p:txBody>
        </p:sp>
        <p:sp>
          <p:nvSpPr>
            <p:cNvPr id="275" name="Freeform 12"/>
            <p:cNvSpPr>
              <a:spLocks/>
            </p:cNvSpPr>
            <p:nvPr/>
          </p:nvSpPr>
          <p:spPr bwMode="auto">
            <a:xfrm>
              <a:off x="7192895" y="3403225"/>
              <a:ext cx="317500" cy="320675"/>
            </a:xfrm>
            <a:custGeom>
              <a:avLst/>
              <a:gdLst>
                <a:gd name="T0" fmla="*/ 20 w 132"/>
                <a:gd name="T1" fmla="*/ 91 h 134"/>
                <a:gd name="T2" fmla="*/ 77 w 132"/>
                <a:gd name="T3" fmla="*/ 81 h 134"/>
                <a:gd name="T4" fmla="*/ 62 w 132"/>
                <a:gd name="T5" fmla="*/ 106 h 134"/>
                <a:gd name="T6" fmla="*/ 66 w 132"/>
                <a:gd name="T7" fmla="*/ 127 h 134"/>
                <a:gd name="T8" fmla="*/ 87 w 132"/>
                <a:gd name="T9" fmla="*/ 123 h 134"/>
                <a:gd name="T10" fmla="*/ 128 w 132"/>
                <a:gd name="T11" fmla="*/ 69 h 134"/>
                <a:gd name="T12" fmla="*/ 124 w 132"/>
                <a:gd name="T13" fmla="*/ 45 h 134"/>
                <a:gd name="T14" fmla="*/ 66 w 132"/>
                <a:gd name="T15" fmla="*/ 5 h 134"/>
                <a:gd name="T16" fmla="*/ 45 w 132"/>
                <a:gd name="T17" fmla="*/ 9 h 134"/>
                <a:gd name="T18" fmla="*/ 49 w 132"/>
                <a:gd name="T19" fmla="*/ 33 h 134"/>
                <a:gd name="T20" fmla="*/ 72 w 132"/>
                <a:gd name="T21" fmla="*/ 51 h 134"/>
                <a:gd name="T22" fmla="*/ 15 w 132"/>
                <a:gd name="T23" fmla="*/ 61 h 134"/>
                <a:gd name="T24" fmla="*/ 1 w 132"/>
                <a:gd name="T25" fmla="*/ 77 h 134"/>
                <a:gd name="T26" fmla="*/ 20 w 132"/>
                <a:gd name="T27" fmla="*/ 9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4">
                  <a:moveTo>
                    <a:pt x="20" y="91"/>
                  </a:moveTo>
                  <a:cubicBezTo>
                    <a:pt x="77" y="81"/>
                    <a:pt x="77" y="81"/>
                    <a:pt x="77" y="81"/>
                  </a:cubicBezTo>
                  <a:cubicBezTo>
                    <a:pt x="77" y="81"/>
                    <a:pt x="64" y="102"/>
                    <a:pt x="62" y="106"/>
                  </a:cubicBezTo>
                  <a:cubicBezTo>
                    <a:pt x="55" y="112"/>
                    <a:pt x="57" y="123"/>
                    <a:pt x="66" y="127"/>
                  </a:cubicBezTo>
                  <a:cubicBezTo>
                    <a:pt x="73" y="134"/>
                    <a:pt x="83" y="132"/>
                    <a:pt x="87" y="123"/>
                  </a:cubicBezTo>
                  <a:cubicBezTo>
                    <a:pt x="128" y="69"/>
                    <a:pt x="128" y="69"/>
                    <a:pt x="128" y="69"/>
                  </a:cubicBezTo>
                  <a:cubicBezTo>
                    <a:pt x="132" y="60"/>
                    <a:pt x="130" y="52"/>
                    <a:pt x="124" y="45"/>
                  </a:cubicBezTo>
                  <a:cubicBezTo>
                    <a:pt x="66" y="5"/>
                    <a:pt x="66" y="5"/>
                    <a:pt x="66" y="5"/>
                  </a:cubicBezTo>
                  <a:cubicBezTo>
                    <a:pt x="60" y="0"/>
                    <a:pt x="49" y="2"/>
                    <a:pt x="45" y="9"/>
                  </a:cubicBezTo>
                  <a:cubicBezTo>
                    <a:pt x="38" y="18"/>
                    <a:pt x="40" y="29"/>
                    <a:pt x="49" y="33"/>
                  </a:cubicBezTo>
                  <a:cubicBezTo>
                    <a:pt x="52" y="35"/>
                    <a:pt x="72" y="51"/>
                    <a:pt x="72" y="51"/>
                  </a:cubicBezTo>
                  <a:cubicBezTo>
                    <a:pt x="15" y="61"/>
                    <a:pt x="15" y="61"/>
                    <a:pt x="15" y="61"/>
                  </a:cubicBezTo>
                  <a:cubicBezTo>
                    <a:pt x="7" y="62"/>
                    <a:pt x="0" y="69"/>
                    <a:pt x="1" y="77"/>
                  </a:cubicBezTo>
                  <a:cubicBezTo>
                    <a:pt x="3" y="88"/>
                    <a:pt x="12" y="92"/>
                    <a:pt x="20" y="91"/>
                  </a:cubicBezTo>
                  <a:close/>
                </a:path>
              </a:pathLst>
            </a:custGeom>
            <a:noFill/>
            <a:ln w="9525" cap="flat">
              <a:solidFill>
                <a:srgbClr val="5254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100"/>
            </a:p>
          </p:txBody>
        </p:sp>
        <p:sp>
          <p:nvSpPr>
            <p:cNvPr id="276" name="Freeform 13"/>
            <p:cNvSpPr>
              <a:spLocks/>
            </p:cNvSpPr>
            <p:nvPr/>
          </p:nvSpPr>
          <p:spPr bwMode="auto">
            <a:xfrm>
              <a:off x="6788925" y="2643617"/>
              <a:ext cx="263525" cy="265113"/>
            </a:xfrm>
            <a:custGeom>
              <a:avLst/>
              <a:gdLst>
                <a:gd name="T0" fmla="*/ 35 w 110"/>
                <a:gd name="T1" fmla="*/ 102 h 111"/>
                <a:gd name="T2" fmla="*/ 72 w 110"/>
                <a:gd name="T3" fmla="*/ 58 h 111"/>
                <a:gd name="T4" fmla="*/ 76 w 110"/>
                <a:gd name="T5" fmla="*/ 86 h 111"/>
                <a:gd name="T6" fmla="*/ 93 w 110"/>
                <a:gd name="T7" fmla="*/ 100 h 111"/>
                <a:gd name="T8" fmla="*/ 107 w 110"/>
                <a:gd name="T9" fmla="*/ 84 h 111"/>
                <a:gd name="T10" fmla="*/ 103 w 110"/>
                <a:gd name="T11" fmla="*/ 16 h 111"/>
                <a:gd name="T12" fmla="*/ 84 w 110"/>
                <a:gd name="T13" fmla="*/ 0 h 111"/>
                <a:gd name="T14" fmla="*/ 15 w 110"/>
                <a:gd name="T15" fmla="*/ 6 h 111"/>
                <a:gd name="T16" fmla="*/ 1 w 110"/>
                <a:gd name="T17" fmla="*/ 23 h 111"/>
                <a:gd name="T18" fmla="*/ 20 w 110"/>
                <a:gd name="T19" fmla="*/ 39 h 111"/>
                <a:gd name="T20" fmla="*/ 49 w 110"/>
                <a:gd name="T21" fmla="*/ 38 h 111"/>
                <a:gd name="T22" fmla="*/ 12 w 110"/>
                <a:gd name="T23" fmla="*/ 82 h 111"/>
                <a:gd name="T24" fmla="*/ 12 w 110"/>
                <a:gd name="T25" fmla="*/ 104 h 111"/>
                <a:gd name="T26" fmla="*/ 35 w 110"/>
                <a:gd name="T27"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11">
                  <a:moveTo>
                    <a:pt x="35" y="102"/>
                  </a:moveTo>
                  <a:cubicBezTo>
                    <a:pt x="72" y="58"/>
                    <a:pt x="72" y="58"/>
                    <a:pt x="72" y="58"/>
                  </a:cubicBezTo>
                  <a:cubicBezTo>
                    <a:pt x="72" y="58"/>
                    <a:pt x="76" y="82"/>
                    <a:pt x="76" y="86"/>
                  </a:cubicBezTo>
                  <a:cubicBezTo>
                    <a:pt x="75" y="96"/>
                    <a:pt x="84" y="103"/>
                    <a:pt x="93" y="100"/>
                  </a:cubicBezTo>
                  <a:cubicBezTo>
                    <a:pt x="103" y="101"/>
                    <a:pt x="110" y="93"/>
                    <a:pt x="107" y="84"/>
                  </a:cubicBezTo>
                  <a:cubicBezTo>
                    <a:pt x="103" y="16"/>
                    <a:pt x="103" y="16"/>
                    <a:pt x="103" y="16"/>
                  </a:cubicBezTo>
                  <a:cubicBezTo>
                    <a:pt x="100" y="6"/>
                    <a:pt x="94" y="1"/>
                    <a:pt x="84" y="0"/>
                  </a:cubicBezTo>
                  <a:cubicBezTo>
                    <a:pt x="15" y="6"/>
                    <a:pt x="15" y="6"/>
                    <a:pt x="15" y="6"/>
                  </a:cubicBezTo>
                  <a:cubicBezTo>
                    <a:pt x="7" y="7"/>
                    <a:pt x="0" y="15"/>
                    <a:pt x="1" y="23"/>
                  </a:cubicBezTo>
                  <a:cubicBezTo>
                    <a:pt x="2" y="34"/>
                    <a:pt x="10" y="42"/>
                    <a:pt x="20" y="39"/>
                  </a:cubicBezTo>
                  <a:cubicBezTo>
                    <a:pt x="24" y="38"/>
                    <a:pt x="49" y="38"/>
                    <a:pt x="49" y="38"/>
                  </a:cubicBezTo>
                  <a:cubicBezTo>
                    <a:pt x="12" y="82"/>
                    <a:pt x="12" y="82"/>
                    <a:pt x="12" y="82"/>
                  </a:cubicBezTo>
                  <a:cubicBezTo>
                    <a:pt x="6" y="89"/>
                    <a:pt x="5" y="98"/>
                    <a:pt x="12" y="104"/>
                  </a:cubicBezTo>
                  <a:cubicBezTo>
                    <a:pt x="20" y="111"/>
                    <a:pt x="30" y="108"/>
                    <a:pt x="35" y="102"/>
                  </a:cubicBezTo>
                  <a:close/>
                </a:path>
              </a:pathLst>
            </a:custGeom>
            <a:noFill/>
            <a:ln w="9525" cap="flat">
              <a:solidFill>
                <a:srgbClr val="5254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100"/>
            </a:p>
          </p:txBody>
        </p:sp>
        <p:pic>
          <p:nvPicPr>
            <p:cNvPr id="277" name="Picture 2" descr="image001">
              <a:extLst>
                <a:ext uri="{FF2B5EF4-FFF2-40B4-BE49-F238E27FC236}">
                  <a16:creationId xmlns:a16="http://schemas.microsoft.com/office/drawing/2014/main" id="{F58357B8-04FE-480D-A4B2-3621F8C5253F}"/>
                </a:ext>
              </a:extLst>
            </p:cNvPr>
            <p:cNvPicPr>
              <a:picLocks noChangeAspect="1" noChangeArrowheads="1"/>
            </p:cNvPicPr>
            <p:nvPr/>
          </p:nvPicPr>
          <p:blipFill>
            <a:blip r:embed="rId7" cstate="print"/>
            <a:srcRect/>
            <a:stretch>
              <a:fillRect/>
            </a:stretch>
          </p:blipFill>
          <p:spPr bwMode="auto">
            <a:xfrm>
              <a:off x="5099476" y="1168822"/>
              <a:ext cx="1037113" cy="7438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8" name="TextBox 277">
              <a:extLst>
                <a:ext uri="{FF2B5EF4-FFF2-40B4-BE49-F238E27FC236}">
                  <a16:creationId xmlns:a16="http://schemas.microsoft.com/office/drawing/2014/main" id="{396EE002-92A1-4898-AA81-276A0B42675A}"/>
                </a:ext>
              </a:extLst>
            </p:cNvPr>
            <p:cNvSpPr txBox="1"/>
            <p:nvPr/>
          </p:nvSpPr>
          <p:spPr>
            <a:xfrm>
              <a:off x="6251432" y="1041688"/>
              <a:ext cx="2644398" cy="1096787"/>
            </a:xfrm>
            <a:prstGeom prst="rect">
              <a:avLst/>
            </a:prstGeom>
            <a:noFill/>
          </p:spPr>
          <p:txBody>
            <a:bodyPr wrap="square" lIns="121917" tIns="60958" rIns="121917" bIns="60958" rtlCol="0">
              <a:spAutoFit/>
            </a:bodyPr>
            <a:lstStyle/>
            <a:p>
              <a:pPr marL="228594" indent="-228594">
                <a:buFont typeface="Arial" panose="020B0604020202020204" pitchFamily="34" charset="0"/>
                <a:buChar char="•"/>
              </a:pPr>
              <a:r>
                <a:rPr lang="en-US" altLang="en-US" sz="1100" dirty="0"/>
                <a:t>Rack | Space | Power</a:t>
              </a:r>
            </a:p>
            <a:p>
              <a:pPr marL="228594" indent="-228594">
                <a:buFont typeface="Arial" panose="020B0604020202020204" pitchFamily="34" charset="0"/>
                <a:buChar char="•"/>
              </a:pPr>
              <a:r>
                <a:rPr lang="en-US" altLang="en-US" sz="1100" dirty="0"/>
                <a:t>Managed Hosting  Services</a:t>
              </a:r>
            </a:p>
            <a:p>
              <a:pPr marL="228594" indent="-228594">
                <a:buFont typeface="Arial" panose="020B0604020202020204" pitchFamily="34" charset="0"/>
                <a:buChar char="•"/>
              </a:pPr>
              <a:r>
                <a:rPr lang="en-US" altLang="en-US" sz="1100" dirty="0"/>
                <a:t>Cloud Ready</a:t>
              </a:r>
            </a:p>
          </p:txBody>
        </p:sp>
        <p:pic>
          <p:nvPicPr>
            <p:cNvPr id="279" name="Picture 278">
              <a:extLst>
                <a:ext uri="{FF2B5EF4-FFF2-40B4-BE49-F238E27FC236}">
                  <a16:creationId xmlns:a16="http://schemas.microsoft.com/office/drawing/2014/main" id="{3A62B875-278E-45AB-A44D-5ED79B27C33B}"/>
                </a:ext>
              </a:extLst>
            </p:cNvPr>
            <p:cNvPicPr>
              <a:picLocks noChangeAspect="1"/>
            </p:cNvPicPr>
            <p:nvPr/>
          </p:nvPicPr>
          <p:blipFill>
            <a:blip r:embed="rId8" cstate="print"/>
            <a:stretch>
              <a:fillRect/>
            </a:stretch>
          </p:blipFill>
          <p:spPr>
            <a:xfrm>
              <a:off x="233585" y="3847339"/>
              <a:ext cx="962479" cy="723951"/>
            </a:xfrm>
            <a:prstGeom prst="rect">
              <a:avLst/>
            </a:prstGeom>
          </p:spPr>
        </p:pic>
        <p:pic>
          <p:nvPicPr>
            <p:cNvPr id="280" name="Picture 279">
              <a:extLst>
                <a:ext uri="{FF2B5EF4-FFF2-40B4-BE49-F238E27FC236}">
                  <a16:creationId xmlns:a16="http://schemas.microsoft.com/office/drawing/2014/main" id="{85AF0245-53FF-4CE9-802B-E4F11399838C}"/>
                </a:ext>
              </a:extLst>
            </p:cNvPr>
            <p:cNvPicPr>
              <a:picLocks noChangeAspect="1"/>
            </p:cNvPicPr>
            <p:nvPr/>
          </p:nvPicPr>
          <p:blipFill>
            <a:blip r:embed="rId9" cstate="print"/>
            <a:stretch>
              <a:fillRect/>
            </a:stretch>
          </p:blipFill>
          <p:spPr>
            <a:xfrm>
              <a:off x="750440" y="5474033"/>
              <a:ext cx="1539177" cy="829379"/>
            </a:xfrm>
            <a:prstGeom prst="rect">
              <a:avLst/>
            </a:prstGeom>
          </p:spPr>
        </p:pic>
        <p:pic>
          <p:nvPicPr>
            <p:cNvPr id="281" name="Picture 2" descr="C:\Prashant DCS Handover\00_DCS_BU Work\4_Alliance Marketing\Service Now\Brief &amp; Logo\1 direct_Final.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0091" t="8187" r="10657" b="14163"/>
            <a:stretch/>
          </p:blipFill>
          <p:spPr bwMode="auto">
            <a:xfrm>
              <a:off x="3175662" y="1528563"/>
              <a:ext cx="1209535" cy="82511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282" name="Picture 281">
              <a:extLst>
                <a:ext uri="{FF2B5EF4-FFF2-40B4-BE49-F238E27FC236}">
                  <a16:creationId xmlns:a16="http://schemas.microsoft.com/office/drawing/2014/main" id="{6A3DB266-FC39-43BA-994C-0FD09491982E}"/>
                </a:ext>
              </a:extLst>
            </p:cNvPr>
            <p:cNvPicPr>
              <a:picLocks noChangeAspect="1"/>
            </p:cNvPicPr>
            <p:nvPr/>
          </p:nvPicPr>
          <p:blipFill rotWithShape="1">
            <a:blip r:embed="rId2" cstate="print"/>
            <a:srcRect t="49216"/>
            <a:stretch/>
          </p:blipFill>
          <p:spPr>
            <a:xfrm>
              <a:off x="8055507" y="4847468"/>
              <a:ext cx="1059618" cy="506731"/>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dirty="0"/>
              <a:t>AGENDA</a:t>
            </a:r>
          </a:p>
        </p:txBody>
      </p:sp>
      <p:grpSp>
        <p:nvGrpSpPr>
          <p:cNvPr id="4" name="Group 34"/>
          <p:cNvGrpSpPr/>
          <p:nvPr/>
        </p:nvGrpSpPr>
        <p:grpSpPr>
          <a:xfrm>
            <a:off x="368300" y="970389"/>
            <a:ext cx="4608513" cy="473948"/>
            <a:chOff x="342900" y="1112628"/>
            <a:chExt cx="4608513" cy="584775"/>
          </a:xfrm>
        </p:grpSpPr>
        <p:sp>
          <p:nvSpPr>
            <p:cNvPr id="6" name="Rectangle 5"/>
            <p:cNvSpPr/>
            <p:nvPr/>
          </p:nvSpPr>
          <p:spPr>
            <a:xfrm>
              <a:off x="1119142" y="1262220"/>
              <a:ext cx="3832271" cy="317779"/>
            </a:xfrm>
            <a:prstGeom prst="rect">
              <a:avLst/>
            </a:prstGeom>
          </p:spPr>
          <p:txBody>
            <a:bodyPr wrap="square">
              <a:spAutoFit/>
            </a:bodyPr>
            <a:lstStyle/>
            <a:p>
              <a:pPr>
                <a:lnSpc>
                  <a:spcPct val="114000"/>
                </a:lnSpc>
              </a:pPr>
              <a:endParaRPr lang="en-US" sz="1400" dirty="0">
                <a:solidFill>
                  <a:srgbClr val="595959"/>
                </a:solidFill>
              </a:endParaRPr>
            </a:p>
          </p:txBody>
        </p:sp>
        <p:sp>
          <p:nvSpPr>
            <p:cNvPr id="7" name="Rectangle 6"/>
            <p:cNvSpPr/>
            <p:nvPr/>
          </p:nvSpPr>
          <p:spPr>
            <a:xfrm>
              <a:off x="342900" y="117641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8" name="TextBox 7"/>
            <p:cNvSpPr txBox="1"/>
            <p:nvPr/>
          </p:nvSpPr>
          <p:spPr>
            <a:xfrm>
              <a:off x="481834" y="111262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5" name="Group 33"/>
          <p:cNvGrpSpPr/>
          <p:nvPr/>
        </p:nvGrpSpPr>
        <p:grpSpPr>
          <a:xfrm>
            <a:off x="358775" y="1609780"/>
            <a:ext cx="5914703" cy="499576"/>
            <a:chOff x="358775" y="1773334"/>
            <a:chExt cx="5914703" cy="584775"/>
          </a:xfrm>
        </p:grpSpPr>
        <p:sp>
          <p:nvSpPr>
            <p:cNvPr id="9" name="Rectangle 8"/>
            <p:cNvSpPr/>
            <p:nvPr/>
          </p:nvSpPr>
          <p:spPr>
            <a:xfrm>
              <a:off x="1135017" y="1922926"/>
              <a:ext cx="5138461" cy="317779"/>
            </a:xfrm>
            <a:prstGeom prst="rect">
              <a:avLst/>
            </a:prstGeom>
          </p:spPr>
          <p:txBody>
            <a:bodyPr wrap="square">
              <a:spAutoFit/>
            </a:bodyPr>
            <a:lstStyle/>
            <a:p>
              <a:pPr>
                <a:lnSpc>
                  <a:spcPct val="114000"/>
                </a:lnSpc>
              </a:pPr>
              <a:endParaRPr lang="en-US" sz="1400" dirty="0">
                <a:solidFill>
                  <a:srgbClr val="595959"/>
                </a:solidFill>
              </a:endParaRPr>
            </a:p>
          </p:txBody>
        </p:sp>
        <p:sp>
          <p:nvSpPr>
            <p:cNvPr id="10" name="Rectangle 9"/>
            <p:cNvSpPr/>
            <p:nvPr/>
          </p:nvSpPr>
          <p:spPr>
            <a:xfrm>
              <a:off x="358775" y="1837121"/>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1" name="TextBox 10"/>
            <p:cNvSpPr txBox="1"/>
            <p:nvPr/>
          </p:nvSpPr>
          <p:spPr>
            <a:xfrm>
              <a:off x="497709" y="1773334"/>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18" name="Group 32"/>
          <p:cNvGrpSpPr/>
          <p:nvPr/>
        </p:nvGrpSpPr>
        <p:grpSpPr>
          <a:xfrm>
            <a:off x="342900" y="2249171"/>
            <a:ext cx="5356860" cy="494030"/>
            <a:chOff x="342900" y="2434040"/>
            <a:chExt cx="5356860" cy="584775"/>
          </a:xfrm>
        </p:grpSpPr>
        <p:sp>
          <p:nvSpPr>
            <p:cNvPr id="12" name="Rectangle 11"/>
            <p:cNvSpPr/>
            <p:nvPr/>
          </p:nvSpPr>
          <p:spPr>
            <a:xfrm>
              <a:off x="1119142" y="2583632"/>
              <a:ext cx="4580618" cy="317779"/>
            </a:xfrm>
            <a:prstGeom prst="rect">
              <a:avLst/>
            </a:prstGeom>
          </p:spPr>
          <p:txBody>
            <a:bodyPr wrap="square">
              <a:spAutoFit/>
            </a:bodyPr>
            <a:lstStyle/>
            <a:p>
              <a:pPr>
                <a:lnSpc>
                  <a:spcPct val="114000"/>
                </a:lnSpc>
              </a:pPr>
              <a:endParaRPr lang="en-US" sz="1400" dirty="0">
                <a:solidFill>
                  <a:srgbClr val="595959"/>
                </a:solidFill>
              </a:endParaRPr>
            </a:p>
          </p:txBody>
        </p:sp>
        <p:sp>
          <p:nvSpPr>
            <p:cNvPr id="13" name="Rectangle 12"/>
            <p:cNvSpPr/>
            <p:nvPr/>
          </p:nvSpPr>
          <p:spPr>
            <a:xfrm>
              <a:off x="342900" y="249782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4" name="TextBox 13"/>
            <p:cNvSpPr txBox="1"/>
            <p:nvPr/>
          </p:nvSpPr>
          <p:spPr>
            <a:xfrm>
              <a:off x="481834" y="243404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19" name="Group 31"/>
          <p:cNvGrpSpPr/>
          <p:nvPr/>
        </p:nvGrpSpPr>
        <p:grpSpPr>
          <a:xfrm>
            <a:off x="342900" y="2888562"/>
            <a:ext cx="4608513" cy="550830"/>
            <a:chOff x="342900" y="3233824"/>
            <a:chExt cx="4608513" cy="584775"/>
          </a:xfrm>
        </p:grpSpPr>
        <p:sp>
          <p:nvSpPr>
            <p:cNvPr id="15" name="Rectangle 14"/>
            <p:cNvSpPr/>
            <p:nvPr/>
          </p:nvSpPr>
          <p:spPr>
            <a:xfrm>
              <a:off x="1119142" y="3383416"/>
              <a:ext cx="3832271" cy="317779"/>
            </a:xfrm>
            <a:prstGeom prst="rect">
              <a:avLst/>
            </a:prstGeom>
          </p:spPr>
          <p:txBody>
            <a:bodyPr wrap="square">
              <a:spAutoFit/>
            </a:bodyPr>
            <a:lstStyle/>
            <a:p>
              <a:pPr>
                <a:lnSpc>
                  <a:spcPct val="114000"/>
                </a:lnSpc>
              </a:pPr>
              <a:endParaRPr lang="en-US" sz="1400" dirty="0">
                <a:solidFill>
                  <a:srgbClr val="595959"/>
                </a:solidFill>
              </a:endParaRPr>
            </a:p>
          </p:txBody>
        </p:sp>
        <p:sp>
          <p:nvSpPr>
            <p:cNvPr id="16" name="Rectangle 15"/>
            <p:cNvSpPr/>
            <p:nvPr/>
          </p:nvSpPr>
          <p:spPr>
            <a:xfrm>
              <a:off x="342900" y="3297611"/>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p:cNvSpPr txBox="1"/>
            <p:nvPr/>
          </p:nvSpPr>
          <p:spPr>
            <a:xfrm>
              <a:off x="481834" y="3233824"/>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sp>
        <p:nvSpPr>
          <p:cNvPr id="27" name="Rectangle 26"/>
          <p:cNvSpPr/>
          <p:nvPr/>
        </p:nvSpPr>
        <p:spPr>
          <a:xfrm>
            <a:off x="1119142" y="4316934"/>
            <a:ext cx="3832271" cy="317779"/>
          </a:xfrm>
          <a:prstGeom prst="rect">
            <a:avLst/>
          </a:prstGeom>
        </p:spPr>
        <p:txBody>
          <a:bodyPr wrap="square">
            <a:spAutoFit/>
          </a:bodyPr>
          <a:lstStyle/>
          <a:p>
            <a:pPr>
              <a:lnSpc>
                <a:spcPct val="114000"/>
              </a:lnSpc>
            </a:pPr>
            <a:endParaRPr lang="en-IN" sz="1400" dirty="0">
              <a:solidFill>
                <a:srgbClr val="595959"/>
              </a:solidFill>
            </a:endParaRPr>
          </a:p>
        </p:txBody>
      </p:sp>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9000"/>
                    </a14:imgEffect>
                  </a14:imgLayer>
                </a14:imgProps>
              </a:ext>
              <a:ext uri="{28A0092B-C50C-407E-A947-70E740481C1C}">
                <a14:useLocalDpi xmlns:a14="http://schemas.microsoft.com/office/drawing/2010/main" val="0"/>
              </a:ext>
            </a:extLst>
          </a:blip>
          <a:srcRect l="24710" r="9721"/>
          <a:stretch/>
        </p:blipFill>
        <p:spPr>
          <a:xfrm>
            <a:off x="6771190" y="2239856"/>
            <a:ext cx="2372810" cy="2446444"/>
          </a:xfrm>
          <a:prstGeom prst="rect">
            <a:avLst/>
          </a:prstGeom>
        </p:spPr>
      </p:pic>
      <p:sp>
        <p:nvSpPr>
          <p:cNvPr id="30" name="TextBox 29"/>
          <p:cNvSpPr txBox="1"/>
          <p:nvPr/>
        </p:nvSpPr>
        <p:spPr>
          <a:xfrm>
            <a:off x="1115519" y="1131550"/>
            <a:ext cx="3600943" cy="338554"/>
          </a:xfrm>
          <a:prstGeom prst="rect">
            <a:avLst/>
          </a:prstGeom>
          <a:noFill/>
        </p:spPr>
        <p:txBody>
          <a:bodyPr wrap="square" rtlCol="0">
            <a:spAutoFit/>
          </a:bodyPr>
          <a:lstStyle/>
          <a:p>
            <a:r>
              <a:rPr lang="en-US" sz="1600" dirty="0"/>
              <a:t>Key digital drivers in e-commerce</a:t>
            </a:r>
          </a:p>
        </p:txBody>
      </p:sp>
      <p:sp>
        <p:nvSpPr>
          <p:cNvPr id="31" name="TextBox 30"/>
          <p:cNvSpPr txBox="1"/>
          <p:nvPr/>
        </p:nvSpPr>
        <p:spPr>
          <a:xfrm>
            <a:off x="1094972" y="2458726"/>
            <a:ext cx="4103752" cy="584775"/>
          </a:xfrm>
          <a:prstGeom prst="rect">
            <a:avLst/>
          </a:prstGeom>
          <a:noFill/>
        </p:spPr>
        <p:txBody>
          <a:bodyPr wrap="square" rtlCol="0">
            <a:spAutoFit/>
          </a:bodyPr>
          <a:lstStyle/>
          <a:p>
            <a:r>
              <a:rPr lang="en-US" sz="1600" dirty="0"/>
              <a:t>Introducing </a:t>
            </a:r>
            <a:r>
              <a:rPr lang="en-US" sz="1600" dirty="0" err="1"/>
              <a:t>Sify</a:t>
            </a:r>
            <a:r>
              <a:rPr lang="en-US" sz="1600" dirty="0"/>
              <a:t> &amp; Cloud @ Core</a:t>
            </a:r>
          </a:p>
          <a:p>
            <a:endParaRPr lang="en-US" sz="1600" dirty="0"/>
          </a:p>
        </p:txBody>
      </p:sp>
      <p:sp>
        <p:nvSpPr>
          <p:cNvPr id="33" name="TextBox 32"/>
          <p:cNvSpPr txBox="1"/>
          <p:nvPr/>
        </p:nvSpPr>
        <p:spPr>
          <a:xfrm>
            <a:off x="1094974" y="1781176"/>
            <a:ext cx="5377747" cy="338554"/>
          </a:xfrm>
          <a:prstGeom prst="rect">
            <a:avLst/>
          </a:prstGeom>
          <a:noFill/>
        </p:spPr>
        <p:txBody>
          <a:bodyPr wrap="square" rtlCol="0">
            <a:spAutoFit/>
          </a:bodyPr>
          <a:lstStyle/>
          <a:p>
            <a:r>
              <a:rPr lang="en-US" sz="1600" dirty="0"/>
              <a:t>Cloud adoption and </a:t>
            </a:r>
            <a:r>
              <a:rPr lang="en-US" sz="1600" dirty="0" err="1"/>
              <a:t>Sify</a:t>
            </a:r>
            <a:r>
              <a:rPr lang="en-US" sz="1600" dirty="0"/>
              <a:t> relevance in e-commerce</a:t>
            </a:r>
          </a:p>
        </p:txBody>
      </p:sp>
      <p:grpSp>
        <p:nvGrpSpPr>
          <p:cNvPr id="20" name="Group 31"/>
          <p:cNvGrpSpPr/>
          <p:nvPr/>
        </p:nvGrpSpPr>
        <p:grpSpPr>
          <a:xfrm>
            <a:off x="358775" y="3544395"/>
            <a:ext cx="5397789" cy="476888"/>
            <a:chOff x="342900" y="3233824"/>
            <a:chExt cx="4608513" cy="584775"/>
          </a:xfrm>
        </p:grpSpPr>
        <p:sp>
          <p:nvSpPr>
            <p:cNvPr id="28" name="Rectangle 27"/>
            <p:cNvSpPr/>
            <p:nvPr/>
          </p:nvSpPr>
          <p:spPr>
            <a:xfrm>
              <a:off x="1119142" y="3383416"/>
              <a:ext cx="3832271" cy="317779"/>
            </a:xfrm>
            <a:prstGeom prst="rect">
              <a:avLst/>
            </a:prstGeom>
          </p:spPr>
          <p:txBody>
            <a:bodyPr wrap="square">
              <a:spAutoFit/>
            </a:bodyPr>
            <a:lstStyle/>
            <a:p>
              <a:pPr>
                <a:lnSpc>
                  <a:spcPct val="114000"/>
                </a:lnSpc>
              </a:pPr>
              <a:endParaRPr lang="en-US" sz="1400" dirty="0">
                <a:solidFill>
                  <a:srgbClr val="595959"/>
                </a:solidFill>
              </a:endParaRPr>
            </a:p>
          </p:txBody>
        </p:sp>
        <p:sp>
          <p:nvSpPr>
            <p:cNvPr id="29" name="Rectangle 28"/>
            <p:cNvSpPr/>
            <p:nvPr/>
          </p:nvSpPr>
          <p:spPr>
            <a:xfrm>
              <a:off x="342900" y="3297611"/>
              <a:ext cx="122382" cy="457200"/>
            </a:xfrm>
            <a:prstGeom prst="rect">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34" name="TextBox 33"/>
            <p:cNvSpPr txBox="1"/>
            <p:nvPr/>
          </p:nvSpPr>
          <p:spPr>
            <a:xfrm>
              <a:off x="481834" y="3233824"/>
              <a:ext cx="637308" cy="584775"/>
            </a:xfrm>
            <a:prstGeom prst="rect">
              <a:avLst/>
            </a:prstGeom>
            <a:noFill/>
          </p:spPr>
          <p:txBody>
            <a:bodyPr wrap="square" rtlCol="0">
              <a:spAutoFit/>
            </a:bodyPr>
            <a:lstStyle/>
            <a:p>
              <a:r>
                <a:rPr lang="en-US" sz="3200" dirty="0">
                  <a:solidFill>
                    <a:schemeClr val="tx2">
                      <a:lumMod val="60000"/>
                      <a:lumOff val="40000"/>
                    </a:schemeClr>
                  </a:solidFill>
                  <a:latin typeface="Impact" pitchFamily="34" charset="0"/>
                </a:rPr>
                <a:t>05</a:t>
              </a:r>
            </a:p>
          </p:txBody>
        </p:sp>
      </p:grpSp>
      <p:sp>
        <p:nvSpPr>
          <p:cNvPr id="39" name="TextBox 38"/>
          <p:cNvSpPr txBox="1"/>
          <p:nvPr/>
        </p:nvSpPr>
        <p:spPr>
          <a:xfrm>
            <a:off x="1146343" y="3053467"/>
            <a:ext cx="4848862" cy="338554"/>
          </a:xfrm>
          <a:prstGeom prst="rect">
            <a:avLst/>
          </a:prstGeom>
          <a:noFill/>
        </p:spPr>
        <p:txBody>
          <a:bodyPr wrap="square" rtlCol="0">
            <a:spAutoFit/>
          </a:bodyPr>
          <a:lstStyle/>
          <a:p>
            <a:r>
              <a:rPr lang="en-IN" sz="1600" dirty="0" err="1"/>
              <a:t>Sify</a:t>
            </a:r>
            <a:r>
              <a:rPr lang="en-IN" sz="1600" dirty="0"/>
              <a:t> engagement models/key strengths</a:t>
            </a:r>
            <a:endParaRPr lang="en-US" sz="1600" dirty="0"/>
          </a:p>
        </p:txBody>
      </p:sp>
      <p:sp>
        <p:nvSpPr>
          <p:cNvPr id="40" name="TextBox 39"/>
          <p:cNvSpPr txBox="1"/>
          <p:nvPr/>
        </p:nvSpPr>
        <p:spPr>
          <a:xfrm>
            <a:off x="1162963" y="3689660"/>
            <a:ext cx="6262026" cy="338554"/>
          </a:xfrm>
          <a:prstGeom prst="rect">
            <a:avLst/>
          </a:prstGeom>
          <a:noFill/>
        </p:spPr>
        <p:txBody>
          <a:bodyPr wrap="square" rtlCol="0">
            <a:spAutoFit/>
          </a:bodyPr>
          <a:lstStyle/>
          <a:p>
            <a:r>
              <a:rPr lang="en-US" sz="1600" dirty="0" err="1"/>
              <a:t>Sify</a:t>
            </a:r>
            <a:r>
              <a:rPr lang="en-US" sz="1600" dirty="0"/>
              <a:t> customer references</a:t>
            </a:r>
          </a:p>
        </p:txBody>
      </p:sp>
      <p:sp>
        <p:nvSpPr>
          <p:cNvPr id="42" name="Slide Number Placeholder 41"/>
          <p:cNvSpPr>
            <a:spLocks noGrp="1"/>
          </p:cNvSpPr>
          <p:nvPr>
            <p:ph type="sldNum" sz="quarter" idx="12"/>
          </p:nvPr>
        </p:nvSpPr>
        <p:spPr/>
        <p:txBody>
          <a:bodyPr/>
          <a:lstStyle/>
          <a:p>
            <a:fld id="{D6AB342A-830E-438F-A6A8-BEDF509AB0A8}" type="slidenum">
              <a:rPr lang="en-US" smtClean="0"/>
              <a:pPr/>
              <a:t>2</a:t>
            </a:fld>
            <a:endParaRPr lang="en-US" dirty="0"/>
          </a:p>
        </p:txBody>
      </p:sp>
    </p:spTree>
    <p:extLst>
      <p:ext uri="{BB962C8B-B14F-4D97-AF65-F5344CB8AC3E}">
        <p14:creationId xmlns:p14="http://schemas.microsoft.com/office/powerpoint/2010/main" val="297937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00" y="367206"/>
            <a:ext cx="7538400" cy="369322"/>
          </a:xfrm>
        </p:spPr>
        <p:txBody>
          <a:bodyPr/>
          <a:lstStyle/>
          <a:p>
            <a:r>
              <a:rPr lang="en-US" dirty="0"/>
              <a:t>security transformation - Cloud @ core </a:t>
            </a:r>
          </a:p>
        </p:txBody>
      </p:sp>
      <p:grpSp>
        <p:nvGrpSpPr>
          <p:cNvPr id="3" name="Group 3">
            <a:extLst>
              <a:ext uri="{FF2B5EF4-FFF2-40B4-BE49-F238E27FC236}">
                <a16:creationId xmlns:a16="http://schemas.microsoft.com/office/drawing/2014/main" id="{23DFE5FB-40BB-40E8-8205-F69A546F7E39}"/>
              </a:ext>
            </a:extLst>
          </p:cNvPr>
          <p:cNvGrpSpPr/>
          <p:nvPr/>
        </p:nvGrpSpPr>
        <p:grpSpPr>
          <a:xfrm>
            <a:off x="2426764" y="800184"/>
            <a:ext cx="5273819" cy="3664534"/>
            <a:chOff x="2545112" y="537829"/>
            <a:chExt cx="5531201" cy="3843377"/>
          </a:xfrm>
        </p:grpSpPr>
        <p:pic>
          <p:nvPicPr>
            <p:cNvPr id="5" name="Picture 4">
              <a:extLst>
                <a:ext uri="{FF2B5EF4-FFF2-40B4-BE49-F238E27FC236}">
                  <a16:creationId xmlns:a16="http://schemas.microsoft.com/office/drawing/2014/main" id="{84A89873-10A6-483A-8792-2736B341CEE3}"/>
                </a:ext>
              </a:extLst>
            </p:cNvPr>
            <p:cNvPicPr>
              <a:picLocks noChangeAspect="1"/>
            </p:cNvPicPr>
            <p:nvPr/>
          </p:nvPicPr>
          <p:blipFill>
            <a:blip r:embed="rId2" cstate="print"/>
            <a:stretch>
              <a:fillRect/>
            </a:stretch>
          </p:blipFill>
          <p:spPr>
            <a:xfrm>
              <a:off x="3256949" y="1382060"/>
              <a:ext cx="2415515" cy="2431654"/>
            </a:xfrm>
            <a:prstGeom prst="rect">
              <a:avLst/>
            </a:prstGeom>
          </p:spPr>
        </p:pic>
        <p:sp>
          <p:nvSpPr>
            <p:cNvPr id="6" name="Rectangle 5">
              <a:extLst>
                <a:ext uri="{FF2B5EF4-FFF2-40B4-BE49-F238E27FC236}">
                  <a16:creationId xmlns:a16="http://schemas.microsoft.com/office/drawing/2014/main" id="{E81EFECE-5527-4185-AA7F-C13C72A2BCD3}"/>
                </a:ext>
              </a:extLst>
            </p:cNvPr>
            <p:cNvSpPr>
              <a:spLocks noChangeArrowheads="1"/>
            </p:cNvSpPr>
            <p:nvPr/>
          </p:nvSpPr>
          <p:spPr bwMode="auto">
            <a:xfrm>
              <a:off x="3888270" y="2760236"/>
              <a:ext cx="1134833" cy="67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400" b="1" u="none" strike="noStrike" kern="0" cap="none" spc="0" normalizeH="0" baseline="0" noProof="0" dirty="0">
                  <a:ln>
                    <a:noFill/>
                  </a:ln>
                  <a:solidFill>
                    <a:srgbClr val="546670"/>
                  </a:solidFill>
                  <a:effectLst/>
                  <a:uLnTx/>
                  <a:uFillTx/>
                  <a:latin typeface="Arial Narrow" panose="020B0506020102020204" pitchFamily="34" charset="0"/>
                  <a:sym typeface="Arial"/>
                </a:rPr>
                <a:t>Cloud at Core</a:t>
              </a:r>
            </a:p>
            <a:p>
              <a:pPr algn="ctr" defTabSz="685800">
                <a:defRPr/>
              </a:pPr>
              <a:r>
                <a:rPr lang="en-US" altLang="en-US" sz="1400" b="1" dirty="0">
                  <a:solidFill>
                    <a:srgbClr val="546670"/>
                  </a:solidFill>
                  <a:latin typeface="Arial Narrow" panose="020B0506020102020204" pitchFamily="34" charset="0"/>
                </a:rPr>
                <a:t>of </a:t>
              </a:r>
              <a:r>
                <a:rPr lang="en-US" altLang="en-US" sz="1400" b="1" i="1" dirty="0">
                  <a:solidFill>
                    <a:srgbClr val="546670"/>
                  </a:solidFill>
                  <a:latin typeface="Arial Narrow" panose="020B0506020102020204" pitchFamily="34" charset="0"/>
                </a:rPr>
                <a:t>Security </a:t>
              </a:r>
            </a:p>
            <a:p>
              <a:pPr algn="ctr" defTabSz="685800">
                <a:defRPr/>
              </a:pPr>
              <a:r>
                <a:rPr lang="en-US" altLang="en-US" sz="1400" b="1" i="1" dirty="0">
                  <a:solidFill>
                    <a:srgbClr val="546670"/>
                  </a:solidFill>
                  <a:latin typeface="Arial Narrow" panose="020B0506020102020204" pitchFamily="34" charset="0"/>
                </a:rPr>
                <a:t>Transformation</a:t>
              </a:r>
            </a:p>
          </p:txBody>
        </p:sp>
        <p:pic>
          <p:nvPicPr>
            <p:cNvPr id="7" name="Picture 6">
              <a:extLst>
                <a:ext uri="{FF2B5EF4-FFF2-40B4-BE49-F238E27FC236}">
                  <a16:creationId xmlns:a16="http://schemas.microsoft.com/office/drawing/2014/main" id="{CF6BDC10-DF30-4CA1-B909-24D55F6DAF92}"/>
                </a:ext>
              </a:extLst>
            </p:cNvPr>
            <p:cNvPicPr>
              <a:picLocks noChangeAspect="1"/>
            </p:cNvPicPr>
            <p:nvPr/>
          </p:nvPicPr>
          <p:blipFill>
            <a:blip r:embed="rId3" cstate="print"/>
            <a:stretch>
              <a:fillRect/>
            </a:stretch>
          </p:blipFill>
          <p:spPr>
            <a:xfrm>
              <a:off x="4190828" y="966222"/>
              <a:ext cx="507716" cy="290939"/>
            </a:xfrm>
            <a:prstGeom prst="rect">
              <a:avLst/>
            </a:prstGeom>
          </p:spPr>
        </p:pic>
        <p:sp>
          <p:nvSpPr>
            <p:cNvPr id="8" name="Rectangle 7">
              <a:extLst>
                <a:ext uri="{FF2B5EF4-FFF2-40B4-BE49-F238E27FC236}">
                  <a16:creationId xmlns:a16="http://schemas.microsoft.com/office/drawing/2014/main" id="{389B385A-0085-49FF-AC2A-55784A0B3081}"/>
                </a:ext>
              </a:extLst>
            </p:cNvPr>
            <p:cNvSpPr/>
            <p:nvPr/>
          </p:nvSpPr>
          <p:spPr>
            <a:xfrm>
              <a:off x="5377899" y="3771469"/>
              <a:ext cx="1543711" cy="2905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dirty="0">
                  <a:ln>
                    <a:noFill/>
                  </a:ln>
                  <a:solidFill>
                    <a:srgbClr val="B0C800"/>
                  </a:solidFill>
                  <a:effectLst/>
                  <a:uLnTx/>
                  <a:uFillTx/>
                  <a:latin typeface="Arial Narrow" panose="020B0506020102020204" pitchFamily="34" charset="0"/>
                  <a:sym typeface="Arial"/>
                </a:rPr>
                <a:t>Security as a Service</a:t>
              </a:r>
            </a:p>
          </p:txBody>
        </p:sp>
        <p:sp>
          <p:nvSpPr>
            <p:cNvPr id="9" name="Rectangle 8">
              <a:extLst>
                <a:ext uri="{FF2B5EF4-FFF2-40B4-BE49-F238E27FC236}">
                  <a16:creationId xmlns:a16="http://schemas.microsoft.com/office/drawing/2014/main" id="{2105A95D-7301-49DD-9C39-0871D2CC2877}"/>
                </a:ext>
              </a:extLst>
            </p:cNvPr>
            <p:cNvSpPr/>
            <p:nvPr/>
          </p:nvSpPr>
          <p:spPr>
            <a:xfrm>
              <a:off x="5377899" y="3961569"/>
              <a:ext cx="2285136" cy="4196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0" cap="none" spc="0" normalizeH="0" baseline="0" noProof="0" dirty="0">
                  <a:ln>
                    <a:noFill/>
                  </a:ln>
                  <a:solidFill>
                    <a:srgbClr val="000000"/>
                  </a:solidFill>
                  <a:effectLst/>
                  <a:uLnTx/>
                  <a:uFillTx/>
                  <a:latin typeface="Arial Narrow" panose="020B0506020102020204" pitchFamily="34" charset="0"/>
                  <a:sym typeface="Arial"/>
                </a:rPr>
                <a:t>For the Cloud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000" dirty="0">
                  <a:latin typeface="Arial Narrow" panose="020B0506020102020204" pitchFamily="34" charset="0"/>
                </a:rPr>
                <a:t>Security Services build for Cloud IT</a:t>
              </a:r>
              <a:endParaRPr kumimoji="0" lang="en-IN" sz="1000" b="0" i="0" u="none" strike="noStrike" kern="0" cap="none" spc="0" normalizeH="0" baseline="0" noProof="0" dirty="0">
                <a:ln>
                  <a:noFill/>
                </a:ln>
                <a:solidFill>
                  <a:srgbClr val="000000"/>
                </a:solidFill>
                <a:effectLst/>
                <a:uLnTx/>
                <a:uFillTx/>
                <a:latin typeface="Arial Narrow" panose="020B0506020102020204" pitchFamily="34" charset="0"/>
                <a:sym typeface="Arial"/>
              </a:endParaRPr>
            </a:p>
          </p:txBody>
        </p:sp>
        <p:pic>
          <p:nvPicPr>
            <p:cNvPr id="10" name="Picture 9">
              <a:extLst>
                <a:ext uri="{FF2B5EF4-FFF2-40B4-BE49-F238E27FC236}">
                  <a16:creationId xmlns:a16="http://schemas.microsoft.com/office/drawing/2014/main" id="{FBE46FFC-2330-4C2A-8D54-AD3AD517C2D6}"/>
                </a:ext>
              </a:extLst>
            </p:cNvPr>
            <p:cNvPicPr>
              <a:picLocks noChangeAspect="1"/>
            </p:cNvPicPr>
            <p:nvPr/>
          </p:nvPicPr>
          <p:blipFill>
            <a:blip r:embed="rId4" cstate="print"/>
            <a:stretch>
              <a:fillRect/>
            </a:stretch>
          </p:blipFill>
          <p:spPr>
            <a:xfrm>
              <a:off x="5297968" y="1257161"/>
              <a:ext cx="503573" cy="473951"/>
            </a:xfrm>
            <a:prstGeom prst="rect">
              <a:avLst/>
            </a:prstGeom>
          </p:spPr>
        </p:pic>
        <p:sp>
          <p:nvSpPr>
            <p:cNvPr id="11" name="Rectangle 10">
              <a:extLst>
                <a:ext uri="{FF2B5EF4-FFF2-40B4-BE49-F238E27FC236}">
                  <a16:creationId xmlns:a16="http://schemas.microsoft.com/office/drawing/2014/main" id="{05C8C1B8-2B32-4AE6-A5CB-9FE1B53EE7A7}"/>
                </a:ext>
              </a:extLst>
            </p:cNvPr>
            <p:cNvSpPr/>
            <p:nvPr/>
          </p:nvSpPr>
          <p:spPr>
            <a:xfrm>
              <a:off x="4612366" y="537829"/>
              <a:ext cx="1750503" cy="2905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dirty="0">
                  <a:ln>
                    <a:noFill/>
                  </a:ln>
                  <a:solidFill>
                    <a:srgbClr val="B0C800"/>
                  </a:solidFill>
                  <a:effectLst/>
                  <a:uLnTx/>
                  <a:uFillTx/>
                  <a:latin typeface="Arial Narrow" panose="020B0506020102020204" pitchFamily="34" charset="0"/>
                  <a:sym typeface="Arial"/>
                </a:rPr>
                <a:t>Cloud delivered Security</a:t>
              </a:r>
            </a:p>
          </p:txBody>
        </p:sp>
        <p:pic>
          <p:nvPicPr>
            <p:cNvPr id="12" name="Picture 11">
              <a:extLst>
                <a:ext uri="{FF2B5EF4-FFF2-40B4-BE49-F238E27FC236}">
                  <a16:creationId xmlns:a16="http://schemas.microsoft.com/office/drawing/2014/main" id="{424F9607-177F-4266-838B-1BAF4B8F7585}"/>
                </a:ext>
              </a:extLst>
            </p:cNvPr>
            <p:cNvPicPr>
              <a:picLocks noChangeAspect="1"/>
            </p:cNvPicPr>
            <p:nvPr/>
          </p:nvPicPr>
          <p:blipFill>
            <a:blip r:embed="rId5" cstate="print"/>
            <a:stretch>
              <a:fillRect/>
            </a:stretch>
          </p:blipFill>
          <p:spPr>
            <a:xfrm>
              <a:off x="5724748" y="2130105"/>
              <a:ext cx="596891" cy="360193"/>
            </a:xfrm>
            <a:prstGeom prst="rect">
              <a:avLst/>
            </a:prstGeom>
          </p:spPr>
        </p:pic>
        <p:sp>
          <p:nvSpPr>
            <p:cNvPr id="13" name="Rectangle 12">
              <a:extLst>
                <a:ext uri="{FF2B5EF4-FFF2-40B4-BE49-F238E27FC236}">
                  <a16:creationId xmlns:a16="http://schemas.microsoft.com/office/drawing/2014/main" id="{A9E16F12-9A69-412C-9AEC-3B7498949C9F}"/>
                </a:ext>
              </a:extLst>
            </p:cNvPr>
            <p:cNvSpPr/>
            <p:nvPr/>
          </p:nvSpPr>
          <p:spPr>
            <a:xfrm>
              <a:off x="6235892" y="1994285"/>
              <a:ext cx="1689978" cy="2663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50" b="1" i="0" u="none" strike="noStrike" kern="0" cap="none" spc="0" normalizeH="0" baseline="0" noProof="0" dirty="0">
                  <a:ln>
                    <a:noFill/>
                  </a:ln>
                  <a:solidFill>
                    <a:srgbClr val="B0C800"/>
                  </a:solidFill>
                  <a:effectLst/>
                  <a:uLnTx/>
                  <a:uFillTx/>
                  <a:latin typeface="Arial Narrow" panose="020B0506020102020204" pitchFamily="34" charset="0"/>
                  <a:sym typeface="Arial"/>
                </a:rPr>
                <a:t>SDN &amp; NFV based Services</a:t>
              </a:r>
            </a:p>
          </p:txBody>
        </p:sp>
        <p:sp>
          <p:nvSpPr>
            <p:cNvPr id="14" name="Rectangle 13">
              <a:extLst>
                <a:ext uri="{FF2B5EF4-FFF2-40B4-BE49-F238E27FC236}">
                  <a16:creationId xmlns:a16="http://schemas.microsoft.com/office/drawing/2014/main" id="{3BA5E156-FE21-4A8F-914E-44D588C0D07D}"/>
                </a:ext>
              </a:extLst>
            </p:cNvPr>
            <p:cNvSpPr/>
            <p:nvPr/>
          </p:nvSpPr>
          <p:spPr>
            <a:xfrm>
              <a:off x="6321639" y="2172778"/>
              <a:ext cx="1754674" cy="38735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a:ln>
                    <a:noFill/>
                  </a:ln>
                  <a:solidFill>
                    <a:srgbClr val="000000"/>
                  </a:solidFill>
                  <a:effectLst/>
                  <a:uLnTx/>
                  <a:uFillTx/>
                  <a:latin typeface="Arial Narrow" panose="020B0506020102020204" pitchFamily="34" charset="0"/>
                  <a:sym typeface="Arial"/>
                </a:rPr>
                <a:t>ADC | WAF | NGFW | NIPS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900" dirty="0">
                  <a:latin typeface="Arial Narrow" panose="020B0506020102020204" pitchFamily="34" charset="0"/>
                </a:rPr>
                <a:t>Vendor-agnostic approach</a:t>
              </a:r>
              <a:endParaRPr kumimoji="0" lang="en-IN" sz="900" b="0" i="0" u="none" strike="noStrike" kern="0" cap="none" spc="0" normalizeH="0" baseline="0" noProof="0" dirty="0">
                <a:ln>
                  <a:noFill/>
                </a:ln>
                <a:solidFill>
                  <a:srgbClr val="000000"/>
                </a:solidFill>
                <a:effectLst/>
                <a:uLnTx/>
                <a:uFillTx/>
                <a:latin typeface="Arial Narrow" panose="020B0506020102020204" pitchFamily="34" charset="0"/>
                <a:sym typeface="Arial"/>
              </a:endParaRPr>
            </a:p>
          </p:txBody>
        </p:sp>
        <p:pic>
          <p:nvPicPr>
            <p:cNvPr id="15" name="Picture 14">
              <a:extLst>
                <a:ext uri="{FF2B5EF4-FFF2-40B4-BE49-F238E27FC236}">
                  <a16:creationId xmlns:a16="http://schemas.microsoft.com/office/drawing/2014/main" id="{E0371AA8-7007-4688-8E40-67E5054B8AE6}"/>
                </a:ext>
              </a:extLst>
            </p:cNvPr>
            <p:cNvPicPr>
              <a:picLocks noChangeAspect="1"/>
            </p:cNvPicPr>
            <p:nvPr/>
          </p:nvPicPr>
          <p:blipFill>
            <a:blip r:embed="rId6" cstate="print"/>
            <a:stretch>
              <a:fillRect/>
            </a:stretch>
          </p:blipFill>
          <p:spPr>
            <a:xfrm>
              <a:off x="5691981" y="3069983"/>
              <a:ext cx="430682" cy="449684"/>
            </a:xfrm>
            <a:prstGeom prst="rect">
              <a:avLst/>
            </a:prstGeom>
          </p:spPr>
        </p:pic>
        <p:sp>
          <p:nvSpPr>
            <p:cNvPr id="16" name="Rectangle 15">
              <a:extLst>
                <a:ext uri="{FF2B5EF4-FFF2-40B4-BE49-F238E27FC236}">
                  <a16:creationId xmlns:a16="http://schemas.microsoft.com/office/drawing/2014/main" id="{46E49592-EA14-4ACD-AE9D-A02B7116CCC0}"/>
                </a:ext>
              </a:extLst>
            </p:cNvPr>
            <p:cNvSpPr/>
            <p:nvPr/>
          </p:nvSpPr>
          <p:spPr>
            <a:xfrm>
              <a:off x="6087521" y="3043498"/>
              <a:ext cx="1602746" cy="266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50" b="1" dirty="0">
                  <a:solidFill>
                    <a:srgbClr val="B0C800"/>
                  </a:solidFill>
                  <a:latin typeface="Arial Narrow" panose="020B0506020102020204" pitchFamily="34" charset="0"/>
                </a:rPr>
                <a:t>Security for Mobility</a:t>
              </a:r>
              <a:endParaRPr kumimoji="0" lang="en-IN" sz="1050" b="1" i="0" u="none" strike="noStrike" kern="0" cap="none" spc="0" normalizeH="0" baseline="0" noProof="0" dirty="0">
                <a:ln>
                  <a:noFill/>
                </a:ln>
                <a:solidFill>
                  <a:srgbClr val="B0C800"/>
                </a:solidFill>
                <a:effectLst/>
                <a:uLnTx/>
                <a:uFillTx/>
                <a:latin typeface="Arial Narrow" panose="020B0506020102020204" pitchFamily="34" charset="0"/>
                <a:sym typeface="Arial"/>
              </a:endParaRPr>
            </a:p>
          </p:txBody>
        </p:sp>
        <p:sp>
          <p:nvSpPr>
            <p:cNvPr id="17" name="Rectangle 16">
              <a:extLst>
                <a:ext uri="{FF2B5EF4-FFF2-40B4-BE49-F238E27FC236}">
                  <a16:creationId xmlns:a16="http://schemas.microsoft.com/office/drawing/2014/main" id="{284E1B51-D9CB-4181-81D2-F119B9E17DA0}"/>
                </a:ext>
              </a:extLst>
            </p:cNvPr>
            <p:cNvSpPr/>
            <p:nvPr/>
          </p:nvSpPr>
          <p:spPr>
            <a:xfrm>
              <a:off x="6142210" y="3210153"/>
              <a:ext cx="1486226" cy="2420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a:ln>
                    <a:noFill/>
                  </a:ln>
                  <a:solidFill>
                    <a:srgbClr val="000000"/>
                  </a:solidFill>
                  <a:effectLst/>
                  <a:uLnTx/>
                  <a:uFillTx/>
                  <a:latin typeface="Arial Narrow" panose="020B0506020102020204" pitchFamily="34" charset="0"/>
                  <a:sym typeface="Arial"/>
                </a:rPr>
                <a:t>Anti-</a:t>
              </a:r>
              <a:r>
                <a:rPr kumimoji="0" lang="en-IN" sz="900" b="0" i="0" u="none" strike="noStrike" kern="0" cap="none" spc="0" normalizeH="0" baseline="0" noProof="0" dirty="0" err="1">
                  <a:ln>
                    <a:noFill/>
                  </a:ln>
                  <a:solidFill>
                    <a:srgbClr val="000000"/>
                  </a:solidFill>
                  <a:effectLst/>
                  <a:uLnTx/>
                  <a:uFillTx/>
                  <a:latin typeface="Arial Narrow" panose="020B0506020102020204" pitchFamily="34" charset="0"/>
                  <a:sym typeface="Arial"/>
                </a:rPr>
                <a:t>Phising</a:t>
              </a:r>
              <a:r>
                <a:rPr kumimoji="0" lang="en-IN" sz="900" b="0" i="0" u="none" strike="noStrike" kern="0" cap="none" spc="0" normalizeH="0" baseline="0" noProof="0" dirty="0">
                  <a:ln>
                    <a:noFill/>
                  </a:ln>
                  <a:solidFill>
                    <a:srgbClr val="000000"/>
                  </a:solidFill>
                  <a:effectLst/>
                  <a:uLnTx/>
                  <a:uFillTx/>
                  <a:latin typeface="Arial Narrow" panose="020B0506020102020204" pitchFamily="34" charset="0"/>
                  <a:sym typeface="Arial"/>
                </a:rPr>
                <a:t> | Anti-rogue</a:t>
              </a:r>
            </a:p>
          </p:txBody>
        </p:sp>
        <p:pic>
          <p:nvPicPr>
            <p:cNvPr id="18" name="Picture 17">
              <a:extLst>
                <a:ext uri="{FF2B5EF4-FFF2-40B4-BE49-F238E27FC236}">
                  <a16:creationId xmlns:a16="http://schemas.microsoft.com/office/drawing/2014/main" id="{5C44FF43-0C41-4418-9795-96D9CE2C1C96}"/>
                </a:ext>
              </a:extLst>
            </p:cNvPr>
            <p:cNvPicPr>
              <a:picLocks noChangeAspect="1"/>
            </p:cNvPicPr>
            <p:nvPr/>
          </p:nvPicPr>
          <p:blipFill>
            <a:blip r:embed="rId7" cstate="print"/>
            <a:stretch>
              <a:fillRect/>
            </a:stretch>
          </p:blipFill>
          <p:spPr>
            <a:xfrm>
              <a:off x="4858300" y="3772473"/>
              <a:ext cx="551507" cy="404831"/>
            </a:xfrm>
            <a:prstGeom prst="rect">
              <a:avLst/>
            </a:prstGeom>
          </p:spPr>
        </p:pic>
        <p:pic>
          <p:nvPicPr>
            <p:cNvPr id="19" name="Picture 18">
              <a:extLst>
                <a:ext uri="{FF2B5EF4-FFF2-40B4-BE49-F238E27FC236}">
                  <a16:creationId xmlns:a16="http://schemas.microsoft.com/office/drawing/2014/main" id="{C783C9EB-B838-4D33-BE12-DAE86CBA40A2}"/>
                </a:ext>
              </a:extLst>
            </p:cNvPr>
            <p:cNvPicPr>
              <a:picLocks noChangeAspect="1"/>
            </p:cNvPicPr>
            <p:nvPr/>
          </p:nvPicPr>
          <p:blipFill>
            <a:blip r:embed="rId8" cstate="print"/>
            <a:stretch>
              <a:fillRect/>
            </a:stretch>
          </p:blipFill>
          <p:spPr>
            <a:xfrm>
              <a:off x="3565855" y="3753056"/>
              <a:ext cx="410600" cy="442677"/>
            </a:xfrm>
            <a:prstGeom prst="rect">
              <a:avLst/>
            </a:prstGeom>
          </p:spPr>
        </p:pic>
        <p:pic>
          <p:nvPicPr>
            <p:cNvPr id="20" name="Picture 19">
              <a:extLst>
                <a:ext uri="{FF2B5EF4-FFF2-40B4-BE49-F238E27FC236}">
                  <a16:creationId xmlns:a16="http://schemas.microsoft.com/office/drawing/2014/main" id="{1F0F9381-255B-4218-8980-B159A415ADA3}"/>
                </a:ext>
              </a:extLst>
            </p:cNvPr>
            <p:cNvPicPr>
              <a:picLocks noChangeAspect="1"/>
            </p:cNvPicPr>
            <p:nvPr/>
          </p:nvPicPr>
          <p:blipFill>
            <a:blip r:embed="rId9" cstate="print"/>
            <a:stretch>
              <a:fillRect/>
            </a:stretch>
          </p:blipFill>
          <p:spPr>
            <a:xfrm>
              <a:off x="2757743" y="3002175"/>
              <a:ext cx="499203" cy="396193"/>
            </a:xfrm>
            <a:prstGeom prst="rect">
              <a:avLst/>
            </a:prstGeom>
          </p:spPr>
        </p:pic>
        <p:pic>
          <p:nvPicPr>
            <p:cNvPr id="21" name="Picture 20">
              <a:extLst>
                <a:ext uri="{FF2B5EF4-FFF2-40B4-BE49-F238E27FC236}">
                  <a16:creationId xmlns:a16="http://schemas.microsoft.com/office/drawing/2014/main" id="{CEB269E7-8495-42CD-8C79-50181AA7D6B3}"/>
                </a:ext>
              </a:extLst>
            </p:cNvPr>
            <p:cNvPicPr>
              <a:picLocks noChangeAspect="1"/>
            </p:cNvPicPr>
            <p:nvPr/>
          </p:nvPicPr>
          <p:blipFill>
            <a:blip r:embed="rId10" cstate="print"/>
            <a:stretch>
              <a:fillRect/>
            </a:stretch>
          </p:blipFill>
          <p:spPr>
            <a:xfrm>
              <a:off x="2545112" y="2043601"/>
              <a:ext cx="578854" cy="488189"/>
            </a:xfrm>
            <a:prstGeom prst="rect">
              <a:avLst/>
            </a:prstGeom>
          </p:spPr>
        </p:pic>
        <p:pic>
          <p:nvPicPr>
            <p:cNvPr id="22" name="Picture 21">
              <a:extLst>
                <a:ext uri="{FF2B5EF4-FFF2-40B4-BE49-F238E27FC236}">
                  <a16:creationId xmlns:a16="http://schemas.microsoft.com/office/drawing/2014/main" id="{597B85AD-BD46-46B7-B2D7-5C68714169CC}"/>
                </a:ext>
              </a:extLst>
            </p:cNvPr>
            <p:cNvPicPr>
              <a:picLocks noChangeAspect="1"/>
            </p:cNvPicPr>
            <p:nvPr/>
          </p:nvPicPr>
          <p:blipFill>
            <a:blip r:embed="rId11" cstate="print"/>
            <a:stretch>
              <a:fillRect/>
            </a:stretch>
          </p:blipFill>
          <p:spPr>
            <a:xfrm>
              <a:off x="3237430" y="1257161"/>
              <a:ext cx="419345" cy="428876"/>
            </a:xfrm>
            <a:prstGeom prst="rect">
              <a:avLst/>
            </a:prstGeom>
          </p:spPr>
        </p:pic>
      </p:grpSp>
      <p:sp>
        <p:nvSpPr>
          <p:cNvPr id="23" name="Rectangle 22">
            <a:extLst>
              <a:ext uri="{FF2B5EF4-FFF2-40B4-BE49-F238E27FC236}">
                <a16:creationId xmlns:a16="http://schemas.microsoft.com/office/drawing/2014/main" id="{347BC412-9F89-486D-AEFC-9DF6A3624DC4}"/>
              </a:ext>
            </a:extLst>
          </p:cNvPr>
          <p:cNvSpPr/>
          <p:nvPr/>
        </p:nvSpPr>
        <p:spPr>
          <a:xfrm>
            <a:off x="4397823" y="969367"/>
            <a:ext cx="1942687"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0" cap="none" spc="0" normalizeH="0" baseline="0" noProof="0" dirty="0">
                <a:ln>
                  <a:noFill/>
                </a:ln>
                <a:solidFill>
                  <a:srgbClr val="000000"/>
                </a:solidFill>
                <a:effectLst/>
                <a:uLnTx/>
                <a:uFillTx/>
                <a:latin typeface="Arial Narrow" panose="020B0506020102020204" pitchFamily="34" charset="0"/>
                <a:sym typeface="Arial"/>
              </a:rPr>
              <a:t>From the Cloud</a:t>
            </a:r>
          </a:p>
          <a:p>
            <a:pPr marL="0" marR="0" lvl="0" indent="0" defTabSz="914400" rtl="0" eaLnBrk="1" fontAlgn="auto" latinLnBrk="0" hangingPunct="1">
              <a:lnSpc>
                <a:spcPct val="100000"/>
              </a:lnSpc>
              <a:spcBef>
                <a:spcPts val="0"/>
              </a:spcBef>
              <a:spcAft>
                <a:spcPts val="0"/>
              </a:spcAft>
              <a:buClrTx/>
              <a:buSzTx/>
              <a:buFontTx/>
              <a:buNone/>
              <a:tabLst/>
              <a:defRPr/>
            </a:pPr>
            <a:r>
              <a:rPr lang="en-IN" sz="1000" dirty="0">
                <a:latin typeface="Arial Narrow" panose="020B0506020102020204" pitchFamily="34" charset="0"/>
              </a:rPr>
              <a:t>Security Services on utility model</a:t>
            </a:r>
            <a:endParaRPr kumimoji="0" lang="en-IN" sz="1000" b="0" i="0" u="none" strike="noStrike" kern="0" cap="none" spc="0" normalizeH="0" baseline="0" noProof="0" dirty="0">
              <a:ln>
                <a:noFill/>
              </a:ln>
              <a:solidFill>
                <a:srgbClr val="000000"/>
              </a:solidFill>
              <a:effectLst/>
              <a:uLnTx/>
              <a:uFillTx/>
              <a:latin typeface="Arial Narrow" panose="020B0506020102020204" pitchFamily="34" charset="0"/>
              <a:sym typeface="Arial"/>
            </a:endParaRPr>
          </a:p>
        </p:txBody>
      </p:sp>
      <p:sp>
        <p:nvSpPr>
          <p:cNvPr id="24" name="Rectangle 23">
            <a:extLst>
              <a:ext uri="{FF2B5EF4-FFF2-40B4-BE49-F238E27FC236}">
                <a16:creationId xmlns:a16="http://schemas.microsoft.com/office/drawing/2014/main" id="{A5C95D97-A951-4235-9143-5A48CA3DAC45}"/>
              </a:ext>
            </a:extLst>
          </p:cNvPr>
          <p:cNvSpPr/>
          <p:nvPr/>
        </p:nvSpPr>
        <p:spPr>
          <a:xfrm>
            <a:off x="5594508" y="1498977"/>
            <a:ext cx="1629762"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50" b="1" dirty="0">
                <a:solidFill>
                  <a:srgbClr val="B0C800"/>
                </a:solidFill>
                <a:latin typeface="Arial Narrow" panose="020B0506020102020204" pitchFamily="34" charset="0"/>
              </a:rPr>
              <a:t>Cloud Access Security</a:t>
            </a:r>
            <a:endParaRPr kumimoji="0" lang="en-IN" sz="1050" b="1" i="0" u="none" strike="noStrike" kern="0" cap="none" spc="0" normalizeH="0" baseline="0" noProof="0" dirty="0">
              <a:ln>
                <a:noFill/>
              </a:ln>
              <a:solidFill>
                <a:srgbClr val="B0C800"/>
              </a:solidFill>
              <a:effectLst/>
              <a:uLnTx/>
              <a:uFillTx/>
              <a:latin typeface="Arial Narrow" panose="020B0506020102020204" pitchFamily="34" charset="0"/>
              <a:sym typeface="Arial"/>
            </a:endParaRPr>
          </a:p>
        </p:txBody>
      </p:sp>
      <p:sp>
        <p:nvSpPr>
          <p:cNvPr id="25" name="Rectangle 24">
            <a:extLst>
              <a:ext uri="{FF2B5EF4-FFF2-40B4-BE49-F238E27FC236}">
                <a16:creationId xmlns:a16="http://schemas.microsoft.com/office/drawing/2014/main" id="{84D018DD-49A9-4907-861F-32C66195E41B}"/>
              </a:ext>
            </a:extLst>
          </p:cNvPr>
          <p:cNvSpPr/>
          <p:nvPr/>
        </p:nvSpPr>
        <p:spPr>
          <a:xfrm>
            <a:off x="5490181" y="1679790"/>
            <a:ext cx="1864455"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a:ln>
                  <a:noFill/>
                </a:ln>
                <a:solidFill>
                  <a:srgbClr val="000000"/>
                </a:solidFill>
                <a:effectLst/>
                <a:uLnTx/>
                <a:uFillTx/>
                <a:latin typeface="Arial Narrow" panose="020B0506020102020204" pitchFamily="34" charset="0"/>
                <a:sym typeface="Arial"/>
              </a:rPr>
              <a:t>O365 | Salesforce | Google Apps </a:t>
            </a:r>
          </a:p>
        </p:txBody>
      </p:sp>
      <p:sp>
        <p:nvSpPr>
          <p:cNvPr id="26" name="Rectangle 25">
            <a:extLst>
              <a:ext uri="{FF2B5EF4-FFF2-40B4-BE49-F238E27FC236}">
                <a16:creationId xmlns:a16="http://schemas.microsoft.com/office/drawing/2014/main" id="{4EFC619D-1DA5-47A2-A7C3-6607D70DFB1B}"/>
              </a:ext>
            </a:extLst>
          </p:cNvPr>
          <p:cNvSpPr/>
          <p:nvPr/>
        </p:nvSpPr>
        <p:spPr>
          <a:xfrm>
            <a:off x="932783" y="3149283"/>
            <a:ext cx="1629762"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050" b="1" dirty="0">
                <a:solidFill>
                  <a:srgbClr val="B0C800"/>
                </a:solidFill>
                <a:latin typeface="Arial Narrow" panose="020B0506020102020204" pitchFamily="34" charset="0"/>
              </a:rPr>
              <a:t>Security Analytics</a:t>
            </a:r>
            <a:endParaRPr kumimoji="0" lang="en-IN" sz="1050" b="1" i="0" u="none" strike="noStrike" kern="0" cap="none" spc="0" normalizeH="0" baseline="0" noProof="0" dirty="0">
              <a:ln>
                <a:noFill/>
              </a:ln>
              <a:solidFill>
                <a:srgbClr val="B0C800"/>
              </a:solidFill>
              <a:effectLst/>
              <a:uLnTx/>
              <a:uFillTx/>
              <a:latin typeface="Arial Narrow" panose="020B0506020102020204" pitchFamily="34" charset="0"/>
              <a:sym typeface="Arial"/>
            </a:endParaRPr>
          </a:p>
        </p:txBody>
      </p:sp>
      <p:sp>
        <p:nvSpPr>
          <p:cNvPr id="27" name="Rectangle 26">
            <a:extLst>
              <a:ext uri="{FF2B5EF4-FFF2-40B4-BE49-F238E27FC236}">
                <a16:creationId xmlns:a16="http://schemas.microsoft.com/office/drawing/2014/main" id="{D09B966C-49F6-404A-8D39-3BB0E0BE3E81}"/>
              </a:ext>
            </a:extLst>
          </p:cNvPr>
          <p:cNvSpPr/>
          <p:nvPr/>
        </p:nvSpPr>
        <p:spPr>
          <a:xfrm>
            <a:off x="828456" y="3330096"/>
            <a:ext cx="186445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a:ln>
                  <a:noFill/>
                </a:ln>
                <a:solidFill>
                  <a:srgbClr val="000000"/>
                </a:solidFill>
                <a:effectLst/>
                <a:uLnTx/>
                <a:uFillTx/>
                <a:latin typeface="Arial Narrow" panose="020B0506020102020204" pitchFamily="34" charset="0"/>
                <a:sym typeface="Arial"/>
              </a:rPr>
              <a:t>En</a:t>
            </a:r>
            <a:r>
              <a:rPr lang="en-IN" sz="900" dirty="0">
                <a:latin typeface="Arial Narrow" panose="020B0506020102020204" pitchFamily="34" charset="0"/>
              </a:rPr>
              <a:t>rich Intelligence with Visibility and Analytics</a:t>
            </a:r>
            <a:endParaRPr kumimoji="0" lang="en-IN" sz="900" b="0" i="0" u="none" strike="noStrike" kern="0" cap="none" spc="0" normalizeH="0" baseline="0" noProof="0" dirty="0">
              <a:ln>
                <a:noFill/>
              </a:ln>
              <a:solidFill>
                <a:srgbClr val="000000"/>
              </a:solidFill>
              <a:effectLst/>
              <a:uLnTx/>
              <a:uFillTx/>
              <a:latin typeface="Arial Narrow" panose="020B0506020102020204" pitchFamily="34" charset="0"/>
              <a:sym typeface="Arial"/>
            </a:endParaRPr>
          </a:p>
        </p:txBody>
      </p:sp>
      <p:sp>
        <p:nvSpPr>
          <p:cNvPr id="28" name="Rectangle 27">
            <a:extLst>
              <a:ext uri="{FF2B5EF4-FFF2-40B4-BE49-F238E27FC236}">
                <a16:creationId xmlns:a16="http://schemas.microsoft.com/office/drawing/2014/main" id="{DB233391-6172-400C-B8A9-A88DDD31D650}"/>
              </a:ext>
            </a:extLst>
          </p:cNvPr>
          <p:cNvSpPr/>
          <p:nvPr/>
        </p:nvSpPr>
        <p:spPr>
          <a:xfrm>
            <a:off x="1564165" y="3915820"/>
            <a:ext cx="173408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50" b="1" i="0" u="none" strike="noStrike" kern="0" cap="none" spc="0" normalizeH="0" baseline="0" noProof="0" dirty="0">
                <a:ln>
                  <a:noFill/>
                </a:ln>
                <a:solidFill>
                  <a:srgbClr val="B0C800"/>
                </a:solidFill>
                <a:effectLst/>
                <a:uLnTx/>
                <a:uFillTx/>
                <a:latin typeface="Arial Narrow" panose="020B0506020102020204" pitchFamily="34" charset="0"/>
                <a:sym typeface="Arial"/>
              </a:rPr>
              <a:t>Securing the End Points</a:t>
            </a:r>
          </a:p>
        </p:txBody>
      </p:sp>
      <p:sp>
        <p:nvSpPr>
          <p:cNvPr id="29" name="Rectangle 28">
            <a:extLst>
              <a:ext uri="{FF2B5EF4-FFF2-40B4-BE49-F238E27FC236}">
                <a16:creationId xmlns:a16="http://schemas.microsoft.com/office/drawing/2014/main" id="{06B3C64D-00BD-4C47-9BA5-70F4817D1242}"/>
              </a:ext>
            </a:extLst>
          </p:cNvPr>
          <p:cNvSpPr/>
          <p:nvPr/>
        </p:nvSpPr>
        <p:spPr>
          <a:xfrm>
            <a:off x="1762777" y="4096546"/>
            <a:ext cx="1864455"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a:ln>
                  <a:noFill/>
                </a:ln>
                <a:solidFill>
                  <a:srgbClr val="000000"/>
                </a:solidFill>
                <a:effectLst/>
                <a:uLnTx/>
                <a:uFillTx/>
                <a:latin typeface="Arial Narrow" panose="020B0506020102020204" pitchFamily="34" charset="0"/>
                <a:sym typeface="Arial"/>
              </a:rPr>
              <a:t>User | Device | Thing</a:t>
            </a:r>
          </a:p>
        </p:txBody>
      </p:sp>
      <p:sp>
        <p:nvSpPr>
          <p:cNvPr id="30" name="Rectangle 29">
            <a:extLst>
              <a:ext uri="{FF2B5EF4-FFF2-40B4-BE49-F238E27FC236}">
                <a16:creationId xmlns:a16="http://schemas.microsoft.com/office/drawing/2014/main" id="{DF5CC4CB-0F66-42A9-8316-D31A5F31CFF7}"/>
              </a:ext>
            </a:extLst>
          </p:cNvPr>
          <p:cNvSpPr/>
          <p:nvPr/>
        </p:nvSpPr>
        <p:spPr>
          <a:xfrm>
            <a:off x="726381" y="2217448"/>
            <a:ext cx="1760128"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50" b="1" dirty="0">
                <a:solidFill>
                  <a:srgbClr val="B0C800"/>
                </a:solidFill>
                <a:latin typeface="Arial Narrow" panose="020B0506020102020204" pitchFamily="34" charset="0"/>
              </a:rPr>
              <a:t>Data Security on Cloud</a:t>
            </a:r>
            <a:endParaRPr kumimoji="0" lang="en-IN" sz="1050" b="1" i="0" u="none" strike="noStrike" kern="0" cap="none" spc="0" normalizeH="0" baseline="0" noProof="0" dirty="0">
              <a:ln>
                <a:noFill/>
              </a:ln>
              <a:solidFill>
                <a:srgbClr val="B0C800"/>
              </a:solidFill>
              <a:effectLst/>
              <a:uLnTx/>
              <a:uFillTx/>
              <a:latin typeface="Arial Narrow" panose="020B0506020102020204" pitchFamily="34" charset="0"/>
              <a:sym typeface="Arial"/>
            </a:endParaRPr>
          </a:p>
        </p:txBody>
      </p:sp>
      <p:sp>
        <p:nvSpPr>
          <p:cNvPr id="31" name="Rectangle 30">
            <a:extLst>
              <a:ext uri="{FF2B5EF4-FFF2-40B4-BE49-F238E27FC236}">
                <a16:creationId xmlns:a16="http://schemas.microsoft.com/office/drawing/2014/main" id="{22DDD7EE-3EE6-4A0B-BBB2-D92D2D027FA0}"/>
              </a:ext>
            </a:extLst>
          </p:cNvPr>
          <p:cNvSpPr/>
          <p:nvPr/>
        </p:nvSpPr>
        <p:spPr>
          <a:xfrm>
            <a:off x="622054" y="2398261"/>
            <a:ext cx="1864455"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900" dirty="0">
                <a:latin typeface="Arial Narrow" panose="020B0506020102020204" pitchFamily="34" charset="0"/>
              </a:rPr>
              <a:t>Protecting Sensitive Data in the cloud</a:t>
            </a:r>
            <a:endParaRPr kumimoji="0" lang="en-IN" sz="900" b="0" i="0" u="none" strike="noStrike" kern="0" cap="none" spc="0" normalizeH="0" baseline="0" noProof="0" dirty="0">
              <a:ln>
                <a:noFill/>
              </a:ln>
              <a:solidFill>
                <a:srgbClr val="000000"/>
              </a:solidFill>
              <a:effectLst/>
              <a:uLnTx/>
              <a:uFillTx/>
              <a:latin typeface="Arial Narrow" panose="020B0506020102020204" pitchFamily="34" charset="0"/>
              <a:sym typeface="Arial"/>
            </a:endParaRPr>
          </a:p>
        </p:txBody>
      </p:sp>
      <p:sp>
        <p:nvSpPr>
          <p:cNvPr id="32" name="Rectangle 31">
            <a:extLst>
              <a:ext uri="{FF2B5EF4-FFF2-40B4-BE49-F238E27FC236}">
                <a16:creationId xmlns:a16="http://schemas.microsoft.com/office/drawing/2014/main" id="{D223151A-2E55-4D4F-86F6-C2081BF28C9E}"/>
              </a:ext>
            </a:extLst>
          </p:cNvPr>
          <p:cNvSpPr/>
          <p:nvPr/>
        </p:nvSpPr>
        <p:spPr>
          <a:xfrm>
            <a:off x="1368220" y="1405878"/>
            <a:ext cx="1629762"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50" b="1" i="0" u="none" strike="noStrike" kern="0" cap="none" spc="0" normalizeH="0" baseline="0" noProof="0" dirty="0">
                <a:ln>
                  <a:noFill/>
                </a:ln>
                <a:solidFill>
                  <a:srgbClr val="B0C800"/>
                </a:solidFill>
                <a:effectLst/>
                <a:uLnTx/>
                <a:uFillTx/>
                <a:latin typeface="Arial Narrow" panose="020B0506020102020204" pitchFamily="34" charset="0"/>
                <a:sym typeface="Arial"/>
              </a:rPr>
              <a:t>Security for OT</a:t>
            </a:r>
          </a:p>
        </p:txBody>
      </p:sp>
      <p:sp>
        <p:nvSpPr>
          <p:cNvPr id="33" name="Rectangle 32">
            <a:extLst>
              <a:ext uri="{FF2B5EF4-FFF2-40B4-BE49-F238E27FC236}">
                <a16:creationId xmlns:a16="http://schemas.microsoft.com/office/drawing/2014/main" id="{7A6D7AB4-E366-4DDF-8755-DAF3082FB437}"/>
              </a:ext>
            </a:extLst>
          </p:cNvPr>
          <p:cNvSpPr/>
          <p:nvPr/>
        </p:nvSpPr>
        <p:spPr>
          <a:xfrm>
            <a:off x="1263893" y="1586691"/>
            <a:ext cx="1864455"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a:ln>
                  <a:noFill/>
                </a:ln>
                <a:solidFill>
                  <a:srgbClr val="000000"/>
                </a:solidFill>
                <a:effectLst/>
                <a:uLnTx/>
                <a:uFillTx/>
                <a:latin typeface="Arial Narrow" panose="020B0506020102020204" pitchFamily="34" charset="0"/>
                <a:sym typeface="Arial"/>
              </a:rPr>
              <a:t>Securing Operations Technology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SERVICES – CLOUD@CORE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3891516" y="1306128"/>
            <a:ext cx="4888947" cy="3276600"/>
          </a:xfrm>
          <a:prstGeom prst="rect">
            <a:avLst/>
          </a:prstGeom>
        </p:spPr>
      </p:pic>
      <p:graphicFrame>
        <p:nvGraphicFramePr>
          <p:cNvPr id="5" name="object 3"/>
          <p:cNvGraphicFramePr>
            <a:graphicFrameLocks noGrp="1"/>
          </p:cNvGraphicFramePr>
          <p:nvPr/>
        </p:nvGraphicFramePr>
        <p:xfrm>
          <a:off x="358775" y="1014412"/>
          <a:ext cx="3426416" cy="3698875"/>
        </p:xfrm>
        <a:graphic>
          <a:graphicData uri="http://schemas.openxmlformats.org/drawingml/2006/table">
            <a:tbl>
              <a:tblPr firstRow="1" bandRow="1">
                <a:tableStyleId>{2D5ABB26-0587-4C30-8999-92F81FD0307C}</a:tableStyleId>
              </a:tblPr>
              <a:tblGrid>
                <a:gridCol w="3426416">
                  <a:extLst>
                    <a:ext uri="{9D8B030D-6E8A-4147-A177-3AD203B41FA5}">
                      <a16:colId xmlns:a16="http://schemas.microsoft.com/office/drawing/2014/main" val="20000"/>
                    </a:ext>
                  </a:extLst>
                </a:gridCol>
              </a:tblGrid>
              <a:tr h="599801">
                <a:tc>
                  <a:txBody>
                    <a:bodyPr/>
                    <a:lstStyle/>
                    <a:p>
                      <a:pPr marL="369570">
                        <a:lnSpc>
                          <a:spcPct val="100000"/>
                        </a:lnSpc>
                        <a:spcBef>
                          <a:spcPts val="800"/>
                        </a:spcBef>
                      </a:pPr>
                      <a:r>
                        <a:rPr sz="1400" spc="25" dirty="0">
                          <a:solidFill>
                            <a:srgbClr val="FFFFFF"/>
                          </a:solidFill>
                          <a:latin typeface="Arial"/>
                          <a:cs typeface="Arial"/>
                        </a:rPr>
                        <a:t>Business </a:t>
                      </a:r>
                      <a:r>
                        <a:rPr lang="en-US" sz="1400" spc="25" dirty="0">
                          <a:solidFill>
                            <a:srgbClr val="FFFFFF"/>
                          </a:solidFill>
                          <a:latin typeface="Arial"/>
                          <a:cs typeface="Arial"/>
                        </a:rPr>
                        <a:t>d</a:t>
                      </a:r>
                      <a:r>
                        <a:rPr sz="1400" spc="10" dirty="0">
                          <a:solidFill>
                            <a:srgbClr val="FFFFFF"/>
                          </a:solidFill>
                          <a:latin typeface="Arial"/>
                          <a:cs typeface="Arial"/>
                        </a:rPr>
                        <a:t>rivers </a:t>
                      </a:r>
                      <a:r>
                        <a:rPr sz="1400" spc="35" dirty="0">
                          <a:solidFill>
                            <a:srgbClr val="FFFFFF"/>
                          </a:solidFill>
                          <a:latin typeface="Arial"/>
                          <a:cs typeface="Arial"/>
                        </a:rPr>
                        <a:t>for </a:t>
                      </a:r>
                      <a:r>
                        <a:rPr lang="en-US" sz="1400" spc="35" dirty="0">
                          <a:solidFill>
                            <a:srgbClr val="FFFFFF"/>
                          </a:solidFill>
                          <a:latin typeface="Arial"/>
                          <a:cs typeface="Arial"/>
                        </a:rPr>
                        <a:t>s</a:t>
                      </a:r>
                      <a:r>
                        <a:rPr sz="1400" spc="25" dirty="0">
                          <a:solidFill>
                            <a:srgbClr val="FFFFFF"/>
                          </a:solidFill>
                          <a:latin typeface="Arial"/>
                          <a:cs typeface="Arial"/>
                        </a:rPr>
                        <a:t>ecuring </a:t>
                      </a:r>
                      <a:r>
                        <a:rPr sz="1400" spc="-15" dirty="0">
                          <a:solidFill>
                            <a:srgbClr val="FFFFFF"/>
                          </a:solidFill>
                          <a:latin typeface="Arial"/>
                          <a:cs typeface="Arial"/>
                        </a:rPr>
                        <a:t>IT</a:t>
                      </a:r>
                      <a:r>
                        <a:rPr sz="1400" spc="-114" dirty="0">
                          <a:solidFill>
                            <a:srgbClr val="FFFFFF"/>
                          </a:solidFill>
                          <a:latin typeface="Arial"/>
                          <a:cs typeface="Arial"/>
                        </a:rPr>
                        <a:t> </a:t>
                      </a:r>
                      <a:r>
                        <a:rPr sz="1400" spc="25" dirty="0">
                          <a:solidFill>
                            <a:srgbClr val="FFFFFF"/>
                          </a:solidFill>
                          <a:latin typeface="Arial"/>
                          <a:cs typeface="Arial"/>
                        </a:rPr>
                        <a:t>environment</a:t>
                      </a:r>
                      <a:endParaRPr sz="1400" dirty="0">
                        <a:latin typeface="Arial"/>
                        <a:cs typeface="Arial"/>
                      </a:endParaRPr>
                    </a:p>
                  </a:txBody>
                  <a:tcPr marL="0" marR="0" marT="101600" marB="0">
                    <a:solidFill>
                      <a:srgbClr val="546670"/>
                    </a:solidFill>
                  </a:tcPr>
                </a:tc>
                <a:extLst>
                  <a:ext uri="{0D108BD9-81ED-4DB2-BD59-A6C34878D82A}">
                    <a16:rowId xmlns:a16="http://schemas.microsoft.com/office/drawing/2014/main" val="10000"/>
                  </a:ext>
                </a:extLst>
              </a:tr>
              <a:tr h="772775">
                <a:tc>
                  <a:txBody>
                    <a:bodyPr/>
                    <a:lstStyle/>
                    <a:p>
                      <a:pPr>
                        <a:lnSpc>
                          <a:spcPct val="100000"/>
                        </a:lnSpc>
                        <a:spcBef>
                          <a:spcPts val="30"/>
                        </a:spcBef>
                      </a:pPr>
                      <a:endParaRPr sz="1450" dirty="0">
                        <a:latin typeface="Times New Roman"/>
                        <a:cs typeface="Times New Roman"/>
                      </a:endParaRPr>
                    </a:p>
                    <a:p>
                      <a:pPr marL="369570">
                        <a:lnSpc>
                          <a:spcPct val="100000"/>
                        </a:lnSpc>
                      </a:pPr>
                      <a:r>
                        <a:rPr sz="1200" spc="-20" dirty="0">
                          <a:solidFill>
                            <a:srgbClr val="231F20"/>
                          </a:solidFill>
                          <a:latin typeface="Arial"/>
                          <a:cs typeface="Arial"/>
                        </a:rPr>
                        <a:t>Advanced </a:t>
                      </a:r>
                      <a:r>
                        <a:rPr sz="1200" spc="-15" dirty="0">
                          <a:solidFill>
                            <a:srgbClr val="231F20"/>
                          </a:solidFill>
                          <a:latin typeface="Arial"/>
                          <a:cs typeface="Arial"/>
                        </a:rPr>
                        <a:t>data </a:t>
                      </a:r>
                      <a:r>
                        <a:rPr sz="1200" spc="-20" dirty="0">
                          <a:solidFill>
                            <a:srgbClr val="231F20"/>
                          </a:solidFill>
                          <a:latin typeface="Arial"/>
                          <a:cs typeface="Arial"/>
                        </a:rPr>
                        <a:t>breaches </a:t>
                      </a:r>
                      <a:r>
                        <a:rPr sz="1200" spc="-25" dirty="0">
                          <a:solidFill>
                            <a:srgbClr val="231F20"/>
                          </a:solidFill>
                          <a:latin typeface="Arial"/>
                          <a:cs typeface="Arial"/>
                        </a:rPr>
                        <a:t>using </a:t>
                      </a:r>
                      <a:r>
                        <a:rPr sz="1200" spc="-15" dirty="0">
                          <a:solidFill>
                            <a:srgbClr val="231F20"/>
                          </a:solidFill>
                          <a:latin typeface="Arial"/>
                          <a:cs typeface="Arial"/>
                        </a:rPr>
                        <a:t>sophisticated</a:t>
                      </a:r>
                      <a:r>
                        <a:rPr sz="1200" spc="75" dirty="0">
                          <a:solidFill>
                            <a:srgbClr val="231F20"/>
                          </a:solidFill>
                          <a:latin typeface="Arial"/>
                          <a:cs typeface="Arial"/>
                        </a:rPr>
                        <a:t> </a:t>
                      </a:r>
                      <a:r>
                        <a:rPr sz="1200" spc="-20" dirty="0">
                          <a:solidFill>
                            <a:srgbClr val="231F20"/>
                          </a:solidFill>
                          <a:latin typeface="Arial"/>
                          <a:cs typeface="Arial"/>
                        </a:rPr>
                        <a:t>techniques</a:t>
                      </a:r>
                      <a:endParaRPr sz="1200" dirty="0">
                        <a:latin typeface="Arial"/>
                        <a:cs typeface="Arial"/>
                      </a:endParaRPr>
                    </a:p>
                  </a:txBody>
                  <a:tcPr marL="0" marR="0" marT="3810" marB="0">
                    <a:solidFill>
                      <a:srgbClr val="F1F2F2"/>
                    </a:solidFill>
                  </a:tcPr>
                </a:tc>
                <a:extLst>
                  <a:ext uri="{0D108BD9-81ED-4DB2-BD59-A6C34878D82A}">
                    <a16:rowId xmlns:a16="http://schemas.microsoft.com/office/drawing/2014/main" val="10001"/>
                  </a:ext>
                </a:extLst>
              </a:tr>
              <a:tr h="776762">
                <a:tc>
                  <a:txBody>
                    <a:bodyPr/>
                    <a:lstStyle/>
                    <a:p>
                      <a:pPr>
                        <a:lnSpc>
                          <a:spcPct val="100000"/>
                        </a:lnSpc>
                        <a:spcBef>
                          <a:spcPts val="25"/>
                        </a:spcBef>
                      </a:pPr>
                      <a:endParaRPr sz="1500" dirty="0">
                        <a:latin typeface="Times New Roman"/>
                        <a:cs typeface="Times New Roman"/>
                      </a:endParaRPr>
                    </a:p>
                    <a:p>
                      <a:pPr marL="369570">
                        <a:lnSpc>
                          <a:spcPct val="100000"/>
                        </a:lnSpc>
                      </a:pPr>
                      <a:r>
                        <a:rPr sz="1200" spc="-25" dirty="0">
                          <a:solidFill>
                            <a:srgbClr val="231F20"/>
                          </a:solidFill>
                          <a:latin typeface="Arial"/>
                          <a:cs typeface="Arial"/>
                        </a:rPr>
                        <a:t>Increased </a:t>
                      </a:r>
                      <a:r>
                        <a:rPr sz="1200" spc="-20" dirty="0">
                          <a:solidFill>
                            <a:srgbClr val="231F20"/>
                          </a:solidFill>
                          <a:latin typeface="Arial"/>
                          <a:cs typeface="Arial"/>
                        </a:rPr>
                        <a:t>exposure </a:t>
                      </a:r>
                      <a:r>
                        <a:rPr sz="1200" spc="5" dirty="0">
                          <a:solidFill>
                            <a:srgbClr val="231F20"/>
                          </a:solidFill>
                          <a:latin typeface="Arial"/>
                          <a:cs typeface="Arial"/>
                        </a:rPr>
                        <a:t>to </a:t>
                      </a:r>
                      <a:r>
                        <a:rPr sz="1200" spc="-20" dirty="0">
                          <a:solidFill>
                            <a:srgbClr val="231F20"/>
                          </a:solidFill>
                          <a:latin typeface="Arial"/>
                          <a:cs typeface="Arial"/>
                        </a:rPr>
                        <a:t>hacktivism due </a:t>
                      </a:r>
                      <a:r>
                        <a:rPr sz="1200" spc="5" dirty="0">
                          <a:solidFill>
                            <a:srgbClr val="231F20"/>
                          </a:solidFill>
                          <a:latin typeface="Arial"/>
                          <a:cs typeface="Arial"/>
                        </a:rPr>
                        <a:t>to </a:t>
                      </a:r>
                      <a:r>
                        <a:rPr sz="1200" spc="-20" dirty="0">
                          <a:solidFill>
                            <a:srgbClr val="231F20"/>
                          </a:solidFill>
                          <a:latin typeface="Arial"/>
                          <a:cs typeface="Arial"/>
                        </a:rPr>
                        <a:t>integration </a:t>
                      </a:r>
                      <a:r>
                        <a:rPr sz="1200" spc="-15" dirty="0">
                          <a:solidFill>
                            <a:srgbClr val="231F20"/>
                          </a:solidFill>
                          <a:latin typeface="Arial"/>
                          <a:cs typeface="Arial"/>
                        </a:rPr>
                        <a:t>of new</a:t>
                      </a:r>
                      <a:r>
                        <a:rPr sz="1200" spc="100" dirty="0">
                          <a:solidFill>
                            <a:srgbClr val="231F20"/>
                          </a:solidFill>
                          <a:latin typeface="Arial"/>
                          <a:cs typeface="Arial"/>
                        </a:rPr>
                        <a:t> </a:t>
                      </a:r>
                      <a:r>
                        <a:rPr sz="1200" spc="-20" dirty="0">
                          <a:solidFill>
                            <a:srgbClr val="231F20"/>
                          </a:solidFill>
                          <a:latin typeface="Arial"/>
                          <a:cs typeface="Arial"/>
                        </a:rPr>
                        <a:t>technologies</a:t>
                      </a:r>
                      <a:endParaRPr sz="1200" dirty="0">
                        <a:latin typeface="Arial"/>
                        <a:cs typeface="Arial"/>
                      </a:endParaRPr>
                    </a:p>
                  </a:txBody>
                  <a:tcPr marL="0" marR="0" marT="3175" marB="0">
                    <a:lnB w="6350">
                      <a:solidFill>
                        <a:srgbClr val="FFFFFF"/>
                      </a:solidFill>
                      <a:prstDash val="solid"/>
                    </a:lnB>
                    <a:solidFill>
                      <a:srgbClr val="E6E7E8"/>
                    </a:solidFill>
                  </a:tcPr>
                </a:tc>
                <a:extLst>
                  <a:ext uri="{0D108BD9-81ED-4DB2-BD59-A6C34878D82A}">
                    <a16:rowId xmlns:a16="http://schemas.microsoft.com/office/drawing/2014/main" val="10002"/>
                  </a:ext>
                </a:extLst>
              </a:tr>
              <a:tr h="776762">
                <a:tc>
                  <a:txBody>
                    <a:bodyPr/>
                    <a:lstStyle/>
                    <a:p>
                      <a:pPr>
                        <a:lnSpc>
                          <a:spcPct val="100000"/>
                        </a:lnSpc>
                        <a:spcBef>
                          <a:spcPts val="40"/>
                        </a:spcBef>
                      </a:pPr>
                      <a:endParaRPr sz="1250" dirty="0">
                        <a:latin typeface="Times New Roman"/>
                        <a:cs typeface="Times New Roman"/>
                      </a:endParaRPr>
                    </a:p>
                    <a:p>
                      <a:pPr marL="369570">
                        <a:lnSpc>
                          <a:spcPct val="100000"/>
                        </a:lnSpc>
                        <a:spcBef>
                          <a:spcPts val="5"/>
                        </a:spcBef>
                      </a:pPr>
                      <a:r>
                        <a:rPr sz="1200" spc="-30" dirty="0">
                          <a:solidFill>
                            <a:srgbClr val="231F20"/>
                          </a:solidFill>
                          <a:latin typeface="Arial"/>
                          <a:cs typeface="Arial"/>
                        </a:rPr>
                        <a:t>Increasing </a:t>
                      </a:r>
                      <a:r>
                        <a:rPr sz="1200" spc="-20" dirty="0">
                          <a:solidFill>
                            <a:srgbClr val="231F20"/>
                          </a:solidFill>
                          <a:latin typeface="Arial"/>
                          <a:cs typeface="Arial"/>
                        </a:rPr>
                        <a:t>guidance and frameworks </a:t>
                      </a:r>
                      <a:r>
                        <a:rPr sz="1200" spc="-15" dirty="0">
                          <a:solidFill>
                            <a:srgbClr val="231F20"/>
                          </a:solidFill>
                          <a:latin typeface="Arial"/>
                          <a:cs typeface="Arial"/>
                        </a:rPr>
                        <a:t>from </a:t>
                      </a:r>
                      <a:r>
                        <a:rPr lang="en-US" sz="1200" spc="-20" dirty="0">
                          <a:solidFill>
                            <a:srgbClr val="231F20"/>
                          </a:solidFill>
                          <a:latin typeface="Arial"/>
                          <a:cs typeface="Arial"/>
                        </a:rPr>
                        <a:t>i</a:t>
                      </a:r>
                      <a:r>
                        <a:rPr sz="1200" spc="-20" dirty="0">
                          <a:solidFill>
                            <a:srgbClr val="231F20"/>
                          </a:solidFill>
                          <a:latin typeface="Arial"/>
                          <a:cs typeface="Arial"/>
                        </a:rPr>
                        <a:t>ndustry</a:t>
                      </a:r>
                      <a:r>
                        <a:rPr sz="1200" spc="110" dirty="0">
                          <a:solidFill>
                            <a:srgbClr val="231F20"/>
                          </a:solidFill>
                          <a:latin typeface="Arial"/>
                          <a:cs typeface="Arial"/>
                        </a:rPr>
                        <a:t> </a:t>
                      </a:r>
                      <a:r>
                        <a:rPr lang="en-US" sz="1200" spc="110" dirty="0">
                          <a:solidFill>
                            <a:srgbClr val="231F20"/>
                          </a:solidFill>
                          <a:latin typeface="Arial"/>
                          <a:cs typeface="Arial"/>
                        </a:rPr>
                        <a:t>o</a:t>
                      </a:r>
                      <a:r>
                        <a:rPr sz="1200" spc="-30" dirty="0">
                          <a:solidFill>
                            <a:srgbClr val="231F20"/>
                          </a:solidFill>
                          <a:latin typeface="Arial"/>
                          <a:cs typeface="Arial"/>
                        </a:rPr>
                        <a:t>rganizations</a:t>
                      </a:r>
                      <a:endParaRPr sz="1200" dirty="0">
                        <a:latin typeface="Arial"/>
                        <a:cs typeface="Arial"/>
                      </a:endParaRPr>
                    </a:p>
                  </a:txBody>
                  <a:tcPr marL="0" marR="0" marT="5080" marB="0">
                    <a:lnT w="6350">
                      <a:solidFill>
                        <a:srgbClr val="FFFFFF"/>
                      </a:solidFill>
                      <a:prstDash val="solid"/>
                    </a:lnT>
                    <a:lnB w="6350">
                      <a:solidFill>
                        <a:srgbClr val="FFFFFF"/>
                      </a:solidFill>
                      <a:prstDash val="solid"/>
                    </a:lnB>
                    <a:solidFill>
                      <a:srgbClr val="F1F2F2"/>
                    </a:solidFill>
                  </a:tcPr>
                </a:tc>
                <a:extLst>
                  <a:ext uri="{0D108BD9-81ED-4DB2-BD59-A6C34878D82A}">
                    <a16:rowId xmlns:a16="http://schemas.microsoft.com/office/drawing/2014/main" val="10003"/>
                  </a:ext>
                </a:extLst>
              </a:tr>
              <a:tr h="772775">
                <a:tc>
                  <a:txBody>
                    <a:bodyPr/>
                    <a:lstStyle/>
                    <a:p>
                      <a:pPr>
                        <a:lnSpc>
                          <a:spcPct val="100000"/>
                        </a:lnSpc>
                      </a:pPr>
                      <a:endParaRPr sz="1450" dirty="0">
                        <a:latin typeface="Times New Roman"/>
                        <a:cs typeface="Times New Roman"/>
                      </a:endParaRPr>
                    </a:p>
                    <a:p>
                      <a:pPr marL="369570">
                        <a:lnSpc>
                          <a:spcPct val="100000"/>
                        </a:lnSpc>
                        <a:spcBef>
                          <a:spcPts val="5"/>
                        </a:spcBef>
                      </a:pPr>
                      <a:r>
                        <a:rPr sz="1200" spc="-35" dirty="0">
                          <a:solidFill>
                            <a:srgbClr val="231F20"/>
                          </a:solidFill>
                          <a:latin typeface="Arial"/>
                          <a:cs typeface="Arial"/>
                        </a:rPr>
                        <a:t>Privacy </a:t>
                      </a:r>
                      <a:r>
                        <a:rPr sz="1200" spc="-20" dirty="0">
                          <a:solidFill>
                            <a:srgbClr val="231F20"/>
                          </a:solidFill>
                          <a:latin typeface="Arial"/>
                          <a:cs typeface="Arial"/>
                        </a:rPr>
                        <a:t>and </a:t>
                      </a:r>
                      <a:r>
                        <a:rPr sz="1200" spc="-15" dirty="0">
                          <a:solidFill>
                            <a:srgbClr val="231F20"/>
                          </a:solidFill>
                          <a:latin typeface="Arial"/>
                          <a:cs typeface="Arial"/>
                        </a:rPr>
                        <a:t>data </a:t>
                      </a:r>
                      <a:r>
                        <a:rPr sz="1200" spc="-5" dirty="0">
                          <a:solidFill>
                            <a:srgbClr val="231F20"/>
                          </a:solidFill>
                          <a:latin typeface="Arial"/>
                          <a:cs typeface="Arial"/>
                        </a:rPr>
                        <a:t>protection</a:t>
                      </a:r>
                      <a:r>
                        <a:rPr sz="1200" spc="60" dirty="0">
                          <a:solidFill>
                            <a:srgbClr val="231F20"/>
                          </a:solidFill>
                          <a:latin typeface="Arial"/>
                          <a:cs typeface="Arial"/>
                        </a:rPr>
                        <a:t> </a:t>
                      </a:r>
                      <a:r>
                        <a:rPr sz="1200" spc="-25" dirty="0">
                          <a:solidFill>
                            <a:srgbClr val="231F20"/>
                          </a:solidFill>
                          <a:latin typeface="Arial"/>
                          <a:cs typeface="Arial"/>
                        </a:rPr>
                        <a:t>regulations</a:t>
                      </a:r>
                      <a:endParaRPr sz="1200" dirty="0">
                        <a:latin typeface="Arial"/>
                        <a:cs typeface="Arial"/>
                      </a:endParaRPr>
                    </a:p>
                  </a:txBody>
                  <a:tcPr marL="0" marR="0" marT="0" marB="0">
                    <a:lnT w="6350">
                      <a:solidFill>
                        <a:srgbClr val="FFFFFF"/>
                      </a:solidFill>
                      <a:prstDash val="solid"/>
                    </a:lnT>
                    <a:solidFill>
                      <a:srgbClr val="E6E7E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00" y="367206"/>
            <a:ext cx="7538400" cy="369322"/>
          </a:xfrm>
        </p:spPr>
        <p:txBody>
          <a:bodyPr/>
          <a:lstStyle/>
          <a:p>
            <a:r>
              <a:rPr lang="en-US" dirty="0"/>
              <a:t>Application services - </a:t>
            </a:r>
            <a:r>
              <a:rPr lang="en-US" dirty="0" err="1"/>
              <a:t>cloud@core</a:t>
            </a:r>
            <a:endParaRPr lang="en-US" dirty="0"/>
          </a:p>
        </p:txBody>
      </p:sp>
      <p:grpSp>
        <p:nvGrpSpPr>
          <p:cNvPr id="3" name="Group 43">
            <a:extLst>
              <a:ext uri="{FF2B5EF4-FFF2-40B4-BE49-F238E27FC236}">
                <a16:creationId xmlns:a16="http://schemas.microsoft.com/office/drawing/2014/main" id="{0132C78D-68AD-4073-AC71-EDD78A7DEB6B}"/>
              </a:ext>
            </a:extLst>
          </p:cNvPr>
          <p:cNvGrpSpPr/>
          <p:nvPr/>
        </p:nvGrpSpPr>
        <p:grpSpPr>
          <a:xfrm>
            <a:off x="6584463" y="1842969"/>
            <a:ext cx="2255703" cy="2475923"/>
            <a:chOff x="5891112" y="2181310"/>
            <a:chExt cx="2255703" cy="2475923"/>
          </a:xfrm>
        </p:grpSpPr>
        <p:pic>
          <p:nvPicPr>
            <p:cNvPr id="26" name="Picture 25">
              <a:extLst>
                <a:ext uri="{FF2B5EF4-FFF2-40B4-BE49-F238E27FC236}">
                  <a16:creationId xmlns:a16="http://schemas.microsoft.com/office/drawing/2014/main" id="{7885DFE4-411F-4EF0-9130-3D9FC9B155BD}"/>
                </a:ext>
              </a:extLst>
            </p:cNvPr>
            <p:cNvPicPr>
              <a:picLocks noChangeAspect="1"/>
            </p:cNvPicPr>
            <p:nvPr/>
          </p:nvPicPr>
          <p:blipFill>
            <a:blip r:embed="rId2" cstate="print"/>
            <a:stretch>
              <a:fillRect/>
            </a:stretch>
          </p:blipFill>
          <p:spPr>
            <a:xfrm>
              <a:off x="5891112" y="2244683"/>
              <a:ext cx="319087" cy="182848"/>
            </a:xfrm>
            <a:prstGeom prst="rect">
              <a:avLst/>
            </a:prstGeom>
          </p:spPr>
        </p:pic>
        <p:pic>
          <p:nvPicPr>
            <p:cNvPr id="27" name="Picture 26">
              <a:extLst>
                <a:ext uri="{FF2B5EF4-FFF2-40B4-BE49-F238E27FC236}">
                  <a16:creationId xmlns:a16="http://schemas.microsoft.com/office/drawing/2014/main" id="{865E55EE-6E1F-47E6-87A0-24D88CFD3A90}"/>
                </a:ext>
              </a:extLst>
            </p:cNvPr>
            <p:cNvPicPr>
              <a:picLocks noChangeAspect="1"/>
            </p:cNvPicPr>
            <p:nvPr/>
          </p:nvPicPr>
          <p:blipFill>
            <a:blip r:embed="rId3" cstate="print"/>
            <a:stretch>
              <a:fillRect/>
            </a:stretch>
          </p:blipFill>
          <p:spPr>
            <a:xfrm>
              <a:off x="5891112" y="2880948"/>
              <a:ext cx="302253" cy="284474"/>
            </a:xfrm>
            <a:prstGeom prst="rect">
              <a:avLst/>
            </a:prstGeom>
          </p:spPr>
        </p:pic>
        <p:pic>
          <p:nvPicPr>
            <p:cNvPr id="28" name="Picture 27">
              <a:extLst>
                <a:ext uri="{FF2B5EF4-FFF2-40B4-BE49-F238E27FC236}">
                  <a16:creationId xmlns:a16="http://schemas.microsoft.com/office/drawing/2014/main" id="{8733D47A-29A7-4F66-A57C-F64E593C4348}"/>
                </a:ext>
              </a:extLst>
            </p:cNvPr>
            <p:cNvPicPr>
              <a:picLocks noChangeAspect="1"/>
            </p:cNvPicPr>
            <p:nvPr/>
          </p:nvPicPr>
          <p:blipFill>
            <a:blip r:embed="rId4" cstate="print"/>
            <a:stretch>
              <a:fillRect/>
            </a:stretch>
          </p:blipFill>
          <p:spPr>
            <a:xfrm>
              <a:off x="5891112" y="3618839"/>
              <a:ext cx="287806" cy="300504"/>
            </a:xfrm>
            <a:prstGeom prst="rect">
              <a:avLst/>
            </a:prstGeom>
          </p:spPr>
        </p:pic>
        <p:grpSp>
          <p:nvGrpSpPr>
            <p:cNvPr id="4" name="Group 42">
              <a:extLst>
                <a:ext uri="{FF2B5EF4-FFF2-40B4-BE49-F238E27FC236}">
                  <a16:creationId xmlns:a16="http://schemas.microsoft.com/office/drawing/2014/main" id="{4C20775C-F683-4AB2-B074-DCE6EF686AC2}"/>
                </a:ext>
              </a:extLst>
            </p:cNvPr>
            <p:cNvGrpSpPr/>
            <p:nvPr/>
          </p:nvGrpSpPr>
          <p:grpSpPr>
            <a:xfrm>
              <a:off x="6323243" y="2181310"/>
              <a:ext cx="1095951" cy="254299"/>
              <a:chOff x="6323243" y="2181310"/>
              <a:chExt cx="1095951" cy="254299"/>
            </a:xfrm>
          </p:grpSpPr>
          <p:sp>
            <p:nvSpPr>
              <p:cNvPr id="29" name="Rounded Rectangle 14">
                <a:extLst>
                  <a:ext uri="{FF2B5EF4-FFF2-40B4-BE49-F238E27FC236}">
                    <a16:creationId xmlns:a16="http://schemas.microsoft.com/office/drawing/2014/main" id="{22196B37-301D-422D-8ADF-097BC47545A9}"/>
                  </a:ext>
                </a:extLst>
              </p:cNvPr>
              <p:cNvSpPr/>
              <p:nvPr/>
            </p:nvSpPr>
            <p:spPr>
              <a:xfrm>
                <a:off x="6323243" y="2189388"/>
                <a:ext cx="1095951" cy="246221"/>
              </a:xfrm>
              <a:prstGeom prst="roundRect">
                <a:avLst/>
              </a:prstGeom>
              <a:solidFill>
                <a:srgbClr val="F3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8D2E8F1-77B9-49A6-BE47-2E9039CA75F5}"/>
                  </a:ext>
                </a:extLst>
              </p:cNvPr>
              <p:cNvSpPr/>
              <p:nvPr/>
            </p:nvSpPr>
            <p:spPr>
              <a:xfrm>
                <a:off x="6323243" y="2181310"/>
                <a:ext cx="1029449" cy="246221"/>
              </a:xfrm>
              <a:prstGeom prst="rect">
                <a:avLst/>
              </a:prstGeom>
            </p:spPr>
            <p:txBody>
              <a:bodyPr wrap="none">
                <a:spAutoFit/>
              </a:bodyPr>
              <a:lstStyle/>
              <a:p>
                <a:pPr defTabSz="514350"/>
                <a:r>
                  <a:rPr lang="en-IN" sz="1000" b="1" dirty="0">
                    <a:solidFill>
                      <a:schemeClr val="bg1"/>
                    </a:solidFill>
                    <a:latin typeface="Arial Narrow" panose="020B0506020102020204" pitchFamily="34" charset="0"/>
                  </a:rPr>
                  <a:t>True SaaS Model</a:t>
                </a:r>
              </a:p>
            </p:txBody>
          </p:sp>
        </p:grpSp>
        <p:grpSp>
          <p:nvGrpSpPr>
            <p:cNvPr id="5" name="Group 41">
              <a:extLst>
                <a:ext uri="{FF2B5EF4-FFF2-40B4-BE49-F238E27FC236}">
                  <a16:creationId xmlns:a16="http://schemas.microsoft.com/office/drawing/2014/main" id="{B26CD97F-8FDA-483E-9AE3-53E71E488C2D}"/>
                </a:ext>
              </a:extLst>
            </p:cNvPr>
            <p:cNvGrpSpPr/>
            <p:nvPr/>
          </p:nvGrpSpPr>
          <p:grpSpPr>
            <a:xfrm>
              <a:off x="6323243" y="4362893"/>
              <a:ext cx="1823572" cy="294340"/>
              <a:chOff x="6660842" y="4348699"/>
              <a:chExt cx="1823572" cy="294340"/>
            </a:xfrm>
          </p:grpSpPr>
          <p:sp>
            <p:nvSpPr>
              <p:cNvPr id="31" name="Rounded Rectangle 16">
                <a:extLst>
                  <a:ext uri="{FF2B5EF4-FFF2-40B4-BE49-F238E27FC236}">
                    <a16:creationId xmlns:a16="http://schemas.microsoft.com/office/drawing/2014/main" id="{5960219E-E741-4F1D-AF76-C3284904B0FA}"/>
                  </a:ext>
                </a:extLst>
              </p:cNvPr>
              <p:cNvSpPr/>
              <p:nvPr/>
            </p:nvSpPr>
            <p:spPr>
              <a:xfrm>
                <a:off x="6660842" y="4348699"/>
                <a:ext cx="1804850" cy="294340"/>
              </a:xfrm>
              <a:prstGeom prst="roundRect">
                <a:avLst/>
              </a:prstGeom>
              <a:solidFill>
                <a:srgbClr val="4E5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bg1"/>
                  </a:solidFill>
                  <a:latin typeface="Arial Narrow" panose="020B0506020102020204" pitchFamily="34" charset="0"/>
                </a:endParaRPr>
              </a:p>
            </p:txBody>
          </p:sp>
          <p:sp>
            <p:nvSpPr>
              <p:cNvPr id="32" name="Rectangle 31">
                <a:extLst>
                  <a:ext uri="{FF2B5EF4-FFF2-40B4-BE49-F238E27FC236}">
                    <a16:creationId xmlns:a16="http://schemas.microsoft.com/office/drawing/2014/main" id="{12979D1D-F83A-448C-A8B2-67AB2CEED5E5}"/>
                  </a:ext>
                </a:extLst>
              </p:cNvPr>
              <p:cNvSpPr/>
              <p:nvPr/>
            </p:nvSpPr>
            <p:spPr>
              <a:xfrm>
                <a:off x="6691320" y="4372759"/>
                <a:ext cx="1793094" cy="246221"/>
              </a:xfrm>
              <a:prstGeom prst="rect">
                <a:avLst/>
              </a:prstGeom>
            </p:spPr>
            <p:txBody>
              <a:bodyPr wrap="square">
                <a:spAutoFit/>
              </a:bodyPr>
              <a:lstStyle/>
              <a:p>
                <a:pPr algn="ctr" defTabSz="514350"/>
                <a:r>
                  <a:rPr lang="en-IN" sz="1000" b="1" dirty="0">
                    <a:solidFill>
                      <a:schemeClr val="bg1"/>
                    </a:solidFill>
                    <a:latin typeface="Arial Narrow" panose="020B0506020102020204" pitchFamily="34" charset="0"/>
                  </a:rPr>
                  <a:t>Support on Mobility and Cloud</a:t>
                </a:r>
              </a:p>
            </p:txBody>
          </p:sp>
        </p:grpSp>
        <p:grpSp>
          <p:nvGrpSpPr>
            <p:cNvPr id="6" name="Group 39">
              <a:extLst>
                <a:ext uri="{FF2B5EF4-FFF2-40B4-BE49-F238E27FC236}">
                  <a16:creationId xmlns:a16="http://schemas.microsoft.com/office/drawing/2014/main" id="{BE90317C-96D7-4778-8BE0-4A913BF1FE7C}"/>
                </a:ext>
              </a:extLst>
            </p:cNvPr>
            <p:cNvGrpSpPr/>
            <p:nvPr/>
          </p:nvGrpSpPr>
          <p:grpSpPr>
            <a:xfrm>
              <a:off x="6323243" y="2890429"/>
              <a:ext cx="1350257" cy="468159"/>
              <a:chOff x="6895976" y="2719214"/>
              <a:chExt cx="1350257" cy="468159"/>
            </a:xfrm>
          </p:grpSpPr>
          <p:sp>
            <p:nvSpPr>
              <p:cNvPr id="33" name="Rectangle 32">
                <a:extLst>
                  <a:ext uri="{FF2B5EF4-FFF2-40B4-BE49-F238E27FC236}">
                    <a16:creationId xmlns:a16="http://schemas.microsoft.com/office/drawing/2014/main" id="{760306E3-A0A7-4C12-BCE6-9F521F8A7FC7}"/>
                  </a:ext>
                </a:extLst>
              </p:cNvPr>
              <p:cNvSpPr/>
              <p:nvPr/>
            </p:nvSpPr>
            <p:spPr>
              <a:xfrm>
                <a:off x="6906637" y="2971929"/>
                <a:ext cx="1339596" cy="215444"/>
              </a:xfrm>
              <a:prstGeom prst="rect">
                <a:avLst/>
              </a:prstGeom>
            </p:spPr>
            <p:txBody>
              <a:bodyPr wrap="square">
                <a:spAutoFit/>
              </a:bodyPr>
              <a:lstStyle/>
              <a:p>
                <a:pPr defTabSz="514350"/>
                <a:r>
                  <a:rPr lang="en-IN" sz="800" dirty="0">
                    <a:solidFill>
                      <a:srgbClr val="54666F"/>
                    </a:solidFill>
                    <a:latin typeface="Arial Narrow" panose="020B0506020102020204" pitchFamily="34" charset="0"/>
                  </a:rPr>
                  <a:t>AWS  | Sify Cloud</a:t>
                </a:r>
              </a:p>
            </p:txBody>
          </p:sp>
          <p:sp>
            <p:nvSpPr>
              <p:cNvPr id="34" name="Rounded Rectangle 19">
                <a:extLst>
                  <a:ext uri="{FF2B5EF4-FFF2-40B4-BE49-F238E27FC236}">
                    <a16:creationId xmlns:a16="http://schemas.microsoft.com/office/drawing/2014/main" id="{4F280993-8430-4373-A4B3-539A528B91D1}"/>
                  </a:ext>
                </a:extLst>
              </p:cNvPr>
              <p:cNvSpPr/>
              <p:nvPr/>
            </p:nvSpPr>
            <p:spPr>
              <a:xfrm>
                <a:off x="6895976" y="2719214"/>
                <a:ext cx="1239076" cy="246221"/>
              </a:xfrm>
              <a:prstGeom prst="roundRect">
                <a:avLst/>
              </a:prstGeom>
              <a:solidFill>
                <a:srgbClr val="FC5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bg1"/>
                  </a:solidFill>
                  <a:latin typeface="Arial Narrow" panose="020B0506020102020204" pitchFamily="34" charset="0"/>
                </a:endParaRPr>
              </a:p>
            </p:txBody>
          </p:sp>
          <p:sp>
            <p:nvSpPr>
              <p:cNvPr id="35" name="Rectangle 34">
                <a:extLst>
                  <a:ext uri="{FF2B5EF4-FFF2-40B4-BE49-F238E27FC236}">
                    <a16:creationId xmlns:a16="http://schemas.microsoft.com/office/drawing/2014/main" id="{8E4CB02B-02B0-4898-B791-1E903E6A2169}"/>
                  </a:ext>
                </a:extLst>
              </p:cNvPr>
              <p:cNvSpPr/>
              <p:nvPr/>
            </p:nvSpPr>
            <p:spPr>
              <a:xfrm>
                <a:off x="6925657" y="2719214"/>
                <a:ext cx="1162498" cy="246221"/>
              </a:xfrm>
              <a:prstGeom prst="rect">
                <a:avLst/>
              </a:prstGeom>
            </p:spPr>
            <p:txBody>
              <a:bodyPr wrap="none">
                <a:spAutoFit/>
              </a:bodyPr>
              <a:lstStyle/>
              <a:p>
                <a:pPr defTabSz="514350"/>
                <a:r>
                  <a:rPr lang="en-IN" sz="1000" b="1" dirty="0" err="1">
                    <a:solidFill>
                      <a:schemeClr val="bg1"/>
                    </a:solidFill>
                    <a:latin typeface="Arial Narrow" panose="020B0506020102020204" pitchFamily="34" charset="0"/>
                  </a:rPr>
                  <a:t>ForumNxt</a:t>
                </a:r>
                <a:r>
                  <a:rPr lang="en-IN" sz="1000" b="1" dirty="0">
                    <a:solidFill>
                      <a:schemeClr val="bg1"/>
                    </a:solidFill>
                    <a:latin typeface="Arial Narrow" panose="020B0506020102020204" pitchFamily="34" charset="0"/>
                  </a:rPr>
                  <a:t> on Cloud</a:t>
                </a:r>
              </a:p>
            </p:txBody>
          </p:sp>
        </p:grpSp>
        <p:grpSp>
          <p:nvGrpSpPr>
            <p:cNvPr id="7" name="Group 40">
              <a:extLst>
                <a:ext uri="{FF2B5EF4-FFF2-40B4-BE49-F238E27FC236}">
                  <a16:creationId xmlns:a16="http://schemas.microsoft.com/office/drawing/2014/main" id="{30D75EC0-38DA-4680-85FA-87CF271F05ED}"/>
                </a:ext>
              </a:extLst>
            </p:cNvPr>
            <p:cNvGrpSpPr/>
            <p:nvPr/>
          </p:nvGrpSpPr>
          <p:grpSpPr>
            <a:xfrm>
              <a:off x="6323243" y="3604103"/>
              <a:ext cx="1037749" cy="484331"/>
              <a:chOff x="7050406" y="3476855"/>
              <a:chExt cx="1037749" cy="484331"/>
            </a:xfrm>
          </p:grpSpPr>
          <p:sp>
            <p:nvSpPr>
              <p:cNvPr id="36" name="Rectangle 35">
                <a:extLst>
                  <a:ext uri="{FF2B5EF4-FFF2-40B4-BE49-F238E27FC236}">
                    <a16:creationId xmlns:a16="http://schemas.microsoft.com/office/drawing/2014/main" id="{0E0AD28E-CAE4-4A32-940E-E3E5A8EBFD18}"/>
                  </a:ext>
                </a:extLst>
              </p:cNvPr>
              <p:cNvSpPr/>
              <p:nvPr/>
            </p:nvSpPr>
            <p:spPr>
              <a:xfrm>
                <a:off x="7075286" y="3745742"/>
                <a:ext cx="1012869" cy="215444"/>
              </a:xfrm>
              <a:prstGeom prst="rect">
                <a:avLst/>
              </a:prstGeom>
            </p:spPr>
            <p:txBody>
              <a:bodyPr wrap="square">
                <a:spAutoFit/>
              </a:bodyPr>
              <a:lstStyle/>
              <a:p>
                <a:pPr defTabSz="514350"/>
                <a:r>
                  <a:rPr lang="en-IN" sz="800" dirty="0">
                    <a:solidFill>
                      <a:srgbClr val="54666F"/>
                    </a:solidFill>
                    <a:latin typeface="Arial Narrow" panose="020B0506020102020204" pitchFamily="34" charset="0"/>
                  </a:rPr>
                  <a:t>AWS  | Sify Cloud</a:t>
                </a:r>
              </a:p>
            </p:txBody>
          </p:sp>
          <p:sp>
            <p:nvSpPr>
              <p:cNvPr id="37" name="Rounded Rectangle 22">
                <a:extLst>
                  <a:ext uri="{FF2B5EF4-FFF2-40B4-BE49-F238E27FC236}">
                    <a16:creationId xmlns:a16="http://schemas.microsoft.com/office/drawing/2014/main" id="{8E2E3E14-E0C9-4D43-9641-B33EBADEC96D}"/>
                  </a:ext>
                </a:extLst>
              </p:cNvPr>
              <p:cNvSpPr/>
              <p:nvPr/>
            </p:nvSpPr>
            <p:spPr>
              <a:xfrm>
                <a:off x="7050406" y="3476855"/>
                <a:ext cx="1037749" cy="254715"/>
              </a:xfrm>
              <a:prstGeom prst="roundRect">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bg1"/>
                  </a:solidFill>
                  <a:latin typeface="Arial Narrow" panose="020B0506020102020204" pitchFamily="34" charset="0"/>
                </a:endParaRPr>
              </a:p>
            </p:txBody>
          </p:sp>
          <p:sp>
            <p:nvSpPr>
              <p:cNvPr id="38" name="Rectangle 37">
                <a:extLst>
                  <a:ext uri="{FF2B5EF4-FFF2-40B4-BE49-F238E27FC236}">
                    <a16:creationId xmlns:a16="http://schemas.microsoft.com/office/drawing/2014/main" id="{891C215A-E428-405B-AE12-91A227D3CD6F}"/>
                  </a:ext>
                </a:extLst>
              </p:cNvPr>
              <p:cNvSpPr/>
              <p:nvPr/>
            </p:nvSpPr>
            <p:spPr>
              <a:xfrm>
                <a:off x="7079855" y="3485349"/>
                <a:ext cx="1008300" cy="246221"/>
              </a:xfrm>
              <a:prstGeom prst="rect">
                <a:avLst/>
              </a:prstGeom>
            </p:spPr>
            <p:txBody>
              <a:bodyPr wrap="square">
                <a:spAutoFit/>
              </a:bodyPr>
              <a:lstStyle/>
              <a:p>
                <a:pPr defTabSz="514350"/>
                <a:r>
                  <a:rPr lang="en-IN" sz="1000" b="1" dirty="0" err="1">
                    <a:solidFill>
                      <a:schemeClr val="bg1"/>
                    </a:solidFill>
                    <a:latin typeface="Arial Narrow" panose="020B0506020102020204" pitchFamily="34" charset="0"/>
                  </a:rPr>
                  <a:t>SffNxt</a:t>
                </a:r>
                <a:r>
                  <a:rPr lang="en-IN" sz="1000" b="1" dirty="0">
                    <a:solidFill>
                      <a:schemeClr val="bg1"/>
                    </a:solidFill>
                    <a:latin typeface="Arial Narrow" panose="020B0506020102020204" pitchFamily="34" charset="0"/>
                  </a:rPr>
                  <a:t> on Cloud</a:t>
                </a:r>
              </a:p>
            </p:txBody>
          </p:sp>
        </p:grpSp>
        <p:pic>
          <p:nvPicPr>
            <p:cNvPr id="39" name="Picture 38">
              <a:extLst>
                <a:ext uri="{FF2B5EF4-FFF2-40B4-BE49-F238E27FC236}">
                  <a16:creationId xmlns:a16="http://schemas.microsoft.com/office/drawing/2014/main" id="{7C43A5D1-0FA6-4511-80E9-40D2160EEC7E}"/>
                </a:ext>
              </a:extLst>
            </p:cNvPr>
            <p:cNvPicPr>
              <a:picLocks noChangeAspect="1"/>
            </p:cNvPicPr>
            <p:nvPr/>
          </p:nvPicPr>
          <p:blipFill>
            <a:blip r:embed="rId3" cstate="print"/>
            <a:stretch>
              <a:fillRect/>
            </a:stretch>
          </p:blipFill>
          <p:spPr>
            <a:xfrm>
              <a:off x="5891112" y="4372759"/>
              <a:ext cx="302253" cy="284474"/>
            </a:xfrm>
            <a:prstGeom prst="rect">
              <a:avLst/>
            </a:prstGeom>
          </p:spPr>
        </p:pic>
      </p:grpSp>
      <p:grpSp>
        <p:nvGrpSpPr>
          <p:cNvPr id="8" name="Group 45">
            <a:extLst>
              <a:ext uri="{FF2B5EF4-FFF2-40B4-BE49-F238E27FC236}">
                <a16:creationId xmlns:a16="http://schemas.microsoft.com/office/drawing/2014/main" id="{BB56888E-7A5E-4D5B-921E-A2A41FDEAD47}"/>
              </a:ext>
            </a:extLst>
          </p:cNvPr>
          <p:cNvGrpSpPr/>
          <p:nvPr/>
        </p:nvGrpSpPr>
        <p:grpSpPr>
          <a:xfrm>
            <a:off x="3669575" y="3080931"/>
            <a:ext cx="1804850" cy="1804850"/>
            <a:chOff x="3558209" y="3061347"/>
            <a:chExt cx="1804850" cy="1804850"/>
          </a:xfrm>
        </p:grpSpPr>
        <p:sp>
          <p:nvSpPr>
            <p:cNvPr id="9" name="Rectangle 5">
              <a:extLst>
                <a:ext uri="{FF2B5EF4-FFF2-40B4-BE49-F238E27FC236}">
                  <a16:creationId xmlns:a16="http://schemas.microsoft.com/office/drawing/2014/main" id="{E81EFECE-5527-4185-AA7F-C13C72A2BCD3}"/>
                </a:ext>
              </a:extLst>
            </p:cNvPr>
            <p:cNvSpPr>
              <a:spLocks noChangeArrowheads="1"/>
            </p:cNvSpPr>
            <p:nvPr/>
          </p:nvSpPr>
          <p:spPr bwMode="auto">
            <a:xfrm>
              <a:off x="3761707" y="4133355"/>
              <a:ext cx="13858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600" b="1" dirty="0">
                  <a:solidFill>
                    <a:srgbClr val="546670"/>
                  </a:solidFill>
                  <a:latin typeface="Arial Narrow" panose="020B0506020102020204" pitchFamily="34" charset="0"/>
                </a:rPr>
                <a:t>CLOUD AT CORE</a:t>
              </a:r>
              <a:endParaRPr lang="en-US" altLang="en-US" sz="1050" b="1" dirty="0">
                <a:latin typeface="Arial Narrow" panose="020B0506020102020204" pitchFamily="34" charset="0"/>
              </a:endParaRPr>
            </a:p>
          </p:txBody>
        </p:sp>
        <p:grpSp>
          <p:nvGrpSpPr>
            <p:cNvPr id="10" name="Group 9"/>
            <p:cNvGrpSpPr/>
            <p:nvPr/>
          </p:nvGrpSpPr>
          <p:grpSpPr>
            <a:xfrm>
              <a:off x="3948583" y="3464403"/>
              <a:ext cx="1138237" cy="603250"/>
              <a:chOff x="3873258" y="2335386"/>
              <a:chExt cx="1138237" cy="603250"/>
            </a:xfrm>
          </p:grpSpPr>
          <p:sp>
            <p:nvSpPr>
              <p:cNvPr id="11" name="Freeform 32"/>
              <p:cNvSpPr>
                <a:spLocks/>
              </p:cNvSpPr>
              <p:nvPr/>
            </p:nvSpPr>
            <p:spPr bwMode="auto">
              <a:xfrm>
                <a:off x="4322520" y="2335386"/>
                <a:ext cx="550862" cy="603250"/>
              </a:xfrm>
              <a:custGeom>
                <a:avLst/>
                <a:gdLst>
                  <a:gd name="T0" fmla="*/ 237 w 322"/>
                  <a:gd name="T1" fmla="*/ 306 h 352"/>
                  <a:gd name="T2" fmla="*/ 167 w 322"/>
                  <a:gd name="T3" fmla="*/ 352 h 352"/>
                  <a:gd name="T4" fmla="*/ 150 w 322"/>
                  <a:gd name="T5" fmla="*/ 351 h 352"/>
                  <a:gd name="T6" fmla="*/ 150 w 322"/>
                  <a:gd name="T7" fmla="*/ 311 h 352"/>
                  <a:gd name="T8" fmla="*/ 175 w 322"/>
                  <a:gd name="T9" fmla="*/ 310 h 352"/>
                  <a:gd name="T10" fmla="*/ 200 w 322"/>
                  <a:gd name="T11" fmla="*/ 269 h 352"/>
                  <a:gd name="T12" fmla="*/ 198 w 322"/>
                  <a:gd name="T13" fmla="*/ 260 h 352"/>
                  <a:gd name="T14" fmla="*/ 188 w 322"/>
                  <a:gd name="T15" fmla="*/ 232 h 352"/>
                  <a:gd name="T16" fmla="*/ 146 w 322"/>
                  <a:gd name="T17" fmla="*/ 127 h 352"/>
                  <a:gd name="T18" fmla="*/ 132 w 322"/>
                  <a:gd name="T19" fmla="*/ 118 h 352"/>
                  <a:gd name="T20" fmla="*/ 84 w 322"/>
                  <a:gd name="T21" fmla="*/ 118 h 352"/>
                  <a:gd name="T22" fmla="*/ 84 w 322"/>
                  <a:gd name="T23" fmla="*/ 275 h 352"/>
                  <a:gd name="T24" fmla="*/ 39 w 322"/>
                  <a:gd name="T25" fmla="*/ 275 h 352"/>
                  <a:gd name="T26" fmla="*/ 39 w 322"/>
                  <a:gd name="T27" fmla="*/ 118 h 352"/>
                  <a:gd name="T28" fmla="*/ 0 w 322"/>
                  <a:gd name="T29" fmla="*/ 118 h 352"/>
                  <a:gd name="T30" fmla="*/ 0 w 322"/>
                  <a:gd name="T31" fmla="*/ 81 h 352"/>
                  <a:gd name="T32" fmla="*/ 39 w 322"/>
                  <a:gd name="T33" fmla="*/ 81 h 352"/>
                  <a:gd name="T34" fmla="*/ 60 w 322"/>
                  <a:gd name="T35" fmla="*/ 22 h 352"/>
                  <a:gd name="T36" fmla="*/ 111 w 322"/>
                  <a:gd name="T37" fmla="*/ 0 h 352"/>
                  <a:gd name="T38" fmla="*/ 151 w 322"/>
                  <a:gd name="T39" fmla="*/ 7 h 352"/>
                  <a:gd name="T40" fmla="*/ 137 w 322"/>
                  <a:gd name="T41" fmla="*/ 42 h 352"/>
                  <a:gd name="T42" fmla="*/ 115 w 322"/>
                  <a:gd name="T43" fmla="*/ 37 h 352"/>
                  <a:gd name="T44" fmla="*/ 93 w 322"/>
                  <a:gd name="T45" fmla="*/ 48 h 352"/>
                  <a:gd name="T46" fmla="*/ 84 w 322"/>
                  <a:gd name="T47" fmla="*/ 75 h 352"/>
                  <a:gd name="T48" fmla="*/ 84 w 322"/>
                  <a:gd name="T49" fmla="*/ 81 h 352"/>
                  <a:gd name="T50" fmla="*/ 157 w 322"/>
                  <a:gd name="T51" fmla="*/ 81 h 352"/>
                  <a:gd name="T52" fmla="*/ 180 w 322"/>
                  <a:gd name="T53" fmla="*/ 94 h 352"/>
                  <a:gd name="T54" fmla="*/ 227 w 322"/>
                  <a:gd name="T55" fmla="*/ 215 h 352"/>
                  <a:gd name="T56" fmla="*/ 262 w 322"/>
                  <a:gd name="T57" fmla="*/ 118 h 352"/>
                  <a:gd name="T58" fmla="*/ 231 w 322"/>
                  <a:gd name="T59" fmla="*/ 118 h 352"/>
                  <a:gd name="T60" fmla="*/ 231 w 322"/>
                  <a:gd name="T61" fmla="*/ 81 h 352"/>
                  <a:gd name="T62" fmla="*/ 322 w 322"/>
                  <a:gd name="T63" fmla="*/ 81 h 352"/>
                  <a:gd name="T64" fmla="*/ 237 w 322"/>
                  <a:gd name="T65" fmla="*/ 3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2" h="352">
                    <a:moveTo>
                      <a:pt x="237" y="306"/>
                    </a:moveTo>
                    <a:cubicBezTo>
                      <a:pt x="220" y="349"/>
                      <a:pt x="193" y="351"/>
                      <a:pt x="167" y="352"/>
                    </a:cubicBezTo>
                    <a:cubicBezTo>
                      <a:pt x="162" y="352"/>
                      <a:pt x="156" y="351"/>
                      <a:pt x="150" y="351"/>
                    </a:cubicBezTo>
                    <a:cubicBezTo>
                      <a:pt x="150" y="311"/>
                      <a:pt x="150" y="311"/>
                      <a:pt x="150" y="311"/>
                    </a:cubicBezTo>
                    <a:cubicBezTo>
                      <a:pt x="159" y="311"/>
                      <a:pt x="167" y="312"/>
                      <a:pt x="175" y="310"/>
                    </a:cubicBezTo>
                    <a:cubicBezTo>
                      <a:pt x="199" y="304"/>
                      <a:pt x="205" y="290"/>
                      <a:pt x="200" y="269"/>
                    </a:cubicBezTo>
                    <a:cubicBezTo>
                      <a:pt x="200" y="266"/>
                      <a:pt x="199" y="263"/>
                      <a:pt x="198" y="260"/>
                    </a:cubicBezTo>
                    <a:cubicBezTo>
                      <a:pt x="195" y="251"/>
                      <a:pt x="192" y="242"/>
                      <a:pt x="188" y="232"/>
                    </a:cubicBezTo>
                    <a:cubicBezTo>
                      <a:pt x="146" y="127"/>
                      <a:pt x="146" y="127"/>
                      <a:pt x="146" y="127"/>
                    </a:cubicBezTo>
                    <a:cubicBezTo>
                      <a:pt x="143" y="120"/>
                      <a:pt x="140" y="118"/>
                      <a:pt x="132" y="118"/>
                    </a:cubicBezTo>
                    <a:cubicBezTo>
                      <a:pt x="84" y="118"/>
                      <a:pt x="84" y="118"/>
                      <a:pt x="84" y="118"/>
                    </a:cubicBezTo>
                    <a:cubicBezTo>
                      <a:pt x="84" y="275"/>
                      <a:pt x="84" y="275"/>
                      <a:pt x="84" y="275"/>
                    </a:cubicBezTo>
                    <a:cubicBezTo>
                      <a:pt x="39" y="275"/>
                      <a:pt x="39" y="275"/>
                      <a:pt x="39" y="275"/>
                    </a:cubicBezTo>
                    <a:cubicBezTo>
                      <a:pt x="39" y="118"/>
                      <a:pt x="39" y="118"/>
                      <a:pt x="39" y="118"/>
                    </a:cubicBezTo>
                    <a:cubicBezTo>
                      <a:pt x="0" y="118"/>
                      <a:pt x="0" y="118"/>
                      <a:pt x="0" y="118"/>
                    </a:cubicBezTo>
                    <a:cubicBezTo>
                      <a:pt x="0" y="81"/>
                      <a:pt x="0" y="81"/>
                      <a:pt x="0" y="81"/>
                    </a:cubicBezTo>
                    <a:cubicBezTo>
                      <a:pt x="39" y="81"/>
                      <a:pt x="39" y="81"/>
                      <a:pt x="39" y="81"/>
                    </a:cubicBezTo>
                    <a:cubicBezTo>
                      <a:pt x="40" y="59"/>
                      <a:pt x="46" y="38"/>
                      <a:pt x="60" y="22"/>
                    </a:cubicBezTo>
                    <a:cubicBezTo>
                      <a:pt x="74" y="7"/>
                      <a:pt x="91" y="0"/>
                      <a:pt x="111" y="0"/>
                    </a:cubicBezTo>
                    <a:cubicBezTo>
                      <a:pt x="122" y="0"/>
                      <a:pt x="135" y="3"/>
                      <a:pt x="151" y="7"/>
                    </a:cubicBezTo>
                    <a:cubicBezTo>
                      <a:pt x="137" y="42"/>
                      <a:pt x="137" y="42"/>
                      <a:pt x="137" y="42"/>
                    </a:cubicBezTo>
                    <a:cubicBezTo>
                      <a:pt x="127" y="38"/>
                      <a:pt x="120" y="37"/>
                      <a:pt x="115" y="37"/>
                    </a:cubicBezTo>
                    <a:cubicBezTo>
                      <a:pt x="106" y="37"/>
                      <a:pt x="99" y="41"/>
                      <a:pt x="93" y="48"/>
                    </a:cubicBezTo>
                    <a:cubicBezTo>
                      <a:pt x="87" y="55"/>
                      <a:pt x="84" y="64"/>
                      <a:pt x="84" y="75"/>
                    </a:cubicBezTo>
                    <a:cubicBezTo>
                      <a:pt x="84" y="77"/>
                      <a:pt x="84" y="79"/>
                      <a:pt x="84" y="81"/>
                    </a:cubicBezTo>
                    <a:cubicBezTo>
                      <a:pt x="157" y="81"/>
                      <a:pt x="157" y="81"/>
                      <a:pt x="157" y="81"/>
                    </a:cubicBezTo>
                    <a:cubicBezTo>
                      <a:pt x="168" y="81"/>
                      <a:pt x="176" y="84"/>
                      <a:pt x="180" y="94"/>
                    </a:cubicBezTo>
                    <a:cubicBezTo>
                      <a:pt x="227" y="215"/>
                      <a:pt x="227" y="215"/>
                      <a:pt x="227" y="215"/>
                    </a:cubicBezTo>
                    <a:cubicBezTo>
                      <a:pt x="262" y="118"/>
                      <a:pt x="262" y="118"/>
                      <a:pt x="262" y="118"/>
                    </a:cubicBezTo>
                    <a:cubicBezTo>
                      <a:pt x="231" y="118"/>
                      <a:pt x="231" y="118"/>
                      <a:pt x="231" y="118"/>
                    </a:cubicBezTo>
                    <a:cubicBezTo>
                      <a:pt x="231" y="81"/>
                      <a:pt x="231" y="81"/>
                      <a:pt x="231" y="81"/>
                    </a:cubicBezTo>
                    <a:cubicBezTo>
                      <a:pt x="322" y="81"/>
                      <a:pt x="322" y="81"/>
                      <a:pt x="322" y="81"/>
                    </a:cubicBezTo>
                    <a:cubicBezTo>
                      <a:pt x="293" y="156"/>
                      <a:pt x="253" y="264"/>
                      <a:pt x="237" y="306"/>
                    </a:cubicBezTo>
                    <a:close/>
                  </a:path>
                </a:pathLst>
              </a:custGeom>
              <a:solidFill>
                <a:srgbClr val="BFD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 name="Freeform 33"/>
              <p:cNvSpPr>
                <a:spLocks/>
              </p:cNvSpPr>
              <p:nvPr/>
            </p:nvSpPr>
            <p:spPr bwMode="auto">
              <a:xfrm>
                <a:off x="4138370" y="2475086"/>
                <a:ext cx="133350" cy="331788"/>
              </a:xfrm>
              <a:custGeom>
                <a:avLst/>
                <a:gdLst>
                  <a:gd name="T0" fmla="*/ 35 w 84"/>
                  <a:gd name="T1" fmla="*/ 209 h 209"/>
                  <a:gd name="T2" fmla="*/ 35 w 84"/>
                  <a:gd name="T3" fmla="*/ 39 h 209"/>
                  <a:gd name="T4" fmla="*/ 0 w 84"/>
                  <a:gd name="T5" fmla="*/ 39 h 209"/>
                  <a:gd name="T6" fmla="*/ 0 w 84"/>
                  <a:gd name="T7" fmla="*/ 0 h 209"/>
                  <a:gd name="T8" fmla="*/ 84 w 84"/>
                  <a:gd name="T9" fmla="*/ 0 h 209"/>
                  <a:gd name="T10" fmla="*/ 84 w 84"/>
                  <a:gd name="T11" fmla="*/ 209 h 209"/>
                  <a:gd name="T12" fmla="*/ 35 w 84"/>
                  <a:gd name="T13" fmla="*/ 209 h 209"/>
                </a:gdLst>
                <a:ahLst/>
                <a:cxnLst>
                  <a:cxn ang="0">
                    <a:pos x="T0" y="T1"/>
                  </a:cxn>
                  <a:cxn ang="0">
                    <a:pos x="T2" y="T3"/>
                  </a:cxn>
                  <a:cxn ang="0">
                    <a:pos x="T4" y="T5"/>
                  </a:cxn>
                  <a:cxn ang="0">
                    <a:pos x="T6" y="T7"/>
                  </a:cxn>
                  <a:cxn ang="0">
                    <a:pos x="T8" y="T9"/>
                  </a:cxn>
                  <a:cxn ang="0">
                    <a:pos x="T10" y="T11"/>
                  </a:cxn>
                  <a:cxn ang="0">
                    <a:pos x="T12" y="T13"/>
                  </a:cxn>
                </a:cxnLst>
                <a:rect l="0" t="0" r="r" b="b"/>
                <a:pathLst>
                  <a:path w="84" h="209">
                    <a:moveTo>
                      <a:pt x="35" y="209"/>
                    </a:moveTo>
                    <a:lnTo>
                      <a:pt x="35" y="39"/>
                    </a:lnTo>
                    <a:lnTo>
                      <a:pt x="0" y="39"/>
                    </a:lnTo>
                    <a:lnTo>
                      <a:pt x="0" y="0"/>
                    </a:lnTo>
                    <a:lnTo>
                      <a:pt x="84" y="0"/>
                    </a:lnTo>
                    <a:lnTo>
                      <a:pt x="84" y="209"/>
                    </a:lnTo>
                    <a:lnTo>
                      <a:pt x="35" y="209"/>
                    </a:lnTo>
                    <a:close/>
                  </a:path>
                </a:pathLst>
              </a:custGeom>
              <a:solidFill>
                <a:srgbClr val="BFD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34"/>
              <p:cNvSpPr>
                <a:spLocks/>
              </p:cNvSpPr>
              <p:nvPr/>
            </p:nvSpPr>
            <p:spPr bwMode="auto">
              <a:xfrm>
                <a:off x="3873258" y="2467148"/>
                <a:ext cx="234950" cy="346075"/>
              </a:xfrm>
              <a:custGeom>
                <a:avLst/>
                <a:gdLst>
                  <a:gd name="T0" fmla="*/ 1 w 137"/>
                  <a:gd name="T1" fmla="*/ 186 h 202"/>
                  <a:gd name="T2" fmla="*/ 17 w 137"/>
                  <a:gd name="T3" fmla="*/ 149 h 202"/>
                  <a:gd name="T4" fmla="*/ 63 w 137"/>
                  <a:gd name="T5" fmla="*/ 166 h 202"/>
                  <a:gd name="T6" fmla="*/ 90 w 137"/>
                  <a:gd name="T7" fmla="*/ 147 h 202"/>
                  <a:gd name="T8" fmla="*/ 82 w 137"/>
                  <a:gd name="T9" fmla="*/ 129 h 202"/>
                  <a:gd name="T10" fmla="*/ 51 w 137"/>
                  <a:gd name="T11" fmla="*/ 112 h 202"/>
                  <a:gd name="T12" fmla="*/ 0 w 137"/>
                  <a:gd name="T13" fmla="*/ 54 h 202"/>
                  <a:gd name="T14" fmla="*/ 20 w 137"/>
                  <a:gd name="T15" fmla="*/ 14 h 202"/>
                  <a:gd name="T16" fmla="*/ 69 w 137"/>
                  <a:gd name="T17" fmla="*/ 0 h 202"/>
                  <a:gd name="T18" fmla="*/ 126 w 137"/>
                  <a:gd name="T19" fmla="*/ 14 h 202"/>
                  <a:gd name="T20" fmla="*/ 113 w 137"/>
                  <a:gd name="T21" fmla="*/ 49 h 202"/>
                  <a:gd name="T22" fmla="*/ 71 w 137"/>
                  <a:gd name="T23" fmla="*/ 36 h 202"/>
                  <a:gd name="T24" fmla="*/ 47 w 137"/>
                  <a:gd name="T25" fmla="*/ 55 h 202"/>
                  <a:gd name="T26" fmla="*/ 55 w 137"/>
                  <a:gd name="T27" fmla="*/ 68 h 202"/>
                  <a:gd name="T28" fmla="*/ 89 w 137"/>
                  <a:gd name="T29" fmla="*/ 85 h 202"/>
                  <a:gd name="T30" fmla="*/ 126 w 137"/>
                  <a:gd name="T31" fmla="*/ 109 h 202"/>
                  <a:gd name="T32" fmla="*/ 137 w 137"/>
                  <a:gd name="T33" fmla="*/ 144 h 202"/>
                  <a:gd name="T34" fmla="*/ 117 w 137"/>
                  <a:gd name="T35" fmla="*/ 186 h 202"/>
                  <a:gd name="T36" fmla="*/ 62 w 137"/>
                  <a:gd name="T37" fmla="*/ 202 h 202"/>
                  <a:gd name="T38" fmla="*/ 31 w 137"/>
                  <a:gd name="T39" fmla="*/ 199 h 202"/>
                  <a:gd name="T40" fmla="*/ 1 w 137"/>
                  <a:gd name="T41" fmla="*/ 18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202">
                    <a:moveTo>
                      <a:pt x="1" y="186"/>
                    </a:moveTo>
                    <a:cubicBezTo>
                      <a:pt x="17" y="149"/>
                      <a:pt x="17" y="149"/>
                      <a:pt x="17" y="149"/>
                    </a:cubicBezTo>
                    <a:cubicBezTo>
                      <a:pt x="31" y="160"/>
                      <a:pt x="46" y="166"/>
                      <a:pt x="63" y="166"/>
                    </a:cubicBezTo>
                    <a:cubicBezTo>
                      <a:pt x="81" y="166"/>
                      <a:pt x="90" y="159"/>
                      <a:pt x="90" y="147"/>
                    </a:cubicBezTo>
                    <a:cubicBezTo>
                      <a:pt x="90" y="139"/>
                      <a:pt x="87" y="133"/>
                      <a:pt x="82" y="129"/>
                    </a:cubicBezTo>
                    <a:cubicBezTo>
                      <a:pt x="76" y="124"/>
                      <a:pt x="66" y="118"/>
                      <a:pt x="51" y="112"/>
                    </a:cubicBezTo>
                    <a:cubicBezTo>
                      <a:pt x="17" y="98"/>
                      <a:pt x="0" y="78"/>
                      <a:pt x="0" y="54"/>
                    </a:cubicBezTo>
                    <a:cubicBezTo>
                      <a:pt x="0" y="37"/>
                      <a:pt x="7" y="23"/>
                      <a:pt x="20" y="14"/>
                    </a:cubicBezTo>
                    <a:cubicBezTo>
                      <a:pt x="32" y="5"/>
                      <a:pt x="49" y="0"/>
                      <a:pt x="69" y="0"/>
                    </a:cubicBezTo>
                    <a:cubicBezTo>
                      <a:pt x="89" y="0"/>
                      <a:pt x="108" y="5"/>
                      <a:pt x="126" y="14"/>
                    </a:cubicBezTo>
                    <a:cubicBezTo>
                      <a:pt x="113" y="49"/>
                      <a:pt x="113" y="49"/>
                      <a:pt x="113" y="49"/>
                    </a:cubicBezTo>
                    <a:cubicBezTo>
                      <a:pt x="103" y="41"/>
                      <a:pt x="89" y="36"/>
                      <a:pt x="71" y="36"/>
                    </a:cubicBezTo>
                    <a:cubicBezTo>
                      <a:pt x="55" y="36"/>
                      <a:pt x="47" y="43"/>
                      <a:pt x="47" y="55"/>
                    </a:cubicBezTo>
                    <a:cubicBezTo>
                      <a:pt x="47" y="60"/>
                      <a:pt x="50" y="65"/>
                      <a:pt x="55" y="68"/>
                    </a:cubicBezTo>
                    <a:cubicBezTo>
                      <a:pt x="61" y="72"/>
                      <a:pt x="72" y="78"/>
                      <a:pt x="89" y="85"/>
                    </a:cubicBezTo>
                    <a:cubicBezTo>
                      <a:pt x="106" y="91"/>
                      <a:pt x="118" y="99"/>
                      <a:pt x="126" y="109"/>
                    </a:cubicBezTo>
                    <a:cubicBezTo>
                      <a:pt x="133" y="119"/>
                      <a:pt x="137" y="130"/>
                      <a:pt x="137" y="144"/>
                    </a:cubicBezTo>
                    <a:cubicBezTo>
                      <a:pt x="137" y="162"/>
                      <a:pt x="130" y="176"/>
                      <a:pt x="117" y="186"/>
                    </a:cubicBezTo>
                    <a:cubicBezTo>
                      <a:pt x="103" y="197"/>
                      <a:pt x="85" y="202"/>
                      <a:pt x="62" y="202"/>
                    </a:cubicBezTo>
                    <a:cubicBezTo>
                      <a:pt x="49" y="202"/>
                      <a:pt x="39" y="201"/>
                      <a:pt x="31" y="199"/>
                    </a:cubicBezTo>
                    <a:cubicBezTo>
                      <a:pt x="23" y="197"/>
                      <a:pt x="13" y="192"/>
                      <a:pt x="1" y="186"/>
                    </a:cubicBezTo>
                    <a:close/>
                  </a:path>
                </a:pathLst>
              </a:custGeom>
              <a:solidFill>
                <a:srgbClr val="BFD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Rectangle 35"/>
              <p:cNvSpPr>
                <a:spLocks noChangeArrowheads="1"/>
              </p:cNvSpPr>
              <p:nvPr/>
            </p:nvSpPr>
            <p:spPr bwMode="auto">
              <a:xfrm>
                <a:off x="4919420" y="2336973"/>
                <a:ext cx="92075" cy="90488"/>
              </a:xfrm>
              <a:prstGeom prst="rect">
                <a:avLst/>
              </a:prstGeom>
              <a:solidFill>
                <a:srgbClr val="BFD7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45" name="Oval 44">
              <a:extLst>
                <a:ext uri="{FF2B5EF4-FFF2-40B4-BE49-F238E27FC236}">
                  <a16:creationId xmlns:a16="http://schemas.microsoft.com/office/drawing/2014/main" id="{FCFB7380-9190-4A62-9D00-97CEACB8E74C}"/>
                </a:ext>
              </a:extLst>
            </p:cNvPr>
            <p:cNvSpPr/>
            <p:nvPr/>
          </p:nvSpPr>
          <p:spPr>
            <a:xfrm>
              <a:off x="3558209" y="3061347"/>
              <a:ext cx="1804850" cy="1804850"/>
            </a:xfrm>
            <a:prstGeom prst="ellipse">
              <a:avLst/>
            </a:prstGeom>
            <a:no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 name="Group 65">
            <a:extLst>
              <a:ext uri="{FF2B5EF4-FFF2-40B4-BE49-F238E27FC236}">
                <a16:creationId xmlns:a16="http://schemas.microsoft.com/office/drawing/2014/main" id="{35A8697F-49C6-4518-9DCC-A5FAFBC5C5A4}"/>
              </a:ext>
            </a:extLst>
          </p:cNvPr>
          <p:cNvGrpSpPr/>
          <p:nvPr/>
        </p:nvGrpSpPr>
        <p:grpSpPr>
          <a:xfrm>
            <a:off x="303834" y="1637450"/>
            <a:ext cx="2331940" cy="246221"/>
            <a:chOff x="1664208" y="1364407"/>
            <a:chExt cx="2331940" cy="246221"/>
          </a:xfrm>
        </p:grpSpPr>
        <p:grpSp>
          <p:nvGrpSpPr>
            <p:cNvPr id="16" name="Group 64">
              <a:extLst>
                <a:ext uri="{FF2B5EF4-FFF2-40B4-BE49-F238E27FC236}">
                  <a16:creationId xmlns:a16="http://schemas.microsoft.com/office/drawing/2014/main" id="{E4E46C98-B6AC-4C0C-935D-A1325BA09F4F}"/>
                </a:ext>
              </a:extLst>
            </p:cNvPr>
            <p:cNvGrpSpPr/>
            <p:nvPr/>
          </p:nvGrpSpPr>
          <p:grpSpPr>
            <a:xfrm>
              <a:off x="1780032" y="1364407"/>
              <a:ext cx="2216116" cy="246221"/>
              <a:chOff x="1780032" y="1364407"/>
              <a:chExt cx="2216116" cy="246221"/>
            </a:xfrm>
          </p:grpSpPr>
          <p:pic>
            <p:nvPicPr>
              <p:cNvPr id="47" name="Picture 46">
                <a:extLst>
                  <a:ext uri="{FF2B5EF4-FFF2-40B4-BE49-F238E27FC236}">
                    <a16:creationId xmlns:a16="http://schemas.microsoft.com/office/drawing/2014/main" id="{B870D0E2-28A5-4D79-B15A-DE9EBE32AE7E}"/>
                  </a:ext>
                </a:extLst>
              </p:cNvPr>
              <p:cNvPicPr>
                <a:picLocks noChangeAspect="1"/>
              </p:cNvPicPr>
              <p:nvPr/>
            </p:nvPicPr>
            <p:blipFill>
              <a:blip r:embed="rId2" cstate="print"/>
              <a:stretch>
                <a:fillRect/>
              </a:stretch>
            </p:blipFill>
            <p:spPr>
              <a:xfrm>
                <a:off x="3677061" y="1399786"/>
                <a:ext cx="319087" cy="182848"/>
              </a:xfrm>
              <a:prstGeom prst="rect">
                <a:avLst/>
              </a:prstGeom>
            </p:spPr>
          </p:pic>
          <p:sp>
            <p:nvSpPr>
              <p:cNvPr id="53" name="Rounded Rectangle 17">
                <a:extLst>
                  <a:ext uri="{FF2B5EF4-FFF2-40B4-BE49-F238E27FC236}">
                    <a16:creationId xmlns:a16="http://schemas.microsoft.com/office/drawing/2014/main" id="{734341D9-A537-4731-946D-B05EAE27D159}"/>
                  </a:ext>
                </a:extLst>
              </p:cNvPr>
              <p:cNvSpPr/>
              <p:nvPr/>
            </p:nvSpPr>
            <p:spPr>
              <a:xfrm>
                <a:off x="1780032" y="1364407"/>
                <a:ext cx="1822089" cy="246221"/>
              </a:xfrm>
              <a:prstGeom prst="roundRect">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49B6E4A7-6CF3-4151-82C6-2913AC3A8E59}"/>
                </a:ext>
              </a:extLst>
            </p:cNvPr>
            <p:cNvSpPr/>
            <p:nvPr/>
          </p:nvSpPr>
          <p:spPr>
            <a:xfrm>
              <a:off x="1664208" y="1364407"/>
              <a:ext cx="1871472" cy="246221"/>
            </a:xfrm>
            <a:prstGeom prst="rect">
              <a:avLst/>
            </a:prstGeom>
          </p:spPr>
          <p:txBody>
            <a:bodyPr wrap="square">
              <a:spAutoFit/>
            </a:bodyPr>
            <a:lstStyle/>
            <a:p>
              <a:pPr algn="r" defTabSz="514350"/>
              <a:r>
                <a:rPr lang="en-IN" sz="1000" b="1" dirty="0">
                  <a:solidFill>
                    <a:schemeClr val="bg1"/>
                  </a:solidFill>
                  <a:latin typeface="Arial Narrow" panose="020B0506020102020204" pitchFamily="34" charset="0"/>
                </a:rPr>
                <a:t>Business Process as a Service</a:t>
              </a:r>
            </a:p>
          </p:txBody>
        </p:sp>
      </p:grpSp>
      <p:grpSp>
        <p:nvGrpSpPr>
          <p:cNvPr id="17" name="Group 66">
            <a:extLst>
              <a:ext uri="{FF2B5EF4-FFF2-40B4-BE49-F238E27FC236}">
                <a16:creationId xmlns:a16="http://schemas.microsoft.com/office/drawing/2014/main" id="{53740B84-35B4-41A3-9E6E-F113B3E9453A}"/>
              </a:ext>
            </a:extLst>
          </p:cNvPr>
          <p:cNvGrpSpPr/>
          <p:nvPr/>
        </p:nvGrpSpPr>
        <p:grpSpPr>
          <a:xfrm>
            <a:off x="430039" y="3910827"/>
            <a:ext cx="2205735" cy="286965"/>
            <a:chOff x="1780032" y="3989363"/>
            <a:chExt cx="2205735" cy="286965"/>
          </a:xfrm>
        </p:grpSpPr>
        <p:pic>
          <p:nvPicPr>
            <p:cNvPr id="52" name="Picture 51">
              <a:extLst>
                <a:ext uri="{FF2B5EF4-FFF2-40B4-BE49-F238E27FC236}">
                  <a16:creationId xmlns:a16="http://schemas.microsoft.com/office/drawing/2014/main" id="{74A6504A-80BB-44AF-B938-5D339C71C5DD}"/>
                </a:ext>
              </a:extLst>
            </p:cNvPr>
            <p:cNvPicPr>
              <a:picLocks noChangeAspect="1"/>
            </p:cNvPicPr>
            <p:nvPr/>
          </p:nvPicPr>
          <p:blipFill>
            <a:blip r:embed="rId5" cstate="print"/>
            <a:stretch>
              <a:fillRect/>
            </a:stretch>
          </p:blipFill>
          <p:spPr>
            <a:xfrm>
              <a:off x="3719596" y="3989363"/>
              <a:ext cx="266171" cy="286965"/>
            </a:xfrm>
            <a:prstGeom prst="rect">
              <a:avLst/>
            </a:prstGeom>
          </p:spPr>
        </p:pic>
        <p:sp>
          <p:nvSpPr>
            <p:cNvPr id="55" name="Rounded Rectangle 20">
              <a:extLst>
                <a:ext uri="{FF2B5EF4-FFF2-40B4-BE49-F238E27FC236}">
                  <a16:creationId xmlns:a16="http://schemas.microsoft.com/office/drawing/2014/main" id="{3D238E63-8E1A-46A4-B44A-58C5973D634D}"/>
                </a:ext>
              </a:extLst>
            </p:cNvPr>
            <p:cNvSpPr/>
            <p:nvPr/>
          </p:nvSpPr>
          <p:spPr>
            <a:xfrm>
              <a:off x="1780032" y="3992856"/>
              <a:ext cx="1813194" cy="246221"/>
            </a:xfrm>
            <a:prstGeom prst="roundRect">
              <a:avLst/>
            </a:prstGeom>
            <a:solidFill>
              <a:srgbClr val="F3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FFFEAAB-1017-4162-B95B-5F074287C677}"/>
                </a:ext>
              </a:extLst>
            </p:cNvPr>
            <p:cNvSpPr/>
            <p:nvPr/>
          </p:nvSpPr>
          <p:spPr>
            <a:xfrm>
              <a:off x="2011680" y="3989363"/>
              <a:ext cx="1575449" cy="246221"/>
            </a:xfrm>
            <a:prstGeom prst="rect">
              <a:avLst/>
            </a:prstGeom>
          </p:spPr>
          <p:txBody>
            <a:bodyPr wrap="square">
              <a:spAutoFit/>
            </a:bodyPr>
            <a:lstStyle/>
            <a:p>
              <a:pPr algn="ctr" defTabSz="514350"/>
              <a:r>
                <a:rPr lang="en-IN" sz="1000" b="1" dirty="0">
                  <a:solidFill>
                    <a:schemeClr val="bg1"/>
                  </a:solidFill>
                  <a:latin typeface="Arial Narrow" panose="020B0506020102020204" pitchFamily="34" charset="0"/>
                </a:rPr>
                <a:t>Exam day Support on Cloud</a:t>
              </a:r>
            </a:p>
          </p:txBody>
        </p:sp>
      </p:grpSp>
      <p:grpSp>
        <p:nvGrpSpPr>
          <p:cNvPr id="18" name="Group 67">
            <a:extLst>
              <a:ext uri="{FF2B5EF4-FFF2-40B4-BE49-F238E27FC236}">
                <a16:creationId xmlns:a16="http://schemas.microsoft.com/office/drawing/2014/main" id="{33F1401F-20E8-40A0-BA66-FBAFC7B4AAB8}"/>
              </a:ext>
            </a:extLst>
          </p:cNvPr>
          <p:cNvGrpSpPr/>
          <p:nvPr/>
        </p:nvGrpSpPr>
        <p:grpSpPr>
          <a:xfrm>
            <a:off x="146527" y="2181399"/>
            <a:ext cx="2489247" cy="284474"/>
            <a:chOff x="5093008" y="1232983"/>
            <a:chExt cx="2489247" cy="284474"/>
          </a:xfrm>
        </p:grpSpPr>
        <p:pic>
          <p:nvPicPr>
            <p:cNvPr id="48" name="Picture 47">
              <a:extLst>
                <a:ext uri="{FF2B5EF4-FFF2-40B4-BE49-F238E27FC236}">
                  <a16:creationId xmlns:a16="http://schemas.microsoft.com/office/drawing/2014/main" id="{5D172D4E-0DB0-443A-BCD8-D402A0B255DE}"/>
                </a:ext>
              </a:extLst>
            </p:cNvPr>
            <p:cNvPicPr>
              <a:picLocks noChangeAspect="1"/>
            </p:cNvPicPr>
            <p:nvPr/>
          </p:nvPicPr>
          <p:blipFill>
            <a:blip r:embed="rId3" cstate="print"/>
            <a:stretch>
              <a:fillRect/>
            </a:stretch>
          </p:blipFill>
          <p:spPr>
            <a:xfrm>
              <a:off x="7280002" y="1232983"/>
              <a:ext cx="302253" cy="284474"/>
            </a:xfrm>
            <a:prstGeom prst="rect">
              <a:avLst/>
            </a:prstGeom>
          </p:spPr>
        </p:pic>
        <p:sp>
          <p:nvSpPr>
            <p:cNvPr id="57" name="Rounded Rectangle 23">
              <a:extLst>
                <a:ext uri="{FF2B5EF4-FFF2-40B4-BE49-F238E27FC236}">
                  <a16:creationId xmlns:a16="http://schemas.microsoft.com/office/drawing/2014/main" id="{B7D9BEF6-ADC8-4288-88A8-B65C92B085A0}"/>
                </a:ext>
              </a:extLst>
            </p:cNvPr>
            <p:cNvSpPr/>
            <p:nvPr/>
          </p:nvSpPr>
          <p:spPr>
            <a:xfrm>
              <a:off x="5093008" y="1253438"/>
              <a:ext cx="2067419" cy="246221"/>
            </a:xfrm>
            <a:prstGeom prst="roundRect">
              <a:avLst/>
            </a:prstGeom>
            <a:solidFill>
              <a:srgbClr val="F3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5A728EC-6347-480D-AA20-88AFCB10B9D8}"/>
                </a:ext>
              </a:extLst>
            </p:cNvPr>
            <p:cNvSpPr/>
            <p:nvPr/>
          </p:nvSpPr>
          <p:spPr>
            <a:xfrm>
              <a:off x="5122690" y="1253438"/>
              <a:ext cx="2037737" cy="246221"/>
            </a:xfrm>
            <a:prstGeom prst="rect">
              <a:avLst/>
            </a:prstGeom>
          </p:spPr>
          <p:txBody>
            <a:bodyPr wrap="none">
              <a:spAutoFit/>
            </a:bodyPr>
            <a:lstStyle/>
            <a:p>
              <a:pPr defTabSz="514350"/>
              <a:r>
                <a:rPr lang="en-IN" sz="1000" b="1" dirty="0">
                  <a:solidFill>
                    <a:schemeClr val="bg1"/>
                  </a:solidFill>
                  <a:latin typeface="Arial Narrow" panose="020B0506020102020204" pitchFamily="34" charset="0"/>
                </a:rPr>
                <a:t>Application &amp; Registrations on Cloud</a:t>
              </a:r>
            </a:p>
          </p:txBody>
        </p:sp>
      </p:grpSp>
      <p:grpSp>
        <p:nvGrpSpPr>
          <p:cNvPr id="19" name="Group 69">
            <a:extLst>
              <a:ext uri="{FF2B5EF4-FFF2-40B4-BE49-F238E27FC236}">
                <a16:creationId xmlns:a16="http://schemas.microsoft.com/office/drawing/2014/main" id="{CD29FB59-1417-48B2-9D95-A10A63B0A0B8}"/>
              </a:ext>
            </a:extLst>
          </p:cNvPr>
          <p:cNvGrpSpPr/>
          <p:nvPr/>
        </p:nvGrpSpPr>
        <p:grpSpPr>
          <a:xfrm>
            <a:off x="866942" y="3309656"/>
            <a:ext cx="1768832" cy="303443"/>
            <a:chOff x="3680428" y="3061010"/>
            <a:chExt cx="1768832" cy="303443"/>
          </a:xfrm>
        </p:grpSpPr>
        <p:pic>
          <p:nvPicPr>
            <p:cNvPr id="50" name="Picture 49">
              <a:extLst>
                <a:ext uri="{FF2B5EF4-FFF2-40B4-BE49-F238E27FC236}">
                  <a16:creationId xmlns:a16="http://schemas.microsoft.com/office/drawing/2014/main" id="{16264E91-18EC-4283-9DE4-5CD9B60F9BCB}"/>
                </a:ext>
              </a:extLst>
            </p:cNvPr>
            <p:cNvPicPr>
              <a:picLocks noChangeAspect="1"/>
            </p:cNvPicPr>
            <p:nvPr/>
          </p:nvPicPr>
          <p:blipFill>
            <a:blip r:embed="rId4" cstate="print"/>
            <a:stretch>
              <a:fillRect/>
            </a:stretch>
          </p:blipFill>
          <p:spPr>
            <a:xfrm>
              <a:off x="5161454" y="3061010"/>
              <a:ext cx="287806" cy="300504"/>
            </a:xfrm>
            <a:prstGeom prst="rect">
              <a:avLst/>
            </a:prstGeom>
          </p:spPr>
        </p:pic>
        <p:sp>
          <p:nvSpPr>
            <p:cNvPr id="59" name="Rounded Rectangle 26">
              <a:extLst>
                <a:ext uri="{FF2B5EF4-FFF2-40B4-BE49-F238E27FC236}">
                  <a16:creationId xmlns:a16="http://schemas.microsoft.com/office/drawing/2014/main" id="{BAC3BC53-7780-4E86-B69B-91E0136376A2}"/>
                </a:ext>
              </a:extLst>
            </p:cNvPr>
            <p:cNvSpPr/>
            <p:nvPr/>
          </p:nvSpPr>
          <p:spPr>
            <a:xfrm>
              <a:off x="3680428" y="3077279"/>
              <a:ext cx="1362340" cy="287174"/>
            </a:xfrm>
            <a:prstGeom prst="roundRect">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E18C225-60EE-40AD-9351-6A93FCAA5067}"/>
                </a:ext>
              </a:extLst>
            </p:cNvPr>
            <p:cNvSpPr/>
            <p:nvPr/>
          </p:nvSpPr>
          <p:spPr>
            <a:xfrm>
              <a:off x="3712049" y="3087752"/>
              <a:ext cx="1330719" cy="246221"/>
            </a:xfrm>
            <a:prstGeom prst="rect">
              <a:avLst/>
            </a:prstGeom>
            <a:noFill/>
          </p:spPr>
          <p:txBody>
            <a:bodyPr wrap="square">
              <a:spAutoFit/>
            </a:bodyPr>
            <a:lstStyle/>
            <a:p>
              <a:pPr defTabSz="514350"/>
              <a:r>
                <a:rPr lang="en-IN" sz="1000" b="1" dirty="0">
                  <a:solidFill>
                    <a:schemeClr val="bg1"/>
                  </a:solidFill>
                  <a:latin typeface="Arial Narrow" panose="020B0506020102020204" pitchFamily="34" charset="0"/>
                </a:rPr>
                <a:t>Audit Apps on Cloud</a:t>
              </a:r>
            </a:p>
          </p:txBody>
        </p:sp>
      </p:grpSp>
      <p:grpSp>
        <p:nvGrpSpPr>
          <p:cNvPr id="20" name="Group 70">
            <a:extLst>
              <a:ext uri="{FF2B5EF4-FFF2-40B4-BE49-F238E27FC236}">
                <a16:creationId xmlns:a16="http://schemas.microsoft.com/office/drawing/2014/main" id="{47F474A6-E3A7-4E6B-AB36-028389F49358}"/>
              </a:ext>
            </a:extLst>
          </p:cNvPr>
          <p:cNvGrpSpPr/>
          <p:nvPr/>
        </p:nvGrpSpPr>
        <p:grpSpPr>
          <a:xfrm>
            <a:off x="96835" y="4495521"/>
            <a:ext cx="2538939" cy="286820"/>
            <a:chOff x="2383347" y="3840387"/>
            <a:chExt cx="2538939" cy="286820"/>
          </a:xfrm>
        </p:grpSpPr>
        <p:pic>
          <p:nvPicPr>
            <p:cNvPr id="51" name="Picture 50">
              <a:extLst>
                <a:ext uri="{FF2B5EF4-FFF2-40B4-BE49-F238E27FC236}">
                  <a16:creationId xmlns:a16="http://schemas.microsoft.com/office/drawing/2014/main" id="{2C82CD39-278C-41FA-8E74-E196DE9F23D1}"/>
                </a:ext>
              </a:extLst>
            </p:cNvPr>
            <p:cNvPicPr>
              <a:picLocks noChangeAspect="1"/>
            </p:cNvPicPr>
            <p:nvPr/>
          </p:nvPicPr>
          <p:blipFill>
            <a:blip r:embed="rId6" cstate="print"/>
            <a:stretch>
              <a:fillRect/>
            </a:stretch>
          </p:blipFill>
          <p:spPr>
            <a:xfrm>
              <a:off x="4576845" y="3842909"/>
              <a:ext cx="345441" cy="253569"/>
            </a:xfrm>
            <a:prstGeom prst="rect">
              <a:avLst/>
            </a:prstGeom>
          </p:spPr>
        </p:pic>
        <p:sp>
          <p:nvSpPr>
            <p:cNvPr id="61" name="Rounded Rectangle 28">
              <a:extLst>
                <a:ext uri="{FF2B5EF4-FFF2-40B4-BE49-F238E27FC236}">
                  <a16:creationId xmlns:a16="http://schemas.microsoft.com/office/drawing/2014/main" id="{B5A4D7FD-8453-487E-9F84-55399E526EFE}"/>
                </a:ext>
              </a:extLst>
            </p:cNvPr>
            <p:cNvSpPr/>
            <p:nvPr/>
          </p:nvSpPr>
          <p:spPr>
            <a:xfrm>
              <a:off x="2383347" y="3840387"/>
              <a:ext cx="2046352" cy="286820"/>
            </a:xfrm>
            <a:prstGeom prst="roundRect">
              <a:avLst/>
            </a:prstGeom>
            <a:solidFill>
              <a:srgbClr val="4E5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350E539-72BC-4FEC-94AF-E1E438EA304A}"/>
                </a:ext>
              </a:extLst>
            </p:cNvPr>
            <p:cNvSpPr/>
            <p:nvPr/>
          </p:nvSpPr>
          <p:spPr>
            <a:xfrm>
              <a:off x="2412796" y="3848881"/>
              <a:ext cx="2016600" cy="246221"/>
            </a:xfrm>
            <a:prstGeom prst="rect">
              <a:avLst/>
            </a:prstGeom>
          </p:spPr>
          <p:txBody>
            <a:bodyPr wrap="square">
              <a:spAutoFit/>
            </a:bodyPr>
            <a:lstStyle/>
            <a:p>
              <a:pPr algn="ctr" defTabSz="514350"/>
              <a:r>
                <a:rPr lang="en-IN" sz="1000" b="1" dirty="0">
                  <a:solidFill>
                    <a:schemeClr val="bg1"/>
                  </a:solidFill>
                  <a:latin typeface="Arial Narrow" panose="020B0506020102020204" pitchFamily="34" charset="0"/>
                </a:rPr>
                <a:t>Results &amp; Counselling on Cloud</a:t>
              </a:r>
            </a:p>
          </p:txBody>
        </p:sp>
      </p:grpSp>
      <p:grpSp>
        <p:nvGrpSpPr>
          <p:cNvPr id="21" name="Group 68">
            <a:extLst>
              <a:ext uri="{FF2B5EF4-FFF2-40B4-BE49-F238E27FC236}">
                <a16:creationId xmlns:a16="http://schemas.microsoft.com/office/drawing/2014/main" id="{E15E271F-3B2E-41A7-8AFE-01F46E9998E2}"/>
              </a:ext>
            </a:extLst>
          </p:cNvPr>
          <p:cNvGrpSpPr/>
          <p:nvPr/>
        </p:nvGrpSpPr>
        <p:grpSpPr>
          <a:xfrm>
            <a:off x="705863" y="2763601"/>
            <a:ext cx="1929911" cy="248327"/>
            <a:chOff x="3623155" y="2304499"/>
            <a:chExt cx="1929911" cy="248327"/>
          </a:xfrm>
        </p:grpSpPr>
        <p:pic>
          <p:nvPicPr>
            <p:cNvPr id="49" name="Picture 48">
              <a:extLst>
                <a:ext uri="{FF2B5EF4-FFF2-40B4-BE49-F238E27FC236}">
                  <a16:creationId xmlns:a16="http://schemas.microsoft.com/office/drawing/2014/main" id="{C616AA4B-90E2-4327-9BD2-6A7B0367630A}"/>
                </a:ext>
              </a:extLst>
            </p:cNvPr>
            <p:cNvPicPr>
              <a:picLocks noChangeAspect="1"/>
            </p:cNvPicPr>
            <p:nvPr/>
          </p:nvPicPr>
          <p:blipFill>
            <a:blip r:embed="rId7" cstate="print"/>
            <a:stretch>
              <a:fillRect/>
            </a:stretch>
          </p:blipFill>
          <p:spPr>
            <a:xfrm>
              <a:off x="5150382" y="2304499"/>
              <a:ext cx="402684" cy="242999"/>
            </a:xfrm>
            <a:prstGeom prst="rect">
              <a:avLst/>
            </a:prstGeom>
          </p:spPr>
        </p:pic>
        <p:sp>
          <p:nvSpPr>
            <p:cNvPr id="63" name="Rounded Rectangle 31">
              <a:extLst>
                <a:ext uri="{FF2B5EF4-FFF2-40B4-BE49-F238E27FC236}">
                  <a16:creationId xmlns:a16="http://schemas.microsoft.com/office/drawing/2014/main" id="{7A62F237-D8F6-4D84-8DFA-261B68B076EC}"/>
                </a:ext>
              </a:extLst>
            </p:cNvPr>
            <p:cNvSpPr/>
            <p:nvPr/>
          </p:nvSpPr>
          <p:spPr>
            <a:xfrm>
              <a:off x="3623155" y="2306605"/>
              <a:ext cx="1403812" cy="246221"/>
            </a:xfrm>
            <a:prstGeom prst="roundRect">
              <a:avLst/>
            </a:prstGeom>
            <a:solidFill>
              <a:srgbClr val="FC5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bg1"/>
                </a:solidFill>
                <a:latin typeface="Arial Narrow" panose="020B0506020102020204" pitchFamily="34" charset="0"/>
              </a:endParaRPr>
            </a:p>
          </p:txBody>
        </p:sp>
        <p:sp>
          <p:nvSpPr>
            <p:cNvPr id="64" name="Rectangle 63">
              <a:extLst>
                <a:ext uri="{FF2B5EF4-FFF2-40B4-BE49-F238E27FC236}">
                  <a16:creationId xmlns:a16="http://schemas.microsoft.com/office/drawing/2014/main" id="{6279FA52-80C4-4059-9303-B25F0747074B}"/>
                </a:ext>
              </a:extLst>
            </p:cNvPr>
            <p:cNvSpPr/>
            <p:nvPr/>
          </p:nvSpPr>
          <p:spPr>
            <a:xfrm>
              <a:off x="3652836" y="2306605"/>
              <a:ext cx="910827" cy="246221"/>
            </a:xfrm>
            <a:prstGeom prst="rect">
              <a:avLst/>
            </a:prstGeom>
          </p:spPr>
          <p:txBody>
            <a:bodyPr wrap="none">
              <a:spAutoFit/>
            </a:bodyPr>
            <a:lstStyle/>
            <a:p>
              <a:pPr defTabSz="514350"/>
              <a:r>
                <a:rPr lang="en-IN" sz="1000" b="1" dirty="0">
                  <a:solidFill>
                    <a:schemeClr val="bg1"/>
                  </a:solidFill>
                  <a:latin typeface="Arial Narrow" panose="020B0506020102020204" pitchFamily="34" charset="0"/>
                </a:rPr>
                <a:t>iTest on Cloud</a:t>
              </a:r>
            </a:p>
          </p:txBody>
        </p:sp>
      </p:grpSp>
      <p:cxnSp>
        <p:nvCxnSpPr>
          <p:cNvPr id="73" name="Straight Connector 72">
            <a:extLst>
              <a:ext uri="{FF2B5EF4-FFF2-40B4-BE49-F238E27FC236}">
                <a16:creationId xmlns:a16="http://schemas.microsoft.com/office/drawing/2014/main" id="{9D4FBF80-7E07-492A-98EA-BF622DCCE154}"/>
              </a:ext>
            </a:extLst>
          </p:cNvPr>
          <p:cNvCxnSpPr>
            <a:stCxn id="45" idx="1"/>
          </p:cNvCxnSpPr>
          <p:nvPr/>
        </p:nvCxnSpPr>
        <p:spPr>
          <a:xfrm flipH="1" flipV="1">
            <a:off x="2213946" y="816429"/>
            <a:ext cx="1719943" cy="2528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ED649F9-82E0-4A5B-A609-0FBFBFDF9F14}"/>
              </a:ext>
            </a:extLst>
          </p:cNvPr>
          <p:cNvCxnSpPr>
            <a:stCxn id="45" idx="7"/>
          </p:cNvCxnSpPr>
          <p:nvPr/>
        </p:nvCxnSpPr>
        <p:spPr>
          <a:xfrm flipV="1">
            <a:off x="5210111" y="750989"/>
            <a:ext cx="1533895" cy="2594256"/>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0F052091-2FFE-4DEF-96A0-0B153F412E55}"/>
              </a:ext>
            </a:extLst>
          </p:cNvPr>
          <p:cNvSpPr txBox="1"/>
          <p:nvPr/>
        </p:nvSpPr>
        <p:spPr>
          <a:xfrm>
            <a:off x="3191205" y="1055416"/>
            <a:ext cx="1133856" cy="507831"/>
          </a:xfrm>
          <a:prstGeom prst="rect">
            <a:avLst/>
          </a:prstGeom>
          <a:noFill/>
        </p:spPr>
        <p:txBody>
          <a:bodyPr wrap="square" rtlCol="0">
            <a:spAutoFit/>
          </a:bodyPr>
          <a:lstStyle/>
          <a:p>
            <a:r>
              <a:rPr lang="en-US" sz="900" b="1" dirty="0">
                <a:solidFill>
                  <a:srgbClr val="54666F"/>
                </a:solidFill>
                <a:latin typeface="Arial Narrow" panose="020B0506020102020204" pitchFamily="34" charset="0"/>
              </a:rPr>
              <a:t>Cloud driven </a:t>
            </a:r>
            <a:r>
              <a:rPr lang="en-US" sz="900" b="1" dirty="0" err="1">
                <a:solidFill>
                  <a:srgbClr val="54666F"/>
                </a:solidFill>
                <a:latin typeface="Arial Narrow" panose="020B0506020102020204" pitchFamily="34" charset="0"/>
              </a:rPr>
              <a:t>Sify</a:t>
            </a:r>
            <a:r>
              <a:rPr lang="en-US" sz="900" b="1" dirty="0">
                <a:solidFill>
                  <a:srgbClr val="54666F"/>
                </a:solidFill>
                <a:latin typeface="Arial Narrow" panose="020B0506020102020204" pitchFamily="34" charset="0"/>
              </a:rPr>
              <a:t> Mobile Application Solutions</a:t>
            </a:r>
          </a:p>
        </p:txBody>
      </p:sp>
      <p:pic>
        <p:nvPicPr>
          <p:cNvPr id="77" name="Picture 2">
            <a:extLst>
              <a:ext uri="{FF2B5EF4-FFF2-40B4-BE49-F238E27FC236}">
                <a16:creationId xmlns:a16="http://schemas.microsoft.com/office/drawing/2014/main" id="{731374F6-7392-4E2D-9315-259BA355B21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8846" y="1055416"/>
            <a:ext cx="555244" cy="555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TextBox 77">
            <a:extLst>
              <a:ext uri="{FF2B5EF4-FFF2-40B4-BE49-F238E27FC236}">
                <a16:creationId xmlns:a16="http://schemas.microsoft.com/office/drawing/2014/main" id="{E0B01E76-8A19-4E54-B6A2-966FAABC6A5B}"/>
              </a:ext>
            </a:extLst>
          </p:cNvPr>
          <p:cNvSpPr txBox="1"/>
          <p:nvPr/>
        </p:nvSpPr>
        <p:spPr>
          <a:xfrm>
            <a:off x="5050567" y="1026035"/>
            <a:ext cx="1533895" cy="507831"/>
          </a:xfrm>
          <a:prstGeom prst="rect">
            <a:avLst/>
          </a:prstGeom>
          <a:noFill/>
        </p:spPr>
        <p:txBody>
          <a:bodyPr wrap="square" rtlCol="0">
            <a:spAutoFit/>
          </a:bodyPr>
          <a:lstStyle/>
          <a:p>
            <a:r>
              <a:rPr lang="en-US" sz="900" b="1" dirty="0">
                <a:solidFill>
                  <a:srgbClr val="54666F"/>
                </a:solidFill>
                <a:latin typeface="Arial Narrow" panose="020B0506020102020204" pitchFamily="34" charset="0"/>
              </a:rPr>
              <a:t>Learning Analytics : </a:t>
            </a:r>
            <a:r>
              <a:rPr lang="en-US" sz="900" b="1" dirty="0" err="1">
                <a:solidFill>
                  <a:srgbClr val="54666F"/>
                </a:solidFill>
                <a:latin typeface="Arial Narrow" panose="020B0506020102020204" pitchFamily="34" charset="0"/>
              </a:rPr>
              <a:t>Sify</a:t>
            </a:r>
            <a:r>
              <a:rPr lang="en-US" sz="900" b="1" dirty="0">
                <a:solidFill>
                  <a:srgbClr val="54666F"/>
                </a:solidFill>
                <a:latin typeface="Arial Narrow" panose="020B0506020102020204" pitchFamily="34" charset="0"/>
              </a:rPr>
              <a:t> Learning Record Store for Learning Analytics solutions</a:t>
            </a:r>
          </a:p>
        </p:txBody>
      </p:sp>
      <p:pic>
        <p:nvPicPr>
          <p:cNvPr id="79" name="Picture 3">
            <a:extLst>
              <a:ext uri="{FF2B5EF4-FFF2-40B4-BE49-F238E27FC236}">
                <a16:creationId xmlns:a16="http://schemas.microsoft.com/office/drawing/2014/main" id="{93772CDD-04BA-4CEB-964C-76ED2495AB3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16525" y="1026035"/>
            <a:ext cx="582004" cy="58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TextBox 79">
            <a:extLst>
              <a:ext uri="{FF2B5EF4-FFF2-40B4-BE49-F238E27FC236}">
                <a16:creationId xmlns:a16="http://schemas.microsoft.com/office/drawing/2014/main" id="{5970C993-D6EE-4E7E-8BBE-49361B1B1182}"/>
              </a:ext>
            </a:extLst>
          </p:cNvPr>
          <p:cNvSpPr txBox="1"/>
          <p:nvPr/>
        </p:nvSpPr>
        <p:spPr>
          <a:xfrm>
            <a:off x="3244196" y="1617515"/>
            <a:ext cx="1522096" cy="369332"/>
          </a:xfrm>
          <a:prstGeom prst="rect">
            <a:avLst/>
          </a:prstGeom>
          <a:noFill/>
        </p:spPr>
        <p:txBody>
          <a:bodyPr wrap="square" rtlCol="0">
            <a:spAutoFit/>
          </a:bodyPr>
          <a:lstStyle/>
          <a:p>
            <a:r>
              <a:rPr lang="en-US" sz="900" b="1" dirty="0" err="1">
                <a:solidFill>
                  <a:srgbClr val="54666F"/>
                </a:solidFill>
                <a:latin typeface="Arial Narrow" panose="020B0506020102020204" pitchFamily="34" charset="0"/>
              </a:rPr>
              <a:t>Sify</a:t>
            </a:r>
            <a:r>
              <a:rPr lang="en-US" sz="900" b="1" dirty="0">
                <a:solidFill>
                  <a:srgbClr val="54666F"/>
                </a:solidFill>
                <a:latin typeface="Arial Narrow" panose="020B0506020102020204" pitchFamily="34" charset="0"/>
              </a:rPr>
              <a:t> Customer Learning Portal Solutions</a:t>
            </a:r>
          </a:p>
        </p:txBody>
      </p:sp>
      <p:pic>
        <p:nvPicPr>
          <p:cNvPr id="81" name="Picture 4">
            <a:extLst>
              <a:ext uri="{FF2B5EF4-FFF2-40B4-BE49-F238E27FC236}">
                <a16:creationId xmlns:a16="http://schemas.microsoft.com/office/drawing/2014/main" id="{F66F59F8-F5AE-4D20-B2A4-FBEE29C3A20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33689" y="1568109"/>
            <a:ext cx="396973" cy="39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TextBox 81">
            <a:extLst>
              <a:ext uri="{FF2B5EF4-FFF2-40B4-BE49-F238E27FC236}">
                <a16:creationId xmlns:a16="http://schemas.microsoft.com/office/drawing/2014/main" id="{4D1B2C8F-535E-44D7-A796-3E3C78C7DF0F}"/>
              </a:ext>
            </a:extLst>
          </p:cNvPr>
          <p:cNvSpPr txBox="1"/>
          <p:nvPr/>
        </p:nvSpPr>
        <p:spPr>
          <a:xfrm>
            <a:off x="5050567" y="1511174"/>
            <a:ext cx="1133856" cy="646331"/>
          </a:xfrm>
          <a:prstGeom prst="rect">
            <a:avLst/>
          </a:prstGeom>
          <a:noFill/>
        </p:spPr>
        <p:txBody>
          <a:bodyPr wrap="square" rtlCol="0">
            <a:spAutoFit/>
          </a:bodyPr>
          <a:lstStyle/>
          <a:p>
            <a:r>
              <a:rPr lang="en-US" sz="900" b="1" dirty="0" err="1">
                <a:solidFill>
                  <a:srgbClr val="54666F"/>
                </a:solidFill>
                <a:latin typeface="Arial Narrow" panose="020B0506020102020204" pitchFamily="34" charset="0"/>
              </a:rPr>
              <a:t>Sify</a:t>
            </a:r>
            <a:r>
              <a:rPr lang="en-US" sz="900" b="1" dirty="0">
                <a:solidFill>
                  <a:srgbClr val="54666F"/>
                </a:solidFill>
                <a:latin typeface="Arial Narrow" panose="020B0506020102020204" pitchFamily="34" charset="0"/>
              </a:rPr>
              <a:t> </a:t>
            </a:r>
            <a:r>
              <a:rPr lang="en-US" sz="900" b="1" dirty="0" err="1">
                <a:solidFill>
                  <a:srgbClr val="54666F"/>
                </a:solidFill>
                <a:latin typeface="Arial Narrow" panose="020B0506020102020204" pitchFamily="34" charset="0"/>
              </a:rPr>
              <a:t>LiveWire</a:t>
            </a:r>
            <a:r>
              <a:rPr lang="en-US" sz="900" b="1" dirty="0">
                <a:solidFill>
                  <a:srgbClr val="54666F"/>
                </a:solidFill>
                <a:latin typeface="Arial Narrow" panose="020B0506020102020204" pitchFamily="34" charset="0"/>
              </a:rPr>
              <a:t> LMS : (3.0 and 4.0 under development. New UX and mobile app)</a:t>
            </a:r>
          </a:p>
        </p:txBody>
      </p:sp>
      <p:pic>
        <p:nvPicPr>
          <p:cNvPr id="83" name="Picture 5">
            <a:extLst>
              <a:ext uri="{FF2B5EF4-FFF2-40B4-BE49-F238E27FC236}">
                <a16:creationId xmlns:a16="http://schemas.microsoft.com/office/drawing/2014/main" id="{EEB321C5-7A4E-4019-A0DB-A3FCA794DEB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52657" y="1514912"/>
            <a:ext cx="524002" cy="52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TextBox 83">
            <a:extLst>
              <a:ext uri="{FF2B5EF4-FFF2-40B4-BE49-F238E27FC236}">
                <a16:creationId xmlns:a16="http://schemas.microsoft.com/office/drawing/2014/main" id="{2BCE408F-0264-4034-BBEE-E80FD481C63C}"/>
              </a:ext>
            </a:extLst>
          </p:cNvPr>
          <p:cNvSpPr txBox="1"/>
          <p:nvPr/>
        </p:nvSpPr>
        <p:spPr>
          <a:xfrm>
            <a:off x="4051777" y="2049439"/>
            <a:ext cx="1676400" cy="1061829"/>
          </a:xfrm>
          <a:prstGeom prst="rect">
            <a:avLst/>
          </a:prstGeom>
          <a:noFill/>
        </p:spPr>
        <p:txBody>
          <a:bodyPr wrap="square" rtlCol="0">
            <a:spAutoFit/>
          </a:bodyPr>
          <a:lstStyle/>
          <a:p>
            <a:r>
              <a:rPr lang="en-US" sz="900" b="1" dirty="0">
                <a:solidFill>
                  <a:srgbClr val="54666F"/>
                </a:solidFill>
                <a:latin typeface="Arial Narrow" panose="020B0506020102020204" pitchFamily="34" charset="0"/>
              </a:rPr>
              <a:t>Partnerships : </a:t>
            </a:r>
          </a:p>
          <a:p>
            <a:pPr marL="228600" indent="-228600">
              <a:buAutoNum type="arabicPeriod"/>
            </a:pPr>
            <a:r>
              <a:rPr lang="en-US" sz="900" b="1" dirty="0" err="1">
                <a:solidFill>
                  <a:srgbClr val="54666F"/>
                </a:solidFill>
                <a:latin typeface="Arial Narrow" panose="020B0506020102020204" pitchFamily="34" charset="0"/>
              </a:rPr>
              <a:t>Buzzyears</a:t>
            </a:r>
            <a:r>
              <a:rPr lang="en-US" sz="900" b="1" dirty="0">
                <a:solidFill>
                  <a:srgbClr val="54666F"/>
                </a:solidFill>
                <a:latin typeface="Arial Narrow" panose="020B0506020102020204" pitchFamily="34" charset="0"/>
              </a:rPr>
              <a:t> Campus Management System</a:t>
            </a:r>
          </a:p>
          <a:p>
            <a:pPr marL="228600" indent="-228600">
              <a:buAutoNum type="arabicPeriod"/>
            </a:pPr>
            <a:r>
              <a:rPr lang="en-US" sz="900" b="1" dirty="0">
                <a:solidFill>
                  <a:srgbClr val="54666F"/>
                </a:solidFill>
                <a:latin typeface="Arial Narrow" panose="020B0506020102020204" pitchFamily="34" charset="0"/>
              </a:rPr>
              <a:t>2. Sum Total Talent Management Suite</a:t>
            </a:r>
          </a:p>
          <a:p>
            <a:pPr marL="228600" indent="-228600">
              <a:buAutoNum type="arabicPeriod"/>
            </a:pPr>
            <a:r>
              <a:rPr lang="en-US" sz="900" b="1" dirty="0">
                <a:solidFill>
                  <a:srgbClr val="54666F"/>
                </a:solidFill>
                <a:latin typeface="Arial Narrow" panose="020B0506020102020204" pitchFamily="34" charset="0"/>
              </a:rPr>
              <a:t>3. Partner HCM Integration on Cloud (</a:t>
            </a:r>
            <a:r>
              <a:rPr lang="en-US" sz="900" b="1" dirty="0" err="1">
                <a:solidFill>
                  <a:srgbClr val="54666F"/>
                </a:solidFill>
                <a:latin typeface="Arial Narrow" panose="020B0506020102020204" pitchFamily="34" charset="0"/>
              </a:rPr>
              <a:t>Ramco</a:t>
            </a:r>
            <a:r>
              <a:rPr lang="en-US" sz="900" b="1" dirty="0">
                <a:solidFill>
                  <a:srgbClr val="54666F"/>
                </a:solidFill>
                <a:latin typeface="Arial Narrow" panose="020B0506020102020204" pitchFamily="34" charset="0"/>
              </a:rPr>
              <a:t>)</a:t>
            </a:r>
          </a:p>
        </p:txBody>
      </p:sp>
      <p:pic>
        <p:nvPicPr>
          <p:cNvPr id="85" name="Picture 6">
            <a:extLst>
              <a:ext uri="{FF2B5EF4-FFF2-40B4-BE49-F238E27FC236}">
                <a16:creationId xmlns:a16="http://schemas.microsoft.com/office/drawing/2014/main" id="{0CCF0DEE-940F-46BC-9262-F5F4759FC60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25588" y="2252475"/>
            <a:ext cx="512572" cy="51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Rectangle 86">
            <a:extLst>
              <a:ext uri="{FF2B5EF4-FFF2-40B4-BE49-F238E27FC236}">
                <a16:creationId xmlns:a16="http://schemas.microsoft.com/office/drawing/2014/main" id="{BEE8917B-AEBF-47C3-A109-3F05EF80A49B}"/>
              </a:ext>
            </a:extLst>
          </p:cNvPr>
          <p:cNvSpPr/>
          <p:nvPr/>
        </p:nvSpPr>
        <p:spPr>
          <a:xfrm>
            <a:off x="2887885" y="741700"/>
            <a:ext cx="3055645" cy="307777"/>
          </a:xfrm>
          <a:prstGeom prst="rect">
            <a:avLst/>
          </a:prstGeom>
        </p:spPr>
        <p:txBody>
          <a:bodyPr wrap="none">
            <a:spAutoFit/>
          </a:bodyPr>
          <a:lstStyle/>
          <a:p>
            <a:pPr lvl="0" defTabSz="914400"/>
            <a:r>
              <a:rPr lang="en-US" sz="1400" b="1" kern="0" dirty="0">
                <a:solidFill>
                  <a:sysClr val="windowText" lastClr="000000"/>
                </a:solidFill>
                <a:latin typeface="Arial Narrow" panose="020B0506020102020204" pitchFamily="34" charset="0"/>
              </a:rPr>
              <a:t>Digital Platforms and Solutions on Cloud</a:t>
            </a:r>
          </a:p>
        </p:txBody>
      </p:sp>
      <p:sp>
        <p:nvSpPr>
          <p:cNvPr id="88" name="Rectangle 87">
            <a:extLst>
              <a:ext uri="{FF2B5EF4-FFF2-40B4-BE49-F238E27FC236}">
                <a16:creationId xmlns:a16="http://schemas.microsoft.com/office/drawing/2014/main" id="{C1437B03-F2AF-43CE-A611-77E6741FD47C}"/>
              </a:ext>
            </a:extLst>
          </p:cNvPr>
          <p:cNvSpPr/>
          <p:nvPr/>
        </p:nvSpPr>
        <p:spPr>
          <a:xfrm>
            <a:off x="319593" y="961455"/>
            <a:ext cx="2100298" cy="523220"/>
          </a:xfrm>
          <a:prstGeom prst="rect">
            <a:avLst/>
          </a:prstGeom>
        </p:spPr>
        <p:txBody>
          <a:bodyPr wrap="square">
            <a:spAutoFit/>
          </a:bodyPr>
          <a:lstStyle/>
          <a:p>
            <a:pPr lvl="0" algn="ctr" defTabSz="914400"/>
            <a:r>
              <a:rPr lang="en-US" sz="1400" b="1" kern="0" dirty="0">
                <a:solidFill>
                  <a:sysClr val="windowText" lastClr="000000"/>
                </a:solidFill>
                <a:latin typeface="Arial Narrow" panose="020B0506020102020204" pitchFamily="34" charset="0"/>
              </a:rPr>
              <a:t>Talent Management Service</a:t>
            </a:r>
          </a:p>
        </p:txBody>
      </p:sp>
      <p:sp>
        <p:nvSpPr>
          <p:cNvPr id="89" name="Rectangle 88">
            <a:extLst>
              <a:ext uri="{FF2B5EF4-FFF2-40B4-BE49-F238E27FC236}">
                <a16:creationId xmlns:a16="http://schemas.microsoft.com/office/drawing/2014/main" id="{58B3996A-1BE7-4710-A5B7-2CA079FDAD27}"/>
              </a:ext>
            </a:extLst>
          </p:cNvPr>
          <p:cNvSpPr/>
          <p:nvPr/>
        </p:nvSpPr>
        <p:spPr>
          <a:xfrm>
            <a:off x="6585983" y="961455"/>
            <a:ext cx="2100298" cy="307777"/>
          </a:xfrm>
          <a:prstGeom prst="rect">
            <a:avLst/>
          </a:prstGeom>
        </p:spPr>
        <p:txBody>
          <a:bodyPr wrap="square">
            <a:spAutoFit/>
          </a:bodyPr>
          <a:lstStyle/>
          <a:p>
            <a:pPr lvl="0" algn="ctr" defTabSz="914400"/>
            <a:r>
              <a:rPr lang="en-US" sz="1400" b="1" kern="0" dirty="0" err="1">
                <a:solidFill>
                  <a:sysClr val="windowText" lastClr="000000"/>
                </a:solidFill>
                <a:latin typeface="Arial Narrow" panose="020B0506020102020204" pitchFamily="34" charset="0"/>
              </a:rPr>
              <a:t>ForumNxt</a:t>
            </a:r>
            <a:r>
              <a:rPr lang="en-US" sz="1400" b="1" kern="0" dirty="0">
                <a:solidFill>
                  <a:sysClr val="windowText" lastClr="000000"/>
                </a:solidFill>
                <a:latin typeface="Arial Narrow" panose="020B0506020102020204" pitchFamily="34" charset="0"/>
              </a:rPr>
              <a:t> and </a:t>
            </a:r>
            <a:r>
              <a:rPr lang="en-US" sz="1400" b="1" kern="0" dirty="0" err="1">
                <a:solidFill>
                  <a:sysClr val="windowText" lastClr="000000"/>
                </a:solidFill>
                <a:latin typeface="Arial Narrow" panose="020B0506020102020204" pitchFamily="34" charset="0"/>
              </a:rPr>
              <a:t>SffNxt</a:t>
            </a:r>
            <a:endParaRPr lang="en-US" sz="1400" b="1" kern="0" dirty="0">
              <a:solidFill>
                <a:sysClr val="windowText" lastClr="000000"/>
              </a:solidFill>
              <a:latin typeface="Arial Narrow" panose="020B0506020102020204" pitchFamily="34" charset="0"/>
            </a:endParaRPr>
          </a:p>
        </p:txBody>
      </p:sp>
    </p:spTree>
    <p:extLst>
      <p:ext uri="{BB962C8B-B14F-4D97-AF65-F5344CB8AC3E}">
        <p14:creationId xmlns:p14="http://schemas.microsoft.com/office/powerpoint/2010/main" val="1069131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00" y="367206"/>
            <a:ext cx="7538400" cy="369322"/>
          </a:xfrm>
        </p:spPr>
        <p:txBody>
          <a:bodyPr/>
          <a:lstStyle/>
          <a:p>
            <a:r>
              <a:rPr lang="en-US" dirty="0"/>
              <a:t>APPLICATION &amp; PLATFORM SERVICES – </a:t>
            </a:r>
            <a:r>
              <a:rPr lang="en-US" dirty="0" err="1"/>
              <a:t>Cloud@core</a:t>
            </a:r>
            <a:endParaRPr lang="en-US" dirty="0"/>
          </a:p>
        </p:txBody>
      </p:sp>
      <p:grpSp>
        <p:nvGrpSpPr>
          <p:cNvPr id="3" name="Group 61"/>
          <p:cNvGrpSpPr/>
          <p:nvPr/>
        </p:nvGrpSpPr>
        <p:grpSpPr>
          <a:xfrm>
            <a:off x="957319" y="895759"/>
            <a:ext cx="7229138" cy="4110596"/>
            <a:chOff x="623944" y="895759"/>
            <a:chExt cx="7229138" cy="4110596"/>
          </a:xfrm>
        </p:grpSpPr>
        <p:grpSp>
          <p:nvGrpSpPr>
            <p:cNvPr id="4" name="Group 41">
              <a:extLst>
                <a:ext uri="{FF2B5EF4-FFF2-40B4-BE49-F238E27FC236}">
                  <a16:creationId xmlns:a16="http://schemas.microsoft.com/office/drawing/2014/main" id="{9B5C1D26-B72C-4AA8-94FF-B664DA9CC2DF}"/>
                </a:ext>
              </a:extLst>
            </p:cNvPr>
            <p:cNvGrpSpPr/>
            <p:nvPr/>
          </p:nvGrpSpPr>
          <p:grpSpPr>
            <a:xfrm>
              <a:off x="623944" y="895759"/>
              <a:ext cx="7229138" cy="3791947"/>
              <a:chOff x="435801" y="868094"/>
              <a:chExt cx="7394967" cy="3571490"/>
            </a:xfrm>
          </p:grpSpPr>
          <p:sp>
            <p:nvSpPr>
              <p:cNvPr id="8" name="Flowchart: Alternate Process 7"/>
              <p:cNvSpPr/>
              <p:nvPr/>
            </p:nvSpPr>
            <p:spPr>
              <a:xfrm>
                <a:off x="435801" y="3914388"/>
                <a:ext cx="7394967" cy="48035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 name="Rectangle 8"/>
              <p:cNvSpPr/>
              <p:nvPr/>
            </p:nvSpPr>
            <p:spPr>
              <a:xfrm>
                <a:off x="963039" y="1284497"/>
                <a:ext cx="1449421" cy="2714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0" name="Cloud Callout 9"/>
              <p:cNvSpPr/>
              <p:nvPr/>
            </p:nvSpPr>
            <p:spPr>
              <a:xfrm>
                <a:off x="1086488" y="3242256"/>
                <a:ext cx="1248150" cy="573932"/>
              </a:xfrm>
              <a:prstGeom prst="cloud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SAP Private and Public Cloud for S/4 HANA</a:t>
                </a:r>
              </a:p>
            </p:txBody>
          </p:sp>
          <p:pic>
            <p:nvPicPr>
              <p:cNvPr id="11" name="Picture 10">
                <a:extLst>
                  <a:ext uri="{FF2B5EF4-FFF2-40B4-BE49-F238E27FC236}">
                    <a16:creationId xmlns:a16="http://schemas.microsoft.com/office/drawing/2014/main" id="{2DD5F5C4-6019-40BE-B11D-EA32B3BB34B4}"/>
                  </a:ext>
                </a:extLst>
              </p:cNvPr>
              <p:cNvPicPr>
                <a:picLocks noChangeAspect="1"/>
              </p:cNvPicPr>
              <p:nvPr/>
            </p:nvPicPr>
            <p:blipFill>
              <a:blip r:embed="rId2" cstate="print"/>
              <a:stretch>
                <a:fillRect/>
              </a:stretch>
            </p:blipFill>
            <p:spPr>
              <a:xfrm>
                <a:off x="1132069" y="1381859"/>
                <a:ext cx="1182667" cy="879888"/>
              </a:xfrm>
              <a:prstGeom prst="rect">
                <a:avLst/>
              </a:prstGeom>
            </p:spPr>
          </p:pic>
          <p:pic>
            <p:nvPicPr>
              <p:cNvPr id="12" name="Picture 2" descr="Image result for exadata oracle">
                <a:extLst>
                  <a:ext uri="{FF2B5EF4-FFF2-40B4-BE49-F238E27FC236}">
                    <a16:creationId xmlns:a16="http://schemas.microsoft.com/office/drawing/2014/main" id="{22DBF2DF-A849-48FA-9E42-6AF4D79B6F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020" y="2359295"/>
                <a:ext cx="1182667" cy="8037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32378" y="4086541"/>
                <a:ext cx="673494" cy="353043"/>
              </a:xfrm>
              <a:prstGeom prst="rect">
                <a:avLst/>
              </a:prstGeom>
            </p:spPr>
            <p:txBody>
              <a:bodyPr wrap="none">
                <a:spAutoFit/>
              </a:bodyPr>
              <a:lstStyle/>
              <a:p>
                <a:r>
                  <a:rPr lang="en-US" sz="1100" dirty="0">
                    <a:solidFill>
                      <a:schemeClr val="tx1"/>
                    </a:solidFill>
                  </a:rPr>
                  <a:t>IaaS</a:t>
                </a:r>
              </a:p>
            </p:txBody>
          </p:sp>
          <p:sp>
            <p:nvSpPr>
              <p:cNvPr id="14" name="Rectangle 13"/>
              <p:cNvSpPr/>
              <p:nvPr/>
            </p:nvSpPr>
            <p:spPr>
              <a:xfrm>
                <a:off x="3346790" y="1284497"/>
                <a:ext cx="1449421" cy="2714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5" name="Rectangle 14"/>
              <p:cNvSpPr/>
              <p:nvPr/>
            </p:nvSpPr>
            <p:spPr>
              <a:xfrm>
                <a:off x="3922632" y="4059052"/>
                <a:ext cx="457825" cy="246400"/>
              </a:xfrm>
              <a:prstGeom prst="rect">
                <a:avLst/>
              </a:prstGeom>
            </p:spPr>
            <p:txBody>
              <a:bodyPr wrap="none">
                <a:spAutoFit/>
              </a:bodyPr>
              <a:lstStyle/>
              <a:p>
                <a:pPr algn="ctr"/>
                <a:r>
                  <a:rPr lang="en-US" sz="1100" dirty="0">
                    <a:solidFill>
                      <a:schemeClr val="tx1"/>
                    </a:solidFill>
                  </a:rPr>
                  <a:t>SaaS</a:t>
                </a:r>
              </a:p>
            </p:txBody>
          </p:sp>
          <p:pic>
            <p:nvPicPr>
              <p:cNvPr id="16" name="Picture 15"/>
              <p:cNvPicPr>
                <a:picLocks noChangeAspect="1"/>
              </p:cNvPicPr>
              <p:nvPr/>
            </p:nvPicPr>
            <p:blipFill>
              <a:blip r:embed="rId4" cstate="print">
                <a:clrChange>
                  <a:clrFrom>
                    <a:srgbClr val="FFFFFF"/>
                  </a:clrFrom>
                  <a:clrTo>
                    <a:srgbClr val="FFFFFF">
                      <a:alpha val="0"/>
                    </a:srgbClr>
                  </a:clrTo>
                </a:clrChange>
              </a:blip>
              <a:stretch>
                <a:fillRect/>
              </a:stretch>
            </p:blipFill>
            <p:spPr>
              <a:xfrm>
                <a:off x="3616565" y="3209171"/>
                <a:ext cx="980574" cy="558473"/>
              </a:xfrm>
              <a:prstGeom prst="rect">
                <a:avLst/>
              </a:prstGeom>
              <a:ln>
                <a:noFill/>
              </a:ln>
            </p:spPr>
          </p:pic>
          <p:pic>
            <p:nvPicPr>
              <p:cNvPr id="17" name="Picture 10" descr="Image result for oracle erp on cloud">
                <a:extLst>
                  <a:ext uri="{FF2B5EF4-FFF2-40B4-BE49-F238E27FC236}">
                    <a16:creationId xmlns:a16="http://schemas.microsoft.com/office/drawing/2014/main" id="{3D5D4A22-DD81-40C3-8864-937183EA14FF}"/>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6566" y="2341069"/>
                <a:ext cx="980574" cy="68666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3B0B084E-EC16-4850-B607-369264C66571}"/>
                  </a:ext>
                </a:extLst>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3616565" y="1523943"/>
                <a:ext cx="980574" cy="650092"/>
              </a:xfrm>
              <a:prstGeom prst="rect">
                <a:avLst/>
              </a:prstGeom>
              <a:noFill/>
              <a:ln>
                <a:noFill/>
              </a:ln>
            </p:spPr>
          </p:pic>
          <p:sp>
            <p:nvSpPr>
              <p:cNvPr id="19" name="Rectangle 18"/>
              <p:cNvSpPr/>
              <p:nvPr/>
            </p:nvSpPr>
            <p:spPr>
              <a:xfrm>
                <a:off x="5730541" y="1293660"/>
                <a:ext cx="1449421" cy="2714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0" name="Rectangle 19"/>
              <p:cNvSpPr/>
              <p:nvPr/>
            </p:nvSpPr>
            <p:spPr>
              <a:xfrm>
                <a:off x="6295668" y="4049891"/>
                <a:ext cx="466023" cy="246400"/>
              </a:xfrm>
              <a:prstGeom prst="rect">
                <a:avLst/>
              </a:prstGeom>
            </p:spPr>
            <p:txBody>
              <a:bodyPr wrap="none">
                <a:spAutoFit/>
              </a:bodyPr>
              <a:lstStyle/>
              <a:p>
                <a:pPr algn="ctr"/>
                <a:r>
                  <a:rPr lang="en-US" sz="1100" dirty="0">
                    <a:solidFill>
                      <a:schemeClr val="tx1"/>
                    </a:solidFill>
                  </a:rPr>
                  <a:t>PaaS</a:t>
                </a:r>
              </a:p>
            </p:txBody>
          </p:sp>
          <p:sp>
            <p:nvSpPr>
              <p:cNvPr id="21" name="Cloud Callout 20"/>
              <p:cNvSpPr/>
              <p:nvPr/>
            </p:nvSpPr>
            <p:spPr>
              <a:xfrm>
                <a:off x="5865423" y="3224178"/>
                <a:ext cx="1179656" cy="573932"/>
              </a:xfrm>
              <a:prstGeom prst="cloud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SAP Cloud Platform</a:t>
                </a:r>
              </a:p>
            </p:txBody>
          </p:sp>
          <p:pic>
            <p:nvPicPr>
              <p:cNvPr id="22" name="Picture 2" descr="D:\Microsoft Business Strategy\FY'17\AOP\Oracle\oracle-platform-as-a-service.jpg">
                <a:extLst>
                  <a:ext uri="{FF2B5EF4-FFF2-40B4-BE49-F238E27FC236}">
                    <a16:creationId xmlns:a16="http://schemas.microsoft.com/office/drawing/2014/main" id="{D8D9FE90-30CE-49CC-B75C-2C5F8D6AFB3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5423" y="2170124"/>
                <a:ext cx="1179656" cy="8747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8" cstate="print"/>
              <a:stretch>
                <a:fillRect/>
              </a:stretch>
            </p:blipFill>
            <p:spPr>
              <a:xfrm>
                <a:off x="5822943" y="1384575"/>
                <a:ext cx="1268602" cy="691313"/>
              </a:xfrm>
              <a:prstGeom prst="rect">
                <a:avLst/>
              </a:prstGeom>
            </p:spPr>
          </p:pic>
          <p:sp>
            <p:nvSpPr>
              <p:cNvPr id="24" name="Rectangle 23"/>
              <p:cNvSpPr/>
              <p:nvPr/>
            </p:nvSpPr>
            <p:spPr>
              <a:xfrm>
                <a:off x="6290958" y="2107830"/>
                <a:ext cx="563197" cy="249207"/>
              </a:xfrm>
              <a:prstGeom prst="rect">
                <a:avLst/>
              </a:prstGeom>
            </p:spPr>
            <p:txBody>
              <a:bodyPr wrap="square">
                <a:spAutoFit/>
              </a:bodyPr>
              <a:lstStyle/>
              <a:p>
                <a:r>
                  <a:rPr lang="en-US" sz="600" dirty="0">
                    <a:solidFill>
                      <a:schemeClr val="bg1"/>
                    </a:solidFill>
                  </a:rPr>
                  <a:t>PaaS</a:t>
                </a:r>
              </a:p>
            </p:txBody>
          </p:sp>
          <p:sp>
            <p:nvSpPr>
              <p:cNvPr id="25" name="Rectangle 24"/>
              <p:cNvSpPr/>
              <p:nvPr/>
            </p:nvSpPr>
            <p:spPr>
              <a:xfrm>
                <a:off x="468813" y="868094"/>
                <a:ext cx="7361954" cy="43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Sify Application and Platform Services</a:t>
                </a:r>
              </a:p>
            </p:txBody>
          </p:sp>
        </p:grpSp>
        <p:sp>
          <p:nvSpPr>
            <p:cNvPr id="7" name="TextBox 6">
              <a:extLst>
                <a:ext uri="{FF2B5EF4-FFF2-40B4-BE49-F238E27FC236}">
                  <a16:creationId xmlns:a16="http://schemas.microsoft.com/office/drawing/2014/main" id="{91A6CF5B-B66D-4596-952B-3F574C19A10F}"/>
                </a:ext>
              </a:extLst>
            </p:cNvPr>
            <p:cNvSpPr txBox="1"/>
            <p:nvPr/>
          </p:nvSpPr>
          <p:spPr>
            <a:xfrm>
              <a:off x="635731" y="4630169"/>
              <a:ext cx="7196864" cy="376186"/>
            </a:xfrm>
            <a:prstGeom prst="rect">
              <a:avLst/>
            </a:prstGeom>
            <a:solidFill>
              <a:schemeClr val="accent5"/>
            </a:solidFill>
          </p:spPr>
          <p:txBody>
            <a:bodyPr wrap="square" lIns="128714" tIns="64354" rIns="128714" bIns="64354" rtlCol="0">
              <a:spAutoFit/>
            </a:bodyPr>
            <a:lstStyle/>
            <a:p>
              <a:pPr algn="ctr"/>
              <a:r>
                <a:rPr lang="en-US" sz="1600" b="1" dirty="0">
                  <a:solidFill>
                    <a:schemeClr val="bg1"/>
                  </a:solidFill>
                </a:rPr>
                <a:t>AIS-2 Cloud @ Core</a:t>
              </a:r>
            </a:p>
          </p:txBody>
        </p:sp>
      </p:grpSp>
      <p:grpSp>
        <p:nvGrpSpPr>
          <p:cNvPr id="5" name="Group 25">
            <a:extLst>
              <a:ext uri="{FF2B5EF4-FFF2-40B4-BE49-F238E27FC236}">
                <a16:creationId xmlns:a16="http://schemas.microsoft.com/office/drawing/2014/main" id="{9A80FFEE-75E0-4ADB-B073-A826557B7E1D}"/>
              </a:ext>
            </a:extLst>
          </p:cNvPr>
          <p:cNvGrpSpPr/>
          <p:nvPr/>
        </p:nvGrpSpPr>
        <p:grpSpPr>
          <a:xfrm>
            <a:off x="3073009" y="2824232"/>
            <a:ext cx="2716831" cy="1696793"/>
            <a:chOff x="3073009" y="2824232"/>
            <a:chExt cx="2716831" cy="1696793"/>
          </a:xfrm>
        </p:grpSpPr>
        <p:pic>
          <p:nvPicPr>
            <p:cNvPr id="27" name="Picture 26">
              <a:extLst>
                <a:ext uri="{FF2B5EF4-FFF2-40B4-BE49-F238E27FC236}">
                  <a16:creationId xmlns:a16="http://schemas.microsoft.com/office/drawing/2014/main" id="{B0EB2EFB-AB87-442B-90B9-7B0F164557A8}"/>
                </a:ext>
              </a:extLst>
            </p:cNvPr>
            <p:cNvPicPr>
              <a:picLocks noChangeAspect="1"/>
            </p:cNvPicPr>
            <p:nvPr/>
          </p:nvPicPr>
          <p:blipFill>
            <a:blip r:embed="rId9" cstate="print"/>
            <a:stretch>
              <a:fillRect/>
            </a:stretch>
          </p:blipFill>
          <p:spPr>
            <a:xfrm>
              <a:off x="3073009" y="2824232"/>
              <a:ext cx="2716831" cy="1696793"/>
            </a:xfrm>
            <a:prstGeom prst="rect">
              <a:avLst/>
            </a:prstGeom>
          </p:spPr>
        </p:pic>
        <p:grpSp>
          <p:nvGrpSpPr>
            <p:cNvPr id="6" name="Group 62">
              <a:extLst>
                <a:ext uri="{FF2B5EF4-FFF2-40B4-BE49-F238E27FC236}">
                  <a16:creationId xmlns:a16="http://schemas.microsoft.com/office/drawing/2014/main" id="{D3E41D88-FEAA-4F1F-966B-E2967A8285C5}"/>
                </a:ext>
              </a:extLst>
            </p:cNvPr>
            <p:cNvGrpSpPr/>
            <p:nvPr/>
          </p:nvGrpSpPr>
          <p:grpSpPr>
            <a:xfrm>
              <a:off x="3913885" y="3354093"/>
              <a:ext cx="1216173" cy="1060259"/>
              <a:chOff x="623944" y="895759"/>
              <a:chExt cx="7229138" cy="4191789"/>
            </a:xfrm>
          </p:grpSpPr>
          <p:grpSp>
            <p:nvGrpSpPr>
              <p:cNvPr id="26" name="Group 41">
                <a:extLst>
                  <a:ext uri="{FF2B5EF4-FFF2-40B4-BE49-F238E27FC236}">
                    <a16:creationId xmlns:a16="http://schemas.microsoft.com/office/drawing/2014/main" id="{BC347005-28F5-495A-8626-2E4864BE4AF0}"/>
                  </a:ext>
                </a:extLst>
              </p:cNvPr>
              <p:cNvGrpSpPr/>
              <p:nvPr/>
            </p:nvGrpSpPr>
            <p:grpSpPr>
              <a:xfrm>
                <a:off x="623944" y="895759"/>
                <a:ext cx="7229138" cy="3762117"/>
                <a:chOff x="435801" y="868094"/>
                <a:chExt cx="7394967" cy="3543393"/>
              </a:xfrm>
            </p:grpSpPr>
            <p:sp>
              <p:nvSpPr>
                <p:cNvPr id="31" name="Flowchart: Alternate Process 30">
                  <a:extLst>
                    <a:ext uri="{FF2B5EF4-FFF2-40B4-BE49-F238E27FC236}">
                      <a16:creationId xmlns:a16="http://schemas.microsoft.com/office/drawing/2014/main" id="{B1A956EC-CF7A-48B9-9B16-8503E4C5188F}"/>
                    </a:ext>
                  </a:extLst>
                </p:cNvPr>
                <p:cNvSpPr/>
                <p:nvPr/>
              </p:nvSpPr>
              <p:spPr>
                <a:xfrm>
                  <a:off x="435801" y="3914388"/>
                  <a:ext cx="7394967" cy="48035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32" name="Rectangle 31">
                  <a:extLst>
                    <a:ext uri="{FF2B5EF4-FFF2-40B4-BE49-F238E27FC236}">
                      <a16:creationId xmlns:a16="http://schemas.microsoft.com/office/drawing/2014/main" id="{4B814CD0-4D5B-4C9C-939D-AEDA6761FEA2}"/>
                    </a:ext>
                  </a:extLst>
                </p:cNvPr>
                <p:cNvSpPr/>
                <p:nvPr/>
              </p:nvSpPr>
              <p:spPr>
                <a:xfrm>
                  <a:off x="963039" y="1284497"/>
                  <a:ext cx="1449421" cy="2714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3" name="Cloud Callout 32">
                  <a:extLst>
                    <a:ext uri="{FF2B5EF4-FFF2-40B4-BE49-F238E27FC236}">
                      <a16:creationId xmlns:a16="http://schemas.microsoft.com/office/drawing/2014/main" id="{93510173-36AD-456C-B264-ADD74887F5CB}"/>
                    </a:ext>
                  </a:extLst>
                </p:cNvPr>
                <p:cNvSpPr/>
                <p:nvPr/>
              </p:nvSpPr>
              <p:spPr>
                <a:xfrm>
                  <a:off x="1086488" y="3242256"/>
                  <a:ext cx="1248149" cy="573931"/>
                </a:xfrm>
                <a:prstGeom prst="cloud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dirty="0">
                      <a:solidFill>
                        <a:schemeClr val="tx1"/>
                      </a:solidFill>
                    </a:rPr>
                    <a:t>SAP Private and Public Cloud</a:t>
                  </a:r>
                </a:p>
              </p:txBody>
            </p:sp>
            <p:pic>
              <p:nvPicPr>
                <p:cNvPr id="34" name="Picture 33">
                  <a:extLst>
                    <a:ext uri="{FF2B5EF4-FFF2-40B4-BE49-F238E27FC236}">
                      <a16:creationId xmlns:a16="http://schemas.microsoft.com/office/drawing/2014/main" id="{266AEA3B-CFFD-407D-A51D-85E61EA8B97C}"/>
                    </a:ext>
                  </a:extLst>
                </p:cNvPr>
                <p:cNvPicPr>
                  <a:picLocks noChangeAspect="1"/>
                </p:cNvPicPr>
                <p:nvPr/>
              </p:nvPicPr>
              <p:blipFill>
                <a:blip r:embed="rId10" cstate="print"/>
                <a:stretch>
                  <a:fillRect/>
                </a:stretch>
              </p:blipFill>
              <p:spPr>
                <a:xfrm>
                  <a:off x="1132069" y="1381859"/>
                  <a:ext cx="1182667" cy="879888"/>
                </a:xfrm>
                <a:prstGeom prst="rect">
                  <a:avLst/>
                </a:prstGeom>
              </p:spPr>
            </p:pic>
            <p:pic>
              <p:nvPicPr>
                <p:cNvPr id="35" name="Picture 2" descr="Image result for exadata oracle">
                  <a:extLst>
                    <a:ext uri="{FF2B5EF4-FFF2-40B4-BE49-F238E27FC236}">
                      <a16:creationId xmlns:a16="http://schemas.microsoft.com/office/drawing/2014/main" id="{FEA880D1-4453-4E78-8832-7F6E9399BE1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42020" y="2359295"/>
                  <a:ext cx="1182667" cy="80374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7095A94E-C8B7-437D-97B2-6C2046B0C428}"/>
                    </a:ext>
                  </a:extLst>
                </p:cNvPr>
                <p:cNvSpPr/>
                <p:nvPr/>
              </p:nvSpPr>
              <p:spPr>
                <a:xfrm>
                  <a:off x="1345640" y="4044700"/>
                  <a:ext cx="835796" cy="352436"/>
                </a:xfrm>
                <a:prstGeom prst="rect">
                  <a:avLst/>
                </a:prstGeom>
              </p:spPr>
              <p:txBody>
                <a:bodyPr wrap="none">
                  <a:spAutoFit/>
                </a:bodyPr>
                <a:lstStyle/>
                <a:p>
                  <a:r>
                    <a:rPr lang="en-US" sz="500" dirty="0">
                      <a:solidFill>
                        <a:schemeClr val="tx1"/>
                      </a:solidFill>
                    </a:rPr>
                    <a:t>IaaS</a:t>
                  </a:r>
                </a:p>
              </p:txBody>
            </p:sp>
            <p:sp>
              <p:nvSpPr>
                <p:cNvPr id="37" name="Rectangle 36">
                  <a:extLst>
                    <a:ext uri="{FF2B5EF4-FFF2-40B4-BE49-F238E27FC236}">
                      <a16:creationId xmlns:a16="http://schemas.microsoft.com/office/drawing/2014/main" id="{47760016-7027-47DB-9917-83F42AAA83E5}"/>
                    </a:ext>
                  </a:extLst>
                </p:cNvPr>
                <p:cNvSpPr/>
                <p:nvPr/>
              </p:nvSpPr>
              <p:spPr>
                <a:xfrm>
                  <a:off x="3346790" y="1284497"/>
                  <a:ext cx="1449421" cy="2714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8" name="Rectangle 37">
                  <a:extLst>
                    <a:ext uri="{FF2B5EF4-FFF2-40B4-BE49-F238E27FC236}">
                      <a16:creationId xmlns:a16="http://schemas.microsoft.com/office/drawing/2014/main" id="{10515CCD-B550-448B-995F-B008E5E607D5}"/>
                    </a:ext>
                  </a:extLst>
                </p:cNvPr>
                <p:cNvSpPr/>
                <p:nvPr/>
              </p:nvSpPr>
              <p:spPr>
                <a:xfrm>
                  <a:off x="3715195" y="4059051"/>
                  <a:ext cx="872699" cy="352436"/>
                </a:xfrm>
                <a:prstGeom prst="rect">
                  <a:avLst/>
                </a:prstGeom>
              </p:spPr>
              <p:txBody>
                <a:bodyPr wrap="none">
                  <a:spAutoFit/>
                </a:bodyPr>
                <a:lstStyle/>
                <a:p>
                  <a:pPr algn="ctr"/>
                  <a:r>
                    <a:rPr lang="en-US" sz="500" dirty="0">
                      <a:solidFill>
                        <a:schemeClr val="tx1"/>
                      </a:solidFill>
                    </a:rPr>
                    <a:t>SaaS</a:t>
                  </a:r>
                </a:p>
              </p:txBody>
            </p:sp>
            <p:pic>
              <p:nvPicPr>
                <p:cNvPr id="39" name="Picture 38">
                  <a:extLst>
                    <a:ext uri="{FF2B5EF4-FFF2-40B4-BE49-F238E27FC236}">
                      <a16:creationId xmlns:a16="http://schemas.microsoft.com/office/drawing/2014/main" id="{F48E0689-C078-4394-926C-2B5876D8B6F8}"/>
                    </a:ext>
                  </a:extLst>
                </p:cNvPr>
                <p:cNvPicPr>
                  <a:picLocks noChangeAspect="1"/>
                </p:cNvPicPr>
                <p:nvPr/>
              </p:nvPicPr>
              <p:blipFill>
                <a:blip r:embed="rId12" cstate="print">
                  <a:clrChange>
                    <a:clrFrom>
                      <a:srgbClr val="FFFFFF"/>
                    </a:clrFrom>
                    <a:clrTo>
                      <a:srgbClr val="FFFFFF">
                        <a:alpha val="0"/>
                      </a:srgbClr>
                    </a:clrTo>
                  </a:clrChange>
                </a:blip>
                <a:stretch>
                  <a:fillRect/>
                </a:stretch>
              </p:blipFill>
              <p:spPr>
                <a:xfrm>
                  <a:off x="3616565" y="3209171"/>
                  <a:ext cx="980574" cy="558473"/>
                </a:xfrm>
                <a:prstGeom prst="rect">
                  <a:avLst/>
                </a:prstGeom>
                <a:ln>
                  <a:noFill/>
                </a:ln>
              </p:spPr>
            </p:pic>
            <p:pic>
              <p:nvPicPr>
                <p:cNvPr id="40" name="Picture 10" descr="Image result for oracle erp on cloud">
                  <a:extLst>
                    <a:ext uri="{FF2B5EF4-FFF2-40B4-BE49-F238E27FC236}">
                      <a16:creationId xmlns:a16="http://schemas.microsoft.com/office/drawing/2014/main" id="{C168E5E6-623B-4BF9-9DF9-A99E6CCDE08D}"/>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6566" y="2341069"/>
                  <a:ext cx="980574" cy="68666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7C0654DC-47E9-4E81-89B1-7C3DC5C47FC2}"/>
                    </a:ext>
                  </a:extLst>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3616565" y="1523943"/>
                  <a:ext cx="980574" cy="650092"/>
                </a:xfrm>
                <a:prstGeom prst="rect">
                  <a:avLst/>
                </a:prstGeom>
                <a:noFill/>
                <a:ln>
                  <a:noFill/>
                </a:ln>
              </p:spPr>
            </p:pic>
            <p:sp>
              <p:nvSpPr>
                <p:cNvPr id="42" name="Rectangle 41">
                  <a:extLst>
                    <a:ext uri="{FF2B5EF4-FFF2-40B4-BE49-F238E27FC236}">
                      <a16:creationId xmlns:a16="http://schemas.microsoft.com/office/drawing/2014/main" id="{E0094F68-5995-4B41-94BB-3486644FA8C9}"/>
                    </a:ext>
                  </a:extLst>
                </p:cNvPr>
                <p:cNvSpPr/>
                <p:nvPr/>
              </p:nvSpPr>
              <p:spPr>
                <a:xfrm>
                  <a:off x="5730541" y="1293660"/>
                  <a:ext cx="1449421" cy="2714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43" name="Rectangle 42">
                  <a:extLst>
                    <a:ext uri="{FF2B5EF4-FFF2-40B4-BE49-F238E27FC236}">
                      <a16:creationId xmlns:a16="http://schemas.microsoft.com/office/drawing/2014/main" id="{3F809262-1A5F-498E-B959-63C07CEEE871}"/>
                    </a:ext>
                  </a:extLst>
                </p:cNvPr>
                <p:cNvSpPr/>
                <p:nvPr/>
              </p:nvSpPr>
              <p:spPr>
                <a:xfrm>
                  <a:off x="6085412" y="4049890"/>
                  <a:ext cx="886534" cy="352436"/>
                </a:xfrm>
                <a:prstGeom prst="rect">
                  <a:avLst/>
                </a:prstGeom>
              </p:spPr>
              <p:txBody>
                <a:bodyPr wrap="none">
                  <a:spAutoFit/>
                </a:bodyPr>
                <a:lstStyle/>
                <a:p>
                  <a:pPr algn="ctr"/>
                  <a:r>
                    <a:rPr lang="en-US" sz="500" dirty="0">
                      <a:solidFill>
                        <a:schemeClr val="tx1"/>
                      </a:solidFill>
                    </a:rPr>
                    <a:t>PaaS</a:t>
                  </a:r>
                </a:p>
              </p:txBody>
            </p:sp>
            <p:sp>
              <p:nvSpPr>
                <p:cNvPr id="44" name="Cloud Callout 43">
                  <a:extLst>
                    <a:ext uri="{FF2B5EF4-FFF2-40B4-BE49-F238E27FC236}">
                      <a16:creationId xmlns:a16="http://schemas.microsoft.com/office/drawing/2014/main" id="{102A62BE-3A5B-4D9E-8AF1-83E33498D050}"/>
                    </a:ext>
                  </a:extLst>
                </p:cNvPr>
                <p:cNvSpPr/>
                <p:nvPr/>
              </p:nvSpPr>
              <p:spPr>
                <a:xfrm>
                  <a:off x="5791977" y="3224179"/>
                  <a:ext cx="1347235" cy="592925"/>
                </a:xfrm>
                <a:prstGeom prst="cloudCallo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 dirty="0">
                      <a:solidFill>
                        <a:schemeClr val="tx1"/>
                      </a:solidFill>
                    </a:rPr>
                    <a:t>SAP </a:t>
                  </a:r>
                  <a:r>
                    <a:rPr lang="en-US" sz="100" dirty="0">
                      <a:solidFill>
                        <a:schemeClr val="tx1"/>
                      </a:solidFill>
                    </a:rPr>
                    <a:t>Cloud</a:t>
                  </a:r>
                  <a:r>
                    <a:rPr lang="en-US" sz="200" dirty="0">
                      <a:solidFill>
                        <a:schemeClr val="tx1"/>
                      </a:solidFill>
                    </a:rPr>
                    <a:t> Platform</a:t>
                  </a:r>
                </a:p>
              </p:txBody>
            </p:sp>
            <p:pic>
              <p:nvPicPr>
                <p:cNvPr id="45" name="Picture 2" descr="D:\Microsoft Business Strategy\FY'17\AOP\Oracle\oracle-platform-as-a-service.jpg">
                  <a:extLst>
                    <a:ext uri="{FF2B5EF4-FFF2-40B4-BE49-F238E27FC236}">
                      <a16:creationId xmlns:a16="http://schemas.microsoft.com/office/drawing/2014/main" id="{2E4B8A62-4EBB-46A3-ACBC-1B21541BEB8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65423" y="2170124"/>
                  <a:ext cx="1179656" cy="87474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F06AC595-E29C-4832-ADF5-3DE8FA9E4200}"/>
                    </a:ext>
                  </a:extLst>
                </p:cNvPr>
                <p:cNvPicPr>
                  <a:picLocks noChangeAspect="1"/>
                </p:cNvPicPr>
                <p:nvPr/>
              </p:nvPicPr>
              <p:blipFill>
                <a:blip r:embed="rId15" cstate="print"/>
                <a:stretch>
                  <a:fillRect/>
                </a:stretch>
              </p:blipFill>
              <p:spPr>
                <a:xfrm>
                  <a:off x="5822943" y="1384575"/>
                  <a:ext cx="1268602" cy="691313"/>
                </a:xfrm>
                <a:prstGeom prst="rect">
                  <a:avLst/>
                </a:prstGeom>
              </p:spPr>
            </p:pic>
            <p:sp>
              <p:nvSpPr>
                <p:cNvPr id="47" name="Rectangle 46">
                  <a:extLst>
                    <a:ext uri="{FF2B5EF4-FFF2-40B4-BE49-F238E27FC236}">
                      <a16:creationId xmlns:a16="http://schemas.microsoft.com/office/drawing/2014/main" id="{9B390B92-651B-4F0B-B159-F583F177F850}"/>
                    </a:ext>
                  </a:extLst>
                </p:cNvPr>
                <p:cNvSpPr/>
                <p:nvPr/>
              </p:nvSpPr>
              <p:spPr>
                <a:xfrm>
                  <a:off x="6290958" y="2107830"/>
                  <a:ext cx="563197" cy="249207"/>
                </a:xfrm>
                <a:prstGeom prst="rect">
                  <a:avLst/>
                </a:prstGeom>
              </p:spPr>
              <p:txBody>
                <a:bodyPr wrap="square">
                  <a:spAutoFit/>
                </a:bodyPr>
                <a:lstStyle/>
                <a:p>
                  <a:r>
                    <a:rPr lang="en-US" sz="600" dirty="0">
                      <a:solidFill>
                        <a:schemeClr val="bg1"/>
                      </a:solidFill>
                    </a:rPr>
                    <a:t>PaaS</a:t>
                  </a:r>
                </a:p>
              </p:txBody>
            </p:sp>
            <p:sp>
              <p:nvSpPr>
                <p:cNvPr id="48" name="Rectangle 47">
                  <a:extLst>
                    <a:ext uri="{FF2B5EF4-FFF2-40B4-BE49-F238E27FC236}">
                      <a16:creationId xmlns:a16="http://schemas.microsoft.com/office/drawing/2014/main" id="{29EFC068-191C-450C-B562-E77DEBC11B9E}"/>
                    </a:ext>
                  </a:extLst>
                </p:cNvPr>
                <p:cNvSpPr/>
                <p:nvPr/>
              </p:nvSpPr>
              <p:spPr>
                <a:xfrm>
                  <a:off x="468813" y="868094"/>
                  <a:ext cx="7361954" cy="4390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tx1"/>
                      </a:solidFill>
                    </a:rPr>
                    <a:t>Sify Application and Platform Services</a:t>
                  </a:r>
                </a:p>
              </p:txBody>
            </p:sp>
          </p:grpSp>
          <p:sp>
            <p:nvSpPr>
              <p:cNvPr id="30" name="TextBox 29">
                <a:extLst>
                  <a:ext uri="{FF2B5EF4-FFF2-40B4-BE49-F238E27FC236}">
                    <a16:creationId xmlns:a16="http://schemas.microsoft.com/office/drawing/2014/main" id="{8F479B65-47A4-49E3-8AD7-353B53E83609}"/>
                  </a:ext>
                </a:extLst>
              </p:cNvPr>
              <p:cNvSpPr txBox="1"/>
              <p:nvPr/>
            </p:nvSpPr>
            <p:spPr>
              <a:xfrm>
                <a:off x="635730" y="4630170"/>
                <a:ext cx="7196865" cy="457378"/>
              </a:xfrm>
              <a:prstGeom prst="rect">
                <a:avLst/>
              </a:prstGeom>
              <a:solidFill>
                <a:schemeClr val="accent5"/>
              </a:solidFill>
            </p:spPr>
            <p:txBody>
              <a:bodyPr wrap="square" lIns="128714" tIns="64354" rIns="128714" bIns="64354" rtlCol="0">
                <a:spAutoFit/>
              </a:bodyPr>
              <a:lstStyle/>
              <a:p>
                <a:pPr algn="ctr"/>
                <a:r>
                  <a:rPr lang="en-US" sz="500" b="1" dirty="0"/>
                  <a:t>AIS-2 Cloud @ Core</a:t>
                </a:r>
              </a:p>
            </p:txBody>
          </p:sp>
        </p:grpSp>
      </p:grpSp>
      <p:sp>
        <p:nvSpPr>
          <p:cNvPr id="49" name="Rounded Rectangle 69">
            <a:extLst>
              <a:ext uri="{FF2B5EF4-FFF2-40B4-BE49-F238E27FC236}">
                <a16:creationId xmlns:a16="http://schemas.microsoft.com/office/drawing/2014/main" id="{F270B457-188F-4075-9D21-EE7B8862078F}"/>
              </a:ext>
            </a:extLst>
          </p:cNvPr>
          <p:cNvSpPr/>
          <p:nvPr/>
        </p:nvSpPr>
        <p:spPr>
          <a:xfrm>
            <a:off x="2079937" y="1576921"/>
            <a:ext cx="1120518" cy="246221"/>
          </a:xfrm>
          <a:prstGeom prst="roundRect">
            <a:avLst/>
          </a:prstGeom>
          <a:solidFill>
            <a:srgbClr val="F3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Arial Narrow" panose="020B0606020202030204" pitchFamily="34" charset="0"/>
              </a:rPr>
              <a:t>Platform</a:t>
            </a:r>
          </a:p>
        </p:txBody>
      </p:sp>
      <p:sp>
        <p:nvSpPr>
          <p:cNvPr id="50" name="Rounded Rectangle 98">
            <a:extLst>
              <a:ext uri="{FF2B5EF4-FFF2-40B4-BE49-F238E27FC236}">
                <a16:creationId xmlns:a16="http://schemas.microsoft.com/office/drawing/2014/main" id="{E3241A25-FC26-403D-BFC0-7E861D412EC5}"/>
              </a:ext>
            </a:extLst>
          </p:cNvPr>
          <p:cNvSpPr/>
          <p:nvPr/>
        </p:nvSpPr>
        <p:spPr>
          <a:xfrm>
            <a:off x="3686026" y="1265754"/>
            <a:ext cx="1362340" cy="252630"/>
          </a:xfrm>
          <a:prstGeom prst="roundRect">
            <a:avLst/>
          </a:prstGeom>
          <a:solidFill>
            <a:srgbClr val="FC5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Arial Narrow" panose="020B0606020202030204" pitchFamily="34" charset="0"/>
              </a:rPr>
              <a:t>Applications</a:t>
            </a:r>
          </a:p>
        </p:txBody>
      </p:sp>
      <p:sp>
        <p:nvSpPr>
          <p:cNvPr id="51" name="Rounded Rectangle 66">
            <a:extLst>
              <a:ext uri="{FF2B5EF4-FFF2-40B4-BE49-F238E27FC236}">
                <a16:creationId xmlns:a16="http://schemas.microsoft.com/office/drawing/2014/main" id="{8A5DFE63-8A24-4E8A-87BF-2156A7B99F2D}"/>
              </a:ext>
            </a:extLst>
          </p:cNvPr>
          <p:cNvSpPr/>
          <p:nvPr/>
        </p:nvSpPr>
        <p:spPr>
          <a:xfrm>
            <a:off x="805109" y="2606676"/>
            <a:ext cx="1362340" cy="252630"/>
          </a:xfrm>
          <a:prstGeom prst="roundRect">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Arial Narrow" panose="020B0606020202030204" pitchFamily="34" charset="0"/>
              </a:rPr>
              <a:t>Network/Security</a:t>
            </a:r>
          </a:p>
        </p:txBody>
      </p:sp>
      <p:sp>
        <p:nvSpPr>
          <p:cNvPr id="52" name="Arrow: Left 105">
            <a:extLst>
              <a:ext uri="{FF2B5EF4-FFF2-40B4-BE49-F238E27FC236}">
                <a16:creationId xmlns:a16="http://schemas.microsoft.com/office/drawing/2014/main" id="{B7BB80A1-E3AD-4E88-9C19-942980219055}"/>
              </a:ext>
            </a:extLst>
          </p:cNvPr>
          <p:cNvSpPr/>
          <p:nvPr/>
        </p:nvSpPr>
        <p:spPr>
          <a:xfrm rot="5400000">
            <a:off x="3951452" y="1743213"/>
            <a:ext cx="1051977" cy="1136430"/>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ounded Rectangle 63">
            <a:extLst>
              <a:ext uri="{FF2B5EF4-FFF2-40B4-BE49-F238E27FC236}">
                <a16:creationId xmlns:a16="http://schemas.microsoft.com/office/drawing/2014/main" id="{8B5E4068-FE09-4CD5-A1A5-C7B6B9E9CF95}"/>
              </a:ext>
            </a:extLst>
          </p:cNvPr>
          <p:cNvSpPr/>
          <p:nvPr/>
        </p:nvSpPr>
        <p:spPr>
          <a:xfrm>
            <a:off x="576958" y="3407110"/>
            <a:ext cx="1148655" cy="246221"/>
          </a:xfrm>
          <a:prstGeom prst="roundRect">
            <a:avLst/>
          </a:prstGeom>
          <a:solidFill>
            <a:srgbClr val="4E5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Arial Narrow" panose="020B0606020202030204" pitchFamily="34" charset="0"/>
              </a:rPr>
              <a:t>Storage/Compute</a:t>
            </a:r>
          </a:p>
        </p:txBody>
      </p:sp>
      <p:sp>
        <p:nvSpPr>
          <p:cNvPr id="54" name="Rounded Rectangle 86">
            <a:extLst>
              <a:ext uri="{FF2B5EF4-FFF2-40B4-BE49-F238E27FC236}">
                <a16:creationId xmlns:a16="http://schemas.microsoft.com/office/drawing/2014/main" id="{5BCD7183-53BC-4F09-AF67-4A79DF1456B0}"/>
              </a:ext>
            </a:extLst>
          </p:cNvPr>
          <p:cNvSpPr/>
          <p:nvPr/>
        </p:nvSpPr>
        <p:spPr>
          <a:xfrm>
            <a:off x="5445896" y="1413965"/>
            <a:ext cx="1448677" cy="246221"/>
          </a:xfrm>
          <a:prstGeom prst="roundRect">
            <a:avLst/>
          </a:prstGeom>
          <a:solidFill>
            <a:srgbClr val="F3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Arial Narrow" panose="020B0606020202030204" pitchFamily="34" charset="0"/>
              </a:rPr>
              <a:t>Big Data / Analytics</a:t>
            </a:r>
          </a:p>
        </p:txBody>
      </p:sp>
      <p:sp>
        <p:nvSpPr>
          <p:cNvPr id="55" name="Arrow: Left 109">
            <a:extLst>
              <a:ext uri="{FF2B5EF4-FFF2-40B4-BE49-F238E27FC236}">
                <a16:creationId xmlns:a16="http://schemas.microsoft.com/office/drawing/2014/main" id="{01FCEE68-5BF4-4AF6-9265-AFB4630837A5}"/>
              </a:ext>
            </a:extLst>
          </p:cNvPr>
          <p:cNvSpPr/>
          <p:nvPr/>
        </p:nvSpPr>
        <p:spPr>
          <a:xfrm rot="9488347">
            <a:off x="5697669" y="2719906"/>
            <a:ext cx="1051977" cy="1035036"/>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72">
            <a:extLst>
              <a:ext uri="{FF2B5EF4-FFF2-40B4-BE49-F238E27FC236}">
                <a16:creationId xmlns:a16="http://schemas.microsoft.com/office/drawing/2014/main" id="{D6C59218-FAE4-4D14-A057-2E1354C02DD1}"/>
              </a:ext>
            </a:extLst>
          </p:cNvPr>
          <p:cNvSpPr/>
          <p:nvPr/>
        </p:nvSpPr>
        <p:spPr>
          <a:xfrm>
            <a:off x="6504490" y="2282312"/>
            <a:ext cx="1313411" cy="400561"/>
          </a:xfrm>
          <a:prstGeom prst="roundRect">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Arial Narrow" panose="020B0606020202030204" pitchFamily="34" charset="0"/>
              </a:rPr>
              <a:t>IoT/ Blockchain</a:t>
            </a:r>
          </a:p>
        </p:txBody>
      </p:sp>
      <p:sp>
        <p:nvSpPr>
          <p:cNvPr id="57" name="Rounded Rectangle 69">
            <a:extLst>
              <a:ext uri="{FF2B5EF4-FFF2-40B4-BE49-F238E27FC236}">
                <a16:creationId xmlns:a16="http://schemas.microsoft.com/office/drawing/2014/main" id="{8E8BF48A-7538-4FD7-A090-31D5DC9FBDB8}"/>
              </a:ext>
            </a:extLst>
          </p:cNvPr>
          <p:cNvSpPr/>
          <p:nvPr/>
        </p:nvSpPr>
        <p:spPr>
          <a:xfrm>
            <a:off x="7051332" y="3407110"/>
            <a:ext cx="1120518" cy="246221"/>
          </a:xfrm>
          <a:prstGeom prst="roundRect">
            <a:avLst/>
          </a:prstGeom>
          <a:solidFill>
            <a:srgbClr val="F38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Arial Narrow" panose="020B0606020202030204" pitchFamily="34" charset="0"/>
              </a:rPr>
              <a:t>Automation / ML</a:t>
            </a:r>
          </a:p>
        </p:txBody>
      </p:sp>
      <p:sp>
        <p:nvSpPr>
          <p:cNvPr id="58" name="Arrow: Left 61">
            <a:extLst>
              <a:ext uri="{FF2B5EF4-FFF2-40B4-BE49-F238E27FC236}">
                <a16:creationId xmlns:a16="http://schemas.microsoft.com/office/drawing/2014/main" id="{FF6C01C5-975D-440C-B5E0-E3AB04A555BE}"/>
              </a:ext>
            </a:extLst>
          </p:cNvPr>
          <p:cNvSpPr/>
          <p:nvPr/>
        </p:nvSpPr>
        <p:spPr>
          <a:xfrm rot="1352799">
            <a:off x="2088018" y="2697715"/>
            <a:ext cx="1051977" cy="1136430"/>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55466C7-A3FB-4BBC-AA07-78B6B0BE2052}"/>
              </a:ext>
            </a:extLst>
          </p:cNvPr>
          <p:cNvSpPr/>
          <p:nvPr/>
        </p:nvSpPr>
        <p:spPr>
          <a:xfrm>
            <a:off x="293077" y="438597"/>
            <a:ext cx="7505982" cy="347365"/>
          </a:xfrm>
          <a:prstGeom prst="rect">
            <a:avLst/>
          </a:prstGeom>
        </p:spPr>
        <p:txBody>
          <a:bodyPr wrap="square" lIns="69686" tIns="34843" rIns="69686" bIns="34843">
            <a:spAutoFit/>
          </a:bodyPr>
          <a:lstStyle/>
          <a:p>
            <a:r>
              <a:rPr lang="en-IN" b="1" dirty="0">
                <a:solidFill>
                  <a:schemeClr val="tx1">
                    <a:lumMod val="65000"/>
                    <a:lumOff val="35000"/>
                  </a:schemeClr>
                </a:solidFill>
                <a:latin typeface="Trebuchet MS" pitchFamily="34" charset="0"/>
              </a:rPr>
              <a:t>NETWORK SERVICES - CLOUD@CORE</a:t>
            </a:r>
            <a:endParaRPr lang="en-IN" dirty="0">
              <a:solidFill>
                <a:schemeClr val="tx1">
                  <a:lumMod val="65000"/>
                  <a:lumOff val="35000"/>
                </a:schemeClr>
              </a:solidFill>
              <a:latin typeface="Trebuchet MS" pitchFamily="34" charset="0"/>
            </a:endParaRPr>
          </a:p>
        </p:txBody>
      </p:sp>
      <p:sp>
        <p:nvSpPr>
          <p:cNvPr id="2" name="Slide Number Placeholder 1">
            <a:extLst>
              <a:ext uri="{FF2B5EF4-FFF2-40B4-BE49-F238E27FC236}">
                <a16:creationId xmlns:a16="http://schemas.microsoft.com/office/drawing/2014/main" id="{9ACF3D78-A24A-45A9-98DA-E3B580052F44}"/>
              </a:ext>
            </a:extLst>
          </p:cNvPr>
          <p:cNvSpPr>
            <a:spLocks noGrp="1"/>
          </p:cNvSpPr>
          <p:nvPr>
            <p:ph type="sldNum" sz="quarter" idx="4"/>
          </p:nvPr>
        </p:nvSpPr>
        <p:spPr/>
        <p:txBody>
          <a:bodyPr/>
          <a:lstStyle/>
          <a:p>
            <a:fld id="{00A528DF-D215-450C-9DB5-2AB96B301B6B}" type="slidenum">
              <a:rPr lang="en-US" smtClean="0"/>
              <a:pPr/>
              <a:t>24</a:t>
            </a:fld>
            <a:endParaRPr lang="en-US" dirty="0"/>
          </a:p>
        </p:txBody>
      </p:sp>
      <p:grpSp>
        <p:nvGrpSpPr>
          <p:cNvPr id="3" name="Group 18"/>
          <p:cNvGrpSpPr/>
          <p:nvPr/>
        </p:nvGrpSpPr>
        <p:grpSpPr>
          <a:xfrm>
            <a:off x="1582037" y="1014413"/>
            <a:ext cx="5659252" cy="3691941"/>
            <a:chOff x="833252" y="4604936"/>
            <a:chExt cx="6173582" cy="4420855"/>
          </a:xfrm>
        </p:grpSpPr>
        <p:sp>
          <p:nvSpPr>
            <p:cNvPr id="26" name="object 12"/>
            <p:cNvSpPr/>
            <p:nvPr/>
          </p:nvSpPr>
          <p:spPr>
            <a:xfrm>
              <a:off x="2364667" y="5121673"/>
              <a:ext cx="2638425" cy="2632075"/>
            </a:xfrm>
            <a:custGeom>
              <a:avLst/>
              <a:gdLst/>
              <a:ahLst/>
              <a:cxnLst/>
              <a:rect l="l" t="t" r="r" b="b"/>
              <a:pathLst>
                <a:path w="2638425" h="2632075">
                  <a:moveTo>
                    <a:pt x="2638361" y="451523"/>
                  </a:moveTo>
                  <a:lnTo>
                    <a:pt x="1548295" y="0"/>
                  </a:lnTo>
                  <a:lnTo>
                    <a:pt x="458241" y="451523"/>
                  </a:lnTo>
                  <a:lnTo>
                    <a:pt x="0" y="1507972"/>
                  </a:lnTo>
                  <a:lnTo>
                    <a:pt x="458241" y="2631643"/>
                  </a:lnTo>
                </a:path>
              </a:pathLst>
            </a:custGeom>
            <a:ln w="12700">
              <a:solidFill>
                <a:srgbClr val="D3D5D6"/>
              </a:solidFill>
            </a:ln>
          </p:spPr>
          <p:txBody>
            <a:bodyPr wrap="square" lIns="0" tIns="0" rIns="0" bIns="0" rtlCol="0"/>
            <a:lstStyle/>
            <a:p>
              <a:endParaRPr sz="800" dirty="0">
                <a:latin typeface="+mj-lt"/>
              </a:endParaRPr>
            </a:p>
          </p:txBody>
        </p:sp>
        <p:sp>
          <p:nvSpPr>
            <p:cNvPr id="27" name="object 13"/>
            <p:cNvSpPr/>
            <p:nvPr/>
          </p:nvSpPr>
          <p:spPr>
            <a:xfrm>
              <a:off x="2822909" y="5573200"/>
              <a:ext cx="2632075" cy="2180590"/>
            </a:xfrm>
            <a:custGeom>
              <a:avLst/>
              <a:gdLst/>
              <a:ahLst/>
              <a:cxnLst/>
              <a:rect l="l" t="t" r="r" b="b"/>
              <a:pathLst>
                <a:path w="2632075" h="2180590">
                  <a:moveTo>
                    <a:pt x="2180120" y="2180120"/>
                  </a:moveTo>
                  <a:lnTo>
                    <a:pt x="2631643" y="1090053"/>
                  </a:lnTo>
                  <a:lnTo>
                    <a:pt x="0" y="0"/>
                  </a:lnTo>
                  <a:lnTo>
                    <a:pt x="2180120" y="2180120"/>
                  </a:lnTo>
                  <a:close/>
                </a:path>
              </a:pathLst>
            </a:custGeom>
            <a:ln w="12700">
              <a:solidFill>
                <a:srgbClr val="D3D5D6"/>
              </a:solidFill>
            </a:ln>
          </p:spPr>
          <p:txBody>
            <a:bodyPr wrap="square" lIns="0" tIns="0" rIns="0" bIns="0" rtlCol="0"/>
            <a:lstStyle/>
            <a:p>
              <a:endParaRPr sz="800" dirty="0">
                <a:latin typeface="+mj-lt"/>
              </a:endParaRPr>
            </a:p>
          </p:txBody>
        </p:sp>
        <p:sp>
          <p:nvSpPr>
            <p:cNvPr id="28" name="object 14"/>
            <p:cNvSpPr/>
            <p:nvPr/>
          </p:nvSpPr>
          <p:spPr>
            <a:xfrm>
              <a:off x="2364663" y="5121673"/>
              <a:ext cx="3089910" cy="3083560"/>
            </a:xfrm>
            <a:custGeom>
              <a:avLst/>
              <a:gdLst/>
              <a:ahLst/>
              <a:cxnLst/>
              <a:rect l="l" t="t" r="r" b="b"/>
              <a:pathLst>
                <a:path w="3089910" h="3083559">
                  <a:moveTo>
                    <a:pt x="458241" y="451523"/>
                  </a:moveTo>
                  <a:lnTo>
                    <a:pt x="2638361" y="2631643"/>
                  </a:lnTo>
                  <a:lnTo>
                    <a:pt x="1548307" y="0"/>
                  </a:lnTo>
                  <a:lnTo>
                    <a:pt x="3089884" y="1541589"/>
                  </a:lnTo>
                  <a:lnTo>
                    <a:pt x="2638361" y="451523"/>
                  </a:lnTo>
                  <a:lnTo>
                    <a:pt x="0" y="1507972"/>
                  </a:lnTo>
                  <a:lnTo>
                    <a:pt x="1548307" y="3083166"/>
                  </a:lnTo>
                  <a:lnTo>
                    <a:pt x="458241" y="451523"/>
                  </a:lnTo>
                  <a:close/>
                </a:path>
              </a:pathLst>
            </a:custGeom>
            <a:ln w="12700">
              <a:solidFill>
                <a:srgbClr val="D3D5D6"/>
              </a:solidFill>
            </a:ln>
          </p:spPr>
          <p:txBody>
            <a:bodyPr wrap="square" lIns="0" tIns="0" rIns="0" bIns="0" rtlCol="0"/>
            <a:lstStyle/>
            <a:p>
              <a:endParaRPr sz="800" dirty="0">
                <a:latin typeface="+mj-lt"/>
              </a:endParaRPr>
            </a:p>
          </p:txBody>
        </p:sp>
        <p:sp>
          <p:nvSpPr>
            <p:cNvPr id="29" name="object 15"/>
            <p:cNvSpPr/>
            <p:nvPr/>
          </p:nvSpPr>
          <p:spPr>
            <a:xfrm>
              <a:off x="2822900" y="5573195"/>
              <a:ext cx="2180590" cy="2632075"/>
            </a:xfrm>
            <a:custGeom>
              <a:avLst/>
              <a:gdLst/>
              <a:ahLst/>
              <a:cxnLst/>
              <a:rect l="l" t="t" r="r" b="b"/>
              <a:pathLst>
                <a:path w="2180590" h="2632075">
                  <a:moveTo>
                    <a:pt x="1090066" y="2631643"/>
                  </a:moveTo>
                  <a:lnTo>
                    <a:pt x="2180132" y="0"/>
                  </a:lnTo>
                  <a:lnTo>
                    <a:pt x="0" y="0"/>
                  </a:lnTo>
                  <a:lnTo>
                    <a:pt x="0" y="2180120"/>
                  </a:lnTo>
                  <a:lnTo>
                    <a:pt x="1090066" y="2631643"/>
                  </a:lnTo>
                  <a:close/>
                </a:path>
              </a:pathLst>
            </a:custGeom>
            <a:ln w="12700">
              <a:solidFill>
                <a:srgbClr val="D3D5D6"/>
              </a:solidFill>
            </a:ln>
          </p:spPr>
          <p:txBody>
            <a:bodyPr wrap="square" lIns="0" tIns="0" rIns="0" bIns="0" rtlCol="0"/>
            <a:lstStyle/>
            <a:p>
              <a:endParaRPr sz="800" dirty="0">
                <a:latin typeface="+mj-lt"/>
              </a:endParaRPr>
            </a:p>
          </p:txBody>
        </p:sp>
        <p:sp>
          <p:nvSpPr>
            <p:cNvPr id="30" name="object 16"/>
            <p:cNvSpPr/>
            <p:nvPr/>
          </p:nvSpPr>
          <p:spPr>
            <a:xfrm>
              <a:off x="3909609" y="5121677"/>
              <a:ext cx="1093470" cy="3056890"/>
            </a:xfrm>
            <a:custGeom>
              <a:avLst/>
              <a:gdLst/>
              <a:ahLst/>
              <a:cxnLst/>
              <a:rect l="l" t="t" r="r" b="b"/>
              <a:pathLst>
                <a:path w="1093470" h="3056890">
                  <a:moveTo>
                    <a:pt x="1093419" y="2631643"/>
                  </a:moveTo>
                  <a:lnTo>
                    <a:pt x="0" y="3056547"/>
                  </a:lnTo>
                  <a:lnTo>
                    <a:pt x="3352" y="0"/>
                  </a:lnTo>
                </a:path>
              </a:pathLst>
            </a:custGeom>
            <a:ln w="12700">
              <a:solidFill>
                <a:srgbClr val="D3D5D6"/>
              </a:solidFill>
            </a:ln>
          </p:spPr>
          <p:txBody>
            <a:bodyPr wrap="square" lIns="0" tIns="0" rIns="0" bIns="0" rtlCol="0"/>
            <a:lstStyle/>
            <a:p>
              <a:endParaRPr sz="800" dirty="0">
                <a:latin typeface="+mj-lt"/>
              </a:endParaRPr>
            </a:p>
          </p:txBody>
        </p:sp>
        <p:sp>
          <p:nvSpPr>
            <p:cNvPr id="33" name="object 17"/>
            <p:cNvSpPr/>
            <p:nvPr/>
          </p:nvSpPr>
          <p:spPr>
            <a:xfrm>
              <a:off x="2757873" y="5508168"/>
              <a:ext cx="2310765" cy="2310765"/>
            </a:xfrm>
            <a:custGeom>
              <a:avLst/>
              <a:gdLst/>
              <a:ahLst/>
              <a:cxnLst/>
              <a:rect l="l" t="t" r="r" b="b"/>
              <a:pathLst>
                <a:path w="2310765" h="2310765">
                  <a:moveTo>
                    <a:pt x="1155090" y="0"/>
                  </a:moveTo>
                  <a:lnTo>
                    <a:pt x="1060355" y="3829"/>
                  </a:lnTo>
                  <a:lnTo>
                    <a:pt x="967729" y="15118"/>
                  </a:lnTo>
                  <a:lnTo>
                    <a:pt x="877510" y="33570"/>
                  </a:lnTo>
                  <a:lnTo>
                    <a:pt x="789994" y="58887"/>
                  </a:lnTo>
                  <a:lnTo>
                    <a:pt x="705479" y="90773"/>
                  </a:lnTo>
                  <a:lnTo>
                    <a:pt x="624262" y="128930"/>
                  </a:lnTo>
                  <a:lnTo>
                    <a:pt x="546640" y="173060"/>
                  </a:lnTo>
                  <a:lnTo>
                    <a:pt x="472911" y="222866"/>
                  </a:lnTo>
                  <a:lnTo>
                    <a:pt x="403372" y="278052"/>
                  </a:lnTo>
                  <a:lnTo>
                    <a:pt x="338320" y="338320"/>
                  </a:lnTo>
                  <a:lnTo>
                    <a:pt x="278052" y="403372"/>
                  </a:lnTo>
                  <a:lnTo>
                    <a:pt x="222866" y="472911"/>
                  </a:lnTo>
                  <a:lnTo>
                    <a:pt x="173060" y="546640"/>
                  </a:lnTo>
                  <a:lnTo>
                    <a:pt x="128930" y="624262"/>
                  </a:lnTo>
                  <a:lnTo>
                    <a:pt x="90773" y="705479"/>
                  </a:lnTo>
                  <a:lnTo>
                    <a:pt x="58887" y="789994"/>
                  </a:lnTo>
                  <a:lnTo>
                    <a:pt x="33570" y="877510"/>
                  </a:lnTo>
                  <a:lnTo>
                    <a:pt x="15118" y="967729"/>
                  </a:lnTo>
                  <a:lnTo>
                    <a:pt x="3829" y="1060355"/>
                  </a:lnTo>
                  <a:lnTo>
                    <a:pt x="0" y="1155090"/>
                  </a:lnTo>
                  <a:lnTo>
                    <a:pt x="3829" y="1249825"/>
                  </a:lnTo>
                  <a:lnTo>
                    <a:pt x="15118" y="1342450"/>
                  </a:lnTo>
                  <a:lnTo>
                    <a:pt x="33570" y="1432670"/>
                  </a:lnTo>
                  <a:lnTo>
                    <a:pt x="58887" y="1520186"/>
                  </a:lnTo>
                  <a:lnTo>
                    <a:pt x="90773" y="1604701"/>
                  </a:lnTo>
                  <a:lnTo>
                    <a:pt x="128930" y="1685918"/>
                  </a:lnTo>
                  <a:lnTo>
                    <a:pt x="173060" y="1763540"/>
                  </a:lnTo>
                  <a:lnTo>
                    <a:pt x="222866" y="1837269"/>
                  </a:lnTo>
                  <a:lnTo>
                    <a:pt x="278052" y="1906808"/>
                  </a:lnTo>
                  <a:lnTo>
                    <a:pt x="338320" y="1971860"/>
                  </a:lnTo>
                  <a:lnTo>
                    <a:pt x="403372" y="2032128"/>
                  </a:lnTo>
                  <a:lnTo>
                    <a:pt x="472911" y="2087313"/>
                  </a:lnTo>
                  <a:lnTo>
                    <a:pt x="546640" y="2137120"/>
                  </a:lnTo>
                  <a:lnTo>
                    <a:pt x="624262" y="2181250"/>
                  </a:lnTo>
                  <a:lnTo>
                    <a:pt x="705479" y="2219407"/>
                  </a:lnTo>
                  <a:lnTo>
                    <a:pt x="789994" y="2251293"/>
                  </a:lnTo>
                  <a:lnTo>
                    <a:pt x="877510" y="2276610"/>
                  </a:lnTo>
                  <a:lnTo>
                    <a:pt x="967729" y="2295062"/>
                  </a:lnTo>
                  <a:lnTo>
                    <a:pt x="1060355" y="2306351"/>
                  </a:lnTo>
                  <a:lnTo>
                    <a:pt x="1155090" y="2310180"/>
                  </a:lnTo>
                  <a:lnTo>
                    <a:pt x="1249825" y="2306351"/>
                  </a:lnTo>
                  <a:lnTo>
                    <a:pt x="1342450" y="2295062"/>
                  </a:lnTo>
                  <a:lnTo>
                    <a:pt x="1432670" y="2276610"/>
                  </a:lnTo>
                  <a:lnTo>
                    <a:pt x="1520186" y="2251293"/>
                  </a:lnTo>
                  <a:lnTo>
                    <a:pt x="1604701" y="2219407"/>
                  </a:lnTo>
                  <a:lnTo>
                    <a:pt x="1685918" y="2181250"/>
                  </a:lnTo>
                  <a:lnTo>
                    <a:pt x="1763540" y="2137120"/>
                  </a:lnTo>
                  <a:lnTo>
                    <a:pt x="1837269" y="2087313"/>
                  </a:lnTo>
                  <a:lnTo>
                    <a:pt x="1906808" y="2032128"/>
                  </a:lnTo>
                  <a:lnTo>
                    <a:pt x="1971860" y="1971860"/>
                  </a:lnTo>
                  <a:lnTo>
                    <a:pt x="2032128" y="1906808"/>
                  </a:lnTo>
                  <a:lnTo>
                    <a:pt x="2087313" y="1837269"/>
                  </a:lnTo>
                  <a:lnTo>
                    <a:pt x="2137120" y="1763540"/>
                  </a:lnTo>
                  <a:lnTo>
                    <a:pt x="2181250" y="1685918"/>
                  </a:lnTo>
                  <a:lnTo>
                    <a:pt x="2219407" y="1604701"/>
                  </a:lnTo>
                  <a:lnTo>
                    <a:pt x="2251293" y="1520186"/>
                  </a:lnTo>
                  <a:lnTo>
                    <a:pt x="2276610" y="1432670"/>
                  </a:lnTo>
                  <a:lnTo>
                    <a:pt x="2295062" y="1342450"/>
                  </a:lnTo>
                  <a:lnTo>
                    <a:pt x="2306351" y="1249825"/>
                  </a:lnTo>
                  <a:lnTo>
                    <a:pt x="2310180" y="1155090"/>
                  </a:lnTo>
                  <a:lnTo>
                    <a:pt x="2306351" y="1060355"/>
                  </a:lnTo>
                  <a:lnTo>
                    <a:pt x="2295062" y="967729"/>
                  </a:lnTo>
                  <a:lnTo>
                    <a:pt x="2276610" y="877510"/>
                  </a:lnTo>
                  <a:lnTo>
                    <a:pt x="2251293" y="789994"/>
                  </a:lnTo>
                  <a:lnTo>
                    <a:pt x="2219407" y="705479"/>
                  </a:lnTo>
                  <a:lnTo>
                    <a:pt x="2181250" y="624262"/>
                  </a:lnTo>
                  <a:lnTo>
                    <a:pt x="2137120" y="546640"/>
                  </a:lnTo>
                  <a:lnTo>
                    <a:pt x="2087313" y="472911"/>
                  </a:lnTo>
                  <a:lnTo>
                    <a:pt x="2032128" y="403372"/>
                  </a:lnTo>
                  <a:lnTo>
                    <a:pt x="1971860" y="338320"/>
                  </a:lnTo>
                  <a:lnTo>
                    <a:pt x="1906808" y="278052"/>
                  </a:lnTo>
                  <a:lnTo>
                    <a:pt x="1837269" y="222866"/>
                  </a:lnTo>
                  <a:lnTo>
                    <a:pt x="1763540" y="173060"/>
                  </a:lnTo>
                  <a:lnTo>
                    <a:pt x="1685918" y="128930"/>
                  </a:lnTo>
                  <a:lnTo>
                    <a:pt x="1604701" y="90773"/>
                  </a:lnTo>
                  <a:lnTo>
                    <a:pt x="1520186" y="58887"/>
                  </a:lnTo>
                  <a:lnTo>
                    <a:pt x="1432670" y="33570"/>
                  </a:lnTo>
                  <a:lnTo>
                    <a:pt x="1342450" y="15118"/>
                  </a:lnTo>
                  <a:lnTo>
                    <a:pt x="1249825" y="3829"/>
                  </a:lnTo>
                  <a:lnTo>
                    <a:pt x="1155090" y="0"/>
                  </a:lnTo>
                  <a:close/>
                </a:path>
              </a:pathLst>
            </a:custGeom>
            <a:solidFill>
              <a:srgbClr val="EFEFF0"/>
            </a:solidFill>
          </p:spPr>
          <p:txBody>
            <a:bodyPr wrap="square" lIns="0" tIns="0" rIns="0" bIns="0" rtlCol="0"/>
            <a:lstStyle/>
            <a:p>
              <a:endParaRPr sz="800" dirty="0">
                <a:latin typeface="+mj-lt"/>
              </a:endParaRPr>
            </a:p>
          </p:txBody>
        </p:sp>
        <p:sp>
          <p:nvSpPr>
            <p:cNvPr id="34" name="object 18"/>
            <p:cNvSpPr/>
            <p:nvPr/>
          </p:nvSpPr>
          <p:spPr>
            <a:xfrm>
              <a:off x="2274703" y="5024996"/>
              <a:ext cx="3276600" cy="3276600"/>
            </a:xfrm>
            <a:custGeom>
              <a:avLst/>
              <a:gdLst/>
              <a:ahLst/>
              <a:cxnLst/>
              <a:rect l="l" t="t" r="r" b="b"/>
              <a:pathLst>
                <a:path w="3276600" h="3276600">
                  <a:moveTo>
                    <a:pt x="3276523" y="1638261"/>
                  </a:moveTo>
                  <a:lnTo>
                    <a:pt x="3271093" y="1772624"/>
                  </a:lnTo>
                  <a:lnTo>
                    <a:pt x="3255081" y="1903996"/>
                  </a:lnTo>
                  <a:lnTo>
                    <a:pt x="3228911" y="2031954"/>
                  </a:lnTo>
                  <a:lnTo>
                    <a:pt x="3193004" y="2156079"/>
                  </a:lnTo>
                  <a:lnTo>
                    <a:pt x="3147780" y="2275946"/>
                  </a:lnTo>
                  <a:lnTo>
                    <a:pt x="3093663" y="2391137"/>
                  </a:lnTo>
                  <a:lnTo>
                    <a:pt x="3031074" y="2501227"/>
                  </a:lnTo>
                  <a:lnTo>
                    <a:pt x="2960434" y="2605797"/>
                  </a:lnTo>
                  <a:lnTo>
                    <a:pt x="2882164" y="2704424"/>
                  </a:lnTo>
                  <a:lnTo>
                    <a:pt x="2796687" y="2796687"/>
                  </a:lnTo>
                  <a:lnTo>
                    <a:pt x="2704424" y="2882164"/>
                  </a:lnTo>
                  <a:lnTo>
                    <a:pt x="2605797" y="2960434"/>
                  </a:lnTo>
                  <a:lnTo>
                    <a:pt x="2501227" y="3031074"/>
                  </a:lnTo>
                  <a:lnTo>
                    <a:pt x="2391137" y="3093663"/>
                  </a:lnTo>
                  <a:lnTo>
                    <a:pt x="2275946" y="3147780"/>
                  </a:lnTo>
                  <a:lnTo>
                    <a:pt x="2156079" y="3193004"/>
                  </a:lnTo>
                  <a:lnTo>
                    <a:pt x="2031954" y="3228911"/>
                  </a:lnTo>
                  <a:lnTo>
                    <a:pt x="1903996" y="3255081"/>
                  </a:lnTo>
                  <a:lnTo>
                    <a:pt x="1772624" y="3271093"/>
                  </a:lnTo>
                  <a:lnTo>
                    <a:pt x="1638261" y="3276523"/>
                  </a:lnTo>
                  <a:lnTo>
                    <a:pt x="1503899" y="3271093"/>
                  </a:lnTo>
                  <a:lnTo>
                    <a:pt x="1372527" y="3255081"/>
                  </a:lnTo>
                  <a:lnTo>
                    <a:pt x="1244568" y="3228911"/>
                  </a:lnTo>
                  <a:lnTo>
                    <a:pt x="1120444" y="3193004"/>
                  </a:lnTo>
                  <a:lnTo>
                    <a:pt x="1000576" y="3147780"/>
                  </a:lnTo>
                  <a:lnTo>
                    <a:pt x="885386" y="3093663"/>
                  </a:lnTo>
                  <a:lnTo>
                    <a:pt x="775295" y="3031074"/>
                  </a:lnTo>
                  <a:lnTo>
                    <a:pt x="670726" y="2960434"/>
                  </a:lnTo>
                  <a:lnTo>
                    <a:pt x="572099" y="2882164"/>
                  </a:lnTo>
                  <a:lnTo>
                    <a:pt x="479836" y="2796687"/>
                  </a:lnTo>
                  <a:lnTo>
                    <a:pt x="394359" y="2704424"/>
                  </a:lnTo>
                  <a:lnTo>
                    <a:pt x="316089" y="2605797"/>
                  </a:lnTo>
                  <a:lnTo>
                    <a:pt x="245449" y="2501227"/>
                  </a:lnTo>
                  <a:lnTo>
                    <a:pt x="182859" y="2391137"/>
                  </a:lnTo>
                  <a:lnTo>
                    <a:pt x="128742" y="2275946"/>
                  </a:lnTo>
                  <a:lnTo>
                    <a:pt x="83519" y="2156079"/>
                  </a:lnTo>
                  <a:lnTo>
                    <a:pt x="47612" y="2031954"/>
                  </a:lnTo>
                  <a:lnTo>
                    <a:pt x="21442" y="1903996"/>
                  </a:lnTo>
                  <a:lnTo>
                    <a:pt x="5430" y="1772624"/>
                  </a:lnTo>
                  <a:lnTo>
                    <a:pt x="0" y="1638261"/>
                  </a:lnTo>
                  <a:lnTo>
                    <a:pt x="5430" y="1503899"/>
                  </a:lnTo>
                  <a:lnTo>
                    <a:pt x="21442" y="1372527"/>
                  </a:lnTo>
                  <a:lnTo>
                    <a:pt x="47612" y="1244568"/>
                  </a:lnTo>
                  <a:lnTo>
                    <a:pt x="83519" y="1120444"/>
                  </a:lnTo>
                  <a:lnTo>
                    <a:pt x="128742" y="1000576"/>
                  </a:lnTo>
                  <a:lnTo>
                    <a:pt x="182859" y="885386"/>
                  </a:lnTo>
                  <a:lnTo>
                    <a:pt x="245449" y="775295"/>
                  </a:lnTo>
                  <a:lnTo>
                    <a:pt x="316089" y="670726"/>
                  </a:lnTo>
                  <a:lnTo>
                    <a:pt x="394359" y="572099"/>
                  </a:lnTo>
                  <a:lnTo>
                    <a:pt x="479836" y="479836"/>
                  </a:lnTo>
                  <a:lnTo>
                    <a:pt x="572099" y="394359"/>
                  </a:lnTo>
                  <a:lnTo>
                    <a:pt x="670726" y="316089"/>
                  </a:lnTo>
                  <a:lnTo>
                    <a:pt x="775295" y="245449"/>
                  </a:lnTo>
                  <a:lnTo>
                    <a:pt x="885386" y="182859"/>
                  </a:lnTo>
                  <a:lnTo>
                    <a:pt x="1000576" y="128742"/>
                  </a:lnTo>
                  <a:lnTo>
                    <a:pt x="1120444" y="83519"/>
                  </a:lnTo>
                  <a:lnTo>
                    <a:pt x="1244568" y="47612"/>
                  </a:lnTo>
                  <a:lnTo>
                    <a:pt x="1372527" y="21442"/>
                  </a:lnTo>
                  <a:lnTo>
                    <a:pt x="1503899" y="5430"/>
                  </a:lnTo>
                  <a:lnTo>
                    <a:pt x="1638261" y="0"/>
                  </a:lnTo>
                  <a:lnTo>
                    <a:pt x="1772624" y="5430"/>
                  </a:lnTo>
                  <a:lnTo>
                    <a:pt x="1903996" y="21442"/>
                  </a:lnTo>
                  <a:lnTo>
                    <a:pt x="2031954" y="47612"/>
                  </a:lnTo>
                  <a:lnTo>
                    <a:pt x="2156079" y="83519"/>
                  </a:lnTo>
                  <a:lnTo>
                    <a:pt x="2275946" y="128742"/>
                  </a:lnTo>
                  <a:lnTo>
                    <a:pt x="2391137" y="182859"/>
                  </a:lnTo>
                  <a:lnTo>
                    <a:pt x="2501227" y="245449"/>
                  </a:lnTo>
                  <a:lnTo>
                    <a:pt x="2605797" y="316089"/>
                  </a:lnTo>
                  <a:lnTo>
                    <a:pt x="2704424" y="394359"/>
                  </a:lnTo>
                  <a:lnTo>
                    <a:pt x="2796687" y="479836"/>
                  </a:lnTo>
                  <a:lnTo>
                    <a:pt x="2882164" y="572099"/>
                  </a:lnTo>
                  <a:lnTo>
                    <a:pt x="2960434" y="670726"/>
                  </a:lnTo>
                  <a:lnTo>
                    <a:pt x="3031074" y="775295"/>
                  </a:lnTo>
                  <a:lnTo>
                    <a:pt x="3093663" y="885386"/>
                  </a:lnTo>
                  <a:lnTo>
                    <a:pt x="3147780" y="1000576"/>
                  </a:lnTo>
                  <a:lnTo>
                    <a:pt x="3193004" y="1120444"/>
                  </a:lnTo>
                  <a:lnTo>
                    <a:pt x="3228911" y="1244568"/>
                  </a:lnTo>
                  <a:lnTo>
                    <a:pt x="3255081" y="1372527"/>
                  </a:lnTo>
                  <a:lnTo>
                    <a:pt x="3271093" y="1503899"/>
                  </a:lnTo>
                  <a:lnTo>
                    <a:pt x="3276523" y="1638261"/>
                  </a:lnTo>
                  <a:close/>
                </a:path>
              </a:pathLst>
            </a:custGeom>
            <a:ln w="12700">
              <a:solidFill>
                <a:srgbClr val="D1D3D4"/>
              </a:solidFill>
            </a:ln>
          </p:spPr>
          <p:txBody>
            <a:bodyPr wrap="square" lIns="0" tIns="0" rIns="0" bIns="0" rtlCol="0"/>
            <a:lstStyle/>
            <a:p>
              <a:endParaRPr sz="800" dirty="0">
                <a:latin typeface="+mj-lt"/>
              </a:endParaRPr>
            </a:p>
          </p:txBody>
        </p:sp>
        <p:sp>
          <p:nvSpPr>
            <p:cNvPr id="35" name="object 19"/>
            <p:cNvSpPr txBox="1"/>
            <p:nvPr/>
          </p:nvSpPr>
          <p:spPr>
            <a:xfrm>
              <a:off x="3164490" y="6516982"/>
              <a:ext cx="1475740" cy="147417"/>
            </a:xfrm>
            <a:prstGeom prst="rect">
              <a:avLst/>
            </a:prstGeom>
          </p:spPr>
          <p:txBody>
            <a:bodyPr vert="horz" wrap="square" lIns="0" tIns="0" rIns="0" bIns="0" rtlCol="0">
              <a:spAutoFit/>
            </a:bodyPr>
            <a:lstStyle/>
            <a:p>
              <a:pPr marL="12700">
                <a:lnSpc>
                  <a:spcPct val="100000"/>
                </a:lnSpc>
              </a:pPr>
              <a:r>
                <a:rPr sz="800" spc="20" dirty="0">
                  <a:latin typeface="+mj-lt"/>
                  <a:cs typeface="Arial"/>
                </a:rPr>
                <a:t>Sify</a:t>
              </a:r>
              <a:r>
                <a:rPr sz="800" spc="5" dirty="0">
                  <a:latin typeface="+mj-lt"/>
                  <a:cs typeface="Arial"/>
                </a:rPr>
                <a:t> </a:t>
              </a:r>
              <a:r>
                <a:rPr sz="800" spc="20" dirty="0">
                  <a:latin typeface="+mj-lt"/>
                  <a:cs typeface="Arial"/>
                </a:rPr>
                <a:t>WAN</a:t>
              </a:r>
              <a:r>
                <a:rPr sz="800" spc="5" dirty="0">
                  <a:latin typeface="+mj-lt"/>
                  <a:cs typeface="Arial"/>
                </a:rPr>
                <a:t> </a:t>
              </a:r>
              <a:r>
                <a:rPr sz="800" spc="30" dirty="0">
                  <a:latin typeface="+mj-lt"/>
                  <a:cs typeface="Arial"/>
                </a:rPr>
                <a:t>Transformation</a:t>
              </a:r>
              <a:endParaRPr sz="800" dirty="0">
                <a:latin typeface="+mj-lt"/>
                <a:cs typeface="Arial"/>
              </a:endParaRPr>
            </a:p>
          </p:txBody>
        </p:sp>
        <p:sp>
          <p:nvSpPr>
            <p:cNvPr id="36" name="object 20"/>
            <p:cNvSpPr/>
            <p:nvPr/>
          </p:nvSpPr>
          <p:spPr>
            <a:xfrm>
              <a:off x="3216224" y="6733437"/>
              <a:ext cx="1325245" cy="455930"/>
            </a:xfrm>
            <a:custGeom>
              <a:avLst/>
              <a:gdLst/>
              <a:ahLst/>
              <a:cxnLst/>
              <a:rect l="l" t="t" r="r" b="b"/>
              <a:pathLst>
                <a:path w="1325245" h="455929">
                  <a:moveTo>
                    <a:pt x="1209203" y="382712"/>
                  </a:moveTo>
                  <a:lnTo>
                    <a:pt x="349485" y="382712"/>
                  </a:lnTo>
                  <a:lnTo>
                    <a:pt x="359221" y="389061"/>
                  </a:lnTo>
                  <a:lnTo>
                    <a:pt x="394330" y="406795"/>
                  </a:lnTo>
                  <a:lnTo>
                    <a:pt x="437514" y="422297"/>
                  </a:lnTo>
                  <a:lnTo>
                    <a:pt x="487774" y="435231"/>
                  </a:lnTo>
                  <a:lnTo>
                    <a:pt x="544110" y="445263"/>
                  </a:lnTo>
                  <a:lnTo>
                    <a:pt x="584549" y="450172"/>
                  </a:lnTo>
                  <a:lnTo>
                    <a:pt x="626948" y="453543"/>
                  </a:lnTo>
                  <a:lnTo>
                    <a:pt x="671010" y="455276"/>
                  </a:lnTo>
                  <a:lnTo>
                    <a:pt x="693572" y="455498"/>
                  </a:lnTo>
                  <a:lnTo>
                    <a:pt x="712190" y="455348"/>
                  </a:lnTo>
                  <a:lnTo>
                    <a:pt x="766569" y="453148"/>
                  </a:lnTo>
                  <a:lnTo>
                    <a:pt x="818296" y="448460"/>
                  </a:lnTo>
                  <a:lnTo>
                    <a:pt x="866802" y="441459"/>
                  </a:lnTo>
                  <a:lnTo>
                    <a:pt x="911515" y="432320"/>
                  </a:lnTo>
                  <a:lnTo>
                    <a:pt x="951868" y="421215"/>
                  </a:lnTo>
                  <a:lnTo>
                    <a:pt x="997902" y="403656"/>
                  </a:lnTo>
                  <a:lnTo>
                    <a:pt x="1088781" y="403656"/>
                  </a:lnTo>
                  <a:lnTo>
                    <a:pt x="1128424" y="399672"/>
                  </a:lnTo>
                  <a:lnTo>
                    <a:pt x="1170207" y="392576"/>
                  </a:lnTo>
                  <a:lnTo>
                    <a:pt x="1208142" y="383054"/>
                  </a:lnTo>
                  <a:lnTo>
                    <a:pt x="1209203" y="382712"/>
                  </a:lnTo>
                  <a:close/>
                </a:path>
                <a:path w="1325245" h="455929">
                  <a:moveTo>
                    <a:pt x="1088781" y="403656"/>
                  </a:moveTo>
                  <a:lnTo>
                    <a:pt x="997902" y="403656"/>
                  </a:lnTo>
                  <a:lnTo>
                    <a:pt x="1009820" y="404634"/>
                  </a:lnTo>
                  <a:lnTo>
                    <a:pt x="1022344" y="405283"/>
                  </a:lnTo>
                  <a:lnTo>
                    <a:pt x="1035439" y="405619"/>
                  </a:lnTo>
                  <a:lnTo>
                    <a:pt x="1059697" y="405238"/>
                  </a:lnTo>
                  <a:lnTo>
                    <a:pt x="1083324" y="404100"/>
                  </a:lnTo>
                  <a:lnTo>
                    <a:pt x="1088781" y="403656"/>
                  </a:lnTo>
                  <a:close/>
                </a:path>
                <a:path w="1325245" h="455929">
                  <a:moveTo>
                    <a:pt x="608241" y="0"/>
                  </a:moveTo>
                  <a:lnTo>
                    <a:pt x="540532" y="1815"/>
                  </a:lnTo>
                  <a:lnTo>
                    <a:pt x="476210" y="7070"/>
                  </a:lnTo>
                  <a:lnTo>
                    <a:pt x="416157" y="15477"/>
                  </a:lnTo>
                  <a:lnTo>
                    <a:pt x="361253" y="26749"/>
                  </a:lnTo>
                  <a:lnTo>
                    <a:pt x="312380" y="40598"/>
                  </a:lnTo>
                  <a:lnTo>
                    <a:pt x="270332" y="56779"/>
                  </a:lnTo>
                  <a:lnTo>
                    <a:pt x="236247" y="74878"/>
                  </a:lnTo>
                  <a:lnTo>
                    <a:pt x="201527" y="105216"/>
                  </a:lnTo>
                  <a:lnTo>
                    <a:pt x="189293" y="138442"/>
                  </a:lnTo>
                  <a:lnTo>
                    <a:pt x="189293" y="139699"/>
                  </a:lnTo>
                  <a:lnTo>
                    <a:pt x="190678" y="140969"/>
                  </a:lnTo>
                  <a:lnTo>
                    <a:pt x="190678" y="142366"/>
                  </a:lnTo>
                  <a:lnTo>
                    <a:pt x="137357" y="153093"/>
                  </a:lnTo>
                  <a:lnTo>
                    <a:pt x="90707" y="168518"/>
                  </a:lnTo>
                  <a:lnTo>
                    <a:pt x="52168" y="188001"/>
                  </a:lnTo>
                  <a:lnTo>
                    <a:pt x="15887" y="219180"/>
                  </a:lnTo>
                  <a:lnTo>
                    <a:pt x="0" y="254910"/>
                  </a:lnTo>
                  <a:lnTo>
                    <a:pt x="853" y="266208"/>
                  </a:lnTo>
                  <a:lnTo>
                    <a:pt x="21407" y="307848"/>
                  </a:lnTo>
                  <a:lnTo>
                    <a:pt x="52776" y="334586"/>
                  </a:lnTo>
                  <a:lnTo>
                    <a:pt x="95627" y="356659"/>
                  </a:lnTo>
                  <a:lnTo>
                    <a:pt x="147989" y="373333"/>
                  </a:lnTo>
                  <a:lnTo>
                    <a:pt x="187206" y="381088"/>
                  </a:lnTo>
                  <a:lnTo>
                    <a:pt x="229190" y="385900"/>
                  </a:lnTo>
                  <a:lnTo>
                    <a:pt x="273355" y="387553"/>
                  </a:lnTo>
                  <a:lnTo>
                    <a:pt x="286654" y="387400"/>
                  </a:lnTo>
                  <a:lnTo>
                    <a:pt x="324834" y="385282"/>
                  </a:lnTo>
                  <a:lnTo>
                    <a:pt x="349485" y="382712"/>
                  </a:lnTo>
                  <a:lnTo>
                    <a:pt x="1209203" y="382712"/>
                  </a:lnTo>
                  <a:lnTo>
                    <a:pt x="1256669" y="364753"/>
                  </a:lnTo>
                  <a:lnTo>
                    <a:pt x="1293550" y="342356"/>
                  </a:lnTo>
                  <a:lnTo>
                    <a:pt x="1321512" y="307534"/>
                  </a:lnTo>
                  <a:lnTo>
                    <a:pt x="1325207" y="288543"/>
                  </a:lnTo>
                  <a:lnTo>
                    <a:pt x="1323731" y="276850"/>
                  </a:lnTo>
                  <a:lnTo>
                    <a:pt x="1319446" y="265437"/>
                  </a:lnTo>
                  <a:lnTo>
                    <a:pt x="1312569" y="254417"/>
                  </a:lnTo>
                  <a:lnTo>
                    <a:pt x="1303313" y="243899"/>
                  </a:lnTo>
                  <a:lnTo>
                    <a:pt x="1294663" y="236181"/>
                  </a:lnTo>
                  <a:lnTo>
                    <a:pt x="1304684" y="225663"/>
                  </a:lnTo>
                  <a:lnTo>
                    <a:pt x="1312372" y="214583"/>
                  </a:lnTo>
                  <a:lnTo>
                    <a:pt x="1317719" y="203046"/>
                  </a:lnTo>
                  <a:lnTo>
                    <a:pt x="1320718" y="191157"/>
                  </a:lnTo>
                  <a:lnTo>
                    <a:pt x="1319913" y="179541"/>
                  </a:lnTo>
                  <a:lnTo>
                    <a:pt x="1299647" y="136931"/>
                  </a:lnTo>
                  <a:lnTo>
                    <a:pt x="1268521" y="109734"/>
                  </a:lnTo>
                  <a:lnTo>
                    <a:pt x="1225857" y="87383"/>
                  </a:lnTo>
                  <a:lnTo>
                    <a:pt x="1173554" y="70566"/>
                  </a:lnTo>
                  <a:lnTo>
                    <a:pt x="1134269" y="62768"/>
                  </a:lnTo>
                  <a:lnTo>
                    <a:pt x="1121496" y="61047"/>
                  </a:lnTo>
                  <a:lnTo>
                    <a:pt x="971200" y="61047"/>
                  </a:lnTo>
                  <a:lnTo>
                    <a:pt x="957910" y="55754"/>
                  </a:lnTo>
                  <a:lnTo>
                    <a:pt x="914420" y="40941"/>
                  </a:lnTo>
                  <a:lnTo>
                    <a:pt x="865864" y="27954"/>
                  </a:lnTo>
                  <a:lnTo>
                    <a:pt x="812707" y="17089"/>
                  </a:lnTo>
                  <a:lnTo>
                    <a:pt x="774941" y="11171"/>
                  </a:lnTo>
                  <a:lnTo>
                    <a:pt x="735475" y="6415"/>
                  </a:lnTo>
                  <a:lnTo>
                    <a:pt x="694444" y="2909"/>
                  </a:lnTo>
                  <a:lnTo>
                    <a:pt x="651987" y="742"/>
                  </a:lnTo>
                  <a:lnTo>
                    <a:pt x="630266" y="187"/>
                  </a:lnTo>
                  <a:lnTo>
                    <a:pt x="608241" y="0"/>
                  </a:lnTo>
                  <a:close/>
                </a:path>
                <a:path w="1325245" h="455929">
                  <a:moveTo>
                    <a:pt x="1047635" y="56286"/>
                  </a:moveTo>
                  <a:lnTo>
                    <a:pt x="1008712" y="57415"/>
                  </a:lnTo>
                  <a:lnTo>
                    <a:pt x="971200" y="61047"/>
                  </a:lnTo>
                  <a:lnTo>
                    <a:pt x="1121496" y="61047"/>
                  </a:lnTo>
                  <a:lnTo>
                    <a:pt x="1113513" y="59971"/>
                  </a:lnTo>
                  <a:lnTo>
                    <a:pt x="1092109" y="57941"/>
                  </a:lnTo>
                  <a:lnTo>
                    <a:pt x="1070126" y="56704"/>
                  </a:lnTo>
                  <a:lnTo>
                    <a:pt x="1047635" y="56286"/>
                  </a:lnTo>
                  <a:close/>
                </a:path>
              </a:pathLst>
            </a:custGeom>
            <a:solidFill>
              <a:srgbClr val="FFFFFF"/>
            </a:solidFill>
          </p:spPr>
          <p:txBody>
            <a:bodyPr wrap="square" lIns="0" tIns="0" rIns="0" bIns="0" rtlCol="0"/>
            <a:lstStyle/>
            <a:p>
              <a:endParaRPr sz="800" dirty="0">
                <a:latin typeface="+mj-lt"/>
              </a:endParaRPr>
            </a:p>
          </p:txBody>
        </p:sp>
        <p:sp>
          <p:nvSpPr>
            <p:cNvPr id="37" name="object 21"/>
            <p:cNvSpPr txBox="1"/>
            <p:nvPr/>
          </p:nvSpPr>
          <p:spPr>
            <a:xfrm>
              <a:off x="3762792" y="6912294"/>
              <a:ext cx="307975" cy="147417"/>
            </a:xfrm>
            <a:prstGeom prst="rect">
              <a:avLst/>
            </a:prstGeom>
          </p:spPr>
          <p:txBody>
            <a:bodyPr vert="horz" wrap="square" lIns="0" tIns="0" rIns="0" bIns="0" rtlCol="0">
              <a:spAutoFit/>
            </a:bodyPr>
            <a:lstStyle/>
            <a:p>
              <a:pPr marL="12700">
                <a:lnSpc>
                  <a:spcPct val="100000"/>
                </a:lnSpc>
              </a:pPr>
              <a:r>
                <a:rPr sz="800" spc="10" dirty="0">
                  <a:latin typeface="+mj-lt"/>
                  <a:cs typeface="Arial"/>
                </a:rPr>
                <a:t>MPLS</a:t>
              </a:r>
              <a:endParaRPr sz="800" dirty="0">
                <a:latin typeface="+mj-lt"/>
                <a:cs typeface="Arial"/>
              </a:endParaRPr>
            </a:p>
          </p:txBody>
        </p:sp>
        <p:sp>
          <p:nvSpPr>
            <p:cNvPr id="38" name="object 22"/>
            <p:cNvSpPr/>
            <p:nvPr/>
          </p:nvSpPr>
          <p:spPr>
            <a:xfrm>
              <a:off x="3216224" y="6020314"/>
              <a:ext cx="1325245" cy="455930"/>
            </a:xfrm>
            <a:custGeom>
              <a:avLst/>
              <a:gdLst/>
              <a:ahLst/>
              <a:cxnLst/>
              <a:rect l="l" t="t" r="r" b="b"/>
              <a:pathLst>
                <a:path w="1325245" h="455929">
                  <a:moveTo>
                    <a:pt x="1209299" y="382727"/>
                  </a:moveTo>
                  <a:lnTo>
                    <a:pt x="349485" y="382727"/>
                  </a:lnTo>
                  <a:lnTo>
                    <a:pt x="359220" y="389074"/>
                  </a:lnTo>
                  <a:lnTo>
                    <a:pt x="394330" y="406804"/>
                  </a:lnTo>
                  <a:lnTo>
                    <a:pt x="437514" y="422305"/>
                  </a:lnTo>
                  <a:lnTo>
                    <a:pt x="487774" y="435240"/>
                  </a:lnTo>
                  <a:lnTo>
                    <a:pt x="544110" y="445273"/>
                  </a:lnTo>
                  <a:lnTo>
                    <a:pt x="584549" y="450183"/>
                  </a:lnTo>
                  <a:lnTo>
                    <a:pt x="626948" y="453555"/>
                  </a:lnTo>
                  <a:lnTo>
                    <a:pt x="671010" y="455289"/>
                  </a:lnTo>
                  <a:lnTo>
                    <a:pt x="693572" y="455510"/>
                  </a:lnTo>
                  <a:lnTo>
                    <a:pt x="712190" y="455361"/>
                  </a:lnTo>
                  <a:lnTo>
                    <a:pt x="766569" y="453174"/>
                  </a:lnTo>
                  <a:lnTo>
                    <a:pt x="818296" y="448508"/>
                  </a:lnTo>
                  <a:lnTo>
                    <a:pt x="866802" y="441534"/>
                  </a:lnTo>
                  <a:lnTo>
                    <a:pt x="911515" y="432420"/>
                  </a:lnTo>
                  <a:lnTo>
                    <a:pt x="951868" y="421335"/>
                  </a:lnTo>
                  <a:lnTo>
                    <a:pt x="997902" y="403783"/>
                  </a:lnTo>
                  <a:lnTo>
                    <a:pt x="1087430" y="403783"/>
                  </a:lnTo>
                  <a:lnTo>
                    <a:pt x="1128426" y="399696"/>
                  </a:lnTo>
                  <a:lnTo>
                    <a:pt x="1170208" y="392610"/>
                  </a:lnTo>
                  <a:lnTo>
                    <a:pt x="1208143" y="383099"/>
                  </a:lnTo>
                  <a:lnTo>
                    <a:pt x="1209299" y="382727"/>
                  </a:lnTo>
                  <a:close/>
                </a:path>
                <a:path w="1325245" h="455929">
                  <a:moveTo>
                    <a:pt x="1087430" y="403783"/>
                  </a:moveTo>
                  <a:lnTo>
                    <a:pt x="997902" y="403783"/>
                  </a:lnTo>
                  <a:lnTo>
                    <a:pt x="1009822" y="404690"/>
                  </a:lnTo>
                  <a:lnTo>
                    <a:pt x="1022347" y="405306"/>
                  </a:lnTo>
                  <a:lnTo>
                    <a:pt x="1035443" y="405632"/>
                  </a:lnTo>
                  <a:lnTo>
                    <a:pt x="1059700" y="405253"/>
                  </a:lnTo>
                  <a:lnTo>
                    <a:pt x="1083327" y="404117"/>
                  </a:lnTo>
                  <a:lnTo>
                    <a:pt x="1087430" y="403783"/>
                  </a:lnTo>
                  <a:close/>
                </a:path>
                <a:path w="1325245" h="455929">
                  <a:moveTo>
                    <a:pt x="608241" y="0"/>
                  </a:moveTo>
                  <a:lnTo>
                    <a:pt x="540532" y="1815"/>
                  </a:lnTo>
                  <a:lnTo>
                    <a:pt x="476210" y="7071"/>
                  </a:lnTo>
                  <a:lnTo>
                    <a:pt x="416157" y="15480"/>
                  </a:lnTo>
                  <a:lnTo>
                    <a:pt x="361253" y="26753"/>
                  </a:lnTo>
                  <a:lnTo>
                    <a:pt x="312380" y="40603"/>
                  </a:lnTo>
                  <a:lnTo>
                    <a:pt x="270322" y="56789"/>
                  </a:lnTo>
                  <a:lnTo>
                    <a:pt x="236247" y="74884"/>
                  </a:lnTo>
                  <a:lnTo>
                    <a:pt x="201527" y="105220"/>
                  </a:lnTo>
                  <a:lnTo>
                    <a:pt x="189293" y="138442"/>
                  </a:lnTo>
                  <a:lnTo>
                    <a:pt x="189293" y="139839"/>
                  </a:lnTo>
                  <a:lnTo>
                    <a:pt x="190678" y="141109"/>
                  </a:lnTo>
                  <a:lnTo>
                    <a:pt x="190678" y="142379"/>
                  </a:lnTo>
                  <a:lnTo>
                    <a:pt x="137357" y="153146"/>
                  </a:lnTo>
                  <a:lnTo>
                    <a:pt x="90707" y="168582"/>
                  </a:lnTo>
                  <a:lnTo>
                    <a:pt x="52168" y="188056"/>
                  </a:lnTo>
                  <a:lnTo>
                    <a:pt x="15887" y="219211"/>
                  </a:lnTo>
                  <a:lnTo>
                    <a:pt x="0" y="254923"/>
                  </a:lnTo>
                  <a:lnTo>
                    <a:pt x="853" y="266220"/>
                  </a:lnTo>
                  <a:lnTo>
                    <a:pt x="21407" y="307856"/>
                  </a:lnTo>
                  <a:lnTo>
                    <a:pt x="52776" y="334593"/>
                  </a:lnTo>
                  <a:lnTo>
                    <a:pt x="95627" y="356667"/>
                  </a:lnTo>
                  <a:lnTo>
                    <a:pt x="147989" y="373344"/>
                  </a:lnTo>
                  <a:lnTo>
                    <a:pt x="187206" y="381100"/>
                  </a:lnTo>
                  <a:lnTo>
                    <a:pt x="229190" y="385913"/>
                  </a:lnTo>
                  <a:lnTo>
                    <a:pt x="273355" y="387565"/>
                  </a:lnTo>
                  <a:lnTo>
                    <a:pt x="286654" y="387421"/>
                  </a:lnTo>
                  <a:lnTo>
                    <a:pt x="324833" y="385348"/>
                  </a:lnTo>
                  <a:lnTo>
                    <a:pt x="349485" y="382727"/>
                  </a:lnTo>
                  <a:lnTo>
                    <a:pt x="1209299" y="382727"/>
                  </a:lnTo>
                  <a:lnTo>
                    <a:pt x="1256669" y="364810"/>
                  </a:lnTo>
                  <a:lnTo>
                    <a:pt x="1293550" y="342414"/>
                  </a:lnTo>
                  <a:lnTo>
                    <a:pt x="1321512" y="307566"/>
                  </a:lnTo>
                  <a:lnTo>
                    <a:pt x="1325207" y="288544"/>
                  </a:lnTo>
                  <a:lnTo>
                    <a:pt x="1323730" y="276853"/>
                  </a:lnTo>
                  <a:lnTo>
                    <a:pt x="1319444" y="265439"/>
                  </a:lnTo>
                  <a:lnTo>
                    <a:pt x="1312565" y="254417"/>
                  </a:lnTo>
                  <a:lnTo>
                    <a:pt x="1303306" y="243900"/>
                  </a:lnTo>
                  <a:lnTo>
                    <a:pt x="1294663" y="236194"/>
                  </a:lnTo>
                  <a:lnTo>
                    <a:pt x="1304682" y="225676"/>
                  </a:lnTo>
                  <a:lnTo>
                    <a:pt x="1312370" y="214595"/>
                  </a:lnTo>
                  <a:lnTo>
                    <a:pt x="1317717" y="203057"/>
                  </a:lnTo>
                  <a:lnTo>
                    <a:pt x="1320717" y="191167"/>
                  </a:lnTo>
                  <a:lnTo>
                    <a:pt x="1319912" y="179551"/>
                  </a:lnTo>
                  <a:lnTo>
                    <a:pt x="1299646" y="136942"/>
                  </a:lnTo>
                  <a:lnTo>
                    <a:pt x="1268521" y="109746"/>
                  </a:lnTo>
                  <a:lnTo>
                    <a:pt x="1225857" y="87395"/>
                  </a:lnTo>
                  <a:lnTo>
                    <a:pt x="1173554" y="70578"/>
                  </a:lnTo>
                  <a:lnTo>
                    <a:pt x="1134269" y="62781"/>
                  </a:lnTo>
                  <a:lnTo>
                    <a:pt x="1121467" y="61055"/>
                  </a:lnTo>
                  <a:lnTo>
                    <a:pt x="971200" y="61055"/>
                  </a:lnTo>
                  <a:lnTo>
                    <a:pt x="957910" y="55763"/>
                  </a:lnTo>
                  <a:lnTo>
                    <a:pt x="914420" y="40950"/>
                  </a:lnTo>
                  <a:lnTo>
                    <a:pt x="865864" y="27962"/>
                  </a:lnTo>
                  <a:lnTo>
                    <a:pt x="812707" y="17095"/>
                  </a:lnTo>
                  <a:lnTo>
                    <a:pt x="774941" y="11175"/>
                  </a:lnTo>
                  <a:lnTo>
                    <a:pt x="735475" y="6417"/>
                  </a:lnTo>
                  <a:lnTo>
                    <a:pt x="694444" y="2910"/>
                  </a:lnTo>
                  <a:lnTo>
                    <a:pt x="651987" y="742"/>
                  </a:lnTo>
                  <a:lnTo>
                    <a:pt x="630266" y="187"/>
                  </a:lnTo>
                  <a:lnTo>
                    <a:pt x="608241" y="0"/>
                  </a:lnTo>
                  <a:close/>
                </a:path>
                <a:path w="1325245" h="455929">
                  <a:moveTo>
                    <a:pt x="1047635" y="56299"/>
                  </a:moveTo>
                  <a:lnTo>
                    <a:pt x="1008712" y="57424"/>
                  </a:lnTo>
                  <a:lnTo>
                    <a:pt x="971200" y="61055"/>
                  </a:lnTo>
                  <a:lnTo>
                    <a:pt x="1121467" y="61055"/>
                  </a:lnTo>
                  <a:lnTo>
                    <a:pt x="1113513" y="59983"/>
                  </a:lnTo>
                  <a:lnTo>
                    <a:pt x="1092109" y="57953"/>
                  </a:lnTo>
                  <a:lnTo>
                    <a:pt x="1070126" y="56716"/>
                  </a:lnTo>
                  <a:lnTo>
                    <a:pt x="1047635" y="56299"/>
                  </a:lnTo>
                  <a:close/>
                </a:path>
              </a:pathLst>
            </a:custGeom>
            <a:solidFill>
              <a:srgbClr val="FFFFFF"/>
            </a:solidFill>
          </p:spPr>
          <p:txBody>
            <a:bodyPr wrap="square" lIns="0" tIns="0" rIns="0" bIns="0" rtlCol="0"/>
            <a:lstStyle/>
            <a:p>
              <a:endParaRPr sz="800" dirty="0">
                <a:latin typeface="+mj-lt"/>
              </a:endParaRPr>
            </a:p>
          </p:txBody>
        </p:sp>
        <p:sp>
          <p:nvSpPr>
            <p:cNvPr id="39" name="object 23"/>
            <p:cNvSpPr txBox="1"/>
            <p:nvPr/>
          </p:nvSpPr>
          <p:spPr>
            <a:xfrm>
              <a:off x="3693438" y="6188680"/>
              <a:ext cx="622385" cy="147417"/>
            </a:xfrm>
            <a:prstGeom prst="rect">
              <a:avLst/>
            </a:prstGeom>
          </p:spPr>
          <p:txBody>
            <a:bodyPr vert="horz" wrap="square" lIns="0" tIns="0" rIns="0" bIns="0" rtlCol="0">
              <a:spAutoFit/>
            </a:bodyPr>
            <a:lstStyle/>
            <a:p>
              <a:pPr marL="12700">
                <a:lnSpc>
                  <a:spcPct val="100000"/>
                </a:lnSpc>
              </a:pPr>
              <a:r>
                <a:rPr sz="800" spc="10" dirty="0">
                  <a:latin typeface="+mj-lt"/>
                  <a:cs typeface="Arial"/>
                </a:rPr>
                <a:t>Internet</a:t>
              </a:r>
              <a:endParaRPr sz="800" dirty="0">
                <a:latin typeface="+mj-lt"/>
                <a:cs typeface="Arial"/>
              </a:endParaRPr>
            </a:p>
          </p:txBody>
        </p:sp>
        <p:sp>
          <p:nvSpPr>
            <p:cNvPr id="40" name="object 24"/>
            <p:cNvSpPr/>
            <p:nvPr/>
          </p:nvSpPr>
          <p:spPr>
            <a:xfrm>
              <a:off x="2545458" y="6154244"/>
              <a:ext cx="513080" cy="513080"/>
            </a:xfrm>
            <a:custGeom>
              <a:avLst/>
              <a:gdLst/>
              <a:ahLst/>
              <a:cxnLst/>
              <a:rect l="l" t="t" r="r" b="b"/>
              <a:pathLst>
                <a:path w="513080" h="513079">
                  <a:moveTo>
                    <a:pt x="256400" y="0"/>
                  </a:moveTo>
                  <a:lnTo>
                    <a:pt x="214811" y="3355"/>
                  </a:lnTo>
                  <a:lnTo>
                    <a:pt x="175358" y="13071"/>
                  </a:lnTo>
                  <a:lnTo>
                    <a:pt x="138570" y="28619"/>
                  </a:lnTo>
                  <a:lnTo>
                    <a:pt x="104974" y="49470"/>
                  </a:lnTo>
                  <a:lnTo>
                    <a:pt x="75098" y="75098"/>
                  </a:lnTo>
                  <a:lnTo>
                    <a:pt x="49470" y="104974"/>
                  </a:lnTo>
                  <a:lnTo>
                    <a:pt x="28619" y="138570"/>
                  </a:lnTo>
                  <a:lnTo>
                    <a:pt x="13071" y="175358"/>
                  </a:lnTo>
                  <a:lnTo>
                    <a:pt x="3355" y="214811"/>
                  </a:lnTo>
                  <a:lnTo>
                    <a:pt x="0" y="256400"/>
                  </a:lnTo>
                  <a:lnTo>
                    <a:pt x="849" y="277428"/>
                  </a:lnTo>
                  <a:lnTo>
                    <a:pt x="7451" y="318015"/>
                  </a:lnTo>
                  <a:lnTo>
                    <a:pt x="20149" y="356202"/>
                  </a:lnTo>
                  <a:lnTo>
                    <a:pt x="38414" y="391460"/>
                  </a:lnTo>
                  <a:lnTo>
                    <a:pt x="61720" y="423262"/>
                  </a:lnTo>
                  <a:lnTo>
                    <a:pt x="89538" y="451080"/>
                  </a:lnTo>
                  <a:lnTo>
                    <a:pt x="121339" y="474385"/>
                  </a:lnTo>
                  <a:lnTo>
                    <a:pt x="156598" y="492651"/>
                  </a:lnTo>
                  <a:lnTo>
                    <a:pt x="194784" y="505348"/>
                  </a:lnTo>
                  <a:lnTo>
                    <a:pt x="235371" y="511950"/>
                  </a:lnTo>
                  <a:lnTo>
                    <a:pt x="256400" y="512800"/>
                  </a:lnTo>
                  <a:lnTo>
                    <a:pt x="277428" y="511950"/>
                  </a:lnTo>
                  <a:lnTo>
                    <a:pt x="318015" y="505348"/>
                  </a:lnTo>
                  <a:lnTo>
                    <a:pt x="356202" y="492651"/>
                  </a:lnTo>
                  <a:lnTo>
                    <a:pt x="391460" y="474385"/>
                  </a:lnTo>
                  <a:lnTo>
                    <a:pt x="423262" y="451080"/>
                  </a:lnTo>
                  <a:lnTo>
                    <a:pt x="451080" y="423262"/>
                  </a:lnTo>
                  <a:lnTo>
                    <a:pt x="474385" y="391460"/>
                  </a:lnTo>
                  <a:lnTo>
                    <a:pt x="492651" y="356202"/>
                  </a:lnTo>
                  <a:lnTo>
                    <a:pt x="505348" y="318015"/>
                  </a:lnTo>
                  <a:lnTo>
                    <a:pt x="511950" y="277428"/>
                  </a:lnTo>
                  <a:lnTo>
                    <a:pt x="512800" y="256400"/>
                  </a:lnTo>
                  <a:lnTo>
                    <a:pt x="511950" y="235371"/>
                  </a:lnTo>
                  <a:lnTo>
                    <a:pt x="505348" y="194784"/>
                  </a:lnTo>
                  <a:lnTo>
                    <a:pt x="492651" y="156598"/>
                  </a:lnTo>
                  <a:lnTo>
                    <a:pt x="474385" y="121339"/>
                  </a:lnTo>
                  <a:lnTo>
                    <a:pt x="451080" y="89538"/>
                  </a:lnTo>
                  <a:lnTo>
                    <a:pt x="423262" y="61720"/>
                  </a:lnTo>
                  <a:lnTo>
                    <a:pt x="391460" y="38414"/>
                  </a:lnTo>
                  <a:lnTo>
                    <a:pt x="356202" y="20149"/>
                  </a:lnTo>
                  <a:lnTo>
                    <a:pt x="318015" y="7451"/>
                  </a:lnTo>
                  <a:lnTo>
                    <a:pt x="277428" y="849"/>
                  </a:lnTo>
                  <a:lnTo>
                    <a:pt x="256400" y="0"/>
                  </a:lnTo>
                  <a:close/>
                </a:path>
              </a:pathLst>
            </a:custGeom>
            <a:solidFill>
              <a:srgbClr val="FFFFFF"/>
            </a:solidFill>
          </p:spPr>
          <p:txBody>
            <a:bodyPr wrap="square" lIns="0" tIns="0" rIns="0" bIns="0" rtlCol="0"/>
            <a:lstStyle/>
            <a:p>
              <a:endParaRPr sz="800" dirty="0">
                <a:latin typeface="+mj-lt"/>
              </a:endParaRPr>
            </a:p>
          </p:txBody>
        </p:sp>
        <p:sp>
          <p:nvSpPr>
            <p:cNvPr id="41" name="object 25"/>
            <p:cNvSpPr/>
            <p:nvPr/>
          </p:nvSpPr>
          <p:spPr>
            <a:xfrm>
              <a:off x="2545458" y="6154244"/>
              <a:ext cx="513080" cy="513080"/>
            </a:xfrm>
            <a:custGeom>
              <a:avLst/>
              <a:gdLst/>
              <a:ahLst/>
              <a:cxnLst/>
              <a:rect l="l" t="t" r="r" b="b"/>
              <a:pathLst>
                <a:path w="513080" h="513079">
                  <a:moveTo>
                    <a:pt x="512800" y="256400"/>
                  </a:moveTo>
                  <a:lnTo>
                    <a:pt x="509444" y="297989"/>
                  </a:lnTo>
                  <a:lnTo>
                    <a:pt x="499729" y="337442"/>
                  </a:lnTo>
                  <a:lnTo>
                    <a:pt x="484181" y="374230"/>
                  </a:lnTo>
                  <a:lnTo>
                    <a:pt x="463329" y="407826"/>
                  </a:lnTo>
                  <a:lnTo>
                    <a:pt x="437702" y="437702"/>
                  </a:lnTo>
                  <a:lnTo>
                    <a:pt x="407826" y="463329"/>
                  </a:lnTo>
                  <a:lnTo>
                    <a:pt x="374230" y="484181"/>
                  </a:lnTo>
                  <a:lnTo>
                    <a:pt x="337442" y="499729"/>
                  </a:lnTo>
                  <a:lnTo>
                    <a:pt x="297989" y="509444"/>
                  </a:lnTo>
                  <a:lnTo>
                    <a:pt x="256400" y="512800"/>
                  </a:lnTo>
                  <a:lnTo>
                    <a:pt x="235371" y="511950"/>
                  </a:lnTo>
                  <a:lnTo>
                    <a:pt x="194784" y="505348"/>
                  </a:lnTo>
                  <a:lnTo>
                    <a:pt x="156598" y="492651"/>
                  </a:lnTo>
                  <a:lnTo>
                    <a:pt x="121339" y="474385"/>
                  </a:lnTo>
                  <a:lnTo>
                    <a:pt x="89538" y="451080"/>
                  </a:lnTo>
                  <a:lnTo>
                    <a:pt x="61720" y="423262"/>
                  </a:lnTo>
                  <a:lnTo>
                    <a:pt x="38414" y="391460"/>
                  </a:lnTo>
                  <a:lnTo>
                    <a:pt x="20149" y="356202"/>
                  </a:lnTo>
                  <a:lnTo>
                    <a:pt x="7451" y="318015"/>
                  </a:lnTo>
                  <a:lnTo>
                    <a:pt x="849" y="277428"/>
                  </a:lnTo>
                  <a:lnTo>
                    <a:pt x="0" y="256400"/>
                  </a:lnTo>
                  <a:lnTo>
                    <a:pt x="849" y="235371"/>
                  </a:lnTo>
                  <a:lnTo>
                    <a:pt x="7451" y="194784"/>
                  </a:lnTo>
                  <a:lnTo>
                    <a:pt x="20149" y="156598"/>
                  </a:lnTo>
                  <a:lnTo>
                    <a:pt x="38414" y="121339"/>
                  </a:lnTo>
                  <a:lnTo>
                    <a:pt x="61720" y="89538"/>
                  </a:lnTo>
                  <a:lnTo>
                    <a:pt x="89538" y="61720"/>
                  </a:lnTo>
                  <a:lnTo>
                    <a:pt x="121339" y="38414"/>
                  </a:lnTo>
                  <a:lnTo>
                    <a:pt x="156598" y="20149"/>
                  </a:lnTo>
                  <a:lnTo>
                    <a:pt x="194784" y="7451"/>
                  </a:lnTo>
                  <a:lnTo>
                    <a:pt x="235371" y="849"/>
                  </a:lnTo>
                  <a:lnTo>
                    <a:pt x="256400" y="0"/>
                  </a:lnTo>
                  <a:lnTo>
                    <a:pt x="277428" y="849"/>
                  </a:lnTo>
                  <a:lnTo>
                    <a:pt x="318015" y="7451"/>
                  </a:lnTo>
                  <a:lnTo>
                    <a:pt x="356202" y="20149"/>
                  </a:lnTo>
                  <a:lnTo>
                    <a:pt x="391460" y="38414"/>
                  </a:lnTo>
                  <a:lnTo>
                    <a:pt x="423262" y="61720"/>
                  </a:lnTo>
                  <a:lnTo>
                    <a:pt x="451080" y="89538"/>
                  </a:lnTo>
                  <a:lnTo>
                    <a:pt x="474385" y="121339"/>
                  </a:lnTo>
                  <a:lnTo>
                    <a:pt x="492651" y="156598"/>
                  </a:lnTo>
                  <a:lnTo>
                    <a:pt x="505348" y="194784"/>
                  </a:lnTo>
                  <a:lnTo>
                    <a:pt x="511950" y="235371"/>
                  </a:lnTo>
                  <a:lnTo>
                    <a:pt x="512800" y="256400"/>
                  </a:lnTo>
                  <a:close/>
                </a:path>
              </a:pathLst>
            </a:custGeom>
            <a:ln w="12700">
              <a:solidFill>
                <a:srgbClr val="C9CACC"/>
              </a:solidFill>
            </a:ln>
          </p:spPr>
          <p:txBody>
            <a:bodyPr wrap="square" lIns="0" tIns="0" rIns="0" bIns="0" rtlCol="0"/>
            <a:lstStyle/>
            <a:p>
              <a:endParaRPr sz="800" dirty="0">
                <a:latin typeface="+mj-lt"/>
              </a:endParaRPr>
            </a:p>
          </p:txBody>
        </p:sp>
        <p:sp>
          <p:nvSpPr>
            <p:cNvPr id="42" name="object 26"/>
            <p:cNvSpPr/>
            <p:nvPr/>
          </p:nvSpPr>
          <p:spPr>
            <a:xfrm>
              <a:off x="3164692" y="5385468"/>
              <a:ext cx="513080" cy="513080"/>
            </a:xfrm>
            <a:custGeom>
              <a:avLst/>
              <a:gdLst/>
              <a:ahLst/>
              <a:cxnLst/>
              <a:rect l="l" t="t" r="r" b="b"/>
              <a:pathLst>
                <a:path w="513079" h="513079">
                  <a:moveTo>
                    <a:pt x="256400" y="0"/>
                  </a:moveTo>
                  <a:lnTo>
                    <a:pt x="214811" y="3355"/>
                  </a:lnTo>
                  <a:lnTo>
                    <a:pt x="175358" y="13071"/>
                  </a:lnTo>
                  <a:lnTo>
                    <a:pt x="138570" y="28619"/>
                  </a:lnTo>
                  <a:lnTo>
                    <a:pt x="104974" y="49470"/>
                  </a:lnTo>
                  <a:lnTo>
                    <a:pt x="75098" y="75098"/>
                  </a:lnTo>
                  <a:lnTo>
                    <a:pt x="49470" y="104974"/>
                  </a:lnTo>
                  <a:lnTo>
                    <a:pt x="28619" y="138570"/>
                  </a:lnTo>
                  <a:lnTo>
                    <a:pt x="13071" y="175358"/>
                  </a:lnTo>
                  <a:lnTo>
                    <a:pt x="3355" y="214811"/>
                  </a:lnTo>
                  <a:lnTo>
                    <a:pt x="0" y="256400"/>
                  </a:lnTo>
                  <a:lnTo>
                    <a:pt x="849" y="277428"/>
                  </a:lnTo>
                  <a:lnTo>
                    <a:pt x="7451" y="318015"/>
                  </a:lnTo>
                  <a:lnTo>
                    <a:pt x="20149" y="356202"/>
                  </a:lnTo>
                  <a:lnTo>
                    <a:pt x="38414" y="391460"/>
                  </a:lnTo>
                  <a:lnTo>
                    <a:pt x="61720" y="423262"/>
                  </a:lnTo>
                  <a:lnTo>
                    <a:pt x="89538" y="451080"/>
                  </a:lnTo>
                  <a:lnTo>
                    <a:pt x="121339" y="474385"/>
                  </a:lnTo>
                  <a:lnTo>
                    <a:pt x="156598" y="492651"/>
                  </a:lnTo>
                  <a:lnTo>
                    <a:pt x="194784" y="505348"/>
                  </a:lnTo>
                  <a:lnTo>
                    <a:pt x="235371" y="511950"/>
                  </a:lnTo>
                  <a:lnTo>
                    <a:pt x="256400" y="512800"/>
                  </a:lnTo>
                  <a:lnTo>
                    <a:pt x="277428" y="511950"/>
                  </a:lnTo>
                  <a:lnTo>
                    <a:pt x="318015" y="505348"/>
                  </a:lnTo>
                  <a:lnTo>
                    <a:pt x="356202" y="492651"/>
                  </a:lnTo>
                  <a:lnTo>
                    <a:pt x="391460" y="474385"/>
                  </a:lnTo>
                  <a:lnTo>
                    <a:pt x="423262" y="451080"/>
                  </a:lnTo>
                  <a:lnTo>
                    <a:pt x="451080" y="423262"/>
                  </a:lnTo>
                  <a:lnTo>
                    <a:pt x="474385" y="391460"/>
                  </a:lnTo>
                  <a:lnTo>
                    <a:pt x="492651" y="356202"/>
                  </a:lnTo>
                  <a:lnTo>
                    <a:pt x="505348" y="318015"/>
                  </a:lnTo>
                  <a:lnTo>
                    <a:pt x="511950" y="277428"/>
                  </a:lnTo>
                  <a:lnTo>
                    <a:pt x="512800" y="256400"/>
                  </a:lnTo>
                  <a:lnTo>
                    <a:pt x="511950" y="235371"/>
                  </a:lnTo>
                  <a:lnTo>
                    <a:pt x="505348" y="194784"/>
                  </a:lnTo>
                  <a:lnTo>
                    <a:pt x="492651" y="156598"/>
                  </a:lnTo>
                  <a:lnTo>
                    <a:pt x="474385" y="121339"/>
                  </a:lnTo>
                  <a:lnTo>
                    <a:pt x="451080" y="89538"/>
                  </a:lnTo>
                  <a:lnTo>
                    <a:pt x="423262" y="61720"/>
                  </a:lnTo>
                  <a:lnTo>
                    <a:pt x="391460" y="38414"/>
                  </a:lnTo>
                  <a:lnTo>
                    <a:pt x="356202" y="20149"/>
                  </a:lnTo>
                  <a:lnTo>
                    <a:pt x="318015" y="7451"/>
                  </a:lnTo>
                  <a:lnTo>
                    <a:pt x="277428" y="849"/>
                  </a:lnTo>
                  <a:lnTo>
                    <a:pt x="256400" y="0"/>
                  </a:lnTo>
                  <a:close/>
                </a:path>
              </a:pathLst>
            </a:custGeom>
            <a:solidFill>
              <a:srgbClr val="FFFFFF"/>
            </a:solidFill>
          </p:spPr>
          <p:txBody>
            <a:bodyPr wrap="square" lIns="0" tIns="0" rIns="0" bIns="0" rtlCol="0"/>
            <a:lstStyle/>
            <a:p>
              <a:endParaRPr sz="800" dirty="0">
                <a:latin typeface="+mj-lt"/>
              </a:endParaRPr>
            </a:p>
          </p:txBody>
        </p:sp>
        <p:sp>
          <p:nvSpPr>
            <p:cNvPr id="43" name="object 27"/>
            <p:cNvSpPr/>
            <p:nvPr/>
          </p:nvSpPr>
          <p:spPr>
            <a:xfrm>
              <a:off x="3164692" y="5385468"/>
              <a:ext cx="513080" cy="513080"/>
            </a:xfrm>
            <a:custGeom>
              <a:avLst/>
              <a:gdLst/>
              <a:ahLst/>
              <a:cxnLst/>
              <a:rect l="l" t="t" r="r" b="b"/>
              <a:pathLst>
                <a:path w="513079" h="513079">
                  <a:moveTo>
                    <a:pt x="512800" y="256400"/>
                  </a:moveTo>
                  <a:lnTo>
                    <a:pt x="509444" y="297989"/>
                  </a:lnTo>
                  <a:lnTo>
                    <a:pt x="499729" y="337442"/>
                  </a:lnTo>
                  <a:lnTo>
                    <a:pt x="484181" y="374230"/>
                  </a:lnTo>
                  <a:lnTo>
                    <a:pt x="463329" y="407826"/>
                  </a:lnTo>
                  <a:lnTo>
                    <a:pt x="437702" y="437702"/>
                  </a:lnTo>
                  <a:lnTo>
                    <a:pt x="407826" y="463329"/>
                  </a:lnTo>
                  <a:lnTo>
                    <a:pt x="374230" y="484181"/>
                  </a:lnTo>
                  <a:lnTo>
                    <a:pt x="337442" y="499729"/>
                  </a:lnTo>
                  <a:lnTo>
                    <a:pt x="297989" y="509444"/>
                  </a:lnTo>
                  <a:lnTo>
                    <a:pt x="256400" y="512800"/>
                  </a:lnTo>
                  <a:lnTo>
                    <a:pt x="235371" y="511950"/>
                  </a:lnTo>
                  <a:lnTo>
                    <a:pt x="194784" y="505348"/>
                  </a:lnTo>
                  <a:lnTo>
                    <a:pt x="156598" y="492651"/>
                  </a:lnTo>
                  <a:lnTo>
                    <a:pt x="121339" y="474385"/>
                  </a:lnTo>
                  <a:lnTo>
                    <a:pt x="89538" y="451080"/>
                  </a:lnTo>
                  <a:lnTo>
                    <a:pt x="61720" y="423262"/>
                  </a:lnTo>
                  <a:lnTo>
                    <a:pt x="38414" y="391460"/>
                  </a:lnTo>
                  <a:lnTo>
                    <a:pt x="20149" y="356202"/>
                  </a:lnTo>
                  <a:lnTo>
                    <a:pt x="7451" y="318015"/>
                  </a:lnTo>
                  <a:lnTo>
                    <a:pt x="849" y="277428"/>
                  </a:lnTo>
                  <a:lnTo>
                    <a:pt x="0" y="256400"/>
                  </a:lnTo>
                  <a:lnTo>
                    <a:pt x="849" y="235371"/>
                  </a:lnTo>
                  <a:lnTo>
                    <a:pt x="7451" y="194784"/>
                  </a:lnTo>
                  <a:lnTo>
                    <a:pt x="20149" y="156598"/>
                  </a:lnTo>
                  <a:lnTo>
                    <a:pt x="38414" y="121339"/>
                  </a:lnTo>
                  <a:lnTo>
                    <a:pt x="61720" y="89538"/>
                  </a:lnTo>
                  <a:lnTo>
                    <a:pt x="89538" y="61720"/>
                  </a:lnTo>
                  <a:lnTo>
                    <a:pt x="121339" y="38414"/>
                  </a:lnTo>
                  <a:lnTo>
                    <a:pt x="156598" y="20149"/>
                  </a:lnTo>
                  <a:lnTo>
                    <a:pt x="194784" y="7451"/>
                  </a:lnTo>
                  <a:lnTo>
                    <a:pt x="235371" y="849"/>
                  </a:lnTo>
                  <a:lnTo>
                    <a:pt x="256400" y="0"/>
                  </a:lnTo>
                  <a:lnTo>
                    <a:pt x="277428" y="849"/>
                  </a:lnTo>
                  <a:lnTo>
                    <a:pt x="318015" y="7451"/>
                  </a:lnTo>
                  <a:lnTo>
                    <a:pt x="356202" y="20149"/>
                  </a:lnTo>
                  <a:lnTo>
                    <a:pt x="391460" y="38414"/>
                  </a:lnTo>
                  <a:lnTo>
                    <a:pt x="423262" y="61720"/>
                  </a:lnTo>
                  <a:lnTo>
                    <a:pt x="451080" y="89538"/>
                  </a:lnTo>
                  <a:lnTo>
                    <a:pt x="474385" y="121339"/>
                  </a:lnTo>
                  <a:lnTo>
                    <a:pt x="492651" y="156598"/>
                  </a:lnTo>
                  <a:lnTo>
                    <a:pt x="505348" y="194784"/>
                  </a:lnTo>
                  <a:lnTo>
                    <a:pt x="511950" y="235371"/>
                  </a:lnTo>
                  <a:lnTo>
                    <a:pt x="512800" y="256400"/>
                  </a:lnTo>
                  <a:close/>
                </a:path>
              </a:pathLst>
            </a:custGeom>
            <a:ln w="12700">
              <a:solidFill>
                <a:srgbClr val="C9CACC"/>
              </a:solidFill>
            </a:ln>
          </p:spPr>
          <p:txBody>
            <a:bodyPr wrap="square" lIns="0" tIns="0" rIns="0" bIns="0" rtlCol="0"/>
            <a:lstStyle/>
            <a:p>
              <a:endParaRPr sz="800" dirty="0">
                <a:latin typeface="+mj-lt"/>
              </a:endParaRPr>
            </a:p>
          </p:txBody>
        </p:sp>
        <p:sp>
          <p:nvSpPr>
            <p:cNvPr id="44" name="object 28"/>
            <p:cNvSpPr/>
            <p:nvPr/>
          </p:nvSpPr>
          <p:spPr>
            <a:xfrm>
              <a:off x="4141840" y="5385468"/>
              <a:ext cx="513080" cy="513080"/>
            </a:xfrm>
            <a:custGeom>
              <a:avLst/>
              <a:gdLst/>
              <a:ahLst/>
              <a:cxnLst/>
              <a:rect l="l" t="t" r="r" b="b"/>
              <a:pathLst>
                <a:path w="513079" h="513079">
                  <a:moveTo>
                    <a:pt x="256400" y="0"/>
                  </a:moveTo>
                  <a:lnTo>
                    <a:pt x="214811" y="3355"/>
                  </a:lnTo>
                  <a:lnTo>
                    <a:pt x="175358" y="13071"/>
                  </a:lnTo>
                  <a:lnTo>
                    <a:pt x="138570" y="28619"/>
                  </a:lnTo>
                  <a:lnTo>
                    <a:pt x="104974" y="49470"/>
                  </a:lnTo>
                  <a:lnTo>
                    <a:pt x="75098" y="75098"/>
                  </a:lnTo>
                  <a:lnTo>
                    <a:pt x="49470" y="104974"/>
                  </a:lnTo>
                  <a:lnTo>
                    <a:pt x="28619" y="138570"/>
                  </a:lnTo>
                  <a:lnTo>
                    <a:pt x="13071" y="175358"/>
                  </a:lnTo>
                  <a:lnTo>
                    <a:pt x="3355" y="214811"/>
                  </a:lnTo>
                  <a:lnTo>
                    <a:pt x="0" y="256400"/>
                  </a:lnTo>
                  <a:lnTo>
                    <a:pt x="849" y="277428"/>
                  </a:lnTo>
                  <a:lnTo>
                    <a:pt x="7451" y="318015"/>
                  </a:lnTo>
                  <a:lnTo>
                    <a:pt x="20149" y="356202"/>
                  </a:lnTo>
                  <a:lnTo>
                    <a:pt x="38414" y="391460"/>
                  </a:lnTo>
                  <a:lnTo>
                    <a:pt x="61720" y="423262"/>
                  </a:lnTo>
                  <a:lnTo>
                    <a:pt x="89538" y="451080"/>
                  </a:lnTo>
                  <a:lnTo>
                    <a:pt x="121339" y="474385"/>
                  </a:lnTo>
                  <a:lnTo>
                    <a:pt x="156598" y="492651"/>
                  </a:lnTo>
                  <a:lnTo>
                    <a:pt x="194784" y="505348"/>
                  </a:lnTo>
                  <a:lnTo>
                    <a:pt x="235371" y="511950"/>
                  </a:lnTo>
                  <a:lnTo>
                    <a:pt x="256400" y="512800"/>
                  </a:lnTo>
                  <a:lnTo>
                    <a:pt x="277428" y="511950"/>
                  </a:lnTo>
                  <a:lnTo>
                    <a:pt x="318015" y="505348"/>
                  </a:lnTo>
                  <a:lnTo>
                    <a:pt x="356202" y="492651"/>
                  </a:lnTo>
                  <a:lnTo>
                    <a:pt x="391460" y="474385"/>
                  </a:lnTo>
                  <a:lnTo>
                    <a:pt x="423262" y="451080"/>
                  </a:lnTo>
                  <a:lnTo>
                    <a:pt x="451080" y="423262"/>
                  </a:lnTo>
                  <a:lnTo>
                    <a:pt x="474385" y="391460"/>
                  </a:lnTo>
                  <a:lnTo>
                    <a:pt x="492651" y="356202"/>
                  </a:lnTo>
                  <a:lnTo>
                    <a:pt x="505348" y="318015"/>
                  </a:lnTo>
                  <a:lnTo>
                    <a:pt x="511950" y="277428"/>
                  </a:lnTo>
                  <a:lnTo>
                    <a:pt x="512800" y="256400"/>
                  </a:lnTo>
                  <a:lnTo>
                    <a:pt x="511950" y="235371"/>
                  </a:lnTo>
                  <a:lnTo>
                    <a:pt x="505348" y="194784"/>
                  </a:lnTo>
                  <a:lnTo>
                    <a:pt x="492651" y="156598"/>
                  </a:lnTo>
                  <a:lnTo>
                    <a:pt x="474385" y="121339"/>
                  </a:lnTo>
                  <a:lnTo>
                    <a:pt x="451080" y="89538"/>
                  </a:lnTo>
                  <a:lnTo>
                    <a:pt x="423262" y="61720"/>
                  </a:lnTo>
                  <a:lnTo>
                    <a:pt x="391460" y="38414"/>
                  </a:lnTo>
                  <a:lnTo>
                    <a:pt x="356202" y="20149"/>
                  </a:lnTo>
                  <a:lnTo>
                    <a:pt x="318015" y="7451"/>
                  </a:lnTo>
                  <a:lnTo>
                    <a:pt x="277428" y="849"/>
                  </a:lnTo>
                  <a:lnTo>
                    <a:pt x="256400" y="0"/>
                  </a:lnTo>
                  <a:close/>
                </a:path>
              </a:pathLst>
            </a:custGeom>
            <a:solidFill>
              <a:srgbClr val="FFFFFF"/>
            </a:solidFill>
          </p:spPr>
          <p:txBody>
            <a:bodyPr wrap="square" lIns="0" tIns="0" rIns="0" bIns="0" rtlCol="0"/>
            <a:lstStyle/>
            <a:p>
              <a:endParaRPr sz="800" dirty="0">
                <a:latin typeface="+mj-lt"/>
              </a:endParaRPr>
            </a:p>
          </p:txBody>
        </p:sp>
        <p:sp>
          <p:nvSpPr>
            <p:cNvPr id="45" name="object 29"/>
            <p:cNvSpPr/>
            <p:nvPr/>
          </p:nvSpPr>
          <p:spPr>
            <a:xfrm>
              <a:off x="4141840" y="5385468"/>
              <a:ext cx="513080" cy="513080"/>
            </a:xfrm>
            <a:custGeom>
              <a:avLst/>
              <a:gdLst/>
              <a:ahLst/>
              <a:cxnLst/>
              <a:rect l="l" t="t" r="r" b="b"/>
              <a:pathLst>
                <a:path w="513079" h="513079">
                  <a:moveTo>
                    <a:pt x="512800" y="256400"/>
                  </a:moveTo>
                  <a:lnTo>
                    <a:pt x="509444" y="297989"/>
                  </a:lnTo>
                  <a:lnTo>
                    <a:pt x="499729" y="337442"/>
                  </a:lnTo>
                  <a:lnTo>
                    <a:pt x="484181" y="374230"/>
                  </a:lnTo>
                  <a:lnTo>
                    <a:pt x="463329" y="407826"/>
                  </a:lnTo>
                  <a:lnTo>
                    <a:pt x="437702" y="437702"/>
                  </a:lnTo>
                  <a:lnTo>
                    <a:pt x="407826" y="463329"/>
                  </a:lnTo>
                  <a:lnTo>
                    <a:pt x="374230" y="484181"/>
                  </a:lnTo>
                  <a:lnTo>
                    <a:pt x="337442" y="499729"/>
                  </a:lnTo>
                  <a:lnTo>
                    <a:pt x="297989" y="509444"/>
                  </a:lnTo>
                  <a:lnTo>
                    <a:pt x="256400" y="512800"/>
                  </a:lnTo>
                  <a:lnTo>
                    <a:pt x="235371" y="511950"/>
                  </a:lnTo>
                  <a:lnTo>
                    <a:pt x="194784" y="505348"/>
                  </a:lnTo>
                  <a:lnTo>
                    <a:pt x="156598" y="492651"/>
                  </a:lnTo>
                  <a:lnTo>
                    <a:pt x="121339" y="474385"/>
                  </a:lnTo>
                  <a:lnTo>
                    <a:pt x="89538" y="451080"/>
                  </a:lnTo>
                  <a:lnTo>
                    <a:pt x="61720" y="423262"/>
                  </a:lnTo>
                  <a:lnTo>
                    <a:pt x="38414" y="391460"/>
                  </a:lnTo>
                  <a:lnTo>
                    <a:pt x="20149" y="356202"/>
                  </a:lnTo>
                  <a:lnTo>
                    <a:pt x="7451" y="318015"/>
                  </a:lnTo>
                  <a:lnTo>
                    <a:pt x="849" y="277428"/>
                  </a:lnTo>
                  <a:lnTo>
                    <a:pt x="0" y="256400"/>
                  </a:lnTo>
                  <a:lnTo>
                    <a:pt x="849" y="235371"/>
                  </a:lnTo>
                  <a:lnTo>
                    <a:pt x="7451" y="194784"/>
                  </a:lnTo>
                  <a:lnTo>
                    <a:pt x="20149" y="156598"/>
                  </a:lnTo>
                  <a:lnTo>
                    <a:pt x="38414" y="121339"/>
                  </a:lnTo>
                  <a:lnTo>
                    <a:pt x="61720" y="89538"/>
                  </a:lnTo>
                  <a:lnTo>
                    <a:pt x="89538" y="61720"/>
                  </a:lnTo>
                  <a:lnTo>
                    <a:pt x="121339" y="38414"/>
                  </a:lnTo>
                  <a:lnTo>
                    <a:pt x="156598" y="20149"/>
                  </a:lnTo>
                  <a:lnTo>
                    <a:pt x="194784" y="7451"/>
                  </a:lnTo>
                  <a:lnTo>
                    <a:pt x="235371" y="849"/>
                  </a:lnTo>
                  <a:lnTo>
                    <a:pt x="256400" y="0"/>
                  </a:lnTo>
                  <a:lnTo>
                    <a:pt x="277428" y="849"/>
                  </a:lnTo>
                  <a:lnTo>
                    <a:pt x="318015" y="7451"/>
                  </a:lnTo>
                  <a:lnTo>
                    <a:pt x="356202" y="20149"/>
                  </a:lnTo>
                  <a:lnTo>
                    <a:pt x="391460" y="38414"/>
                  </a:lnTo>
                  <a:lnTo>
                    <a:pt x="423262" y="61720"/>
                  </a:lnTo>
                  <a:lnTo>
                    <a:pt x="451080" y="89538"/>
                  </a:lnTo>
                  <a:lnTo>
                    <a:pt x="474385" y="121339"/>
                  </a:lnTo>
                  <a:lnTo>
                    <a:pt x="492651" y="156598"/>
                  </a:lnTo>
                  <a:lnTo>
                    <a:pt x="505348" y="194784"/>
                  </a:lnTo>
                  <a:lnTo>
                    <a:pt x="511950" y="235371"/>
                  </a:lnTo>
                  <a:lnTo>
                    <a:pt x="512800" y="256400"/>
                  </a:lnTo>
                  <a:close/>
                </a:path>
              </a:pathLst>
            </a:custGeom>
            <a:ln w="12700">
              <a:solidFill>
                <a:srgbClr val="C9CACC"/>
              </a:solidFill>
            </a:ln>
          </p:spPr>
          <p:txBody>
            <a:bodyPr wrap="square" lIns="0" tIns="0" rIns="0" bIns="0" rtlCol="0"/>
            <a:lstStyle/>
            <a:p>
              <a:endParaRPr sz="800" dirty="0">
                <a:latin typeface="+mj-lt"/>
              </a:endParaRPr>
            </a:p>
          </p:txBody>
        </p:sp>
        <p:sp>
          <p:nvSpPr>
            <p:cNvPr id="46" name="object 30"/>
            <p:cNvSpPr/>
            <p:nvPr/>
          </p:nvSpPr>
          <p:spPr>
            <a:xfrm>
              <a:off x="3656568" y="7574165"/>
              <a:ext cx="513080" cy="513080"/>
            </a:xfrm>
            <a:custGeom>
              <a:avLst/>
              <a:gdLst/>
              <a:ahLst/>
              <a:cxnLst/>
              <a:rect l="l" t="t" r="r" b="b"/>
              <a:pathLst>
                <a:path w="513079" h="513079">
                  <a:moveTo>
                    <a:pt x="256400" y="0"/>
                  </a:moveTo>
                  <a:lnTo>
                    <a:pt x="214811" y="3355"/>
                  </a:lnTo>
                  <a:lnTo>
                    <a:pt x="175358" y="13071"/>
                  </a:lnTo>
                  <a:lnTo>
                    <a:pt x="138570" y="28619"/>
                  </a:lnTo>
                  <a:lnTo>
                    <a:pt x="104974" y="49470"/>
                  </a:lnTo>
                  <a:lnTo>
                    <a:pt x="75098" y="75098"/>
                  </a:lnTo>
                  <a:lnTo>
                    <a:pt x="49470" y="104974"/>
                  </a:lnTo>
                  <a:lnTo>
                    <a:pt x="28619" y="138570"/>
                  </a:lnTo>
                  <a:lnTo>
                    <a:pt x="13071" y="175358"/>
                  </a:lnTo>
                  <a:lnTo>
                    <a:pt x="3355" y="214811"/>
                  </a:lnTo>
                  <a:lnTo>
                    <a:pt x="0" y="256400"/>
                  </a:lnTo>
                  <a:lnTo>
                    <a:pt x="849" y="277428"/>
                  </a:lnTo>
                  <a:lnTo>
                    <a:pt x="7451" y="318015"/>
                  </a:lnTo>
                  <a:lnTo>
                    <a:pt x="20149" y="356202"/>
                  </a:lnTo>
                  <a:lnTo>
                    <a:pt x="38414" y="391460"/>
                  </a:lnTo>
                  <a:lnTo>
                    <a:pt x="61720" y="423262"/>
                  </a:lnTo>
                  <a:lnTo>
                    <a:pt x="89538" y="451080"/>
                  </a:lnTo>
                  <a:lnTo>
                    <a:pt x="121339" y="474385"/>
                  </a:lnTo>
                  <a:lnTo>
                    <a:pt x="156598" y="492651"/>
                  </a:lnTo>
                  <a:lnTo>
                    <a:pt x="194784" y="505348"/>
                  </a:lnTo>
                  <a:lnTo>
                    <a:pt x="235371" y="511950"/>
                  </a:lnTo>
                  <a:lnTo>
                    <a:pt x="256400" y="512800"/>
                  </a:lnTo>
                  <a:lnTo>
                    <a:pt x="277428" y="511950"/>
                  </a:lnTo>
                  <a:lnTo>
                    <a:pt x="318015" y="505348"/>
                  </a:lnTo>
                  <a:lnTo>
                    <a:pt x="356202" y="492651"/>
                  </a:lnTo>
                  <a:lnTo>
                    <a:pt x="391460" y="474385"/>
                  </a:lnTo>
                  <a:lnTo>
                    <a:pt x="423262" y="451080"/>
                  </a:lnTo>
                  <a:lnTo>
                    <a:pt x="451080" y="423262"/>
                  </a:lnTo>
                  <a:lnTo>
                    <a:pt x="474385" y="391460"/>
                  </a:lnTo>
                  <a:lnTo>
                    <a:pt x="492651" y="356202"/>
                  </a:lnTo>
                  <a:lnTo>
                    <a:pt x="505348" y="318015"/>
                  </a:lnTo>
                  <a:lnTo>
                    <a:pt x="511950" y="277428"/>
                  </a:lnTo>
                  <a:lnTo>
                    <a:pt x="512800" y="256400"/>
                  </a:lnTo>
                  <a:lnTo>
                    <a:pt x="511950" y="235371"/>
                  </a:lnTo>
                  <a:lnTo>
                    <a:pt x="505348" y="194784"/>
                  </a:lnTo>
                  <a:lnTo>
                    <a:pt x="492651" y="156598"/>
                  </a:lnTo>
                  <a:lnTo>
                    <a:pt x="474385" y="121339"/>
                  </a:lnTo>
                  <a:lnTo>
                    <a:pt x="451080" y="89538"/>
                  </a:lnTo>
                  <a:lnTo>
                    <a:pt x="423262" y="61720"/>
                  </a:lnTo>
                  <a:lnTo>
                    <a:pt x="391460" y="38414"/>
                  </a:lnTo>
                  <a:lnTo>
                    <a:pt x="356202" y="20149"/>
                  </a:lnTo>
                  <a:lnTo>
                    <a:pt x="318015" y="7451"/>
                  </a:lnTo>
                  <a:lnTo>
                    <a:pt x="277428" y="849"/>
                  </a:lnTo>
                  <a:lnTo>
                    <a:pt x="256400" y="0"/>
                  </a:lnTo>
                  <a:close/>
                </a:path>
              </a:pathLst>
            </a:custGeom>
            <a:solidFill>
              <a:srgbClr val="FFFFFF"/>
            </a:solidFill>
          </p:spPr>
          <p:txBody>
            <a:bodyPr wrap="square" lIns="0" tIns="0" rIns="0" bIns="0" rtlCol="0"/>
            <a:lstStyle/>
            <a:p>
              <a:endParaRPr sz="800" dirty="0">
                <a:latin typeface="+mj-lt"/>
              </a:endParaRPr>
            </a:p>
          </p:txBody>
        </p:sp>
        <p:sp>
          <p:nvSpPr>
            <p:cNvPr id="47" name="object 31"/>
            <p:cNvSpPr/>
            <p:nvPr/>
          </p:nvSpPr>
          <p:spPr>
            <a:xfrm>
              <a:off x="3656568" y="7574165"/>
              <a:ext cx="513080" cy="513080"/>
            </a:xfrm>
            <a:custGeom>
              <a:avLst/>
              <a:gdLst/>
              <a:ahLst/>
              <a:cxnLst/>
              <a:rect l="l" t="t" r="r" b="b"/>
              <a:pathLst>
                <a:path w="513079" h="513079">
                  <a:moveTo>
                    <a:pt x="512800" y="256400"/>
                  </a:moveTo>
                  <a:lnTo>
                    <a:pt x="509444" y="297989"/>
                  </a:lnTo>
                  <a:lnTo>
                    <a:pt x="499729" y="337442"/>
                  </a:lnTo>
                  <a:lnTo>
                    <a:pt x="484181" y="374230"/>
                  </a:lnTo>
                  <a:lnTo>
                    <a:pt x="463329" y="407826"/>
                  </a:lnTo>
                  <a:lnTo>
                    <a:pt x="437702" y="437702"/>
                  </a:lnTo>
                  <a:lnTo>
                    <a:pt x="407826" y="463329"/>
                  </a:lnTo>
                  <a:lnTo>
                    <a:pt x="374230" y="484181"/>
                  </a:lnTo>
                  <a:lnTo>
                    <a:pt x="337442" y="499729"/>
                  </a:lnTo>
                  <a:lnTo>
                    <a:pt x="297989" y="509444"/>
                  </a:lnTo>
                  <a:lnTo>
                    <a:pt x="256400" y="512800"/>
                  </a:lnTo>
                  <a:lnTo>
                    <a:pt x="235371" y="511950"/>
                  </a:lnTo>
                  <a:lnTo>
                    <a:pt x="194784" y="505348"/>
                  </a:lnTo>
                  <a:lnTo>
                    <a:pt x="156598" y="492651"/>
                  </a:lnTo>
                  <a:lnTo>
                    <a:pt x="121339" y="474385"/>
                  </a:lnTo>
                  <a:lnTo>
                    <a:pt x="89538" y="451080"/>
                  </a:lnTo>
                  <a:lnTo>
                    <a:pt x="61720" y="423262"/>
                  </a:lnTo>
                  <a:lnTo>
                    <a:pt x="38414" y="391460"/>
                  </a:lnTo>
                  <a:lnTo>
                    <a:pt x="20149" y="356202"/>
                  </a:lnTo>
                  <a:lnTo>
                    <a:pt x="7451" y="318015"/>
                  </a:lnTo>
                  <a:lnTo>
                    <a:pt x="849" y="277428"/>
                  </a:lnTo>
                  <a:lnTo>
                    <a:pt x="0" y="256400"/>
                  </a:lnTo>
                  <a:lnTo>
                    <a:pt x="849" y="235371"/>
                  </a:lnTo>
                  <a:lnTo>
                    <a:pt x="7451" y="194784"/>
                  </a:lnTo>
                  <a:lnTo>
                    <a:pt x="20149" y="156598"/>
                  </a:lnTo>
                  <a:lnTo>
                    <a:pt x="38414" y="121339"/>
                  </a:lnTo>
                  <a:lnTo>
                    <a:pt x="61720" y="89538"/>
                  </a:lnTo>
                  <a:lnTo>
                    <a:pt x="89538" y="61720"/>
                  </a:lnTo>
                  <a:lnTo>
                    <a:pt x="121339" y="38414"/>
                  </a:lnTo>
                  <a:lnTo>
                    <a:pt x="156598" y="20149"/>
                  </a:lnTo>
                  <a:lnTo>
                    <a:pt x="194784" y="7451"/>
                  </a:lnTo>
                  <a:lnTo>
                    <a:pt x="235371" y="849"/>
                  </a:lnTo>
                  <a:lnTo>
                    <a:pt x="256400" y="0"/>
                  </a:lnTo>
                  <a:lnTo>
                    <a:pt x="277428" y="849"/>
                  </a:lnTo>
                  <a:lnTo>
                    <a:pt x="318015" y="7451"/>
                  </a:lnTo>
                  <a:lnTo>
                    <a:pt x="356202" y="20149"/>
                  </a:lnTo>
                  <a:lnTo>
                    <a:pt x="391460" y="38414"/>
                  </a:lnTo>
                  <a:lnTo>
                    <a:pt x="423262" y="61720"/>
                  </a:lnTo>
                  <a:lnTo>
                    <a:pt x="451080" y="89538"/>
                  </a:lnTo>
                  <a:lnTo>
                    <a:pt x="474385" y="121339"/>
                  </a:lnTo>
                  <a:lnTo>
                    <a:pt x="492651" y="156598"/>
                  </a:lnTo>
                  <a:lnTo>
                    <a:pt x="505348" y="194784"/>
                  </a:lnTo>
                  <a:lnTo>
                    <a:pt x="511950" y="235371"/>
                  </a:lnTo>
                  <a:lnTo>
                    <a:pt x="512800" y="256400"/>
                  </a:lnTo>
                  <a:close/>
                </a:path>
              </a:pathLst>
            </a:custGeom>
            <a:ln w="12700">
              <a:solidFill>
                <a:srgbClr val="C9CACC"/>
              </a:solidFill>
            </a:ln>
          </p:spPr>
          <p:txBody>
            <a:bodyPr wrap="square" lIns="0" tIns="0" rIns="0" bIns="0" rtlCol="0"/>
            <a:lstStyle/>
            <a:p>
              <a:endParaRPr sz="800" dirty="0">
                <a:latin typeface="+mj-lt"/>
              </a:endParaRPr>
            </a:p>
          </p:txBody>
        </p:sp>
        <p:sp>
          <p:nvSpPr>
            <p:cNvPr id="48" name="object 32"/>
            <p:cNvSpPr/>
            <p:nvPr/>
          </p:nvSpPr>
          <p:spPr>
            <a:xfrm>
              <a:off x="2757662" y="7123712"/>
              <a:ext cx="513080" cy="513080"/>
            </a:xfrm>
            <a:custGeom>
              <a:avLst/>
              <a:gdLst/>
              <a:ahLst/>
              <a:cxnLst/>
              <a:rect l="l" t="t" r="r" b="b"/>
              <a:pathLst>
                <a:path w="513079" h="513079">
                  <a:moveTo>
                    <a:pt x="256400" y="0"/>
                  </a:moveTo>
                  <a:lnTo>
                    <a:pt x="214811" y="3355"/>
                  </a:lnTo>
                  <a:lnTo>
                    <a:pt x="175358" y="13071"/>
                  </a:lnTo>
                  <a:lnTo>
                    <a:pt x="138570" y="28619"/>
                  </a:lnTo>
                  <a:lnTo>
                    <a:pt x="104974" y="49470"/>
                  </a:lnTo>
                  <a:lnTo>
                    <a:pt x="75098" y="75098"/>
                  </a:lnTo>
                  <a:lnTo>
                    <a:pt x="49470" y="104974"/>
                  </a:lnTo>
                  <a:lnTo>
                    <a:pt x="28619" y="138570"/>
                  </a:lnTo>
                  <a:lnTo>
                    <a:pt x="13071" y="175358"/>
                  </a:lnTo>
                  <a:lnTo>
                    <a:pt x="3355" y="214811"/>
                  </a:lnTo>
                  <a:lnTo>
                    <a:pt x="0" y="256400"/>
                  </a:lnTo>
                  <a:lnTo>
                    <a:pt x="849" y="277428"/>
                  </a:lnTo>
                  <a:lnTo>
                    <a:pt x="7451" y="318015"/>
                  </a:lnTo>
                  <a:lnTo>
                    <a:pt x="20149" y="356202"/>
                  </a:lnTo>
                  <a:lnTo>
                    <a:pt x="38414" y="391460"/>
                  </a:lnTo>
                  <a:lnTo>
                    <a:pt x="61720" y="423262"/>
                  </a:lnTo>
                  <a:lnTo>
                    <a:pt x="89538" y="451080"/>
                  </a:lnTo>
                  <a:lnTo>
                    <a:pt x="121339" y="474385"/>
                  </a:lnTo>
                  <a:lnTo>
                    <a:pt x="156598" y="492651"/>
                  </a:lnTo>
                  <a:lnTo>
                    <a:pt x="194784" y="505348"/>
                  </a:lnTo>
                  <a:lnTo>
                    <a:pt x="235371" y="511950"/>
                  </a:lnTo>
                  <a:lnTo>
                    <a:pt x="256400" y="512800"/>
                  </a:lnTo>
                  <a:lnTo>
                    <a:pt x="277428" y="511950"/>
                  </a:lnTo>
                  <a:lnTo>
                    <a:pt x="318015" y="505348"/>
                  </a:lnTo>
                  <a:lnTo>
                    <a:pt x="356202" y="492651"/>
                  </a:lnTo>
                  <a:lnTo>
                    <a:pt x="391460" y="474385"/>
                  </a:lnTo>
                  <a:lnTo>
                    <a:pt x="423262" y="451080"/>
                  </a:lnTo>
                  <a:lnTo>
                    <a:pt x="451080" y="423262"/>
                  </a:lnTo>
                  <a:lnTo>
                    <a:pt x="474385" y="391460"/>
                  </a:lnTo>
                  <a:lnTo>
                    <a:pt x="492651" y="356202"/>
                  </a:lnTo>
                  <a:lnTo>
                    <a:pt x="505348" y="318015"/>
                  </a:lnTo>
                  <a:lnTo>
                    <a:pt x="511950" y="277428"/>
                  </a:lnTo>
                  <a:lnTo>
                    <a:pt x="512800" y="256400"/>
                  </a:lnTo>
                  <a:lnTo>
                    <a:pt x="511950" y="235371"/>
                  </a:lnTo>
                  <a:lnTo>
                    <a:pt x="505348" y="194784"/>
                  </a:lnTo>
                  <a:lnTo>
                    <a:pt x="492651" y="156598"/>
                  </a:lnTo>
                  <a:lnTo>
                    <a:pt x="474385" y="121339"/>
                  </a:lnTo>
                  <a:lnTo>
                    <a:pt x="451080" y="89538"/>
                  </a:lnTo>
                  <a:lnTo>
                    <a:pt x="423262" y="61720"/>
                  </a:lnTo>
                  <a:lnTo>
                    <a:pt x="391460" y="38414"/>
                  </a:lnTo>
                  <a:lnTo>
                    <a:pt x="356202" y="20149"/>
                  </a:lnTo>
                  <a:lnTo>
                    <a:pt x="318015" y="7451"/>
                  </a:lnTo>
                  <a:lnTo>
                    <a:pt x="277428" y="849"/>
                  </a:lnTo>
                  <a:lnTo>
                    <a:pt x="256400" y="0"/>
                  </a:lnTo>
                  <a:close/>
                </a:path>
              </a:pathLst>
            </a:custGeom>
            <a:solidFill>
              <a:srgbClr val="FFFFFF"/>
            </a:solidFill>
          </p:spPr>
          <p:txBody>
            <a:bodyPr wrap="square" lIns="0" tIns="0" rIns="0" bIns="0" rtlCol="0"/>
            <a:lstStyle/>
            <a:p>
              <a:endParaRPr sz="800" dirty="0">
                <a:latin typeface="+mj-lt"/>
              </a:endParaRPr>
            </a:p>
          </p:txBody>
        </p:sp>
        <p:sp>
          <p:nvSpPr>
            <p:cNvPr id="49" name="object 33"/>
            <p:cNvSpPr/>
            <p:nvPr/>
          </p:nvSpPr>
          <p:spPr>
            <a:xfrm>
              <a:off x="2757662" y="7123712"/>
              <a:ext cx="513080" cy="513080"/>
            </a:xfrm>
            <a:custGeom>
              <a:avLst/>
              <a:gdLst/>
              <a:ahLst/>
              <a:cxnLst/>
              <a:rect l="l" t="t" r="r" b="b"/>
              <a:pathLst>
                <a:path w="513079" h="513079">
                  <a:moveTo>
                    <a:pt x="512800" y="256400"/>
                  </a:moveTo>
                  <a:lnTo>
                    <a:pt x="509444" y="297989"/>
                  </a:lnTo>
                  <a:lnTo>
                    <a:pt x="499729" y="337442"/>
                  </a:lnTo>
                  <a:lnTo>
                    <a:pt x="484181" y="374230"/>
                  </a:lnTo>
                  <a:lnTo>
                    <a:pt x="463329" y="407826"/>
                  </a:lnTo>
                  <a:lnTo>
                    <a:pt x="437702" y="437702"/>
                  </a:lnTo>
                  <a:lnTo>
                    <a:pt x="407826" y="463329"/>
                  </a:lnTo>
                  <a:lnTo>
                    <a:pt x="374230" y="484181"/>
                  </a:lnTo>
                  <a:lnTo>
                    <a:pt x="337442" y="499729"/>
                  </a:lnTo>
                  <a:lnTo>
                    <a:pt x="297989" y="509444"/>
                  </a:lnTo>
                  <a:lnTo>
                    <a:pt x="256400" y="512800"/>
                  </a:lnTo>
                  <a:lnTo>
                    <a:pt x="235371" y="511950"/>
                  </a:lnTo>
                  <a:lnTo>
                    <a:pt x="194784" y="505348"/>
                  </a:lnTo>
                  <a:lnTo>
                    <a:pt x="156598" y="492651"/>
                  </a:lnTo>
                  <a:lnTo>
                    <a:pt x="121339" y="474385"/>
                  </a:lnTo>
                  <a:lnTo>
                    <a:pt x="89538" y="451080"/>
                  </a:lnTo>
                  <a:lnTo>
                    <a:pt x="61720" y="423262"/>
                  </a:lnTo>
                  <a:lnTo>
                    <a:pt x="38414" y="391460"/>
                  </a:lnTo>
                  <a:lnTo>
                    <a:pt x="20149" y="356202"/>
                  </a:lnTo>
                  <a:lnTo>
                    <a:pt x="7451" y="318015"/>
                  </a:lnTo>
                  <a:lnTo>
                    <a:pt x="849" y="277428"/>
                  </a:lnTo>
                  <a:lnTo>
                    <a:pt x="0" y="256400"/>
                  </a:lnTo>
                  <a:lnTo>
                    <a:pt x="849" y="235371"/>
                  </a:lnTo>
                  <a:lnTo>
                    <a:pt x="7451" y="194784"/>
                  </a:lnTo>
                  <a:lnTo>
                    <a:pt x="20149" y="156598"/>
                  </a:lnTo>
                  <a:lnTo>
                    <a:pt x="38414" y="121339"/>
                  </a:lnTo>
                  <a:lnTo>
                    <a:pt x="61720" y="89538"/>
                  </a:lnTo>
                  <a:lnTo>
                    <a:pt x="89538" y="61720"/>
                  </a:lnTo>
                  <a:lnTo>
                    <a:pt x="121339" y="38414"/>
                  </a:lnTo>
                  <a:lnTo>
                    <a:pt x="156598" y="20149"/>
                  </a:lnTo>
                  <a:lnTo>
                    <a:pt x="194784" y="7451"/>
                  </a:lnTo>
                  <a:lnTo>
                    <a:pt x="235371" y="849"/>
                  </a:lnTo>
                  <a:lnTo>
                    <a:pt x="256400" y="0"/>
                  </a:lnTo>
                  <a:lnTo>
                    <a:pt x="277428" y="849"/>
                  </a:lnTo>
                  <a:lnTo>
                    <a:pt x="318015" y="7451"/>
                  </a:lnTo>
                  <a:lnTo>
                    <a:pt x="356202" y="20149"/>
                  </a:lnTo>
                  <a:lnTo>
                    <a:pt x="391460" y="38414"/>
                  </a:lnTo>
                  <a:lnTo>
                    <a:pt x="423262" y="61720"/>
                  </a:lnTo>
                  <a:lnTo>
                    <a:pt x="451080" y="89538"/>
                  </a:lnTo>
                  <a:lnTo>
                    <a:pt x="474385" y="121339"/>
                  </a:lnTo>
                  <a:lnTo>
                    <a:pt x="492651" y="156598"/>
                  </a:lnTo>
                  <a:lnTo>
                    <a:pt x="505348" y="194784"/>
                  </a:lnTo>
                  <a:lnTo>
                    <a:pt x="511950" y="235371"/>
                  </a:lnTo>
                  <a:lnTo>
                    <a:pt x="512800" y="256400"/>
                  </a:lnTo>
                  <a:close/>
                </a:path>
              </a:pathLst>
            </a:custGeom>
            <a:ln w="12700">
              <a:solidFill>
                <a:srgbClr val="C9CACC"/>
              </a:solidFill>
            </a:ln>
          </p:spPr>
          <p:txBody>
            <a:bodyPr wrap="square" lIns="0" tIns="0" rIns="0" bIns="0" rtlCol="0"/>
            <a:lstStyle/>
            <a:p>
              <a:endParaRPr sz="800" dirty="0">
                <a:latin typeface="+mj-lt"/>
              </a:endParaRPr>
            </a:p>
          </p:txBody>
        </p:sp>
        <p:sp>
          <p:nvSpPr>
            <p:cNvPr id="50" name="object 34"/>
            <p:cNvSpPr/>
            <p:nvPr/>
          </p:nvSpPr>
          <p:spPr>
            <a:xfrm>
              <a:off x="4555473" y="7123712"/>
              <a:ext cx="513080" cy="513080"/>
            </a:xfrm>
            <a:custGeom>
              <a:avLst/>
              <a:gdLst/>
              <a:ahLst/>
              <a:cxnLst/>
              <a:rect l="l" t="t" r="r" b="b"/>
              <a:pathLst>
                <a:path w="513079" h="513079">
                  <a:moveTo>
                    <a:pt x="256400" y="0"/>
                  </a:moveTo>
                  <a:lnTo>
                    <a:pt x="214811" y="3355"/>
                  </a:lnTo>
                  <a:lnTo>
                    <a:pt x="175358" y="13071"/>
                  </a:lnTo>
                  <a:lnTo>
                    <a:pt x="138570" y="28619"/>
                  </a:lnTo>
                  <a:lnTo>
                    <a:pt x="104974" y="49470"/>
                  </a:lnTo>
                  <a:lnTo>
                    <a:pt x="75098" y="75098"/>
                  </a:lnTo>
                  <a:lnTo>
                    <a:pt x="49470" y="104974"/>
                  </a:lnTo>
                  <a:lnTo>
                    <a:pt x="28619" y="138570"/>
                  </a:lnTo>
                  <a:lnTo>
                    <a:pt x="13071" y="175358"/>
                  </a:lnTo>
                  <a:lnTo>
                    <a:pt x="3355" y="214811"/>
                  </a:lnTo>
                  <a:lnTo>
                    <a:pt x="0" y="256400"/>
                  </a:lnTo>
                  <a:lnTo>
                    <a:pt x="849" y="277428"/>
                  </a:lnTo>
                  <a:lnTo>
                    <a:pt x="7451" y="318015"/>
                  </a:lnTo>
                  <a:lnTo>
                    <a:pt x="20149" y="356202"/>
                  </a:lnTo>
                  <a:lnTo>
                    <a:pt x="38414" y="391460"/>
                  </a:lnTo>
                  <a:lnTo>
                    <a:pt x="61720" y="423262"/>
                  </a:lnTo>
                  <a:lnTo>
                    <a:pt x="89538" y="451080"/>
                  </a:lnTo>
                  <a:lnTo>
                    <a:pt x="121339" y="474385"/>
                  </a:lnTo>
                  <a:lnTo>
                    <a:pt x="156598" y="492651"/>
                  </a:lnTo>
                  <a:lnTo>
                    <a:pt x="194784" y="505348"/>
                  </a:lnTo>
                  <a:lnTo>
                    <a:pt x="235371" y="511950"/>
                  </a:lnTo>
                  <a:lnTo>
                    <a:pt x="256400" y="512800"/>
                  </a:lnTo>
                  <a:lnTo>
                    <a:pt x="277428" y="511950"/>
                  </a:lnTo>
                  <a:lnTo>
                    <a:pt x="318015" y="505348"/>
                  </a:lnTo>
                  <a:lnTo>
                    <a:pt x="356202" y="492651"/>
                  </a:lnTo>
                  <a:lnTo>
                    <a:pt x="391460" y="474385"/>
                  </a:lnTo>
                  <a:lnTo>
                    <a:pt x="423262" y="451080"/>
                  </a:lnTo>
                  <a:lnTo>
                    <a:pt x="451080" y="423262"/>
                  </a:lnTo>
                  <a:lnTo>
                    <a:pt x="474385" y="391460"/>
                  </a:lnTo>
                  <a:lnTo>
                    <a:pt x="492651" y="356202"/>
                  </a:lnTo>
                  <a:lnTo>
                    <a:pt x="505348" y="318015"/>
                  </a:lnTo>
                  <a:lnTo>
                    <a:pt x="511950" y="277428"/>
                  </a:lnTo>
                  <a:lnTo>
                    <a:pt x="512800" y="256400"/>
                  </a:lnTo>
                  <a:lnTo>
                    <a:pt x="511950" y="235371"/>
                  </a:lnTo>
                  <a:lnTo>
                    <a:pt x="505348" y="194784"/>
                  </a:lnTo>
                  <a:lnTo>
                    <a:pt x="492651" y="156598"/>
                  </a:lnTo>
                  <a:lnTo>
                    <a:pt x="474385" y="121339"/>
                  </a:lnTo>
                  <a:lnTo>
                    <a:pt x="451080" y="89538"/>
                  </a:lnTo>
                  <a:lnTo>
                    <a:pt x="423262" y="61720"/>
                  </a:lnTo>
                  <a:lnTo>
                    <a:pt x="391460" y="38414"/>
                  </a:lnTo>
                  <a:lnTo>
                    <a:pt x="356202" y="20149"/>
                  </a:lnTo>
                  <a:lnTo>
                    <a:pt x="318015" y="7451"/>
                  </a:lnTo>
                  <a:lnTo>
                    <a:pt x="277428" y="849"/>
                  </a:lnTo>
                  <a:lnTo>
                    <a:pt x="256400" y="0"/>
                  </a:lnTo>
                  <a:close/>
                </a:path>
              </a:pathLst>
            </a:custGeom>
            <a:solidFill>
              <a:srgbClr val="FFFFFF"/>
            </a:solidFill>
          </p:spPr>
          <p:txBody>
            <a:bodyPr wrap="square" lIns="0" tIns="0" rIns="0" bIns="0" rtlCol="0"/>
            <a:lstStyle/>
            <a:p>
              <a:endParaRPr sz="800" dirty="0">
                <a:latin typeface="+mj-lt"/>
              </a:endParaRPr>
            </a:p>
          </p:txBody>
        </p:sp>
        <p:sp>
          <p:nvSpPr>
            <p:cNvPr id="51" name="object 35"/>
            <p:cNvSpPr/>
            <p:nvPr/>
          </p:nvSpPr>
          <p:spPr>
            <a:xfrm>
              <a:off x="4555473" y="7123712"/>
              <a:ext cx="513080" cy="513080"/>
            </a:xfrm>
            <a:custGeom>
              <a:avLst/>
              <a:gdLst/>
              <a:ahLst/>
              <a:cxnLst/>
              <a:rect l="l" t="t" r="r" b="b"/>
              <a:pathLst>
                <a:path w="513079" h="513079">
                  <a:moveTo>
                    <a:pt x="512800" y="256400"/>
                  </a:moveTo>
                  <a:lnTo>
                    <a:pt x="509444" y="297989"/>
                  </a:lnTo>
                  <a:lnTo>
                    <a:pt x="499729" y="337442"/>
                  </a:lnTo>
                  <a:lnTo>
                    <a:pt x="484181" y="374230"/>
                  </a:lnTo>
                  <a:lnTo>
                    <a:pt x="463329" y="407826"/>
                  </a:lnTo>
                  <a:lnTo>
                    <a:pt x="437702" y="437702"/>
                  </a:lnTo>
                  <a:lnTo>
                    <a:pt x="407826" y="463329"/>
                  </a:lnTo>
                  <a:lnTo>
                    <a:pt x="374230" y="484181"/>
                  </a:lnTo>
                  <a:lnTo>
                    <a:pt x="337442" y="499729"/>
                  </a:lnTo>
                  <a:lnTo>
                    <a:pt x="297989" y="509444"/>
                  </a:lnTo>
                  <a:lnTo>
                    <a:pt x="256400" y="512800"/>
                  </a:lnTo>
                  <a:lnTo>
                    <a:pt x="235371" y="511950"/>
                  </a:lnTo>
                  <a:lnTo>
                    <a:pt x="194784" y="505348"/>
                  </a:lnTo>
                  <a:lnTo>
                    <a:pt x="156598" y="492651"/>
                  </a:lnTo>
                  <a:lnTo>
                    <a:pt x="121339" y="474385"/>
                  </a:lnTo>
                  <a:lnTo>
                    <a:pt x="89538" y="451080"/>
                  </a:lnTo>
                  <a:lnTo>
                    <a:pt x="61720" y="423262"/>
                  </a:lnTo>
                  <a:lnTo>
                    <a:pt x="38414" y="391460"/>
                  </a:lnTo>
                  <a:lnTo>
                    <a:pt x="20149" y="356202"/>
                  </a:lnTo>
                  <a:lnTo>
                    <a:pt x="7451" y="318015"/>
                  </a:lnTo>
                  <a:lnTo>
                    <a:pt x="849" y="277428"/>
                  </a:lnTo>
                  <a:lnTo>
                    <a:pt x="0" y="256400"/>
                  </a:lnTo>
                  <a:lnTo>
                    <a:pt x="849" y="235371"/>
                  </a:lnTo>
                  <a:lnTo>
                    <a:pt x="7451" y="194784"/>
                  </a:lnTo>
                  <a:lnTo>
                    <a:pt x="20149" y="156598"/>
                  </a:lnTo>
                  <a:lnTo>
                    <a:pt x="38414" y="121339"/>
                  </a:lnTo>
                  <a:lnTo>
                    <a:pt x="61720" y="89538"/>
                  </a:lnTo>
                  <a:lnTo>
                    <a:pt x="89538" y="61720"/>
                  </a:lnTo>
                  <a:lnTo>
                    <a:pt x="121339" y="38414"/>
                  </a:lnTo>
                  <a:lnTo>
                    <a:pt x="156598" y="20149"/>
                  </a:lnTo>
                  <a:lnTo>
                    <a:pt x="194784" y="7451"/>
                  </a:lnTo>
                  <a:lnTo>
                    <a:pt x="235371" y="849"/>
                  </a:lnTo>
                  <a:lnTo>
                    <a:pt x="256400" y="0"/>
                  </a:lnTo>
                  <a:lnTo>
                    <a:pt x="277428" y="849"/>
                  </a:lnTo>
                  <a:lnTo>
                    <a:pt x="318015" y="7451"/>
                  </a:lnTo>
                  <a:lnTo>
                    <a:pt x="356202" y="20149"/>
                  </a:lnTo>
                  <a:lnTo>
                    <a:pt x="391460" y="38414"/>
                  </a:lnTo>
                  <a:lnTo>
                    <a:pt x="423262" y="61720"/>
                  </a:lnTo>
                  <a:lnTo>
                    <a:pt x="451080" y="89538"/>
                  </a:lnTo>
                  <a:lnTo>
                    <a:pt x="474385" y="121339"/>
                  </a:lnTo>
                  <a:lnTo>
                    <a:pt x="492651" y="156598"/>
                  </a:lnTo>
                  <a:lnTo>
                    <a:pt x="505348" y="194784"/>
                  </a:lnTo>
                  <a:lnTo>
                    <a:pt x="511950" y="235371"/>
                  </a:lnTo>
                  <a:lnTo>
                    <a:pt x="512800" y="256400"/>
                  </a:lnTo>
                  <a:close/>
                </a:path>
              </a:pathLst>
            </a:custGeom>
            <a:ln w="12700">
              <a:solidFill>
                <a:srgbClr val="C9CACC"/>
              </a:solidFill>
            </a:ln>
          </p:spPr>
          <p:txBody>
            <a:bodyPr wrap="square" lIns="0" tIns="0" rIns="0" bIns="0" rtlCol="0"/>
            <a:lstStyle/>
            <a:p>
              <a:endParaRPr sz="800" dirty="0">
                <a:latin typeface="+mj-lt"/>
              </a:endParaRPr>
            </a:p>
          </p:txBody>
        </p:sp>
        <p:sp>
          <p:nvSpPr>
            <p:cNvPr id="52" name="object 36"/>
            <p:cNvSpPr/>
            <p:nvPr/>
          </p:nvSpPr>
          <p:spPr>
            <a:xfrm>
              <a:off x="4782858" y="6149789"/>
              <a:ext cx="513080" cy="513080"/>
            </a:xfrm>
            <a:custGeom>
              <a:avLst/>
              <a:gdLst/>
              <a:ahLst/>
              <a:cxnLst/>
              <a:rect l="l" t="t" r="r" b="b"/>
              <a:pathLst>
                <a:path w="513079" h="513079">
                  <a:moveTo>
                    <a:pt x="256400" y="0"/>
                  </a:moveTo>
                  <a:lnTo>
                    <a:pt x="214811" y="3355"/>
                  </a:lnTo>
                  <a:lnTo>
                    <a:pt x="175358" y="13071"/>
                  </a:lnTo>
                  <a:lnTo>
                    <a:pt x="138570" y="28619"/>
                  </a:lnTo>
                  <a:lnTo>
                    <a:pt x="104974" y="49470"/>
                  </a:lnTo>
                  <a:lnTo>
                    <a:pt x="75098" y="75098"/>
                  </a:lnTo>
                  <a:lnTo>
                    <a:pt x="49470" y="104974"/>
                  </a:lnTo>
                  <a:lnTo>
                    <a:pt x="28619" y="138570"/>
                  </a:lnTo>
                  <a:lnTo>
                    <a:pt x="13071" y="175358"/>
                  </a:lnTo>
                  <a:lnTo>
                    <a:pt x="3355" y="214811"/>
                  </a:lnTo>
                  <a:lnTo>
                    <a:pt x="0" y="256400"/>
                  </a:lnTo>
                  <a:lnTo>
                    <a:pt x="849" y="277428"/>
                  </a:lnTo>
                  <a:lnTo>
                    <a:pt x="7451" y="318015"/>
                  </a:lnTo>
                  <a:lnTo>
                    <a:pt x="20149" y="356202"/>
                  </a:lnTo>
                  <a:lnTo>
                    <a:pt x="38414" y="391460"/>
                  </a:lnTo>
                  <a:lnTo>
                    <a:pt x="61720" y="423262"/>
                  </a:lnTo>
                  <a:lnTo>
                    <a:pt x="89538" y="451080"/>
                  </a:lnTo>
                  <a:lnTo>
                    <a:pt x="121339" y="474385"/>
                  </a:lnTo>
                  <a:lnTo>
                    <a:pt x="156598" y="492651"/>
                  </a:lnTo>
                  <a:lnTo>
                    <a:pt x="194784" y="505348"/>
                  </a:lnTo>
                  <a:lnTo>
                    <a:pt x="235371" y="511950"/>
                  </a:lnTo>
                  <a:lnTo>
                    <a:pt x="256400" y="512800"/>
                  </a:lnTo>
                  <a:lnTo>
                    <a:pt x="277428" y="511950"/>
                  </a:lnTo>
                  <a:lnTo>
                    <a:pt x="318015" y="505348"/>
                  </a:lnTo>
                  <a:lnTo>
                    <a:pt x="356202" y="492651"/>
                  </a:lnTo>
                  <a:lnTo>
                    <a:pt x="391460" y="474385"/>
                  </a:lnTo>
                  <a:lnTo>
                    <a:pt x="423262" y="451080"/>
                  </a:lnTo>
                  <a:lnTo>
                    <a:pt x="451080" y="423262"/>
                  </a:lnTo>
                  <a:lnTo>
                    <a:pt x="474385" y="391460"/>
                  </a:lnTo>
                  <a:lnTo>
                    <a:pt x="492651" y="356202"/>
                  </a:lnTo>
                  <a:lnTo>
                    <a:pt x="505348" y="318015"/>
                  </a:lnTo>
                  <a:lnTo>
                    <a:pt x="511950" y="277428"/>
                  </a:lnTo>
                  <a:lnTo>
                    <a:pt x="512800" y="256400"/>
                  </a:lnTo>
                  <a:lnTo>
                    <a:pt x="511950" y="235371"/>
                  </a:lnTo>
                  <a:lnTo>
                    <a:pt x="505348" y="194784"/>
                  </a:lnTo>
                  <a:lnTo>
                    <a:pt x="492651" y="156598"/>
                  </a:lnTo>
                  <a:lnTo>
                    <a:pt x="474385" y="121339"/>
                  </a:lnTo>
                  <a:lnTo>
                    <a:pt x="451080" y="89538"/>
                  </a:lnTo>
                  <a:lnTo>
                    <a:pt x="423262" y="61720"/>
                  </a:lnTo>
                  <a:lnTo>
                    <a:pt x="391460" y="38414"/>
                  </a:lnTo>
                  <a:lnTo>
                    <a:pt x="356202" y="20149"/>
                  </a:lnTo>
                  <a:lnTo>
                    <a:pt x="318015" y="7451"/>
                  </a:lnTo>
                  <a:lnTo>
                    <a:pt x="277428" y="849"/>
                  </a:lnTo>
                  <a:lnTo>
                    <a:pt x="256400" y="0"/>
                  </a:lnTo>
                  <a:close/>
                </a:path>
              </a:pathLst>
            </a:custGeom>
            <a:solidFill>
              <a:srgbClr val="FFFFFF"/>
            </a:solidFill>
          </p:spPr>
          <p:txBody>
            <a:bodyPr wrap="square" lIns="0" tIns="0" rIns="0" bIns="0" rtlCol="0"/>
            <a:lstStyle/>
            <a:p>
              <a:endParaRPr sz="800" dirty="0">
                <a:latin typeface="+mj-lt"/>
              </a:endParaRPr>
            </a:p>
          </p:txBody>
        </p:sp>
        <p:sp>
          <p:nvSpPr>
            <p:cNvPr id="53" name="object 37"/>
            <p:cNvSpPr/>
            <p:nvPr/>
          </p:nvSpPr>
          <p:spPr>
            <a:xfrm>
              <a:off x="4782858" y="6149789"/>
              <a:ext cx="513080" cy="513080"/>
            </a:xfrm>
            <a:custGeom>
              <a:avLst/>
              <a:gdLst/>
              <a:ahLst/>
              <a:cxnLst/>
              <a:rect l="l" t="t" r="r" b="b"/>
              <a:pathLst>
                <a:path w="513079" h="513079">
                  <a:moveTo>
                    <a:pt x="512800" y="256400"/>
                  </a:moveTo>
                  <a:lnTo>
                    <a:pt x="509444" y="297989"/>
                  </a:lnTo>
                  <a:lnTo>
                    <a:pt x="499729" y="337442"/>
                  </a:lnTo>
                  <a:lnTo>
                    <a:pt x="484181" y="374230"/>
                  </a:lnTo>
                  <a:lnTo>
                    <a:pt x="463329" y="407826"/>
                  </a:lnTo>
                  <a:lnTo>
                    <a:pt x="437702" y="437702"/>
                  </a:lnTo>
                  <a:lnTo>
                    <a:pt x="407826" y="463329"/>
                  </a:lnTo>
                  <a:lnTo>
                    <a:pt x="374230" y="484181"/>
                  </a:lnTo>
                  <a:lnTo>
                    <a:pt x="337442" y="499729"/>
                  </a:lnTo>
                  <a:lnTo>
                    <a:pt x="297989" y="509444"/>
                  </a:lnTo>
                  <a:lnTo>
                    <a:pt x="256400" y="512800"/>
                  </a:lnTo>
                  <a:lnTo>
                    <a:pt x="235371" y="511950"/>
                  </a:lnTo>
                  <a:lnTo>
                    <a:pt x="194784" y="505348"/>
                  </a:lnTo>
                  <a:lnTo>
                    <a:pt x="156598" y="492651"/>
                  </a:lnTo>
                  <a:lnTo>
                    <a:pt x="121339" y="474385"/>
                  </a:lnTo>
                  <a:lnTo>
                    <a:pt x="89538" y="451080"/>
                  </a:lnTo>
                  <a:lnTo>
                    <a:pt x="61720" y="423262"/>
                  </a:lnTo>
                  <a:lnTo>
                    <a:pt x="38414" y="391460"/>
                  </a:lnTo>
                  <a:lnTo>
                    <a:pt x="20149" y="356202"/>
                  </a:lnTo>
                  <a:lnTo>
                    <a:pt x="7451" y="318015"/>
                  </a:lnTo>
                  <a:lnTo>
                    <a:pt x="849" y="277428"/>
                  </a:lnTo>
                  <a:lnTo>
                    <a:pt x="0" y="256400"/>
                  </a:lnTo>
                  <a:lnTo>
                    <a:pt x="849" y="235371"/>
                  </a:lnTo>
                  <a:lnTo>
                    <a:pt x="7451" y="194784"/>
                  </a:lnTo>
                  <a:lnTo>
                    <a:pt x="20149" y="156598"/>
                  </a:lnTo>
                  <a:lnTo>
                    <a:pt x="38414" y="121339"/>
                  </a:lnTo>
                  <a:lnTo>
                    <a:pt x="61720" y="89538"/>
                  </a:lnTo>
                  <a:lnTo>
                    <a:pt x="89538" y="61720"/>
                  </a:lnTo>
                  <a:lnTo>
                    <a:pt x="121339" y="38414"/>
                  </a:lnTo>
                  <a:lnTo>
                    <a:pt x="156598" y="20149"/>
                  </a:lnTo>
                  <a:lnTo>
                    <a:pt x="194784" y="7451"/>
                  </a:lnTo>
                  <a:lnTo>
                    <a:pt x="235371" y="849"/>
                  </a:lnTo>
                  <a:lnTo>
                    <a:pt x="256400" y="0"/>
                  </a:lnTo>
                  <a:lnTo>
                    <a:pt x="277428" y="849"/>
                  </a:lnTo>
                  <a:lnTo>
                    <a:pt x="318015" y="7451"/>
                  </a:lnTo>
                  <a:lnTo>
                    <a:pt x="356202" y="20149"/>
                  </a:lnTo>
                  <a:lnTo>
                    <a:pt x="391460" y="38414"/>
                  </a:lnTo>
                  <a:lnTo>
                    <a:pt x="423262" y="61720"/>
                  </a:lnTo>
                  <a:lnTo>
                    <a:pt x="451080" y="89538"/>
                  </a:lnTo>
                  <a:lnTo>
                    <a:pt x="474385" y="121339"/>
                  </a:lnTo>
                  <a:lnTo>
                    <a:pt x="492651" y="156598"/>
                  </a:lnTo>
                  <a:lnTo>
                    <a:pt x="505348" y="194784"/>
                  </a:lnTo>
                  <a:lnTo>
                    <a:pt x="511950" y="235371"/>
                  </a:lnTo>
                  <a:lnTo>
                    <a:pt x="512800" y="256400"/>
                  </a:lnTo>
                  <a:close/>
                </a:path>
              </a:pathLst>
            </a:custGeom>
            <a:ln w="12700">
              <a:solidFill>
                <a:srgbClr val="C9CACC"/>
              </a:solidFill>
            </a:ln>
          </p:spPr>
          <p:txBody>
            <a:bodyPr wrap="square" lIns="0" tIns="0" rIns="0" bIns="0" rtlCol="0"/>
            <a:lstStyle/>
            <a:p>
              <a:endParaRPr sz="800" dirty="0">
                <a:latin typeface="+mj-lt"/>
              </a:endParaRPr>
            </a:p>
          </p:txBody>
        </p:sp>
        <p:sp>
          <p:nvSpPr>
            <p:cNvPr id="54" name="object 38"/>
            <p:cNvSpPr/>
            <p:nvPr/>
          </p:nvSpPr>
          <p:spPr>
            <a:xfrm>
              <a:off x="2846692" y="7303240"/>
              <a:ext cx="334721" cy="145703"/>
            </a:xfrm>
            <a:prstGeom prst="rect">
              <a:avLst/>
            </a:prstGeom>
            <a:blipFill>
              <a:blip r:embed="rId2" cstate="print"/>
              <a:stretch>
                <a:fillRect/>
              </a:stretch>
            </a:blipFill>
          </p:spPr>
          <p:txBody>
            <a:bodyPr wrap="square" lIns="0" tIns="0" rIns="0" bIns="0" rtlCol="0"/>
            <a:lstStyle/>
            <a:p>
              <a:endParaRPr sz="800" dirty="0">
                <a:latin typeface="+mj-lt"/>
              </a:endParaRPr>
            </a:p>
          </p:txBody>
        </p:sp>
        <p:sp>
          <p:nvSpPr>
            <p:cNvPr id="55" name="object 39"/>
            <p:cNvSpPr/>
            <p:nvPr/>
          </p:nvSpPr>
          <p:spPr>
            <a:xfrm>
              <a:off x="2904820" y="7155506"/>
              <a:ext cx="230835" cy="119142"/>
            </a:xfrm>
            <a:prstGeom prst="rect">
              <a:avLst/>
            </a:prstGeom>
            <a:blipFill>
              <a:blip r:embed="rId3" cstate="print"/>
              <a:stretch>
                <a:fillRect/>
              </a:stretch>
            </a:blipFill>
          </p:spPr>
          <p:txBody>
            <a:bodyPr wrap="square" lIns="0" tIns="0" rIns="0" bIns="0" rtlCol="0"/>
            <a:lstStyle/>
            <a:p>
              <a:endParaRPr sz="800" dirty="0">
                <a:latin typeface="+mj-lt"/>
              </a:endParaRPr>
            </a:p>
          </p:txBody>
        </p:sp>
        <p:sp>
          <p:nvSpPr>
            <p:cNvPr id="56" name="object 40"/>
            <p:cNvSpPr/>
            <p:nvPr/>
          </p:nvSpPr>
          <p:spPr>
            <a:xfrm>
              <a:off x="2921901" y="7471233"/>
              <a:ext cx="196673" cy="123467"/>
            </a:xfrm>
            <a:prstGeom prst="rect">
              <a:avLst/>
            </a:prstGeom>
            <a:blipFill>
              <a:blip r:embed="rId4" cstate="print"/>
              <a:stretch>
                <a:fillRect/>
              </a:stretch>
            </a:blipFill>
          </p:spPr>
          <p:txBody>
            <a:bodyPr wrap="square" lIns="0" tIns="0" rIns="0" bIns="0" rtlCol="0"/>
            <a:lstStyle/>
            <a:p>
              <a:endParaRPr sz="800" dirty="0">
                <a:latin typeface="+mj-lt"/>
              </a:endParaRPr>
            </a:p>
          </p:txBody>
        </p:sp>
        <p:sp>
          <p:nvSpPr>
            <p:cNvPr id="57" name="object 41"/>
            <p:cNvSpPr/>
            <p:nvPr/>
          </p:nvSpPr>
          <p:spPr>
            <a:xfrm>
              <a:off x="2671150" y="6243264"/>
              <a:ext cx="261620" cy="319405"/>
            </a:xfrm>
            <a:custGeom>
              <a:avLst/>
              <a:gdLst/>
              <a:ahLst/>
              <a:cxnLst/>
              <a:rect l="l" t="t" r="r" b="b"/>
              <a:pathLst>
                <a:path w="261619" h="319404">
                  <a:moveTo>
                    <a:pt x="261378" y="245338"/>
                  </a:moveTo>
                  <a:lnTo>
                    <a:pt x="215137" y="245567"/>
                  </a:lnTo>
                  <a:lnTo>
                    <a:pt x="215137" y="259816"/>
                  </a:lnTo>
                  <a:lnTo>
                    <a:pt x="261378" y="256946"/>
                  </a:lnTo>
                  <a:lnTo>
                    <a:pt x="261378" y="245338"/>
                  </a:lnTo>
                  <a:close/>
                </a:path>
                <a:path w="261619" h="319404">
                  <a:moveTo>
                    <a:pt x="215137" y="218122"/>
                  </a:moveTo>
                  <a:lnTo>
                    <a:pt x="215137" y="231609"/>
                  </a:lnTo>
                  <a:lnTo>
                    <a:pt x="261391" y="233870"/>
                  </a:lnTo>
                  <a:lnTo>
                    <a:pt x="261391" y="222618"/>
                  </a:lnTo>
                  <a:lnTo>
                    <a:pt x="215137" y="218122"/>
                  </a:lnTo>
                  <a:close/>
                </a:path>
                <a:path w="261619" h="319404">
                  <a:moveTo>
                    <a:pt x="205320" y="69634"/>
                  </a:moveTo>
                  <a:lnTo>
                    <a:pt x="176237" y="86004"/>
                  </a:lnTo>
                  <a:lnTo>
                    <a:pt x="176237" y="292468"/>
                  </a:lnTo>
                  <a:lnTo>
                    <a:pt x="205320" y="296671"/>
                  </a:lnTo>
                  <a:lnTo>
                    <a:pt x="205320" y="69634"/>
                  </a:lnTo>
                  <a:close/>
                </a:path>
                <a:path w="261619" h="319404">
                  <a:moveTo>
                    <a:pt x="261378" y="268693"/>
                  </a:moveTo>
                  <a:lnTo>
                    <a:pt x="215137" y="273811"/>
                  </a:lnTo>
                  <a:lnTo>
                    <a:pt x="215137" y="296265"/>
                  </a:lnTo>
                  <a:lnTo>
                    <a:pt x="261378" y="286410"/>
                  </a:lnTo>
                  <a:lnTo>
                    <a:pt x="261378" y="268693"/>
                  </a:lnTo>
                  <a:close/>
                </a:path>
                <a:path w="261619" h="319404">
                  <a:moveTo>
                    <a:pt x="215137" y="190169"/>
                  </a:moveTo>
                  <a:lnTo>
                    <a:pt x="215137" y="203847"/>
                  </a:lnTo>
                  <a:lnTo>
                    <a:pt x="261391" y="210781"/>
                  </a:lnTo>
                  <a:lnTo>
                    <a:pt x="261404" y="199504"/>
                  </a:lnTo>
                  <a:lnTo>
                    <a:pt x="215137" y="190169"/>
                  </a:lnTo>
                  <a:close/>
                </a:path>
                <a:path w="261619" h="319404">
                  <a:moveTo>
                    <a:pt x="215137" y="162128"/>
                  </a:moveTo>
                  <a:lnTo>
                    <a:pt x="215137" y="176085"/>
                  </a:lnTo>
                  <a:lnTo>
                    <a:pt x="261404" y="187705"/>
                  </a:lnTo>
                  <a:lnTo>
                    <a:pt x="261404" y="176301"/>
                  </a:lnTo>
                  <a:lnTo>
                    <a:pt x="215137" y="162128"/>
                  </a:lnTo>
                  <a:close/>
                </a:path>
                <a:path w="261619" h="319404">
                  <a:moveTo>
                    <a:pt x="215137" y="134378"/>
                  </a:moveTo>
                  <a:lnTo>
                    <a:pt x="215137" y="148145"/>
                  </a:lnTo>
                  <a:lnTo>
                    <a:pt x="261404" y="164668"/>
                  </a:lnTo>
                  <a:lnTo>
                    <a:pt x="261416" y="153339"/>
                  </a:lnTo>
                  <a:lnTo>
                    <a:pt x="215137" y="134378"/>
                  </a:lnTo>
                  <a:close/>
                </a:path>
                <a:path w="261619" h="319404">
                  <a:moveTo>
                    <a:pt x="215137" y="106324"/>
                  </a:moveTo>
                  <a:lnTo>
                    <a:pt x="215137" y="120268"/>
                  </a:lnTo>
                  <a:lnTo>
                    <a:pt x="261416" y="141731"/>
                  </a:lnTo>
                  <a:lnTo>
                    <a:pt x="261416" y="130276"/>
                  </a:lnTo>
                  <a:lnTo>
                    <a:pt x="215137" y="106324"/>
                  </a:lnTo>
                  <a:close/>
                </a:path>
                <a:path w="261619" h="319404">
                  <a:moveTo>
                    <a:pt x="215137" y="70497"/>
                  </a:moveTo>
                  <a:lnTo>
                    <a:pt x="215137" y="92798"/>
                  </a:lnTo>
                  <a:lnTo>
                    <a:pt x="261416" y="118414"/>
                  </a:lnTo>
                  <a:lnTo>
                    <a:pt x="261416" y="101866"/>
                  </a:lnTo>
                  <a:lnTo>
                    <a:pt x="215137" y="70497"/>
                  </a:lnTo>
                  <a:close/>
                </a:path>
                <a:path w="261619" h="319404">
                  <a:moveTo>
                    <a:pt x="99390" y="168732"/>
                  </a:moveTo>
                  <a:lnTo>
                    <a:pt x="43929" y="182664"/>
                  </a:lnTo>
                  <a:lnTo>
                    <a:pt x="43929" y="198462"/>
                  </a:lnTo>
                  <a:lnTo>
                    <a:pt x="99390" y="188099"/>
                  </a:lnTo>
                  <a:lnTo>
                    <a:pt x="99390" y="168732"/>
                  </a:lnTo>
                  <a:close/>
                </a:path>
                <a:path w="261619" h="319404">
                  <a:moveTo>
                    <a:pt x="99390" y="129997"/>
                  </a:moveTo>
                  <a:lnTo>
                    <a:pt x="43929" y="151079"/>
                  </a:lnTo>
                  <a:lnTo>
                    <a:pt x="43929" y="166865"/>
                  </a:lnTo>
                  <a:lnTo>
                    <a:pt x="99390" y="149364"/>
                  </a:lnTo>
                  <a:lnTo>
                    <a:pt x="99390" y="129997"/>
                  </a:lnTo>
                  <a:close/>
                </a:path>
                <a:path w="261619" h="319404">
                  <a:moveTo>
                    <a:pt x="99390" y="91262"/>
                  </a:moveTo>
                  <a:lnTo>
                    <a:pt x="43929" y="119494"/>
                  </a:lnTo>
                  <a:lnTo>
                    <a:pt x="43929" y="135280"/>
                  </a:lnTo>
                  <a:lnTo>
                    <a:pt x="99390" y="110629"/>
                  </a:lnTo>
                  <a:lnTo>
                    <a:pt x="99390" y="91262"/>
                  </a:lnTo>
                  <a:close/>
                </a:path>
                <a:path w="261619" h="319404">
                  <a:moveTo>
                    <a:pt x="99390" y="52527"/>
                  </a:moveTo>
                  <a:lnTo>
                    <a:pt x="43929" y="87909"/>
                  </a:lnTo>
                  <a:lnTo>
                    <a:pt x="43929" y="103708"/>
                  </a:lnTo>
                  <a:lnTo>
                    <a:pt x="99390" y="71894"/>
                  </a:lnTo>
                  <a:lnTo>
                    <a:pt x="99390" y="52527"/>
                  </a:lnTo>
                  <a:close/>
                </a:path>
                <a:path w="261619" h="319404">
                  <a:moveTo>
                    <a:pt x="99390" y="1257"/>
                  </a:moveTo>
                  <a:lnTo>
                    <a:pt x="43929" y="46926"/>
                  </a:lnTo>
                  <a:lnTo>
                    <a:pt x="43929" y="72110"/>
                  </a:lnTo>
                  <a:lnTo>
                    <a:pt x="99390" y="33159"/>
                  </a:lnTo>
                  <a:lnTo>
                    <a:pt x="99390" y="1257"/>
                  </a:lnTo>
                  <a:close/>
                </a:path>
                <a:path w="261619" h="319404">
                  <a:moveTo>
                    <a:pt x="43929" y="21882"/>
                  </a:moveTo>
                  <a:lnTo>
                    <a:pt x="43929" y="40563"/>
                  </a:lnTo>
                  <a:lnTo>
                    <a:pt x="57632" y="29286"/>
                  </a:lnTo>
                  <a:lnTo>
                    <a:pt x="43929" y="21882"/>
                  </a:lnTo>
                  <a:close/>
                </a:path>
                <a:path w="261619" h="319404">
                  <a:moveTo>
                    <a:pt x="43929" y="245833"/>
                  </a:moveTo>
                  <a:lnTo>
                    <a:pt x="43929" y="261632"/>
                  </a:lnTo>
                  <a:lnTo>
                    <a:pt x="99390" y="265569"/>
                  </a:lnTo>
                  <a:lnTo>
                    <a:pt x="99390" y="246202"/>
                  </a:lnTo>
                  <a:lnTo>
                    <a:pt x="43929" y="245833"/>
                  </a:lnTo>
                  <a:close/>
                </a:path>
                <a:path w="261619" h="319404">
                  <a:moveTo>
                    <a:pt x="99390" y="207467"/>
                  </a:moveTo>
                  <a:lnTo>
                    <a:pt x="43929" y="214248"/>
                  </a:lnTo>
                  <a:lnTo>
                    <a:pt x="43929" y="230047"/>
                  </a:lnTo>
                  <a:lnTo>
                    <a:pt x="99390" y="226834"/>
                  </a:lnTo>
                  <a:lnTo>
                    <a:pt x="99390" y="207467"/>
                  </a:lnTo>
                  <a:close/>
                </a:path>
                <a:path w="261619" h="319404">
                  <a:moveTo>
                    <a:pt x="166890" y="278828"/>
                  </a:moveTo>
                  <a:lnTo>
                    <a:pt x="109207" y="285076"/>
                  </a:lnTo>
                  <a:lnTo>
                    <a:pt x="109207" y="318846"/>
                  </a:lnTo>
                  <a:lnTo>
                    <a:pt x="166890" y="306692"/>
                  </a:lnTo>
                  <a:lnTo>
                    <a:pt x="166890" y="278828"/>
                  </a:lnTo>
                  <a:close/>
                </a:path>
                <a:path w="261619" h="319404">
                  <a:moveTo>
                    <a:pt x="0" y="271462"/>
                  </a:moveTo>
                  <a:lnTo>
                    <a:pt x="0" y="292544"/>
                  </a:lnTo>
                  <a:lnTo>
                    <a:pt x="34112" y="301243"/>
                  </a:lnTo>
                  <a:lnTo>
                    <a:pt x="34112" y="276085"/>
                  </a:lnTo>
                  <a:lnTo>
                    <a:pt x="0" y="271462"/>
                  </a:lnTo>
                  <a:close/>
                </a:path>
                <a:path w="261619" h="319404">
                  <a:moveTo>
                    <a:pt x="109207" y="207352"/>
                  </a:moveTo>
                  <a:lnTo>
                    <a:pt x="109207" y="226948"/>
                  </a:lnTo>
                  <a:lnTo>
                    <a:pt x="166877" y="229603"/>
                  </a:lnTo>
                  <a:lnTo>
                    <a:pt x="166877" y="213029"/>
                  </a:lnTo>
                  <a:lnTo>
                    <a:pt x="109207" y="207352"/>
                  </a:lnTo>
                  <a:close/>
                </a:path>
                <a:path w="261619" h="319404">
                  <a:moveTo>
                    <a:pt x="109207" y="168503"/>
                  </a:moveTo>
                  <a:lnTo>
                    <a:pt x="109207" y="187921"/>
                  </a:lnTo>
                  <a:lnTo>
                    <a:pt x="166877" y="196621"/>
                  </a:lnTo>
                  <a:lnTo>
                    <a:pt x="166877" y="180174"/>
                  </a:lnTo>
                  <a:lnTo>
                    <a:pt x="109207" y="168503"/>
                  </a:lnTo>
                  <a:close/>
                </a:path>
                <a:path w="261619" h="319404">
                  <a:moveTo>
                    <a:pt x="166877" y="246227"/>
                  </a:moveTo>
                  <a:lnTo>
                    <a:pt x="109207" y="246227"/>
                  </a:lnTo>
                  <a:lnTo>
                    <a:pt x="109207" y="265620"/>
                  </a:lnTo>
                  <a:lnTo>
                    <a:pt x="166877" y="262102"/>
                  </a:lnTo>
                  <a:lnTo>
                    <a:pt x="166877" y="246227"/>
                  </a:lnTo>
                  <a:close/>
                </a:path>
                <a:path w="261619" h="319404">
                  <a:moveTo>
                    <a:pt x="109207" y="129628"/>
                  </a:moveTo>
                  <a:lnTo>
                    <a:pt x="109207" y="149059"/>
                  </a:lnTo>
                  <a:lnTo>
                    <a:pt x="166877" y="163601"/>
                  </a:lnTo>
                  <a:lnTo>
                    <a:pt x="166877" y="147307"/>
                  </a:lnTo>
                  <a:lnTo>
                    <a:pt x="109207" y="129628"/>
                  </a:lnTo>
                  <a:close/>
                </a:path>
                <a:path w="261619" h="319404">
                  <a:moveTo>
                    <a:pt x="109207" y="90804"/>
                  </a:moveTo>
                  <a:lnTo>
                    <a:pt x="109207" y="110172"/>
                  </a:lnTo>
                  <a:lnTo>
                    <a:pt x="166877" y="130403"/>
                  </a:lnTo>
                  <a:lnTo>
                    <a:pt x="166877" y="114769"/>
                  </a:lnTo>
                  <a:lnTo>
                    <a:pt x="109207" y="90804"/>
                  </a:lnTo>
                  <a:close/>
                </a:path>
                <a:path w="261619" h="319404">
                  <a:moveTo>
                    <a:pt x="109207" y="51930"/>
                  </a:moveTo>
                  <a:lnTo>
                    <a:pt x="109207" y="71348"/>
                  </a:lnTo>
                  <a:lnTo>
                    <a:pt x="166877" y="98082"/>
                  </a:lnTo>
                  <a:lnTo>
                    <a:pt x="166877" y="81673"/>
                  </a:lnTo>
                  <a:lnTo>
                    <a:pt x="109207" y="51930"/>
                  </a:lnTo>
                  <a:close/>
                </a:path>
                <a:path w="261619" h="319404">
                  <a:moveTo>
                    <a:pt x="109207" y="0"/>
                  </a:moveTo>
                  <a:lnTo>
                    <a:pt x="109207" y="32461"/>
                  </a:lnTo>
                  <a:lnTo>
                    <a:pt x="166877" y="64833"/>
                  </a:lnTo>
                  <a:lnTo>
                    <a:pt x="166865" y="38252"/>
                  </a:lnTo>
                  <a:lnTo>
                    <a:pt x="109207" y="0"/>
                  </a:lnTo>
                  <a:close/>
                </a:path>
                <a:path w="261619" h="319404">
                  <a:moveTo>
                    <a:pt x="0" y="245541"/>
                  </a:moveTo>
                  <a:lnTo>
                    <a:pt x="0" y="258508"/>
                  </a:lnTo>
                  <a:lnTo>
                    <a:pt x="34112" y="260934"/>
                  </a:lnTo>
                  <a:lnTo>
                    <a:pt x="34112" y="245770"/>
                  </a:lnTo>
                  <a:lnTo>
                    <a:pt x="0" y="245541"/>
                  </a:lnTo>
                  <a:close/>
                </a:path>
                <a:path w="261619" h="319404">
                  <a:moveTo>
                    <a:pt x="34112" y="154812"/>
                  </a:moveTo>
                  <a:lnTo>
                    <a:pt x="0" y="167766"/>
                  </a:lnTo>
                  <a:lnTo>
                    <a:pt x="0" y="180733"/>
                  </a:lnTo>
                  <a:lnTo>
                    <a:pt x="34112" y="169964"/>
                  </a:lnTo>
                  <a:lnTo>
                    <a:pt x="34112" y="154812"/>
                  </a:lnTo>
                  <a:close/>
                </a:path>
                <a:path w="261619" h="319404">
                  <a:moveTo>
                    <a:pt x="34112" y="124498"/>
                  </a:moveTo>
                  <a:lnTo>
                    <a:pt x="0" y="141846"/>
                  </a:lnTo>
                  <a:lnTo>
                    <a:pt x="0" y="154812"/>
                  </a:lnTo>
                  <a:lnTo>
                    <a:pt x="34112" y="139649"/>
                  </a:lnTo>
                  <a:lnTo>
                    <a:pt x="34112" y="124498"/>
                  </a:lnTo>
                  <a:close/>
                </a:path>
                <a:path w="261619" h="319404">
                  <a:moveTo>
                    <a:pt x="34112" y="94170"/>
                  </a:moveTo>
                  <a:lnTo>
                    <a:pt x="0" y="115925"/>
                  </a:lnTo>
                  <a:lnTo>
                    <a:pt x="0" y="128892"/>
                  </a:lnTo>
                  <a:lnTo>
                    <a:pt x="34112" y="109334"/>
                  </a:lnTo>
                  <a:lnTo>
                    <a:pt x="34112" y="94170"/>
                  </a:lnTo>
                  <a:close/>
                </a:path>
                <a:path w="261619" h="319404">
                  <a:moveTo>
                    <a:pt x="34112" y="63855"/>
                  </a:moveTo>
                  <a:lnTo>
                    <a:pt x="0" y="90004"/>
                  </a:lnTo>
                  <a:lnTo>
                    <a:pt x="0" y="102971"/>
                  </a:lnTo>
                  <a:lnTo>
                    <a:pt x="34112" y="79019"/>
                  </a:lnTo>
                  <a:lnTo>
                    <a:pt x="34112" y="63855"/>
                  </a:lnTo>
                  <a:close/>
                </a:path>
                <a:path w="261619" h="319404">
                  <a:moveTo>
                    <a:pt x="34112" y="25184"/>
                  </a:moveTo>
                  <a:lnTo>
                    <a:pt x="0" y="57937"/>
                  </a:lnTo>
                  <a:lnTo>
                    <a:pt x="0" y="77050"/>
                  </a:lnTo>
                  <a:lnTo>
                    <a:pt x="34112" y="48691"/>
                  </a:lnTo>
                  <a:lnTo>
                    <a:pt x="34112" y="25184"/>
                  </a:lnTo>
                  <a:close/>
                </a:path>
                <a:path w="261619" h="319404">
                  <a:moveTo>
                    <a:pt x="34112" y="215455"/>
                  </a:moveTo>
                  <a:lnTo>
                    <a:pt x="0" y="219621"/>
                  </a:lnTo>
                  <a:lnTo>
                    <a:pt x="0" y="232587"/>
                  </a:lnTo>
                  <a:lnTo>
                    <a:pt x="34112" y="230606"/>
                  </a:lnTo>
                  <a:lnTo>
                    <a:pt x="34112" y="215455"/>
                  </a:lnTo>
                  <a:close/>
                </a:path>
                <a:path w="261619" h="319404">
                  <a:moveTo>
                    <a:pt x="43929" y="277418"/>
                  </a:moveTo>
                  <a:lnTo>
                    <a:pt x="43929" y="303783"/>
                  </a:lnTo>
                  <a:lnTo>
                    <a:pt x="99390" y="318515"/>
                  </a:lnTo>
                  <a:lnTo>
                    <a:pt x="99390" y="284937"/>
                  </a:lnTo>
                  <a:lnTo>
                    <a:pt x="43929" y="277418"/>
                  </a:lnTo>
                  <a:close/>
                </a:path>
                <a:path w="261619" h="319404">
                  <a:moveTo>
                    <a:pt x="34112" y="185127"/>
                  </a:moveTo>
                  <a:lnTo>
                    <a:pt x="0" y="193700"/>
                  </a:lnTo>
                  <a:lnTo>
                    <a:pt x="0" y="206667"/>
                  </a:lnTo>
                  <a:lnTo>
                    <a:pt x="34112" y="200291"/>
                  </a:lnTo>
                  <a:lnTo>
                    <a:pt x="34112" y="185127"/>
                  </a:lnTo>
                  <a:close/>
                </a:path>
              </a:pathLst>
            </a:custGeom>
            <a:solidFill>
              <a:srgbClr val="7E8D96"/>
            </a:solidFill>
          </p:spPr>
          <p:txBody>
            <a:bodyPr wrap="square" lIns="0" tIns="0" rIns="0" bIns="0" rtlCol="0"/>
            <a:lstStyle/>
            <a:p>
              <a:endParaRPr sz="800" dirty="0">
                <a:latin typeface="+mj-lt"/>
              </a:endParaRPr>
            </a:p>
          </p:txBody>
        </p:sp>
        <p:sp>
          <p:nvSpPr>
            <p:cNvPr id="58" name="object 42"/>
            <p:cNvSpPr/>
            <p:nvPr/>
          </p:nvSpPr>
          <p:spPr>
            <a:xfrm>
              <a:off x="4241350" y="5521039"/>
              <a:ext cx="328930" cy="217804"/>
            </a:xfrm>
            <a:custGeom>
              <a:avLst/>
              <a:gdLst/>
              <a:ahLst/>
              <a:cxnLst/>
              <a:rect l="l" t="t" r="r" b="b"/>
              <a:pathLst>
                <a:path w="328929" h="217804">
                  <a:moveTo>
                    <a:pt x="0" y="174739"/>
                  </a:moveTo>
                  <a:lnTo>
                    <a:pt x="0" y="203466"/>
                  </a:lnTo>
                  <a:lnTo>
                    <a:pt x="141770" y="217627"/>
                  </a:lnTo>
                  <a:lnTo>
                    <a:pt x="328612" y="199491"/>
                  </a:lnTo>
                  <a:lnTo>
                    <a:pt x="328612" y="181356"/>
                  </a:lnTo>
                  <a:lnTo>
                    <a:pt x="141770" y="181356"/>
                  </a:lnTo>
                  <a:lnTo>
                    <a:pt x="0" y="174739"/>
                  </a:lnTo>
                  <a:close/>
                </a:path>
                <a:path w="328929" h="217804">
                  <a:moveTo>
                    <a:pt x="328612" y="172656"/>
                  </a:moveTo>
                  <a:lnTo>
                    <a:pt x="141770" y="181356"/>
                  </a:lnTo>
                  <a:lnTo>
                    <a:pt x="328612" y="181356"/>
                  </a:lnTo>
                  <a:lnTo>
                    <a:pt x="328612" y="172656"/>
                  </a:lnTo>
                  <a:close/>
                </a:path>
                <a:path w="328929" h="217804">
                  <a:moveTo>
                    <a:pt x="321729" y="127355"/>
                  </a:moveTo>
                  <a:lnTo>
                    <a:pt x="129527" y="127355"/>
                  </a:lnTo>
                  <a:lnTo>
                    <a:pt x="129527" y="176212"/>
                  </a:lnTo>
                  <a:lnTo>
                    <a:pt x="141770" y="176784"/>
                  </a:lnTo>
                  <a:lnTo>
                    <a:pt x="154825" y="176174"/>
                  </a:lnTo>
                  <a:lnTo>
                    <a:pt x="154825" y="127381"/>
                  </a:lnTo>
                  <a:lnTo>
                    <a:pt x="321729" y="127381"/>
                  </a:lnTo>
                  <a:close/>
                </a:path>
                <a:path w="328929" h="217804">
                  <a:moveTo>
                    <a:pt x="117398" y="128524"/>
                  </a:moveTo>
                  <a:lnTo>
                    <a:pt x="94411" y="128524"/>
                  </a:lnTo>
                  <a:lnTo>
                    <a:pt x="94411" y="174574"/>
                  </a:lnTo>
                  <a:lnTo>
                    <a:pt x="117398" y="175641"/>
                  </a:lnTo>
                  <a:lnTo>
                    <a:pt x="117398" y="128524"/>
                  </a:lnTo>
                  <a:close/>
                </a:path>
                <a:path w="328929" h="217804">
                  <a:moveTo>
                    <a:pt x="321729" y="127381"/>
                  </a:moveTo>
                  <a:lnTo>
                    <a:pt x="154825" y="127381"/>
                  </a:lnTo>
                  <a:lnTo>
                    <a:pt x="167640" y="127812"/>
                  </a:lnTo>
                  <a:lnTo>
                    <a:pt x="167640" y="175577"/>
                  </a:lnTo>
                  <a:lnTo>
                    <a:pt x="189979" y="174536"/>
                  </a:lnTo>
                  <a:lnTo>
                    <a:pt x="190144" y="128549"/>
                  </a:lnTo>
                  <a:lnTo>
                    <a:pt x="321729" y="128549"/>
                  </a:lnTo>
                  <a:lnTo>
                    <a:pt x="321729" y="127381"/>
                  </a:lnTo>
                  <a:close/>
                </a:path>
                <a:path w="328929" h="217804">
                  <a:moveTo>
                    <a:pt x="83515" y="129565"/>
                  </a:moveTo>
                  <a:lnTo>
                    <a:pt x="62801" y="129565"/>
                  </a:lnTo>
                  <a:lnTo>
                    <a:pt x="62801" y="173088"/>
                  </a:lnTo>
                  <a:lnTo>
                    <a:pt x="83515" y="174066"/>
                  </a:lnTo>
                  <a:lnTo>
                    <a:pt x="83515" y="129565"/>
                  </a:lnTo>
                  <a:close/>
                </a:path>
                <a:path w="328929" h="217804">
                  <a:moveTo>
                    <a:pt x="321729" y="128549"/>
                  </a:moveTo>
                  <a:lnTo>
                    <a:pt x="190144" y="128549"/>
                  </a:lnTo>
                  <a:lnTo>
                    <a:pt x="201053" y="128917"/>
                  </a:lnTo>
                  <a:lnTo>
                    <a:pt x="201142" y="174015"/>
                  </a:lnTo>
                  <a:lnTo>
                    <a:pt x="221780" y="173050"/>
                  </a:lnTo>
                  <a:lnTo>
                    <a:pt x="221780" y="129603"/>
                  </a:lnTo>
                  <a:lnTo>
                    <a:pt x="321729" y="129603"/>
                  </a:lnTo>
                  <a:lnTo>
                    <a:pt x="321729" y="128549"/>
                  </a:lnTo>
                  <a:close/>
                </a:path>
                <a:path w="328929" h="217804">
                  <a:moveTo>
                    <a:pt x="52946" y="130517"/>
                  </a:moveTo>
                  <a:lnTo>
                    <a:pt x="34175" y="130517"/>
                  </a:lnTo>
                  <a:lnTo>
                    <a:pt x="34175" y="171754"/>
                  </a:lnTo>
                  <a:lnTo>
                    <a:pt x="52946" y="172631"/>
                  </a:lnTo>
                  <a:lnTo>
                    <a:pt x="52946" y="130517"/>
                  </a:lnTo>
                  <a:close/>
                </a:path>
                <a:path w="328929" h="217804">
                  <a:moveTo>
                    <a:pt x="321729" y="129603"/>
                  </a:moveTo>
                  <a:lnTo>
                    <a:pt x="221780" y="129603"/>
                  </a:lnTo>
                  <a:lnTo>
                    <a:pt x="231762" y="129933"/>
                  </a:lnTo>
                  <a:lnTo>
                    <a:pt x="231736" y="172580"/>
                  </a:lnTo>
                  <a:lnTo>
                    <a:pt x="250482" y="171716"/>
                  </a:lnTo>
                  <a:lnTo>
                    <a:pt x="250482" y="130543"/>
                  </a:lnTo>
                  <a:lnTo>
                    <a:pt x="321729" y="130543"/>
                  </a:lnTo>
                  <a:lnTo>
                    <a:pt x="321729" y="129603"/>
                  </a:lnTo>
                  <a:close/>
                </a:path>
                <a:path w="328929" h="217804">
                  <a:moveTo>
                    <a:pt x="141770" y="0"/>
                  </a:moveTo>
                  <a:lnTo>
                    <a:pt x="8153" y="29311"/>
                  </a:lnTo>
                  <a:lnTo>
                    <a:pt x="8153" y="170548"/>
                  </a:lnTo>
                  <a:lnTo>
                    <a:pt x="25234" y="171335"/>
                  </a:lnTo>
                  <a:lnTo>
                    <a:pt x="25234" y="130810"/>
                  </a:lnTo>
                  <a:lnTo>
                    <a:pt x="34175" y="130517"/>
                  </a:lnTo>
                  <a:lnTo>
                    <a:pt x="52946" y="130517"/>
                  </a:lnTo>
                  <a:lnTo>
                    <a:pt x="52946" y="129895"/>
                  </a:lnTo>
                  <a:lnTo>
                    <a:pt x="62801" y="129565"/>
                  </a:lnTo>
                  <a:lnTo>
                    <a:pt x="83515" y="129565"/>
                  </a:lnTo>
                  <a:lnTo>
                    <a:pt x="83515" y="128879"/>
                  </a:lnTo>
                  <a:lnTo>
                    <a:pt x="94411" y="128524"/>
                  </a:lnTo>
                  <a:lnTo>
                    <a:pt x="117398" y="128524"/>
                  </a:lnTo>
                  <a:lnTo>
                    <a:pt x="117398" y="127762"/>
                  </a:lnTo>
                  <a:lnTo>
                    <a:pt x="129527" y="127355"/>
                  </a:lnTo>
                  <a:lnTo>
                    <a:pt x="321729" y="127355"/>
                  </a:lnTo>
                  <a:lnTo>
                    <a:pt x="321729" y="118503"/>
                  </a:lnTo>
                  <a:lnTo>
                    <a:pt x="307873" y="118503"/>
                  </a:lnTo>
                  <a:lnTo>
                    <a:pt x="300240" y="118059"/>
                  </a:lnTo>
                  <a:lnTo>
                    <a:pt x="300240" y="117170"/>
                  </a:lnTo>
                  <a:lnTo>
                    <a:pt x="284975" y="117170"/>
                  </a:lnTo>
                  <a:lnTo>
                    <a:pt x="276783" y="116687"/>
                  </a:lnTo>
                  <a:lnTo>
                    <a:pt x="276783" y="115773"/>
                  </a:lnTo>
                  <a:lnTo>
                    <a:pt x="25234" y="115773"/>
                  </a:lnTo>
                  <a:lnTo>
                    <a:pt x="25234" y="85699"/>
                  </a:lnTo>
                  <a:lnTo>
                    <a:pt x="34175" y="84696"/>
                  </a:lnTo>
                  <a:lnTo>
                    <a:pt x="52946" y="84696"/>
                  </a:lnTo>
                  <a:lnTo>
                    <a:pt x="52946" y="82575"/>
                  </a:lnTo>
                  <a:lnTo>
                    <a:pt x="62801" y="81457"/>
                  </a:lnTo>
                  <a:lnTo>
                    <a:pt x="83515" y="81457"/>
                  </a:lnTo>
                  <a:lnTo>
                    <a:pt x="83515" y="79121"/>
                  </a:lnTo>
                  <a:lnTo>
                    <a:pt x="94411" y="77889"/>
                  </a:lnTo>
                  <a:lnTo>
                    <a:pt x="117398" y="77889"/>
                  </a:lnTo>
                  <a:lnTo>
                    <a:pt x="117398" y="75285"/>
                  </a:lnTo>
                  <a:lnTo>
                    <a:pt x="129527" y="73926"/>
                  </a:lnTo>
                  <a:lnTo>
                    <a:pt x="282858" y="73926"/>
                  </a:lnTo>
                  <a:lnTo>
                    <a:pt x="276783" y="73088"/>
                  </a:lnTo>
                  <a:lnTo>
                    <a:pt x="276783" y="70700"/>
                  </a:lnTo>
                  <a:lnTo>
                    <a:pt x="259524" y="70700"/>
                  </a:lnTo>
                  <a:lnTo>
                    <a:pt x="259247" y="70662"/>
                  </a:lnTo>
                  <a:lnTo>
                    <a:pt x="25234" y="70662"/>
                  </a:lnTo>
                  <a:lnTo>
                    <a:pt x="25234" y="40589"/>
                  </a:lnTo>
                  <a:lnTo>
                    <a:pt x="34175" y="38874"/>
                  </a:lnTo>
                  <a:lnTo>
                    <a:pt x="52946" y="38874"/>
                  </a:lnTo>
                  <a:lnTo>
                    <a:pt x="52946" y="35255"/>
                  </a:lnTo>
                  <a:lnTo>
                    <a:pt x="62801" y="33350"/>
                  </a:lnTo>
                  <a:lnTo>
                    <a:pt x="83515" y="33350"/>
                  </a:lnTo>
                  <a:lnTo>
                    <a:pt x="83515" y="29375"/>
                  </a:lnTo>
                  <a:lnTo>
                    <a:pt x="94411" y="27266"/>
                  </a:lnTo>
                  <a:lnTo>
                    <a:pt x="117398" y="27266"/>
                  </a:lnTo>
                  <a:lnTo>
                    <a:pt x="117398" y="22834"/>
                  </a:lnTo>
                  <a:lnTo>
                    <a:pt x="129527" y="20485"/>
                  </a:lnTo>
                  <a:lnTo>
                    <a:pt x="235801" y="20485"/>
                  </a:lnTo>
                  <a:lnTo>
                    <a:pt x="141770" y="0"/>
                  </a:lnTo>
                  <a:close/>
                </a:path>
                <a:path w="328929" h="217804">
                  <a:moveTo>
                    <a:pt x="321729" y="130543"/>
                  </a:moveTo>
                  <a:lnTo>
                    <a:pt x="250482" y="130543"/>
                  </a:lnTo>
                  <a:lnTo>
                    <a:pt x="259524" y="130848"/>
                  </a:lnTo>
                  <a:lnTo>
                    <a:pt x="259524" y="171297"/>
                  </a:lnTo>
                  <a:lnTo>
                    <a:pt x="276783" y="170497"/>
                  </a:lnTo>
                  <a:lnTo>
                    <a:pt x="276783" y="131419"/>
                  </a:lnTo>
                  <a:lnTo>
                    <a:pt x="321729" y="131419"/>
                  </a:lnTo>
                  <a:lnTo>
                    <a:pt x="321729" y="130543"/>
                  </a:lnTo>
                  <a:close/>
                </a:path>
                <a:path w="328929" h="217804">
                  <a:moveTo>
                    <a:pt x="321729" y="131419"/>
                  </a:moveTo>
                  <a:lnTo>
                    <a:pt x="276783" y="131419"/>
                  </a:lnTo>
                  <a:lnTo>
                    <a:pt x="284975" y="131686"/>
                  </a:lnTo>
                  <a:lnTo>
                    <a:pt x="284975" y="170116"/>
                  </a:lnTo>
                  <a:lnTo>
                    <a:pt x="300240" y="169405"/>
                  </a:lnTo>
                  <a:lnTo>
                    <a:pt x="300240" y="132194"/>
                  </a:lnTo>
                  <a:lnTo>
                    <a:pt x="321729" y="132194"/>
                  </a:lnTo>
                  <a:lnTo>
                    <a:pt x="321729" y="131419"/>
                  </a:lnTo>
                  <a:close/>
                </a:path>
                <a:path w="328929" h="217804">
                  <a:moveTo>
                    <a:pt x="321729" y="132194"/>
                  </a:moveTo>
                  <a:lnTo>
                    <a:pt x="300240" y="132194"/>
                  </a:lnTo>
                  <a:lnTo>
                    <a:pt x="307873" y="132448"/>
                  </a:lnTo>
                  <a:lnTo>
                    <a:pt x="307873" y="169049"/>
                  </a:lnTo>
                  <a:lnTo>
                    <a:pt x="321729" y="168402"/>
                  </a:lnTo>
                  <a:lnTo>
                    <a:pt x="321729" y="132194"/>
                  </a:lnTo>
                  <a:close/>
                </a:path>
                <a:path w="328929" h="217804">
                  <a:moveTo>
                    <a:pt x="321729" y="90170"/>
                  </a:moveTo>
                  <a:lnTo>
                    <a:pt x="300240" y="90170"/>
                  </a:lnTo>
                  <a:lnTo>
                    <a:pt x="307873" y="91020"/>
                  </a:lnTo>
                  <a:lnTo>
                    <a:pt x="307873" y="118503"/>
                  </a:lnTo>
                  <a:lnTo>
                    <a:pt x="321729" y="118503"/>
                  </a:lnTo>
                  <a:lnTo>
                    <a:pt x="321729" y="90170"/>
                  </a:lnTo>
                  <a:close/>
                </a:path>
                <a:path w="328929" h="217804">
                  <a:moveTo>
                    <a:pt x="321729" y="87553"/>
                  </a:moveTo>
                  <a:lnTo>
                    <a:pt x="276783" y="87553"/>
                  </a:lnTo>
                  <a:lnTo>
                    <a:pt x="284975" y="88480"/>
                  </a:lnTo>
                  <a:lnTo>
                    <a:pt x="284975" y="117170"/>
                  </a:lnTo>
                  <a:lnTo>
                    <a:pt x="300240" y="117170"/>
                  </a:lnTo>
                  <a:lnTo>
                    <a:pt x="300240" y="90170"/>
                  </a:lnTo>
                  <a:lnTo>
                    <a:pt x="321729" y="90170"/>
                  </a:lnTo>
                  <a:lnTo>
                    <a:pt x="321729" y="87553"/>
                  </a:lnTo>
                  <a:close/>
                </a:path>
                <a:path w="328929" h="217804">
                  <a:moveTo>
                    <a:pt x="52946" y="84696"/>
                  </a:moveTo>
                  <a:lnTo>
                    <a:pt x="34175" y="84696"/>
                  </a:lnTo>
                  <a:lnTo>
                    <a:pt x="34175" y="115239"/>
                  </a:lnTo>
                  <a:lnTo>
                    <a:pt x="25234" y="115773"/>
                  </a:lnTo>
                  <a:lnTo>
                    <a:pt x="276783" y="115773"/>
                  </a:lnTo>
                  <a:lnTo>
                    <a:pt x="259524" y="115684"/>
                  </a:lnTo>
                  <a:lnTo>
                    <a:pt x="250482" y="115150"/>
                  </a:lnTo>
                  <a:lnTo>
                    <a:pt x="250482" y="114109"/>
                  </a:lnTo>
                  <a:lnTo>
                    <a:pt x="52946" y="114109"/>
                  </a:lnTo>
                  <a:lnTo>
                    <a:pt x="52946" y="84696"/>
                  </a:lnTo>
                  <a:close/>
                </a:path>
                <a:path w="328929" h="217804">
                  <a:moveTo>
                    <a:pt x="321729" y="84645"/>
                  </a:moveTo>
                  <a:lnTo>
                    <a:pt x="250482" y="84645"/>
                  </a:lnTo>
                  <a:lnTo>
                    <a:pt x="259524" y="85648"/>
                  </a:lnTo>
                  <a:lnTo>
                    <a:pt x="259524" y="115684"/>
                  </a:lnTo>
                  <a:lnTo>
                    <a:pt x="276783" y="115684"/>
                  </a:lnTo>
                  <a:lnTo>
                    <a:pt x="276783" y="87553"/>
                  </a:lnTo>
                  <a:lnTo>
                    <a:pt x="321729" y="87553"/>
                  </a:lnTo>
                  <a:lnTo>
                    <a:pt x="321729" y="84645"/>
                  </a:lnTo>
                  <a:close/>
                </a:path>
                <a:path w="328929" h="217804">
                  <a:moveTo>
                    <a:pt x="83515" y="81457"/>
                  </a:moveTo>
                  <a:lnTo>
                    <a:pt x="62801" y="81457"/>
                  </a:lnTo>
                  <a:lnTo>
                    <a:pt x="62801" y="113525"/>
                  </a:lnTo>
                  <a:lnTo>
                    <a:pt x="52946" y="114109"/>
                  </a:lnTo>
                  <a:lnTo>
                    <a:pt x="250482" y="114109"/>
                  </a:lnTo>
                  <a:lnTo>
                    <a:pt x="231775" y="114071"/>
                  </a:lnTo>
                  <a:lnTo>
                    <a:pt x="221780" y="113474"/>
                  </a:lnTo>
                  <a:lnTo>
                    <a:pt x="221780" y="112293"/>
                  </a:lnTo>
                  <a:lnTo>
                    <a:pt x="83515" y="112293"/>
                  </a:lnTo>
                  <a:lnTo>
                    <a:pt x="83515" y="81457"/>
                  </a:lnTo>
                  <a:close/>
                </a:path>
                <a:path w="328929" h="217804">
                  <a:moveTo>
                    <a:pt x="321729" y="81445"/>
                  </a:moveTo>
                  <a:lnTo>
                    <a:pt x="221780" y="81445"/>
                  </a:lnTo>
                  <a:lnTo>
                    <a:pt x="231787" y="82550"/>
                  </a:lnTo>
                  <a:lnTo>
                    <a:pt x="231775" y="114071"/>
                  </a:lnTo>
                  <a:lnTo>
                    <a:pt x="250482" y="114071"/>
                  </a:lnTo>
                  <a:lnTo>
                    <a:pt x="250482" y="84645"/>
                  </a:lnTo>
                  <a:lnTo>
                    <a:pt x="321729" y="84645"/>
                  </a:lnTo>
                  <a:lnTo>
                    <a:pt x="321729" y="81445"/>
                  </a:lnTo>
                  <a:close/>
                </a:path>
                <a:path w="328929" h="217804">
                  <a:moveTo>
                    <a:pt x="117398" y="77889"/>
                  </a:moveTo>
                  <a:lnTo>
                    <a:pt x="94411" y="77889"/>
                  </a:lnTo>
                  <a:lnTo>
                    <a:pt x="94411" y="111645"/>
                  </a:lnTo>
                  <a:lnTo>
                    <a:pt x="83515" y="112293"/>
                  </a:lnTo>
                  <a:lnTo>
                    <a:pt x="221780" y="112293"/>
                  </a:lnTo>
                  <a:lnTo>
                    <a:pt x="201028" y="112268"/>
                  </a:lnTo>
                  <a:lnTo>
                    <a:pt x="190195" y="111633"/>
                  </a:lnTo>
                  <a:lnTo>
                    <a:pt x="190200" y="110324"/>
                  </a:lnTo>
                  <a:lnTo>
                    <a:pt x="167640" y="110324"/>
                  </a:lnTo>
                  <a:lnTo>
                    <a:pt x="166771" y="110274"/>
                  </a:lnTo>
                  <a:lnTo>
                    <a:pt x="117398" y="110274"/>
                  </a:lnTo>
                  <a:lnTo>
                    <a:pt x="117398" y="77889"/>
                  </a:lnTo>
                  <a:close/>
                </a:path>
                <a:path w="328929" h="217804">
                  <a:moveTo>
                    <a:pt x="321729" y="77952"/>
                  </a:moveTo>
                  <a:lnTo>
                    <a:pt x="190322" y="77952"/>
                  </a:lnTo>
                  <a:lnTo>
                    <a:pt x="200964" y="79121"/>
                  </a:lnTo>
                  <a:lnTo>
                    <a:pt x="201028" y="112268"/>
                  </a:lnTo>
                  <a:lnTo>
                    <a:pt x="221780" y="112268"/>
                  </a:lnTo>
                  <a:lnTo>
                    <a:pt x="221780" y="81445"/>
                  </a:lnTo>
                  <a:lnTo>
                    <a:pt x="321729" y="81445"/>
                  </a:lnTo>
                  <a:lnTo>
                    <a:pt x="321729" y="77952"/>
                  </a:lnTo>
                  <a:close/>
                </a:path>
                <a:path w="328929" h="217804">
                  <a:moveTo>
                    <a:pt x="283410" y="74002"/>
                  </a:moveTo>
                  <a:lnTo>
                    <a:pt x="154825" y="74002"/>
                  </a:lnTo>
                  <a:lnTo>
                    <a:pt x="167640" y="75425"/>
                  </a:lnTo>
                  <a:lnTo>
                    <a:pt x="167640" y="110324"/>
                  </a:lnTo>
                  <a:lnTo>
                    <a:pt x="190200" y="110324"/>
                  </a:lnTo>
                  <a:lnTo>
                    <a:pt x="190322" y="77952"/>
                  </a:lnTo>
                  <a:lnTo>
                    <a:pt x="321729" y="77952"/>
                  </a:lnTo>
                  <a:lnTo>
                    <a:pt x="321729" y="77393"/>
                  </a:lnTo>
                  <a:lnTo>
                    <a:pt x="307873" y="77393"/>
                  </a:lnTo>
                  <a:lnTo>
                    <a:pt x="300240" y="76339"/>
                  </a:lnTo>
                  <a:lnTo>
                    <a:pt x="300240" y="74218"/>
                  </a:lnTo>
                  <a:lnTo>
                    <a:pt x="284975" y="74218"/>
                  </a:lnTo>
                  <a:lnTo>
                    <a:pt x="283410" y="74002"/>
                  </a:lnTo>
                  <a:close/>
                </a:path>
                <a:path w="328929" h="217804">
                  <a:moveTo>
                    <a:pt x="282858" y="73926"/>
                  </a:moveTo>
                  <a:lnTo>
                    <a:pt x="129527" y="73926"/>
                  </a:lnTo>
                  <a:lnTo>
                    <a:pt x="129527" y="109550"/>
                  </a:lnTo>
                  <a:lnTo>
                    <a:pt x="117398" y="110274"/>
                  </a:lnTo>
                  <a:lnTo>
                    <a:pt x="166771" y="110274"/>
                  </a:lnTo>
                  <a:lnTo>
                    <a:pt x="154825" y="109575"/>
                  </a:lnTo>
                  <a:lnTo>
                    <a:pt x="154825" y="74002"/>
                  </a:lnTo>
                  <a:lnTo>
                    <a:pt x="283410" y="74002"/>
                  </a:lnTo>
                  <a:lnTo>
                    <a:pt x="282858" y="73926"/>
                  </a:lnTo>
                  <a:close/>
                </a:path>
                <a:path w="328929" h="217804">
                  <a:moveTo>
                    <a:pt x="321729" y="47891"/>
                  </a:moveTo>
                  <a:lnTo>
                    <a:pt x="300240" y="47891"/>
                  </a:lnTo>
                  <a:lnTo>
                    <a:pt x="307873" y="49326"/>
                  </a:lnTo>
                  <a:lnTo>
                    <a:pt x="307873" y="77393"/>
                  </a:lnTo>
                  <a:lnTo>
                    <a:pt x="321729" y="77393"/>
                  </a:lnTo>
                  <a:lnTo>
                    <a:pt x="321729" y="47891"/>
                  </a:lnTo>
                  <a:close/>
                </a:path>
                <a:path w="328929" h="217804">
                  <a:moveTo>
                    <a:pt x="321729" y="43484"/>
                  </a:moveTo>
                  <a:lnTo>
                    <a:pt x="276783" y="43484"/>
                  </a:lnTo>
                  <a:lnTo>
                    <a:pt x="284975" y="45021"/>
                  </a:lnTo>
                  <a:lnTo>
                    <a:pt x="284975" y="74218"/>
                  </a:lnTo>
                  <a:lnTo>
                    <a:pt x="300240" y="74218"/>
                  </a:lnTo>
                  <a:lnTo>
                    <a:pt x="300240" y="47891"/>
                  </a:lnTo>
                  <a:lnTo>
                    <a:pt x="321729" y="47891"/>
                  </a:lnTo>
                  <a:lnTo>
                    <a:pt x="321729" y="43484"/>
                  </a:lnTo>
                  <a:close/>
                </a:path>
                <a:path w="328929" h="217804">
                  <a:moveTo>
                    <a:pt x="318697" y="38544"/>
                  </a:moveTo>
                  <a:lnTo>
                    <a:pt x="250482" y="38544"/>
                  </a:lnTo>
                  <a:lnTo>
                    <a:pt x="259524" y="40246"/>
                  </a:lnTo>
                  <a:lnTo>
                    <a:pt x="259524" y="70700"/>
                  </a:lnTo>
                  <a:lnTo>
                    <a:pt x="276783" y="70700"/>
                  </a:lnTo>
                  <a:lnTo>
                    <a:pt x="276783" y="43484"/>
                  </a:lnTo>
                  <a:lnTo>
                    <a:pt x="321729" y="43484"/>
                  </a:lnTo>
                  <a:lnTo>
                    <a:pt x="321729" y="39204"/>
                  </a:lnTo>
                  <a:lnTo>
                    <a:pt x="318697" y="38544"/>
                  </a:lnTo>
                  <a:close/>
                </a:path>
                <a:path w="328929" h="217804">
                  <a:moveTo>
                    <a:pt x="52946" y="38874"/>
                  </a:moveTo>
                  <a:lnTo>
                    <a:pt x="34175" y="38874"/>
                  </a:lnTo>
                  <a:lnTo>
                    <a:pt x="34175" y="69418"/>
                  </a:lnTo>
                  <a:lnTo>
                    <a:pt x="25234" y="70662"/>
                  </a:lnTo>
                  <a:lnTo>
                    <a:pt x="259247" y="70662"/>
                  </a:lnTo>
                  <a:lnTo>
                    <a:pt x="250482" y="69456"/>
                  </a:lnTo>
                  <a:lnTo>
                    <a:pt x="250482" y="66865"/>
                  </a:lnTo>
                  <a:lnTo>
                    <a:pt x="231800" y="66865"/>
                  </a:lnTo>
                  <a:lnTo>
                    <a:pt x="231340" y="66802"/>
                  </a:lnTo>
                  <a:lnTo>
                    <a:pt x="52946" y="66802"/>
                  </a:lnTo>
                  <a:lnTo>
                    <a:pt x="52946" y="38874"/>
                  </a:lnTo>
                  <a:close/>
                </a:path>
                <a:path w="328929" h="217804">
                  <a:moveTo>
                    <a:pt x="293980" y="33159"/>
                  </a:moveTo>
                  <a:lnTo>
                    <a:pt x="221780" y="33159"/>
                  </a:lnTo>
                  <a:lnTo>
                    <a:pt x="231813" y="35039"/>
                  </a:lnTo>
                  <a:lnTo>
                    <a:pt x="231800" y="66865"/>
                  </a:lnTo>
                  <a:lnTo>
                    <a:pt x="250482" y="66865"/>
                  </a:lnTo>
                  <a:lnTo>
                    <a:pt x="250482" y="38544"/>
                  </a:lnTo>
                  <a:lnTo>
                    <a:pt x="318697" y="38544"/>
                  </a:lnTo>
                  <a:lnTo>
                    <a:pt x="293980" y="33159"/>
                  </a:lnTo>
                  <a:close/>
                </a:path>
                <a:path w="328929" h="217804">
                  <a:moveTo>
                    <a:pt x="83515" y="33350"/>
                  </a:moveTo>
                  <a:lnTo>
                    <a:pt x="62801" y="33350"/>
                  </a:lnTo>
                  <a:lnTo>
                    <a:pt x="62801" y="65430"/>
                  </a:lnTo>
                  <a:lnTo>
                    <a:pt x="52946" y="66802"/>
                  </a:lnTo>
                  <a:lnTo>
                    <a:pt x="231340" y="66802"/>
                  </a:lnTo>
                  <a:lnTo>
                    <a:pt x="221780" y="65481"/>
                  </a:lnTo>
                  <a:lnTo>
                    <a:pt x="221780" y="62598"/>
                  </a:lnTo>
                  <a:lnTo>
                    <a:pt x="200926" y="62598"/>
                  </a:lnTo>
                  <a:lnTo>
                    <a:pt x="200467" y="62534"/>
                  </a:lnTo>
                  <a:lnTo>
                    <a:pt x="83515" y="62534"/>
                  </a:lnTo>
                  <a:lnTo>
                    <a:pt x="83515" y="33350"/>
                  </a:lnTo>
                  <a:close/>
                </a:path>
                <a:path w="328929" h="217804">
                  <a:moveTo>
                    <a:pt x="266989" y="27279"/>
                  </a:moveTo>
                  <a:lnTo>
                    <a:pt x="190500" y="27279"/>
                  </a:lnTo>
                  <a:lnTo>
                    <a:pt x="200863" y="29235"/>
                  </a:lnTo>
                  <a:lnTo>
                    <a:pt x="200926" y="62598"/>
                  </a:lnTo>
                  <a:lnTo>
                    <a:pt x="221780" y="62598"/>
                  </a:lnTo>
                  <a:lnTo>
                    <a:pt x="221780" y="33159"/>
                  </a:lnTo>
                  <a:lnTo>
                    <a:pt x="293980" y="33159"/>
                  </a:lnTo>
                  <a:lnTo>
                    <a:pt x="266989" y="27279"/>
                  </a:lnTo>
                  <a:close/>
                </a:path>
                <a:path w="328929" h="217804">
                  <a:moveTo>
                    <a:pt x="117398" y="27266"/>
                  </a:moveTo>
                  <a:lnTo>
                    <a:pt x="94411" y="27266"/>
                  </a:lnTo>
                  <a:lnTo>
                    <a:pt x="94411" y="61010"/>
                  </a:lnTo>
                  <a:lnTo>
                    <a:pt x="83515" y="62534"/>
                  </a:lnTo>
                  <a:lnTo>
                    <a:pt x="200467" y="62534"/>
                  </a:lnTo>
                  <a:lnTo>
                    <a:pt x="190373" y="61137"/>
                  </a:lnTo>
                  <a:lnTo>
                    <a:pt x="190384" y="57988"/>
                  </a:lnTo>
                  <a:lnTo>
                    <a:pt x="167640" y="57988"/>
                  </a:lnTo>
                  <a:lnTo>
                    <a:pt x="166358" y="57810"/>
                  </a:lnTo>
                  <a:lnTo>
                    <a:pt x="117398" y="57810"/>
                  </a:lnTo>
                  <a:lnTo>
                    <a:pt x="117398" y="27266"/>
                  </a:lnTo>
                  <a:close/>
                </a:path>
                <a:path w="328929" h="217804">
                  <a:moveTo>
                    <a:pt x="236267" y="20586"/>
                  </a:moveTo>
                  <a:lnTo>
                    <a:pt x="154825" y="20586"/>
                  </a:lnTo>
                  <a:lnTo>
                    <a:pt x="167640" y="22999"/>
                  </a:lnTo>
                  <a:lnTo>
                    <a:pt x="167640" y="57988"/>
                  </a:lnTo>
                  <a:lnTo>
                    <a:pt x="190384" y="57988"/>
                  </a:lnTo>
                  <a:lnTo>
                    <a:pt x="190500" y="27279"/>
                  </a:lnTo>
                  <a:lnTo>
                    <a:pt x="266989" y="27279"/>
                  </a:lnTo>
                  <a:lnTo>
                    <a:pt x="236267" y="20586"/>
                  </a:lnTo>
                  <a:close/>
                </a:path>
                <a:path w="328929" h="217804">
                  <a:moveTo>
                    <a:pt x="235801" y="20485"/>
                  </a:moveTo>
                  <a:lnTo>
                    <a:pt x="129527" y="20485"/>
                  </a:lnTo>
                  <a:lnTo>
                    <a:pt x="129527" y="56121"/>
                  </a:lnTo>
                  <a:lnTo>
                    <a:pt x="117398" y="57810"/>
                  </a:lnTo>
                  <a:lnTo>
                    <a:pt x="166358" y="57810"/>
                  </a:lnTo>
                  <a:lnTo>
                    <a:pt x="154825" y="56210"/>
                  </a:lnTo>
                  <a:lnTo>
                    <a:pt x="154825" y="20586"/>
                  </a:lnTo>
                  <a:lnTo>
                    <a:pt x="236267" y="20586"/>
                  </a:lnTo>
                  <a:lnTo>
                    <a:pt x="235801" y="20485"/>
                  </a:lnTo>
                  <a:close/>
                </a:path>
              </a:pathLst>
            </a:custGeom>
            <a:solidFill>
              <a:srgbClr val="7E8D96"/>
            </a:solidFill>
          </p:spPr>
          <p:txBody>
            <a:bodyPr wrap="square" lIns="0" tIns="0" rIns="0" bIns="0" rtlCol="0"/>
            <a:lstStyle/>
            <a:p>
              <a:endParaRPr sz="800" dirty="0">
                <a:latin typeface="+mj-lt"/>
              </a:endParaRPr>
            </a:p>
          </p:txBody>
        </p:sp>
        <p:sp>
          <p:nvSpPr>
            <p:cNvPr id="59" name="object 43"/>
            <p:cNvSpPr/>
            <p:nvPr/>
          </p:nvSpPr>
          <p:spPr>
            <a:xfrm>
              <a:off x="4838809" y="6347926"/>
              <a:ext cx="88265" cy="152400"/>
            </a:xfrm>
            <a:custGeom>
              <a:avLst/>
              <a:gdLst/>
              <a:ahLst/>
              <a:cxnLst/>
              <a:rect l="l" t="t" r="r" b="b"/>
              <a:pathLst>
                <a:path w="88264" h="152400">
                  <a:moveTo>
                    <a:pt x="81749" y="0"/>
                  </a:moveTo>
                  <a:lnTo>
                    <a:pt x="5524" y="0"/>
                  </a:lnTo>
                  <a:lnTo>
                    <a:pt x="0" y="6095"/>
                  </a:lnTo>
                  <a:lnTo>
                    <a:pt x="0" y="146710"/>
                  </a:lnTo>
                  <a:lnTo>
                    <a:pt x="5524" y="152247"/>
                  </a:lnTo>
                  <a:lnTo>
                    <a:pt x="81749" y="152247"/>
                  </a:lnTo>
                  <a:lnTo>
                    <a:pt x="85405" y="148920"/>
                  </a:lnTo>
                  <a:lnTo>
                    <a:pt x="39776" y="148920"/>
                  </a:lnTo>
                  <a:lnTo>
                    <a:pt x="35902" y="145592"/>
                  </a:lnTo>
                  <a:lnTo>
                    <a:pt x="35902" y="136740"/>
                  </a:lnTo>
                  <a:lnTo>
                    <a:pt x="39776" y="133413"/>
                  </a:lnTo>
                  <a:lnTo>
                    <a:pt x="87833" y="133413"/>
                  </a:lnTo>
                  <a:lnTo>
                    <a:pt x="87833" y="130657"/>
                  </a:lnTo>
                  <a:lnTo>
                    <a:pt x="6629" y="130657"/>
                  </a:lnTo>
                  <a:lnTo>
                    <a:pt x="6629" y="12179"/>
                  </a:lnTo>
                  <a:lnTo>
                    <a:pt x="87833" y="12179"/>
                  </a:lnTo>
                  <a:lnTo>
                    <a:pt x="87833" y="6095"/>
                  </a:lnTo>
                  <a:lnTo>
                    <a:pt x="81749" y="0"/>
                  </a:lnTo>
                  <a:close/>
                </a:path>
                <a:path w="88264" h="152400">
                  <a:moveTo>
                    <a:pt x="87833" y="133413"/>
                  </a:moveTo>
                  <a:lnTo>
                    <a:pt x="48056" y="133413"/>
                  </a:lnTo>
                  <a:lnTo>
                    <a:pt x="51371" y="136740"/>
                  </a:lnTo>
                  <a:lnTo>
                    <a:pt x="51371" y="145592"/>
                  </a:lnTo>
                  <a:lnTo>
                    <a:pt x="48056" y="148920"/>
                  </a:lnTo>
                  <a:lnTo>
                    <a:pt x="85405" y="148920"/>
                  </a:lnTo>
                  <a:lnTo>
                    <a:pt x="87833" y="146710"/>
                  </a:lnTo>
                  <a:lnTo>
                    <a:pt x="87833" y="133413"/>
                  </a:lnTo>
                  <a:close/>
                </a:path>
                <a:path w="88264" h="152400">
                  <a:moveTo>
                    <a:pt x="81203" y="123456"/>
                  </a:moveTo>
                  <a:lnTo>
                    <a:pt x="81203" y="130657"/>
                  </a:lnTo>
                  <a:lnTo>
                    <a:pt x="87833" y="130657"/>
                  </a:lnTo>
                  <a:lnTo>
                    <a:pt x="87833" y="124561"/>
                  </a:lnTo>
                  <a:lnTo>
                    <a:pt x="81203" y="123456"/>
                  </a:lnTo>
                  <a:close/>
                </a:path>
                <a:path w="88264" h="152400">
                  <a:moveTo>
                    <a:pt x="87833" y="12179"/>
                  </a:moveTo>
                  <a:lnTo>
                    <a:pt x="81203" y="12179"/>
                  </a:lnTo>
                  <a:lnTo>
                    <a:pt x="81203" y="57581"/>
                  </a:lnTo>
                  <a:lnTo>
                    <a:pt x="87833" y="63118"/>
                  </a:lnTo>
                  <a:lnTo>
                    <a:pt x="87833" y="12179"/>
                  </a:lnTo>
                  <a:close/>
                </a:path>
              </a:pathLst>
            </a:custGeom>
            <a:solidFill>
              <a:srgbClr val="7E8D96"/>
            </a:solidFill>
          </p:spPr>
          <p:txBody>
            <a:bodyPr wrap="square" lIns="0" tIns="0" rIns="0" bIns="0" rtlCol="0"/>
            <a:lstStyle/>
            <a:p>
              <a:endParaRPr sz="800" dirty="0">
                <a:latin typeface="+mj-lt"/>
              </a:endParaRPr>
            </a:p>
          </p:txBody>
        </p:sp>
        <p:sp>
          <p:nvSpPr>
            <p:cNvPr id="60" name="object 44"/>
            <p:cNvSpPr/>
            <p:nvPr/>
          </p:nvSpPr>
          <p:spPr>
            <a:xfrm>
              <a:off x="4880133" y="6391670"/>
              <a:ext cx="102235" cy="78740"/>
            </a:xfrm>
            <a:custGeom>
              <a:avLst/>
              <a:gdLst/>
              <a:ahLst/>
              <a:cxnLst/>
              <a:rect l="l" t="t" r="r" b="b"/>
              <a:pathLst>
                <a:path w="102235" h="78739">
                  <a:moveTo>
                    <a:pt x="18834" y="53225"/>
                  </a:moveTo>
                  <a:lnTo>
                    <a:pt x="11074" y="60426"/>
                  </a:lnTo>
                  <a:lnTo>
                    <a:pt x="10528" y="69862"/>
                  </a:lnTo>
                  <a:lnTo>
                    <a:pt x="63118" y="78168"/>
                  </a:lnTo>
                  <a:lnTo>
                    <a:pt x="75522" y="78554"/>
                  </a:lnTo>
                  <a:lnTo>
                    <a:pt x="87489" y="74449"/>
                  </a:lnTo>
                  <a:lnTo>
                    <a:pt x="97572" y="62638"/>
                  </a:lnTo>
                  <a:lnTo>
                    <a:pt x="100744" y="54330"/>
                  </a:lnTo>
                  <a:lnTo>
                    <a:pt x="40970" y="54330"/>
                  </a:lnTo>
                  <a:lnTo>
                    <a:pt x="27685" y="53784"/>
                  </a:lnTo>
                  <a:lnTo>
                    <a:pt x="18834" y="53225"/>
                  </a:lnTo>
                  <a:close/>
                </a:path>
                <a:path w="102235" h="78739">
                  <a:moveTo>
                    <a:pt x="13296" y="0"/>
                  </a:moveTo>
                  <a:lnTo>
                    <a:pt x="7759" y="0"/>
                  </a:lnTo>
                  <a:lnTo>
                    <a:pt x="0" y="7759"/>
                  </a:lnTo>
                  <a:lnTo>
                    <a:pt x="0" y="13309"/>
                  </a:lnTo>
                  <a:lnTo>
                    <a:pt x="40970" y="54330"/>
                  </a:lnTo>
                  <a:lnTo>
                    <a:pt x="100744" y="54330"/>
                  </a:lnTo>
                  <a:lnTo>
                    <a:pt x="102005" y="51027"/>
                  </a:lnTo>
                  <a:lnTo>
                    <a:pt x="101426" y="40337"/>
                  </a:lnTo>
                  <a:lnTo>
                    <a:pt x="96474" y="31289"/>
                  </a:lnTo>
                  <a:lnTo>
                    <a:pt x="93488" y="28282"/>
                  </a:lnTo>
                  <a:lnTo>
                    <a:pt x="41528" y="28282"/>
                  </a:lnTo>
                  <a:lnTo>
                    <a:pt x="13296" y="0"/>
                  </a:lnTo>
                  <a:close/>
                </a:path>
                <a:path w="102235" h="78739">
                  <a:moveTo>
                    <a:pt x="71424" y="10541"/>
                  </a:moveTo>
                  <a:lnTo>
                    <a:pt x="66992" y="13309"/>
                  </a:lnTo>
                  <a:lnTo>
                    <a:pt x="41528" y="28282"/>
                  </a:lnTo>
                  <a:lnTo>
                    <a:pt x="93488" y="28282"/>
                  </a:lnTo>
                  <a:lnTo>
                    <a:pt x="76961" y="11645"/>
                  </a:lnTo>
                  <a:lnTo>
                    <a:pt x="71424" y="10541"/>
                  </a:lnTo>
                  <a:close/>
                </a:path>
              </a:pathLst>
            </a:custGeom>
            <a:solidFill>
              <a:srgbClr val="7E8D96"/>
            </a:solidFill>
          </p:spPr>
          <p:txBody>
            <a:bodyPr wrap="square" lIns="0" tIns="0" rIns="0" bIns="0" rtlCol="0"/>
            <a:lstStyle/>
            <a:p>
              <a:endParaRPr sz="800" dirty="0">
                <a:latin typeface="+mj-lt"/>
              </a:endParaRPr>
            </a:p>
          </p:txBody>
        </p:sp>
        <p:sp>
          <p:nvSpPr>
            <p:cNvPr id="61" name="object 45"/>
            <p:cNvSpPr/>
            <p:nvPr/>
          </p:nvSpPr>
          <p:spPr>
            <a:xfrm>
              <a:off x="4861538" y="6387194"/>
              <a:ext cx="18415" cy="13335"/>
            </a:xfrm>
            <a:custGeom>
              <a:avLst/>
              <a:gdLst/>
              <a:ahLst/>
              <a:cxnLst/>
              <a:rect l="l" t="t" r="r" b="b"/>
              <a:pathLst>
                <a:path w="18414" h="13335">
                  <a:moveTo>
                    <a:pt x="3327" y="0"/>
                  </a:moveTo>
                  <a:lnTo>
                    <a:pt x="1104" y="1104"/>
                  </a:lnTo>
                  <a:lnTo>
                    <a:pt x="558" y="2768"/>
                  </a:lnTo>
                  <a:lnTo>
                    <a:pt x="0" y="4991"/>
                  </a:lnTo>
                  <a:lnTo>
                    <a:pt x="558" y="7200"/>
                  </a:lnTo>
                  <a:lnTo>
                    <a:pt x="2768" y="7759"/>
                  </a:lnTo>
                  <a:lnTo>
                    <a:pt x="12725" y="12191"/>
                  </a:lnTo>
                  <a:lnTo>
                    <a:pt x="13830" y="12750"/>
                  </a:lnTo>
                  <a:lnTo>
                    <a:pt x="15494" y="12191"/>
                  </a:lnTo>
                  <a:lnTo>
                    <a:pt x="16598" y="11087"/>
                  </a:lnTo>
                  <a:lnTo>
                    <a:pt x="17145" y="11087"/>
                  </a:lnTo>
                  <a:lnTo>
                    <a:pt x="17145" y="9969"/>
                  </a:lnTo>
                  <a:lnTo>
                    <a:pt x="18262" y="8318"/>
                  </a:lnTo>
                  <a:lnTo>
                    <a:pt x="17145" y="6095"/>
                  </a:lnTo>
                  <a:lnTo>
                    <a:pt x="15494" y="4991"/>
                  </a:lnTo>
                  <a:lnTo>
                    <a:pt x="5537" y="1104"/>
                  </a:lnTo>
                  <a:lnTo>
                    <a:pt x="3327" y="0"/>
                  </a:lnTo>
                  <a:close/>
                </a:path>
              </a:pathLst>
            </a:custGeom>
            <a:solidFill>
              <a:srgbClr val="7E8D96"/>
            </a:solidFill>
          </p:spPr>
          <p:txBody>
            <a:bodyPr wrap="square" lIns="0" tIns="0" rIns="0" bIns="0" rtlCol="0"/>
            <a:lstStyle/>
            <a:p>
              <a:endParaRPr sz="800" dirty="0">
                <a:latin typeface="+mj-lt"/>
              </a:endParaRPr>
            </a:p>
          </p:txBody>
        </p:sp>
        <p:sp>
          <p:nvSpPr>
            <p:cNvPr id="62" name="object 46"/>
            <p:cNvSpPr/>
            <p:nvPr/>
          </p:nvSpPr>
          <p:spPr>
            <a:xfrm>
              <a:off x="4876007" y="6372733"/>
              <a:ext cx="12700" cy="18415"/>
            </a:xfrm>
            <a:custGeom>
              <a:avLst/>
              <a:gdLst/>
              <a:ahLst/>
              <a:cxnLst/>
              <a:rect l="l" t="t" r="r" b="b"/>
              <a:pathLst>
                <a:path w="12700" h="18414">
                  <a:moveTo>
                    <a:pt x="4851" y="0"/>
                  </a:moveTo>
                  <a:lnTo>
                    <a:pt x="2692" y="546"/>
                  </a:lnTo>
                  <a:lnTo>
                    <a:pt x="1079" y="1104"/>
                  </a:lnTo>
                  <a:lnTo>
                    <a:pt x="0" y="3314"/>
                  </a:lnTo>
                  <a:lnTo>
                    <a:pt x="1079" y="5524"/>
                  </a:lnTo>
                  <a:lnTo>
                    <a:pt x="4851" y="15481"/>
                  </a:lnTo>
                  <a:lnTo>
                    <a:pt x="5930" y="17145"/>
                  </a:lnTo>
                  <a:lnTo>
                    <a:pt x="8089" y="18249"/>
                  </a:lnTo>
                  <a:lnTo>
                    <a:pt x="9702" y="17145"/>
                  </a:lnTo>
                  <a:lnTo>
                    <a:pt x="10236" y="17145"/>
                  </a:lnTo>
                  <a:lnTo>
                    <a:pt x="11861" y="15481"/>
                  </a:lnTo>
                  <a:lnTo>
                    <a:pt x="12395" y="13830"/>
                  </a:lnTo>
                  <a:lnTo>
                    <a:pt x="11861" y="12725"/>
                  </a:lnTo>
                  <a:lnTo>
                    <a:pt x="7543" y="2768"/>
                  </a:lnTo>
                  <a:lnTo>
                    <a:pt x="7010" y="546"/>
                  </a:lnTo>
                  <a:lnTo>
                    <a:pt x="4851" y="0"/>
                  </a:lnTo>
                  <a:close/>
                </a:path>
              </a:pathLst>
            </a:custGeom>
            <a:solidFill>
              <a:srgbClr val="7E8D96"/>
            </a:solidFill>
          </p:spPr>
          <p:txBody>
            <a:bodyPr wrap="square" lIns="0" tIns="0" rIns="0" bIns="0" rtlCol="0"/>
            <a:lstStyle/>
            <a:p>
              <a:endParaRPr sz="800" dirty="0">
                <a:latin typeface="+mj-lt"/>
              </a:endParaRPr>
            </a:p>
          </p:txBody>
        </p:sp>
        <p:sp>
          <p:nvSpPr>
            <p:cNvPr id="63" name="object 47"/>
            <p:cNvSpPr/>
            <p:nvPr/>
          </p:nvSpPr>
          <p:spPr>
            <a:xfrm>
              <a:off x="4892881" y="6372733"/>
              <a:ext cx="12700" cy="18415"/>
            </a:xfrm>
            <a:custGeom>
              <a:avLst/>
              <a:gdLst/>
              <a:ahLst/>
              <a:cxnLst/>
              <a:rect l="l" t="t" r="r" b="b"/>
              <a:pathLst>
                <a:path w="12700" h="18414">
                  <a:moveTo>
                    <a:pt x="7886" y="0"/>
                  </a:moveTo>
                  <a:lnTo>
                    <a:pt x="5638" y="558"/>
                  </a:lnTo>
                  <a:lnTo>
                    <a:pt x="5079" y="2793"/>
                  </a:lnTo>
                  <a:lnTo>
                    <a:pt x="558" y="12865"/>
                  </a:lnTo>
                  <a:lnTo>
                    <a:pt x="0" y="14554"/>
                  </a:lnTo>
                  <a:lnTo>
                    <a:pt x="1130" y="16789"/>
                  </a:lnTo>
                  <a:lnTo>
                    <a:pt x="4508" y="17906"/>
                  </a:lnTo>
                  <a:lnTo>
                    <a:pt x="5638" y="17906"/>
                  </a:lnTo>
                  <a:lnTo>
                    <a:pt x="7886" y="15671"/>
                  </a:lnTo>
                  <a:lnTo>
                    <a:pt x="11836" y="5600"/>
                  </a:lnTo>
                  <a:lnTo>
                    <a:pt x="12395" y="3352"/>
                  </a:lnTo>
                  <a:lnTo>
                    <a:pt x="11836" y="1117"/>
                  </a:lnTo>
                  <a:lnTo>
                    <a:pt x="10147" y="558"/>
                  </a:lnTo>
                  <a:lnTo>
                    <a:pt x="7886" y="0"/>
                  </a:lnTo>
                  <a:close/>
                </a:path>
              </a:pathLst>
            </a:custGeom>
            <a:solidFill>
              <a:srgbClr val="7E8D96"/>
            </a:solidFill>
          </p:spPr>
          <p:txBody>
            <a:bodyPr wrap="square" lIns="0" tIns="0" rIns="0" bIns="0" rtlCol="0"/>
            <a:lstStyle/>
            <a:p>
              <a:endParaRPr sz="800" dirty="0">
                <a:latin typeface="+mj-lt"/>
              </a:endParaRPr>
            </a:p>
          </p:txBody>
        </p:sp>
        <p:sp>
          <p:nvSpPr>
            <p:cNvPr id="64" name="object 48"/>
            <p:cNvSpPr/>
            <p:nvPr/>
          </p:nvSpPr>
          <p:spPr>
            <a:xfrm>
              <a:off x="4861543" y="6404422"/>
              <a:ext cx="17780" cy="12700"/>
            </a:xfrm>
            <a:custGeom>
              <a:avLst/>
              <a:gdLst/>
              <a:ahLst/>
              <a:cxnLst/>
              <a:rect l="l" t="t" r="r" b="b"/>
              <a:pathLst>
                <a:path w="17779" h="12700">
                  <a:moveTo>
                    <a:pt x="14274" y="0"/>
                  </a:moveTo>
                  <a:lnTo>
                    <a:pt x="12623" y="558"/>
                  </a:lnTo>
                  <a:lnTo>
                    <a:pt x="2743" y="5067"/>
                  </a:lnTo>
                  <a:lnTo>
                    <a:pt x="546" y="5626"/>
                  </a:lnTo>
                  <a:lnTo>
                    <a:pt x="0" y="7886"/>
                  </a:lnTo>
                  <a:lnTo>
                    <a:pt x="546" y="9575"/>
                  </a:lnTo>
                  <a:lnTo>
                    <a:pt x="1092" y="11836"/>
                  </a:lnTo>
                  <a:lnTo>
                    <a:pt x="3289" y="12395"/>
                  </a:lnTo>
                  <a:lnTo>
                    <a:pt x="5486" y="11836"/>
                  </a:lnTo>
                  <a:lnTo>
                    <a:pt x="15366" y="7886"/>
                  </a:lnTo>
                  <a:lnTo>
                    <a:pt x="17564" y="5626"/>
                  </a:lnTo>
                  <a:lnTo>
                    <a:pt x="17564" y="3936"/>
                  </a:lnTo>
                  <a:lnTo>
                    <a:pt x="17017" y="2819"/>
                  </a:lnTo>
                  <a:lnTo>
                    <a:pt x="16459" y="1117"/>
                  </a:lnTo>
                  <a:lnTo>
                    <a:pt x="14274" y="0"/>
                  </a:lnTo>
                  <a:close/>
                </a:path>
              </a:pathLst>
            </a:custGeom>
            <a:solidFill>
              <a:srgbClr val="7E8D96"/>
            </a:solidFill>
          </p:spPr>
          <p:txBody>
            <a:bodyPr wrap="square" lIns="0" tIns="0" rIns="0" bIns="0" rtlCol="0"/>
            <a:lstStyle/>
            <a:p>
              <a:endParaRPr sz="800" dirty="0">
                <a:latin typeface="+mj-lt"/>
              </a:endParaRPr>
            </a:p>
          </p:txBody>
        </p:sp>
        <p:sp>
          <p:nvSpPr>
            <p:cNvPr id="65" name="object 49"/>
            <p:cNvSpPr/>
            <p:nvPr/>
          </p:nvSpPr>
          <p:spPr>
            <a:xfrm>
              <a:off x="4960372" y="6236927"/>
              <a:ext cx="219075" cy="147955"/>
            </a:xfrm>
            <a:custGeom>
              <a:avLst/>
              <a:gdLst/>
              <a:ahLst/>
              <a:cxnLst/>
              <a:rect l="l" t="t" r="r" b="b"/>
              <a:pathLst>
                <a:path w="219075" h="147954">
                  <a:moveTo>
                    <a:pt x="216458" y="0"/>
                  </a:moveTo>
                  <a:lnTo>
                    <a:pt x="2324" y="0"/>
                  </a:lnTo>
                  <a:lnTo>
                    <a:pt x="0" y="2324"/>
                  </a:lnTo>
                  <a:lnTo>
                    <a:pt x="0" y="145021"/>
                  </a:lnTo>
                  <a:lnTo>
                    <a:pt x="2324" y="147345"/>
                  </a:lnTo>
                  <a:lnTo>
                    <a:pt x="216458" y="147345"/>
                  </a:lnTo>
                  <a:lnTo>
                    <a:pt x="218782" y="145021"/>
                  </a:lnTo>
                  <a:lnTo>
                    <a:pt x="218782" y="138061"/>
                  </a:lnTo>
                  <a:lnTo>
                    <a:pt x="13957" y="138061"/>
                  </a:lnTo>
                  <a:lnTo>
                    <a:pt x="13957" y="10439"/>
                  </a:lnTo>
                  <a:lnTo>
                    <a:pt x="218782" y="10439"/>
                  </a:lnTo>
                  <a:lnTo>
                    <a:pt x="218782" y="2324"/>
                  </a:lnTo>
                  <a:lnTo>
                    <a:pt x="216458" y="0"/>
                  </a:lnTo>
                  <a:close/>
                </a:path>
                <a:path w="219075" h="147954">
                  <a:moveTo>
                    <a:pt x="218782" y="10439"/>
                  </a:moveTo>
                  <a:lnTo>
                    <a:pt x="196672" y="10439"/>
                  </a:lnTo>
                  <a:lnTo>
                    <a:pt x="196672" y="138061"/>
                  </a:lnTo>
                  <a:lnTo>
                    <a:pt x="218782" y="138061"/>
                  </a:lnTo>
                  <a:lnTo>
                    <a:pt x="218782" y="82372"/>
                  </a:lnTo>
                  <a:lnTo>
                    <a:pt x="202488" y="82372"/>
                  </a:lnTo>
                  <a:lnTo>
                    <a:pt x="200164" y="80048"/>
                  </a:lnTo>
                  <a:lnTo>
                    <a:pt x="200164" y="74256"/>
                  </a:lnTo>
                  <a:lnTo>
                    <a:pt x="202488" y="71932"/>
                  </a:lnTo>
                  <a:lnTo>
                    <a:pt x="218782" y="71932"/>
                  </a:lnTo>
                  <a:lnTo>
                    <a:pt x="218782" y="10439"/>
                  </a:lnTo>
                  <a:close/>
                </a:path>
                <a:path w="219075" h="147954">
                  <a:moveTo>
                    <a:pt x="218782" y="71932"/>
                  </a:moveTo>
                  <a:lnTo>
                    <a:pt x="209473" y="71932"/>
                  </a:lnTo>
                  <a:lnTo>
                    <a:pt x="211797" y="74256"/>
                  </a:lnTo>
                  <a:lnTo>
                    <a:pt x="211797" y="80048"/>
                  </a:lnTo>
                  <a:lnTo>
                    <a:pt x="209473" y="82372"/>
                  </a:lnTo>
                  <a:lnTo>
                    <a:pt x="218782" y="82372"/>
                  </a:lnTo>
                  <a:lnTo>
                    <a:pt x="218782" y="71932"/>
                  </a:lnTo>
                  <a:close/>
                </a:path>
              </a:pathLst>
            </a:custGeom>
            <a:solidFill>
              <a:srgbClr val="7E8D96"/>
            </a:solidFill>
          </p:spPr>
          <p:txBody>
            <a:bodyPr wrap="square" lIns="0" tIns="0" rIns="0" bIns="0" rtlCol="0"/>
            <a:lstStyle/>
            <a:p>
              <a:endParaRPr sz="800" dirty="0">
                <a:latin typeface="+mj-lt"/>
              </a:endParaRPr>
            </a:p>
          </p:txBody>
        </p:sp>
        <p:sp>
          <p:nvSpPr>
            <p:cNvPr id="66" name="object 50"/>
            <p:cNvSpPr/>
            <p:nvPr/>
          </p:nvSpPr>
          <p:spPr>
            <a:xfrm>
              <a:off x="5161852" y="6310033"/>
              <a:ext cx="9525" cy="8890"/>
            </a:xfrm>
            <a:custGeom>
              <a:avLst/>
              <a:gdLst/>
              <a:ahLst/>
              <a:cxnLst/>
              <a:rect l="l" t="t" r="r" b="b"/>
              <a:pathLst>
                <a:path w="9525" h="8889">
                  <a:moveTo>
                    <a:pt x="6934" y="0"/>
                  </a:moveTo>
                  <a:lnTo>
                    <a:pt x="1993" y="0"/>
                  </a:lnTo>
                  <a:lnTo>
                    <a:pt x="0" y="1879"/>
                  </a:lnTo>
                  <a:lnTo>
                    <a:pt x="0" y="6502"/>
                  </a:lnTo>
                  <a:lnTo>
                    <a:pt x="1993" y="8381"/>
                  </a:lnTo>
                  <a:lnTo>
                    <a:pt x="6934" y="8381"/>
                  </a:lnTo>
                  <a:lnTo>
                    <a:pt x="8928" y="6502"/>
                  </a:lnTo>
                  <a:lnTo>
                    <a:pt x="8928" y="1879"/>
                  </a:lnTo>
                  <a:lnTo>
                    <a:pt x="6934" y="0"/>
                  </a:lnTo>
                  <a:close/>
                </a:path>
              </a:pathLst>
            </a:custGeom>
            <a:solidFill>
              <a:srgbClr val="7E8D96"/>
            </a:solidFill>
          </p:spPr>
          <p:txBody>
            <a:bodyPr wrap="square" lIns="0" tIns="0" rIns="0" bIns="0" rtlCol="0"/>
            <a:lstStyle/>
            <a:p>
              <a:endParaRPr sz="800" dirty="0">
                <a:latin typeface="+mj-lt"/>
              </a:endParaRPr>
            </a:p>
          </p:txBody>
        </p:sp>
        <p:sp>
          <p:nvSpPr>
            <p:cNvPr id="67" name="object 51"/>
            <p:cNvSpPr/>
            <p:nvPr/>
          </p:nvSpPr>
          <p:spPr>
            <a:xfrm>
              <a:off x="5033829" y="6277114"/>
              <a:ext cx="74295" cy="22860"/>
            </a:xfrm>
            <a:custGeom>
              <a:avLst/>
              <a:gdLst/>
              <a:ahLst/>
              <a:cxnLst/>
              <a:rect l="l" t="t" r="r" b="b"/>
              <a:pathLst>
                <a:path w="74295" h="22860">
                  <a:moveTo>
                    <a:pt x="41323" y="0"/>
                  </a:moveTo>
                  <a:lnTo>
                    <a:pt x="29334" y="161"/>
                  </a:lnTo>
                  <a:lnTo>
                    <a:pt x="17619" y="3062"/>
                  </a:lnTo>
                  <a:lnTo>
                    <a:pt x="6668" y="8685"/>
                  </a:lnTo>
                  <a:lnTo>
                    <a:pt x="0" y="18931"/>
                  </a:lnTo>
                  <a:lnTo>
                    <a:pt x="3204" y="22453"/>
                  </a:lnTo>
                  <a:lnTo>
                    <a:pt x="5659" y="21037"/>
                  </a:lnTo>
                  <a:lnTo>
                    <a:pt x="16018" y="13790"/>
                  </a:lnTo>
                  <a:lnTo>
                    <a:pt x="27558" y="9774"/>
                  </a:lnTo>
                  <a:lnTo>
                    <a:pt x="39600" y="8990"/>
                  </a:lnTo>
                  <a:lnTo>
                    <a:pt x="65402" y="8990"/>
                  </a:lnTo>
                  <a:lnTo>
                    <a:pt x="64156" y="7960"/>
                  </a:lnTo>
                  <a:lnTo>
                    <a:pt x="53094" y="2594"/>
                  </a:lnTo>
                  <a:lnTo>
                    <a:pt x="41323" y="0"/>
                  </a:lnTo>
                  <a:close/>
                </a:path>
                <a:path w="74295" h="22860">
                  <a:moveTo>
                    <a:pt x="65402" y="8990"/>
                  </a:moveTo>
                  <a:lnTo>
                    <a:pt x="39600" y="8990"/>
                  </a:lnTo>
                  <a:lnTo>
                    <a:pt x="51468" y="11439"/>
                  </a:lnTo>
                  <a:lnTo>
                    <a:pt x="62484" y="17119"/>
                  </a:lnTo>
                  <a:lnTo>
                    <a:pt x="72133" y="20925"/>
                  </a:lnTo>
                  <a:lnTo>
                    <a:pt x="74017" y="16116"/>
                  </a:lnTo>
                  <a:lnTo>
                    <a:pt x="65402" y="8990"/>
                  </a:lnTo>
                  <a:close/>
                </a:path>
              </a:pathLst>
            </a:custGeom>
            <a:solidFill>
              <a:srgbClr val="7E8D96"/>
            </a:solidFill>
          </p:spPr>
          <p:txBody>
            <a:bodyPr wrap="square" lIns="0" tIns="0" rIns="0" bIns="0" rtlCol="0"/>
            <a:lstStyle/>
            <a:p>
              <a:endParaRPr sz="800" dirty="0">
                <a:latin typeface="+mj-lt"/>
              </a:endParaRPr>
            </a:p>
          </p:txBody>
        </p:sp>
        <p:sp>
          <p:nvSpPr>
            <p:cNvPr id="68" name="object 52"/>
            <p:cNvSpPr/>
            <p:nvPr/>
          </p:nvSpPr>
          <p:spPr>
            <a:xfrm>
              <a:off x="5042964" y="6297526"/>
              <a:ext cx="52069" cy="19685"/>
            </a:xfrm>
            <a:custGeom>
              <a:avLst/>
              <a:gdLst/>
              <a:ahLst/>
              <a:cxnLst/>
              <a:rect l="l" t="t" r="r" b="b"/>
              <a:pathLst>
                <a:path w="52070" h="19685">
                  <a:moveTo>
                    <a:pt x="29309" y="0"/>
                  </a:moveTo>
                  <a:lnTo>
                    <a:pt x="17887" y="1020"/>
                  </a:lnTo>
                  <a:lnTo>
                    <a:pt x="7492" y="6420"/>
                  </a:lnTo>
                  <a:lnTo>
                    <a:pt x="4660" y="8912"/>
                  </a:lnTo>
                  <a:lnTo>
                    <a:pt x="0" y="13484"/>
                  </a:lnTo>
                  <a:lnTo>
                    <a:pt x="6985" y="19212"/>
                  </a:lnTo>
                  <a:lnTo>
                    <a:pt x="10477" y="15783"/>
                  </a:lnTo>
                  <a:lnTo>
                    <a:pt x="21213" y="9621"/>
                  </a:lnTo>
                  <a:lnTo>
                    <a:pt x="48422" y="9621"/>
                  </a:lnTo>
                  <a:lnTo>
                    <a:pt x="40816" y="3592"/>
                  </a:lnTo>
                  <a:lnTo>
                    <a:pt x="29309" y="0"/>
                  </a:lnTo>
                  <a:close/>
                </a:path>
                <a:path w="52070" h="19685">
                  <a:moveTo>
                    <a:pt x="48422" y="9621"/>
                  </a:moveTo>
                  <a:lnTo>
                    <a:pt x="21213" y="9621"/>
                  </a:lnTo>
                  <a:lnTo>
                    <a:pt x="32984" y="9800"/>
                  </a:lnTo>
                  <a:lnTo>
                    <a:pt x="46357" y="14869"/>
                  </a:lnTo>
                  <a:lnTo>
                    <a:pt x="51462" y="12031"/>
                  </a:lnTo>
                  <a:lnTo>
                    <a:pt x="48422" y="9621"/>
                  </a:lnTo>
                  <a:close/>
                </a:path>
              </a:pathLst>
            </a:custGeom>
            <a:solidFill>
              <a:srgbClr val="7E8D96"/>
            </a:solidFill>
          </p:spPr>
          <p:txBody>
            <a:bodyPr wrap="square" lIns="0" tIns="0" rIns="0" bIns="0" rtlCol="0"/>
            <a:lstStyle/>
            <a:p>
              <a:endParaRPr sz="800" dirty="0">
                <a:latin typeface="+mj-lt"/>
              </a:endParaRPr>
            </a:p>
          </p:txBody>
        </p:sp>
        <p:sp>
          <p:nvSpPr>
            <p:cNvPr id="69" name="object 53"/>
            <p:cNvSpPr/>
            <p:nvPr/>
          </p:nvSpPr>
          <p:spPr>
            <a:xfrm>
              <a:off x="5054695" y="6314499"/>
              <a:ext cx="30480" cy="29209"/>
            </a:xfrm>
            <a:custGeom>
              <a:avLst/>
              <a:gdLst/>
              <a:ahLst/>
              <a:cxnLst/>
              <a:rect l="l" t="t" r="r" b="b"/>
              <a:pathLst>
                <a:path w="30479" h="29210">
                  <a:moveTo>
                    <a:pt x="19697" y="0"/>
                  </a:moveTo>
                  <a:lnTo>
                    <a:pt x="11582" y="0"/>
                  </a:lnTo>
                  <a:lnTo>
                    <a:pt x="5791" y="4648"/>
                  </a:lnTo>
                  <a:lnTo>
                    <a:pt x="0" y="10452"/>
                  </a:lnTo>
                  <a:lnTo>
                    <a:pt x="0" y="18580"/>
                  </a:lnTo>
                  <a:lnTo>
                    <a:pt x="5791" y="24383"/>
                  </a:lnTo>
                  <a:lnTo>
                    <a:pt x="11582" y="29032"/>
                  </a:lnTo>
                  <a:lnTo>
                    <a:pt x="19697" y="29032"/>
                  </a:lnTo>
                  <a:lnTo>
                    <a:pt x="25501" y="24383"/>
                  </a:lnTo>
                  <a:lnTo>
                    <a:pt x="30137" y="18580"/>
                  </a:lnTo>
                  <a:lnTo>
                    <a:pt x="30137" y="10452"/>
                  </a:lnTo>
                  <a:lnTo>
                    <a:pt x="25501" y="4648"/>
                  </a:lnTo>
                  <a:lnTo>
                    <a:pt x="19697" y="0"/>
                  </a:lnTo>
                  <a:close/>
                </a:path>
              </a:pathLst>
            </a:custGeom>
            <a:solidFill>
              <a:srgbClr val="7E8D96"/>
            </a:solidFill>
          </p:spPr>
          <p:txBody>
            <a:bodyPr wrap="square" lIns="0" tIns="0" rIns="0" bIns="0" rtlCol="0"/>
            <a:lstStyle/>
            <a:p>
              <a:endParaRPr sz="800" dirty="0">
                <a:latin typeface="+mj-lt"/>
              </a:endParaRPr>
            </a:p>
          </p:txBody>
        </p:sp>
        <p:sp>
          <p:nvSpPr>
            <p:cNvPr id="70" name="object 54"/>
            <p:cNvSpPr/>
            <p:nvPr/>
          </p:nvSpPr>
          <p:spPr>
            <a:xfrm>
              <a:off x="5062410" y="6444573"/>
              <a:ext cx="64769" cy="21590"/>
            </a:xfrm>
            <a:custGeom>
              <a:avLst/>
              <a:gdLst/>
              <a:ahLst/>
              <a:cxnLst/>
              <a:rect l="l" t="t" r="r" b="b"/>
              <a:pathLst>
                <a:path w="64770" h="21589">
                  <a:moveTo>
                    <a:pt x="31087" y="0"/>
                  </a:moveTo>
                  <a:lnTo>
                    <a:pt x="19328" y="2529"/>
                  </a:lnTo>
                  <a:lnTo>
                    <a:pt x="8356" y="8190"/>
                  </a:lnTo>
                  <a:lnTo>
                    <a:pt x="0" y="16398"/>
                  </a:lnTo>
                  <a:lnTo>
                    <a:pt x="5537" y="20995"/>
                  </a:lnTo>
                  <a:lnTo>
                    <a:pt x="8305" y="18239"/>
                  </a:lnTo>
                  <a:lnTo>
                    <a:pt x="18490" y="11076"/>
                  </a:lnTo>
                  <a:lnTo>
                    <a:pt x="30161" y="7699"/>
                  </a:lnTo>
                  <a:lnTo>
                    <a:pt x="58780" y="7699"/>
                  </a:lnTo>
                  <a:lnTo>
                    <a:pt x="54397" y="4599"/>
                  </a:lnTo>
                  <a:lnTo>
                    <a:pt x="42990" y="667"/>
                  </a:lnTo>
                  <a:lnTo>
                    <a:pt x="31087" y="0"/>
                  </a:lnTo>
                  <a:close/>
                </a:path>
                <a:path w="64770" h="21589">
                  <a:moveTo>
                    <a:pt x="58780" y="7699"/>
                  </a:moveTo>
                  <a:lnTo>
                    <a:pt x="30161" y="7699"/>
                  </a:lnTo>
                  <a:lnTo>
                    <a:pt x="42170" y="8222"/>
                  </a:lnTo>
                  <a:lnTo>
                    <a:pt x="53367" y="12762"/>
                  </a:lnTo>
                  <a:lnTo>
                    <a:pt x="63874" y="16762"/>
                  </a:lnTo>
                  <a:lnTo>
                    <a:pt x="64665" y="11861"/>
                  </a:lnTo>
                  <a:lnTo>
                    <a:pt x="58780" y="7699"/>
                  </a:lnTo>
                  <a:close/>
                </a:path>
              </a:pathLst>
            </a:custGeom>
            <a:solidFill>
              <a:srgbClr val="7E8D96"/>
            </a:solidFill>
          </p:spPr>
          <p:txBody>
            <a:bodyPr wrap="square" lIns="0" tIns="0" rIns="0" bIns="0" rtlCol="0"/>
            <a:lstStyle/>
            <a:p>
              <a:endParaRPr sz="800" dirty="0">
                <a:latin typeface="+mj-lt"/>
              </a:endParaRPr>
            </a:p>
          </p:txBody>
        </p:sp>
        <p:sp>
          <p:nvSpPr>
            <p:cNvPr id="71" name="object 55"/>
            <p:cNvSpPr/>
            <p:nvPr/>
          </p:nvSpPr>
          <p:spPr>
            <a:xfrm>
              <a:off x="5074385" y="6461456"/>
              <a:ext cx="44450" cy="16510"/>
            </a:xfrm>
            <a:custGeom>
              <a:avLst/>
              <a:gdLst/>
              <a:ahLst/>
              <a:cxnLst/>
              <a:rect l="l" t="t" r="r" b="b"/>
              <a:pathLst>
                <a:path w="44450" h="16510">
                  <a:moveTo>
                    <a:pt x="18375" y="0"/>
                  </a:moveTo>
                  <a:lnTo>
                    <a:pt x="7191" y="4745"/>
                  </a:lnTo>
                  <a:lnTo>
                    <a:pt x="3695" y="7725"/>
                  </a:lnTo>
                  <a:lnTo>
                    <a:pt x="0" y="10519"/>
                  </a:lnTo>
                  <a:lnTo>
                    <a:pt x="5549" y="16094"/>
                  </a:lnTo>
                  <a:lnTo>
                    <a:pt x="8318" y="12373"/>
                  </a:lnTo>
                  <a:lnTo>
                    <a:pt x="19228" y="7356"/>
                  </a:lnTo>
                  <a:lnTo>
                    <a:pt x="41219" y="7356"/>
                  </a:lnTo>
                  <a:lnTo>
                    <a:pt x="40665" y="6798"/>
                  </a:lnTo>
                  <a:lnTo>
                    <a:pt x="30214" y="586"/>
                  </a:lnTo>
                  <a:lnTo>
                    <a:pt x="18375" y="0"/>
                  </a:lnTo>
                  <a:close/>
                </a:path>
                <a:path w="44450" h="16510">
                  <a:moveTo>
                    <a:pt x="41219" y="7356"/>
                  </a:moveTo>
                  <a:lnTo>
                    <a:pt x="19228" y="7356"/>
                  </a:lnTo>
                  <a:lnTo>
                    <a:pt x="30954" y="9271"/>
                  </a:lnTo>
                  <a:lnTo>
                    <a:pt x="38811" y="16094"/>
                  </a:lnTo>
                  <a:lnTo>
                    <a:pt x="44361" y="10519"/>
                  </a:lnTo>
                  <a:lnTo>
                    <a:pt x="41219" y="7356"/>
                  </a:lnTo>
                  <a:close/>
                </a:path>
              </a:pathLst>
            </a:custGeom>
            <a:solidFill>
              <a:srgbClr val="7E8D96"/>
            </a:solidFill>
          </p:spPr>
          <p:txBody>
            <a:bodyPr wrap="square" lIns="0" tIns="0" rIns="0" bIns="0" rtlCol="0"/>
            <a:lstStyle/>
            <a:p>
              <a:endParaRPr sz="800" dirty="0">
                <a:latin typeface="+mj-lt"/>
              </a:endParaRPr>
            </a:p>
          </p:txBody>
        </p:sp>
        <p:sp>
          <p:nvSpPr>
            <p:cNvPr id="72" name="object 56"/>
            <p:cNvSpPr/>
            <p:nvPr/>
          </p:nvSpPr>
          <p:spPr>
            <a:xfrm>
              <a:off x="5084588" y="6474886"/>
              <a:ext cx="24130" cy="25400"/>
            </a:xfrm>
            <a:custGeom>
              <a:avLst/>
              <a:gdLst/>
              <a:ahLst/>
              <a:cxnLst/>
              <a:rect l="l" t="t" r="r" b="b"/>
              <a:pathLst>
                <a:path w="24129" h="25400">
                  <a:moveTo>
                    <a:pt x="15659" y="0"/>
                  </a:moveTo>
                  <a:lnTo>
                    <a:pt x="8293" y="0"/>
                  </a:lnTo>
                  <a:lnTo>
                    <a:pt x="3683" y="4597"/>
                  </a:lnTo>
                  <a:lnTo>
                    <a:pt x="0" y="9194"/>
                  </a:lnTo>
                  <a:lnTo>
                    <a:pt x="0" y="16560"/>
                  </a:lnTo>
                  <a:lnTo>
                    <a:pt x="8293" y="24841"/>
                  </a:lnTo>
                  <a:lnTo>
                    <a:pt x="15659" y="24841"/>
                  </a:lnTo>
                  <a:lnTo>
                    <a:pt x="20269" y="20243"/>
                  </a:lnTo>
                  <a:lnTo>
                    <a:pt x="23952" y="15633"/>
                  </a:lnTo>
                  <a:lnTo>
                    <a:pt x="23952" y="9194"/>
                  </a:lnTo>
                  <a:lnTo>
                    <a:pt x="19342" y="4597"/>
                  </a:lnTo>
                  <a:lnTo>
                    <a:pt x="15659" y="0"/>
                  </a:lnTo>
                  <a:close/>
                </a:path>
              </a:pathLst>
            </a:custGeom>
            <a:solidFill>
              <a:srgbClr val="7E8D96"/>
            </a:solidFill>
          </p:spPr>
          <p:txBody>
            <a:bodyPr wrap="square" lIns="0" tIns="0" rIns="0" bIns="0" rtlCol="0"/>
            <a:lstStyle/>
            <a:p>
              <a:endParaRPr sz="800" dirty="0">
                <a:latin typeface="+mj-lt"/>
              </a:endParaRPr>
            </a:p>
          </p:txBody>
        </p:sp>
        <p:sp>
          <p:nvSpPr>
            <p:cNvPr id="73" name="object 57"/>
            <p:cNvSpPr/>
            <p:nvPr/>
          </p:nvSpPr>
          <p:spPr>
            <a:xfrm>
              <a:off x="5009617" y="6416780"/>
              <a:ext cx="172720" cy="116839"/>
            </a:xfrm>
            <a:custGeom>
              <a:avLst/>
              <a:gdLst/>
              <a:ahLst/>
              <a:cxnLst/>
              <a:rect l="l" t="t" r="r" b="b"/>
              <a:pathLst>
                <a:path w="172720" h="116840">
                  <a:moveTo>
                    <a:pt x="164249" y="0"/>
                  </a:moveTo>
                  <a:lnTo>
                    <a:pt x="8305" y="0"/>
                  </a:lnTo>
                  <a:lnTo>
                    <a:pt x="0" y="8267"/>
                  </a:lnTo>
                  <a:lnTo>
                    <a:pt x="0" y="108394"/>
                  </a:lnTo>
                  <a:lnTo>
                    <a:pt x="8305" y="116649"/>
                  </a:lnTo>
                  <a:lnTo>
                    <a:pt x="164249" y="116649"/>
                  </a:lnTo>
                  <a:lnTo>
                    <a:pt x="170714" y="110223"/>
                  </a:lnTo>
                  <a:lnTo>
                    <a:pt x="12001" y="110223"/>
                  </a:lnTo>
                  <a:lnTo>
                    <a:pt x="6464" y="105638"/>
                  </a:lnTo>
                  <a:lnTo>
                    <a:pt x="6464" y="11023"/>
                  </a:lnTo>
                  <a:lnTo>
                    <a:pt x="12001" y="6426"/>
                  </a:lnTo>
                  <a:lnTo>
                    <a:pt x="170704" y="6426"/>
                  </a:lnTo>
                  <a:lnTo>
                    <a:pt x="164249" y="0"/>
                  </a:lnTo>
                  <a:close/>
                </a:path>
                <a:path w="172720" h="116840">
                  <a:moveTo>
                    <a:pt x="170704" y="6426"/>
                  </a:moveTo>
                  <a:lnTo>
                    <a:pt x="161480" y="6426"/>
                  </a:lnTo>
                  <a:lnTo>
                    <a:pt x="166090" y="11023"/>
                  </a:lnTo>
                  <a:lnTo>
                    <a:pt x="166090" y="105638"/>
                  </a:lnTo>
                  <a:lnTo>
                    <a:pt x="161480" y="110223"/>
                  </a:lnTo>
                  <a:lnTo>
                    <a:pt x="170714" y="110223"/>
                  </a:lnTo>
                  <a:lnTo>
                    <a:pt x="172554" y="108394"/>
                  </a:lnTo>
                  <a:lnTo>
                    <a:pt x="172554" y="8267"/>
                  </a:lnTo>
                  <a:lnTo>
                    <a:pt x="170704" y="6426"/>
                  </a:lnTo>
                  <a:close/>
                </a:path>
              </a:pathLst>
            </a:custGeom>
            <a:solidFill>
              <a:srgbClr val="7E8D96"/>
            </a:solidFill>
          </p:spPr>
          <p:txBody>
            <a:bodyPr wrap="square" lIns="0" tIns="0" rIns="0" bIns="0" rtlCol="0"/>
            <a:lstStyle/>
            <a:p>
              <a:endParaRPr sz="800" dirty="0">
                <a:latin typeface="+mj-lt"/>
              </a:endParaRPr>
            </a:p>
          </p:txBody>
        </p:sp>
        <p:sp>
          <p:nvSpPr>
            <p:cNvPr id="74" name="object 58"/>
            <p:cNvSpPr/>
            <p:nvPr/>
          </p:nvSpPr>
          <p:spPr>
            <a:xfrm>
              <a:off x="5069503" y="6564041"/>
              <a:ext cx="53975" cy="9525"/>
            </a:xfrm>
            <a:custGeom>
              <a:avLst/>
              <a:gdLst/>
              <a:ahLst/>
              <a:cxnLst/>
              <a:rect l="l" t="t" r="r" b="b"/>
              <a:pathLst>
                <a:path w="53975" h="9525">
                  <a:moveTo>
                    <a:pt x="49047" y="0"/>
                  </a:moveTo>
                  <a:lnTo>
                    <a:pt x="3708" y="0"/>
                  </a:lnTo>
                  <a:lnTo>
                    <a:pt x="0" y="9309"/>
                  </a:lnTo>
                  <a:lnTo>
                    <a:pt x="53670" y="9309"/>
                  </a:lnTo>
                  <a:lnTo>
                    <a:pt x="49047" y="0"/>
                  </a:lnTo>
                  <a:close/>
                </a:path>
              </a:pathLst>
            </a:custGeom>
            <a:solidFill>
              <a:srgbClr val="7E8D96"/>
            </a:solidFill>
          </p:spPr>
          <p:txBody>
            <a:bodyPr wrap="square" lIns="0" tIns="0" rIns="0" bIns="0" rtlCol="0"/>
            <a:lstStyle/>
            <a:p>
              <a:endParaRPr sz="800" dirty="0">
                <a:latin typeface="+mj-lt"/>
              </a:endParaRPr>
            </a:p>
          </p:txBody>
        </p:sp>
        <p:sp>
          <p:nvSpPr>
            <p:cNvPr id="75" name="object 59"/>
            <p:cNvSpPr/>
            <p:nvPr/>
          </p:nvSpPr>
          <p:spPr>
            <a:xfrm>
              <a:off x="4995867" y="6537426"/>
              <a:ext cx="200660" cy="46355"/>
            </a:xfrm>
            <a:custGeom>
              <a:avLst/>
              <a:gdLst/>
              <a:ahLst/>
              <a:cxnLst/>
              <a:rect l="l" t="t" r="r" b="b"/>
              <a:pathLst>
                <a:path w="200660" h="46354">
                  <a:moveTo>
                    <a:pt x="180695" y="0"/>
                  </a:moveTo>
                  <a:lnTo>
                    <a:pt x="20281" y="0"/>
                  </a:lnTo>
                  <a:lnTo>
                    <a:pt x="19367" y="927"/>
                  </a:lnTo>
                  <a:lnTo>
                    <a:pt x="18440" y="2768"/>
                  </a:lnTo>
                  <a:lnTo>
                    <a:pt x="9025" y="21075"/>
                  </a:lnTo>
                  <a:lnTo>
                    <a:pt x="4473" y="30518"/>
                  </a:lnTo>
                  <a:lnTo>
                    <a:pt x="1606" y="37833"/>
                  </a:lnTo>
                  <a:lnTo>
                    <a:pt x="927" y="40601"/>
                  </a:lnTo>
                  <a:lnTo>
                    <a:pt x="0" y="41516"/>
                  </a:lnTo>
                  <a:lnTo>
                    <a:pt x="0" y="44284"/>
                  </a:lnTo>
                  <a:lnTo>
                    <a:pt x="927" y="46126"/>
                  </a:lnTo>
                  <a:lnTo>
                    <a:pt x="199136" y="46126"/>
                  </a:lnTo>
                  <a:lnTo>
                    <a:pt x="200050" y="44284"/>
                  </a:lnTo>
                  <a:lnTo>
                    <a:pt x="200050" y="41516"/>
                  </a:lnTo>
                  <a:lnTo>
                    <a:pt x="199136" y="39674"/>
                  </a:lnTo>
                  <a:lnTo>
                    <a:pt x="198731" y="38747"/>
                  </a:lnTo>
                  <a:lnTo>
                    <a:pt x="71907" y="38747"/>
                  </a:lnTo>
                  <a:lnTo>
                    <a:pt x="70993" y="37833"/>
                  </a:lnTo>
                  <a:lnTo>
                    <a:pt x="70993" y="35979"/>
                  </a:lnTo>
                  <a:lnTo>
                    <a:pt x="76517" y="25831"/>
                  </a:lnTo>
                  <a:lnTo>
                    <a:pt x="76517" y="24917"/>
                  </a:lnTo>
                  <a:lnTo>
                    <a:pt x="77444" y="23990"/>
                  </a:lnTo>
                  <a:lnTo>
                    <a:pt x="192152" y="23990"/>
                  </a:lnTo>
                  <a:lnTo>
                    <a:pt x="186257" y="11905"/>
                  </a:lnTo>
                  <a:lnTo>
                    <a:pt x="180695" y="927"/>
                  </a:lnTo>
                  <a:lnTo>
                    <a:pt x="180695" y="0"/>
                  </a:lnTo>
                  <a:close/>
                </a:path>
                <a:path w="200660" h="46354">
                  <a:moveTo>
                    <a:pt x="192152" y="23990"/>
                  </a:moveTo>
                  <a:lnTo>
                    <a:pt x="123532" y="23990"/>
                  </a:lnTo>
                  <a:lnTo>
                    <a:pt x="123532" y="25831"/>
                  </a:lnTo>
                  <a:lnTo>
                    <a:pt x="129070" y="35979"/>
                  </a:lnTo>
                  <a:lnTo>
                    <a:pt x="129070" y="37833"/>
                  </a:lnTo>
                  <a:lnTo>
                    <a:pt x="128143" y="38747"/>
                  </a:lnTo>
                  <a:lnTo>
                    <a:pt x="198731" y="38747"/>
                  </a:lnTo>
                  <a:lnTo>
                    <a:pt x="193473" y="26697"/>
                  </a:lnTo>
                  <a:lnTo>
                    <a:pt x="192152" y="23990"/>
                  </a:lnTo>
                  <a:close/>
                </a:path>
              </a:pathLst>
            </a:custGeom>
            <a:solidFill>
              <a:srgbClr val="7E8D96"/>
            </a:solidFill>
          </p:spPr>
          <p:txBody>
            <a:bodyPr wrap="square" lIns="0" tIns="0" rIns="0" bIns="0" rtlCol="0"/>
            <a:lstStyle/>
            <a:p>
              <a:endParaRPr sz="800" dirty="0">
                <a:latin typeface="+mj-lt"/>
              </a:endParaRPr>
            </a:p>
          </p:txBody>
        </p:sp>
        <p:sp>
          <p:nvSpPr>
            <p:cNvPr id="76" name="object 60"/>
            <p:cNvSpPr/>
            <p:nvPr/>
          </p:nvSpPr>
          <p:spPr>
            <a:xfrm>
              <a:off x="3782662" y="7745253"/>
              <a:ext cx="29209" cy="155575"/>
            </a:xfrm>
            <a:custGeom>
              <a:avLst/>
              <a:gdLst/>
              <a:ahLst/>
              <a:cxnLst/>
              <a:rect l="l" t="t" r="r" b="b"/>
              <a:pathLst>
                <a:path w="29210" h="155575">
                  <a:moveTo>
                    <a:pt x="28892" y="0"/>
                  </a:moveTo>
                  <a:lnTo>
                    <a:pt x="16531" y="5442"/>
                  </a:lnTo>
                  <a:lnTo>
                    <a:pt x="6934" y="14868"/>
                  </a:lnTo>
                  <a:lnTo>
                    <a:pt x="1175" y="27202"/>
                  </a:lnTo>
                  <a:lnTo>
                    <a:pt x="0" y="121831"/>
                  </a:lnTo>
                  <a:lnTo>
                    <a:pt x="2528" y="135255"/>
                  </a:lnTo>
                  <a:lnTo>
                    <a:pt x="9440" y="146738"/>
                  </a:lnTo>
                  <a:lnTo>
                    <a:pt x="19727" y="155409"/>
                  </a:lnTo>
                  <a:lnTo>
                    <a:pt x="26377" y="153225"/>
                  </a:lnTo>
                  <a:lnTo>
                    <a:pt x="23863" y="146939"/>
                  </a:lnTo>
                  <a:lnTo>
                    <a:pt x="23863" y="11303"/>
                  </a:lnTo>
                  <a:lnTo>
                    <a:pt x="26377" y="5029"/>
                  </a:lnTo>
                  <a:lnTo>
                    <a:pt x="28892" y="0"/>
                  </a:lnTo>
                  <a:close/>
                </a:path>
              </a:pathLst>
            </a:custGeom>
            <a:solidFill>
              <a:srgbClr val="7E8D96"/>
            </a:solidFill>
          </p:spPr>
          <p:txBody>
            <a:bodyPr wrap="square" lIns="0" tIns="0" rIns="0" bIns="0" rtlCol="0"/>
            <a:lstStyle/>
            <a:p>
              <a:endParaRPr sz="800" dirty="0">
                <a:latin typeface="+mj-lt"/>
              </a:endParaRPr>
            </a:p>
          </p:txBody>
        </p:sp>
        <p:sp>
          <p:nvSpPr>
            <p:cNvPr id="77" name="object 61"/>
            <p:cNvSpPr/>
            <p:nvPr/>
          </p:nvSpPr>
          <p:spPr>
            <a:xfrm>
              <a:off x="3817564" y="7730207"/>
              <a:ext cx="69215" cy="187960"/>
            </a:xfrm>
            <a:custGeom>
              <a:avLst/>
              <a:gdLst/>
              <a:ahLst/>
              <a:cxnLst/>
              <a:rect l="l" t="t" r="r" b="b"/>
              <a:pathLst>
                <a:path w="69214" h="187959">
                  <a:moveTo>
                    <a:pt x="33985" y="0"/>
                  </a:moveTo>
                  <a:lnTo>
                    <a:pt x="20007" y="2955"/>
                  </a:lnTo>
                  <a:lnTo>
                    <a:pt x="8869" y="10983"/>
                  </a:lnTo>
                  <a:lnTo>
                    <a:pt x="1831" y="22827"/>
                  </a:lnTo>
                  <a:lnTo>
                    <a:pt x="0" y="154444"/>
                  </a:lnTo>
                  <a:lnTo>
                    <a:pt x="2859" y="168369"/>
                  </a:lnTo>
                  <a:lnTo>
                    <a:pt x="10643" y="179825"/>
                  </a:lnTo>
                  <a:lnTo>
                    <a:pt x="22156" y="187360"/>
                  </a:lnTo>
                  <a:lnTo>
                    <a:pt x="40172" y="186445"/>
                  </a:lnTo>
                  <a:lnTo>
                    <a:pt x="53774" y="181468"/>
                  </a:lnTo>
                  <a:lnTo>
                    <a:pt x="57398" y="178295"/>
                  </a:lnTo>
                  <a:lnTo>
                    <a:pt x="35242" y="178295"/>
                  </a:lnTo>
                  <a:lnTo>
                    <a:pt x="21607" y="173876"/>
                  </a:lnTo>
                  <a:lnTo>
                    <a:pt x="13562" y="163005"/>
                  </a:lnTo>
                  <a:lnTo>
                    <a:pt x="12604" y="33909"/>
                  </a:lnTo>
                  <a:lnTo>
                    <a:pt x="12585" y="23863"/>
                  </a:lnTo>
                  <a:lnTo>
                    <a:pt x="16370" y="17576"/>
                  </a:lnTo>
                  <a:lnTo>
                    <a:pt x="22656" y="12560"/>
                  </a:lnTo>
                  <a:lnTo>
                    <a:pt x="60841" y="12560"/>
                  </a:lnTo>
                  <a:lnTo>
                    <a:pt x="58412" y="9191"/>
                  </a:lnTo>
                  <a:lnTo>
                    <a:pt x="46485" y="2086"/>
                  </a:lnTo>
                  <a:lnTo>
                    <a:pt x="33985" y="0"/>
                  </a:lnTo>
                  <a:close/>
                </a:path>
                <a:path w="69214" h="187959">
                  <a:moveTo>
                    <a:pt x="60841" y="12560"/>
                  </a:moveTo>
                  <a:lnTo>
                    <a:pt x="22656" y="12560"/>
                  </a:lnTo>
                  <a:lnTo>
                    <a:pt x="22656" y="150672"/>
                  </a:lnTo>
                  <a:lnTo>
                    <a:pt x="25906" y="164048"/>
                  </a:lnTo>
                  <a:lnTo>
                    <a:pt x="34863" y="173876"/>
                  </a:lnTo>
                  <a:lnTo>
                    <a:pt x="39014" y="178295"/>
                  </a:lnTo>
                  <a:lnTo>
                    <a:pt x="57398" y="178295"/>
                  </a:lnTo>
                  <a:lnTo>
                    <a:pt x="63062" y="173336"/>
                  </a:lnTo>
                  <a:lnTo>
                    <a:pt x="68109" y="163005"/>
                  </a:lnTo>
                  <a:lnTo>
                    <a:pt x="68236" y="150672"/>
                  </a:lnTo>
                  <a:lnTo>
                    <a:pt x="69227" y="33909"/>
                  </a:lnTo>
                  <a:lnTo>
                    <a:pt x="66347" y="20195"/>
                  </a:lnTo>
                  <a:lnTo>
                    <a:pt x="60841" y="12560"/>
                  </a:lnTo>
                  <a:close/>
                </a:path>
              </a:pathLst>
            </a:custGeom>
            <a:solidFill>
              <a:srgbClr val="7E8D96"/>
            </a:solidFill>
          </p:spPr>
          <p:txBody>
            <a:bodyPr wrap="square" lIns="0" tIns="0" rIns="0" bIns="0" rtlCol="0"/>
            <a:lstStyle/>
            <a:p>
              <a:endParaRPr sz="800" dirty="0">
                <a:latin typeface="+mj-lt"/>
              </a:endParaRPr>
            </a:p>
          </p:txBody>
        </p:sp>
        <p:sp>
          <p:nvSpPr>
            <p:cNvPr id="78" name="object 62"/>
            <p:cNvSpPr/>
            <p:nvPr/>
          </p:nvSpPr>
          <p:spPr>
            <a:xfrm>
              <a:off x="3892807" y="7744049"/>
              <a:ext cx="150495" cy="161925"/>
            </a:xfrm>
            <a:custGeom>
              <a:avLst/>
              <a:gdLst/>
              <a:ahLst/>
              <a:cxnLst/>
              <a:rect l="l" t="t" r="r" b="b"/>
              <a:pathLst>
                <a:path w="150495" h="161925">
                  <a:moveTo>
                    <a:pt x="111594" y="0"/>
                  </a:moveTo>
                  <a:lnTo>
                    <a:pt x="0" y="0"/>
                  </a:lnTo>
                  <a:lnTo>
                    <a:pt x="5016" y="12560"/>
                  </a:lnTo>
                  <a:lnTo>
                    <a:pt x="5016" y="148107"/>
                  </a:lnTo>
                  <a:lnTo>
                    <a:pt x="2501" y="155638"/>
                  </a:lnTo>
                  <a:lnTo>
                    <a:pt x="0" y="161912"/>
                  </a:lnTo>
                  <a:lnTo>
                    <a:pt x="111594" y="161912"/>
                  </a:lnTo>
                  <a:lnTo>
                    <a:pt x="125586" y="159271"/>
                  </a:lnTo>
                  <a:lnTo>
                    <a:pt x="129448" y="156895"/>
                  </a:lnTo>
                  <a:lnTo>
                    <a:pt x="102819" y="156895"/>
                  </a:lnTo>
                  <a:lnTo>
                    <a:pt x="116541" y="153823"/>
                  </a:lnTo>
                  <a:lnTo>
                    <a:pt x="127541" y="145579"/>
                  </a:lnTo>
                  <a:lnTo>
                    <a:pt x="130507" y="140576"/>
                  </a:lnTo>
                  <a:lnTo>
                    <a:pt x="28841" y="140576"/>
                  </a:lnTo>
                  <a:lnTo>
                    <a:pt x="23825" y="134302"/>
                  </a:lnTo>
                  <a:lnTo>
                    <a:pt x="23825" y="121754"/>
                  </a:lnTo>
                  <a:lnTo>
                    <a:pt x="28841" y="116725"/>
                  </a:lnTo>
                  <a:lnTo>
                    <a:pt x="134942" y="116725"/>
                  </a:lnTo>
                  <a:lnTo>
                    <a:pt x="135082" y="109194"/>
                  </a:lnTo>
                  <a:lnTo>
                    <a:pt x="28841" y="109194"/>
                  </a:lnTo>
                  <a:lnTo>
                    <a:pt x="23825" y="104178"/>
                  </a:lnTo>
                  <a:lnTo>
                    <a:pt x="23825" y="90373"/>
                  </a:lnTo>
                  <a:lnTo>
                    <a:pt x="28841" y="85356"/>
                  </a:lnTo>
                  <a:lnTo>
                    <a:pt x="135528" y="85356"/>
                  </a:lnTo>
                  <a:lnTo>
                    <a:pt x="135645" y="79070"/>
                  </a:lnTo>
                  <a:lnTo>
                    <a:pt x="28841" y="79070"/>
                  </a:lnTo>
                  <a:lnTo>
                    <a:pt x="23825" y="72796"/>
                  </a:lnTo>
                  <a:lnTo>
                    <a:pt x="23825" y="60248"/>
                  </a:lnTo>
                  <a:lnTo>
                    <a:pt x="28841" y="55232"/>
                  </a:lnTo>
                  <a:lnTo>
                    <a:pt x="136091" y="55232"/>
                  </a:lnTo>
                  <a:lnTo>
                    <a:pt x="136325" y="42684"/>
                  </a:lnTo>
                  <a:lnTo>
                    <a:pt x="30086" y="42684"/>
                  </a:lnTo>
                  <a:lnTo>
                    <a:pt x="25069" y="36398"/>
                  </a:lnTo>
                  <a:lnTo>
                    <a:pt x="25069" y="22593"/>
                  </a:lnTo>
                  <a:lnTo>
                    <a:pt x="30086" y="16319"/>
                  </a:lnTo>
                  <a:lnTo>
                    <a:pt x="143025" y="16319"/>
                  </a:lnTo>
                  <a:lnTo>
                    <a:pt x="140292" y="12098"/>
                  </a:lnTo>
                  <a:lnTo>
                    <a:pt x="129177" y="3997"/>
                  </a:lnTo>
                  <a:lnTo>
                    <a:pt x="115473" y="181"/>
                  </a:lnTo>
                  <a:lnTo>
                    <a:pt x="111594" y="0"/>
                  </a:lnTo>
                  <a:close/>
                </a:path>
                <a:path w="150495" h="161925">
                  <a:moveTo>
                    <a:pt x="143025" y="16319"/>
                  </a:moveTo>
                  <a:lnTo>
                    <a:pt x="136677" y="16319"/>
                  </a:lnTo>
                  <a:lnTo>
                    <a:pt x="140436" y="21348"/>
                  </a:lnTo>
                  <a:lnTo>
                    <a:pt x="144195" y="28867"/>
                  </a:lnTo>
                  <a:lnTo>
                    <a:pt x="144195" y="125514"/>
                  </a:lnTo>
                  <a:lnTo>
                    <a:pt x="141038" y="139449"/>
                  </a:lnTo>
                  <a:lnTo>
                    <a:pt x="132510" y="150116"/>
                  </a:lnTo>
                  <a:lnTo>
                    <a:pt x="120023" y="156100"/>
                  </a:lnTo>
                  <a:lnTo>
                    <a:pt x="102819" y="156895"/>
                  </a:lnTo>
                  <a:lnTo>
                    <a:pt x="129448" y="156895"/>
                  </a:lnTo>
                  <a:lnTo>
                    <a:pt x="150205" y="116725"/>
                  </a:lnTo>
                  <a:lnTo>
                    <a:pt x="150469" y="37655"/>
                  </a:lnTo>
                  <a:lnTo>
                    <a:pt x="147746" y="23610"/>
                  </a:lnTo>
                  <a:lnTo>
                    <a:pt x="143025" y="16319"/>
                  </a:lnTo>
                  <a:close/>
                </a:path>
                <a:path w="150495" h="161925">
                  <a:moveTo>
                    <a:pt x="62687" y="116725"/>
                  </a:moveTo>
                  <a:lnTo>
                    <a:pt x="42633" y="116725"/>
                  </a:lnTo>
                  <a:lnTo>
                    <a:pt x="47650" y="121754"/>
                  </a:lnTo>
                  <a:lnTo>
                    <a:pt x="47650" y="134302"/>
                  </a:lnTo>
                  <a:lnTo>
                    <a:pt x="42633" y="140576"/>
                  </a:lnTo>
                  <a:lnTo>
                    <a:pt x="62687" y="140576"/>
                  </a:lnTo>
                  <a:lnTo>
                    <a:pt x="57670" y="134302"/>
                  </a:lnTo>
                  <a:lnTo>
                    <a:pt x="57670" y="121754"/>
                  </a:lnTo>
                  <a:lnTo>
                    <a:pt x="62687" y="116725"/>
                  </a:lnTo>
                  <a:close/>
                </a:path>
                <a:path w="150495" h="161925">
                  <a:moveTo>
                    <a:pt x="97802" y="116725"/>
                  </a:moveTo>
                  <a:lnTo>
                    <a:pt x="76479" y="116725"/>
                  </a:lnTo>
                  <a:lnTo>
                    <a:pt x="81495" y="121754"/>
                  </a:lnTo>
                  <a:lnTo>
                    <a:pt x="81495" y="134302"/>
                  </a:lnTo>
                  <a:lnTo>
                    <a:pt x="76479" y="140576"/>
                  </a:lnTo>
                  <a:lnTo>
                    <a:pt x="97802" y="140576"/>
                  </a:lnTo>
                  <a:lnTo>
                    <a:pt x="92786" y="134302"/>
                  </a:lnTo>
                  <a:lnTo>
                    <a:pt x="92786" y="121754"/>
                  </a:lnTo>
                  <a:lnTo>
                    <a:pt x="97802" y="116725"/>
                  </a:lnTo>
                  <a:close/>
                </a:path>
                <a:path w="150495" h="161925">
                  <a:moveTo>
                    <a:pt x="134942" y="116725"/>
                  </a:moveTo>
                  <a:lnTo>
                    <a:pt x="110337" y="116725"/>
                  </a:lnTo>
                  <a:lnTo>
                    <a:pt x="116611" y="121754"/>
                  </a:lnTo>
                  <a:lnTo>
                    <a:pt x="116611" y="134302"/>
                  </a:lnTo>
                  <a:lnTo>
                    <a:pt x="110337" y="140576"/>
                  </a:lnTo>
                  <a:lnTo>
                    <a:pt x="130507" y="140576"/>
                  </a:lnTo>
                  <a:lnTo>
                    <a:pt x="134626" y="133627"/>
                  </a:lnTo>
                  <a:lnTo>
                    <a:pt x="134942" y="116725"/>
                  </a:lnTo>
                  <a:close/>
                </a:path>
                <a:path w="150495" h="161925">
                  <a:moveTo>
                    <a:pt x="62687" y="85356"/>
                  </a:moveTo>
                  <a:lnTo>
                    <a:pt x="42633" y="85356"/>
                  </a:lnTo>
                  <a:lnTo>
                    <a:pt x="47650" y="90373"/>
                  </a:lnTo>
                  <a:lnTo>
                    <a:pt x="47650" y="104178"/>
                  </a:lnTo>
                  <a:lnTo>
                    <a:pt x="42633" y="109194"/>
                  </a:lnTo>
                  <a:lnTo>
                    <a:pt x="62687" y="109194"/>
                  </a:lnTo>
                  <a:lnTo>
                    <a:pt x="57670" y="104178"/>
                  </a:lnTo>
                  <a:lnTo>
                    <a:pt x="57670" y="90373"/>
                  </a:lnTo>
                  <a:lnTo>
                    <a:pt x="62687" y="85356"/>
                  </a:lnTo>
                  <a:close/>
                </a:path>
                <a:path w="150495" h="161925">
                  <a:moveTo>
                    <a:pt x="97802" y="85356"/>
                  </a:moveTo>
                  <a:lnTo>
                    <a:pt x="76479" y="85356"/>
                  </a:lnTo>
                  <a:lnTo>
                    <a:pt x="81495" y="90373"/>
                  </a:lnTo>
                  <a:lnTo>
                    <a:pt x="81495" y="104178"/>
                  </a:lnTo>
                  <a:lnTo>
                    <a:pt x="76479" y="109194"/>
                  </a:lnTo>
                  <a:lnTo>
                    <a:pt x="97802" y="109194"/>
                  </a:lnTo>
                  <a:lnTo>
                    <a:pt x="92786" y="104178"/>
                  </a:lnTo>
                  <a:lnTo>
                    <a:pt x="92786" y="90373"/>
                  </a:lnTo>
                  <a:lnTo>
                    <a:pt x="97802" y="85356"/>
                  </a:lnTo>
                  <a:close/>
                </a:path>
                <a:path w="150495" h="161925">
                  <a:moveTo>
                    <a:pt x="135528" y="85356"/>
                  </a:moveTo>
                  <a:lnTo>
                    <a:pt x="110337" y="85356"/>
                  </a:lnTo>
                  <a:lnTo>
                    <a:pt x="116611" y="90373"/>
                  </a:lnTo>
                  <a:lnTo>
                    <a:pt x="116611" y="104178"/>
                  </a:lnTo>
                  <a:lnTo>
                    <a:pt x="110337" y="109194"/>
                  </a:lnTo>
                  <a:lnTo>
                    <a:pt x="135082" y="109194"/>
                  </a:lnTo>
                  <a:lnTo>
                    <a:pt x="135528" y="85356"/>
                  </a:lnTo>
                  <a:close/>
                </a:path>
                <a:path w="150495" h="161925">
                  <a:moveTo>
                    <a:pt x="62687" y="55232"/>
                  </a:moveTo>
                  <a:lnTo>
                    <a:pt x="42633" y="55232"/>
                  </a:lnTo>
                  <a:lnTo>
                    <a:pt x="47650" y="60248"/>
                  </a:lnTo>
                  <a:lnTo>
                    <a:pt x="47650" y="72796"/>
                  </a:lnTo>
                  <a:lnTo>
                    <a:pt x="42633" y="79070"/>
                  </a:lnTo>
                  <a:lnTo>
                    <a:pt x="62687" y="79070"/>
                  </a:lnTo>
                  <a:lnTo>
                    <a:pt x="57670" y="72796"/>
                  </a:lnTo>
                  <a:lnTo>
                    <a:pt x="57670" y="60248"/>
                  </a:lnTo>
                  <a:lnTo>
                    <a:pt x="62687" y="55232"/>
                  </a:lnTo>
                  <a:close/>
                </a:path>
                <a:path w="150495" h="161925">
                  <a:moveTo>
                    <a:pt x="97802" y="55232"/>
                  </a:moveTo>
                  <a:lnTo>
                    <a:pt x="76479" y="55232"/>
                  </a:lnTo>
                  <a:lnTo>
                    <a:pt x="81495" y="60248"/>
                  </a:lnTo>
                  <a:lnTo>
                    <a:pt x="81495" y="72796"/>
                  </a:lnTo>
                  <a:lnTo>
                    <a:pt x="76479" y="79070"/>
                  </a:lnTo>
                  <a:lnTo>
                    <a:pt x="97802" y="79070"/>
                  </a:lnTo>
                  <a:lnTo>
                    <a:pt x="92786" y="72796"/>
                  </a:lnTo>
                  <a:lnTo>
                    <a:pt x="92786" y="60248"/>
                  </a:lnTo>
                  <a:lnTo>
                    <a:pt x="97802" y="55232"/>
                  </a:lnTo>
                  <a:close/>
                </a:path>
                <a:path w="150495" h="161925">
                  <a:moveTo>
                    <a:pt x="136091" y="55232"/>
                  </a:moveTo>
                  <a:lnTo>
                    <a:pt x="110337" y="55232"/>
                  </a:lnTo>
                  <a:lnTo>
                    <a:pt x="116611" y="60248"/>
                  </a:lnTo>
                  <a:lnTo>
                    <a:pt x="116611" y="72796"/>
                  </a:lnTo>
                  <a:lnTo>
                    <a:pt x="110337" y="79070"/>
                  </a:lnTo>
                  <a:lnTo>
                    <a:pt x="135645" y="79070"/>
                  </a:lnTo>
                  <a:lnTo>
                    <a:pt x="136091" y="55232"/>
                  </a:lnTo>
                  <a:close/>
                </a:path>
                <a:path w="150495" h="161925">
                  <a:moveTo>
                    <a:pt x="136677" y="16319"/>
                  </a:moveTo>
                  <a:lnTo>
                    <a:pt x="110337" y="16319"/>
                  </a:lnTo>
                  <a:lnTo>
                    <a:pt x="116611" y="22593"/>
                  </a:lnTo>
                  <a:lnTo>
                    <a:pt x="116611" y="36398"/>
                  </a:lnTo>
                  <a:lnTo>
                    <a:pt x="110337" y="42684"/>
                  </a:lnTo>
                  <a:lnTo>
                    <a:pt x="136325" y="42684"/>
                  </a:lnTo>
                  <a:lnTo>
                    <a:pt x="136583" y="28867"/>
                  </a:lnTo>
                  <a:lnTo>
                    <a:pt x="136677" y="16319"/>
                  </a:lnTo>
                  <a:close/>
                </a:path>
              </a:pathLst>
            </a:custGeom>
            <a:solidFill>
              <a:srgbClr val="7E8D96"/>
            </a:solidFill>
          </p:spPr>
          <p:txBody>
            <a:bodyPr wrap="square" lIns="0" tIns="0" rIns="0" bIns="0" rtlCol="0"/>
            <a:lstStyle/>
            <a:p>
              <a:endParaRPr sz="800" dirty="0">
                <a:latin typeface="+mj-lt"/>
              </a:endParaRPr>
            </a:p>
          </p:txBody>
        </p:sp>
        <p:sp>
          <p:nvSpPr>
            <p:cNvPr id="79" name="object 63"/>
            <p:cNvSpPr/>
            <p:nvPr/>
          </p:nvSpPr>
          <p:spPr>
            <a:xfrm>
              <a:off x="4690638" y="7259339"/>
              <a:ext cx="272284" cy="216242"/>
            </a:xfrm>
            <a:prstGeom prst="rect">
              <a:avLst/>
            </a:prstGeom>
            <a:blipFill>
              <a:blip r:embed="rId5" cstate="print"/>
              <a:stretch>
                <a:fillRect/>
              </a:stretch>
            </a:blipFill>
          </p:spPr>
          <p:txBody>
            <a:bodyPr wrap="square" lIns="0" tIns="0" rIns="0" bIns="0" rtlCol="0"/>
            <a:lstStyle/>
            <a:p>
              <a:endParaRPr sz="800" dirty="0">
                <a:latin typeface="+mj-lt"/>
              </a:endParaRPr>
            </a:p>
          </p:txBody>
        </p:sp>
        <p:sp>
          <p:nvSpPr>
            <p:cNvPr id="80" name="object 64"/>
            <p:cNvSpPr/>
            <p:nvPr/>
          </p:nvSpPr>
          <p:spPr>
            <a:xfrm>
              <a:off x="3300911" y="5507990"/>
              <a:ext cx="240029" cy="240665"/>
            </a:xfrm>
            <a:custGeom>
              <a:avLst/>
              <a:gdLst/>
              <a:ahLst/>
              <a:cxnLst/>
              <a:rect l="l" t="t" r="r" b="b"/>
              <a:pathLst>
                <a:path w="240029" h="240664">
                  <a:moveTo>
                    <a:pt x="112435" y="0"/>
                  </a:moveTo>
                  <a:lnTo>
                    <a:pt x="100058" y="4703"/>
                  </a:lnTo>
                  <a:lnTo>
                    <a:pt x="90805" y="14216"/>
                  </a:lnTo>
                  <a:lnTo>
                    <a:pt x="85864" y="28534"/>
                  </a:lnTo>
                  <a:lnTo>
                    <a:pt x="85993" y="34357"/>
                  </a:lnTo>
                  <a:lnTo>
                    <a:pt x="93433" y="73544"/>
                  </a:lnTo>
                  <a:lnTo>
                    <a:pt x="119100" y="89456"/>
                  </a:lnTo>
                  <a:lnTo>
                    <a:pt x="120484" y="89456"/>
                  </a:lnTo>
                  <a:lnTo>
                    <a:pt x="127837" y="87008"/>
                  </a:lnTo>
                  <a:lnTo>
                    <a:pt x="139603" y="80095"/>
                  </a:lnTo>
                  <a:lnTo>
                    <a:pt x="142822" y="75613"/>
                  </a:lnTo>
                  <a:lnTo>
                    <a:pt x="106641" y="75613"/>
                  </a:lnTo>
                  <a:lnTo>
                    <a:pt x="102489" y="71460"/>
                  </a:lnTo>
                  <a:lnTo>
                    <a:pt x="102489" y="54836"/>
                  </a:lnTo>
                  <a:lnTo>
                    <a:pt x="106641" y="50683"/>
                  </a:lnTo>
                  <a:lnTo>
                    <a:pt x="146799" y="50683"/>
                  </a:lnTo>
                  <a:lnTo>
                    <a:pt x="152472" y="43296"/>
                  </a:lnTo>
                  <a:lnTo>
                    <a:pt x="152195" y="32039"/>
                  </a:lnTo>
                  <a:lnTo>
                    <a:pt x="149178" y="16552"/>
                  </a:lnTo>
                  <a:lnTo>
                    <a:pt x="141053" y="7114"/>
                  </a:lnTo>
                  <a:lnTo>
                    <a:pt x="128613" y="1577"/>
                  </a:lnTo>
                  <a:lnTo>
                    <a:pt x="112435" y="0"/>
                  </a:lnTo>
                  <a:close/>
                </a:path>
                <a:path w="240029" h="240664">
                  <a:moveTo>
                    <a:pt x="149567" y="64538"/>
                  </a:moveTo>
                  <a:lnTo>
                    <a:pt x="137109" y="68691"/>
                  </a:lnTo>
                  <a:lnTo>
                    <a:pt x="135724" y="72844"/>
                  </a:lnTo>
                  <a:lnTo>
                    <a:pt x="132956" y="75613"/>
                  </a:lnTo>
                  <a:lnTo>
                    <a:pt x="142822" y="75613"/>
                  </a:lnTo>
                  <a:lnTo>
                    <a:pt x="146799" y="70076"/>
                  </a:lnTo>
                  <a:lnTo>
                    <a:pt x="148183" y="68691"/>
                  </a:lnTo>
                  <a:lnTo>
                    <a:pt x="148183" y="67307"/>
                  </a:lnTo>
                  <a:lnTo>
                    <a:pt x="149567" y="64538"/>
                  </a:lnTo>
                  <a:close/>
                </a:path>
                <a:path w="240029" h="240664">
                  <a:moveTo>
                    <a:pt x="146799" y="50683"/>
                  </a:moveTo>
                  <a:lnTo>
                    <a:pt x="131572" y="50683"/>
                  </a:lnTo>
                  <a:lnTo>
                    <a:pt x="134340" y="52067"/>
                  </a:lnTo>
                  <a:lnTo>
                    <a:pt x="135724" y="54836"/>
                  </a:lnTo>
                  <a:lnTo>
                    <a:pt x="139877" y="53451"/>
                  </a:lnTo>
                  <a:lnTo>
                    <a:pt x="146799" y="50683"/>
                  </a:lnTo>
                  <a:close/>
                </a:path>
                <a:path w="240029" h="240664">
                  <a:moveTo>
                    <a:pt x="239585" y="218221"/>
                  </a:moveTo>
                  <a:lnTo>
                    <a:pt x="0" y="218221"/>
                  </a:lnTo>
                  <a:lnTo>
                    <a:pt x="0" y="240383"/>
                  </a:lnTo>
                  <a:lnTo>
                    <a:pt x="239585" y="240383"/>
                  </a:lnTo>
                  <a:lnTo>
                    <a:pt x="239585" y="218221"/>
                  </a:lnTo>
                  <a:close/>
                </a:path>
                <a:path w="240029" h="240664">
                  <a:moveTo>
                    <a:pt x="92786" y="92224"/>
                  </a:moveTo>
                  <a:lnTo>
                    <a:pt x="56008" y="108311"/>
                  </a:lnTo>
                  <a:lnTo>
                    <a:pt x="29083" y="186382"/>
                  </a:lnTo>
                  <a:lnTo>
                    <a:pt x="26314" y="204378"/>
                  </a:lnTo>
                  <a:lnTo>
                    <a:pt x="30467" y="209915"/>
                  </a:lnTo>
                  <a:lnTo>
                    <a:pt x="33235" y="214068"/>
                  </a:lnTo>
                  <a:lnTo>
                    <a:pt x="37388" y="216837"/>
                  </a:lnTo>
                  <a:lnTo>
                    <a:pt x="42938" y="218221"/>
                  </a:lnTo>
                  <a:lnTo>
                    <a:pt x="66471" y="218221"/>
                  </a:lnTo>
                  <a:lnTo>
                    <a:pt x="66471" y="143456"/>
                  </a:lnTo>
                  <a:lnTo>
                    <a:pt x="67856" y="142072"/>
                  </a:lnTo>
                  <a:lnTo>
                    <a:pt x="197704" y="142072"/>
                  </a:lnTo>
                  <a:lnTo>
                    <a:pt x="194905" y="132382"/>
                  </a:lnTo>
                  <a:lnTo>
                    <a:pt x="110794" y="132382"/>
                  </a:lnTo>
                  <a:lnTo>
                    <a:pt x="92786" y="92224"/>
                  </a:lnTo>
                  <a:close/>
                </a:path>
                <a:path w="240029" h="240664">
                  <a:moveTo>
                    <a:pt x="197704" y="142072"/>
                  </a:moveTo>
                  <a:lnTo>
                    <a:pt x="171729" y="142072"/>
                  </a:lnTo>
                  <a:lnTo>
                    <a:pt x="173113" y="143456"/>
                  </a:lnTo>
                  <a:lnTo>
                    <a:pt x="173113" y="218221"/>
                  </a:lnTo>
                  <a:lnTo>
                    <a:pt x="196659" y="218221"/>
                  </a:lnTo>
                  <a:lnTo>
                    <a:pt x="202196" y="216837"/>
                  </a:lnTo>
                  <a:lnTo>
                    <a:pt x="206349" y="214068"/>
                  </a:lnTo>
                  <a:lnTo>
                    <a:pt x="207733" y="209915"/>
                  </a:lnTo>
                  <a:lnTo>
                    <a:pt x="213283" y="204378"/>
                  </a:lnTo>
                  <a:lnTo>
                    <a:pt x="211886" y="193304"/>
                  </a:lnTo>
                  <a:lnTo>
                    <a:pt x="210502" y="186382"/>
                  </a:lnTo>
                  <a:lnTo>
                    <a:pt x="197704" y="142072"/>
                  </a:lnTo>
                  <a:close/>
                </a:path>
                <a:path w="240029" h="240664">
                  <a:moveTo>
                    <a:pt x="162039" y="208531"/>
                  </a:moveTo>
                  <a:lnTo>
                    <a:pt x="77558" y="208531"/>
                  </a:lnTo>
                  <a:lnTo>
                    <a:pt x="77558" y="212684"/>
                  </a:lnTo>
                  <a:lnTo>
                    <a:pt x="162039" y="212684"/>
                  </a:lnTo>
                  <a:lnTo>
                    <a:pt x="162039" y="208531"/>
                  </a:lnTo>
                  <a:close/>
                </a:path>
                <a:path w="240029" h="240664">
                  <a:moveTo>
                    <a:pt x="127406" y="94993"/>
                  </a:moveTo>
                  <a:lnTo>
                    <a:pt x="112179" y="94993"/>
                  </a:lnTo>
                  <a:lnTo>
                    <a:pt x="110794" y="96377"/>
                  </a:lnTo>
                  <a:lnTo>
                    <a:pt x="110794" y="99146"/>
                  </a:lnTo>
                  <a:lnTo>
                    <a:pt x="113563" y="107452"/>
                  </a:lnTo>
                  <a:lnTo>
                    <a:pt x="110794" y="132382"/>
                  </a:lnTo>
                  <a:lnTo>
                    <a:pt x="128803" y="132382"/>
                  </a:lnTo>
                  <a:lnTo>
                    <a:pt x="126022" y="107452"/>
                  </a:lnTo>
                  <a:lnTo>
                    <a:pt x="128803" y="99146"/>
                  </a:lnTo>
                  <a:lnTo>
                    <a:pt x="128803" y="96377"/>
                  </a:lnTo>
                  <a:lnTo>
                    <a:pt x="127406" y="94993"/>
                  </a:lnTo>
                  <a:close/>
                </a:path>
                <a:path w="240029" h="240664">
                  <a:moveTo>
                    <a:pt x="151673" y="93395"/>
                  </a:moveTo>
                  <a:lnTo>
                    <a:pt x="128803" y="132382"/>
                  </a:lnTo>
                  <a:lnTo>
                    <a:pt x="194905" y="132382"/>
                  </a:lnTo>
                  <a:lnTo>
                    <a:pt x="164749" y="97343"/>
                  </a:lnTo>
                  <a:lnTo>
                    <a:pt x="151673" y="93395"/>
                  </a:lnTo>
                  <a:close/>
                </a:path>
              </a:pathLst>
            </a:custGeom>
            <a:solidFill>
              <a:srgbClr val="7E8D96"/>
            </a:solidFill>
          </p:spPr>
          <p:txBody>
            <a:bodyPr wrap="square" lIns="0" tIns="0" rIns="0" bIns="0" rtlCol="0"/>
            <a:lstStyle/>
            <a:p>
              <a:endParaRPr sz="800" dirty="0">
                <a:latin typeface="+mj-lt"/>
              </a:endParaRPr>
            </a:p>
          </p:txBody>
        </p:sp>
        <p:sp>
          <p:nvSpPr>
            <p:cNvPr id="81" name="object 65"/>
            <p:cNvSpPr/>
            <p:nvPr/>
          </p:nvSpPr>
          <p:spPr>
            <a:xfrm>
              <a:off x="3366132" y="5493441"/>
              <a:ext cx="109220" cy="85090"/>
            </a:xfrm>
            <a:custGeom>
              <a:avLst/>
              <a:gdLst/>
              <a:ahLst/>
              <a:cxnLst/>
              <a:rect l="l" t="t" r="r" b="b"/>
              <a:pathLst>
                <a:path w="109220" h="85089">
                  <a:moveTo>
                    <a:pt x="66319" y="69323"/>
                  </a:moveTo>
                  <a:lnTo>
                    <a:pt x="44208" y="69323"/>
                  </a:lnTo>
                  <a:lnTo>
                    <a:pt x="41452" y="72091"/>
                  </a:lnTo>
                  <a:lnTo>
                    <a:pt x="41452" y="83166"/>
                  </a:lnTo>
                  <a:lnTo>
                    <a:pt x="44208" y="84550"/>
                  </a:lnTo>
                  <a:lnTo>
                    <a:pt x="66319" y="84550"/>
                  </a:lnTo>
                  <a:lnTo>
                    <a:pt x="67703" y="83166"/>
                  </a:lnTo>
                  <a:lnTo>
                    <a:pt x="67703" y="79013"/>
                  </a:lnTo>
                  <a:lnTo>
                    <a:pt x="74612" y="79013"/>
                  </a:lnTo>
                  <a:lnTo>
                    <a:pt x="85661" y="73475"/>
                  </a:lnTo>
                  <a:lnTo>
                    <a:pt x="67703" y="73475"/>
                  </a:lnTo>
                  <a:lnTo>
                    <a:pt x="67703" y="72091"/>
                  </a:lnTo>
                  <a:lnTo>
                    <a:pt x="66319" y="69323"/>
                  </a:lnTo>
                  <a:close/>
                </a:path>
                <a:path w="109220" h="85089">
                  <a:moveTo>
                    <a:pt x="42126" y="0"/>
                  </a:moveTo>
                  <a:lnTo>
                    <a:pt x="30098" y="4503"/>
                  </a:lnTo>
                  <a:lnTo>
                    <a:pt x="19334" y="12548"/>
                  </a:lnTo>
                  <a:lnTo>
                    <a:pt x="12089" y="22593"/>
                  </a:lnTo>
                  <a:lnTo>
                    <a:pt x="6908" y="34702"/>
                  </a:lnTo>
                  <a:lnTo>
                    <a:pt x="1384" y="34702"/>
                  </a:lnTo>
                  <a:lnTo>
                    <a:pt x="0" y="38855"/>
                  </a:lnTo>
                  <a:lnTo>
                    <a:pt x="0" y="66554"/>
                  </a:lnTo>
                  <a:lnTo>
                    <a:pt x="2768" y="73475"/>
                  </a:lnTo>
                  <a:lnTo>
                    <a:pt x="15201" y="73475"/>
                  </a:lnTo>
                  <a:lnTo>
                    <a:pt x="17957" y="70707"/>
                  </a:lnTo>
                  <a:lnTo>
                    <a:pt x="17957" y="37471"/>
                  </a:lnTo>
                  <a:lnTo>
                    <a:pt x="16586" y="36087"/>
                  </a:lnTo>
                  <a:lnTo>
                    <a:pt x="16901" y="29998"/>
                  </a:lnTo>
                  <a:lnTo>
                    <a:pt x="23050" y="21286"/>
                  </a:lnTo>
                  <a:lnTo>
                    <a:pt x="32917" y="14626"/>
                  </a:lnTo>
                  <a:lnTo>
                    <a:pt x="46774" y="10569"/>
                  </a:lnTo>
                  <a:lnTo>
                    <a:pt x="64896" y="9664"/>
                  </a:lnTo>
                  <a:lnTo>
                    <a:pt x="84927" y="9664"/>
                  </a:lnTo>
                  <a:lnTo>
                    <a:pt x="82324" y="6998"/>
                  </a:lnTo>
                  <a:lnTo>
                    <a:pt x="72693" y="2425"/>
                  </a:lnTo>
                  <a:lnTo>
                    <a:pt x="59612" y="95"/>
                  </a:lnTo>
                  <a:lnTo>
                    <a:pt x="42126" y="0"/>
                  </a:lnTo>
                  <a:close/>
                </a:path>
                <a:path w="109220" h="85089">
                  <a:moveTo>
                    <a:pt x="84927" y="9664"/>
                  </a:moveTo>
                  <a:lnTo>
                    <a:pt x="64896" y="9664"/>
                  </a:lnTo>
                  <a:lnTo>
                    <a:pt x="77530" y="15052"/>
                  </a:lnTo>
                  <a:lnTo>
                    <a:pt x="87016" y="24071"/>
                  </a:lnTo>
                  <a:lnTo>
                    <a:pt x="92570" y="36087"/>
                  </a:lnTo>
                  <a:lnTo>
                    <a:pt x="91185" y="37471"/>
                  </a:lnTo>
                  <a:lnTo>
                    <a:pt x="91183" y="63787"/>
                  </a:lnTo>
                  <a:lnTo>
                    <a:pt x="80476" y="69669"/>
                  </a:lnTo>
                  <a:lnTo>
                    <a:pt x="67703" y="73475"/>
                  </a:lnTo>
                  <a:lnTo>
                    <a:pt x="85661" y="73475"/>
                  </a:lnTo>
                  <a:lnTo>
                    <a:pt x="89801" y="72091"/>
                  </a:lnTo>
                  <a:lnTo>
                    <a:pt x="107772" y="72091"/>
                  </a:lnTo>
                  <a:lnTo>
                    <a:pt x="109143" y="66554"/>
                  </a:lnTo>
                  <a:lnTo>
                    <a:pt x="109143" y="38855"/>
                  </a:lnTo>
                  <a:lnTo>
                    <a:pt x="107772" y="34702"/>
                  </a:lnTo>
                  <a:lnTo>
                    <a:pt x="102234" y="34702"/>
                  </a:lnTo>
                  <a:lnTo>
                    <a:pt x="99322" y="28733"/>
                  </a:lnTo>
                  <a:lnTo>
                    <a:pt x="93667" y="18617"/>
                  </a:lnTo>
                  <a:lnTo>
                    <a:pt x="84927" y="9664"/>
                  </a:lnTo>
                  <a:close/>
                </a:path>
                <a:path w="109220" h="85089">
                  <a:moveTo>
                    <a:pt x="107772" y="72091"/>
                  </a:moveTo>
                  <a:lnTo>
                    <a:pt x="89801" y="72091"/>
                  </a:lnTo>
                  <a:lnTo>
                    <a:pt x="92570" y="73475"/>
                  </a:lnTo>
                  <a:lnTo>
                    <a:pt x="100863" y="73475"/>
                  </a:lnTo>
                  <a:lnTo>
                    <a:pt x="107772" y="72091"/>
                  </a:lnTo>
                  <a:close/>
                </a:path>
              </a:pathLst>
            </a:custGeom>
            <a:solidFill>
              <a:srgbClr val="7E8D96"/>
            </a:solidFill>
          </p:spPr>
          <p:txBody>
            <a:bodyPr wrap="square" lIns="0" tIns="0" rIns="0" bIns="0" rtlCol="0"/>
            <a:lstStyle/>
            <a:p>
              <a:endParaRPr sz="800" dirty="0">
                <a:latin typeface="+mj-lt"/>
              </a:endParaRPr>
            </a:p>
          </p:txBody>
        </p:sp>
        <p:sp>
          <p:nvSpPr>
            <p:cNvPr id="82" name="object 66"/>
            <p:cNvSpPr txBox="1"/>
            <p:nvPr/>
          </p:nvSpPr>
          <p:spPr>
            <a:xfrm>
              <a:off x="4088663" y="4688588"/>
              <a:ext cx="685800" cy="147417"/>
            </a:xfrm>
            <a:prstGeom prst="rect">
              <a:avLst/>
            </a:prstGeom>
          </p:spPr>
          <p:txBody>
            <a:bodyPr vert="horz" wrap="square" lIns="0" tIns="0" rIns="0" bIns="0" rtlCol="0">
              <a:spAutoFit/>
            </a:bodyPr>
            <a:lstStyle/>
            <a:p>
              <a:pPr marL="12700">
                <a:lnSpc>
                  <a:spcPct val="100000"/>
                </a:lnSpc>
              </a:pPr>
              <a:r>
                <a:rPr sz="800" spc="-10" dirty="0">
                  <a:latin typeface="+mj-lt"/>
                  <a:cs typeface="Arial"/>
                </a:rPr>
                <a:t>Unified</a:t>
              </a:r>
              <a:r>
                <a:rPr sz="800" spc="10" dirty="0">
                  <a:latin typeface="+mj-lt"/>
                  <a:cs typeface="Arial"/>
                </a:rPr>
                <a:t> </a:t>
              </a:r>
              <a:r>
                <a:rPr sz="800" spc="-15" dirty="0">
                  <a:latin typeface="+mj-lt"/>
                  <a:cs typeface="Arial"/>
                </a:rPr>
                <a:t>SLA</a:t>
              </a:r>
              <a:endParaRPr sz="800" dirty="0">
                <a:latin typeface="+mj-lt"/>
                <a:cs typeface="Arial"/>
              </a:endParaRPr>
            </a:p>
          </p:txBody>
        </p:sp>
        <p:sp>
          <p:nvSpPr>
            <p:cNvPr id="83" name="object 67"/>
            <p:cNvSpPr txBox="1"/>
            <p:nvPr/>
          </p:nvSpPr>
          <p:spPr>
            <a:xfrm>
              <a:off x="1551939" y="7757023"/>
              <a:ext cx="771525" cy="459987"/>
            </a:xfrm>
            <a:prstGeom prst="rect">
              <a:avLst/>
            </a:prstGeom>
          </p:spPr>
          <p:txBody>
            <a:bodyPr vert="horz" wrap="square" lIns="0" tIns="0" rIns="0" bIns="0" rtlCol="0">
              <a:spAutoFit/>
            </a:bodyPr>
            <a:lstStyle/>
            <a:p>
              <a:pPr marL="12700" marR="5080" indent="-635" algn="ctr">
                <a:lnSpc>
                  <a:spcPct val="103600"/>
                </a:lnSpc>
              </a:pPr>
              <a:r>
                <a:rPr sz="800" dirty="0">
                  <a:latin typeface="+mj-lt"/>
                  <a:cs typeface="Arial"/>
                </a:rPr>
                <a:t>Optimal </a:t>
              </a:r>
              <a:r>
                <a:rPr sz="800" spc="-10" dirty="0">
                  <a:latin typeface="+mj-lt"/>
                  <a:cs typeface="Arial"/>
                </a:rPr>
                <a:t>expense</a:t>
              </a:r>
              <a:r>
                <a:rPr sz="800" spc="-5" dirty="0">
                  <a:latin typeface="+mj-lt"/>
                  <a:cs typeface="Arial"/>
                </a:rPr>
                <a:t> management</a:t>
              </a:r>
              <a:endParaRPr sz="800" dirty="0">
                <a:latin typeface="+mj-lt"/>
                <a:cs typeface="Arial"/>
              </a:endParaRPr>
            </a:p>
          </p:txBody>
        </p:sp>
        <p:sp>
          <p:nvSpPr>
            <p:cNvPr id="84" name="object 68"/>
            <p:cNvSpPr txBox="1"/>
            <p:nvPr/>
          </p:nvSpPr>
          <p:spPr>
            <a:xfrm>
              <a:off x="833252" y="6338068"/>
              <a:ext cx="737235" cy="613315"/>
            </a:xfrm>
            <a:prstGeom prst="rect">
              <a:avLst/>
            </a:prstGeom>
          </p:spPr>
          <p:txBody>
            <a:bodyPr vert="horz" wrap="square" lIns="0" tIns="0" rIns="0" bIns="0" rtlCol="0">
              <a:spAutoFit/>
            </a:bodyPr>
            <a:lstStyle/>
            <a:p>
              <a:pPr marL="12700" marR="5080" algn="ctr">
                <a:lnSpc>
                  <a:spcPct val="103600"/>
                </a:lnSpc>
              </a:pPr>
              <a:r>
                <a:rPr sz="800" dirty="0">
                  <a:latin typeface="+mj-lt"/>
                  <a:cs typeface="Arial"/>
                </a:rPr>
                <a:t>Integrated </a:t>
              </a:r>
              <a:r>
                <a:rPr sz="800" spc="5" dirty="0">
                  <a:latin typeface="+mj-lt"/>
                  <a:cs typeface="Arial"/>
                </a:rPr>
                <a:t>and</a:t>
              </a:r>
              <a:r>
                <a:rPr sz="800" spc="10" dirty="0">
                  <a:latin typeface="+mj-lt"/>
                  <a:cs typeface="Arial"/>
                </a:rPr>
                <a:t> </a:t>
              </a:r>
              <a:r>
                <a:rPr sz="800" spc="-10" dirty="0">
                  <a:latin typeface="+mj-lt"/>
                  <a:cs typeface="Arial"/>
                </a:rPr>
                <a:t>scalable </a:t>
              </a:r>
              <a:r>
                <a:rPr sz="800" spc="-5" dirty="0">
                  <a:latin typeface="+mj-lt"/>
                  <a:cs typeface="Arial"/>
                </a:rPr>
                <a:t>multi-service </a:t>
              </a:r>
              <a:r>
                <a:rPr sz="800" spc="10" dirty="0">
                  <a:latin typeface="+mj-lt"/>
                  <a:cs typeface="Arial"/>
                </a:rPr>
                <a:t>network</a:t>
              </a:r>
              <a:endParaRPr sz="800" dirty="0">
                <a:latin typeface="+mj-lt"/>
                <a:cs typeface="Arial"/>
              </a:endParaRPr>
            </a:p>
          </p:txBody>
        </p:sp>
        <p:sp>
          <p:nvSpPr>
            <p:cNvPr id="85" name="object 69"/>
            <p:cNvSpPr txBox="1"/>
            <p:nvPr/>
          </p:nvSpPr>
          <p:spPr>
            <a:xfrm>
              <a:off x="1264570" y="4826482"/>
              <a:ext cx="1090930" cy="766645"/>
            </a:xfrm>
            <a:prstGeom prst="rect">
              <a:avLst/>
            </a:prstGeom>
          </p:spPr>
          <p:txBody>
            <a:bodyPr vert="horz" wrap="square" lIns="0" tIns="0" rIns="0" bIns="0" rtlCol="0">
              <a:spAutoFit/>
            </a:bodyPr>
            <a:lstStyle/>
            <a:p>
              <a:pPr marL="12065" marR="5080" algn="ctr">
                <a:lnSpc>
                  <a:spcPct val="103600"/>
                </a:lnSpc>
              </a:pPr>
              <a:r>
                <a:rPr sz="800" dirty="0">
                  <a:latin typeface="+mj-lt"/>
                  <a:cs typeface="Arial"/>
                </a:rPr>
                <a:t>Integrated</a:t>
              </a:r>
              <a:r>
                <a:rPr sz="800" spc="10" dirty="0">
                  <a:latin typeface="+mj-lt"/>
                  <a:cs typeface="Arial"/>
                </a:rPr>
                <a:t> network</a:t>
              </a:r>
              <a:r>
                <a:rPr sz="800" spc="5" dirty="0">
                  <a:latin typeface="+mj-lt"/>
                  <a:cs typeface="Arial"/>
                </a:rPr>
                <a:t> and</a:t>
              </a:r>
              <a:r>
                <a:rPr sz="800" spc="10" dirty="0">
                  <a:latin typeface="+mj-lt"/>
                  <a:cs typeface="Arial"/>
                </a:rPr>
                <a:t> </a:t>
              </a:r>
              <a:r>
                <a:rPr sz="800" spc="-10" dirty="0">
                  <a:latin typeface="+mj-lt"/>
                  <a:cs typeface="Arial"/>
                </a:rPr>
                <a:t>service </a:t>
              </a:r>
              <a:r>
                <a:rPr sz="800" dirty="0">
                  <a:latin typeface="+mj-lt"/>
                  <a:cs typeface="Arial"/>
                </a:rPr>
                <a:t>management </a:t>
              </a:r>
              <a:r>
                <a:rPr sz="800" spc="-15" dirty="0">
                  <a:latin typeface="+mj-lt"/>
                  <a:cs typeface="Arial"/>
                </a:rPr>
                <a:t>delivering</a:t>
              </a:r>
              <a:r>
                <a:rPr sz="800" spc="10" dirty="0">
                  <a:latin typeface="+mj-lt"/>
                  <a:cs typeface="Arial"/>
                </a:rPr>
                <a:t> </a:t>
              </a:r>
              <a:r>
                <a:rPr sz="800" spc="-5" dirty="0">
                  <a:latin typeface="+mj-lt"/>
                  <a:cs typeface="Arial"/>
                </a:rPr>
                <a:t>high </a:t>
              </a:r>
              <a:r>
                <a:rPr sz="800" dirty="0">
                  <a:latin typeface="+mj-lt"/>
                  <a:cs typeface="Arial"/>
                </a:rPr>
                <a:t>performance</a:t>
              </a:r>
            </a:p>
          </p:txBody>
        </p:sp>
        <p:sp>
          <p:nvSpPr>
            <p:cNvPr id="86" name="object 70"/>
            <p:cNvSpPr txBox="1"/>
            <p:nvPr/>
          </p:nvSpPr>
          <p:spPr>
            <a:xfrm>
              <a:off x="5696829" y="7794128"/>
              <a:ext cx="1310005" cy="459987"/>
            </a:xfrm>
            <a:prstGeom prst="rect">
              <a:avLst/>
            </a:prstGeom>
          </p:spPr>
          <p:txBody>
            <a:bodyPr vert="horz" wrap="square" lIns="0" tIns="0" rIns="0" bIns="0" rtlCol="0">
              <a:spAutoFit/>
            </a:bodyPr>
            <a:lstStyle/>
            <a:p>
              <a:pPr marL="35560" marR="5080" indent="-23495" algn="just">
                <a:lnSpc>
                  <a:spcPct val="103600"/>
                </a:lnSpc>
              </a:pPr>
              <a:r>
                <a:rPr sz="800" dirty="0">
                  <a:latin typeface="+mj-lt"/>
                  <a:cs typeface="Arial"/>
                </a:rPr>
                <a:t>Integrated</a:t>
              </a:r>
              <a:r>
                <a:rPr sz="800" spc="10" dirty="0">
                  <a:latin typeface="+mj-lt"/>
                  <a:cs typeface="Arial"/>
                </a:rPr>
                <a:t> </a:t>
              </a:r>
              <a:r>
                <a:rPr sz="800" spc="5" dirty="0">
                  <a:latin typeface="+mj-lt"/>
                  <a:cs typeface="Arial"/>
                </a:rPr>
                <a:t>and</a:t>
              </a:r>
              <a:r>
                <a:rPr sz="800" spc="10" dirty="0">
                  <a:latin typeface="+mj-lt"/>
                  <a:cs typeface="Arial"/>
                </a:rPr>
                <a:t> </a:t>
              </a:r>
              <a:r>
                <a:rPr sz="800" dirty="0">
                  <a:latin typeface="+mj-lt"/>
                  <a:cs typeface="Arial"/>
                </a:rPr>
                <a:t>uniform </a:t>
              </a:r>
              <a:r>
                <a:rPr sz="800" spc="-5" dirty="0">
                  <a:latin typeface="+mj-lt"/>
                  <a:cs typeface="Arial"/>
                </a:rPr>
                <a:t>security</a:t>
              </a:r>
              <a:r>
                <a:rPr sz="800" spc="10" dirty="0">
                  <a:latin typeface="+mj-lt"/>
                  <a:cs typeface="Arial"/>
                </a:rPr>
                <a:t> </a:t>
              </a:r>
              <a:r>
                <a:rPr sz="800" dirty="0">
                  <a:latin typeface="+mj-lt"/>
                  <a:cs typeface="Arial"/>
                </a:rPr>
                <a:t>management </a:t>
              </a:r>
              <a:r>
                <a:rPr sz="800" spc="-20" dirty="0">
                  <a:latin typeface="+mj-lt"/>
                  <a:cs typeface="Arial"/>
                </a:rPr>
                <a:t>in</a:t>
              </a:r>
              <a:r>
                <a:rPr sz="800" spc="10" dirty="0">
                  <a:latin typeface="+mj-lt"/>
                  <a:cs typeface="Arial"/>
                </a:rPr>
                <a:t> </a:t>
              </a:r>
              <a:r>
                <a:rPr sz="800" dirty="0">
                  <a:latin typeface="+mj-lt"/>
                  <a:cs typeface="Arial"/>
                </a:rPr>
                <a:t>the</a:t>
              </a:r>
              <a:r>
                <a:rPr sz="800" spc="10" dirty="0">
                  <a:latin typeface="+mj-lt"/>
                  <a:cs typeface="Arial"/>
                </a:rPr>
                <a:t> </a:t>
              </a:r>
              <a:r>
                <a:rPr sz="800" spc="-5" dirty="0">
                  <a:latin typeface="+mj-lt"/>
                  <a:cs typeface="Arial"/>
                </a:rPr>
                <a:t>enterprise</a:t>
              </a:r>
              <a:r>
                <a:rPr sz="800" spc="10" dirty="0">
                  <a:latin typeface="+mj-lt"/>
                  <a:cs typeface="Arial"/>
                </a:rPr>
                <a:t> </a:t>
              </a:r>
              <a:r>
                <a:rPr sz="800" spc="-10" dirty="0">
                  <a:latin typeface="+mj-lt"/>
                  <a:cs typeface="Arial"/>
                </a:rPr>
                <a:t>WAN</a:t>
              </a:r>
              <a:endParaRPr sz="800" dirty="0">
                <a:latin typeface="+mj-lt"/>
                <a:cs typeface="Arial"/>
              </a:endParaRPr>
            </a:p>
          </p:txBody>
        </p:sp>
        <p:sp>
          <p:nvSpPr>
            <p:cNvPr id="87" name="object 71"/>
            <p:cNvSpPr txBox="1"/>
            <p:nvPr/>
          </p:nvSpPr>
          <p:spPr>
            <a:xfrm>
              <a:off x="5987883" y="6350043"/>
              <a:ext cx="779145" cy="459987"/>
            </a:xfrm>
            <a:prstGeom prst="rect">
              <a:avLst/>
            </a:prstGeom>
          </p:spPr>
          <p:txBody>
            <a:bodyPr vert="horz" wrap="square" lIns="0" tIns="0" rIns="0" bIns="0" rtlCol="0">
              <a:spAutoFit/>
            </a:bodyPr>
            <a:lstStyle/>
            <a:p>
              <a:pPr marL="12700" marR="5080" algn="ctr">
                <a:lnSpc>
                  <a:spcPct val="103600"/>
                </a:lnSpc>
              </a:pPr>
              <a:r>
                <a:rPr lang="en-US" sz="800" dirty="0">
                  <a:latin typeface="+mj-lt"/>
                  <a:cs typeface="Arial"/>
                </a:rPr>
                <a:t>E</a:t>
              </a:r>
              <a:r>
                <a:rPr sz="800" dirty="0">
                  <a:latin typeface="+mj-lt"/>
                  <a:cs typeface="Arial"/>
                </a:rPr>
                <a:t>nhanced </a:t>
              </a:r>
              <a:r>
                <a:rPr sz="800" spc="-5" dirty="0">
                  <a:latin typeface="+mj-lt"/>
                  <a:cs typeface="Arial"/>
                </a:rPr>
                <a:t>business </a:t>
              </a:r>
              <a:r>
                <a:rPr sz="800" dirty="0">
                  <a:latin typeface="+mj-lt"/>
                  <a:cs typeface="Arial"/>
                </a:rPr>
                <a:t>productivity</a:t>
              </a:r>
            </a:p>
          </p:txBody>
        </p:sp>
        <p:sp>
          <p:nvSpPr>
            <p:cNvPr id="88" name="object 72"/>
            <p:cNvSpPr txBox="1"/>
            <p:nvPr/>
          </p:nvSpPr>
          <p:spPr>
            <a:xfrm>
              <a:off x="5559460" y="5001088"/>
              <a:ext cx="934719" cy="766645"/>
            </a:xfrm>
            <a:prstGeom prst="rect">
              <a:avLst/>
            </a:prstGeom>
          </p:spPr>
          <p:txBody>
            <a:bodyPr vert="horz" wrap="square" lIns="0" tIns="0" rIns="0" bIns="0" rtlCol="0">
              <a:spAutoFit/>
            </a:bodyPr>
            <a:lstStyle/>
            <a:p>
              <a:pPr marL="12700" marR="5080" algn="ctr">
                <a:lnSpc>
                  <a:spcPct val="103600"/>
                </a:lnSpc>
              </a:pPr>
              <a:r>
                <a:rPr sz="800" spc="-25" dirty="0">
                  <a:latin typeface="+mj-lt"/>
                  <a:cs typeface="Arial"/>
                </a:rPr>
                <a:t>Deliver </a:t>
              </a:r>
              <a:r>
                <a:rPr sz="800" spc="-5" dirty="0">
                  <a:latin typeface="+mj-lt"/>
                  <a:cs typeface="Arial"/>
                </a:rPr>
                <a:t>transformational</a:t>
              </a:r>
              <a:r>
                <a:rPr sz="800" spc="-10" dirty="0">
                  <a:latin typeface="+mj-lt"/>
                  <a:cs typeface="Arial"/>
                </a:rPr>
                <a:t> WANs</a:t>
              </a:r>
              <a:r>
                <a:rPr sz="800" spc="10" dirty="0">
                  <a:latin typeface="+mj-lt"/>
                  <a:cs typeface="Arial"/>
                </a:rPr>
                <a:t> </a:t>
              </a:r>
              <a:r>
                <a:rPr sz="800" spc="20" dirty="0">
                  <a:latin typeface="+mj-lt"/>
                  <a:cs typeface="Arial"/>
                </a:rPr>
                <a:t>to</a:t>
              </a:r>
              <a:r>
                <a:rPr sz="800" spc="10" dirty="0">
                  <a:latin typeface="+mj-lt"/>
                  <a:cs typeface="Arial"/>
                </a:rPr>
                <a:t> </a:t>
              </a:r>
              <a:r>
                <a:rPr sz="800" spc="-15" dirty="0">
                  <a:latin typeface="+mj-lt"/>
                  <a:cs typeface="Arial"/>
                </a:rPr>
                <a:t>deliver</a:t>
              </a:r>
              <a:r>
                <a:rPr sz="800" spc="-10" dirty="0">
                  <a:latin typeface="+mj-lt"/>
                  <a:cs typeface="Arial"/>
                </a:rPr>
                <a:t> </a:t>
              </a:r>
              <a:r>
                <a:rPr sz="800" spc="-5" dirty="0">
                  <a:latin typeface="+mj-lt"/>
                  <a:cs typeface="Arial"/>
                </a:rPr>
                <a:t>transformational </a:t>
              </a:r>
              <a:r>
                <a:rPr sz="800" spc="-45" dirty="0">
                  <a:latin typeface="+mj-lt"/>
                  <a:cs typeface="Arial"/>
                </a:rPr>
                <a:t>IT</a:t>
              </a:r>
              <a:r>
                <a:rPr sz="800" spc="10" dirty="0">
                  <a:latin typeface="+mj-lt"/>
                  <a:cs typeface="Arial"/>
                </a:rPr>
                <a:t> </a:t>
              </a:r>
              <a:r>
                <a:rPr sz="800" dirty="0">
                  <a:latin typeface="+mj-lt"/>
                  <a:cs typeface="Arial"/>
                </a:rPr>
                <a:t>projects</a:t>
              </a:r>
            </a:p>
          </p:txBody>
        </p:sp>
        <p:sp>
          <p:nvSpPr>
            <p:cNvPr id="89" name="object 73"/>
            <p:cNvSpPr txBox="1"/>
            <p:nvPr/>
          </p:nvSpPr>
          <p:spPr>
            <a:xfrm>
              <a:off x="3564318" y="8719133"/>
              <a:ext cx="676275" cy="306658"/>
            </a:xfrm>
            <a:prstGeom prst="rect">
              <a:avLst/>
            </a:prstGeom>
          </p:spPr>
          <p:txBody>
            <a:bodyPr vert="horz" wrap="square" lIns="0" tIns="0" rIns="0" bIns="0" rtlCol="0">
              <a:spAutoFit/>
            </a:bodyPr>
            <a:lstStyle/>
            <a:p>
              <a:pPr marL="76835" marR="5080" indent="-64769">
                <a:lnSpc>
                  <a:spcPct val="103600"/>
                </a:lnSpc>
              </a:pPr>
              <a:r>
                <a:rPr sz="800" spc="-5" dirty="0">
                  <a:latin typeface="+mj-lt"/>
                  <a:cs typeface="Arial"/>
                </a:rPr>
                <a:t>Operational </a:t>
              </a:r>
              <a:r>
                <a:rPr sz="800" spc="-10" dirty="0">
                  <a:latin typeface="+mj-lt"/>
                  <a:cs typeface="Arial"/>
                </a:rPr>
                <a:t>efficiency</a:t>
              </a:r>
              <a:endParaRPr sz="800" dirty="0">
                <a:latin typeface="+mj-lt"/>
                <a:cs typeface="Arial"/>
              </a:endParaRPr>
            </a:p>
          </p:txBody>
        </p:sp>
        <p:sp>
          <p:nvSpPr>
            <p:cNvPr id="90" name="object 74"/>
            <p:cNvSpPr/>
            <p:nvPr/>
          </p:nvSpPr>
          <p:spPr>
            <a:xfrm>
              <a:off x="3774627" y="4604936"/>
              <a:ext cx="270510" cy="290830"/>
            </a:xfrm>
            <a:custGeom>
              <a:avLst/>
              <a:gdLst/>
              <a:ahLst/>
              <a:cxnLst/>
              <a:rect l="l" t="t" r="r" b="b"/>
              <a:pathLst>
                <a:path w="270510" h="290829">
                  <a:moveTo>
                    <a:pt x="114401" y="0"/>
                  </a:moveTo>
                  <a:lnTo>
                    <a:pt x="114401" y="22707"/>
                  </a:lnTo>
                  <a:lnTo>
                    <a:pt x="100530" y="25552"/>
                  </a:lnTo>
                  <a:lnTo>
                    <a:pt x="87223" y="29741"/>
                  </a:lnTo>
                  <a:lnTo>
                    <a:pt x="51452" y="49635"/>
                  </a:lnTo>
                  <a:lnTo>
                    <a:pt x="23517" y="78977"/>
                  </a:lnTo>
                  <a:lnTo>
                    <a:pt x="5490" y="115783"/>
                  </a:lnTo>
                  <a:lnTo>
                    <a:pt x="0" y="143487"/>
                  </a:lnTo>
                  <a:lnTo>
                    <a:pt x="616" y="159772"/>
                  </a:lnTo>
                  <a:lnTo>
                    <a:pt x="10596" y="204107"/>
                  </a:lnTo>
                  <a:lnTo>
                    <a:pt x="31265" y="240662"/>
                  </a:lnTo>
                  <a:lnTo>
                    <a:pt x="60687" y="268156"/>
                  </a:lnTo>
                  <a:lnTo>
                    <a:pt x="96928" y="285307"/>
                  </a:lnTo>
                  <a:lnTo>
                    <a:pt x="123920" y="290363"/>
                  </a:lnTo>
                  <a:lnTo>
                    <a:pt x="139957" y="289738"/>
                  </a:lnTo>
                  <a:lnTo>
                    <a:pt x="183921" y="279785"/>
                  </a:lnTo>
                  <a:lnTo>
                    <a:pt x="203379" y="270403"/>
                  </a:lnTo>
                  <a:lnTo>
                    <a:pt x="147271" y="270403"/>
                  </a:lnTo>
                  <a:lnTo>
                    <a:pt x="130906" y="269698"/>
                  </a:lnTo>
                  <a:lnTo>
                    <a:pt x="87279" y="258316"/>
                  </a:lnTo>
                  <a:lnTo>
                    <a:pt x="53229" y="235028"/>
                  </a:lnTo>
                  <a:lnTo>
                    <a:pt x="30519" y="202401"/>
                  </a:lnTo>
                  <a:lnTo>
                    <a:pt x="20916" y="163000"/>
                  </a:lnTo>
                  <a:lnTo>
                    <a:pt x="21691" y="147362"/>
                  </a:lnTo>
                  <a:lnTo>
                    <a:pt x="33202" y="105466"/>
                  </a:lnTo>
                  <a:lnTo>
                    <a:pt x="56583" y="72685"/>
                  </a:lnTo>
                  <a:lnTo>
                    <a:pt x="89379" y="51060"/>
                  </a:lnTo>
                  <a:lnTo>
                    <a:pt x="101979" y="46683"/>
                  </a:lnTo>
                  <a:lnTo>
                    <a:pt x="145196" y="46683"/>
                  </a:lnTo>
                  <a:lnTo>
                    <a:pt x="175437" y="31216"/>
                  </a:lnTo>
                  <a:lnTo>
                    <a:pt x="114401" y="0"/>
                  </a:lnTo>
                  <a:close/>
                </a:path>
                <a:path w="270510" h="290829">
                  <a:moveTo>
                    <a:pt x="250660" y="156070"/>
                  </a:moveTo>
                  <a:lnTo>
                    <a:pt x="242554" y="198363"/>
                  </a:lnTo>
                  <a:lnTo>
                    <a:pt x="220428" y="233489"/>
                  </a:lnTo>
                  <a:lnTo>
                    <a:pt x="187571" y="258489"/>
                  </a:lnTo>
                  <a:lnTo>
                    <a:pt x="147271" y="270403"/>
                  </a:lnTo>
                  <a:lnTo>
                    <a:pt x="203379" y="270403"/>
                  </a:lnTo>
                  <a:lnTo>
                    <a:pt x="239985" y="240403"/>
                  </a:lnTo>
                  <a:lnTo>
                    <a:pt x="260813" y="206126"/>
                  </a:lnTo>
                  <a:lnTo>
                    <a:pt x="270167" y="166135"/>
                  </a:lnTo>
                  <a:lnTo>
                    <a:pt x="250660" y="156070"/>
                  </a:lnTo>
                  <a:close/>
                </a:path>
                <a:path w="270510" h="290829">
                  <a:moveTo>
                    <a:pt x="145196" y="46683"/>
                  </a:moveTo>
                  <a:lnTo>
                    <a:pt x="101979" y="46683"/>
                  </a:lnTo>
                  <a:lnTo>
                    <a:pt x="114401" y="62433"/>
                  </a:lnTo>
                  <a:lnTo>
                    <a:pt x="145196" y="46683"/>
                  </a:lnTo>
                  <a:close/>
                </a:path>
              </a:pathLst>
            </a:custGeom>
            <a:solidFill>
              <a:srgbClr val="00AEE6"/>
            </a:solidFill>
          </p:spPr>
          <p:txBody>
            <a:bodyPr wrap="square" lIns="0" tIns="0" rIns="0" bIns="0" rtlCol="0"/>
            <a:lstStyle/>
            <a:p>
              <a:endParaRPr sz="800" dirty="0">
                <a:latin typeface="+mj-lt"/>
              </a:endParaRPr>
            </a:p>
          </p:txBody>
        </p:sp>
        <p:sp>
          <p:nvSpPr>
            <p:cNvPr id="91" name="object 75"/>
            <p:cNvSpPr/>
            <p:nvPr/>
          </p:nvSpPr>
          <p:spPr>
            <a:xfrm>
              <a:off x="3945707" y="4640357"/>
              <a:ext cx="22225" cy="18415"/>
            </a:xfrm>
            <a:custGeom>
              <a:avLst/>
              <a:gdLst/>
              <a:ahLst/>
              <a:cxnLst/>
              <a:rect l="l" t="t" r="r" b="b"/>
              <a:pathLst>
                <a:path w="22225" h="18414">
                  <a:moveTo>
                    <a:pt x="21805" y="0"/>
                  </a:moveTo>
                  <a:lnTo>
                    <a:pt x="0" y="14147"/>
                  </a:lnTo>
                  <a:lnTo>
                    <a:pt x="13080" y="18389"/>
                  </a:lnTo>
                  <a:lnTo>
                    <a:pt x="21805" y="0"/>
                  </a:lnTo>
                  <a:close/>
                </a:path>
              </a:pathLst>
            </a:custGeom>
            <a:solidFill>
              <a:srgbClr val="00AEE6"/>
            </a:solidFill>
          </p:spPr>
          <p:txBody>
            <a:bodyPr wrap="square" lIns="0" tIns="0" rIns="0" bIns="0" rtlCol="0"/>
            <a:lstStyle/>
            <a:p>
              <a:endParaRPr sz="800" dirty="0">
                <a:latin typeface="+mj-lt"/>
              </a:endParaRPr>
            </a:p>
          </p:txBody>
        </p:sp>
        <p:sp>
          <p:nvSpPr>
            <p:cNvPr id="92" name="object 76"/>
            <p:cNvSpPr/>
            <p:nvPr/>
          </p:nvSpPr>
          <p:spPr>
            <a:xfrm>
              <a:off x="3964097" y="4643769"/>
              <a:ext cx="23495" cy="25400"/>
            </a:xfrm>
            <a:custGeom>
              <a:avLst/>
              <a:gdLst/>
              <a:ahLst/>
              <a:cxnLst/>
              <a:rect l="l" t="t" r="r" b="b"/>
              <a:pathLst>
                <a:path w="23495" h="25400">
                  <a:moveTo>
                    <a:pt x="10134" y="0"/>
                  </a:moveTo>
                  <a:lnTo>
                    <a:pt x="0" y="18199"/>
                  </a:lnTo>
                  <a:lnTo>
                    <a:pt x="4343" y="20993"/>
                  </a:lnTo>
                  <a:lnTo>
                    <a:pt x="7238" y="22390"/>
                  </a:lnTo>
                  <a:lnTo>
                    <a:pt x="11582" y="25196"/>
                  </a:lnTo>
                  <a:lnTo>
                    <a:pt x="23164" y="8394"/>
                  </a:lnTo>
                  <a:lnTo>
                    <a:pt x="10134" y="0"/>
                  </a:lnTo>
                  <a:close/>
                </a:path>
              </a:pathLst>
            </a:custGeom>
            <a:solidFill>
              <a:srgbClr val="00AEE6"/>
            </a:solidFill>
          </p:spPr>
          <p:txBody>
            <a:bodyPr wrap="square" lIns="0" tIns="0" rIns="0" bIns="0" rtlCol="0"/>
            <a:lstStyle/>
            <a:p>
              <a:endParaRPr sz="800" dirty="0">
                <a:latin typeface="+mj-lt"/>
              </a:endParaRPr>
            </a:p>
          </p:txBody>
        </p:sp>
        <p:sp>
          <p:nvSpPr>
            <p:cNvPr id="93" name="object 77"/>
            <p:cNvSpPr/>
            <p:nvPr/>
          </p:nvSpPr>
          <p:spPr>
            <a:xfrm>
              <a:off x="3981131" y="4657383"/>
              <a:ext cx="24765" cy="24765"/>
            </a:xfrm>
            <a:custGeom>
              <a:avLst/>
              <a:gdLst/>
              <a:ahLst/>
              <a:cxnLst/>
              <a:rect l="l" t="t" r="r" b="b"/>
              <a:pathLst>
                <a:path w="24764" h="24764">
                  <a:moveTo>
                    <a:pt x="11544" y="0"/>
                  </a:moveTo>
                  <a:lnTo>
                    <a:pt x="0" y="15874"/>
                  </a:lnTo>
                  <a:lnTo>
                    <a:pt x="5765" y="21640"/>
                  </a:lnTo>
                  <a:lnTo>
                    <a:pt x="10096" y="24523"/>
                  </a:lnTo>
                  <a:lnTo>
                    <a:pt x="24523" y="10096"/>
                  </a:lnTo>
                  <a:lnTo>
                    <a:pt x="20193" y="5765"/>
                  </a:lnTo>
                  <a:lnTo>
                    <a:pt x="11544" y="0"/>
                  </a:lnTo>
                  <a:close/>
                </a:path>
              </a:pathLst>
            </a:custGeom>
            <a:solidFill>
              <a:srgbClr val="00AEE6"/>
            </a:solidFill>
          </p:spPr>
          <p:txBody>
            <a:bodyPr wrap="square" lIns="0" tIns="0" rIns="0" bIns="0" rtlCol="0"/>
            <a:lstStyle/>
            <a:p>
              <a:endParaRPr sz="800" dirty="0">
                <a:latin typeface="+mj-lt"/>
              </a:endParaRPr>
            </a:p>
          </p:txBody>
        </p:sp>
        <p:sp>
          <p:nvSpPr>
            <p:cNvPr id="94" name="object 78"/>
            <p:cNvSpPr/>
            <p:nvPr/>
          </p:nvSpPr>
          <p:spPr>
            <a:xfrm>
              <a:off x="4007017" y="4691438"/>
              <a:ext cx="25400" cy="23495"/>
            </a:xfrm>
            <a:custGeom>
              <a:avLst/>
              <a:gdLst/>
              <a:ahLst/>
              <a:cxnLst/>
              <a:rect l="l" t="t" r="r" b="b"/>
              <a:pathLst>
                <a:path w="25400" h="23495">
                  <a:moveTo>
                    <a:pt x="16802" y="0"/>
                  </a:moveTo>
                  <a:lnTo>
                    <a:pt x="0" y="11582"/>
                  </a:lnTo>
                  <a:lnTo>
                    <a:pt x="2793" y="14478"/>
                  </a:lnTo>
                  <a:lnTo>
                    <a:pt x="4203" y="18821"/>
                  </a:lnTo>
                  <a:lnTo>
                    <a:pt x="6997" y="23164"/>
                  </a:lnTo>
                  <a:lnTo>
                    <a:pt x="25196" y="14478"/>
                  </a:lnTo>
                  <a:lnTo>
                    <a:pt x="22402" y="10134"/>
                  </a:lnTo>
                  <a:lnTo>
                    <a:pt x="19596" y="4343"/>
                  </a:lnTo>
                  <a:lnTo>
                    <a:pt x="16802" y="0"/>
                  </a:lnTo>
                  <a:close/>
                </a:path>
              </a:pathLst>
            </a:custGeom>
            <a:solidFill>
              <a:srgbClr val="00AEE6"/>
            </a:solidFill>
          </p:spPr>
          <p:txBody>
            <a:bodyPr wrap="square" lIns="0" tIns="0" rIns="0" bIns="0" rtlCol="0"/>
            <a:lstStyle/>
            <a:p>
              <a:endParaRPr sz="800" dirty="0">
                <a:latin typeface="+mj-lt"/>
              </a:endParaRPr>
            </a:p>
          </p:txBody>
        </p:sp>
        <p:sp>
          <p:nvSpPr>
            <p:cNvPr id="95" name="object 79"/>
            <p:cNvSpPr/>
            <p:nvPr/>
          </p:nvSpPr>
          <p:spPr>
            <a:xfrm>
              <a:off x="4016549" y="4713247"/>
              <a:ext cx="23495" cy="20320"/>
            </a:xfrm>
            <a:custGeom>
              <a:avLst/>
              <a:gdLst/>
              <a:ahLst/>
              <a:cxnLst/>
              <a:rect l="l" t="t" r="r" b="b"/>
              <a:pathLst>
                <a:path w="23495" h="20320">
                  <a:moveTo>
                    <a:pt x="18821" y="0"/>
                  </a:moveTo>
                  <a:lnTo>
                    <a:pt x="0" y="7048"/>
                  </a:lnTo>
                  <a:lnTo>
                    <a:pt x="4343" y="19748"/>
                  </a:lnTo>
                  <a:lnTo>
                    <a:pt x="23164" y="15519"/>
                  </a:lnTo>
                  <a:lnTo>
                    <a:pt x="20269" y="4229"/>
                  </a:lnTo>
                  <a:lnTo>
                    <a:pt x="18821" y="0"/>
                  </a:lnTo>
                  <a:close/>
                </a:path>
              </a:pathLst>
            </a:custGeom>
            <a:solidFill>
              <a:srgbClr val="00AEE6"/>
            </a:solidFill>
          </p:spPr>
          <p:txBody>
            <a:bodyPr wrap="square" lIns="0" tIns="0" rIns="0" bIns="0" rtlCol="0"/>
            <a:lstStyle/>
            <a:p>
              <a:endParaRPr sz="800" dirty="0">
                <a:latin typeface="+mj-lt"/>
              </a:endParaRPr>
            </a:p>
          </p:txBody>
        </p:sp>
        <p:sp>
          <p:nvSpPr>
            <p:cNvPr id="96" name="object 80"/>
            <p:cNvSpPr/>
            <p:nvPr/>
          </p:nvSpPr>
          <p:spPr>
            <a:xfrm>
              <a:off x="3995440" y="4673051"/>
              <a:ext cx="24765" cy="24765"/>
            </a:xfrm>
            <a:custGeom>
              <a:avLst/>
              <a:gdLst/>
              <a:ahLst/>
              <a:cxnLst/>
              <a:rect l="l" t="t" r="r" b="b"/>
              <a:pathLst>
                <a:path w="24764" h="24764">
                  <a:moveTo>
                    <a:pt x="14414" y="0"/>
                  </a:moveTo>
                  <a:lnTo>
                    <a:pt x="0" y="14427"/>
                  </a:lnTo>
                  <a:lnTo>
                    <a:pt x="5765" y="20192"/>
                  </a:lnTo>
                  <a:lnTo>
                    <a:pt x="8648" y="24523"/>
                  </a:lnTo>
                  <a:lnTo>
                    <a:pt x="24510" y="12979"/>
                  </a:lnTo>
                  <a:lnTo>
                    <a:pt x="18745" y="4330"/>
                  </a:lnTo>
                  <a:lnTo>
                    <a:pt x="14414" y="0"/>
                  </a:lnTo>
                  <a:close/>
                </a:path>
              </a:pathLst>
            </a:custGeom>
            <a:solidFill>
              <a:srgbClr val="00AEE6"/>
            </a:solidFill>
          </p:spPr>
          <p:txBody>
            <a:bodyPr wrap="square" lIns="0" tIns="0" rIns="0" bIns="0" rtlCol="0"/>
            <a:lstStyle/>
            <a:p>
              <a:endParaRPr sz="800" dirty="0">
                <a:latin typeface="+mj-lt"/>
              </a:endParaRPr>
            </a:p>
          </p:txBody>
        </p:sp>
        <p:sp>
          <p:nvSpPr>
            <p:cNvPr id="97" name="object 81"/>
            <p:cNvSpPr/>
            <p:nvPr/>
          </p:nvSpPr>
          <p:spPr>
            <a:xfrm>
              <a:off x="4022679" y="4735718"/>
              <a:ext cx="21590" cy="17145"/>
            </a:xfrm>
            <a:custGeom>
              <a:avLst/>
              <a:gdLst/>
              <a:ahLst/>
              <a:cxnLst/>
              <a:rect l="l" t="t" r="r" b="b"/>
              <a:pathLst>
                <a:path w="21589" h="17145">
                  <a:moveTo>
                    <a:pt x="19710" y="0"/>
                  </a:moveTo>
                  <a:lnTo>
                    <a:pt x="0" y="4254"/>
                  </a:lnTo>
                  <a:lnTo>
                    <a:pt x="0" y="8521"/>
                  </a:lnTo>
                  <a:lnTo>
                    <a:pt x="1409" y="12776"/>
                  </a:lnTo>
                  <a:lnTo>
                    <a:pt x="1409" y="17030"/>
                  </a:lnTo>
                  <a:lnTo>
                    <a:pt x="21120" y="15608"/>
                  </a:lnTo>
                  <a:lnTo>
                    <a:pt x="21120" y="4254"/>
                  </a:lnTo>
                  <a:lnTo>
                    <a:pt x="19710" y="0"/>
                  </a:lnTo>
                  <a:close/>
                </a:path>
              </a:pathLst>
            </a:custGeom>
            <a:solidFill>
              <a:srgbClr val="00AEE6"/>
            </a:solidFill>
          </p:spPr>
          <p:txBody>
            <a:bodyPr wrap="square" lIns="0" tIns="0" rIns="0" bIns="0" rtlCol="0"/>
            <a:lstStyle/>
            <a:p>
              <a:endParaRPr sz="800" dirty="0">
                <a:latin typeface="+mj-lt"/>
              </a:endParaRPr>
            </a:p>
          </p:txBody>
        </p:sp>
        <p:sp>
          <p:nvSpPr>
            <p:cNvPr id="98" name="object 82"/>
            <p:cNvSpPr/>
            <p:nvPr/>
          </p:nvSpPr>
          <p:spPr>
            <a:xfrm>
              <a:off x="3829224" y="4717324"/>
              <a:ext cx="53340" cy="92075"/>
            </a:xfrm>
            <a:custGeom>
              <a:avLst/>
              <a:gdLst/>
              <a:ahLst/>
              <a:cxnLst/>
              <a:rect l="l" t="t" r="r" b="b"/>
              <a:pathLst>
                <a:path w="53339" h="92075">
                  <a:moveTo>
                    <a:pt x="51701" y="14147"/>
                  </a:moveTo>
                  <a:lnTo>
                    <a:pt x="28727" y="14147"/>
                  </a:lnTo>
                  <a:lnTo>
                    <a:pt x="30162" y="15570"/>
                  </a:lnTo>
                  <a:lnTo>
                    <a:pt x="30162" y="16979"/>
                  </a:lnTo>
                  <a:lnTo>
                    <a:pt x="31597" y="18389"/>
                  </a:lnTo>
                  <a:lnTo>
                    <a:pt x="31597" y="24053"/>
                  </a:lnTo>
                  <a:lnTo>
                    <a:pt x="11755" y="61739"/>
                  </a:lnTo>
                  <a:lnTo>
                    <a:pt x="2528" y="77410"/>
                  </a:lnTo>
                  <a:lnTo>
                    <a:pt x="0" y="91960"/>
                  </a:lnTo>
                  <a:lnTo>
                    <a:pt x="50266" y="91960"/>
                  </a:lnTo>
                  <a:lnTo>
                    <a:pt x="50266" y="76403"/>
                  </a:lnTo>
                  <a:lnTo>
                    <a:pt x="25857" y="76403"/>
                  </a:lnTo>
                  <a:lnTo>
                    <a:pt x="35796" y="61687"/>
                  </a:lnTo>
                  <a:lnTo>
                    <a:pt x="42937" y="50196"/>
                  </a:lnTo>
                  <a:lnTo>
                    <a:pt x="47590" y="41989"/>
                  </a:lnTo>
                  <a:lnTo>
                    <a:pt x="51701" y="33959"/>
                  </a:lnTo>
                  <a:lnTo>
                    <a:pt x="53136" y="28295"/>
                  </a:lnTo>
                  <a:lnTo>
                    <a:pt x="53136" y="16979"/>
                  </a:lnTo>
                  <a:lnTo>
                    <a:pt x="51701" y="14147"/>
                  </a:lnTo>
                  <a:close/>
                </a:path>
                <a:path w="53339" h="92075">
                  <a:moveTo>
                    <a:pt x="34467" y="0"/>
                  </a:moveTo>
                  <a:lnTo>
                    <a:pt x="20104" y="0"/>
                  </a:lnTo>
                  <a:lnTo>
                    <a:pt x="17233" y="1422"/>
                  </a:lnTo>
                  <a:lnTo>
                    <a:pt x="12928" y="2832"/>
                  </a:lnTo>
                  <a:lnTo>
                    <a:pt x="7188" y="5664"/>
                  </a:lnTo>
                  <a:lnTo>
                    <a:pt x="5753" y="8496"/>
                  </a:lnTo>
                  <a:lnTo>
                    <a:pt x="2882" y="11315"/>
                  </a:lnTo>
                  <a:lnTo>
                    <a:pt x="1447" y="14147"/>
                  </a:lnTo>
                  <a:lnTo>
                    <a:pt x="1447" y="19812"/>
                  </a:lnTo>
                  <a:lnTo>
                    <a:pt x="0" y="24053"/>
                  </a:lnTo>
                  <a:lnTo>
                    <a:pt x="0" y="32537"/>
                  </a:lnTo>
                  <a:lnTo>
                    <a:pt x="21539" y="32537"/>
                  </a:lnTo>
                  <a:lnTo>
                    <a:pt x="21539" y="16979"/>
                  </a:lnTo>
                  <a:lnTo>
                    <a:pt x="22987" y="15570"/>
                  </a:lnTo>
                  <a:lnTo>
                    <a:pt x="22987" y="14147"/>
                  </a:lnTo>
                  <a:lnTo>
                    <a:pt x="51701" y="14147"/>
                  </a:lnTo>
                  <a:lnTo>
                    <a:pt x="50266" y="11315"/>
                  </a:lnTo>
                  <a:lnTo>
                    <a:pt x="41643" y="2832"/>
                  </a:lnTo>
                  <a:lnTo>
                    <a:pt x="34467" y="0"/>
                  </a:lnTo>
                  <a:close/>
                </a:path>
              </a:pathLst>
            </a:custGeom>
            <a:solidFill>
              <a:srgbClr val="00AEE6"/>
            </a:solidFill>
          </p:spPr>
          <p:txBody>
            <a:bodyPr wrap="square" lIns="0" tIns="0" rIns="0" bIns="0" rtlCol="0"/>
            <a:lstStyle/>
            <a:p>
              <a:endParaRPr sz="800" dirty="0">
                <a:latin typeface="+mj-lt"/>
              </a:endParaRPr>
            </a:p>
          </p:txBody>
        </p:sp>
        <p:sp>
          <p:nvSpPr>
            <p:cNvPr id="99" name="object 83"/>
            <p:cNvSpPr/>
            <p:nvPr/>
          </p:nvSpPr>
          <p:spPr>
            <a:xfrm>
              <a:off x="3882354" y="4718695"/>
              <a:ext cx="57150" cy="90805"/>
            </a:xfrm>
            <a:custGeom>
              <a:avLst/>
              <a:gdLst/>
              <a:ahLst/>
              <a:cxnLst/>
              <a:rect l="l" t="t" r="r" b="b"/>
              <a:pathLst>
                <a:path w="57150" h="90804">
                  <a:moveTo>
                    <a:pt x="49479" y="75018"/>
                  </a:moveTo>
                  <a:lnTo>
                    <a:pt x="26860" y="75018"/>
                  </a:lnTo>
                  <a:lnTo>
                    <a:pt x="26860" y="90589"/>
                  </a:lnTo>
                  <a:lnTo>
                    <a:pt x="49479" y="90589"/>
                  </a:lnTo>
                  <a:lnTo>
                    <a:pt x="49479" y="75018"/>
                  </a:lnTo>
                  <a:close/>
                </a:path>
                <a:path w="57150" h="90804">
                  <a:moveTo>
                    <a:pt x="49479" y="0"/>
                  </a:moveTo>
                  <a:lnTo>
                    <a:pt x="19799" y="0"/>
                  </a:lnTo>
                  <a:lnTo>
                    <a:pt x="0" y="59448"/>
                  </a:lnTo>
                  <a:lnTo>
                    <a:pt x="0" y="75018"/>
                  </a:lnTo>
                  <a:lnTo>
                    <a:pt x="56540" y="75018"/>
                  </a:lnTo>
                  <a:lnTo>
                    <a:pt x="56540" y="59448"/>
                  </a:lnTo>
                  <a:lnTo>
                    <a:pt x="16967" y="59448"/>
                  </a:lnTo>
                  <a:lnTo>
                    <a:pt x="26860" y="21234"/>
                  </a:lnTo>
                  <a:lnTo>
                    <a:pt x="49479" y="21234"/>
                  </a:lnTo>
                  <a:lnTo>
                    <a:pt x="49479" y="0"/>
                  </a:lnTo>
                  <a:close/>
                </a:path>
                <a:path w="57150" h="90804">
                  <a:moveTo>
                    <a:pt x="49479" y="21234"/>
                  </a:moveTo>
                  <a:lnTo>
                    <a:pt x="26860" y="21234"/>
                  </a:lnTo>
                  <a:lnTo>
                    <a:pt x="26860" y="59448"/>
                  </a:lnTo>
                  <a:lnTo>
                    <a:pt x="49479" y="59448"/>
                  </a:lnTo>
                  <a:lnTo>
                    <a:pt x="49479" y="21234"/>
                  </a:lnTo>
                  <a:close/>
                </a:path>
              </a:pathLst>
            </a:custGeom>
            <a:solidFill>
              <a:srgbClr val="00AEE6"/>
            </a:solidFill>
          </p:spPr>
          <p:txBody>
            <a:bodyPr wrap="square" lIns="0" tIns="0" rIns="0" bIns="0" rtlCol="0"/>
            <a:lstStyle/>
            <a:p>
              <a:endParaRPr sz="800" dirty="0">
                <a:latin typeface="+mj-lt"/>
              </a:endParaRPr>
            </a:p>
          </p:txBody>
        </p:sp>
        <p:sp>
          <p:nvSpPr>
            <p:cNvPr id="100" name="object 84"/>
            <p:cNvSpPr/>
            <p:nvPr/>
          </p:nvSpPr>
          <p:spPr>
            <a:xfrm>
              <a:off x="3950475" y="4718692"/>
              <a:ext cx="40005" cy="61594"/>
            </a:xfrm>
            <a:custGeom>
              <a:avLst/>
              <a:gdLst/>
              <a:ahLst/>
              <a:cxnLst/>
              <a:rect l="l" t="t" r="r" b="b"/>
              <a:pathLst>
                <a:path w="40004" h="61595">
                  <a:moveTo>
                    <a:pt x="16929" y="0"/>
                  </a:moveTo>
                  <a:lnTo>
                    <a:pt x="0" y="0"/>
                  </a:lnTo>
                  <a:lnTo>
                    <a:pt x="0" y="61302"/>
                  </a:lnTo>
                  <a:lnTo>
                    <a:pt x="16929" y="61302"/>
                  </a:lnTo>
                  <a:lnTo>
                    <a:pt x="16929" y="21386"/>
                  </a:lnTo>
                  <a:lnTo>
                    <a:pt x="18338" y="19964"/>
                  </a:lnTo>
                  <a:lnTo>
                    <a:pt x="38572" y="19964"/>
                  </a:lnTo>
                  <a:lnTo>
                    <a:pt x="38099" y="18529"/>
                  </a:lnTo>
                  <a:lnTo>
                    <a:pt x="38099" y="15684"/>
                  </a:lnTo>
                  <a:lnTo>
                    <a:pt x="36690" y="14249"/>
                  </a:lnTo>
                  <a:lnTo>
                    <a:pt x="16929" y="14249"/>
                  </a:lnTo>
                  <a:lnTo>
                    <a:pt x="16929" y="0"/>
                  </a:lnTo>
                  <a:close/>
                </a:path>
                <a:path w="40004" h="61595">
                  <a:moveTo>
                    <a:pt x="38572" y="19964"/>
                  </a:moveTo>
                  <a:lnTo>
                    <a:pt x="21170" y="19964"/>
                  </a:lnTo>
                  <a:lnTo>
                    <a:pt x="21170" y="21386"/>
                  </a:lnTo>
                  <a:lnTo>
                    <a:pt x="22580" y="21386"/>
                  </a:lnTo>
                  <a:lnTo>
                    <a:pt x="22580" y="61302"/>
                  </a:lnTo>
                  <a:lnTo>
                    <a:pt x="39509" y="61302"/>
                  </a:lnTo>
                  <a:lnTo>
                    <a:pt x="39509" y="22809"/>
                  </a:lnTo>
                  <a:lnTo>
                    <a:pt x="38572" y="19964"/>
                  </a:lnTo>
                  <a:close/>
                </a:path>
                <a:path w="40004" h="61595">
                  <a:moveTo>
                    <a:pt x="29629" y="9982"/>
                  </a:moveTo>
                  <a:lnTo>
                    <a:pt x="25399" y="9982"/>
                  </a:lnTo>
                  <a:lnTo>
                    <a:pt x="23990" y="11404"/>
                  </a:lnTo>
                  <a:lnTo>
                    <a:pt x="21170" y="11404"/>
                  </a:lnTo>
                  <a:lnTo>
                    <a:pt x="19761" y="12826"/>
                  </a:lnTo>
                  <a:lnTo>
                    <a:pt x="18338" y="12826"/>
                  </a:lnTo>
                  <a:lnTo>
                    <a:pt x="16929" y="14249"/>
                  </a:lnTo>
                  <a:lnTo>
                    <a:pt x="36690" y="14249"/>
                  </a:lnTo>
                  <a:lnTo>
                    <a:pt x="33870" y="12826"/>
                  </a:lnTo>
                  <a:lnTo>
                    <a:pt x="32448" y="11404"/>
                  </a:lnTo>
                  <a:lnTo>
                    <a:pt x="29629" y="9982"/>
                  </a:lnTo>
                  <a:close/>
                </a:path>
              </a:pathLst>
            </a:custGeom>
            <a:solidFill>
              <a:srgbClr val="00AEE6"/>
            </a:solidFill>
          </p:spPr>
          <p:txBody>
            <a:bodyPr wrap="square" lIns="0" tIns="0" rIns="0" bIns="0" rtlCol="0"/>
            <a:lstStyle/>
            <a:p>
              <a:endParaRPr sz="800" dirty="0">
                <a:latin typeface="+mj-lt"/>
              </a:endParaRPr>
            </a:p>
          </p:txBody>
        </p:sp>
        <p:sp>
          <p:nvSpPr>
            <p:cNvPr id="101" name="object 85"/>
            <p:cNvSpPr/>
            <p:nvPr/>
          </p:nvSpPr>
          <p:spPr>
            <a:xfrm>
              <a:off x="3769912" y="8534324"/>
              <a:ext cx="0" cy="107950"/>
            </a:xfrm>
            <a:custGeom>
              <a:avLst/>
              <a:gdLst/>
              <a:ahLst/>
              <a:cxnLst/>
              <a:rect l="l" t="t" r="r" b="b"/>
              <a:pathLst>
                <a:path h="107950">
                  <a:moveTo>
                    <a:pt x="0" y="0"/>
                  </a:moveTo>
                  <a:lnTo>
                    <a:pt x="0" y="107848"/>
                  </a:lnTo>
                </a:path>
              </a:pathLst>
            </a:custGeom>
            <a:ln w="53860">
              <a:solidFill>
                <a:srgbClr val="BFD730"/>
              </a:solidFill>
            </a:ln>
          </p:spPr>
          <p:txBody>
            <a:bodyPr wrap="square" lIns="0" tIns="0" rIns="0" bIns="0" rtlCol="0"/>
            <a:lstStyle/>
            <a:p>
              <a:endParaRPr sz="800" dirty="0">
                <a:latin typeface="+mj-lt"/>
              </a:endParaRPr>
            </a:p>
          </p:txBody>
        </p:sp>
        <p:sp>
          <p:nvSpPr>
            <p:cNvPr id="102" name="object 86"/>
            <p:cNvSpPr/>
            <p:nvPr/>
          </p:nvSpPr>
          <p:spPr>
            <a:xfrm>
              <a:off x="3849236" y="8479955"/>
              <a:ext cx="0" cy="162560"/>
            </a:xfrm>
            <a:custGeom>
              <a:avLst/>
              <a:gdLst/>
              <a:ahLst/>
              <a:cxnLst/>
              <a:rect l="l" t="t" r="r" b="b"/>
              <a:pathLst>
                <a:path h="162559">
                  <a:moveTo>
                    <a:pt x="0" y="0"/>
                  </a:moveTo>
                  <a:lnTo>
                    <a:pt x="0" y="162217"/>
                  </a:lnTo>
                </a:path>
              </a:pathLst>
            </a:custGeom>
            <a:ln w="53860">
              <a:solidFill>
                <a:srgbClr val="BFD730"/>
              </a:solidFill>
            </a:ln>
          </p:spPr>
          <p:txBody>
            <a:bodyPr wrap="square" lIns="0" tIns="0" rIns="0" bIns="0" rtlCol="0"/>
            <a:lstStyle/>
            <a:p>
              <a:endParaRPr sz="800" dirty="0">
                <a:latin typeface="+mj-lt"/>
              </a:endParaRPr>
            </a:p>
          </p:txBody>
        </p:sp>
        <p:sp>
          <p:nvSpPr>
            <p:cNvPr id="103" name="object 87"/>
            <p:cNvSpPr/>
            <p:nvPr/>
          </p:nvSpPr>
          <p:spPr>
            <a:xfrm>
              <a:off x="3928560" y="8445195"/>
              <a:ext cx="0" cy="197485"/>
            </a:xfrm>
            <a:custGeom>
              <a:avLst/>
              <a:gdLst/>
              <a:ahLst/>
              <a:cxnLst/>
              <a:rect l="l" t="t" r="r" b="b"/>
              <a:pathLst>
                <a:path h="197484">
                  <a:moveTo>
                    <a:pt x="0" y="0"/>
                  </a:moveTo>
                  <a:lnTo>
                    <a:pt x="0" y="196976"/>
                  </a:lnTo>
                </a:path>
              </a:pathLst>
            </a:custGeom>
            <a:ln w="53860">
              <a:solidFill>
                <a:srgbClr val="BFD730"/>
              </a:solidFill>
            </a:ln>
          </p:spPr>
          <p:txBody>
            <a:bodyPr wrap="square" lIns="0" tIns="0" rIns="0" bIns="0" rtlCol="0"/>
            <a:lstStyle/>
            <a:p>
              <a:endParaRPr sz="800" dirty="0">
                <a:latin typeface="+mj-lt"/>
              </a:endParaRPr>
            </a:p>
          </p:txBody>
        </p:sp>
        <p:sp>
          <p:nvSpPr>
            <p:cNvPr id="104" name="object 88"/>
            <p:cNvSpPr/>
            <p:nvPr/>
          </p:nvSpPr>
          <p:spPr>
            <a:xfrm>
              <a:off x="4010564" y="8414893"/>
              <a:ext cx="0" cy="227329"/>
            </a:xfrm>
            <a:custGeom>
              <a:avLst/>
              <a:gdLst/>
              <a:ahLst/>
              <a:cxnLst/>
              <a:rect l="l" t="t" r="r" b="b"/>
              <a:pathLst>
                <a:path h="227329">
                  <a:moveTo>
                    <a:pt x="0" y="0"/>
                  </a:moveTo>
                  <a:lnTo>
                    <a:pt x="0" y="227279"/>
                  </a:lnTo>
                </a:path>
              </a:pathLst>
            </a:custGeom>
            <a:ln w="55638">
              <a:solidFill>
                <a:srgbClr val="BFD730"/>
              </a:solidFill>
            </a:ln>
          </p:spPr>
          <p:txBody>
            <a:bodyPr wrap="square" lIns="0" tIns="0" rIns="0" bIns="0" rtlCol="0"/>
            <a:lstStyle/>
            <a:p>
              <a:endParaRPr sz="800" dirty="0">
                <a:latin typeface="+mj-lt"/>
              </a:endParaRPr>
            </a:p>
          </p:txBody>
        </p:sp>
        <p:sp>
          <p:nvSpPr>
            <p:cNvPr id="105" name="object 89"/>
            <p:cNvSpPr/>
            <p:nvPr/>
          </p:nvSpPr>
          <p:spPr>
            <a:xfrm>
              <a:off x="3707968" y="8682723"/>
              <a:ext cx="351790" cy="0"/>
            </a:xfrm>
            <a:custGeom>
              <a:avLst/>
              <a:gdLst/>
              <a:ahLst/>
              <a:cxnLst/>
              <a:rect l="l" t="t" r="r" b="b"/>
              <a:pathLst>
                <a:path w="351789">
                  <a:moveTo>
                    <a:pt x="0" y="0"/>
                  </a:moveTo>
                  <a:lnTo>
                    <a:pt x="351167" y="0"/>
                  </a:lnTo>
                </a:path>
              </a:pathLst>
            </a:custGeom>
            <a:ln w="39598">
              <a:solidFill>
                <a:srgbClr val="BFD730"/>
              </a:solidFill>
            </a:ln>
          </p:spPr>
          <p:txBody>
            <a:bodyPr wrap="square" lIns="0" tIns="0" rIns="0" bIns="0" rtlCol="0"/>
            <a:lstStyle/>
            <a:p>
              <a:endParaRPr sz="800" dirty="0">
                <a:latin typeface="+mj-lt"/>
              </a:endParaRPr>
            </a:p>
          </p:txBody>
        </p:sp>
        <p:sp>
          <p:nvSpPr>
            <p:cNvPr id="106" name="object 90"/>
            <p:cNvSpPr/>
            <p:nvPr/>
          </p:nvSpPr>
          <p:spPr>
            <a:xfrm>
              <a:off x="2369259" y="7721572"/>
              <a:ext cx="485336" cy="370624"/>
            </a:xfrm>
            <a:prstGeom prst="rect">
              <a:avLst/>
            </a:prstGeom>
            <a:blipFill>
              <a:blip r:embed="rId6" cstate="print"/>
              <a:stretch>
                <a:fillRect/>
              </a:stretch>
            </a:blipFill>
          </p:spPr>
          <p:txBody>
            <a:bodyPr wrap="square" lIns="0" tIns="0" rIns="0" bIns="0" rtlCol="0"/>
            <a:lstStyle/>
            <a:p>
              <a:endParaRPr sz="800" dirty="0">
                <a:latin typeface="+mj-lt"/>
              </a:endParaRPr>
            </a:p>
          </p:txBody>
        </p:sp>
        <p:sp>
          <p:nvSpPr>
            <p:cNvPr id="107" name="object 91"/>
            <p:cNvSpPr/>
            <p:nvPr/>
          </p:nvSpPr>
          <p:spPr>
            <a:xfrm>
              <a:off x="1923588" y="6625587"/>
              <a:ext cx="2540" cy="2540"/>
            </a:xfrm>
            <a:custGeom>
              <a:avLst/>
              <a:gdLst/>
              <a:ahLst/>
              <a:cxnLst/>
              <a:rect l="l" t="t" r="r" b="b"/>
              <a:pathLst>
                <a:path w="2539" h="2540">
                  <a:moveTo>
                    <a:pt x="0" y="1092"/>
                  </a:moveTo>
                  <a:lnTo>
                    <a:pt x="2184" y="1092"/>
                  </a:lnTo>
                </a:path>
              </a:pathLst>
            </a:custGeom>
            <a:ln w="3454">
              <a:solidFill>
                <a:srgbClr val="F7941E"/>
              </a:solidFill>
            </a:ln>
          </p:spPr>
          <p:txBody>
            <a:bodyPr wrap="square" lIns="0" tIns="0" rIns="0" bIns="0" rtlCol="0"/>
            <a:lstStyle/>
            <a:p>
              <a:endParaRPr sz="800" dirty="0">
                <a:latin typeface="+mj-lt"/>
              </a:endParaRPr>
            </a:p>
          </p:txBody>
        </p:sp>
        <p:sp>
          <p:nvSpPr>
            <p:cNvPr id="108" name="object 92"/>
            <p:cNvSpPr/>
            <p:nvPr/>
          </p:nvSpPr>
          <p:spPr>
            <a:xfrm>
              <a:off x="1914830" y="6650753"/>
              <a:ext cx="4445" cy="6985"/>
            </a:xfrm>
            <a:custGeom>
              <a:avLst/>
              <a:gdLst/>
              <a:ahLst/>
              <a:cxnLst/>
              <a:rect l="l" t="t" r="r" b="b"/>
              <a:pathLst>
                <a:path w="4444" h="6984">
                  <a:moveTo>
                    <a:pt x="4381" y="2184"/>
                  </a:moveTo>
                  <a:lnTo>
                    <a:pt x="2184" y="4368"/>
                  </a:lnTo>
                  <a:lnTo>
                    <a:pt x="2184" y="6565"/>
                  </a:lnTo>
                  <a:lnTo>
                    <a:pt x="4381" y="6565"/>
                  </a:lnTo>
                  <a:lnTo>
                    <a:pt x="4381" y="2184"/>
                  </a:lnTo>
                  <a:close/>
                </a:path>
                <a:path w="4444" h="6984">
                  <a:moveTo>
                    <a:pt x="2184" y="0"/>
                  </a:moveTo>
                  <a:lnTo>
                    <a:pt x="0" y="2184"/>
                  </a:lnTo>
                  <a:lnTo>
                    <a:pt x="2184" y="2184"/>
                  </a:lnTo>
                  <a:lnTo>
                    <a:pt x="2184" y="0"/>
                  </a:lnTo>
                  <a:close/>
                </a:path>
              </a:pathLst>
            </a:custGeom>
            <a:solidFill>
              <a:srgbClr val="F7941E"/>
            </a:solidFill>
          </p:spPr>
          <p:txBody>
            <a:bodyPr wrap="square" lIns="0" tIns="0" rIns="0" bIns="0" rtlCol="0"/>
            <a:lstStyle/>
            <a:p>
              <a:endParaRPr sz="800" dirty="0">
                <a:latin typeface="+mj-lt"/>
              </a:endParaRPr>
            </a:p>
          </p:txBody>
        </p:sp>
        <p:sp>
          <p:nvSpPr>
            <p:cNvPr id="109" name="object 93"/>
            <p:cNvSpPr/>
            <p:nvPr/>
          </p:nvSpPr>
          <p:spPr>
            <a:xfrm>
              <a:off x="1714596" y="6638718"/>
              <a:ext cx="2540" cy="5715"/>
            </a:xfrm>
            <a:custGeom>
              <a:avLst/>
              <a:gdLst/>
              <a:ahLst/>
              <a:cxnLst/>
              <a:rect l="l" t="t" r="r" b="b"/>
              <a:pathLst>
                <a:path w="2539" h="5715">
                  <a:moveTo>
                    <a:pt x="2184" y="0"/>
                  </a:moveTo>
                  <a:lnTo>
                    <a:pt x="0" y="0"/>
                  </a:lnTo>
                  <a:lnTo>
                    <a:pt x="0" y="2730"/>
                  </a:lnTo>
                  <a:lnTo>
                    <a:pt x="2184" y="5460"/>
                  </a:lnTo>
                  <a:lnTo>
                    <a:pt x="2184" y="0"/>
                  </a:lnTo>
                  <a:close/>
                </a:path>
              </a:pathLst>
            </a:custGeom>
            <a:solidFill>
              <a:srgbClr val="F7941E"/>
            </a:solidFill>
          </p:spPr>
          <p:txBody>
            <a:bodyPr wrap="square" lIns="0" tIns="0" rIns="0" bIns="0" rtlCol="0"/>
            <a:lstStyle/>
            <a:p>
              <a:endParaRPr sz="800" dirty="0">
                <a:latin typeface="+mj-lt"/>
              </a:endParaRPr>
            </a:p>
          </p:txBody>
        </p:sp>
        <p:sp>
          <p:nvSpPr>
            <p:cNvPr id="110" name="object 94"/>
            <p:cNvSpPr/>
            <p:nvPr/>
          </p:nvSpPr>
          <p:spPr>
            <a:xfrm>
              <a:off x="1593136" y="6609175"/>
              <a:ext cx="59690" cy="94615"/>
            </a:xfrm>
            <a:custGeom>
              <a:avLst/>
              <a:gdLst/>
              <a:ahLst/>
              <a:cxnLst/>
              <a:rect l="l" t="t" r="r" b="b"/>
              <a:pathLst>
                <a:path w="59689" h="94615">
                  <a:moveTo>
                    <a:pt x="59093" y="0"/>
                  </a:moveTo>
                  <a:lnTo>
                    <a:pt x="0" y="45897"/>
                  </a:lnTo>
                  <a:lnTo>
                    <a:pt x="59093" y="94094"/>
                  </a:lnTo>
                  <a:lnTo>
                    <a:pt x="59093" y="0"/>
                  </a:lnTo>
                  <a:close/>
                </a:path>
              </a:pathLst>
            </a:custGeom>
            <a:solidFill>
              <a:srgbClr val="F7941E"/>
            </a:solidFill>
          </p:spPr>
          <p:txBody>
            <a:bodyPr wrap="square" lIns="0" tIns="0" rIns="0" bIns="0" rtlCol="0"/>
            <a:lstStyle/>
            <a:p>
              <a:endParaRPr sz="800" dirty="0">
                <a:latin typeface="+mj-lt"/>
              </a:endParaRPr>
            </a:p>
          </p:txBody>
        </p:sp>
        <p:sp>
          <p:nvSpPr>
            <p:cNvPr id="111" name="object 95"/>
            <p:cNvSpPr/>
            <p:nvPr/>
          </p:nvSpPr>
          <p:spPr>
            <a:xfrm>
              <a:off x="1645666" y="6636525"/>
              <a:ext cx="36195" cy="40005"/>
            </a:xfrm>
            <a:custGeom>
              <a:avLst/>
              <a:gdLst/>
              <a:ahLst/>
              <a:cxnLst/>
              <a:rect l="l" t="t" r="r" b="b"/>
              <a:pathLst>
                <a:path w="36194" h="40004">
                  <a:moveTo>
                    <a:pt x="0" y="19697"/>
                  </a:moveTo>
                  <a:lnTo>
                    <a:pt x="36106" y="19697"/>
                  </a:lnTo>
                </a:path>
              </a:pathLst>
            </a:custGeom>
            <a:ln w="40665">
              <a:solidFill>
                <a:srgbClr val="F7941E"/>
              </a:solidFill>
            </a:ln>
          </p:spPr>
          <p:txBody>
            <a:bodyPr wrap="square" lIns="0" tIns="0" rIns="0" bIns="0" rtlCol="0"/>
            <a:lstStyle/>
            <a:p>
              <a:endParaRPr sz="800" dirty="0">
                <a:latin typeface="+mj-lt"/>
              </a:endParaRPr>
            </a:p>
          </p:txBody>
        </p:sp>
        <p:sp>
          <p:nvSpPr>
            <p:cNvPr id="112" name="object 96"/>
            <p:cNvSpPr/>
            <p:nvPr/>
          </p:nvSpPr>
          <p:spPr>
            <a:xfrm>
              <a:off x="2005656" y="6609175"/>
              <a:ext cx="59690" cy="94615"/>
            </a:xfrm>
            <a:custGeom>
              <a:avLst/>
              <a:gdLst/>
              <a:ahLst/>
              <a:cxnLst/>
              <a:rect l="l" t="t" r="r" b="b"/>
              <a:pathLst>
                <a:path w="59689" h="94615">
                  <a:moveTo>
                    <a:pt x="0" y="0"/>
                  </a:moveTo>
                  <a:lnTo>
                    <a:pt x="0" y="94094"/>
                  </a:lnTo>
                  <a:lnTo>
                    <a:pt x="59080" y="45897"/>
                  </a:lnTo>
                  <a:lnTo>
                    <a:pt x="0" y="0"/>
                  </a:lnTo>
                  <a:close/>
                </a:path>
              </a:pathLst>
            </a:custGeom>
            <a:solidFill>
              <a:srgbClr val="F7941E"/>
            </a:solidFill>
          </p:spPr>
          <p:txBody>
            <a:bodyPr wrap="square" lIns="0" tIns="0" rIns="0" bIns="0" rtlCol="0"/>
            <a:lstStyle/>
            <a:p>
              <a:endParaRPr sz="800" dirty="0">
                <a:latin typeface="+mj-lt"/>
              </a:endParaRPr>
            </a:p>
          </p:txBody>
        </p:sp>
        <p:sp>
          <p:nvSpPr>
            <p:cNvPr id="113" name="object 97"/>
            <p:cNvSpPr/>
            <p:nvPr/>
          </p:nvSpPr>
          <p:spPr>
            <a:xfrm>
              <a:off x="1976107" y="6636525"/>
              <a:ext cx="37465" cy="40005"/>
            </a:xfrm>
            <a:custGeom>
              <a:avLst/>
              <a:gdLst/>
              <a:ahLst/>
              <a:cxnLst/>
              <a:rect l="l" t="t" r="r" b="b"/>
              <a:pathLst>
                <a:path w="37464" h="40004">
                  <a:moveTo>
                    <a:pt x="0" y="19697"/>
                  </a:moveTo>
                  <a:lnTo>
                    <a:pt x="37198" y="19697"/>
                  </a:lnTo>
                </a:path>
              </a:pathLst>
            </a:custGeom>
            <a:ln w="40665">
              <a:solidFill>
                <a:srgbClr val="F7941E"/>
              </a:solidFill>
            </a:ln>
          </p:spPr>
          <p:txBody>
            <a:bodyPr wrap="square" lIns="0" tIns="0" rIns="0" bIns="0" rtlCol="0"/>
            <a:lstStyle/>
            <a:p>
              <a:endParaRPr sz="800" dirty="0">
                <a:latin typeface="+mj-lt"/>
              </a:endParaRPr>
            </a:p>
          </p:txBody>
        </p:sp>
        <p:sp>
          <p:nvSpPr>
            <p:cNvPr id="114" name="object 98"/>
            <p:cNvSpPr/>
            <p:nvPr/>
          </p:nvSpPr>
          <p:spPr>
            <a:xfrm>
              <a:off x="1782438" y="6419874"/>
              <a:ext cx="94615" cy="60325"/>
            </a:xfrm>
            <a:custGeom>
              <a:avLst/>
              <a:gdLst/>
              <a:ahLst/>
              <a:cxnLst/>
              <a:rect l="l" t="t" r="r" b="b"/>
              <a:pathLst>
                <a:path w="94614" h="60325">
                  <a:moveTo>
                    <a:pt x="45897" y="0"/>
                  </a:moveTo>
                  <a:lnTo>
                    <a:pt x="0" y="60185"/>
                  </a:lnTo>
                  <a:lnTo>
                    <a:pt x="94094" y="60185"/>
                  </a:lnTo>
                  <a:lnTo>
                    <a:pt x="45897" y="0"/>
                  </a:lnTo>
                  <a:close/>
                </a:path>
              </a:pathLst>
            </a:custGeom>
            <a:solidFill>
              <a:srgbClr val="F7941E"/>
            </a:solidFill>
          </p:spPr>
          <p:txBody>
            <a:bodyPr wrap="square" lIns="0" tIns="0" rIns="0" bIns="0" rtlCol="0"/>
            <a:lstStyle/>
            <a:p>
              <a:endParaRPr sz="800" dirty="0">
                <a:latin typeface="+mj-lt"/>
              </a:endParaRPr>
            </a:p>
          </p:txBody>
        </p:sp>
        <p:sp>
          <p:nvSpPr>
            <p:cNvPr id="115" name="object 99"/>
            <p:cNvSpPr/>
            <p:nvPr/>
          </p:nvSpPr>
          <p:spPr>
            <a:xfrm>
              <a:off x="1809788" y="6472402"/>
              <a:ext cx="40005" cy="37465"/>
            </a:xfrm>
            <a:custGeom>
              <a:avLst/>
              <a:gdLst/>
              <a:ahLst/>
              <a:cxnLst/>
              <a:rect l="l" t="t" r="r" b="b"/>
              <a:pathLst>
                <a:path w="40005" h="37465">
                  <a:moveTo>
                    <a:pt x="0" y="18599"/>
                  </a:moveTo>
                  <a:lnTo>
                    <a:pt x="39395" y="18599"/>
                  </a:lnTo>
                </a:path>
              </a:pathLst>
            </a:custGeom>
            <a:ln w="38468">
              <a:solidFill>
                <a:srgbClr val="F7941E"/>
              </a:solidFill>
            </a:ln>
          </p:spPr>
          <p:txBody>
            <a:bodyPr wrap="square" lIns="0" tIns="0" rIns="0" bIns="0" rtlCol="0"/>
            <a:lstStyle/>
            <a:p>
              <a:endParaRPr sz="800" dirty="0">
                <a:latin typeface="+mj-lt"/>
              </a:endParaRPr>
            </a:p>
          </p:txBody>
        </p:sp>
        <p:sp>
          <p:nvSpPr>
            <p:cNvPr id="116" name="object 100"/>
            <p:cNvSpPr/>
            <p:nvPr/>
          </p:nvSpPr>
          <p:spPr>
            <a:xfrm>
              <a:off x="1782438" y="6832382"/>
              <a:ext cx="94615" cy="60325"/>
            </a:xfrm>
            <a:custGeom>
              <a:avLst/>
              <a:gdLst/>
              <a:ahLst/>
              <a:cxnLst/>
              <a:rect l="l" t="t" r="r" b="b"/>
              <a:pathLst>
                <a:path w="94614" h="60325">
                  <a:moveTo>
                    <a:pt x="94094" y="0"/>
                  </a:moveTo>
                  <a:lnTo>
                    <a:pt x="0" y="0"/>
                  </a:lnTo>
                  <a:lnTo>
                    <a:pt x="45897" y="60185"/>
                  </a:lnTo>
                  <a:lnTo>
                    <a:pt x="94094" y="0"/>
                  </a:lnTo>
                  <a:close/>
                </a:path>
              </a:pathLst>
            </a:custGeom>
            <a:solidFill>
              <a:srgbClr val="F7941E"/>
            </a:solidFill>
          </p:spPr>
          <p:txBody>
            <a:bodyPr wrap="square" lIns="0" tIns="0" rIns="0" bIns="0" rtlCol="0"/>
            <a:lstStyle/>
            <a:p>
              <a:endParaRPr sz="800" dirty="0">
                <a:latin typeface="+mj-lt"/>
              </a:endParaRPr>
            </a:p>
          </p:txBody>
        </p:sp>
        <p:sp>
          <p:nvSpPr>
            <p:cNvPr id="117" name="object 101"/>
            <p:cNvSpPr/>
            <p:nvPr/>
          </p:nvSpPr>
          <p:spPr>
            <a:xfrm>
              <a:off x="1809788" y="6802844"/>
              <a:ext cx="40005" cy="35560"/>
            </a:xfrm>
            <a:custGeom>
              <a:avLst/>
              <a:gdLst/>
              <a:ahLst/>
              <a:cxnLst/>
              <a:rect l="l" t="t" r="r" b="b"/>
              <a:pathLst>
                <a:path w="40005" h="35559">
                  <a:moveTo>
                    <a:pt x="0" y="17506"/>
                  </a:moveTo>
                  <a:lnTo>
                    <a:pt x="39395" y="17506"/>
                  </a:lnTo>
                </a:path>
              </a:pathLst>
            </a:custGeom>
            <a:ln w="36283">
              <a:solidFill>
                <a:srgbClr val="F7941E"/>
              </a:solidFill>
            </a:ln>
          </p:spPr>
          <p:txBody>
            <a:bodyPr wrap="square" lIns="0" tIns="0" rIns="0" bIns="0" rtlCol="0"/>
            <a:lstStyle/>
            <a:p>
              <a:endParaRPr sz="800" dirty="0">
                <a:latin typeface="+mj-lt"/>
              </a:endParaRPr>
            </a:p>
          </p:txBody>
        </p:sp>
        <p:sp>
          <p:nvSpPr>
            <p:cNvPr id="118" name="object 102"/>
            <p:cNvSpPr/>
            <p:nvPr/>
          </p:nvSpPr>
          <p:spPr>
            <a:xfrm>
              <a:off x="1662071" y="6488808"/>
              <a:ext cx="74930" cy="75565"/>
            </a:xfrm>
            <a:custGeom>
              <a:avLst/>
              <a:gdLst/>
              <a:ahLst/>
              <a:cxnLst/>
              <a:rect l="l" t="t" r="r" b="b"/>
              <a:pathLst>
                <a:path w="74930" h="75565">
                  <a:moveTo>
                    <a:pt x="0" y="0"/>
                  </a:moveTo>
                  <a:lnTo>
                    <a:pt x="9017" y="75501"/>
                  </a:lnTo>
                  <a:lnTo>
                    <a:pt x="74409" y="9156"/>
                  </a:lnTo>
                  <a:lnTo>
                    <a:pt x="0" y="0"/>
                  </a:lnTo>
                  <a:close/>
                </a:path>
              </a:pathLst>
            </a:custGeom>
            <a:solidFill>
              <a:srgbClr val="F7941E"/>
            </a:solidFill>
          </p:spPr>
          <p:txBody>
            <a:bodyPr wrap="square" lIns="0" tIns="0" rIns="0" bIns="0" rtlCol="0"/>
            <a:lstStyle/>
            <a:p>
              <a:endParaRPr sz="800" dirty="0">
                <a:latin typeface="+mj-lt"/>
              </a:endParaRPr>
            </a:p>
          </p:txBody>
        </p:sp>
        <p:sp>
          <p:nvSpPr>
            <p:cNvPr id="119" name="object 103"/>
            <p:cNvSpPr/>
            <p:nvPr/>
          </p:nvSpPr>
          <p:spPr>
            <a:xfrm>
              <a:off x="1687236" y="6513969"/>
              <a:ext cx="52705" cy="52705"/>
            </a:xfrm>
            <a:custGeom>
              <a:avLst/>
              <a:gdLst/>
              <a:ahLst/>
              <a:cxnLst/>
              <a:rect l="l" t="t" r="r" b="b"/>
              <a:pathLst>
                <a:path w="52705" h="52704">
                  <a:moveTo>
                    <a:pt x="27406" y="0"/>
                  </a:moveTo>
                  <a:lnTo>
                    <a:pt x="0" y="27406"/>
                  </a:lnTo>
                  <a:lnTo>
                    <a:pt x="25120" y="52527"/>
                  </a:lnTo>
                  <a:lnTo>
                    <a:pt x="52527" y="25120"/>
                  </a:lnTo>
                  <a:lnTo>
                    <a:pt x="27406" y="0"/>
                  </a:lnTo>
                  <a:close/>
                </a:path>
              </a:pathLst>
            </a:custGeom>
            <a:solidFill>
              <a:srgbClr val="F7941E"/>
            </a:solidFill>
          </p:spPr>
          <p:txBody>
            <a:bodyPr wrap="square" lIns="0" tIns="0" rIns="0" bIns="0" rtlCol="0"/>
            <a:lstStyle/>
            <a:p>
              <a:endParaRPr sz="800" dirty="0">
                <a:latin typeface="+mj-lt"/>
              </a:endParaRPr>
            </a:p>
          </p:txBody>
        </p:sp>
        <p:sp>
          <p:nvSpPr>
            <p:cNvPr id="120" name="object 104"/>
            <p:cNvSpPr/>
            <p:nvPr/>
          </p:nvSpPr>
          <p:spPr>
            <a:xfrm>
              <a:off x="1921394" y="6745943"/>
              <a:ext cx="75565" cy="75565"/>
            </a:xfrm>
            <a:custGeom>
              <a:avLst/>
              <a:gdLst/>
              <a:ahLst/>
              <a:cxnLst/>
              <a:rect l="l" t="t" r="r" b="b"/>
              <a:pathLst>
                <a:path w="75564" h="75565">
                  <a:moveTo>
                    <a:pt x="66344" y="0"/>
                  </a:moveTo>
                  <a:lnTo>
                    <a:pt x="0" y="68643"/>
                  </a:lnTo>
                  <a:lnTo>
                    <a:pt x="75501" y="75501"/>
                  </a:lnTo>
                  <a:lnTo>
                    <a:pt x="66344" y="0"/>
                  </a:lnTo>
                  <a:close/>
                </a:path>
              </a:pathLst>
            </a:custGeom>
            <a:solidFill>
              <a:srgbClr val="F7941E"/>
            </a:solidFill>
          </p:spPr>
          <p:txBody>
            <a:bodyPr wrap="square" lIns="0" tIns="0" rIns="0" bIns="0" rtlCol="0"/>
            <a:lstStyle/>
            <a:p>
              <a:endParaRPr sz="800" dirty="0">
                <a:latin typeface="+mj-lt"/>
              </a:endParaRPr>
            </a:p>
          </p:txBody>
        </p:sp>
        <p:sp>
          <p:nvSpPr>
            <p:cNvPr id="121" name="object 105"/>
            <p:cNvSpPr/>
            <p:nvPr/>
          </p:nvSpPr>
          <p:spPr>
            <a:xfrm>
              <a:off x="1919206" y="6745939"/>
              <a:ext cx="52705" cy="52705"/>
            </a:xfrm>
            <a:custGeom>
              <a:avLst/>
              <a:gdLst/>
              <a:ahLst/>
              <a:cxnLst/>
              <a:rect l="l" t="t" r="r" b="b"/>
              <a:pathLst>
                <a:path w="52705" h="52704">
                  <a:moveTo>
                    <a:pt x="27406" y="0"/>
                  </a:moveTo>
                  <a:lnTo>
                    <a:pt x="0" y="27406"/>
                  </a:lnTo>
                  <a:lnTo>
                    <a:pt x="25120" y="52527"/>
                  </a:lnTo>
                  <a:lnTo>
                    <a:pt x="52527" y="25120"/>
                  </a:lnTo>
                  <a:lnTo>
                    <a:pt x="27406" y="0"/>
                  </a:lnTo>
                  <a:close/>
                </a:path>
              </a:pathLst>
            </a:custGeom>
            <a:solidFill>
              <a:srgbClr val="F7941E"/>
            </a:solidFill>
          </p:spPr>
          <p:txBody>
            <a:bodyPr wrap="square" lIns="0" tIns="0" rIns="0" bIns="0" rtlCol="0"/>
            <a:lstStyle/>
            <a:p>
              <a:endParaRPr sz="800" dirty="0">
                <a:latin typeface="+mj-lt"/>
              </a:endParaRPr>
            </a:p>
          </p:txBody>
        </p:sp>
        <p:sp>
          <p:nvSpPr>
            <p:cNvPr id="122" name="object 106"/>
            <p:cNvSpPr/>
            <p:nvPr/>
          </p:nvSpPr>
          <p:spPr>
            <a:xfrm>
              <a:off x="1921394" y="6488808"/>
              <a:ext cx="75565" cy="75565"/>
            </a:xfrm>
            <a:custGeom>
              <a:avLst/>
              <a:gdLst/>
              <a:ahLst/>
              <a:cxnLst/>
              <a:rect l="l" t="t" r="r" b="b"/>
              <a:pathLst>
                <a:path w="75564" h="75565">
                  <a:moveTo>
                    <a:pt x="75501" y="0"/>
                  </a:moveTo>
                  <a:lnTo>
                    <a:pt x="0" y="9156"/>
                  </a:lnTo>
                  <a:lnTo>
                    <a:pt x="66344" y="75501"/>
                  </a:lnTo>
                  <a:lnTo>
                    <a:pt x="75501" y="0"/>
                  </a:lnTo>
                  <a:close/>
                </a:path>
              </a:pathLst>
            </a:custGeom>
            <a:solidFill>
              <a:srgbClr val="F7941E"/>
            </a:solidFill>
          </p:spPr>
          <p:txBody>
            <a:bodyPr wrap="square" lIns="0" tIns="0" rIns="0" bIns="0" rtlCol="0"/>
            <a:lstStyle/>
            <a:p>
              <a:endParaRPr sz="800" dirty="0">
                <a:latin typeface="+mj-lt"/>
              </a:endParaRPr>
            </a:p>
          </p:txBody>
        </p:sp>
        <p:sp>
          <p:nvSpPr>
            <p:cNvPr id="123" name="object 107"/>
            <p:cNvSpPr/>
            <p:nvPr/>
          </p:nvSpPr>
          <p:spPr>
            <a:xfrm>
              <a:off x="1919204" y="6513969"/>
              <a:ext cx="52705" cy="52705"/>
            </a:xfrm>
            <a:custGeom>
              <a:avLst/>
              <a:gdLst/>
              <a:ahLst/>
              <a:cxnLst/>
              <a:rect l="l" t="t" r="r" b="b"/>
              <a:pathLst>
                <a:path w="52705" h="52704">
                  <a:moveTo>
                    <a:pt x="25120" y="0"/>
                  </a:moveTo>
                  <a:lnTo>
                    <a:pt x="0" y="25120"/>
                  </a:lnTo>
                  <a:lnTo>
                    <a:pt x="27406" y="52527"/>
                  </a:lnTo>
                  <a:lnTo>
                    <a:pt x="52527" y="27406"/>
                  </a:lnTo>
                  <a:lnTo>
                    <a:pt x="25120" y="0"/>
                  </a:lnTo>
                  <a:close/>
                </a:path>
              </a:pathLst>
            </a:custGeom>
            <a:solidFill>
              <a:srgbClr val="F7941E"/>
            </a:solidFill>
          </p:spPr>
          <p:txBody>
            <a:bodyPr wrap="square" lIns="0" tIns="0" rIns="0" bIns="0" rtlCol="0"/>
            <a:lstStyle/>
            <a:p>
              <a:endParaRPr sz="800" dirty="0">
                <a:latin typeface="+mj-lt"/>
              </a:endParaRPr>
            </a:p>
          </p:txBody>
        </p:sp>
        <p:sp>
          <p:nvSpPr>
            <p:cNvPr id="124" name="object 108"/>
            <p:cNvSpPr/>
            <p:nvPr/>
          </p:nvSpPr>
          <p:spPr>
            <a:xfrm>
              <a:off x="1662071" y="6745943"/>
              <a:ext cx="74930" cy="75565"/>
            </a:xfrm>
            <a:custGeom>
              <a:avLst/>
              <a:gdLst/>
              <a:ahLst/>
              <a:cxnLst/>
              <a:rect l="l" t="t" r="r" b="b"/>
              <a:pathLst>
                <a:path w="74930" h="75565">
                  <a:moveTo>
                    <a:pt x="9017" y="0"/>
                  </a:moveTo>
                  <a:lnTo>
                    <a:pt x="0" y="75501"/>
                  </a:lnTo>
                  <a:lnTo>
                    <a:pt x="74409" y="68643"/>
                  </a:lnTo>
                  <a:lnTo>
                    <a:pt x="9017" y="0"/>
                  </a:lnTo>
                  <a:close/>
                </a:path>
              </a:pathLst>
            </a:custGeom>
            <a:solidFill>
              <a:srgbClr val="F7941E"/>
            </a:solidFill>
          </p:spPr>
          <p:txBody>
            <a:bodyPr wrap="square" lIns="0" tIns="0" rIns="0" bIns="0" rtlCol="0"/>
            <a:lstStyle/>
            <a:p>
              <a:endParaRPr sz="800" dirty="0">
                <a:latin typeface="+mj-lt"/>
              </a:endParaRPr>
            </a:p>
          </p:txBody>
        </p:sp>
        <p:sp>
          <p:nvSpPr>
            <p:cNvPr id="125" name="object 109"/>
            <p:cNvSpPr/>
            <p:nvPr/>
          </p:nvSpPr>
          <p:spPr>
            <a:xfrm>
              <a:off x="1687234" y="6745939"/>
              <a:ext cx="52705" cy="52705"/>
            </a:xfrm>
            <a:custGeom>
              <a:avLst/>
              <a:gdLst/>
              <a:ahLst/>
              <a:cxnLst/>
              <a:rect l="l" t="t" r="r" b="b"/>
              <a:pathLst>
                <a:path w="52705" h="52704">
                  <a:moveTo>
                    <a:pt x="25120" y="0"/>
                  </a:moveTo>
                  <a:lnTo>
                    <a:pt x="0" y="25120"/>
                  </a:lnTo>
                  <a:lnTo>
                    <a:pt x="27406" y="52527"/>
                  </a:lnTo>
                  <a:lnTo>
                    <a:pt x="52527" y="27406"/>
                  </a:lnTo>
                  <a:lnTo>
                    <a:pt x="25120" y="0"/>
                  </a:lnTo>
                  <a:close/>
                </a:path>
              </a:pathLst>
            </a:custGeom>
            <a:solidFill>
              <a:srgbClr val="F7941E"/>
            </a:solidFill>
          </p:spPr>
          <p:txBody>
            <a:bodyPr wrap="square" lIns="0" tIns="0" rIns="0" bIns="0" rtlCol="0"/>
            <a:lstStyle/>
            <a:p>
              <a:endParaRPr sz="800" dirty="0">
                <a:latin typeface="+mj-lt"/>
              </a:endParaRPr>
            </a:p>
          </p:txBody>
        </p:sp>
        <p:sp>
          <p:nvSpPr>
            <p:cNvPr id="126" name="object 110"/>
            <p:cNvSpPr/>
            <p:nvPr/>
          </p:nvSpPr>
          <p:spPr>
            <a:xfrm>
              <a:off x="1790056" y="6664838"/>
              <a:ext cx="114300" cy="70485"/>
            </a:xfrm>
            <a:custGeom>
              <a:avLst/>
              <a:gdLst/>
              <a:ahLst/>
              <a:cxnLst/>
              <a:rect l="l" t="t" r="r" b="b"/>
              <a:pathLst>
                <a:path w="114300" h="70484">
                  <a:moveTo>
                    <a:pt x="20688" y="25146"/>
                  </a:moveTo>
                  <a:lnTo>
                    <a:pt x="1092" y="25146"/>
                  </a:lnTo>
                  <a:lnTo>
                    <a:pt x="0" y="28422"/>
                  </a:lnTo>
                  <a:lnTo>
                    <a:pt x="0" y="34988"/>
                  </a:lnTo>
                  <a:lnTo>
                    <a:pt x="2908" y="48853"/>
                  </a:lnTo>
                  <a:lnTo>
                    <a:pt x="10778" y="60301"/>
                  </a:lnTo>
                  <a:lnTo>
                    <a:pt x="22328" y="67811"/>
                  </a:lnTo>
                  <a:lnTo>
                    <a:pt x="81622" y="69964"/>
                  </a:lnTo>
                  <a:lnTo>
                    <a:pt x="95691" y="66949"/>
                  </a:lnTo>
                  <a:lnTo>
                    <a:pt x="106921" y="58874"/>
                  </a:lnTo>
                  <a:lnTo>
                    <a:pt x="111586" y="51384"/>
                  </a:lnTo>
                  <a:lnTo>
                    <a:pt x="25031" y="51384"/>
                  </a:lnTo>
                  <a:lnTo>
                    <a:pt x="18503" y="43726"/>
                  </a:lnTo>
                  <a:lnTo>
                    <a:pt x="18503" y="31699"/>
                  </a:lnTo>
                  <a:lnTo>
                    <a:pt x="20688" y="25146"/>
                  </a:lnTo>
                  <a:close/>
                </a:path>
                <a:path w="114300" h="70484">
                  <a:moveTo>
                    <a:pt x="81622" y="0"/>
                  </a:moveTo>
                  <a:lnTo>
                    <a:pt x="57683" y="0"/>
                  </a:lnTo>
                  <a:lnTo>
                    <a:pt x="64211" y="4368"/>
                  </a:lnTo>
                  <a:lnTo>
                    <a:pt x="69646" y="10934"/>
                  </a:lnTo>
                  <a:lnTo>
                    <a:pt x="72910" y="18580"/>
                  </a:lnTo>
                  <a:lnTo>
                    <a:pt x="90335" y="18580"/>
                  </a:lnTo>
                  <a:lnTo>
                    <a:pt x="97942" y="26238"/>
                  </a:lnTo>
                  <a:lnTo>
                    <a:pt x="97942" y="43726"/>
                  </a:lnTo>
                  <a:lnTo>
                    <a:pt x="90335" y="51384"/>
                  </a:lnTo>
                  <a:lnTo>
                    <a:pt x="111586" y="51384"/>
                  </a:lnTo>
                  <a:lnTo>
                    <a:pt x="114197" y="47190"/>
                  </a:lnTo>
                  <a:lnTo>
                    <a:pt x="113400" y="29162"/>
                  </a:lnTo>
                  <a:lnTo>
                    <a:pt x="108650" y="15516"/>
                  </a:lnTo>
                  <a:lnTo>
                    <a:pt x="100696" y="6182"/>
                  </a:lnTo>
                  <a:lnTo>
                    <a:pt x="90285" y="1086"/>
                  </a:lnTo>
                  <a:lnTo>
                    <a:pt x="81622" y="0"/>
                  </a:lnTo>
                  <a:close/>
                </a:path>
              </a:pathLst>
            </a:custGeom>
            <a:solidFill>
              <a:srgbClr val="F7941E"/>
            </a:solidFill>
          </p:spPr>
          <p:txBody>
            <a:bodyPr wrap="square" lIns="0" tIns="0" rIns="0" bIns="0" rtlCol="0"/>
            <a:lstStyle/>
            <a:p>
              <a:endParaRPr sz="800" dirty="0">
                <a:latin typeface="+mj-lt"/>
              </a:endParaRPr>
            </a:p>
          </p:txBody>
        </p:sp>
        <p:sp>
          <p:nvSpPr>
            <p:cNvPr id="127" name="object 111"/>
            <p:cNvSpPr/>
            <p:nvPr/>
          </p:nvSpPr>
          <p:spPr>
            <a:xfrm>
              <a:off x="1745598" y="6664837"/>
              <a:ext cx="114935" cy="70485"/>
            </a:xfrm>
            <a:custGeom>
              <a:avLst/>
              <a:gdLst/>
              <a:ahLst/>
              <a:cxnLst/>
              <a:rect l="l" t="t" r="r" b="b"/>
              <a:pathLst>
                <a:path w="114935" h="70484">
                  <a:moveTo>
                    <a:pt x="37163" y="0"/>
                  </a:moveTo>
                  <a:lnTo>
                    <a:pt x="31727" y="0"/>
                  </a:lnTo>
                  <a:lnTo>
                    <a:pt x="18106" y="2939"/>
                  </a:lnTo>
                  <a:lnTo>
                    <a:pt x="7103" y="10977"/>
                  </a:lnTo>
                  <a:lnTo>
                    <a:pt x="0" y="22945"/>
                  </a:lnTo>
                  <a:lnTo>
                    <a:pt x="953" y="40702"/>
                  </a:lnTo>
                  <a:lnTo>
                    <a:pt x="5858" y="54384"/>
                  </a:lnTo>
                  <a:lnTo>
                    <a:pt x="13880" y="63861"/>
                  </a:lnTo>
                  <a:lnTo>
                    <a:pt x="24184" y="69005"/>
                  </a:lnTo>
                  <a:lnTo>
                    <a:pt x="57839" y="69964"/>
                  </a:lnTo>
                  <a:lnTo>
                    <a:pt x="50231" y="65595"/>
                  </a:lnTo>
                  <a:lnTo>
                    <a:pt x="44783" y="59042"/>
                  </a:lnTo>
                  <a:lnTo>
                    <a:pt x="41519" y="51384"/>
                  </a:lnTo>
                  <a:lnTo>
                    <a:pt x="23015" y="51384"/>
                  </a:lnTo>
                  <a:lnTo>
                    <a:pt x="16487" y="43726"/>
                  </a:lnTo>
                  <a:lnTo>
                    <a:pt x="16487" y="26238"/>
                  </a:lnTo>
                  <a:lnTo>
                    <a:pt x="23015" y="18592"/>
                  </a:lnTo>
                  <a:lnTo>
                    <a:pt x="110032" y="18592"/>
                  </a:lnTo>
                  <a:lnTo>
                    <a:pt x="103810" y="9570"/>
                  </a:lnTo>
                  <a:lnTo>
                    <a:pt x="92205" y="2260"/>
                  </a:lnTo>
                  <a:lnTo>
                    <a:pt x="37163" y="0"/>
                  </a:lnTo>
                  <a:close/>
                </a:path>
                <a:path w="114935" h="70484">
                  <a:moveTo>
                    <a:pt x="110032" y="18592"/>
                  </a:moveTo>
                  <a:lnTo>
                    <a:pt x="88319" y="18592"/>
                  </a:lnTo>
                  <a:lnTo>
                    <a:pt x="95926" y="26238"/>
                  </a:lnTo>
                  <a:lnTo>
                    <a:pt x="95926" y="37172"/>
                  </a:lnTo>
                  <a:lnTo>
                    <a:pt x="94846" y="40449"/>
                  </a:lnTo>
                  <a:lnTo>
                    <a:pt x="92662" y="44830"/>
                  </a:lnTo>
                  <a:lnTo>
                    <a:pt x="113338" y="44830"/>
                  </a:lnTo>
                  <a:lnTo>
                    <a:pt x="113338" y="42633"/>
                  </a:lnTo>
                  <a:lnTo>
                    <a:pt x="114303" y="40702"/>
                  </a:lnTo>
                  <a:lnTo>
                    <a:pt x="114430" y="34988"/>
                  </a:lnTo>
                  <a:lnTo>
                    <a:pt x="111589" y="20851"/>
                  </a:lnTo>
                  <a:lnTo>
                    <a:pt x="110032" y="18592"/>
                  </a:lnTo>
                  <a:close/>
                </a:path>
              </a:pathLst>
            </a:custGeom>
            <a:solidFill>
              <a:srgbClr val="F7941E"/>
            </a:solidFill>
          </p:spPr>
          <p:txBody>
            <a:bodyPr wrap="square" lIns="0" tIns="0" rIns="0" bIns="0" rtlCol="0"/>
            <a:lstStyle/>
            <a:p>
              <a:endParaRPr sz="800" dirty="0">
                <a:latin typeface="+mj-lt"/>
              </a:endParaRPr>
            </a:p>
          </p:txBody>
        </p:sp>
        <p:sp>
          <p:nvSpPr>
            <p:cNvPr id="128" name="object 112"/>
            <p:cNvSpPr/>
            <p:nvPr/>
          </p:nvSpPr>
          <p:spPr>
            <a:xfrm>
              <a:off x="1783207" y="6563540"/>
              <a:ext cx="84455" cy="85725"/>
            </a:xfrm>
            <a:custGeom>
              <a:avLst/>
              <a:gdLst/>
              <a:ahLst/>
              <a:cxnLst/>
              <a:rect l="l" t="t" r="r" b="b"/>
              <a:pathLst>
                <a:path w="84455" h="85725">
                  <a:moveTo>
                    <a:pt x="41857" y="0"/>
                  </a:moveTo>
                  <a:lnTo>
                    <a:pt x="27604" y="2312"/>
                  </a:lnTo>
                  <a:lnTo>
                    <a:pt x="15322" y="8770"/>
                  </a:lnTo>
                  <a:lnTo>
                    <a:pt x="5843" y="18657"/>
                  </a:lnTo>
                  <a:lnTo>
                    <a:pt x="0" y="31252"/>
                  </a:lnTo>
                  <a:lnTo>
                    <a:pt x="1120" y="48678"/>
                  </a:lnTo>
                  <a:lnTo>
                    <a:pt x="5710" y="62955"/>
                  </a:lnTo>
                  <a:lnTo>
                    <a:pt x="13195" y="73946"/>
                  </a:lnTo>
                  <a:lnTo>
                    <a:pt x="23000" y="81514"/>
                  </a:lnTo>
                  <a:lnTo>
                    <a:pt x="34551" y="85519"/>
                  </a:lnTo>
                  <a:lnTo>
                    <a:pt x="50977" y="83775"/>
                  </a:lnTo>
                  <a:lnTo>
                    <a:pt x="64376" y="78257"/>
                  </a:lnTo>
                  <a:lnTo>
                    <a:pt x="74510" y="69630"/>
                  </a:lnTo>
                  <a:lnTo>
                    <a:pt x="75717" y="67614"/>
                  </a:lnTo>
                  <a:lnTo>
                    <a:pt x="34276" y="67614"/>
                  </a:lnTo>
                  <a:lnTo>
                    <a:pt x="34276" y="50165"/>
                  </a:lnTo>
                  <a:lnTo>
                    <a:pt x="16927" y="50165"/>
                  </a:lnTo>
                  <a:lnTo>
                    <a:pt x="16927" y="35991"/>
                  </a:lnTo>
                  <a:lnTo>
                    <a:pt x="34276" y="35991"/>
                  </a:lnTo>
                  <a:lnTo>
                    <a:pt x="34276" y="17449"/>
                  </a:lnTo>
                  <a:lnTo>
                    <a:pt x="75795" y="17449"/>
                  </a:lnTo>
                  <a:lnTo>
                    <a:pt x="66450" y="7828"/>
                  </a:lnTo>
                  <a:lnTo>
                    <a:pt x="54465" y="1844"/>
                  </a:lnTo>
                  <a:lnTo>
                    <a:pt x="41857" y="0"/>
                  </a:lnTo>
                  <a:close/>
                </a:path>
                <a:path w="84455" h="85725">
                  <a:moveTo>
                    <a:pt x="75795" y="17449"/>
                  </a:moveTo>
                  <a:lnTo>
                    <a:pt x="48360" y="17449"/>
                  </a:lnTo>
                  <a:lnTo>
                    <a:pt x="48360" y="35991"/>
                  </a:lnTo>
                  <a:lnTo>
                    <a:pt x="66788" y="35991"/>
                  </a:lnTo>
                  <a:lnTo>
                    <a:pt x="66788" y="50165"/>
                  </a:lnTo>
                  <a:lnTo>
                    <a:pt x="48360" y="50165"/>
                  </a:lnTo>
                  <a:lnTo>
                    <a:pt x="48360" y="67614"/>
                  </a:lnTo>
                  <a:lnTo>
                    <a:pt x="75717" y="67614"/>
                  </a:lnTo>
                  <a:lnTo>
                    <a:pt x="81139" y="58561"/>
                  </a:lnTo>
                  <a:lnTo>
                    <a:pt x="84026" y="45716"/>
                  </a:lnTo>
                  <a:lnTo>
                    <a:pt x="81896" y="30267"/>
                  </a:lnTo>
                  <a:lnTo>
                    <a:pt x="75795" y="17449"/>
                  </a:lnTo>
                  <a:close/>
                </a:path>
              </a:pathLst>
            </a:custGeom>
            <a:solidFill>
              <a:srgbClr val="F7941E"/>
            </a:solidFill>
          </p:spPr>
          <p:txBody>
            <a:bodyPr wrap="square" lIns="0" tIns="0" rIns="0" bIns="0" rtlCol="0"/>
            <a:lstStyle/>
            <a:p>
              <a:endParaRPr sz="800" dirty="0">
                <a:latin typeface="+mj-lt"/>
              </a:endParaRPr>
            </a:p>
          </p:txBody>
        </p:sp>
        <p:sp>
          <p:nvSpPr>
            <p:cNvPr id="129" name="object 113"/>
            <p:cNvSpPr/>
            <p:nvPr/>
          </p:nvSpPr>
          <p:spPr>
            <a:xfrm>
              <a:off x="1887181" y="6608445"/>
              <a:ext cx="12065" cy="43815"/>
            </a:xfrm>
            <a:custGeom>
              <a:avLst/>
              <a:gdLst/>
              <a:ahLst/>
              <a:cxnLst/>
              <a:rect l="l" t="t" r="r" b="b"/>
              <a:pathLst>
                <a:path w="12064" h="43815">
                  <a:moveTo>
                    <a:pt x="0" y="21672"/>
                  </a:moveTo>
                  <a:lnTo>
                    <a:pt x="12014" y="21672"/>
                  </a:lnTo>
                </a:path>
              </a:pathLst>
            </a:custGeom>
            <a:ln w="44615">
              <a:solidFill>
                <a:srgbClr val="F7941E"/>
              </a:solidFill>
            </a:ln>
          </p:spPr>
          <p:txBody>
            <a:bodyPr wrap="square" lIns="0" tIns="0" rIns="0" bIns="0" rtlCol="0"/>
            <a:lstStyle/>
            <a:p>
              <a:endParaRPr sz="800" dirty="0">
                <a:latin typeface="+mj-lt"/>
              </a:endParaRPr>
            </a:p>
          </p:txBody>
        </p:sp>
        <p:sp>
          <p:nvSpPr>
            <p:cNvPr id="130" name="object 114"/>
            <p:cNvSpPr/>
            <p:nvPr/>
          </p:nvSpPr>
          <p:spPr>
            <a:xfrm>
              <a:off x="1870481" y="6624637"/>
              <a:ext cx="45085" cy="12065"/>
            </a:xfrm>
            <a:custGeom>
              <a:avLst/>
              <a:gdLst/>
              <a:ahLst/>
              <a:cxnLst/>
              <a:rect l="l" t="t" r="r" b="b"/>
              <a:pathLst>
                <a:path w="45085" h="12065">
                  <a:moveTo>
                    <a:pt x="0" y="6007"/>
                  </a:moveTo>
                  <a:lnTo>
                    <a:pt x="44907" y="6007"/>
                  </a:lnTo>
                </a:path>
              </a:pathLst>
            </a:custGeom>
            <a:ln w="13284">
              <a:solidFill>
                <a:srgbClr val="F7941E"/>
              </a:solidFill>
            </a:ln>
          </p:spPr>
          <p:txBody>
            <a:bodyPr wrap="square" lIns="0" tIns="0" rIns="0" bIns="0" rtlCol="0"/>
            <a:lstStyle/>
            <a:p>
              <a:endParaRPr sz="800" dirty="0">
                <a:latin typeface="+mj-lt"/>
              </a:endParaRPr>
            </a:p>
          </p:txBody>
        </p:sp>
        <p:sp>
          <p:nvSpPr>
            <p:cNvPr id="131" name="object 115"/>
            <p:cNvSpPr/>
            <p:nvPr/>
          </p:nvSpPr>
          <p:spPr>
            <a:xfrm>
              <a:off x="1751952" y="6621500"/>
              <a:ext cx="8255" cy="26670"/>
            </a:xfrm>
            <a:custGeom>
              <a:avLst/>
              <a:gdLst/>
              <a:ahLst/>
              <a:cxnLst/>
              <a:rect l="l" t="t" r="r" b="b"/>
              <a:pathLst>
                <a:path w="8255" h="26670">
                  <a:moveTo>
                    <a:pt x="0" y="13055"/>
                  </a:moveTo>
                  <a:lnTo>
                    <a:pt x="7835" y="13055"/>
                  </a:lnTo>
                </a:path>
              </a:pathLst>
            </a:custGeom>
            <a:ln w="27381">
              <a:solidFill>
                <a:srgbClr val="F7941E"/>
              </a:solidFill>
            </a:ln>
          </p:spPr>
          <p:txBody>
            <a:bodyPr wrap="square" lIns="0" tIns="0" rIns="0" bIns="0" rtlCol="0"/>
            <a:lstStyle/>
            <a:p>
              <a:endParaRPr sz="800" dirty="0">
                <a:latin typeface="+mj-lt"/>
              </a:endParaRPr>
            </a:p>
          </p:txBody>
        </p:sp>
        <p:sp>
          <p:nvSpPr>
            <p:cNvPr id="132" name="object 116"/>
            <p:cNvSpPr/>
            <p:nvPr/>
          </p:nvSpPr>
          <p:spPr>
            <a:xfrm>
              <a:off x="1743595" y="6630378"/>
              <a:ext cx="26670" cy="7620"/>
            </a:xfrm>
            <a:custGeom>
              <a:avLst/>
              <a:gdLst/>
              <a:ahLst/>
              <a:cxnLst/>
              <a:rect l="l" t="t" r="r" b="b"/>
              <a:pathLst>
                <a:path w="26669" h="7620">
                  <a:moveTo>
                    <a:pt x="0" y="3657"/>
                  </a:moveTo>
                  <a:lnTo>
                    <a:pt x="26111" y="3657"/>
                  </a:lnTo>
                </a:path>
              </a:pathLst>
            </a:custGeom>
            <a:ln w="8585">
              <a:solidFill>
                <a:srgbClr val="F7941E"/>
              </a:solidFill>
            </a:ln>
          </p:spPr>
          <p:txBody>
            <a:bodyPr wrap="square" lIns="0" tIns="0" rIns="0" bIns="0" rtlCol="0"/>
            <a:lstStyle/>
            <a:p>
              <a:endParaRPr sz="800" dirty="0">
                <a:latin typeface="+mj-lt"/>
              </a:endParaRPr>
            </a:p>
          </p:txBody>
        </p:sp>
        <p:sp>
          <p:nvSpPr>
            <p:cNvPr id="133" name="object 117"/>
            <p:cNvSpPr/>
            <p:nvPr/>
          </p:nvSpPr>
          <p:spPr>
            <a:xfrm>
              <a:off x="2392793" y="5042654"/>
              <a:ext cx="61594" cy="75565"/>
            </a:xfrm>
            <a:custGeom>
              <a:avLst/>
              <a:gdLst/>
              <a:ahLst/>
              <a:cxnLst/>
              <a:rect l="l" t="t" r="r" b="b"/>
              <a:pathLst>
                <a:path w="61594" h="75564">
                  <a:moveTo>
                    <a:pt x="19221" y="0"/>
                  </a:moveTo>
                  <a:lnTo>
                    <a:pt x="9222" y="8503"/>
                  </a:lnTo>
                  <a:lnTo>
                    <a:pt x="2475" y="21181"/>
                  </a:lnTo>
                  <a:lnTo>
                    <a:pt x="0" y="36734"/>
                  </a:lnTo>
                  <a:lnTo>
                    <a:pt x="391" y="42995"/>
                  </a:lnTo>
                  <a:lnTo>
                    <a:pt x="4252" y="56201"/>
                  </a:lnTo>
                  <a:lnTo>
                    <a:pt x="12057" y="66673"/>
                  </a:lnTo>
                  <a:lnTo>
                    <a:pt x="23580" y="73391"/>
                  </a:lnTo>
                  <a:lnTo>
                    <a:pt x="38596" y="75330"/>
                  </a:lnTo>
                  <a:lnTo>
                    <a:pt x="48012" y="69676"/>
                  </a:lnTo>
                  <a:lnTo>
                    <a:pt x="55378" y="59500"/>
                  </a:lnTo>
                  <a:lnTo>
                    <a:pt x="60011" y="44993"/>
                  </a:lnTo>
                  <a:lnTo>
                    <a:pt x="61226" y="26343"/>
                  </a:lnTo>
                  <a:lnTo>
                    <a:pt x="56467" y="14764"/>
                  </a:lnTo>
                  <a:lnTo>
                    <a:pt x="47926" y="5905"/>
                  </a:lnTo>
                  <a:lnTo>
                    <a:pt x="35534" y="678"/>
                  </a:lnTo>
                  <a:lnTo>
                    <a:pt x="19221" y="0"/>
                  </a:lnTo>
                  <a:close/>
                </a:path>
              </a:pathLst>
            </a:custGeom>
            <a:solidFill>
              <a:srgbClr val="546670"/>
            </a:solidFill>
          </p:spPr>
          <p:txBody>
            <a:bodyPr wrap="square" lIns="0" tIns="0" rIns="0" bIns="0" rtlCol="0"/>
            <a:lstStyle/>
            <a:p>
              <a:endParaRPr sz="800" dirty="0">
                <a:latin typeface="+mj-lt"/>
              </a:endParaRPr>
            </a:p>
          </p:txBody>
        </p:sp>
        <p:sp>
          <p:nvSpPr>
            <p:cNvPr id="134" name="object 118"/>
            <p:cNvSpPr/>
            <p:nvPr/>
          </p:nvSpPr>
          <p:spPr>
            <a:xfrm>
              <a:off x="2311673" y="5124574"/>
              <a:ext cx="222250" cy="318135"/>
            </a:xfrm>
            <a:custGeom>
              <a:avLst/>
              <a:gdLst/>
              <a:ahLst/>
              <a:cxnLst/>
              <a:rect l="l" t="t" r="r" b="b"/>
              <a:pathLst>
                <a:path w="222250" h="318135">
                  <a:moveTo>
                    <a:pt x="118671" y="145451"/>
                  </a:moveTo>
                  <a:lnTo>
                    <a:pt x="57577" y="145451"/>
                  </a:lnTo>
                  <a:lnTo>
                    <a:pt x="58241" y="167551"/>
                  </a:lnTo>
                  <a:lnTo>
                    <a:pt x="58241" y="169430"/>
                  </a:lnTo>
                  <a:lnTo>
                    <a:pt x="62013" y="169430"/>
                  </a:lnTo>
                  <a:lnTo>
                    <a:pt x="67665" y="318147"/>
                  </a:lnTo>
                  <a:lnTo>
                    <a:pt x="109105" y="318147"/>
                  </a:lnTo>
                  <a:lnTo>
                    <a:pt x="110955" y="268694"/>
                  </a:lnTo>
                  <a:lnTo>
                    <a:pt x="110984" y="255028"/>
                  </a:lnTo>
                  <a:lnTo>
                    <a:pt x="107122" y="242081"/>
                  </a:lnTo>
                  <a:lnTo>
                    <a:pt x="104145" y="229738"/>
                  </a:lnTo>
                  <a:lnTo>
                    <a:pt x="102232" y="217560"/>
                  </a:lnTo>
                  <a:lnTo>
                    <a:pt x="102852" y="201238"/>
                  </a:lnTo>
                  <a:lnTo>
                    <a:pt x="104938" y="185706"/>
                  </a:lnTo>
                  <a:lnTo>
                    <a:pt x="108408" y="171016"/>
                  </a:lnTo>
                  <a:lnTo>
                    <a:pt x="113182" y="157217"/>
                  </a:lnTo>
                  <a:lnTo>
                    <a:pt x="118671" y="145451"/>
                  </a:lnTo>
                  <a:close/>
                </a:path>
                <a:path w="222250" h="318135">
                  <a:moveTo>
                    <a:pt x="45781" y="87901"/>
                  </a:moveTo>
                  <a:lnTo>
                    <a:pt x="375" y="87901"/>
                  </a:lnTo>
                  <a:lnTo>
                    <a:pt x="272" y="90145"/>
                  </a:lnTo>
                  <a:lnTo>
                    <a:pt x="1739" y="92252"/>
                  </a:lnTo>
                  <a:lnTo>
                    <a:pt x="1739" y="94132"/>
                  </a:lnTo>
                  <a:lnTo>
                    <a:pt x="3618" y="97891"/>
                  </a:lnTo>
                  <a:lnTo>
                    <a:pt x="9270" y="107302"/>
                  </a:lnTo>
                  <a:lnTo>
                    <a:pt x="16801" y="124244"/>
                  </a:lnTo>
                  <a:lnTo>
                    <a:pt x="35635" y="158140"/>
                  </a:lnTo>
                  <a:lnTo>
                    <a:pt x="46611" y="152440"/>
                  </a:lnTo>
                  <a:lnTo>
                    <a:pt x="57577" y="145451"/>
                  </a:lnTo>
                  <a:lnTo>
                    <a:pt x="118671" y="145451"/>
                  </a:lnTo>
                  <a:lnTo>
                    <a:pt x="119180" y="144361"/>
                  </a:lnTo>
                  <a:lnTo>
                    <a:pt x="126319" y="132500"/>
                  </a:lnTo>
                  <a:lnTo>
                    <a:pt x="134519" y="121683"/>
                  </a:lnTo>
                  <a:lnTo>
                    <a:pt x="142763" y="112953"/>
                  </a:lnTo>
                  <a:lnTo>
                    <a:pt x="60121" y="112953"/>
                  </a:lnTo>
                  <a:lnTo>
                    <a:pt x="54383" y="103387"/>
                  </a:lnTo>
                  <a:lnTo>
                    <a:pt x="45781" y="87901"/>
                  </a:lnTo>
                  <a:close/>
                </a:path>
                <a:path w="222250" h="318135">
                  <a:moveTo>
                    <a:pt x="92063" y="58356"/>
                  </a:moveTo>
                  <a:lnTo>
                    <a:pt x="60121" y="58356"/>
                  </a:lnTo>
                  <a:lnTo>
                    <a:pt x="60121" y="112953"/>
                  </a:lnTo>
                  <a:lnTo>
                    <a:pt x="142763" y="112953"/>
                  </a:lnTo>
                  <a:lnTo>
                    <a:pt x="143700" y="111961"/>
                  </a:lnTo>
                  <a:lnTo>
                    <a:pt x="153779" y="103387"/>
                  </a:lnTo>
                  <a:lnTo>
                    <a:pt x="164677" y="96010"/>
                  </a:lnTo>
                  <a:lnTo>
                    <a:pt x="176313" y="89881"/>
                  </a:lnTo>
                  <a:lnTo>
                    <a:pt x="188604" y="85051"/>
                  </a:lnTo>
                  <a:lnTo>
                    <a:pt x="189825" y="84721"/>
                  </a:lnTo>
                  <a:lnTo>
                    <a:pt x="137349" y="84721"/>
                  </a:lnTo>
                  <a:lnTo>
                    <a:pt x="133590" y="79070"/>
                  </a:lnTo>
                  <a:lnTo>
                    <a:pt x="101561" y="79070"/>
                  </a:lnTo>
                  <a:lnTo>
                    <a:pt x="92063" y="58356"/>
                  </a:lnTo>
                  <a:close/>
                </a:path>
                <a:path w="222250" h="318135">
                  <a:moveTo>
                    <a:pt x="56" y="89835"/>
                  </a:moveTo>
                  <a:lnTo>
                    <a:pt x="0" y="92064"/>
                  </a:lnTo>
                  <a:lnTo>
                    <a:pt x="179" y="91121"/>
                  </a:lnTo>
                  <a:lnTo>
                    <a:pt x="272" y="90145"/>
                  </a:lnTo>
                  <a:lnTo>
                    <a:pt x="56" y="89835"/>
                  </a:lnTo>
                  <a:close/>
                </a:path>
                <a:path w="222250" h="318135">
                  <a:moveTo>
                    <a:pt x="86499" y="1892"/>
                  </a:moveTo>
                  <a:lnTo>
                    <a:pt x="75196" y="1892"/>
                  </a:lnTo>
                  <a:lnTo>
                    <a:pt x="69544" y="3771"/>
                  </a:lnTo>
                  <a:lnTo>
                    <a:pt x="63893" y="3771"/>
                  </a:lnTo>
                  <a:lnTo>
                    <a:pt x="60121" y="5651"/>
                  </a:lnTo>
                  <a:lnTo>
                    <a:pt x="54469" y="9423"/>
                  </a:lnTo>
                  <a:lnTo>
                    <a:pt x="3618" y="65887"/>
                  </a:lnTo>
                  <a:lnTo>
                    <a:pt x="1739" y="67779"/>
                  </a:lnTo>
                  <a:lnTo>
                    <a:pt x="536" y="82829"/>
                  </a:lnTo>
                  <a:lnTo>
                    <a:pt x="110" y="89049"/>
                  </a:lnTo>
                  <a:lnTo>
                    <a:pt x="375" y="87901"/>
                  </a:lnTo>
                  <a:lnTo>
                    <a:pt x="45781" y="87901"/>
                  </a:lnTo>
                  <a:lnTo>
                    <a:pt x="45059" y="86601"/>
                  </a:lnTo>
                  <a:lnTo>
                    <a:pt x="41287" y="82829"/>
                  </a:lnTo>
                  <a:lnTo>
                    <a:pt x="60121" y="58356"/>
                  </a:lnTo>
                  <a:lnTo>
                    <a:pt x="92063" y="58356"/>
                  </a:lnTo>
                  <a:lnTo>
                    <a:pt x="80847" y="33896"/>
                  </a:lnTo>
                  <a:lnTo>
                    <a:pt x="88378" y="20713"/>
                  </a:lnTo>
                  <a:lnTo>
                    <a:pt x="73316" y="13182"/>
                  </a:lnTo>
                  <a:lnTo>
                    <a:pt x="86499" y="1892"/>
                  </a:lnTo>
                  <a:close/>
                </a:path>
                <a:path w="222250" h="318135">
                  <a:moveTo>
                    <a:pt x="222015" y="52717"/>
                  </a:moveTo>
                  <a:lnTo>
                    <a:pt x="163727" y="52717"/>
                  </a:lnTo>
                  <a:lnTo>
                    <a:pt x="171258" y="58356"/>
                  </a:lnTo>
                  <a:lnTo>
                    <a:pt x="175018" y="62128"/>
                  </a:lnTo>
                  <a:lnTo>
                    <a:pt x="137349" y="84721"/>
                  </a:lnTo>
                  <a:lnTo>
                    <a:pt x="189825" y="84721"/>
                  </a:lnTo>
                  <a:lnTo>
                    <a:pt x="201472" y="81572"/>
                  </a:lnTo>
                  <a:lnTo>
                    <a:pt x="214834" y="79493"/>
                  </a:lnTo>
                  <a:lnTo>
                    <a:pt x="220230" y="79070"/>
                  </a:lnTo>
                  <a:lnTo>
                    <a:pt x="221561" y="64406"/>
                  </a:lnTo>
                  <a:lnTo>
                    <a:pt x="222015" y="52717"/>
                  </a:lnTo>
                  <a:close/>
                </a:path>
                <a:path w="222250" h="318135">
                  <a:moveTo>
                    <a:pt x="118515" y="0"/>
                  </a:moveTo>
                  <a:lnTo>
                    <a:pt x="105333" y="0"/>
                  </a:lnTo>
                  <a:lnTo>
                    <a:pt x="101561" y="15062"/>
                  </a:lnTo>
                  <a:lnTo>
                    <a:pt x="105333" y="16941"/>
                  </a:lnTo>
                  <a:lnTo>
                    <a:pt x="101561" y="79070"/>
                  </a:lnTo>
                  <a:lnTo>
                    <a:pt x="122287" y="79070"/>
                  </a:lnTo>
                  <a:lnTo>
                    <a:pt x="118515" y="16941"/>
                  </a:lnTo>
                  <a:lnTo>
                    <a:pt x="122287" y="15062"/>
                  </a:lnTo>
                  <a:lnTo>
                    <a:pt x="118515" y="0"/>
                  </a:lnTo>
                  <a:close/>
                </a:path>
                <a:path w="222250" h="318135">
                  <a:moveTo>
                    <a:pt x="148652" y="1892"/>
                  </a:moveTo>
                  <a:lnTo>
                    <a:pt x="139242" y="1892"/>
                  </a:lnTo>
                  <a:lnTo>
                    <a:pt x="152424" y="13182"/>
                  </a:lnTo>
                  <a:lnTo>
                    <a:pt x="135470" y="20713"/>
                  </a:lnTo>
                  <a:lnTo>
                    <a:pt x="143001" y="33896"/>
                  </a:lnTo>
                  <a:lnTo>
                    <a:pt x="122287" y="79070"/>
                  </a:lnTo>
                  <a:lnTo>
                    <a:pt x="133590" y="79070"/>
                  </a:lnTo>
                  <a:lnTo>
                    <a:pt x="163727" y="62128"/>
                  </a:lnTo>
                  <a:lnTo>
                    <a:pt x="163727" y="52717"/>
                  </a:lnTo>
                  <a:lnTo>
                    <a:pt x="222015" y="52717"/>
                  </a:lnTo>
                  <a:lnTo>
                    <a:pt x="222044" y="51961"/>
                  </a:lnTo>
                  <a:lnTo>
                    <a:pt x="218350" y="45186"/>
                  </a:lnTo>
                  <a:lnTo>
                    <a:pt x="195744" y="28244"/>
                  </a:lnTo>
                  <a:lnTo>
                    <a:pt x="165607" y="7531"/>
                  </a:lnTo>
                  <a:lnTo>
                    <a:pt x="161835" y="3771"/>
                  </a:lnTo>
                  <a:lnTo>
                    <a:pt x="154304" y="3771"/>
                  </a:lnTo>
                  <a:lnTo>
                    <a:pt x="148652" y="1892"/>
                  </a:lnTo>
                  <a:close/>
                </a:path>
              </a:pathLst>
            </a:custGeom>
            <a:solidFill>
              <a:srgbClr val="546670"/>
            </a:solidFill>
          </p:spPr>
          <p:txBody>
            <a:bodyPr wrap="square" lIns="0" tIns="0" rIns="0" bIns="0" rtlCol="0"/>
            <a:lstStyle/>
            <a:p>
              <a:endParaRPr sz="800" dirty="0">
                <a:latin typeface="+mj-lt"/>
              </a:endParaRPr>
            </a:p>
          </p:txBody>
        </p:sp>
        <p:sp>
          <p:nvSpPr>
            <p:cNvPr id="135" name="object 119"/>
            <p:cNvSpPr/>
            <p:nvPr/>
          </p:nvSpPr>
          <p:spPr>
            <a:xfrm>
              <a:off x="2428944" y="5390300"/>
              <a:ext cx="45720" cy="52705"/>
            </a:xfrm>
            <a:custGeom>
              <a:avLst/>
              <a:gdLst/>
              <a:ahLst/>
              <a:cxnLst/>
              <a:rect l="l" t="t" r="r" b="b"/>
              <a:pathLst>
                <a:path w="45719" h="52704">
                  <a:moveTo>
                    <a:pt x="0" y="0"/>
                  </a:moveTo>
                  <a:lnTo>
                    <a:pt x="1879" y="52425"/>
                  </a:lnTo>
                  <a:lnTo>
                    <a:pt x="45186" y="52425"/>
                  </a:lnTo>
                  <a:lnTo>
                    <a:pt x="45186" y="46799"/>
                  </a:lnTo>
                  <a:lnTo>
                    <a:pt x="34593" y="39609"/>
                  </a:lnTo>
                  <a:lnTo>
                    <a:pt x="24859" y="31299"/>
                  </a:lnTo>
                  <a:lnTo>
                    <a:pt x="15985" y="22039"/>
                  </a:lnTo>
                  <a:lnTo>
                    <a:pt x="7971" y="11996"/>
                  </a:lnTo>
                  <a:lnTo>
                    <a:pt x="816" y="1338"/>
                  </a:lnTo>
                  <a:lnTo>
                    <a:pt x="0" y="0"/>
                  </a:lnTo>
                  <a:close/>
                </a:path>
              </a:pathLst>
            </a:custGeom>
            <a:solidFill>
              <a:srgbClr val="546670"/>
            </a:solidFill>
          </p:spPr>
          <p:txBody>
            <a:bodyPr wrap="square" lIns="0" tIns="0" rIns="0" bIns="0" rtlCol="0"/>
            <a:lstStyle/>
            <a:p>
              <a:endParaRPr sz="800" dirty="0">
                <a:latin typeface="+mj-lt"/>
              </a:endParaRPr>
            </a:p>
          </p:txBody>
        </p:sp>
        <p:sp>
          <p:nvSpPr>
            <p:cNvPr id="136" name="object 120"/>
            <p:cNvSpPr/>
            <p:nvPr/>
          </p:nvSpPr>
          <p:spPr>
            <a:xfrm>
              <a:off x="2530167" y="5211346"/>
              <a:ext cx="38100" cy="29845"/>
            </a:xfrm>
            <a:custGeom>
              <a:avLst/>
              <a:gdLst/>
              <a:ahLst/>
              <a:cxnLst/>
              <a:rect l="l" t="t" r="r" b="b"/>
              <a:pathLst>
                <a:path w="38100" h="29845">
                  <a:moveTo>
                    <a:pt x="32270" y="0"/>
                  </a:moveTo>
                  <a:lnTo>
                    <a:pt x="3797" y="0"/>
                  </a:lnTo>
                  <a:lnTo>
                    <a:pt x="0" y="29819"/>
                  </a:lnTo>
                  <a:lnTo>
                    <a:pt x="37960" y="29819"/>
                  </a:lnTo>
                  <a:lnTo>
                    <a:pt x="32270" y="0"/>
                  </a:lnTo>
                  <a:close/>
                </a:path>
              </a:pathLst>
            </a:custGeom>
            <a:solidFill>
              <a:srgbClr val="546670"/>
            </a:solidFill>
          </p:spPr>
          <p:txBody>
            <a:bodyPr wrap="square" lIns="0" tIns="0" rIns="0" bIns="0" rtlCol="0"/>
            <a:lstStyle/>
            <a:p>
              <a:endParaRPr sz="800" dirty="0">
                <a:latin typeface="+mj-lt"/>
              </a:endParaRPr>
            </a:p>
          </p:txBody>
        </p:sp>
        <p:sp>
          <p:nvSpPr>
            <p:cNvPr id="137" name="object 121"/>
            <p:cNvSpPr/>
            <p:nvPr/>
          </p:nvSpPr>
          <p:spPr>
            <a:xfrm>
              <a:off x="2477756" y="5216769"/>
              <a:ext cx="45720" cy="43815"/>
            </a:xfrm>
            <a:custGeom>
              <a:avLst/>
              <a:gdLst/>
              <a:ahLst/>
              <a:cxnLst/>
              <a:rect l="l" t="t" r="r" b="b"/>
              <a:pathLst>
                <a:path w="45719" h="43814">
                  <a:moveTo>
                    <a:pt x="24472" y="0"/>
                  </a:moveTo>
                  <a:lnTo>
                    <a:pt x="18821" y="3771"/>
                  </a:lnTo>
                  <a:lnTo>
                    <a:pt x="5638" y="11315"/>
                  </a:lnTo>
                  <a:lnTo>
                    <a:pt x="0" y="15087"/>
                  </a:lnTo>
                  <a:lnTo>
                    <a:pt x="11290" y="43383"/>
                  </a:lnTo>
                  <a:lnTo>
                    <a:pt x="20700" y="37719"/>
                  </a:lnTo>
                  <a:lnTo>
                    <a:pt x="33883" y="30175"/>
                  </a:lnTo>
                  <a:lnTo>
                    <a:pt x="45186" y="24523"/>
                  </a:lnTo>
                  <a:lnTo>
                    <a:pt x="24472" y="0"/>
                  </a:lnTo>
                  <a:close/>
                </a:path>
              </a:pathLst>
            </a:custGeom>
            <a:solidFill>
              <a:srgbClr val="546670"/>
            </a:solidFill>
          </p:spPr>
          <p:txBody>
            <a:bodyPr wrap="square" lIns="0" tIns="0" rIns="0" bIns="0" rtlCol="0"/>
            <a:lstStyle/>
            <a:p>
              <a:endParaRPr sz="800" dirty="0">
                <a:latin typeface="+mj-lt"/>
              </a:endParaRPr>
            </a:p>
          </p:txBody>
        </p:sp>
        <p:sp>
          <p:nvSpPr>
            <p:cNvPr id="138" name="object 122"/>
            <p:cNvSpPr/>
            <p:nvPr/>
          </p:nvSpPr>
          <p:spPr>
            <a:xfrm>
              <a:off x="2437986" y="5252017"/>
              <a:ext cx="43815" cy="43815"/>
            </a:xfrm>
            <a:custGeom>
              <a:avLst/>
              <a:gdLst/>
              <a:ahLst/>
              <a:cxnLst/>
              <a:rect l="l" t="t" r="r" b="b"/>
              <a:pathLst>
                <a:path w="43814" h="43814">
                  <a:moveTo>
                    <a:pt x="15087" y="0"/>
                  </a:moveTo>
                  <a:lnTo>
                    <a:pt x="11315" y="5664"/>
                  </a:lnTo>
                  <a:lnTo>
                    <a:pt x="3771" y="18859"/>
                  </a:lnTo>
                  <a:lnTo>
                    <a:pt x="0" y="24523"/>
                  </a:lnTo>
                  <a:lnTo>
                    <a:pt x="24523" y="43383"/>
                  </a:lnTo>
                  <a:lnTo>
                    <a:pt x="30175" y="33947"/>
                  </a:lnTo>
                  <a:lnTo>
                    <a:pt x="37718" y="20751"/>
                  </a:lnTo>
                  <a:lnTo>
                    <a:pt x="43383" y="11315"/>
                  </a:lnTo>
                  <a:lnTo>
                    <a:pt x="15087" y="0"/>
                  </a:lnTo>
                  <a:close/>
                </a:path>
              </a:pathLst>
            </a:custGeom>
            <a:solidFill>
              <a:srgbClr val="546670"/>
            </a:solidFill>
          </p:spPr>
          <p:txBody>
            <a:bodyPr wrap="square" lIns="0" tIns="0" rIns="0" bIns="0" rtlCol="0"/>
            <a:lstStyle/>
            <a:p>
              <a:endParaRPr sz="800" dirty="0">
                <a:latin typeface="+mj-lt"/>
              </a:endParaRPr>
            </a:p>
          </p:txBody>
        </p:sp>
        <p:sp>
          <p:nvSpPr>
            <p:cNvPr id="139" name="object 123"/>
            <p:cNvSpPr/>
            <p:nvPr/>
          </p:nvSpPr>
          <p:spPr>
            <a:xfrm>
              <a:off x="2428944" y="5303531"/>
              <a:ext cx="29845" cy="37465"/>
            </a:xfrm>
            <a:custGeom>
              <a:avLst/>
              <a:gdLst/>
              <a:ahLst/>
              <a:cxnLst/>
              <a:rect l="l" t="t" r="r" b="b"/>
              <a:pathLst>
                <a:path w="29844" h="37464">
                  <a:moveTo>
                    <a:pt x="29819" y="0"/>
                  </a:moveTo>
                  <a:lnTo>
                    <a:pt x="0" y="3708"/>
                  </a:lnTo>
                  <a:lnTo>
                    <a:pt x="0" y="33350"/>
                  </a:lnTo>
                  <a:lnTo>
                    <a:pt x="29819" y="37058"/>
                  </a:lnTo>
                  <a:lnTo>
                    <a:pt x="29819" y="0"/>
                  </a:lnTo>
                  <a:close/>
                </a:path>
              </a:pathLst>
            </a:custGeom>
            <a:solidFill>
              <a:srgbClr val="546670"/>
            </a:solidFill>
          </p:spPr>
          <p:txBody>
            <a:bodyPr wrap="square" lIns="0" tIns="0" rIns="0" bIns="0" rtlCol="0"/>
            <a:lstStyle/>
            <a:p>
              <a:endParaRPr sz="800" dirty="0">
                <a:latin typeface="+mj-lt"/>
              </a:endParaRPr>
            </a:p>
          </p:txBody>
        </p:sp>
        <p:sp>
          <p:nvSpPr>
            <p:cNvPr id="140" name="object 124"/>
            <p:cNvSpPr/>
            <p:nvPr/>
          </p:nvSpPr>
          <p:spPr>
            <a:xfrm>
              <a:off x="2434367" y="5348724"/>
              <a:ext cx="43815" cy="45720"/>
            </a:xfrm>
            <a:custGeom>
              <a:avLst/>
              <a:gdLst/>
              <a:ahLst/>
              <a:cxnLst/>
              <a:rect l="l" t="t" r="r" b="b"/>
              <a:pathLst>
                <a:path w="43814" h="45720">
                  <a:moveTo>
                    <a:pt x="24523" y="0"/>
                  </a:moveTo>
                  <a:lnTo>
                    <a:pt x="0" y="20713"/>
                  </a:lnTo>
                  <a:lnTo>
                    <a:pt x="3771" y="26365"/>
                  </a:lnTo>
                  <a:lnTo>
                    <a:pt x="11315" y="39547"/>
                  </a:lnTo>
                  <a:lnTo>
                    <a:pt x="15087" y="45186"/>
                  </a:lnTo>
                  <a:lnTo>
                    <a:pt x="43383" y="33896"/>
                  </a:lnTo>
                  <a:lnTo>
                    <a:pt x="37719" y="24485"/>
                  </a:lnTo>
                  <a:lnTo>
                    <a:pt x="30175" y="11302"/>
                  </a:lnTo>
                  <a:lnTo>
                    <a:pt x="24523" y="0"/>
                  </a:lnTo>
                  <a:close/>
                </a:path>
              </a:pathLst>
            </a:custGeom>
            <a:solidFill>
              <a:srgbClr val="546670"/>
            </a:solidFill>
          </p:spPr>
          <p:txBody>
            <a:bodyPr wrap="square" lIns="0" tIns="0" rIns="0" bIns="0" rtlCol="0"/>
            <a:lstStyle/>
            <a:p>
              <a:endParaRPr sz="800" dirty="0">
                <a:latin typeface="+mj-lt"/>
              </a:endParaRPr>
            </a:p>
          </p:txBody>
        </p:sp>
        <p:sp>
          <p:nvSpPr>
            <p:cNvPr id="141" name="object 125"/>
            <p:cNvSpPr/>
            <p:nvPr/>
          </p:nvSpPr>
          <p:spPr>
            <a:xfrm>
              <a:off x="2469616" y="5390305"/>
              <a:ext cx="43815" cy="42545"/>
            </a:xfrm>
            <a:custGeom>
              <a:avLst/>
              <a:gdLst/>
              <a:ahLst/>
              <a:cxnLst/>
              <a:rect l="l" t="t" r="r" b="b"/>
              <a:pathLst>
                <a:path w="43814" h="42545">
                  <a:moveTo>
                    <a:pt x="11315" y="0"/>
                  </a:moveTo>
                  <a:lnTo>
                    <a:pt x="0" y="27698"/>
                  </a:lnTo>
                  <a:lnTo>
                    <a:pt x="5664" y="31394"/>
                  </a:lnTo>
                  <a:lnTo>
                    <a:pt x="18859" y="38785"/>
                  </a:lnTo>
                  <a:lnTo>
                    <a:pt x="24523" y="42468"/>
                  </a:lnTo>
                  <a:lnTo>
                    <a:pt x="43383" y="18465"/>
                  </a:lnTo>
                  <a:lnTo>
                    <a:pt x="33947" y="12928"/>
                  </a:lnTo>
                  <a:lnTo>
                    <a:pt x="20751" y="5537"/>
                  </a:lnTo>
                  <a:lnTo>
                    <a:pt x="11315" y="0"/>
                  </a:lnTo>
                  <a:close/>
                </a:path>
              </a:pathLst>
            </a:custGeom>
            <a:solidFill>
              <a:srgbClr val="546670"/>
            </a:solidFill>
          </p:spPr>
          <p:txBody>
            <a:bodyPr wrap="square" lIns="0" tIns="0" rIns="0" bIns="0" rtlCol="0"/>
            <a:lstStyle/>
            <a:p>
              <a:endParaRPr sz="800" dirty="0">
                <a:latin typeface="+mj-lt"/>
              </a:endParaRPr>
            </a:p>
          </p:txBody>
        </p:sp>
        <p:sp>
          <p:nvSpPr>
            <p:cNvPr id="142" name="object 126"/>
            <p:cNvSpPr/>
            <p:nvPr/>
          </p:nvSpPr>
          <p:spPr>
            <a:xfrm>
              <a:off x="2521131" y="5412902"/>
              <a:ext cx="37465" cy="29845"/>
            </a:xfrm>
            <a:custGeom>
              <a:avLst/>
              <a:gdLst/>
              <a:ahLst/>
              <a:cxnLst/>
              <a:rect l="l" t="t" r="r" b="b"/>
              <a:pathLst>
                <a:path w="37464" h="29845">
                  <a:moveTo>
                    <a:pt x="37058" y="0"/>
                  </a:moveTo>
                  <a:lnTo>
                    <a:pt x="0" y="0"/>
                  </a:lnTo>
                  <a:lnTo>
                    <a:pt x="3708" y="29819"/>
                  </a:lnTo>
                  <a:lnTo>
                    <a:pt x="33350" y="29819"/>
                  </a:lnTo>
                  <a:lnTo>
                    <a:pt x="37058" y="0"/>
                  </a:lnTo>
                  <a:close/>
                </a:path>
              </a:pathLst>
            </a:custGeom>
            <a:solidFill>
              <a:srgbClr val="546670"/>
            </a:solidFill>
          </p:spPr>
          <p:txBody>
            <a:bodyPr wrap="square" lIns="0" tIns="0" rIns="0" bIns="0" rtlCol="0"/>
            <a:lstStyle/>
            <a:p>
              <a:endParaRPr sz="800" dirty="0">
                <a:latin typeface="+mj-lt"/>
              </a:endParaRPr>
            </a:p>
          </p:txBody>
        </p:sp>
        <p:sp>
          <p:nvSpPr>
            <p:cNvPr id="143" name="object 127"/>
            <p:cNvSpPr/>
            <p:nvPr/>
          </p:nvSpPr>
          <p:spPr>
            <a:xfrm>
              <a:off x="2566323" y="5393916"/>
              <a:ext cx="45720" cy="43815"/>
            </a:xfrm>
            <a:custGeom>
              <a:avLst/>
              <a:gdLst/>
              <a:ahLst/>
              <a:cxnLst/>
              <a:rect l="l" t="t" r="r" b="b"/>
              <a:pathLst>
                <a:path w="45719" h="43814">
                  <a:moveTo>
                    <a:pt x="33896" y="0"/>
                  </a:moveTo>
                  <a:lnTo>
                    <a:pt x="24485" y="5664"/>
                  </a:lnTo>
                  <a:lnTo>
                    <a:pt x="9410" y="13207"/>
                  </a:lnTo>
                  <a:lnTo>
                    <a:pt x="0" y="18859"/>
                  </a:lnTo>
                  <a:lnTo>
                    <a:pt x="20713" y="43383"/>
                  </a:lnTo>
                  <a:lnTo>
                    <a:pt x="24485" y="39611"/>
                  </a:lnTo>
                  <a:lnTo>
                    <a:pt x="39547" y="32067"/>
                  </a:lnTo>
                  <a:lnTo>
                    <a:pt x="45186" y="28295"/>
                  </a:lnTo>
                  <a:lnTo>
                    <a:pt x="33896" y="0"/>
                  </a:lnTo>
                  <a:close/>
                </a:path>
              </a:pathLst>
            </a:custGeom>
            <a:solidFill>
              <a:srgbClr val="546670"/>
            </a:solidFill>
          </p:spPr>
          <p:txBody>
            <a:bodyPr wrap="square" lIns="0" tIns="0" rIns="0" bIns="0" rtlCol="0"/>
            <a:lstStyle/>
            <a:p>
              <a:endParaRPr sz="800" dirty="0">
                <a:latin typeface="+mj-lt"/>
              </a:endParaRPr>
            </a:p>
          </p:txBody>
        </p:sp>
        <p:sp>
          <p:nvSpPr>
            <p:cNvPr id="144" name="object 128"/>
            <p:cNvSpPr/>
            <p:nvPr/>
          </p:nvSpPr>
          <p:spPr>
            <a:xfrm>
              <a:off x="2607894" y="5357763"/>
              <a:ext cx="41275" cy="43815"/>
            </a:xfrm>
            <a:custGeom>
              <a:avLst/>
              <a:gdLst/>
              <a:ahLst/>
              <a:cxnLst/>
              <a:rect l="l" t="t" r="r" b="b"/>
              <a:pathLst>
                <a:path w="41275" h="43814">
                  <a:moveTo>
                    <a:pt x="18491" y="0"/>
                  </a:moveTo>
                  <a:lnTo>
                    <a:pt x="12941" y="9436"/>
                  </a:lnTo>
                  <a:lnTo>
                    <a:pt x="5549" y="22631"/>
                  </a:lnTo>
                  <a:lnTo>
                    <a:pt x="0" y="32067"/>
                  </a:lnTo>
                  <a:lnTo>
                    <a:pt x="27736" y="43383"/>
                  </a:lnTo>
                  <a:lnTo>
                    <a:pt x="31432" y="37718"/>
                  </a:lnTo>
                  <a:lnTo>
                    <a:pt x="38823" y="24523"/>
                  </a:lnTo>
                  <a:lnTo>
                    <a:pt x="40678" y="18859"/>
                  </a:lnTo>
                  <a:lnTo>
                    <a:pt x="18491" y="0"/>
                  </a:lnTo>
                  <a:close/>
                </a:path>
              </a:pathLst>
            </a:custGeom>
            <a:solidFill>
              <a:srgbClr val="546670"/>
            </a:solidFill>
          </p:spPr>
          <p:txBody>
            <a:bodyPr wrap="square" lIns="0" tIns="0" rIns="0" bIns="0" rtlCol="0"/>
            <a:lstStyle/>
            <a:p>
              <a:endParaRPr sz="800" dirty="0">
                <a:latin typeface="+mj-lt"/>
              </a:endParaRPr>
            </a:p>
          </p:txBody>
        </p:sp>
        <p:sp>
          <p:nvSpPr>
            <p:cNvPr id="145" name="object 129"/>
            <p:cNvSpPr/>
            <p:nvPr/>
          </p:nvSpPr>
          <p:spPr>
            <a:xfrm>
              <a:off x="2630501" y="5312574"/>
              <a:ext cx="29845" cy="38100"/>
            </a:xfrm>
            <a:custGeom>
              <a:avLst/>
              <a:gdLst/>
              <a:ahLst/>
              <a:cxnLst/>
              <a:rect l="l" t="t" r="r" b="b"/>
              <a:pathLst>
                <a:path w="29844" h="38100">
                  <a:moveTo>
                    <a:pt x="0" y="0"/>
                  </a:moveTo>
                  <a:lnTo>
                    <a:pt x="0" y="37960"/>
                  </a:lnTo>
                  <a:lnTo>
                    <a:pt x="29819" y="34162"/>
                  </a:lnTo>
                  <a:lnTo>
                    <a:pt x="29819" y="3797"/>
                  </a:lnTo>
                  <a:lnTo>
                    <a:pt x="0" y="0"/>
                  </a:lnTo>
                  <a:close/>
                </a:path>
              </a:pathLst>
            </a:custGeom>
            <a:solidFill>
              <a:srgbClr val="546670"/>
            </a:solidFill>
          </p:spPr>
          <p:txBody>
            <a:bodyPr wrap="square" lIns="0" tIns="0" rIns="0" bIns="0" rtlCol="0"/>
            <a:lstStyle/>
            <a:p>
              <a:endParaRPr sz="800" dirty="0">
                <a:latin typeface="+mj-lt"/>
              </a:endParaRPr>
            </a:p>
          </p:txBody>
        </p:sp>
        <p:sp>
          <p:nvSpPr>
            <p:cNvPr id="146" name="object 130"/>
            <p:cNvSpPr/>
            <p:nvPr/>
          </p:nvSpPr>
          <p:spPr>
            <a:xfrm>
              <a:off x="2611515" y="5260157"/>
              <a:ext cx="43815" cy="45720"/>
            </a:xfrm>
            <a:custGeom>
              <a:avLst/>
              <a:gdLst/>
              <a:ahLst/>
              <a:cxnLst/>
              <a:rect l="l" t="t" r="r" b="b"/>
              <a:pathLst>
                <a:path w="43814" h="45720">
                  <a:moveTo>
                    <a:pt x="28295" y="0"/>
                  </a:moveTo>
                  <a:lnTo>
                    <a:pt x="0" y="11290"/>
                  </a:lnTo>
                  <a:lnTo>
                    <a:pt x="5664" y="20701"/>
                  </a:lnTo>
                  <a:lnTo>
                    <a:pt x="13207" y="35775"/>
                  </a:lnTo>
                  <a:lnTo>
                    <a:pt x="18859" y="45186"/>
                  </a:lnTo>
                  <a:lnTo>
                    <a:pt x="43383" y="24472"/>
                  </a:lnTo>
                  <a:lnTo>
                    <a:pt x="39611" y="18821"/>
                  </a:lnTo>
                  <a:lnTo>
                    <a:pt x="32067" y="5638"/>
                  </a:lnTo>
                  <a:lnTo>
                    <a:pt x="28295" y="0"/>
                  </a:lnTo>
                  <a:close/>
                </a:path>
              </a:pathLst>
            </a:custGeom>
            <a:solidFill>
              <a:srgbClr val="546670"/>
            </a:solidFill>
          </p:spPr>
          <p:txBody>
            <a:bodyPr wrap="square" lIns="0" tIns="0" rIns="0" bIns="0" rtlCol="0"/>
            <a:lstStyle/>
            <a:p>
              <a:endParaRPr sz="800" dirty="0">
                <a:latin typeface="+mj-lt"/>
              </a:endParaRPr>
            </a:p>
          </p:txBody>
        </p:sp>
        <p:sp>
          <p:nvSpPr>
            <p:cNvPr id="147" name="object 131"/>
            <p:cNvSpPr/>
            <p:nvPr/>
          </p:nvSpPr>
          <p:spPr>
            <a:xfrm>
              <a:off x="2575363" y="5222186"/>
              <a:ext cx="43815" cy="41910"/>
            </a:xfrm>
            <a:custGeom>
              <a:avLst/>
              <a:gdLst/>
              <a:ahLst/>
              <a:cxnLst/>
              <a:rect l="l" t="t" r="r" b="b"/>
              <a:pathLst>
                <a:path w="43814" h="41910">
                  <a:moveTo>
                    <a:pt x="18859" y="0"/>
                  </a:moveTo>
                  <a:lnTo>
                    <a:pt x="0" y="22682"/>
                  </a:lnTo>
                  <a:lnTo>
                    <a:pt x="9436" y="28346"/>
                  </a:lnTo>
                  <a:lnTo>
                    <a:pt x="22631" y="35915"/>
                  </a:lnTo>
                  <a:lnTo>
                    <a:pt x="32067" y="41579"/>
                  </a:lnTo>
                  <a:lnTo>
                    <a:pt x="43383" y="13233"/>
                  </a:lnTo>
                  <a:lnTo>
                    <a:pt x="37718" y="9448"/>
                  </a:lnTo>
                  <a:lnTo>
                    <a:pt x="24523" y="1892"/>
                  </a:lnTo>
                  <a:lnTo>
                    <a:pt x="18859" y="0"/>
                  </a:lnTo>
                  <a:close/>
                </a:path>
              </a:pathLst>
            </a:custGeom>
            <a:solidFill>
              <a:srgbClr val="546670"/>
            </a:solidFill>
          </p:spPr>
          <p:txBody>
            <a:bodyPr wrap="square" lIns="0" tIns="0" rIns="0" bIns="0" rtlCol="0"/>
            <a:lstStyle/>
            <a:p>
              <a:endParaRPr sz="800" dirty="0">
                <a:latin typeface="+mj-lt"/>
              </a:endParaRPr>
            </a:p>
          </p:txBody>
        </p:sp>
        <p:sp>
          <p:nvSpPr>
            <p:cNvPr id="148" name="object 132"/>
            <p:cNvSpPr/>
            <p:nvPr/>
          </p:nvSpPr>
          <p:spPr>
            <a:xfrm>
              <a:off x="2447596" y="5229622"/>
              <a:ext cx="192405" cy="194310"/>
            </a:xfrm>
            <a:custGeom>
              <a:avLst/>
              <a:gdLst/>
              <a:ahLst/>
              <a:cxnLst/>
              <a:rect l="l" t="t" r="r" b="b"/>
              <a:pathLst>
                <a:path w="192405" h="194310">
                  <a:moveTo>
                    <a:pt x="89443" y="0"/>
                  </a:moveTo>
                  <a:lnTo>
                    <a:pt x="51395" y="11042"/>
                  </a:lnTo>
                  <a:lnTo>
                    <a:pt x="21519" y="37262"/>
                  </a:lnTo>
                  <a:lnTo>
                    <a:pt x="3539" y="76328"/>
                  </a:lnTo>
                  <a:lnTo>
                    <a:pt x="0" y="108358"/>
                  </a:lnTo>
                  <a:lnTo>
                    <a:pt x="2628" y="122416"/>
                  </a:lnTo>
                  <a:lnTo>
                    <a:pt x="21755" y="159270"/>
                  </a:lnTo>
                  <a:lnTo>
                    <a:pt x="54264" y="184661"/>
                  </a:lnTo>
                  <a:lnTo>
                    <a:pt x="95681" y="194119"/>
                  </a:lnTo>
                  <a:lnTo>
                    <a:pt x="108526" y="193305"/>
                  </a:lnTo>
                  <a:lnTo>
                    <a:pt x="147822" y="179040"/>
                  </a:lnTo>
                  <a:lnTo>
                    <a:pt x="165031" y="164428"/>
                  </a:lnTo>
                  <a:lnTo>
                    <a:pt x="82858" y="164428"/>
                  </a:lnTo>
                  <a:lnTo>
                    <a:pt x="70484" y="160235"/>
                  </a:lnTo>
                  <a:lnTo>
                    <a:pt x="41268" y="133223"/>
                  </a:lnTo>
                  <a:lnTo>
                    <a:pt x="30128" y="89521"/>
                  </a:lnTo>
                  <a:lnTo>
                    <a:pt x="33296" y="75419"/>
                  </a:lnTo>
                  <a:lnTo>
                    <a:pt x="57231" y="41570"/>
                  </a:lnTo>
                  <a:lnTo>
                    <a:pt x="95681" y="28092"/>
                  </a:lnTo>
                  <a:lnTo>
                    <a:pt x="162932" y="28092"/>
                  </a:lnTo>
                  <a:lnTo>
                    <a:pt x="157591" y="22990"/>
                  </a:lnTo>
                  <a:lnTo>
                    <a:pt x="146396" y="15039"/>
                  </a:lnTo>
                  <a:lnTo>
                    <a:pt x="133890" y="8626"/>
                  </a:lnTo>
                  <a:lnTo>
                    <a:pt x="120166" y="3890"/>
                  </a:lnTo>
                  <a:lnTo>
                    <a:pt x="105318" y="968"/>
                  </a:lnTo>
                  <a:lnTo>
                    <a:pt x="89443" y="0"/>
                  </a:lnTo>
                  <a:close/>
                </a:path>
                <a:path w="192405" h="194310">
                  <a:moveTo>
                    <a:pt x="162932" y="28092"/>
                  </a:moveTo>
                  <a:lnTo>
                    <a:pt x="95681" y="28092"/>
                  </a:lnTo>
                  <a:lnTo>
                    <a:pt x="108957" y="29452"/>
                  </a:lnTo>
                  <a:lnTo>
                    <a:pt x="121841" y="33601"/>
                  </a:lnTo>
                  <a:lnTo>
                    <a:pt x="151922" y="60236"/>
                  </a:lnTo>
                  <a:lnTo>
                    <a:pt x="163440" y="102760"/>
                  </a:lnTo>
                  <a:lnTo>
                    <a:pt x="161211" y="115177"/>
                  </a:lnTo>
                  <a:lnTo>
                    <a:pt x="128882" y="154421"/>
                  </a:lnTo>
                  <a:lnTo>
                    <a:pt x="82858" y="164428"/>
                  </a:lnTo>
                  <a:lnTo>
                    <a:pt x="165031" y="164428"/>
                  </a:lnTo>
                  <a:lnTo>
                    <a:pt x="187875" y="124444"/>
                  </a:lnTo>
                  <a:lnTo>
                    <a:pt x="191901" y="95232"/>
                  </a:lnTo>
                  <a:lnTo>
                    <a:pt x="190568" y="80963"/>
                  </a:lnTo>
                  <a:lnTo>
                    <a:pt x="187354" y="67401"/>
                  </a:lnTo>
                  <a:lnTo>
                    <a:pt x="182355" y="54684"/>
                  </a:lnTo>
                  <a:lnTo>
                    <a:pt x="175665" y="42951"/>
                  </a:lnTo>
                  <a:lnTo>
                    <a:pt x="167378" y="32340"/>
                  </a:lnTo>
                  <a:lnTo>
                    <a:pt x="162932" y="28092"/>
                  </a:lnTo>
                  <a:close/>
                </a:path>
              </a:pathLst>
            </a:custGeom>
            <a:solidFill>
              <a:srgbClr val="546670"/>
            </a:solidFill>
          </p:spPr>
          <p:txBody>
            <a:bodyPr wrap="square" lIns="0" tIns="0" rIns="0" bIns="0" rtlCol="0"/>
            <a:lstStyle/>
            <a:p>
              <a:endParaRPr sz="800" dirty="0">
                <a:latin typeface="+mj-lt"/>
              </a:endParaRPr>
            </a:p>
          </p:txBody>
        </p:sp>
        <p:sp>
          <p:nvSpPr>
            <p:cNvPr id="149" name="object 133"/>
            <p:cNvSpPr/>
            <p:nvPr/>
          </p:nvSpPr>
          <p:spPr>
            <a:xfrm>
              <a:off x="2503961" y="5287089"/>
              <a:ext cx="81915" cy="80010"/>
            </a:xfrm>
            <a:custGeom>
              <a:avLst/>
              <a:gdLst/>
              <a:ahLst/>
              <a:cxnLst/>
              <a:rect l="l" t="t" r="r" b="b"/>
              <a:pathLst>
                <a:path w="81914" h="80010">
                  <a:moveTo>
                    <a:pt x="33001" y="0"/>
                  </a:moveTo>
                  <a:lnTo>
                    <a:pt x="2513" y="25834"/>
                  </a:lnTo>
                  <a:lnTo>
                    <a:pt x="0" y="40185"/>
                  </a:lnTo>
                  <a:lnTo>
                    <a:pt x="2196" y="52967"/>
                  </a:lnTo>
                  <a:lnTo>
                    <a:pt x="8432" y="64024"/>
                  </a:lnTo>
                  <a:lnTo>
                    <a:pt x="18414" y="72657"/>
                  </a:lnTo>
                  <a:lnTo>
                    <a:pt x="31849" y="78170"/>
                  </a:lnTo>
                  <a:lnTo>
                    <a:pt x="48441" y="79867"/>
                  </a:lnTo>
                  <a:lnTo>
                    <a:pt x="61491" y="74879"/>
                  </a:lnTo>
                  <a:lnTo>
                    <a:pt x="71922" y="65947"/>
                  </a:lnTo>
                  <a:lnTo>
                    <a:pt x="78838" y="53959"/>
                  </a:lnTo>
                  <a:lnTo>
                    <a:pt x="81342" y="39798"/>
                  </a:lnTo>
                  <a:lnTo>
                    <a:pt x="79171" y="26989"/>
                  </a:lnTo>
                  <a:lnTo>
                    <a:pt x="72951" y="15905"/>
                  </a:lnTo>
                  <a:lnTo>
                    <a:pt x="62982" y="7247"/>
                  </a:lnTo>
                  <a:lnTo>
                    <a:pt x="49565" y="1712"/>
                  </a:lnTo>
                  <a:lnTo>
                    <a:pt x="33001" y="0"/>
                  </a:lnTo>
                  <a:close/>
                </a:path>
              </a:pathLst>
            </a:custGeom>
            <a:solidFill>
              <a:srgbClr val="546670"/>
            </a:solidFill>
          </p:spPr>
          <p:txBody>
            <a:bodyPr wrap="square" lIns="0" tIns="0" rIns="0" bIns="0" rtlCol="0"/>
            <a:lstStyle/>
            <a:p>
              <a:endParaRPr sz="800" dirty="0">
                <a:latin typeface="+mj-lt"/>
              </a:endParaRPr>
            </a:p>
          </p:txBody>
        </p:sp>
        <p:sp>
          <p:nvSpPr>
            <p:cNvPr id="150" name="object 134"/>
            <p:cNvSpPr/>
            <p:nvPr/>
          </p:nvSpPr>
          <p:spPr>
            <a:xfrm>
              <a:off x="4971281" y="7721630"/>
              <a:ext cx="663605" cy="514227"/>
            </a:xfrm>
            <a:prstGeom prst="rect">
              <a:avLst/>
            </a:prstGeom>
            <a:blipFill>
              <a:blip r:embed="rId7" cstate="print"/>
              <a:stretch>
                <a:fillRect/>
              </a:stretch>
            </a:blipFill>
          </p:spPr>
          <p:txBody>
            <a:bodyPr wrap="square" lIns="0" tIns="0" rIns="0" bIns="0" rtlCol="0"/>
            <a:lstStyle/>
            <a:p>
              <a:endParaRPr sz="800" dirty="0">
                <a:latin typeface="+mj-lt"/>
              </a:endParaRPr>
            </a:p>
          </p:txBody>
        </p:sp>
        <p:sp>
          <p:nvSpPr>
            <p:cNvPr id="151" name="object 135"/>
            <p:cNvSpPr/>
            <p:nvPr/>
          </p:nvSpPr>
          <p:spPr>
            <a:xfrm>
              <a:off x="5795467" y="6793700"/>
              <a:ext cx="155575" cy="17145"/>
            </a:xfrm>
            <a:custGeom>
              <a:avLst/>
              <a:gdLst/>
              <a:ahLst/>
              <a:cxnLst/>
              <a:rect l="l" t="t" r="r" b="b"/>
              <a:pathLst>
                <a:path w="155575" h="17145">
                  <a:moveTo>
                    <a:pt x="148653" y="0"/>
                  </a:moveTo>
                  <a:lnTo>
                    <a:pt x="3454" y="0"/>
                  </a:lnTo>
                  <a:lnTo>
                    <a:pt x="0" y="16611"/>
                  </a:lnTo>
                  <a:lnTo>
                    <a:pt x="155574" y="16611"/>
                  </a:lnTo>
                  <a:lnTo>
                    <a:pt x="148653" y="0"/>
                  </a:lnTo>
                  <a:close/>
                </a:path>
              </a:pathLst>
            </a:custGeom>
            <a:solidFill>
              <a:srgbClr val="546670"/>
            </a:solidFill>
          </p:spPr>
          <p:txBody>
            <a:bodyPr wrap="square" lIns="0" tIns="0" rIns="0" bIns="0" rtlCol="0"/>
            <a:lstStyle/>
            <a:p>
              <a:endParaRPr sz="800" dirty="0">
                <a:latin typeface="+mj-lt"/>
              </a:endParaRPr>
            </a:p>
          </p:txBody>
        </p:sp>
        <p:sp>
          <p:nvSpPr>
            <p:cNvPr id="152" name="object 136"/>
            <p:cNvSpPr/>
            <p:nvPr/>
          </p:nvSpPr>
          <p:spPr>
            <a:xfrm>
              <a:off x="5820812" y="6776344"/>
              <a:ext cx="100965" cy="0"/>
            </a:xfrm>
            <a:custGeom>
              <a:avLst/>
              <a:gdLst/>
              <a:ahLst/>
              <a:cxnLst/>
              <a:rect l="l" t="t" r="r" b="b"/>
              <a:pathLst>
                <a:path w="100964">
                  <a:moveTo>
                    <a:pt x="0" y="0"/>
                  </a:moveTo>
                  <a:lnTo>
                    <a:pt x="100457" y="0"/>
                  </a:lnTo>
                </a:path>
              </a:pathLst>
            </a:custGeom>
            <a:ln w="32473">
              <a:solidFill>
                <a:srgbClr val="546670"/>
              </a:solidFill>
            </a:ln>
          </p:spPr>
          <p:txBody>
            <a:bodyPr wrap="square" lIns="0" tIns="0" rIns="0" bIns="0" rtlCol="0"/>
            <a:lstStyle/>
            <a:p>
              <a:endParaRPr sz="800" dirty="0">
                <a:latin typeface="+mj-lt"/>
              </a:endParaRPr>
            </a:p>
          </p:txBody>
        </p:sp>
        <p:sp>
          <p:nvSpPr>
            <p:cNvPr id="153" name="object 137"/>
            <p:cNvSpPr/>
            <p:nvPr/>
          </p:nvSpPr>
          <p:spPr>
            <a:xfrm>
              <a:off x="5727289" y="6746492"/>
              <a:ext cx="282575" cy="0"/>
            </a:xfrm>
            <a:custGeom>
              <a:avLst/>
              <a:gdLst/>
              <a:ahLst/>
              <a:cxnLst/>
              <a:rect l="l" t="t" r="r" b="b"/>
              <a:pathLst>
                <a:path w="282575">
                  <a:moveTo>
                    <a:pt x="0" y="0"/>
                  </a:moveTo>
                  <a:lnTo>
                    <a:pt x="282308" y="0"/>
                  </a:lnTo>
                </a:path>
              </a:pathLst>
            </a:custGeom>
            <a:ln w="30480">
              <a:solidFill>
                <a:srgbClr val="546670"/>
              </a:solidFill>
            </a:ln>
          </p:spPr>
          <p:txBody>
            <a:bodyPr wrap="square" lIns="0" tIns="0" rIns="0" bIns="0" rtlCol="0"/>
            <a:lstStyle/>
            <a:p>
              <a:endParaRPr sz="800" dirty="0">
                <a:latin typeface="+mj-lt"/>
              </a:endParaRPr>
            </a:p>
          </p:txBody>
        </p:sp>
        <p:sp>
          <p:nvSpPr>
            <p:cNvPr id="154" name="object 138"/>
            <p:cNvSpPr/>
            <p:nvPr/>
          </p:nvSpPr>
          <p:spPr>
            <a:xfrm>
              <a:off x="5727289" y="6709027"/>
              <a:ext cx="24765" cy="22860"/>
            </a:xfrm>
            <a:custGeom>
              <a:avLst/>
              <a:gdLst/>
              <a:ahLst/>
              <a:cxnLst/>
              <a:rect l="l" t="t" r="r" b="b"/>
              <a:pathLst>
                <a:path w="24764" h="22859">
                  <a:moveTo>
                    <a:pt x="0" y="11430"/>
                  </a:moveTo>
                  <a:lnTo>
                    <a:pt x="24244" y="11430"/>
                  </a:lnTo>
                </a:path>
              </a:pathLst>
            </a:custGeom>
            <a:ln w="24130">
              <a:solidFill>
                <a:srgbClr val="546670"/>
              </a:solidFill>
            </a:ln>
          </p:spPr>
          <p:txBody>
            <a:bodyPr wrap="square" lIns="0" tIns="0" rIns="0" bIns="0" rtlCol="0"/>
            <a:lstStyle/>
            <a:p>
              <a:endParaRPr sz="800" dirty="0">
                <a:latin typeface="+mj-lt"/>
              </a:endParaRPr>
            </a:p>
          </p:txBody>
        </p:sp>
        <p:sp>
          <p:nvSpPr>
            <p:cNvPr id="155" name="object 139"/>
            <p:cNvSpPr/>
            <p:nvPr/>
          </p:nvSpPr>
          <p:spPr>
            <a:xfrm>
              <a:off x="5999203" y="6597267"/>
              <a:ext cx="0" cy="134620"/>
            </a:xfrm>
            <a:custGeom>
              <a:avLst/>
              <a:gdLst/>
              <a:ahLst/>
              <a:cxnLst/>
              <a:rect l="l" t="t" r="r" b="b"/>
              <a:pathLst>
                <a:path h="134620">
                  <a:moveTo>
                    <a:pt x="0" y="0"/>
                  </a:moveTo>
                  <a:lnTo>
                    <a:pt x="0" y="134620"/>
                  </a:lnTo>
                </a:path>
              </a:pathLst>
            </a:custGeom>
            <a:ln w="22059">
              <a:solidFill>
                <a:srgbClr val="546670"/>
              </a:solidFill>
            </a:ln>
          </p:spPr>
          <p:txBody>
            <a:bodyPr wrap="square" lIns="0" tIns="0" rIns="0" bIns="0" rtlCol="0"/>
            <a:lstStyle/>
            <a:p>
              <a:endParaRPr sz="800" dirty="0">
                <a:latin typeface="+mj-lt"/>
              </a:endParaRPr>
            </a:p>
          </p:txBody>
        </p:sp>
        <p:sp>
          <p:nvSpPr>
            <p:cNvPr id="156" name="object 140"/>
            <p:cNvSpPr/>
            <p:nvPr/>
          </p:nvSpPr>
          <p:spPr>
            <a:xfrm>
              <a:off x="5912608" y="6587108"/>
              <a:ext cx="97155" cy="0"/>
            </a:xfrm>
            <a:custGeom>
              <a:avLst/>
              <a:gdLst/>
              <a:ahLst/>
              <a:cxnLst/>
              <a:rect l="l" t="t" r="r" b="b"/>
              <a:pathLst>
                <a:path w="97154">
                  <a:moveTo>
                    <a:pt x="0" y="0"/>
                  </a:moveTo>
                  <a:lnTo>
                    <a:pt x="96989" y="0"/>
                  </a:lnTo>
                </a:path>
              </a:pathLst>
            </a:custGeom>
            <a:ln w="21590">
              <a:solidFill>
                <a:srgbClr val="546670"/>
              </a:solidFill>
            </a:ln>
          </p:spPr>
          <p:txBody>
            <a:bodyPr wrap="square" lIns="0" tIns="0" rIns="0" bIns="0" rtlCol="0"/>
            <a:lstStyle/>
            <a:p>
              <a:endParaRPr sz="800" dirty="0">
                <a:latin typeface="+mj-lt"/>
              </a:endParaRPr>
            </a:p>
          </p:txBody>
        </p:sp>
        <p:sp>
          <p:nvSpPr>
            <p:cNvPr id="157" name="object 141"/>
            <p:cNvSpPr/>
            <p:nvPr/>
          </p:nvSpPr>
          <p:spPr>
            <a:xfrm>
              <a:off x="5926565" y="6661726"/>
              <a:ext cx="54610" cy="46355"/>
            </a:xfrm>
            <a:custGeom>
              <a:avLst/>
              <a:gdLst/>
              <a:ahLst/>
              <a:cxnLst/>
              <a:rect l="l" t="t" r="r" b="b"/>
              <a:pathLst>
                <a:path w="54610" h="46354">
                  <a:moveTo>
                    <a:pt x="54190" y="30886"/>
                  </a:moveTo>
                  <a:lnTo>
                    <a:pt x="19227" y="30886"/>
                  </a:lnTo>
                  <a:lnTo>
                    <a:pt x="40208" y="46316"/>
                  </a:lnTo>
                  <a:lnTo>
                    <a:pt x="54190" y="30886"/>
                  </a:lnTo>
                  <a:close/>
                </a:path>
                <a:path w="54610" h="46354">
                  <a:moveTo>
                    <a:pt x="45453" y="0"/>
                  </a:moveTo>
                  <a:lnTo>
                    <a:pt x="0" y="0"/>
                  </a:lnTo>
                  <a:lnTo>
                    <a:pt x="8737" y="41173"/>
                  </a:lnTo>
                  <a:lnTo>
                    <a:pt x="19227" y="30886"/>
                  </a:lnTo>
                  <a:lnTo>
                    <a:pt x="54190" y="30886"/>
                  </a:lnTo>
                  <a:lnTo>
                    <a:pt x="34963" y="13728"/>
                  </a:lnTo>
                  <a:lnTo>
                    <a:pt x="45453" y="0"/>
                  </a:lnTo>
                  <a:close/>
                </a:path>
              </a:pathLst>
            </a:custGeom>
            <a:solidFill>
              <a:srgbClr val="546670"/>
            </a:solidFill>
          </p:spPr>
          <p:txBody>
            <a:bodyPr wrap="square" lIns="0" tIns="0" rIns="0" bIns="0" rtlCol="0"/>
            <a:lstStyle/>
            <a:p>
              <a:endParaRPr sz="800" dirty="0">
                <a:latin typeface="+mj-lt"/>
              </a:endParaRPr>
            </a:p>
          </p:txBody>
        </p:sp>
        <p:sp>
          <p:nvSpPr>
            <p:cNvPr id="158" name="object 142"/>
            <p:cNvSpPr/>
            <p:nvPr/>
          </p:nvSpPr>
          <p:spPr>
            <a:xfrm>
              <a:off x="5729052" y="6592684"/>
              <a:ext cx="0" cy="71120"/>
            </a:xfrm>
            <a:custGeom>
              <a:avLst/>
              <a:gdLst/>
              <a:ahLst/>
              <a:cxnLst/>
              <a:rect l="l" t="t" r="r" b="b"/>
              <a:pathLst>
                <a:path h="71120">
                  <a:moveTo>
                    <a:pt x="0" y="0"/>
                  </a:moveTo>
                  <a:lnTo>
                    <a:pt x="0" y="70789"/>
                  </a:lnTo>
                </a:path>
              </a:pathLst>
            </a:custGeom>
            <a:ln w="36233">
              <a:solidFill>
                <a:srgbClr val="546670"/>
              </a:solidFill>
            </a:ln>
          </p:spPr>
          <p:txBody>
            <a:bodyPr wrap="square" lIns="0" tIns="0" rIns="0" bIns="0" rtlCol="0"/>
            <a:lstStyle/>
            <a:p>
              <a:endParaRPr sz="800" dirty="0">
                <a:latin typeface="+mj-lt"/>
              </a:endParaRPr>
            </a:p>
          </p:txBody>
        </p:sp>
        <p:sp>
          <p:nvSpPr>
            <p:cNvPr id="159" name="object 143"/>
            <p:cNvSpPr/>
            <p:nvPr/>
          </p:nvSpPr>
          <p:spPr>
            <a:xfrm>
              <a:off x="5782798" y="6557721"/>
              <a:ext cx="0" cy="106045"/>
            </a:xfrm>
            <a:custGeom>
              <a:avLst/>
              <a:gdLst/>
              <a:ahLst/>
              <a:cxnLst/>
              <a:rect l="l" t="t" r="r" b="b"/>
              <a:pathLst>
                <a:path h="106045">
                  <a:moveTo>
                    <a:pt x="0" y="0"/>
                  </a:moveTo>
                  <a:lnTo>
                    <a:pt x="0" y="105752"/>
                  </a:lnTo>
                </a:path>
              </a:pathLst>
            </a:custGeom>
            <a:ln w="38849">
              <a:solidFill>
                <a:srgbClr val="546670"/>
              </a:solidFill>
            </a:ln>
          </p:spPr>
          <p:txBody>
            <a:bodyPr wrap="square" lIns="0" tIns="0" rIns="0" bIns="0" rtlCol="0"/>
            <a:lstStyle/>
            <a:p>
              <a:endParaRPr sz="800" dirty="0">
                <a:latin typeface="+mj-lt"/>
              </a:endParaRPr>
            </a:p>
          </p:txBody>
        </p:sp>
        <p:sp>
          <p:nvSpPr>
            <p:cNvPr id="160" name="object 144"/>
            <p:cNvSpPr/>
            <p:nvPr/>
          </p:nvSpPr>
          <p:spPr>
            <a:xfrm>
              <a:off x="5835675" y="6531495"/>
              <a:ext cx="0" cy="132080"/>
            </a:xfrm>
            <a:custGeom>
              <a:avLst/>
              <a:gdLst/>
              <a:ahLst/>
              <a:cxnLst/>
              <a:rect l="l" t="t" r="r" b="b"/>
              <a:pathLst>
                <a:path h="132079">
                  <a:moveTo>
                    <a:pt x="0" y="0"/>
                  </a:moveTo>
                  <a:lnTo>
                    <a:pt x="0" y="131978"/>
                  </a:lnTo>
                </a:path>
              </a:pathLst>
            </a:custGeom>
            <a:ln w="37972">
              <a:solidFill>
                <a:srgbClr val="546670"/>
              </a:solidFill>
            </a:ln>
          </p:spPr>
          <p:txBody>
            <a:bodyPr wrap="square" lIns="0" tIns="0" rIns="0" bIns="0" rtlCol="0"/>
            <a:lstStyle/>
            <a:p>
              <a:endParaRPr sz="800" dirty="0">
                <a:latin typeface="+mj-lt"/>
              </a:endParaRPr>
            </a:p>
          </p:txBody>
        </p:sp>
        <p:sp>
          <p:nvSpPr>
            <p:cNvPr id="161" name="object 145"/>
            <p:cNvSpPr/>
            <p:nvPr/>
          </p:nvSpPr>
          <p:spPr>
            <a:xfrm>
              <a:off x="5890298" y="6513144"/>
              <a:ext cx="0" cy="150495"/>
            </a:xfrm>
            <a:custGeom>
              <a:avLst/>
              <a:gdLst/>
              <a:ahLst/>
              <a:cxnLst/>
              <a:rect l="l" t="t" r="r" b="b"/>
              <a:pathLst>
                <a:path h="150495">
                  <a:moveTo>
                    <a:pt x="0" y="0"/>
                  </a:moveTo>
                  <a:lnTo>
                    <a:pt x="0" y="150329"/>
                  </a:lnTo>
                </a:path>
              </a:pathLst>
            </a:custGeom>
            <a:ln w="35356">
              <a:solidFill>
                <a:srgbClr val="546670"/>
              </a:solidFill>
            </a:ln>
          </p:spPr>
          <p:txBody>
            <a:bodyPr wrap="square" lIns="0" tIns="0" rIns="0" bIns="0" rtlCol="0"/>
            <a:lstStyle/>
            <a:p>
              <a:endParaRPr sz="800" dirty="0">
                <a:latin typeface="+mj-lt"/>
              </a:endParaRPr>
            </a:p>
          </p:txBody>
        </p:sp>
        <p:sp>
          <p:nvSpPr>
            <p:cNvPr id="162" name="object 146"/>
            <p:cNvSpPr/>
            <p:nvPr/>
          </p:nvSpPr>
          <p:spPr>
            <a:xfrm>
              <a:off x="5687961" y="6690569"/>
              <a:ext cx="233679" cy="0"/>
            </a:xfrm>
            <a:custGeom>
              <a:avLst/>
              <a:gdLst/>
              <a:ahLst/>
              <a:cxnLst/>
              <a:rect l="l" t="t" r="r" b="b"/>
              <a:pathLst>
                <a:path w="233679">
                  <a:moveTo>
                    <a:pt x="0" y="0"/>
                  </a:moveTo>
                  <a:lnTo>
                    <a:pt x="233362" y="0"/>
                  </a:lnTo>
                </a:path>
              </a:pathLst>
            </a:custGeom>
            <a:ln w="27495">
              <a:solidFill>
                <a:srgbClr val="546670"/>
              </a:solidFill>
            </a:ln>
          </p:spPr>
          <p:txBody>
            <a:bodyPr wrap="square" lIns="0" tIns="0" rIns="0" bIns="0" rtlCol="0"/>
            <a:lstStyle/>
            <a:p>
              <a:endParaRPr sz="800" dirty="0">
                <a:latin typeface="+mj-lt"/>
              </a:endParaRPr>
            </a:p>
          </p:txBody>
        </p:sp>
        <p:sp>
          <p:nvSpPr>
            <p:cNvPr id="163" name="object 147"/>
            <p:cNvSpPr/>
            <p:nvPr/>
          </p:nvSpPr>
          <p:spPr>
            <a:xfrm>
              <a:off x="5250360" y="5177408"/>
              <a:ext cx="180340" cy="168910"/>
            </a:xfrm>
            <a:custGeom>
              <a:avLst/>
              <a:gdLst/>
              <a:ahLst/>
              <a:cxnLst/>
              <a:rect l="l" t="t" r="r" b="b"/>
              <a:pathLst>
                <a:path w="180339" h="168910">
                  <a:moveTo>
                    <a:pt x="98981" y="0"/>
                  </a:moveTo>
                  <a:lnTo>
                    <a:pt x="53539" y="8628"/>
                  </a:lnTo>
                  <a:lnTo>
                    <a:pt x="20111" y="32535"/>
                  </a:lnTo>
                  <a:lnTo>
                    <a:pt x="2036" y="67495"/>
                  </a:lnTo>
                  <a:lnTo>
                    <a:pt x="0" y="80874"/>
                  </a:lnTo>
                  <a:lnTo>
                    <a:pt x="933" y="95924"/>
                  </a:lnTo>
                  <a:lnTo>
                    <a:pt x="14830" y="134703"/>
                  </a:lnTo>
                  <a:lnTo>
                    <a:pt x="42740" y="161380"/>
                  </a:lnTo>
                  <a:lnTo>
                    <a:pt x="58150" y="168298"/>
                  </a:lnTo>
                  <a:lnTo>
                    <a:pt x="58150" y="102334"/>
                  </a:lnTo>
                  <a:lnTo>
                    <a:pt x="32864" y="102334"/>
                  </a:lnTo>
                  <a:lnTo>
                    <a:pt x="27022" y="96518"/>
                  </a:lnTo>
                  <a:lnTo>
                    <a:pt x="28978" y="86815"/>
                  </a:lnTo>
                  <a:lnTo>
                    <a:pt x="77606" y="38313"/>
                  </a:lnTo>
                  <a:lnTo>
                    <a:pt x="89677" y="33954"/>
                  </a:lnTo>
                  <a:lnTo>
                    <a:pt x="159839" y="33954"/>
                  </a:lnTo>
                  <a:lnTo>
                    <a:pt x="156951" y="29977"/>
                  </a:lnTo>
                  <a:lnTo>
                    <a:pt x="147537" y="20518"/>
                  </a:lnTo>
                  <a:lnTo>
                    <a:pt x="136877" y="12708"/>
                  </a:lnTo>
                  <a:lnTo>
                    <a:pt x="125126" y="6630"/>
                  </a:lnTo>
                  <a:lnTo>
                    <a:pt x="112441" y="2367"/>
                  </a:lnTo>
                  <a:lnTo>
                    <a:pt x="98981" y="0"/>
                  </a:lnTo>
                  <a:close/>
                </a:path>
                <a:path w="180339" h="168910">
                  <a:moveTo>
                    <a:pt x="159839" y="33954"/>
                  </a:moveTo>
                  <a:lnTo>
                    <a:pt x="89677" y="33954"/>
                  </a:lnTo>
                  <a:lnTo>
                    <a:pt x="100483" y="37870"/>
                  </a:lnTo>
                  <a:lnTo>
                    <a:pt x="149577" y="86815"/>
                  </a:lnTo>
                  <a:lnTo>
                    <a:pt x="149577" y="96518"/>
                  </a:lnTo>
                  <a:lnTo>
                    <a:pt x="145678" y="102334"/>
                  </a:lnTo>
                  <a:lnTo>
                    <a:pt x="122336" y="102334"/>
                  </a:lnTo>
                  <a:lnTo>
                    <a:pt x="122336" y="168298"/>
                  </a:lnTo>
                  <a:lnTo>
                    <a:pt x="156566" y="146729"/>
                  </a:lnTo>
                  <a:lnTo>
                    <a:pt x="176829" y="112415"/>
                  </a:lnTo>
                  <a:lnTo>
                    <a:pt x="179815" y="99138"/>
                  </a:lnTo>
                  <a:lnTo>
                    <a:pt x="178993" y="82665"/>
                  </a:lnTo>
                  <a:lnTo>
                    <a:pt x="176138" y="67430"/>
                  </a:lnTo>
                  <a:lnTo>
                    <a:pt x="171408" y="53516"/>
                  </a:lnTo>
                  <a:lnTo>
                    <a:pt x="164960" y="41004"/>
                  </a:lnTo>
                  <a:lnTo>
                    <a:pt x="159839" y="33954"/>
                  </a:lnTo>
                  <a:close/>
                </a:path>
              </a:pathLst>
            </a:custGeom>
            <a:solidFill>
              <a:srgbClr val="F7941E"/>
            </a:solidFill>
          </p:spPr>
          <p:txBody>
            <a:bodyPr wrap="square" lIns="0" tIns="0" rIns="0" bIns="0" rtlCol="0"/>
            <a:lstStyle/>
            <a:p>
              <a:endParaRPr sz="800" dirty="0">
                <a:latin typeface="+mj-lt"/>
              </a:endParaRPr>
            </a:p>
          </p:txBody>
        </p:sp>
        <p:sp>
          <p:nvSpPr>
            <p:cNvPr id="164" name="object 148"/>
            <p:cNvSpPr/>
            <p:nvPr/>
          </p:nvSpPr>
          <p:spPr>
            <a:xfrm>
              <a:off x="5203529" y="5345703"/>
              <a:ext cx="274320" cy="270510"/>
            </a:xfrm>
            <a:custGeom>
              <a:avLst/>
              <a:gdLst/>
              <a:ahLst/>
              <a:cxnLst/>
              <a:rect l="l" t="t" r="r" b="b"/>
              <a:pathLst>
                <a:path w="274320" h="270510">
                  <a:moveTo>
                    <a:pt x="231375" y="233464"/>
                  </a:moveTo>
                  <a:lnTo>
                    <a:pt x="73888" y="233464"/>
                  </a:lnTo>
                  <a:lnTo>
                    <a:pt x="84814" y="240153"/>
                  </a:lnTo>
                  <a:lnTo>
                    <a:pt x="96094" y="245715"/>
                  </a:lnTo>
                  <a:lnTo>
                    <a:pt x="108077" y="250153"/>
                  </a:lnTo>
                  <a:lnTo>
                    <a:pt x="110832" y="270421"/>
                  </a:lnTo>
                  <a:lnTo>
                    <a:pt x="161378" y="270421"/>
                  </a:lnTo>
                  <a:lnTo>
                    <a:pt x="161378" y="250977"/>
                  </a:lnTo>
                  <a:lnTo>
                    <a:pt x="173248" y="247485"/>
                  </a:lnTo>
                  <a:lnTo>
                    <a:pt x="185116" y="243423"/>
                  </a:lnTo>
                  <a:lnTo>
                    <a:pt x="196980" y="238215"/>
                  </a:lnTo>
                  <a:lnTo>
                    <a:pt x="226625" y="238215"/>
                  </a:lnTo>
                  <a:lnTo>
                    <a:pt x="231375" y="233464"/>
                  </a:lnTo>
                  <a:close/>
                </a:path>
                <a:path w="274320" h="270510">
                  <a:moveTo>
                    <a:pt x="56387" y="19456"/>
                  </a:moveTo>
                  <a:lnTo>
                    <a:pt x="21386" y="54482"/>
                  </a:lnTo>
                  <a:lnTo>
                    <a:pt x="38887" y="71983"/>
                  </a:lnTo>
                  <a:lnTo>
                    <a:pt x="32460" y="82873"/>
                  </a:lnTo>
                  <a:lnTo>
                    <a:pt x="27064" y="94491"/>
                  </a:lnTo>
                  <a:lnTo>
                    <a:pt x="22701" y="106526"/>
                  </a:lnTo>
                  <a:lnTo>
                    <a:pt x="0" y="110896"/>
                  </a:lnTo>
                  <a:lnTo>
                    <a:pt x="0" y="161480"/>
                  </a:lnTo>
                  <a:lnTo>
                    <a:pt x="21386" y="161480"/>
                  </a:lnTo>
                  <a:lnTo>
                    <a:pt x="25376" y="173589"/>
                  </a:lnTo>
                  <a:lnTo>
                    <a:pt x="30401" y="185392"/>
                  </a:lnTo>
                  <a:lnTo>
                    <a:pt x="36457" y="196580"/>
                  </a:lnTo>
                  <a:lnTo>
                    <a:pt x="23329" y="215950"/>
                  </a:lnTo>
                  <a:lnTo>
                    <a:pt x="58331" y="249021"/>
                  </a:lnTo>
                  <a:lnTo>
                    <a:pt x="73888" y="233464"/>
                  </a:lnTo>
                  <a:lnTo>
                    <a:pt x="231375" y="233464"/>
                  </a:lnTo>
                  <a:lnTo>
                    <a:pt x="246940" y="217893"/>
                  </a:lnTo>
                  <a:lnTo>
                    <a:pt x="138048" y="217893"/>
                  </a:lnTo>
                  <a:lnTo>
                    <a:pt x="123491" y="216677"/>
                  </a:lnTo>
                  <a:lnTo>
                    <a:pt x="85202" y="199991"/>
                  </a:lnTo>
                  <a:lnTo>
                    <a:pt x="59679" y="167851"/>
                  </a:lnTo>
                  <a:lnTo>
                    <a:pt x="52732" y="140443"/>
                  </a:lnTo>
                  <a:lnTo>
                    <a:pt x="53854" y="125224"/>
                  </a:lnTo>
                  <a:lnTo>
                    <a:pt x="69930" y="85818"/>
                  </a:lnTo>
                  <a:lnTo>
                    <a:pt x="100848" y="59406"/>
                  </a:lnTo>
                  <a:lnTo>
                    <a:pt x="127027" y="51315"/>
                  </a:lnTo>
                  <a:lnTo>
                    <a:pt x="249603" y="51315"/>
                  </a:lnTo>
                  <a:lnTo>
                    <a:pt x="235267" y="36969"/>
                  </a:lnTo>
                  <a:lnTo>
                    <a:pt x="202209" y="36969"/>
                  </a:lnTo>
                  <a:lnTo>
                    <a:pt x="198660" y="34545"/>
                  </a:lnTo>
                  <a:lnTo>
                    <a:pt x="75740" y="34545"/>
                  </a:lnTo>
                  <a:lnTo>
                    <a:pt x="56387" y="19456"/>
                  </a:lnTo>
                  <a:close/>
                </a:path>
                <a:path w="274320" h="270510">
                  <a:moveTo>
                    <a:pt x="226625" y="238215"/>
                  </a:moveTo>
                  <a:lnTo>
                    <a:pt x="196980" y="238215"/>
                  </a:lnTo>
                  <a:lnTo>
                    <a:pt x="215823" y="249021"/>
                  </a:lnTo>
                  <a:lnTo>
                    <a:pt x="226625" y="238215"/>
                  </a:lnTo>
                  <a:close/>
                </a:path>
                <a:path w="274320" h="270510">
                  <a:moveTo>
                    <a:pt x="249603" y="51315"/>
                  </a:moveTo>
                  <a:lnTo>
                    <a:pt x="127027" y="51315"/>
                  </a:lnTo>
                  <a:lnTo>
                    <a:pt x="143720" y="52255"/>
                  </a:lnTo>
                  <a:lnTo>
                    <a:pt x="159066" y="55377"/>
                  </a:lnTo>
                  <a:lnTo>
                    <a:pt x="196053" y="75801"/>
                  </a:lnTo>
                  <a:lnTo>
                    <a:pt x="217405" y="108528"/>
                  </a:lnTo>
                  <a:lnTo>
                    <a:pt x="220593" y="121220"/>
                  </a:lnTo>
                  <a:lnTo>
                    <a:pt x="219821" y="138244"/>
                  </a:lnTo>
                  <a:lnTo>
                    <a:pt x="205780" y="180493"/>
                  </a:lnTo>
                  <a:lnTo>
                    <a:pt x="177594" y="207778"/>
                  </a:lnTo>
                  <a:lnTo>
                    <a:pt x="139685" y="217878"/>
                  </a:lnTo>
                  <a:lnTo>
                    <a:pt x="138048" y="217893"/>
                  </a:lnTo>
                  <a:lnTo>
                    <a:pt x="246940" y="217893"/>
                  </a:lnTo>
                  <a:lnTo>
                    <a:pt x="250824" y="214007"/>
                  </a:lnTo>
                  <a:lnTo>
                    <a:pt x="237210" y="200393"/>
                  </a:lnTo>
                  <a:lnTo>
                    <a:pt x="243690" y="189298"/>
                  </a:lnTo>
                  <a:lnTo>
                    <a:pt x="248777" y="177454"/>
                  </a:lnTo>
                  <a:lnTo>
                    <a:pt x="252143" y="165190"/>
                  </a:lnTo>
                  <a:lnTo>
                    <a:pt x="274154" y="161480"/>
                  </a:lnTo>
                  <a:lnTo>
                    <a:pt x="274154" y="110896"/>
                  </a:lnTo>
                  <a:lnTo>
                    <a:pt x="254711" y="110896"/>
                  </a:lnTo>
                  <a:lnTo>
                    <a:pt x="250901" y="99223"/>
                  </a:lnTo>
                  <a:lnTo>
                    <a:pt x="246137" y="87547"/>
                  </a:lnTo>
                  <a:lnTo>
                    <a:pt x="240421" y="75873"/>
                  </a:lnTo>
                  <a:lnTo>
                    <a:pt x="252768" y="54482"/>
                  </a:lnTo>
                  <a:lnTo>
                    <a:pt x="249603" y="51315"/>
                  </a:lnTo>
                  <a:close/>
                </a:path>
                <a:path w="274320" h="270510">
                  <a:moveTo>
                    <a:pt x="217766" y="19456"/>
                  </a:moveTo>
                  <a:lnTo>
                    <a:pt x="202209" y="36969"/>
                  </a:lnTo>
                  <a:lnTo>
                    <a:pt x="235267" y="36969"/>
                  </a:lnTo>
                  <a:lnTo>
                    <a:pt x="217766" y="19456"/>
                  </a:lnTo>
                  <a:close/>
                </a:path>
                <a:path w="274320" h="270510">
                  <a:moveTo>
                    <a:pt x="161378" y="0"/>
                  </a:moveTo>
                  <a:lnTo>
                    <a:pt x="110832" y="0"/>
                  </a:lnTo>
                  <a:lnTo>
                    <a:pt x="110832" y="19456"/>
                  </a:lnTo>
                  <a:lnTo>
                    <a:pt x="98722" y="23453"/>
                  </a:lnTo>
                  <a:lnTo>
                    <a:pt x="86921" y="28481"/>
                  </a:lnTo>
                  <a:lnTo>
                    <a:pt x="75740" y="34545"/>
                  </a:lnTo>
                  <a:lnTo>
                    <a:pt x="198660" y="34545"/>
                  </a:lnTo>
                  <a:lnTo>
                    <a:pt x="191392" y="29580"/>
                  </a:lnTo>
                  <a:lnTo>
                    <a:pt x="179481" y="24097"/>
                  </a:lnTo>
                  <a:lnTo>
                    <a:pt x="167297" y="20523"/>
                  </a:lnTo>
                  <a:lnTo>
                    <a:pt x="161378" y="0"/>
                  </a:lnTo>
                  <a:close/>
                </a:path>
              </a:pathLst>
            </a:custGeom>
            <a:solidFill>
              <a:srgbClr val="F7941E"/>
            </a:solidFill>
          </p:spPr>
          <p:txBody>
            <a:bodyPr wrap="square" lIns="0" tIns="0" rIns="0" bIns="0" rtlCol="0"/>
            <a:lstStyle/>
            <a:p>
              <a:endParaRPr sz="800" dirty="0">
                <a:latin typeface="+mj-lt"/>
              </a:endParaRPr>
            </a:p>
          </p:txBody>
        </p:sp>
        <p:sp>
          <p:nvSpPr>
            <p:cNvPr id="165" name="object 149"/>
            <p:cNvSpPr/>
            <p:nvPr/>
          </p:nvSpPr>
          <p:spPr>
            <a:xfrm>
              <a:off x="5277198" y="5417507"/>
              <a:ext cx="125095" cy="125730"/>
            </a:xfrm>
            <a:custGeom>
              <a:avLst/>
              <a:gdLst/>
              <a:ahLst/>
              <a:cxnLst/>
              <a:rect l="l" t="t" r="r" b="b"/>
              <a:pathLst>
                <a:path w="125095" h="125729">
                  <a:moveTo>
                    <a:pt x="61973" y="0"/>
                  </a:moveTo>
                  <a:lnTo>
                    <a:pt x="23112" y="14141"/>
                  </a:lnTo>
                  <a:lnTo>
                    <a:pt x="1702" y="49316"/>
                  </a:lnTo>
                  <a:lnTo>
                    <a:pt x="0" y="63835"/>
                  </a:lnTo>
                  <a:lnTo>
                    <a:pt x="1621" y="78022"/>
                  </a:lnTo>
                  <a:lnTo>
                    <a:pt x="23201" y="112858"/>
                  </a:lnTo>
                  <a:lnTo>
                    <a:pt x="48065" y="125222"/>
                  </a:lnTo>
                  <a:lnTo>
                    <a:pt x="66103" y="124410"/>
                  </a:lnTo>
                  <a:lnTo>
                    <a:pt x="81850" y="120980"/>
                  </a:lnTo>
                  <a:lnTo>
                    <a:pt x="95266" y="115256"/>
                  </a:lnTo>
                  <a:lnTo>
                    <a:pt x="106306" y="107562"/>
                  </a:lnTo>
                  <a:lnTo>
                    <a:pt x="108341" y="105359"/>
                  </a:lnTo>
                  <a:lnTo>
                    <a:pt x="61973" y="105359"/>
                  </a:lnTo>
                  <a:lnTo>
                    <a:pt x="47683" y="103043"/>
                  </a:lnTo>
                  <a:lnTo>
                    <a:pt x="35388" y="96559"/>
                  </a:lnTo>
                  <a:lnTo>
                    <a:pt x="26010" y="86607"/>
                  </a:lnTo>
                  <a:lnTo>
                    <a:pt x="20470" y="73882"/>
                  </a:lnTo>
                  <a:lnTo>
                    <a:pt x="21873" y="56223"/>
                  </a:lnTo>
                  <a:lnTo>
                    <a:pt x="26886" y="42167"/>
                  </a:lnTo>
                  <a:lnTo>
                    <a:pt x="34870" y="31724"/>
                  </a:lnTo>
                  <a:lnTo>
                    <a:pt x="45181" y="24904"/>
                  </a:lnTo>
                  <a:lnTo>
                    <a:pt x="57179" y="21718"/>
                  </a:lnTo>
                  <a:lnTo>
                    <a:pt x="108364" y="21718"/>
                  </a:lnTo>
                  <a:lnTo>
                    <a:pt x="107023" y="19815"/>
                  </a:lnTo>
                  <a:lnTo>
                    <a:pt x="97465" y="11099"/>
                  </a:lnTo>
                  <a:lnTo>
                    <a:pt x="86314" y="4797"/>
                  </a:lnTo>
                  <a:lnTo>
                    <a:pt x="73798" y="1057"/>
                  </a:lnTo>
                  <a:lnTo>
                    <a:pt x="61973" y="0"/>
                  </a:lnTo>
                  <a:close/>
                </a:path>
                <a:path w="125095" h="125729">
                  <a:moveTo>
                    <a:pt x="108364" y="21718"/>
                  </a:moveTo>
                  <a:lnTo>
                    <a:pt x="57179" y="21718"/>
                  </a:lnTo>
                  <a:lnTo>
                    <a:pt x="73336" y="23503"/>
                  </a:lnTo>
                  <a:lnTo>
                    <a:pt x="86724" y="28862"/>
                  </a:lnTo>
                  <a:lnTo>
                    <a:pt x="96962" y="37359"/>
                  </a:lnTo>
                  <a:lnTo>
                    <a:pt x="103666" y="48557"/>
                  </a:lnTo>
                  <a:lnTo>
                    <a:pt x="106455" y="62018"/>
                  </a:lnTo>
                  <a:lnTo>
                    <a:pt x="104176" y="76703"/>
                  </a:lnTo>
                  <a:lnTo>
                    <a:pt x="97731" y="88856"/>
                  </a:lnTo>
                  <a:lnTo>
                    <a:pt x="87819" y="97997"/>
                  </a:lnTo>
                  <a:lnTo>
                    <a:pt x="75133" y="103649"/>
                  </a:lnTo>
                  <a:lnTo>
                    <a:pt x="61973" y="105359"/>
                  </a:lnTo>
                  <a:lnTo>
                    <a:pt x="108341" y="105359"/>
                  </a:lnTo>
                  <a:lnTo>
                    <a:pt x="114930" y="98223"/>
                  </a:lnTo>
                  <a:lnTo>
                    <a:pt x="121094" y="87562"/>
                  </a:lnTo>
                  <a:lnTo>
                    <a:pt x="124756" y="75904"/>
                  </a:lnTo>
                  <a:lnTo>
                    <a:pt x="123855" y="58990"/>
                  </a:lnTo>
                  <a:lnTo>
                    <a:pt x="120447" y="43907"/>
                  </a:lnTo>
                  <a:lnTo>
                    <a:pt x="114760" y="30800"/>
                  </a:lnTo>
                  <a:lnTo>
                    <a:pt x="108364" y="21718"/>
                  </a:lnTo>
                  <a:close/>
                </a:path>
              </a:pathLst>
            </a:custGeom>
            <a:solidFill>
              <a:srgbClr val="F7941E"/>
            </a:solidFill>
          </p:spPr>
          <p:txBody>
            <a:bodyPr wrap="square" lIns="0" tIns="0" rIns="0" bIns="0" rtlCol="0"/>
            <a:lstStyle/>
            <a:p>
              <a:endParaRPr sz="800" dirty="0">
                <a:latin typeface="+mj-lt"/>
              </a:endParaRPr>
            </a:p>
          </p:txBody>
        </p:sp>
        <p:sp>
          <p:nvSpPr>
            <p:cNvPr id="166" name="object 150"/>
            <p:cNvSpPr/>
            <p:nvPr/>
          </p:nvSpPr>
          <p:spPr>
            <a:xfrm>
              <a:off x="5318227" y="5459652"/>
              <a:ext cx="41910" cy="43815"/>
            </a:xfrm>
            <a:custGeom>
              <a:avLst/>
              <a:gdLst/>
              <a:ahLst/>
              <a:cxnLst/>
              <a:rect l="l" t="t" r="r" b="b"/>
              <a:pathLst>
                <a:path w="41910" h="43814">
                  <a:moveTo>
                    <a:pt x="15392" y="0"/>
                  </a:moveTo>
                  <a:lnTo>
                    <a:pt x="4344" y="8013"/>
                  </a:lnTo>
                  <a:lnTo>
                    <a:pt x="0" y="21265"/>
                  </a:lnTo>
                  <a:lnTo>
                    <a:pt x="1946" y="30268"/>
                  </a:lnTo>
                  <a:lnTo>
                    <a:pt x="10843" y="39844"/>
                  </a:lnTo>
                  <a:lnTo>
                    <a:pt x="25756" y="43379"/>
                  </a:lnTo>
                  <a:lnTo>
                    <a:pt x="35268" y="38739"/>
                  </a:lnTo>
                  <a:lnTo>
                    <a:pt x="41152" y="27887"/>
                  </a:lnTo>
                  <a:lnTo>
                    <a:pt x="41613" y="10274"/>
                  </a:lnTo>
                  <a:lnTo>
                    <a:pt x="31773" y="2344"/>
                  </a:lnTo>
                  <a:lnTo>
                    <a:pt x="15392" y="0"/>
                  </a:lnTo>
                  <a:close/>
                </a:path>
              </a:pathLst>
            </a:custGeom>
            <a:solidFill>
              <a:srgbClr val="F7941E"/>
            </a:solidFill>
          </p:spPr>
          <p:txBody>
            <a:bodyPr wrap="square" lIns="0" tIns="0" rIns="0" bIns="0" rtlCol="0"/>
            <a:lstStyle/>
            <a:p>
              <a:endParaRPr sz="800" dirty="0">
                <a:latin typeface="+mj-lt"/>
              </a:endParaRPr>
            </a:p>
          </p:txBody>
        </p:sp>
        <p:sp>
          <p:nvSpPr>
            <p:cNvPr id="167" name="object 151"/>
            <p:cNvSpPr/>
            <p:nvPr/>
          </p:nvSpPr>
          <p:spPr>
            <a:xfrm>
              <a:off x="3825837" y="4947134"/>
              <a:ext cx="174625" cy="173990"/>
            </a:xfrm>
            <a:custGeom>
              <a:avLst/>
              <a:gdLst/>
              <a:ahLst/>
              <a:cxnLst/>
              <a:rect l="l" t="t" r="r" b="b"/>
              <a:pathLst>
                <a:path w="174625" h="173989">
                  <a:moveTo>
                    <a:pt x="87097" y="0"/>
                  </a:moveTo>
                  <a:lnTo>
                    <a:pt x="47009" y="9883"/>
                  </a:lnTo>
                  <a:lnTo>
                    <a:pt x="16722" y="36801"/>
                  </a:lnTo>
                  <a:lnTo>
                    <a:pt x="1102" y="76725"/>
                  </a:lnTo>
                  <a:lnTo>
                    <a:pt x="0" y="92178"/>
                  </a:lnTo>
                  <a:lnTo>
                    <a:pt x="1823" y="105641"/>
                  </a:lnTo>
                  <a:lnTo>
                    <a:pt x="19142" y="140961"/>
                  </a:lnTo>
                  <a:lnTo>
                    <a:pt x="52030" y="165209"/>
                  </a:lnTo>
                  <a:lnTo>
                    <a:pt x="97653" y="173920"/>
                  </a:lnTo>
                  <a:lnTo>
                    <a:pt x="111671" y="171048"/>
                  </a:lnTo>
                  <a:lnTo>
                    <a:pt x="147449" y="150342"/>
                  </a:lnTo>
                  <a:lnTo>
                    <a:pt x="169696" y="115610"/>
                  </a:lnTo>
                  <a:lnTo>
                    <a:pt x="174400" y="87274"/>
                  </a:lnTo>
                  <a:lnTo>
                    <a:pt x="173763" y="76697"/>
                  </a:lnTo>
                  <a:lnTo>
                    <a:pt x="158906" y="37623"/>
                  </a:lnTo>
                  <a:lnTo>
                    <a:pt x="128255" y="10286"/>
                  </a:lnTo>
                  <a:lnTo>
                    <a:pt x="87097" y="0"/>
                  </a:lnTo>
                  <a:close/>
                </a:path>
              </a:pathLst>
            </a:custGeom>
            <a:solidFill>
              <a:srgbClr val="FFFFFF"/>
            </a:solidFill>
          </p:spPr>
          <p:txBody>
            <a:bodyPr wrap="square" lIns="0" tIns="0" rIns="0" bIns="0" rtlCol="0"/>
            <a:lstStyle/>
            <a:p>
              <a:endParaRPr sz="800" dirty="0">
                <a:latin typeface="+mj-lt"/>
              </a:endParaRPr>
            </a:p>
          </p:txBody>
        </p:sp>
        <p:sp>
          <p:nvSpPr>
            <p:cNvPr id="168" name="object 152"/>
            <p:cNvSpPr/>
            <p:nvPr/>
          </p:nvSpPr>
          <p:spPr>
            <a:xfrm>
              <a:off x="3825837" y="4947134"/>
              <a:ext cx="174625" cy="173990"/>
            </a:xfrm>
            <a:custGeom>
              <a:avLst/>
              <a:gdLst/>
              <a:ahLst/>
              <a:cxnLst/>
              <a:rect l="l" t="t" r="r" b="b"/>
              <a:pathLst>
                <a:path w="174625" h="173989">
                  <a:moveTo>
                    <a:pt x="174400" y="87274"/>
                  </a:moveTo>
                  <a:lnTo>
                    <a:pt x="164110" y="128419"/>
                  </a:lnTo>
                  <a:lnTo>
                    <a:pt x="136765" y="159064"/>
                  </a:lnTo>
                  <a:lnTo>
                    <a:pt x="97653" y="173920"/>
                  </a:lnTo>
                  <a:lnTo>
                    <a:pt x="81205" y="173018"/>
                  </a:lnTo>
                  <a:lnTo>
                    <a:pt x="39512" y="158632"/>
                  </a:lnTo>
                  <a:lnTo>
                    <a:pt x="11500" y="130198"/>
                  </a:lnTo>
                  <a:lnTo>
                    <a:pt x="0" y="92178"/>
                  </a:lnTo>
                  <a:lnTo>
                    <a:pt x="1104" y="76697"/>
                  </a:lnTo>
                  <a:lnTo>
                    <a:pt x="16722" y="36801"/>
                  </a:lnTo>
                  <a:lnTo>
                    <a:pt x="47009" y="9883"/>
                  </a:lnTo>
                  <a:lnTo>
                    <a:pt x="87097" y="0"/>
                  </a:lnTo>
                  <a:lnTo>
                    <a:pt x="101658" y="1208"/>
                  </a:lnTo>
                  <a:lnTo>
                    <a:pt x="139901" y="17765"/>
                  </a:lnTo>
                  <a:lnTo>
                    <a:pt x="165875" y="49611"/>
                  </a:lnTo>
                  <a:lnTo>
                    <a:pt x="174400" y="87274"/>
                  </a:lnTo>
                  <a:close/>
                </a:path>
              </a:pathLst>
            </a:custGeom>
            <a:ln w="12700">
              <a:solidFill>
                <a:srgbClr val="D3D5D6"/>
              </a:solidFill>
            </a:ln>
          </p:spPr>
          <p:txBody>
            <a:bodyPr wrap="square" lIns="0" tIns="0" rIns="0" bIns="0" rtlCol="0"/>
            <a:lstStyle/>
            <a:p>
              <a:endParaRPr sz="800" dirty="0">
                <a:latin typeface="+mj-lt"/>
              </a:endParaRPr>
            </a:p>
          </p:txBody>
        </p:sp>
        <p:sp>
          <p:nvSpPr>
            <p:cNvPr id="169" name="object 153"/>
            <p:cNvSpPr/>
            <p:nvPr/>
          </p:nvSpPr>
          <p:spPr>
            <a:xfrm>
              <a:off x="2674212" y="5424577"/>
              <a:ext cx="174625" cy="173990"/>
            </a:xfrm>
            <a:custGeom>
              <a:avLst/>
              <a:gdLst/>
              <a:ahLst/>
              <a:cxnLst/>
              <a:rect l="l" t="t" r="r" b="b"/>
              <a:pathLst>
                <a:path w="174625" h="173989">
                  <a:moveTo>
                    <a:pt x="90305" y="0"/>
                  </a:moveTo>
                  <a:lnTo>
                    <a:pt x="43490" y="11931"/>
                  </a:lnTo>
                  <a:lnTo>
                    <a:pt x="14877" y="37727"/>
                  </a:lnTo>
                  <a:lnTo>
                    <a:pt x="0" y="82936"/>
                  </a:lnTo>
                  <a:lnTo>
                    <a:pt x="369" y="94914"/>
                  </a:lnTo>
                  <a:lnTo>
                    <a:pt x="18437" y="140473"/>
                  </a:lnTo>
                  <a:lnTo>
                    <a:pt x="58725" y="169473"/>
                  </a:lnTo>
                  <a:lnTo>
                    <a:pt x="82307" y="173960"/>
                  </a:lnTo>
                  <a:lnTo>
                    <a:pt x="94325" y="173729"/>
                  </a:lnTo>
                  <a:lnTo>
                    <a:pt x="139791" y="156219"/>
                  </a:lnTo>
                  <a:lnTo>
                    <a:pt x="169281" y="116014"/>
                  </a:lnTo>
                  <a:lnTo>
                    <a:pt x="174090" y="92326"/>
                  </a:lnTo>
                  <a:lnTo>
                    <a:pt x="174005" y="80264"/>
                  </a:lnTo>
                  <a:lnTo>
                    <a:pt x="157073" y="34895"/>
                  </a:lnTo>
                  <a:lnTo>
                    <a:pt x="124825" y="8279"/>
                  </a:lnTo>
                  <a:lnTo>
                    <a:pt x="90305" y="0"/>
                  </a:lnTo>
                  <a:close/>
                </a:path>
              </a:pathLst>
            </a:custGeom>
            <a:solidFill>
              <a:srgbClr val="FFFFFF"/>
            </a:solidFill>
          </p:spPr>
          <p:txBody>
            <a:bodyPr wrap="square" lIns="0" tIns="0" rIns="0" bIns="0" rtlCol="0"/>
            <a:lstStyle/>
            <a:p>
              <a:endParaRPr sz="800" dirty="0">
                <a:latin typeface="+mj-lt"/>
              </a:endParaRPr>
            </a:p>
          </p:txBody>
        </p:sp>
        <p:sp>
          <p:nvSpPr>
            <p:cNvPr id="170" name="object 154"/>
            <p:cNvSpPr/>
            <p:nvPr/>
          </p:nvSpPr>
          <p:spPr>
            <a:xfrm>
              <a:off x="2674212" y="5424577"/>
              <a:ext cx="174625" cy="173990"/>
            </a:xfrm>
            <a:custGeom>
              <a:avLst/>
              <a:gdLst/>
              <a:ahLst/>
              <a:cxnLst/>
              <a:rect l="l" t="t" r="r" b="b"/>
              <a:pathLst>
                <a:path w="174625" h="173989">
                  <a:moveTo>
                    <a:pt x="148692" y="25200"/>
                  </a:moveTo>
                  <a:lnTo>
                    <a:pt x="172261" y="68305"/>
                  </a:lnTo>
                  <a:lnTo>
                    <a:pt x="174090" y="92326"/>
                  </a:lnTo>
                  <a:lnTo>
                    <a:pt x="172515" y="104304"/>
                  </a:lnTo>
                  <a:lnTo>
                    <a:pt x="149623" y="147674"/>
                  </a:lnTo>
                  <a:lnTo>
                    <a:pt x="106259" y="171844"/>
                  </a:lnTo>
                  <a:lnTo>
                    <a:pt x="82307" y="173960"/>
                  </a:lnTo>
                  <a:lnTo>
                    <a:pt x="70381" y="172539"/>
                  </a:lnTo>
                  <a:lnTo>
                    <a:pt x="27140" y="150432"/>
                  </a:lnTo>
                  <a:lnTo>
                    <a:pt x="6070" y="118501"/>
                  </a:lnTo>
                  <a:lnTo>
                    <a:pt x="0" y="82936"/>
                  </a:lnTo>
                  <a:lnTo>
                    <a:pt x="1273" y="71060"/>
                  </a:lnTo>
                  <a:lnTo>
                    <a:pt x="22646" y="27943"/>
                  </a:lnTo>
                  <a:lnTo>
                    <a:pt x="54794" y="6454"/>
                  </a:lnTo>
                  <a:lnTo>
                    <a:pt x="90305" y="0"/>
                  </a:lnTo>
                  <a:lnTo>
                    <a:pt x="102137" y="1137"/>
                  </a:lnTo>
                  <a:lnTo>
                    <a:pt x="145137" y="21836"/>
                  </a:lnTo>
                  <a:lnTo>
                    <a:pt x="148692" y="25200"/>
                  </a:lnTo>
                  <a:close/>
                </a:path>
              </a:pathLst>
            </a:custGeom>
            <a:ln w="12700">
              <a:solidFill>
                <a:srgbClr val="D3D5D6"/>
              </a:solidFill>
            </a:ln>
          </p:spPr>
          <p:txBody>
            <a:bodyPr wrap="square" lIns="0" tIns="0" rIns="0" bIns="0" rtlCol="0"/>
            <a:lstStyle/>
            <a:p>
              <a:endParaRPr sz="800" dirty="0">
                <a:latin typeface="+mj-lt"/>
              </a:endParaRPr>
            </a:p>
          </p:txBody>
        </p:sp>
        <p:sp>
          <p:nvSpPr>
            <p:cNvPr id="171" name="object 155"/>
            <p:cNvSpPr/>
            <p:nvPr/>
          </p:nvSpPr>
          <p:spPr>
            <a:xfrm>
              <a:off x="2196842" y="6575989"/>
              <a:ext cx="173990" cy="174625"/>
            </a:xfrm>
            <a:custGeom>
              <a:avLst/>
              <a:gdLst/>
              <a:ahLst/>
              <a:cxnLst/>
              <a:rect l="l" t="t" r="r" b="b"/>
              <a:pathLst>
                <a:path w="173989" h="174625">
                  <a:moveTo>
                    <a:pt x="87274" y="0"/>
                  </a:moveTo>
                  <a:lnTo>
                    <a:pt x="49611" y="8524"/>
                  </a:lnTo>
                  <a:lnTo>
                    <a:pt x="17765" y="34499"/>
                  </a:lnTo>
                  <a:lnTo>
                    <a:pt x="1208" y="72741"/>
                  </a:lnTo>
                  <a:lnTo>
                    <a:pt x="0" y="87302"/>
                  </a:lnTo>
                  <a:lnTo>
                    <a:pt x="1151" y="101453"/>
                  </a:lnTo>
                  <a:lnTo>
                    <a:pt x="17163" y="138815"/>
                  </a:lnTo>
                  <a:lnTo>
                    <a:pt x="48858" y="164753"/>
                  </a:lnTo>
                  <a:lnTo>
                    <a:pt x="92178" y="174400"/>
                  </a:lnTo>
                  <a:lnTo>
                    <a:pt x="105641" y="172576"/>
                  </a:lnTo>
                  <a:lnTo>
                    <a:pt x="140961" y="155257"/>
                  </a:lnTo>
                  <a:lnTo>
                    <a:pt x="165209" y="122369"/>
                  </a:lnTo>
                  <a:lnTo>
                    <a:pt x="173920" y="76746"/>
                  </a:lnTo>
                  <a:lnTo>
                    <a:pt x="171048" y="62728"/>
                  </a:lnTo>
                  <a:lnTo>
                    <a:pt x="150342" y="26951"/>
                  </a:lnTo>
                  <a:lnTo>
                    <a:pt x="115610" y="4703"/>
                  </a:lnTo>
                  <a:lnTo>
                    <a:pt x="87274" y="0"/>
                  </a:lnTo>
                  <a:close/>
                </a:path>
              </a:pathLst>
            </a:custGeom>
            <a:solidFill>
              <a:srgbClr val="FFFFFF"/>
            </a:solidFill>
          </p:spPr>
          <p:txBody>
            <a:bodyPr wrap="square" lIns="0" tIns="0" rIns="0" bIns="0" rtlCol="0"/>
            <a:lstStyle/>
            <a:p>
              <a:endParaRPr sz="800" dirty="0">
                <a:latin typeface="+mj-lt"/>
              </a:endParaRPr>
            </a:p>
          </p:txBody>
        </p:sp>
        <p:sp>
          <p:nvSpPr>
            <p:cNvPr id="172" name="object 156"/>
            <p:cNvSpPr/>
            <p:nvPr/>
          </p:nvSpPr>
          <p:spPr>
            <a:xfrm>
              <a:off x="2196842" y="6575989"/>
              <a:ext cx="173990" cy="174625"/>
            </a:xfrm>
            <a:custGeom>
              <a:avLst/>
              <a:gdLst/>
              <a:ahLst/>
              <a:cxnLst/>
              <a:rect l="l" t="t" r="r" b="b"/>
              <a:pathLst>
                <a:path w="173989" h="174625">
                  <a:moveTo>
                    <a:pt x="87274" y="0"/>
                  </a:moveTo>
                  <a:lnTo>
                    <a:pt x="128419" y="10289"/>
                  </a:lnTo>
                  <a:lnTo>
                    <a:pt x="159064" y="37634"/>
                  </a:lnTo>
                  <a:lnTo>
                    <a:pt x="173920" y="76746"/>
                  </a:lnTo>
                  <a:lnTo>
                    <a:pt x="173018" y="93194"/>
                  </a:lnTo>
                  <a:lnTo>
                    <a:pt x="158632" y="134887"/>
                  </a:lnTo>
                  <a:lnTo>
                    <a:pt x="130198" y="162900"/>
                  </a:lnTo>
                  <a:lnTo>
                    <a:pt x="92178" y="174400"/>
                  </a:lnTo>
                  <a:lnTo>
                    <a:pt x="76697" y="173295"/>
                  </a:lnTo>
                  <a:lnTo>
                    <a:pt x="36801" y="157677"/>
                  </a:lnTo>
                  <a:lnTo>
                    <a:pt x="9883" y="127390"/>
                  </a:lnTo>
                  <a:lnTo>
                    <a:pt x="0" y="87302"/>
                  </a:lnTo>
                  <a:lnTo>
                    <a:pt x="1208" y="72741"/>
                  </a:lnTo>
                  <a:lnTo>
                    <a:pt x="17765" y="34499"/>
                  </a:lnTo>
                  <a:lnTo>
                    <a:pt x="49611" y="8524"/>
                  </a:lnTo>
                  <a:lnTo>
                    <a:pt x="87274" y="0"/>
                  </a:lnTo>
                  <a:close/>
                </a:path>
              </a:pathLst>
            </a:custGeom>
            <a:ln w="12700">
              <a:solidFill>
                <a:srgbClr val="D3D5D6"/>
              </a:solidFill>
            </a:ln>
          </p:spPr>
          <p:txBody>
            <a:bodyPr wrap="square" lIns="0" tIns="0" rIns="0" bIns="0" rtlCol="0"/>
            <a:lstStyle/>
            <a:p>
              <a:endParaRPr sz="800" dirty="0">
                <a:latin typeface="+mj-lt"/>
              </a:endParaRPr>
            </a:p>
          </p:txBody>
        </p:sp>
        <p:sp>
          <p:nvSpPr>
            <p:cNvPr id="173" name="object 157"/>
            <p:cNvSpPr/>
            <p:nvPr/>
          </p:nvSpPr>
          <p:spPr>
            <a:xfrm>
              <a:off x="3825697" y="8205463"/>
              <a:ext cx="174625" cy="173990"/>
            </a:xfrm>
            <a:custGeom>
              <a:avLst/>
              <a:gdLst/>
              <a:ahLst/>
              <a:cxnLst/>
              <a:rect l="l" t="t" r="r" b="b"/>
              <a:pathLst>
                <a:path w="174625" h="173990">
                  <a:moveTo>
                    <a:pt x="76746" y="0"/>
                  </a:moveTo>
                  <a:lnTo>
                    <a:pt x="37634" y="14855"/>
                  </a:lnTo>
                  <a:lnTo>
                    <a:pt x="10289" y="45500"/>
                  </a:lnTo>
                  <a:lnTo>
                    <a:pt x="0" y="86645"/>
                  </a:lnTo>
                  <a:lnTo>
                    <a:pt x="636" y="97222"/>
                  </a:lnTo>
                  <a:lnTo>
                    <a:pt x="15493" y="136296"/>
                  </a:lnTo>
                  <a:lnTo>
                    <a:pt x="46144" y="163633"/>
                  </a:lnTo>
                  <a:lnTo>
                    <a:pt x="87302" y="173920"/>
                  </a:lnTo>
                  <a:lnTo>
                    <a:pt x="101453" y="172768"/>
                  </a:lnTo>
                  <a:lnTo>
                    <a:pt x="138815" y="156756"/>
                  </a:lnTo>
                  <a:lnTo>
                    <a:pt x="164753" y="125061"/>
                  </a:lnTo>
                  <a:lnTo>
                    <a:pt x="174400" y="81741"/>
                  </a:lnTo>
                  <a:lnTo>
                    <a:pt x="172576" y="68278"/>
                  </a:lnTo>
                  <a:lnTo>
                    <a:pt x="155257" y="32958"/>
                  </a:lnTo>
                  <a:lnTo>
                    <a:pt x="122369" y="8710"/>
                  </a:lnTo>
                  <a:lnTo>
                    <a:pt x="76746" y="0"/>
                  </a:lnTo>
                  <a:close/>
                </a:path>
              </a:pathLst>
            </a:custGeom>
            <a:solidFill>
              <a:srgbClr val="FFFFFF"/>
            </a:solidFill>
          </p:spPr>
          <p:txBody>
            <a:bodyPr wrap="square" lIns="0" tIns="0" rIns="0" bIns="0" rtlCol="0"/>
            <a:lstStyle/>
            <a:p>
              <a:endParaRPr sz="800" dirty="0">
                <a:latin typeface="+mj-lt"/>
              </a:endParaRPr>
            </a:p>
          </p:txBody>
        </p:sp>
        <p:sp>
          <p:nvSpPr>
            <p:cNvPr id="174" name="object 158"/>
            <p:cNvSpPr/>
            <p:nvPr/>
          </p:nvSpPr>
          <p:spPr>
            <a:xfrm>
              <a:off x="3825697" y="8205463"/>
              <a:ext cx="174625" cy="173990"/>
            </a:xfrm>
            <a:custGeom>
              <a:avLst/>
              <a:gdLst/>
              <a:ahLst/>
              <a:cxnLst/>
              <a:rect l="l" t="t" r="r" b="b"/>
              <a:pathLst>
                <a:path w="174625" h="173990">
                  <a:moveTo>
                    <a:pt x="0" y="86645"/>
                  </a:moveTo>
                  <a:lnTo>
                    <a:pt x="10289" y="45500"/>
                  </a:lnTo>
                  <a:lnTo>
                    <a:pt x="37634" y="14855"/>
                  </a:lnTo>
                  <a:lnTo>
                    <a:pt x="76746" y="0"/>
                  </a:lnTo>
                  <a:lnTo>
                    <a:pt x="93194" y="901"/>
                  </a:lnTo>
                  <a:lnTo>
                    <a:pt x="134887" y="15287"/>
                  </a:lnTo>
                  <a:lnTo>
                    <a:pt x="162900" y="43721"/>
                  </a:lnTo>
                  <a:lnTo>
                    <a:pt x="174400" y="81741"/>
                  </a:lnTo>
                  <a:lnTo>
                    <a:pt x="173295" y="97222"/>
                  </a:lnTo>
                  <a:lnTo>
                    <a:pt x="157677" y="137118"/>
                  </a:lnTo>
                  <a:lnTo>
                    <a:pt x="127390" y="164036"/>
                  </a:lnTo>
                  <a:lnTo>
                    <a:pt x="87302" y="173920"/>
                  </a:lnTo>
                  <a:lnTo>
                    <a:pt x="72741" y="172711"/>
                  </a:lnTo>
                  <a:lnTo>
                    <a:pt x="34499" y="156154"/>
                  </a:lnTo>
                  <a:lnTo>
                    <a:pt x="8524" y="124308"/>
                  </a:lnTo>
                  <a:lnTo>
                    <a:pt x="0" y="86645"/>
                  </a:lnTo>
                  <a:close/>
                </a:path>
              </a:pathLst>
            </a:custGeom>
            <a:ln w="12700">
              <a:solidFill>
                <a:srgbClr val="D3D5D6"/>
              </a:solidFill>
            </a:ln>
          </p:spPr>
          <p:txBody>
            <a:bodyPr wrap="square" lIns="0" tIns="0" rIns="0" bIns="0" rtlCol="0"/>
            <a:lstStyle/>
            <a:p>
              <a:endParaRPr sz="800" dirty="0">
                <a:latin typeface="+mj-lt"/>
              </a:endParaRPr>
            </a:p>
          </p:txBody>
        </p:sp>
        <p:sp>
          <p:nvSpPr>
            <p:cNvPr id="175" name="object 159"/>
            <p:cNvSpPr/>
            <p:nvPr/>
          </p:nvSpPr>
          <p:spPr>
            <a:xfrm>
              <a:off x="5455172" y="6576128"/>
              <a:ext cx="173990" cy="174625"/>
            </a:xfrm>
            <a:custGeom>
              <a:avLst/>
              <a:gdLst/>
              <a:ahLst/>
              <a:cxnLst/>
              <a:rect l="l" t="t" r="r" b="b"/>
              <a:pathLst>
                <a:path w="173989" h="174625">
                  <a:moveTo>
                    <a:pt x="81741" y="0"/>
                  </a:moveTo>
                  <a:lnTo>
                    <a:pt x="43721" y="11500"/>
                  </a:lnTo>
                  <a:lnTo>
                    <a:pt x="15287" y="39512"/>
                  </a:lnTo>
                  <a:lnTo>
                    <a:pt x="901" y="81205"/>
                  </a:lnTo>
                  <a:lnTo>
                    <a:pt x="0" y="97653"/>
                  </a:lnTo>
                  <a:lnTo>
                    <a:pt x="2871" y="111671"/>
                  </a:lnTo>
                  <a:lnTo>
                    <a:pt x="23577" y="147449"/>
                  </a:lnTo>
                  <a:lnTo>
                    <a:pt x="58309" y="169696"/>
                  </a:lnTo>
                  <a:lnTo>
                    <a:pt x="86645" y="174400"/>
                  </a:lnTo>
                  <a:lnTo>
                    <a:pt x="97194" y="173769"/>
                  </a:lnTo>
                  <a:lnTo>
                    <a:pt x="136296" y="158906"/>
                  </a:lnTo>
                  <a:lnTo>
                    <a:pt x="163633" y="128255"/>
                  </a:lnTo>
                  <a:lnTo>
                    <a:pt x="173920" y="87097"/>
                  </a:lnTo>
                  <a:lnTo>
                    <a:pt x="172768" y="72946"/>
                  </a:lnTo>
                  <a:lnTo>
                    <a:pt x="156756" y="35584"/>
                  </a:lnTo>
                  <a:lnTo>
                    <a:pt x="125061" y="9646"/>
                  </a:lnTo>
                  <a:lnTo>
                    <a:pt x="81741" y="0"/>
                  </a:lnTo>
                  <a:close/>
                </a:path>
              </a:pathLst>
            </a:custGeom>
            <a:solidFill>
              <a:srgbClr val="FFFFFF"/>
            </a:solidFill>
          </p:spPr>
          <p:txBody>
            <a:bodyPr wrap="square" lIns="0" tIns="0" rIns="0" bIns="0" rtlCol="0"/>
            <a:lstStyle/>
            <a:p>
              <a:endParaRPr sz="800" dirty="0">
                <a:latin typeface="+mj-lt"/>
              </a:endParaRPr>
            </a:p>
          </p:txBody>
        </p:sp>
        <p:sp>
          <p:nvSpPr>
            <p:cNvPr id="176" name="object 160"/>
            <p:cNvSpPr/>
            <p:nvPr/>
          </p:nvSpPr>
          <p:spPr>
            <a:xfrm>
              <a:off x="5455172" y="6576128"/>
              <a:ext cx="173990" cy="174625"/>
            </a:xfrm>
            <a:custGeom>
              <a:avLst/>
              <a:gdLst/>
              <a:ahLst/>
              <a:cxnLst/>
              <a:rect l="l" t="t" r="r" b="b"/>
              <a:pathLst>
                <a:path w="173989" h="174625">
                  <a:moveTo>
                    <a:pt x="86645" y="174400"/>
                  </a:moveTo>
                  <a:lnTo>
                    <a:pt x="45500" y="164110"/>
                  </a:lnTo>
                  <a:lnTo>
                    <a:pt x="14855" y="136765"/>
                  </a:lnTo>
                  <a:lnTo>
                    <a:pt x="0" y="97653"/>
                  </a:lnTo>
                  <a:lnTo>
                    <a:pt x="901" y="81205"/>
                  </a:lnTo>
                  <a:lnTo>
                    <a:pt x="15287" y="39512"/>
                  </a:lnTo>
                  <a:lnTo>
                    <a:pt x="43721" y="11500"/>
                  </a:lnTo>
                  <a:lnTo>
                    <a:pt x="81741" y="0"/>
                  </a:lnTo>
                  <a:lnTo>
                    <a:pt x="97222" y="1104"/>
                  </a:lnTo>
                  <a:lnTo>
                    <a:pt x="137118" y="16722"/>
                  </a:lnTo>
                  <a:lnTo>
                    <a:pt x="164036" y="47009"/>
                  </a:lnTo>
                  <a:lnTo>
                    <a:pt x="173920" y="87097"/>
                  </a:lnTo>
                  <a:lnTo>
                    <a:pt x="172711" y="101658"/>
                  </a:lnTo>
                  <a:lnTo>
                    <a:pt x="156154" y="139901"/>
                  </a:lnTo>
                  <a:lnTo>
                    <a:pt x="124308" y="165875"/>
                  </a:lnTo>
                  <a:lnTo>
                    <a:pt x="86645" y="174400"/>
                  </a:lnTo>
                  <a:close/>
                </a:path>
              </a:pathLst>
            </a:custGeom>
            <a:ln w="12700">
              <a:solidFill>
                <a:srgbClr val="D3D5D6"/>
              </a:solidFill>
            </a:ln>
          </p:spPr>
          <p:txBody>
            <a:bodyPr wrap="square" lIns="0" tIns="0" rIns="0" bIns="0" rtlCol="0"/>
            <a:lstStyle/>
            <a:p>
              <a:endParaRPr sz="800" dirty="0">
                <a:latin typeface="+mj-lt"/>
              </a:endParaRPr>
            </a:p>
          </p:txBody>
        </p:sp>
        <p:sp>
          <p:nvSpPr>
            <p:cNvPr id="177" name="object 161"/>
            <p:cNvSpPr/>
            <p:nvPr/>
          </p:nvSpPr>
          <p:spPr>
            <a:xfrm>
              <a:off x="4977688" y="5424504"/>
              <a:ext cx="173990" cy="174625"/>
            </a:xfrm>
            <a:custGeom>
              <a:avLst/>
              <a:gdLst/>
              <a:ahLst/>
              <a:cxnLst/>
              <a:rect l="l" t="t" r="r" b="b"/>
              <a:pathLst>
                <a:path w="173989" h="174625">
                  <a:moveTo>
                    <a:pt x="91023" y="0"/>
                  </a:moveTo>
                  <a:lnTo>
                    <a:pt x="44186" y="11416"/>
                  </a:lnTo>
                  <a:lnTo>
                    <a:pt x="15545" y="36928"/>
                  </a:lnTo>
                  <a:lnTo>
                    <a:pt x="0" y="82307"/>
                  </a:lnTo>
                  <a:lnTo>
                    <a:pt x="230" y="94325"/>
                  </a:lnTo>
                  <a:lnTo>
                    <a:pt x="17740" y="139791"/>
                  </a:lnTo>
                  <a:lnTo>
                    <a:pt x="57945" y="169281"/>
                  </a:lnTo>
                  <a:lnTo>
                    <a:pt x="81633" y="174090"/>
                  </a:lnTo>
                  <a:lnTo>
                    <a:pt x="93695" y="174005"/>
                  </a:lnTo>
                  <a:lnTo>
                    <a:pt x="139064" y="157073"/>
                  </a:lnTo>
                  <a:lnTo>
                    <a:pt x="165680" y="124825"/>
                  </a:lnTo>
                  <a:lnTo>
                    <a:pt x="173960" y="90305"/>
                  </a:lnTo>
                  <a:lnTo>
                    <a:pt x="173460" y="78363"/>
                  </a:lnTo>
                  <a:lnTo>
                    <a:pt x="154869" y="32720"/>
                  </a:lnTo>
                  <a:lnTo>
                    <a:pt x="114505" y="4182"/>
                  </a:lnTo>
                  <a:lnTo>
                    <a:pt x="91023" y="0"/>
                  </a:lnTo>
                  <a:close/>
                </a:path>
              </a:pathLst>
            </a:custGeom>
            <a:solidFill>
              <a:srgbClr val="FFFFFF"/>
            </a:solidFill>
          </p:spPr>
          <p:txBody>
            <a:bodyPr wrap="square" lIns="0" tIns="0" rIns="0" bIns="0" rtlCol="0"/>
            <a:lstStyle/>
            <a:p>
              <a:endParaRPr sz="800" dirty="0">
                <a:latin typeface="+mj-lt"/>
              </a:endParaRPr>
            </a:p>
          </p:txBody>
        </p:sp>
        <p:sp>
          <p:nvSpPr>
            <p:cNvPr id="178" name="object 162"/>
            <p:cNvSpPr/>
            <p:nvPr/>
          </p:nvSpPr>
          <p:spPr>
            <a:xfrm>
              <a:off x="4977688" y="5424504"/>
              <a:ext cx="173990" cy="174625"/>
            </a:xfrm>
            <a:custGeom>
              <a:avLst/>
              <a:gdLst/>
              <a:ahLst/>
              <a:cxnLst/>
              <a:rect l="l" t="t" r="r" b="b"/>
              <a:pathLst>
                <a:path w="173989" h="174625">
                  <a:moveTo>
                    <a:pt x="148759" y="148692"/>
                  </a:moveTo>
                  <a:lnTo>
                    <a:pt x="105654" y="172261"/>
                  </a:lnTo>
                  <a:lnTo>
                    <a:pt x="81633" y="174090"/>
                  </a:lnTo>
                  <a:lnTo>
                    <a:pt x="69655" y="172515"/>
                  </a:lnTo>
                  <a:lnTo>
                    <a:pt x="26285" y="149623"/>
                  </a:lnTo>
                  <a:lnTo>
                    <a:pt x="2115" y="106259"/>
                  </a:lnTo>
                  <a:lnTo>
                    <a:pt x="0" y="82307"/>
                  </a:lnTo>
                  <a:lnTo>
                    <a:pt x="1420" y="70381"/>
                  </a:lnTo>
                  <a:lnTo>
                    <a:pt x="23528" y="27140"/>
                  </a:lnTo>
                  <a:lnTo>
                    <a:pt x="55458" y="6070"/>
                  </a:lnTo>
                  <a:lnTo>
                    <a:pt x="91023" y="0"/>
                  </a:lnTo>
                  <a:lnTo>
                    <a:pt x="102899" y="1273"/>
                  </a:lnTo>
                  <a:lnTo>
                    <a:pt x="146017" y="22646"/>
                  </a:lnTo>
                  <a:lnTo>
                    <a:pt x="167506" y="54794"/>
                  </a:lnTo>
                  <a:lnTo>
                    <a:pt x="173960" y="90305"/>
                  </a:lnTo>
                  <a:lnTo>
                    <a:pt x="172822" y="102137"/>
                  </a:lnTo>
                  <a:lnTo>
                    <a:pt x="152123" y="145137"/>
                  </a:lnTo>
                  <a:lnTo>
                    <a:pt x="148759" y="148692"/>
                  </a:lnTo>
                  <a:close/>
                </a:path>
              </a:pathLst>
            </a:custGeom>
            <a:ln w="12700">
              <a:solidFill>
                <a:srgbClr val="D3D5D6"/>
              </a:solidFill>
            </a:ln>
          </p:spPr>
          <p:txBody>
            <a:bodyPr wrap="square" lIns="0" tIns="0" rIns="0" bIns="0" rtlCol="0"/>
            <a:lstStyle/>
            <a:p>
              <a:endParaRPr sz="800" dirty="0">
                <a:latin typeface="+mj-lt"/>
              </a:endParaRPr>
            </a:p>
          </p:txBody>
        </p:sp>
        <p:sp>
          <p:nvSpPr>
            <p:cNvPr id="179" name="object 163"/>
            <p:cNvSpPr txBox="1"/>
            <p:nvPr/>
          </p:nvSpPr>
          <p:spPr>
            <a:xfrm>
              <a:off x="2541203" y="6693576"/>
              <a:ext cx="674665" cy="294833"/>
            </a:xfrm>
            <a:prstGeom prst="rect">
              <a:avLst/>
            </a:prstGeom>
          </p:spPr>
          <p:txBody>
            <a:bodyPr vert="horz" wrap="square" lIns="0" tIns="0" rIns="0" bIns="0" rtlCol="0">
              <a:spAutoFit/>
            </a:bodyPr>
            <a:lstStyle/>
            <a:p>
              <a:pPr marL="110489" marR="5080" indent="-98425">
                <a:lnSpc>
                  <a:spcPct val="100000"/>
                </a:lnSpc>
              </a:pPr>
              <a:r>
                <a:rPr sz="800" spc="15" dirty="0">
                  <a:latin typeface="+mj-lt"/>
                  <a:cs typeface="Arial"/>
                </a:rPr>
                <a:t>Corporate Office</a:t>
              </a:r>
              <a:endParaRPr sz="800" dirty="0">
                <a:latin typeface="+mj-lt"/>
                <a:cs typeface="Arial"/>
              </a:endParaRPr>
            </a:p>
          </p:txBody>
        </p:sp>
        <p:sp>
          <p:nvSpPr>
            <p:cNvPr id="180" name="object 164"/>
            <p:cNvSpPr txBox="1"/>
            <p:nvPr/>
          </p:nvSpPr>
          <p:spPr>
            <a:xfrm>
              <a:off x="2668782" y="5745043"/>
              <a:ext cx="512752" cy="294833"/>
            </a:xfrm>
            <a:prstGeom prst="rect">
              <a:avLst/>
            </a:prstGeom>
          </p:spPr>
          <p:txBody>
            <a:bodyPr vert="horz" wrap="square" lIns="0" tIns="0" rIns="0" bIns="0" rtlCol="0">
              <a:spAutoFit/>
            </a:bodyPr>
            <a:lstStyle/>
            <a:p>
              <a:pPr marL="86995" marR="5080" indent="-74930">
                <a:lnSpc>
                  <a:spcPct val="100000"/>
                </a:lnSpc>
              </a:pPr>
              <a:r>
                <a:rPr sz="800" spc="10" dirty="0">
                  <a:latin typeface="+mj-lt"/>
                  <a:cs typeface="Arial"/>
                </a:rPr>
                <a:t>Remote </a:t>
              </a:r>
              <a:r>
                <a:rPr sz="800" dirty="0">
                  <a:latin typeface="+mj-lt"/>
                  <a:cs typeface="Arial"/>
                </a:rPr>
                <a:t>User</a:t>
              </a:r>
            </a:p>
          </p:txBody>
        </p:sp>
        <p:sp>
          <p:nvSpPr>
            <p:cNvPr id="181" name="object 165"/>
            <p:cNvSpPr txBox="1"/>
            <p:nvPr/>
          </p:nvSpPr>
          <p:spPr>
            <a:xfrm>
              <a:off x="4660134" y="5760547"/>
              <a:ext cx="595196" cy="294833"/>
            </a:xfrm>
            <a:prstGeom prst="rect">
              <a:avLst/>
            </a:prstGeom>
          </p:spPr>
          <p:txBody>
            <a:bodyPr vert="horz" wrap="square" lIns="0" tIns="0" rIns="0" bIns="0" rtlCol="0">
              <a:spAutoFit/>
            </a:bodyPr>
            <a:lstStyle/>
            <a:p>
              <a:pPr marL="41275" marR="5080" indent="-29209">
                <a:lnSpc>
                  <a:spcPct val="100000"/>
                </a:lnSpc>
              </a:pPr>
              <a:r>
                <a:rPr sz="800" spc="15" dirty="0">
                  <a:latin typeface="+mj-lt"/>
                  <a:cs typeface="Arial"/>
                </a:rPr>
                <a:t>Branch Office</a:t>
              </a:r>
              <a:endParaRPr sz="800" dirty="0">
                <a:latin typeface="+mj-lt"/>
                <a:cs typeface="Arial"/>
              </a:endParaRPr>
            </a:p>
          </p:txBody>
        </p:sp>
        <p:sp>
          <p:nvSpPr>
            <p:cNvPr id="182" name="object 166"/>
            <p:cNvSpPr txBox="1"/>
            <p:nvPr/>
          </p:nvSpPr>
          <p:spPr>
            <a:xfrm>
              <a:off x="4865401" y="6676817"/>
              <a:ext cx="471123" cy="147417"/>
            </a:xfrm>
            <a:prstGeom prst="rect">
              <a:avLst/>
            </a:prstGeom>
          </p:spPr>
          <p:txBody>
            <a:bodyPr vert="horz" wrap="square" lIns="0" tIns="0" rIns="0" bIns="0" rtlCol="0">
              <a:spAutoFit/>
            </a:bodyPr>
            <a:lstStyle/>
            <a:p>
              <a:pPr marL="12700">
                <a:lnSpc>
                  <a:spcPct val="100000"/>
                </a:lnSpc>
              </a:pPr>
              <a:r>
                <a:rPr sz="800" spc="25" dirty="0">
                  <a:latin typeface="+mj-lt"/>
                  <a:cs typeface="Arial"/>
                </a:rPr>
                <a:t>Mobility</a:t>
              </a:r>
              <a:endParaRPr sz="800" dirty="0">
                <a:latin typeface="+mj-lt"/>
                <a:cs typeface="Arial"/>
              </a:endParaRPr>
            </a:p>
          </p:txBody>
        </p:sp>
        <p:sp>
          <p:nvSpPr>
            <p:cNvPr id="183" name="object 167"/>
            <p:cNvSpPr txBox="1"/>
            <p:nvPr/>
          </p:nvSpPr>
          <p:spPr>
            <a:xfrm>
              <a:off x="4515389" y="7616414"/>
              <a:ext cx="588645" cy="294833"/>
            </a:xfrm>
            <a:prstGeom prst="rect">
              <a:avLst/>
            </a:prstGeom>
          </p:spPr>
          <p:txBody>
            <a:bodyPr vert="horz" wrap="square" lIns="0" tIns="0" rIns="0" bIns="0" rtlCol="0">
              <a:spAutoFit/>
            </a:bodyPr>
            <a:lstStyle/>
            <a:p>
              <a:pPr marL="12700">
                <a:lnSpc>
                  <a:spcPct val="100000"/>
                </a:lnSpc>
              </a:pPr>
              <a:r>
                <a:rPr sz="800" spc="5" dirty="0">
                  <a:latin typeface="+mj-lt"/>
                  <a:cs typeface="Arial"/>
                </a:rPr>
                <a:t>Data </a:t>
              </a:r>
              <a:r>
                <a:rPr sz="800" spc="10" dirty="0">
                  <a:latin typeface="+mj-lt"/>
                  <a:cs typeface="Arial"/>
                </a:rPr>
                <a:t>Center</a:t>
              </a:r>
              <a:endParaRPr sz="800" dirty="0">
                <a:latin typeface="+mj-lt"/>
                <a:cs typeface="Arial"/>
              </a:endParaRPr>
            </a:p>
          </p:txBody>
        </p:sp>
        <p:sp>
          <p:nvSpPr>
            <p:cNvPr id="184" name="object 168"/>
            <p:cNvSpPr txBox="1"/>
            <p:nvPr/>
          </p:nvSpPr>
          <p:spPr>
            <a:xfrm>
              <a:off x="3724331" y="8083064"/>
              <a:ext cx="368300" cy="147417"/>
            </a:xfrm>
            <a:prstGeom prst="rect">
              <a:avLst/>
            </a:prstGeom>
          </p:spPr>
          <p:txBody>
            <a:bodyPr vert="horz" wrap="square" lIns="0" tIns="0" rIns="0" bIns="0" rtlCol="0">
              <a:spAutoFit/>
            </a:bodyPr>
            <a:lstStyle/>
            <a:p>
              <a:pPr marL="12700">
                <a:lnSpc>
                  <a:spcPct val="100000"/>
                </a:lnSpc>
              </a:pPr>
              <a:r>
                <a:rPr sz="800" dirty="0">
                  <a:latin typeface="+mj-lt"/>
                  <a:cs typeface="Arial"/>
                </a:rPr>
                <a:t>UC </a:t>
              </a:r>
              <a:r>
                <a:rPr sz="800" spc="-20" dirty="0">
                  <a:latin typeface="+mj-lt"/>
                  <a:cs typeface="Arial"/>
                </a:rPr>
                <a:t>&amp; C</a:t>
              </a:r>
              <a:endParaRPr sz="800" dirty="0">
                <a:latin typeface="+mj-lt"/>
                <a:cs typeface="Arial"/>
              </a:endParaRPr>
            </a:p>
          </p:txBody>
        </p:sp>
        <p:sp>
          <p:nvSpPr>
            <p:cNvPr id="185" name="object 169"/>
            <p:cNvSpPr txBox="1"/>
            <p:nvPr/>
          </p:nvSpPr>
          <p:spPr>
            <a:xfrm>
              <a:off x="2707316" y="7616414"/>
              <a:ext cx="626110" cy="294833"/>
            </a:xfrm>
            <a:prstGeom prst="rect">
              <a:avLst/>
            </a:prstGeom>
          </p:spPr>
          <p:txBody>
            <a:bodyPr vert="horz" wrap="square" lIns="0" tIns="0" rIns="0" bIns="0" rtlCol="0">
              <a:spAutoFit/>
            </a:bodyPr>
            <a:lstStyle/>
            <a:p>
              <a:pPr marL="12700">
                <a:lnSpc>
                  <a:spcPct val="100000"/>
                </a:lnSpc>
              </a:pPr>
              <a:r>
                <a:rPr sz="800" spc="20" dirty="0">
                  <a:latin typeface="+mj-lt"/>
                  <a:cs typeface="Arial"/>
                </a:rPr>
                <a:t>Public </a:t>
              </a:r>
              <a:r>
                <a:rPr sz="800" spc="15" dirty="0">
                  <a:latin typeface="+mj-lt"/>
                  <a:cs typeface="Arial"/>
                </a:rPr>
                <a:t>Cloud</a:t>
              </a:r>
              <a:endParaRPr sz="800" dirty="0">
                <a:latin typeface="+mj-lt"/>
                <a:cs typeface="Arial"/>
              </a:endParaRPr>
            </a:p>
          </p:txBody>
        </p:sp>
      </p:grpSp>
    </p:spTree>
    <p:extLst>
      <p:ext uri="{BB962C8B-B14F-4D97-AF65-F5344CB8AC3E}">
        <p14:creationId xmlns:p14="http://schemas.microsoft.com/office/powerpoint/2010/main" val="302488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Network">
            <a:extLst>
              <a:ext uri="{FF2B5EF4-FFF2-40B4-BE49-F238E27FC236}">
                <a16:creationId xmlns:a16="http://schemas.microsoft.com/office/drawing/2014/main" id="{D2755C90-0B09-4A90-AB3E-2A8CDBD07C2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73882" y="1314450"/>
            <a:ext cx="342900" cy="342900"/>
          </a:xfrm>
          <a:prstGeom prst="rect">
            <a:avLst/>
          </a:prstGeom>
        </p:spPr>
      </p:pic>
      <p:pic>
        <p:nvPicPr>
          <p:cNvPr id="9" name="Graphic 8" descr="Bar chart">
            <a:extLst>
              <a:ext uri="{FF2B5EF4-FFF2-40B4-BE49-F238E27FC236}">
                <a16:creationId xmlns:a16="http://schemas.microsoft.com/office/drawing/2014/main" id="{47B7CD4B-0CE7-47C7-9D6A-5528A459356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91202" y="3771900"/>
            <a:ext cx="285750" cy="285750"/>
          </a:xfrm>
          <a:prstGeom prst="rect">
            <a:avLst/>
          </a:prstGeom>
        </p:spPr>
      </p:pic>
      <p:pic>
        <p:nvPicPr>
          <p:cNvPr id="11" name="Graphic 10" descr="Database">
            <a:extLst>
              <a:ext uri="{FF2B5EF4-FFF2-40B4-BE49-F238E27FC236}">
                <a16:creationId xmlns:a16="http://schemas.microsoft.com/office/drawing/2014/main" id="{D4F0BFF4-2B16-4A6C-8302-86A3320B472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14650" y="1371600"/>
            <a:ext cx="285750" cy="285750"/>
          </a:xfrm>
          <a:prstGeom prst="rect">
            <a:avLst/>
          </a:prstGeom>
        </p:spPr>
      </p:pic>
      <p:pic>
        <p:nvPicPr>
          <p:cNvPr id="13" name="Graphic 12" descr="Lock">
            <a:extLst>
              <a:ext uri="{FF2B5EF4-FFF2-40B4-BE49-F238E27FC236}">
                <a16:creationId xmlns:a16="http://schemas.microsoft.com/office/drawing/2014/main" id="{10B187FA-8E3D-4241-9990-CA771BE6186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14650" y="3771900"/>
            <a:ext cx="285750" cy="285750"/>
          </a:xfrm>
          <a:prstGeom prst="rect">
            <a:avLst/>
          </a:prstGeom>
        </p:spPr>
      </p:pic>
      <p:pic>
        <p:nvPicPr>
          <p:cNvPr id="5" name="Picture 4" descr="A close up of text on a black background&#10;&#10;Description generated with high confidence">
            <a:extLst>
              <a:ext uri="{FF2B5EF4-FFF2-40B4-BE49-F238E27FC236}">
                <a16:creationId xmlns:a16="http://schemas.microsoft.com/office/drawing/2014/main" id="{CE351F74-D25A-48B7-9DD0-80B39B393A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52" y="940495"/>
            <a:ext cx="7742698" cy="3826772"/>
          </a:xfrm>
          <a:prstGeom prst="rect">
            <a:avLst/>
          </a:prstGeom>
        </p:spPr>
      </p:pic>
      <p:pic>
        <p:nvPicPr>
          <p:cNvPr id="12" name="Picture 2" descr="Image result for max bupa health insurance">
            <a:extLst>
              <a:ext uri="{FF2B5EF4-FFF2-40B4-BE49-F238E27FC236}">
                <a16:creationId xmlns:a16="http://schemas.microsoft.com/office/drawing/2014/main" id="{F78E2779-0BA8-48D6-91C7-E68AB7E765D2}"/>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641659" y="1777374"/>
            <a:ext cx="777941" cy="4230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dhfl general insurance company">
            <a:extLst>
              <a:ext uri="{FF2B5EF4-FFF2-40B4-BE49-F238E27FC236}">
                <a16:creationId xmlns:a16="http://schemas.microsoft.com/office/drawing/2014/main" id="{B411A278-281F-4310-B852-5FB1DA4C6A21}"/>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51034" y="1726667"/>
            <a:ext cx="478804" cy="5219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extLst>
              <a:ext uri="{FF2B5EF4-FFF2-40B4-BE49-F238E27FC236}">
                <a16:creationId xmlns:a16="http://schemas.microsoft.com/office/drawing/2014/main" id="{E8ADC0BF-2176-4B2F-8E29-C34145DC7CAD}"/>
              </a:ext>
            </a:extLst>
          </p:cNvPr>
          <p:cNvPicPr>
            <a:picLocks noChangeAspect="1" noChangeArrowheads="1"/>
          </p:cNvPicPr>
          <p:nvPr/>
        </p:nvPicPr>
        <p:blipFill>
          <a:blip r:embed="rId13" cstate="screen"/>
          <a:srcRect/>
          <a:stretch>
            <a:fillRect/>
          </a:stretch>
        </p:blipFill>
        <p:spPr bwMode="auto">
          <a:xfrm>
            <a:off x="1136120" y="1705456"/>
            <a:ext cx="386606" cy="564356"/>
          </a:xfrm>
          <a:prstGeom prst="rect">
            <a:avLst/>
          </a:prstGeom>
          <a:noFill/>
          <a:ln w="9525">
            <a:noFill/>
            <a:miter lim="800000"/>
            <a:headEnd/>
            <a:tailEnd/>
          </a:ln>
        </p:spPr>
      </p:pic>
      <p:pic>
        <p:nvPicPr>
          <p:cNvPr id="16" name="Picture 6" descr="united bank of india">
            <a:extLst>
              <a:ext uri="{FF2B5EF4-FFF2-40B4-BE49-F238E27FC236}">
                <a16:creationId xmlns:a16="http://schemas.microsoft.com/office/drawing/2014/main" id="{4DC28B08-F774-44A1-8B4F-950B4CF97021}"/>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14351" y="4448885"/>
            <a:ext cx="1257479" cy="2744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Image result for central bank of india">
            <a:extLst>
              <a:ext uri="{FF2B5EF4-FFF2-40B4-BE49-F238E27FC236}">
                <a16:creationId xmlns:a16="http://schemas.microsoft.com/office/drawing/2014/main" id="{14BF7A64-6073-4E6A-BCFC-2C8FE300A2DB}"/>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14351" y="4073494"/>
            <a:ext cx="1257479" cy="3314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syndicate bank">
            <a:extLst>
              <a:ext uri="{FF2B5EF4-FFF2-40B4-BE49-F238E27FC236}">
                <a16:creationId xmlns:a16="http://schemas.microsoft.com/office/drawing/2014/main" id="{C491B215-DAAA-460A-907F-1231C20BF8D4}"/>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786541" y="4073494"/>
            <a:ext cx="1371600" cy="2619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punjab national bank">
            <a:extLst>
              <a:ext uri="{FF2B5EF4-FFF2-40B4-BE49-F238E27FC236}">
                <a16:creationId xmlns:a16="http://schemas.microsoft.com/office/drawing/2014/main" id="{E569CADE-16D5-423D-BED0-06C0AB573597}"/>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814250" y="4387750"/>
            <a:ext cx="1316182" cy="3557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mage result for india post">
            <a:extLst>
              <a:ext uri="{FF2B5EF4-FFF2-40B4-BE49-F238E27FC236}">
                <a16:creationId xmlns:a16="http://schemas.microsoft.com/office/drawing/2014/main" id="{C2473B9D-38E4-45BB-98B0-1C49CDDC4FCD}"/>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152221" y="1807893"/>
            <a:ext cx="785951" cy="3925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mage result for idrbt">
            <a:extLst>
              <a:ext uri="{FF2B5EF4-FFF2-40B4-BE49-F238E27FC236}">
                <a16:creationId xmlns:a16="http://schemas.microsoft.com/office/drawing/2014/main" id="{00DD2927-0EC0-4659-B7B6-FA4CD2ABF53B}"/>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957976" y="1880346"/>
            <a:ext cx="669254" cy="3201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NSE">
            <a:extLst>
              <a:ext uri="{FF2B5EF4-FFF2-40B4-BE49-F238E27FC236}">
                <a16:creationId xmlns:a16="http://schemas.microsoft.com/office/drawing/2014/main" id="{3EF1C226-06A3-47DA-88A4-FEFFD4D1849B}"/>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7718733" y="1880346"/>
            <a:ext cx="726640" cy="280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up power corporation">
            <a:extLst>
              <a:ext uri="{FF2B5EF4-FFF2-40B4-BE49-F238E27FC236}">
                <a16:creationId xmlns:a16="http://schemas.microsoft.com/office/drawing/2014/main" id="{47229F5B-C993-4D69-932B-C89A277A08C3}"/>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6170923" y="3966571"/>
            <a:ext cx="1706154" cy="36403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662438B8-3A22-45E6-8DB2-76DD156EC443}"/>
              </a:ext>
            </a:extLst>
          </p:cNvPr>
          <p:cNvPicPr>
            <a:picLocks noChangeAspect="1" noChangeArrowheads="1"/>
          </p:cNvPicPr>
          <p:nvPr/>
        </p:nvPicPr>
        <p:blipFill>
          <a:blip r:embed="rId22" cstate="screen"/>
          <a:srcRect/>
          <a:stretch>
            <a:fillRect/>
          </a:stretch>
        </p:blipFill>
        <p:spPr bwMode="auto">
          <a:xfrm>
            <a:off x="6938171" y="4433604"/>
            <a:ext cx="971550" cy="309846"/>
          </a:xfrm>
          <a:prstGeom prst="rect">
            <a:avLst/>
          </a:prstGeom>
          <a:noFill/>
          <a:ln w="9525">
            <a:noFill/>
            <a:miter lim="800000"/>
            <a:headEnd/>
            <a:tailEnd/>
          </a:ln>
        </p:spPr>
      </p:pic>
      <p:pic>
        <p:nvPicPr>
          <p:cNvPr id="26" name="Picture 3">
            <a:extLst>
              <a:ext uri="{FF2B5EF4-FFF2-40B4-BE49-F238E27FC236}">
                <a16:creationId xmlns:a16="http://schemas.microsoft.com/office/drawing/2014/main" id="{9BB260E3-7669-44AB-A7C9-D755B0558FEB}"/>
              </a:ext>
            </a:extLst>
          </p:cNvPr>
          <p:cNvPicPr>
            <a:picLocks noChangeAspect="1" noChangeArrowheads="1"/>
          </p:cNvPicPr>
          <p:nvPr/>
        </p:nvPicPr>
        <p:blipFill>
          <a:blip r:embed="rId23" cstate="screen"/>
          <a:srcRect/>
          <a:stretch>
            <a:fillRect/>
          </a:stretch>
        </p:blipFill>
        <p:spPr bwMode="auto">
          <a:xfrm>
            <a:off x="6186577" y="4457701"/>
            <a:ext cx="571500" cy="364331"/>
          </a:xfrm>
          <a:prstGeom prst="rect">
            <a:avLst/>
          </a:prstGeom>
          <a:noFill/>
          <a:ln w="9525">
            <a:noFill/>
            <a:miter lim="800000"/>
            <a:headEnd/>
            <a:tailEnd/>
          </a:ln>
        </p:spPr>
      </p:pic>
      <p:sp>
        <p:nvSpPr>
          <p:cNvPr id="2" name="Title 1"/>
          <p:cNvSpPr>
            <a:spLocks noGrp="1"/>
          </p:cNvSpPr>
          <p:nvPr>
            <p:ph type="ctrTitle"/>
          </p:nvPr>
        </p:nvSpPr>
        <p:spPr>
          <a:xfrm>
            <a:off x="363600" y="367206"/>
            <a:ext cx="7538400" cy="369322"/>
          </a:xfrm>
        </p:spPr>
        <p:txBody>
          <a:bodyPr/>
          <a:lstStyle/>
          <a:p>
            <a:r>
              <a:rPr lang="en-IN" dirty="0"/>
              <a:t>EXECUTION CAPABILITIES</a:t>
            </a:r>
          </a:p>
        </p:txBody>
      </p:sp>
      <p:sp>
        <p:nvSpPr>
          <p:cNvPr id="23" name="Slide Number Placeholder 21">
            <a:extLst>
              <a:ext uri="{FF2B5EF4-FFF2-40B4-BE49-F238E27FC236}">
                <a16:creationId xmlns:a16="http://schemas.microsoft.com/office/drawing/2014/main" id="{82F65AF7-8905-44CF-8B3E-9508883F3C72}"/>
              </a:ext>
            </a:extLst>
          </p:cNvPr>
          <p:cNvSpPr>
            <a:spLocks noGrp="1"/>
          </p:cNvSpPr>
          <p:nvPr>
            <p:ph type="sldNum" sz="quarter" idx="12"/>
          </p:nvPr>
        </p:nvSpPr>
        <p:spPr>
          <a:xfrm>
            <a:off x="8286433" y="4767264"/>
            <a:ext cx="487680" cy="274637"/>
          </a:xfrm>
        </p:spPr>
        <p:txBody>
          <a:bodyPr/>
          <a:lstStyle/>
          <a:p>
            <a:fld id="{00A528DF-D215-450C-9DB5-2AB96B301B6B}" type="slidenum">
              <a:rPr lang="en-US" smtClean="0"/>
              <a:pPr/>
              <a:t>25</a:t>
            </a:fld>
            <a:endParaRPr lang="en-US" dirty="0"/>
          </a:p>
        </p:txBody>
      </p:sp>
    </p:spTree>
    <p:extLst>
      <p:ext uri="{BB962C8B-B14F-4D97-AF65-F5344CB8AC3E}">
        <p14:creationId xmlns:p14="http://schemas.microsoft.com/office/powerpoint/2010/main" val="1489145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9B5619-C13B-46EC-ABF0-C4BE057A34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3395" y="914402"/>
            <a:ext cx="1402274" cy="193239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8A30C7AC-2A4B-4143-A164-99B1024508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917" y="914401"/>
            <a:ext cx="1418115" cy="195422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56470C0-0F7E-47F1-9E91-2C017EB2CDB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0316" y="914402"/>
            <a:ext cx="1418114" cy="195422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7354956-63B0-49AD-810F-8416729C3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9273" y="914401"/>
            <a:ext cx="1418115" cy="195422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E144744-07CD-45E2-8D0B-857B8E5063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6334" y="914400"/>
            <a:ext cx="1402275" cy="193239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DE444A5-17E6-4D53-8F86-7371542772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8917" y="3094280"/>
            <a:ext cx="1510222" cy="190878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FBE32BB-4869-4C23-998A-DF7D043B7D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287" y="3067167"/>
            <a:ext cx="1404819" cy="1935900"/>
          </a:xfrm>
          <a:prstGeom prst="rect">
            <a:avLst/>
          </a:prstGeom>
          <a:ln>
            <a:noFill/>
          </a:ln>
          <a:effectLst>
            <a:outerShdw blurRad="292100" dist="139700" dir="2700000" algn="tl" rotWithShape="0">
              <a:srgbClr val="333333">
                <a:alpha val="65000"/>
              </a:srgbClr>
            </a:outerShdw>
          </a:effectLst>
        </p:spPr>
      </p:pic>
      <p:pic>
        <p:nvPicPr>
          <p:cNvPr id="12" name="Picture 2" descr="008A3C4D51761442AEF33AF781052341@Kpm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6334" y="3067166"/>
            <a:ext cx="1415389" cy="193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AD43C145547206459E209D01F7519577@Kpm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10668" y="3057461"/>
            <a:ext cx="1397107" cy="19044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E06F7A6-54AA-4021-B43F-82C3B07E0BC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39274" y="3094280"/>
            <a:ext cx="1418115" cy="1954223"/>
          </a:xfrm>
          <a:prstGeom prst="rect">
            <a:avLst/>
          </a:prstGeom>
        </p:spPr>
      </p:pic>
      <p:sp>
        <p:nvSpPr>
          <p:cNvPr id="15" name="Rectangle 14">
            <a:extLst>
              <a:ext uri="{FF2B5EF4-FFF2-40B4-BE49-F238E27FC236}">
                <a16:creationId xmlns:a16="http://schemas.microsoft.com/office/drawing/2014/main" id="{555466C7-A3FB-4BBC-AA07-78B6B0BE2052}"/>
              </a:ext>
            </a:extLst>
          </p:cNvPr>
          <p:cNvSpPr/>
          <p:nvPr/>
        </p:nvSpPr>
        <p:spPr>
          <a:xfrm>
            <a:off x="293077" y="342900"/>
            <a:ext cx="7505982" cy="346249"/>
          </a:xfrm>
          <a:prstGeom prst="rect">
            <a:avLst/>
          </a:prstGeom>
        </p:spPr>
        <p:txBody>
          <a:bodyPr wrap="square" lIns="69686" tIns="34843" rIns="69686" bIns="34843">
            <a:spAutoFit/>
          </a:bodyPr>
          <a:lstStyle/>
          <a:p>
            <a:r>
              <a:rPr lang="en-IN" b="1" dirty="0">
                <a:solidFill>
                  <a:schemeClr val="tx1">
                    <a:lumMod val="65000"/>
                    <a:lumOff val="35000"/>
                  </a:schemeClr>
                </a:solidFill>
                <a:latin typeface="Trebuchet MS" pitchFamily="34" charset="0"/>
              </a:rPr>
              <a:t>CLOUD@CORE: ALIGNING TO OUR VERTICAL STRATEGY</a:t>
            </a:r>
            <a:endParaRPr lang="en-IN" dirty="0">
              <a:solidFill>
                <a:schemeClr val="tx1">
                  <a:lumMod val="65000"/>
                  <a:lumOff val="35000"/>
                </a:schemeClr>
              </a:solidFill>
              <a:latin typeface="Trebuchet MS" pitchFamily="34" charset="0"/>
            </a:endParaRPr>
          </a:p>
        </p:txBody>
      </p:sp>
      <p:sp>
        <p:nvSpPr>
          <p:cNvPr id="2" name="Slide Number Placeholder 1">
            <a:extLst>
              <a:ext uri="{FF2B5EF4-FFF2-40B4-BE49-F238E27FC236}">
                <a16:creationId xmlns:a16="http://schemas.microsoft.com/office/drawing/2014/main" id="{DFA1B939-BC26-4EEE-8348-3E01CD6DD472}"/>
              </a:ext>
            </a:extLst>
          </p:cNvPr>
          <p:cNvSpPr>
            <a:spLocks noGrp="1"/>
          </p:cNvSpPr>
          <p:nvPr>
            <p:ph type="sldNum" sz="quarter" idx="4"/>
          </p:nvPr>
        </p:nvSpPr>
        <p:spPr>
          <a:xfrm>
            <a:off x="7086600" y="4800600"/>
            <a:ext cx="2057400" cy="273844"/>
          </a:xfrm>
        </p:spPr>
        <p:txBody>
          <a:bodyPr/>
          <a:lstStyle/>
          <a:p>
            <a:fld id="{00A528DF-D215-450C-9DB5-2AB96B301B6B}"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online shopping">
            <a:extLst>
              <a:ext uri="{FF2B5EF4-FFF2-40B4-BE49-F238E27FC236}">
                <a16:creationId xmlns:a16="http://schemas.microsoft.com/office/drawing/2014/main" id="{79684620-E122-4D8A-A936-7631744594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800" r="6724" b="23400"/>
          <a:stretch/>
        </p:blipFill>
        <p:spPr bwMode="auto">
          <a:xfrm>
            <a:off x="1" y="1120705"/>
            <a:ext cx="9144000" cy="28819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097306"/>
            <a:ext cx="9140764" cy="46800"/>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9" name="Rectangle 8"/>
          <p:cNvSpPr/>
          <p:nvPr/>
        </p:nvSpPr>
        <p:spPr>
          <a:xfrm>
            <a:off x="0" y="4002649"/>
            <a:ext cx="9140764" cy="46800"/>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16" name="Rectangle 15"/>
          <p:cNvSpPr/>
          <p:nvPr/>
        </p:nvSpPr>
        <p:spPr>
          <a:xfrm>
            <a:off x="-3237" y="1140852"/>
            <a:ext cx="9144001" cy="2861796"/>
          </a:xfrm>
          <a:prstGeom prst="rect">
            <a:avLst/>
          </a:prstGeom>
          <a:solidFill>
            <a:schemeClr val="tx1">
              <a:lumMod val="75000"/>
              <a:lumOff val="25000"/>
              <a:alpha val="18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itle 1"/>
          <p:cNvSpPr txBox="1">
            <a:spLocks/>
          </p:cNvSpPr>
          <p:nvPr/>
        </p:nvSpPr>
        <p:spPr>
          <a:xfrm>
            <a:off x="358775" y="2342545"/>
            <a:ext cx="7920000" cy="461665"/>
          </a:xfrm>
          <a:prstGeom prst="rect">
            <a:avLst/>
          </a:prstGeom>
        </p:spPr>
        <p:txBody>
          <a:bodyPr lIns="0" anchor="b" anchorCtr="0">
            <a:spAutoFit/>
          </a:bodyPr>
          <a:lstStyle>
            <a:lvl1pPr algn="l" defTabSz="1003960" rtl="0" eaLnBrk="1" latinLnBrk="0" hangingPunct="1">
              <a:spcBef>
                <a:spcPct val="0"/>
              </a:spcBef>
              <a:buNone/>
              <a:defRPr lang="en-GB" sz="2400" kern="1200">
                <a:solidFill>
                  <a:schemeClr val="tx2"/>
                </a:solidFill>
                <a:latin typeface="+mj-lt"/>
                <a:ea typeface="+mj-ea"/>
                <a:cs typeface="+mj-cs"/>
              </a:defRPr>
            </a:lvl1pPr>
          </a:lstStyle>
          <a:p>
            <a:pPr defTabSz="914286"/>
            <a:r>
              <a:rPr lang="en-US" cap="all" dirty="0" err="1">
                <a:solidFill>
                  <a:schemeClr val="bg1"/>
                </a:solidFill>
                <a:latin typeface="Trebuchet MS" pitchFamily="34" charset="0"/>
              </a:rPr>
              <a:t>Sify</a:t>
            </a:r>
            <a:r>
              <a:rPr lang="en-US" cap="all" dirty="0">
                <a:solidFill>
                  <a:schemeClr val="bg1"/>
                </a:solidFill>
                <a:latin typeface="Trebuchet MS" pitchFamily="34" charset="0"/>
              </a:rPr>
              <a:t> engagement models/key strengths</a:t>
            </a:r>
          </a:p>
        </p:txBody>
      </p:sp>
    </p:spTree>
    <p:extLst>
      <p:ext uri="{BB962C8B-B14F-4D97-AF65-F5344CB8AC3E}">
        <p14:creationId xmlns:p14="http://schemas.microsoft.com/office/powerpoint/2010/main" val="2790704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EBEAD5-C8CC-41AA-B1E3-A5B441C51F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051" y="1288125"/>
            <a:ext cx="3622974" cy="3493768"/>
          </a:xfrm>
          <a:prstGeom prst="rect">
            <a:avLst/>
          </a:prstGeom>
        </p:spPr>
      </p:pic>
      <p:sp>
        <p:nvSpPr>
          <p:cNvPr id="9" name="Rectangle 8">
            <a:extLst>
              <a:ext uri="{FF2B5EF4-FFF2-40B4-BE49-F238E27FC236}">
                <a16:creationId xmlns:a16="http://schemas.microsoft.com/office/drawing/2014/main" id="{555466C7-A3FB-4BBC-AA07-78B6B0BE2052}"/>
              </a:ext>
            </a:extLst>
          </p:cNvPr>
          <p:cNvSpPr/>
          <p:nvPr/>
        </p:nvSpPr>
        <p:spPr>
          <a:xfrm>
            <a:off x="293077" y="342900"/>
            <a:ext cx="7505982" cy="346249"/>
          </a:xfrm>
          <a:prstGeom prst="rect">
            <a:avLst/>
          </a:prstGeom>
        </p:spPr>
        <p:txBody>
          <a:bodyPr wrap="square" lIns="69686" tIns="34843" rIns="69686" bIns="34843">
            <a:spAutoFit/>
          </a:bodyPr>
          <a:lstStyle/>
          <a:p>
            <a:r>
              <a:rPr lang="en-IN" b="1" dirty="0">
                <a:solidFill>
                  <a:schemeClr val="tx1">
                    <a:lumMod val="65000"/>
                    <a:lumOff val="35000"/>
                  </a:schemeClr>
                </a:solidFill>
                <a:latin typeface="Trebuchet MS" pitchFamily="34" charset="0"/>
              </a:rPr>
              <a:t>ENGAGEMENT MODELS</a:t>
            </a:r>
            <a:endParaRPr lang="en-IN" dirty="0">
              <a:solidFill>
                <a:schemeClr val="tx1">
                  <a:lumMod val="65000"/>
                  <a:lumOff val="35000"/>
                </a:schemeClr>
              </a:solidFill>
              <a:latin typeface="Trebuchet MS" pitchFamily="34" charset="0"/>
            </a:endParaRPr>
          </a:p>
        </p:txBody>
      </p:sp>
      <p:sp>
        <p:nvSpPr>
          <p:cNvPr id="12" name="object 5">
            <a:extLst>
              <a:ext uri="{FF2B5EF4-FFF2-40B4-BE49-F238E27FC236}">
                <a16:creationId xmlns:a16="http://schemas.microsoft.com/office/drawing/2014/main" id="{51A44F22-7DDA-2F41-8281-17ED243A5668}"/>
              </a:ext>
            </a:extLst>
          </p:cNvPr>
          <p:cNvSpPr txBox="1"/>
          <p:nvPr/>
        </p:nvSpPr>
        <p:spPr>
          <a:xfrm>
            <a:off x="7301914" y="971551"/>
            <a:ext cx="1329592" cy="701544"/>
          </a:xfrm>
          <a:prstGeom prst="rect">
            <a:avLst/>
          </a:prstGeom>
        </p:spPr>
        <p:txBody>
          <a:bodyPr vert="horz" wrap="square" lIns="0" tIns="34359"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679" marR="3871">
              <a:lnSpc>
                <a:spcPts val="1280"/>
              </a:lnSpc>
              <a:spcBef>
                <a:spcPts val="271"/>
              </a:spcBef>
            </a:pPr>
            <a:r>
              <a:rPr sz="1100" spc="-34" dirty="0">
                <a:solidFill>
                  <a:schemeClr val="tx1">
                    <a:lumMod val="65000"/>
                    <a:lumOff val="35000"/>
                  </a:schemeClr>
                </a:solidFill>
                <a:latin typeface="Trebuchet MS" panose="020B0603020202020204" pitchFamily="34" charset="0"/>
                <a:cs typeface="Arial"/>
              </a:rPr>
              <a:t>Systems </a:t>
            </a:r>
            <a:r>
              <a:rPr sz="1100" spc="-53" dirty="0">
                <a:solidFill>
                  <a:schemeClr val="tx1">
                    <a:lumMod val="65000"/>
                    <a:lumOff val="35000"/>
                  </a:schemeClr>
                </a:solidFill>
                <a:latin typeface="Trebuchet MS" panose="020B0603020202020204" pitchFamily="34" charset="0"/>
                <a:cs typeface="Arial"/>
              </a:rPr>
              <a:t>are </a:t>
            </a:r>
            <a:r>
              <a:rPr sz="1100" spc="-27" dirty="0">
                <a:solidFill>
                  <a:schemeClr val="tx1">
                    <a:lumMod val="65000"/>
                    <a:lumOff val="35000"/>
                  </a:schemeClr>
                </a:solidFill>
                <a:latin typeface="Trebuchet MS" panose="020B0603020202020204" pitchFamily="34" charset="0"/>
                <a:cs typeface="Arial"/>
              </a:rPr>
              <a:t>owned </a:t>
            </a:r>
            <a:r>
              <a:rPr sz="1100" spc="-30" dirty="0">
                <a:solidFill>
                  <a:schemeClr val="tx1">
                    <a:lumMod val="65000"/>
                    <a:lumOff val="35000"/>
                  </a:schemeClr>
                </a:solidFill>
                <a:latin typeface="Trebuchet MS" panose="020B0603020202020204" pitchFamily="34" charset="0"/>
                <a:cs typeface="Arial"/>
              </a:rPr>
              <a:t>by  </a:t>
            </a:r>
            <a:r>
              <a:rPr sz="1100" spc="-34" dirty="0">
                <a:solidFill>
                  <a:schemeClr val="tx1">
                    <a:lumMod val="65000"/>
                    <a:lumOff val="35000"/>
                  </a:schemeClr>
                </a:solidFill>
                <a:latin typeface="Trebuchet MS" panose="020B0603020202020204" pitchFamily="34" charset="0"/>
                <a:cs typeface="Arial"/>
              </a:rPr>
              <a:t>the client and </a:t>
            </a:r>
            <a:r>
              <a:rPr sz="1100" spc="-46" dirty="0">
                <a:solidFill>
                  <a:schemeClr val="tx1">
                    <a:lumMod val="65000"/>
                    <a:lumOff val="35000"/>
                  </a:schemeClr>
                </a:solidFill>
                <a:latin typeface="Trebuchet MS" panose="020B0603020202020204" pitchFamily="34" charset="0"/>
                <a:cs typeface="Arial"/>
              </a:rPr>
              <a:t>annuity  </a:t>
            </a:r>
            <a:r>
              <a:rPr sz="1100" spc="-27" dirty="0">
                <a:solidFill>
                  <a:schemeClr val="tx1">
                    <a:lumMod val="65000"/>
                    <a:lumOff val="35000"/>
                  </a:schemeClr>
                </a:solidFill>
                <a:latin typeface="Trebuchet MS" panose="020B0603020202020204" pitchFamily="34" charset="0"/>
                <a:cs typeface="Arial"/>
              </a:rPr>
              <a:t>based </a:t>
            </a:r>
            <a:r>
              <a:rPr sz="1100" spc="-34" dirty="0">
                <a:solidFill>
                  <a:schemeClr val="tx1">
                    <a:lumMod val="65000"/>
                    <a:lumOff val="35000"/>
                  </a:schemeClr>
                </a:solidFill>
                <a:latin typeface="Trebuchet MS" panose="020B0603020202020204" pitchFamily="34" charset="0"/>
                <a:cs typeface="Arial"/>
              </a:rPr>
              <a:t>payout </a:t>
            </a:r>
            <a:r>
              <a:rPr sz="1100" spc="-42" dirty="0">
                <a:solidFill>
                  <a:schemeClr val="tx1">
                    <a:lumMod val="65000"/>
                    <a:lumOff val="35000"/>
                  </a:schemeClr>
                </a:solidFill>
                <a:latin typeface="Trebuchet MS" panose="020B0603020202020204" pitchFamily="34" charset="0"/>
                <a:cs typeface="Arial"/>
              </a:rPr>
              <a:t>for  </a:t>
            </a:r>
            <a:r>
              <a:rPr sz="1100" spc="-38" dirty="0">
                <a:solidFill>
                  <a:schemeClr val="tx1">
                    <a:lumMod val="65000"/>
                    <a:lumOff val="35000"/>
                  </a:schemeClr>
                </a:solidFill>
                <a:latin typeface="Trebuchet MS" panose="020B0603020202020204" pitchFamily="34" charset="0"/>
                <a:cs typeface="Arial"/>
              </a:rPr>
              <a:t>services</a:t>
            </a:r>
            <a:endParaRPr sz="1100" dirty="0">
              <a:solidFill>
                <a:schemeClr val="tx1">
                  <a:lumMod val="65000"/>
                  <a:lumOff val="35000"/>
                </a:schemeClr>
              </a:solidFill>
              <a:latin typeface="Trebuchet MS" panose="020B0603020202020204" pitchFamily="34" charset="0"/>
              <a:cs typeface="Arial"/>
            </a:endParaRPr>
          </a:p>
        </p:txBody>
      </p:sp>
      <p:sp>
        <p:nvSpPr>
          <p:cNvPr id="13" name="object 6">
            <a:extLst>
              <a:ext uri="{FF2B5EF4-FFF2-40B4-BE49-F238E27FC236}">
                <a16:creationId xmlns:a16="http://schemas.microsoft.com/office/drawing/2014/main" id="{8FB665BD-3ABE-6346-A665-1007DA3E5684}"/>
              </a:ext>
            </a:extLst>
          </p:cNvPr>
          <p:cNvSpPr txBox="1"/>
          <p:nvPr/>
        </p:nvSpPr>
        <p:spPr>
          <a:xfrm>
            <a:off x="7511425" y="3582960"/>
            <a:ext cx="990600" cy="1034968"/>
          </a:xfrm>
          <a:prstGeom prst="rect">
            <a:avLst/>
          </a:prstGeom>
        </p:spPr>
        <p:txBody>
          <a:bodyPr vert="horz" wrap="square" lIns="0" tIns="34359"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679" marR="3871">
              <a:lnSpc>
                <a:spcPts val="1280"/>
              </a:lnSpc>
              <a:spcBef>
                <a:spcPts val="271"/>
              </a:spcBef>
            </a:pPr>
            <a:r>
              <a:rPr sz="1100" spc="-34" dirty="0">
                <a:solidFill>
                  <a:schemeClr val="tx1">
                    <a:lumMod val="65000"/>
                    <a:lumOff val="35000"/>
                  </a:schemeClr>
                </a:solidFill>
                <a:latin typeface="Trebuchet MS" panose="020B0603020202020204" pitchFamily="34" charset="0"/>
                <a:cs typeface="Arial"/>
              </a:rPr>
              <a:t>No upfront  </a:t>
            </a:r>
            <a:r>
              <a:rPr sz="1100" spc="-38" dirty="0">
                <a:solidFill>
                  <a:schemeClr val="tx1">
                    <a:lumMod val="65000"/>
                    <a:lumOff val="35000"/>
                  </a:schemeClr>
                </a:solidFill>
                <a:latin typeface="Trebuchet MS" panose="020B0603020202020204" pitchFamily="34" charset="0"/>
                <a:cs typeface="Arial"/>
              </a:rPr>
              <a:t>investment </a:t>
            </a:r>
            <a:r>
              <a:rPr sz="1100" spc="-30" dirty="0">
                <a:solidFill>
                  <a:schemeClr val="tx1">
                    <a:lumMod val="65000"/>
                    <a:lumOff val="35000"/>
                  </a:schemeClr>
                </a:solidFill>
                <a:latin typeface="Trebuchet MS" panose="020B0603020202020204" pitchFamily="34" charset="0"/>
                <a:cs typeface="Arial"/>
              </a:rPr>
              <a:t>by  </a:t>
            </a:r>
            <a:r>
              <a:rPr sz="1100" spc="-34" dirty="0">
                <a:solidFill>
                  <a:schemeClr val="tx1">
                    <a:lumMod val="65000"/>
                    <a:lumOff val="35000"/>
                  </a:schemeClr>
                </a:solidFill>
                <a:latin typeface="Trebuchet MS" panose="020B0603020202020204" pitchFamily="34" charset="0"/>
                <a:cs typeface="Arial"/>
              </a:rPr>
              <a:t>client and payout  </a:t>
            </a:r>
            <a:r>
              <a:rPr sz="1100" spc="-42" dirty="0">
                <a:solidFill>
                  <a:schemeClr val="tx1">
                    <a:lumMod val="65000"/>
                    <a:lumOff val="35000"/>
                  </a:schemeClr>
                </a:solidFill>
                <a:latin typeface="Trebuchet MS" panose="020B0603020202020204" pitchFamily="34" charset="0"/>
                <a:cs typeface="Arial"/>
              </a:rPr>
              <a:t>is </a:t>
            </a:r>
            <a:r>
              <a:rPr sz="1100" spc="-27" dirty="0">
                <a:solidFill>
                  <a:schemeClr val="tx1">
                    <a:lumMod val="65000"/>
                    <a:lumOff val="35000"/>
                  </a:schemeClr>
                </a:solidFill>
                <a:latin typeface="Trebuchet MS" panose="020B0603020202020204" pitchFamily="34" charset="0"/>
                <a:cs typeface="Arial"/>
              </a:rPr>
              <a:t>based </a:t>
            </a:r>
            <a:r>
              <a:rPr sz="1100" spc="-30" dirty="0">
                <a:solidFill>
                  <a:schemeClr val="tx1">
                    <a:lumMod val="65000"/>
                    <a:lumOff val="35000"/>
                  </a:schemeClr>
                </a:solidFill>
                <a:latin typeface="Trebuchet MS" panose="020B0603020202020204" pitchFamily="34" charset="0"/>
                <a:cs typeface="Arial"/>
              </a:rPr>
              <a:t>on  </a:t>
            </a:r>
            <a:r>
              <a:rPr sz="1100" spc="-27" dirty="0">
                <a:solidFill>
                  <a:schemeClr val="tx1">
                    <a:lumMod val="65000"/>
                    <a:lumOff val="35000"/>
                  </a:schemeClr>
                </a:solidFill>
                <a:latin typeface="Trebuchet MS" panose="020B0603020202020204" pitchFamily="34" charset="0"/>
                <a:cs typeface="Arial"/>
              </a:rPr>
              <a:t>consumption</a:t>
            </a:r>
            <a:endParaRPr sz="1100" dirty="0">
              <a:solidFill>
                <a:schemeClr val="tx1">
                  <a:lumMod val="65000"/>
                  <a:lumOff val="35000"/>
                </a:schemeClr>
              </a:solidFill>
              <a:latin typeface="Trebuchet MS" panose="020B0603020202020204" pitchFamily="34" charset="0"/>
              <a:cs typeface="Arial"/>
            </a:endParaRPr>
          </a:p>
        </p:txBody>
      </p:sp>
      <p:sp>
        <p:nvSpPr>
          <p:cNvPr id="14" name="object 7">
            <a:extLst>
              <a:ext uri="{FF2B5EF4-FFF2-40B4-BE49-F238E27FC236}">
                <a16:creationId xmlns:a16="http://schemas.microsoft.com/office/drawing/2014/main" id="{A3F8184D-F048-7D41-8C12-A6400FA26E10}"/>
              </a:ext>
            </a:extLst>
          </p:cNvPr>
          <p:cNvSpPr txBox="1"/>
          <p:nvPr/>
        </p:nvSpPr>
        <p:spPr>
          <a:xfrm>
            <a:off x="3399692" y="3905659"/>
            <a:ext cx="1824560" cy="1034968"/>
          </a:xfrm>
          <a:prstGeom prst="rect">
            <a:avLst/>
          </a:prstGeom>
        </p:spPr>
        <p:txBody>
          <a:bodyPr vert="horz" wrap="square" lIns="0" tIns="34359"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0190" marR="3871" indent="-140825" algn="r">
              <a:lnSpc>
                <a:spcPts val="1280"/>
              </a:lnSpc>
              <a:spcBef>
                <a:spcPts val="271"/>
              </a:spcBef>
            </a:pPr>
            <a:r>
              <a:rPr sz="1100" spc="-30" dirty="0">
                <a:solidFill>
                  <a:schemeClr val="tx1">
                    <a:lumMod val="65000"/>
                    <a:lumOff val="35000"/>
                  </a:schemeClr>
                </a:solidFill>
                <a:latin typeface="Trebuchet MS" panose="020B0603020202020204" pitchFamily="34" charset="0"/>
                <a:cs typeface="Arial"/>
              </a:rPr>
              <a:t>Reduced</a:t>
            </a:r>
            <a:r>
              <a:rPr sz="1100" spc="-38" dirty="0">
                <a:solidFill>
                  <a:schemeClr val="tx1">
                    <a:lumMod val="65000"/>
                    <a:lumOff val="35000"/>
                  </a:schemeClr>
                </a:solidFill>
                <a:latin typeface="Trebuchet MS" panose="020B0603020202020204" pitchFamily="34" charset="0"/>
                <a:cs typeface="Arial"/>
              </a:rPr>
              <a:t> </a:t>
            </a:r>
            <a:r>
              <a:rPr sz="1100" spc="-34" dirty="0">
                <a:solidFill>
                  <a:schemeClr val="tx1">
                    <a:lumMod val="65000"/>
                    <a:lumOff val="35000"/>
                  </a:schemeClr>
                </a:solidFill>
                <a:latin typeface="Trebuchet MS" panose="020B0603020202020204" pitchFamily="34" charset="0"/>
                <a:cs typeface="Arial"/>
              </a:rPr>
              <a:t>upfront </a:t>
            </a:r>
            <a:r>
              <a:rPr sz="1100" spc="-23" dirty="0">
                <a:solidFill>
                  <a:schemeClr val="tx1">
                    <a:lumMod val="65000"/>
                    <a:lumOff val="35000"/>
                  </a:schemeClr>
                </a:solidFill>
                <a:latin typeface="Trebuchet MS" panose="020B0603020202020204" pitchFamily="34" charset="0"/>
                <a:cs typeface="Arial"/>
              </a:rPr>
              <a:t> </a:t>
            </a:r>
            <a:r>
              <a:rPr sz="1100" spc="-38" dirty="0">
                <a:solidFill>
                  <a:schemeClr val="tx1">
                    <a:lumMod val="65000"/>
                    <a:lumOff val="35000"/>
                  </a:schemeClr>
                </a:solidFill>
                <a:latin typeface="Trebuchet MS" panose="020B0603020202020204" pitchFamily="34" charset="0"/>
                <a:cs typeface="Arial"/>
              </a:rPr>
              <a:t>investment </a:t>
            </a:r>
            <a:r>
              <a:rPr sz="1100" spc="-42" dirty="0">
                <a:solidFill>
                  <a:schemeClr val="tx1">
                    <a:lumMod val="65000"/>
                    <a:lumOff val="35000"/>
                  </a:schemeClr>
                </a:solidFill>
                <a:latin typeface="Trebuchet MS" panose="020B0603020202020204" pitchFamily="34" charset="0"/>
                <a:cs typeface="Arial"/>
              </a:rPr>
              <a:t>as</a:t>
            </a:r>
            <a:r>
              <a:rPr sz="1100" spc="-19" dirty="0">
                <a:solidFill>
                  <a:schemeClr val="tx1">
                    <a:lumMod val="65000"/>
                    <a:lumOff val="35000"/>
                  </a:schemeClr>
                </a:solidFill>
                <a:latin typeface="Trebuchet MS" panose="020B0603020202020204" pitchFamily="34" charset="0"/>
                <a:cs typeface="Arial"/>
              </a:rPr>
              <a:t> </a:t>
            </a:r>
            <a:r>
              <a:rPr sz="1100" spc="-34" dirty="0">
                <a:solidFill>
                  <a:schemeClr val="tx1">
                    <a:lumMod val="65000"/>
                    <a:lumOff val="35000"/>
                  </a:schemeClr>
                </a:solidFill>
                <a:latin typeface="Trebuchet MS" panose="020B0603020202020204" pitchFamily="34" charset="0"/>
                <a:cs typeface="Arial"/>
              </a:rPr>
              <a:t>client</a:t>
            </a:r>
            <a:r>
              <a:rPr lang="en-IN" sz="1100" spc="-34" dirty="0">
                <a:solidFill>
                  <a:schemeClr val="tx1">
                    <a:lumMod val="65000"/>
                    <a:lumOff val="35000"/>
                  </a:schemeClr>
                </a:solidFill>
                <a:latin typeface="Trebuchet MS" panose="020B0603020202020204" pitchFamily="34" charset="0"/>
                <a:cs typeface="Arial"/>
              </a:rPr>
              <a:t> </a:t>
            </a:r>
            <a:r>
              <a:rPr sz="1100" spc="-27" dirty="0">
                <a:solidFill>
                  <a:schemeClr val="tx1">
                    <a:lumMod val="65000"/>
                    <a:lumOff val="35000"/>
                  </a:schemeClr>
                </a:solidFill>
                <a:latin typeface="Trebuchet MS" panose="020B0603020202020204" pitchFamily="34" charset="0"/>
                <a:cs typeface="Arial"/>
              </a:rPr>
              <a:t>subscribes</a:t>
            </a:r>
            <a:r>
              <a:rPr sz="1100" spc="-42" dirty="0">
                <a:solidFill>
                  <a:schemeClr val="tx1">
                    <a:lumMod val="65000"/>
                    <a:lumOff val="35000"/>
                  </a:schemeClr>
                </a:solidFill>
                <a:latin typeface="Trebuchet MS" panose="020B0603020202020204" pitchFamily="34" charset="0"/>
                <a:cs typeface="Arial"/>
              </a:rPr>
              <a:t> </a:t>
            </a:r>
            <a:r>
              <a:rPr sz="1100" spc="-23" dirty="0">
                <a:solidFill>
                  <a:schemeClr val="tx1">
                    <a:lumMod val="65000"/>
                    <a:lumOff val="35000"/>
                  </a:schemeClr>
                </a:solidFill>
                <a:latin typeface="Trebuchet MS" panose="020B0603020202020204" pitchFamily="34" charset="0"/>
                <a:cs typeface="Arial"/>
              </a:rPr>
              <a:t>to </a:t>
            </a:r>
            <a:r>
              <a:rPr sz="1100" spc="-15" dirty="0">
                <a:solidFill>
                  <a:schemeClr val="tx1">
                    <a:lumMod val="65000"/>
                    <a:lumOff val="35000"/>
                  </a:schemeClr>
                </a:solidFill>
                <a:latin typeface="Trebuchet MS" panose="020B0603020202020204" pitchFamily="34" charset="0"/>
                <a:cs typeface="Arial"/>
              </a:rPr>
              <a:t> </a:t>
            </a:r>
            <a:r>
              <a:rPr sz="1100" spc="-38" dirty="0">
                <a:solidFill>
                  <a:schemeClr val="tx1">
                    <a:lumMod val="65000"/>
                    <a:lumOff val="35000"/>
                  </a:schemeClr>
                </a:solidFill>
                <a:latin typeface="Trebuchet MS" panose="020B0603020202020204" pitchFamily="34" charset="0"/>
                <a:cs typeface="Arial"/>
              </a:rPr>
              <a:t>infrastructure</a:t>
            </a:r>
            <a:r>
              <a:rPr sz="1100" spc="-30" dirty="0">
                <a:solidFill>
                  <a:schemeClr val="tx1">
                    <a:lumMod val="65000"/>
                    <a:lumOff val="35000"/>
                  </a:schemeClr>
                </a:solidFill>
                <a:latin typeface="Trebuchet MS" panose="020B0603020202020204" pitchFamily="34" charset="0"/>
                <a:cs typeface="Arial"/>
              </a:rPr>
              <a:t> </a:t>
            </a:r>
            <a:r>
              <a:rPr sz="1100" spc="-27" dirty="0">
                <a:solidFill>
                  <a:schemeClr val="tx1">
                    <a:lumMod val="65000"/>
                    <a:lumOff val="35000"/>
                  </a:schemeClr>
                </a:solidFill>
                <a:latin typeface="Trebuchet MS" panose="020B0603020202020204" pitchFamily="34" charset="0"/>
                <a:cs typeface="Arial"/>
              </a:rPr>
              <a:t>owned</a:t>
            </a:r>
            <a:r>
              <a:rPr sz="1100" spc="-30" dirty="0">
                <a:solidFill>
                  <a:schemeClr val="tx1">
                    <a:lumMod val="65000"/>
                    <a:lumOff val="35000"/>
                  </a:schemeClr>
                </a:solidFill>
                <a:latin typeface="Trebuchet MS" panose="020B0603020202020204" pitchFamily="34" charset="0"/>
                <a:cs typeface="Arial"/>
              </a:rPr>
              <a:t> by </a:t>
            </a:r>
            <a:r>
              <a:rPr sz="1100" spc="-19" dirty="0">
                <a:solidFill>
                  <a:schemeClr val="tx1">
                    <a:lumMod val="65000"/>
                    <a:lumOff val="35000"/>
                  </a:schemeClr>
                </a:solidFill>
                <a:latin typeface="Trebuchet MS" panose="020B0603020202020204" pitchFamily="34" charset="0"/>
                <a:cs typeface="Arial"/>
              </a:rPr>
              <a:t> </a:t>
            </a:r>
            <a:r>
              <a:rPr sz="1100" spc="-50" dirty="0">
                <a:solidFill>
                  <a:schemeClr val="tx1">
                    <a:lumMod val="65000"/>
                    <a:lumOff val="35000"/>
                  </a:schemeClr>
                </a:solidFill>
                <a:latin typeface="Trebuchet MS" panose="020B0603020202020204" pitchFamily="34" charset="0"/>
                <a:cs typeface="Arial"/>
              </a:rPr>
              <a:t>Sify </a:t>
            </a:r>
            <a:r>
              <a:rPr sz="1100" spc="-42" dirty="0">
                <a:solidFill>
                  <a:schemeClr val="tx1">
                    <a:lumMod val="65000"/>
                    <a:lumOff val="35000"/>
                  </a:schemeClr>
                </a:solidFill>
                <a:latin typeface="Trebuchet MS" panose="020B0603020202020204" pitchFamily="34" charset="0"/>
                <a:cs typeface="Arial"/>
              </a:rPr>
              <a:t>as </a:t>
            </a:r>
            <a:r>
              <a:rPr sz="1100" spc="-61" dirty="0">
                <a:solidFill>
                  <a:schemeClr val="tx1">
                    <a:lumMod val="65000"/>
                    <a:lumOff val="35000"/>
                  </a:schemeClr>
                </a:solidFill>
                <a:latin typeface="Trebuchet MS" panose="020B0603020202020204" pitchFamily="34" charset="0"/>
                <a:cs typeface="Arial"/>
              </a:rPr>
              <a:t>a </a:t>
            </a:r>
            <a:r>
              <a:rPr sz="1100" spc="-38" dirty="0">
                <a:solidFill>
                  <a:schemeClr val="tx1">
                    <a:lumMod val="65000"/>
                    <a:lumOff val="35000"/>
                  </a:schemeClr>
                </a:solidFill>
                <a:latin typeface="Trebuchet MS" panose="020B0603020202020204" pitchFamily="34" charset="0"/>
                <a:cs typeface="Arial"/>
              </a:rPr>
              <a:t>part</a:t>
            </a:r>
            <a:r>
              <a:rPr sz="1100" spc="114" dirty="0">
                <a:solidFill>
                  <a:schemeClr val="tx1">
                    <a:lumMod val="65000"/>
                    <a:lumOff val="35000"/>
                  </a:schemeClr>
                </a:solidFill>
                <a:latin typeface="Trebuchet MS" panose="020B0603020202020204" pitchFamily="34" charset="0"/>
                <a:cs typeface="Arial"/>
              </a:rPr>
              <a:t> </a:t>
            </a:r>
            <a:r>
              <a:rPr sz="1100" spc="-30" dirty="0">
                <a:solidFill>
                  <a:schemeClr val="tx1">
                    <a:lumMod val="65000"/>
                    <a:lumOff val="35000"/>
                  </a:schemeClr>
                </a:solidFill>
                <a:latin typeface="Trebuchet MS" panose="020B0603020202020204" pitchFamily="34" charset="0"/>
                <a:cs typeface="Arial"/>
              </a:rPr>
              <a:t>of</a:t>
            </a:r>
            <a:r>
              <a:rPr sz="1100" spc="-11" dirty="0">
                <a:solidFill>
                  <a:schemeClr val="tx1">
                    <a:lumMod val="65000"/>
                    <a:lumOff val="35000"/>
                  </a:schemeClr>
                </a:solidFill>
                <a:latin typeface="Trebuchet MS" panose="020B0603020202020204" pitchFamily="34" charset="0"/>
                <a:cs typeface="Arial"/>
              </a:rPr>
              <a:t> </a:t>
            </a:r>
            <a:r>
              <a:rPr sz="1100" spc="-46" dirty="0">
                <a:solidFill>
                  <a:schemeClr val="tx1">
                    <a:lumMod val="65000"/>
                    <a:lumOff val="35000"/>
                  </a:schemeClr>
                </a:solidFill>
                <a:latin typeface="Trebuchet MS" panose="020B0603020202020204" pitchFamily="34" charset="0"/>
                <a:cs typeface="Arial"/>
              </a:rPr>
              <a:t>their </a:t>
            </a:r>
            <a:r>
              <a:rPr sz="1100" spc="-34" dirty="0">
                <a:solidFill>
                  <a:schemeClr val="tx1">
                    <a:lumMod val="65000"/>
                    <a:lumOff val="35000"/>
                  </a:schemeClr>
                </a:solidFill>
                <a:latin typeface="Trebuchet MS" panose="020B0603020202020204" pitchFamily="34" charset="0"/>
                <a:cs typeface="Arial"/>
              </a:rPr>
              <a:t> </a:t>
            </a:r>
            <a:r>
              <a:rPr sz="1100" spc="-53" dirty="0">
                <a:solidFill>
                  <a:schemeClr val="tx1">
                    <a:lumMod val="65000"/>
                    <a:lumOff val="35000"/>
                  </a:schemeClr>
                </a:solidFill>
                <a:latin typeface="Trebuchet MS" panose="020B0603020202020204" pitchFamily="34" charset="0"/>
                <a:cs typeface="Arial"/>
              </a:rPr>
              <a:t>overall</a:t>
            </a:r>
            <a:r>
              <a:rPr sz="1100" spc="-57" dirty="0">
                <a:solidFill>
                  <a:schemeClr val="tx1">
                    <a:lumMod val="65000"/>
                    <a:lumOff val="35000"/>
                  </a:schemeClr>
                </a:solidFill>
                <a:latin typeface="Trebuchet MS" panose="020B0603020202020204" pitchFamily="34" charset="0"/>
                <a:cs typeface="Arial"/>
              </a:rPr>
              <a:t> </a:t>
            </a:r>
            <a:r>
              <a:rPr sz="1100" spc="-38" dirty="0">
                <a:solidFill>
                  <a:schemeClr val="tx1">
                    <a:lumMod val="65000"/>
                    <a:lumOff val="35000"/>
                  </a:schemeClr>
                </a:solidFill>
                <a:latin typeface="Trebuchet MS" panose="020B0603020202020204" pitchFamily="34" charset="0"/>
                <a:cs typeface="Arial"/>
              </a:rPr>
              <a:t>infrastructure</a:t>
            </a:r>
            <a:r>
              <a:rPr lang="en-IN" sz="1100" spc="-38" dirty="0">
                <a:solidFill>
                  <a:schemeClr val="tx1">
                    <a:lumMod val="65000"/>
                    <a:lumOff val="35000"/>
                  </a:schemeClr>
                </a:solidFill>
                <a:latin typeface="Trebuchet MS" panose="020B0603020202020204" pitchFamily="34" charset="0"/>
                <a:cs typeface="Arial"/>
              </a:rPr>
              <a:t> </a:t>
            </a:r>
            <a:r>
              <a:rPr sz="1100" spc="-42" dirty="0">
                <a:solidFill>
                  <a:schemeClr val="tx1">
                    <a:lumMod val="65000"/>
                    <a:lumOff val="35000"/>
                  </a:schemeClr>
                </a:solidFill>
                <a:latin typeface="Trebuchet MS" panose="020B0603020202020204" pitchFamily="34" charset="0"/>
                <a:cs typeface="Arial"/>
              </a:rPr>
              <a:t>requirement</a:t>
            </a:r>
            <a:endParaRPr sz="1100" dirty="0">
              <a:solidFill>
                <a:schemeClr val="tx1">
                  <a:lumMod val="65000"/>
                  <a:lumOff val="35000"/>
                </a:schemeClr>
              </a:solidFill>
              <a:latin typeface="Trebuchet MS" panose="020B0603020202020204" pitchFamily="34" charset="0"/>
              <a:cs typeface="Arial"/>
            </a:endParaRPr>
          </a:p>
        </p:txBody>
      </p:sp>
      <p:sp>
        <p:nvSpPr>
          <p:cNvPr id="15" name="object 8">
            <a:extLst>
              <a:ext uri="{FF2B5EF4-FFF2-40B4-BE49-F238E27FC236}">
                <a16:creationId xmlns:a16="http://schemas.microsoft.com/office/drawing/2014/main" id="{14384170-5BEC-BF4A-A3F0-33F263F16160}"/>
              </a:ext>
            </a:extLst>
          </p:cNvPr>
          <p:cNvSpPr txBox="1"/>
          <p:nvPr/>
        </p:nvSpPr>
        <p:spPr>
          <a:xfrm>
            <a:off x="3399692" y="1403016"/>
            <a:ext cx="1172308" cy="1201681"/>
          </a:xfrm>
          <a:prstGeom prst="rect">
            <a:avLst/>
          </a:prstGeom>
        </p:spPr>
        <p:txBody>
          <a:bodyPr vert="horz" wrap="square" lIns="0" tIns="34359"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679" marR="3871" indent="171796" algn="r">
              <a:lnSpc>
                <a:spcPts val="1280"/>
              </a:lnSpc>
              <a:spcBef>
                <a:spcPts val="271"/>
              </a:spcBef>
            </a:pPr>
            <a:r>
              <a:rPr sz="1100" spc="-42" dirty="0">
                <a:solidFill>
                  <a:schemeClr val="tx1">
                    <a:lumMod val="65000"/>
                    <a:lumOff val="35000"/>
                  </a:schemeClr>
                </a:solidFill>
                <a:latin typeface="Trebuchet MS" panose="020B0603020202020204" pitchFamily="34" charset="0"/>
                <a:cs typeface="Arial"/>
              </a:rPr>
              <a:t>Client</a:t>
            </a:r>
            <a:r>
              <a:rPr sz="1100" spc="-19" dirty="0">
                <a:solidFill>
                  <a:schemeClr val="tx1">
                    <a:lumMod val="65000"/>
                    <a:lumOff val="35000"/>
                  </a:schemeClr>
                </a:solidFill>
                <a:latin typeface="Trebuchet MS" panose="020B0603020202020204" pitchFamily="34" charset="0"/>
                <a:cs typeface="Arial"/>
              </a:rPr>
              <a:t> </a:t>
            </a:r>
            <a:r>
              <a:rPr sz="1100" spc="-38" dirty="0">
                <a:solidFill>
                  <a:schemeClr val="tx1">
                    <a:lumMod val="65000"/>
                    <a:lumOff val="35000"/>
                  </a:schemeClr>
                </a:solidFill>
                <a:latin typeface="Trebuchet MS" panose="020B0603020202020204" pitchFamily="34" charset="0"/>
                <a:cs typeface="Arial"/>
              </a:rPr>
              <a:t>engagement</a:t>
            </a:r>
            <a:r>
              <a:rPr sz="1100" spc="-19" dirty="0">
                <a:solidFill>
                  <a:schemeClr val="tx1">
                    <a:lumMod val="65000"/>
                    <a:lumOff val="35000"/>
                  </a:schemeClr>
                </a:solidFill>
                <a:latin typeface="Trebuchet MS" panose="020B0603020202020204" pitchFamily="34" charset="0"/>
                <a:cs typeface="Arial"/>
              </a:rPr>
              <a:t> </a:t>
            </a:r>
            <a:r>
              <a:rPr sz="1100" spc="-42" dirty="0">
                <a:solidFill>
                  <a:schemeClr val="tx1">
                    <a:lumMod val="65000"/>
                    <a:lumOff val="35000"/>
                  </a:schemeClr>
                </a:solidFill>
                <a:latin typeface="Trebuchet MS" panose="020B0603020202020204" pitchFamily="34" charset="0"/>
                <a:cs typeface="Arial"/>
              </a:rPr>
              <a:t>is </a:t>
            </a:r>
            <a:r>
              <a:rPr sz="1100" spc="-30" dirty="0">
                <a:solidFill>
                  <a:schemeClr val="tx1">
                    <a:lumMod val="65000"/>
                    <a:lumOff val="35000"/>
                  </a:schemeClr>
                </a:solidFill>
                <a:latin typeface="Trebuchet MS" panose="020B0603020202020204" pitchFamily="34" charset="0"/>
                <a:cs typeface="Arial"/>
              </a:rPr>
              <a:t> </a:t>
            </a:r>
            <a:r>
              <a:rPr sz="1100" spc="-27" dirty="0">
                <a:solidFill>
                  <a:schemeClr val="tx1">
                    <a:lumMod val="65000"/>
                    <a:lumOff val="35000"/>
                  </a:schemeClr>
                </a:solidFill>
                <a:latin typeface="Trebuchet MS" panose="020B0603020202020204" pitchFamily="34" charset="0"/>
                <a:cs typeface="Arial"/>
              </a:rPr>
              <a:t>based</a:t>
            </a:r>
            <a:r>
              <a:rPr sz="1100" spc="-23" dirty="0">
                <a:solidFill>
                  <a:schemeClr val="tx1">
                    <a:lumMod val="65000"/>
                    <a:lumOff val="35000"/>
                  </a:schemeClr>
                </a:solidFill>
                <a:latin typeface="Trebuchet MS" panose="020B0603020202020204" pitchFamily="34" charset="0"/>
                <a:cs typeface="Arial"/>
              </a:rPr>
              <a:t> </a:t>
            </a:r>
            <a:r>
              <a:rPr sz="1100" spc="-30" dirty="0">
                <a:solidFill>
                  <a:schemeClr val="tx1">
                    <a:lumMod val="65000"/>
                    <a:lumOff val="35000"/>
                  </a:schemeClr>
                </a:solidFill>
                <a:latin typeface="Trebuchet MS" panose="020B0603020202020204" pitchFamily="34" charset="0"/>
                <a:cs typeface="Arial"/>
              </a:rPr>
              <a:t>on</a:t>
            </a:r>
            <a:r>
              <a:rPr sz="1100" spc="-23" dirty="0">
                <a:solidFill>
                  <a:schemeClr val="tx1">
                    <a:lumMod val="65000"/>
                    <a:lumOff val="35000"/>
                  </a:schemeClr>
                </a:solidFill>
                <a:latin typeface="Trebuchet MS" panose="020B0603020202020204" pitchFamily="34" charset="0"/>
                <a:cs typeface="Arial"/>
              </a:rPr>
              <a:t> </a:t>
            </a:r>
            <a:r>
              <a:rPr sz="1100" spc="-34" dirty="0">
                <a:solidFill>
                  <a:schemeClr val="tx1">
                    <a:lumMod val="65000"/>
                    <a:lumOff val="35000"/>
                  </a:schemeClr>
                </a:solidFill>
                <a:latin typeface="Trebuchet MS" panose="020B0603020202020204" pitchFamily="34" charset="0"/>
                <a:cs typeface="Arial"/>
              </a:rPr>
              <a:t>defined </a:t>
            </a:r>
            <a:r>
              <a:rPr sz="1100" spc="-19" dirty="0">
                <a:solidFill>
                  <a:schemeClr val="tx1">
                    <a:lumMod val="65000"/>
                    <a:lumOff val="35000"/>
                  </a:schemeClr>
                </a:solidFill>
                <a:latin typeface="Trebuchet MS" panose="020B0603020202020204" pitchFamily="34" charset="0"/>
                <a:cs typeface="Arial"/>
              </a:rPr>
              <a:t> </a:t>
            </a:r>
            <a:r>
              <a:rPr sz="1100" spc="-30" dirty="0">
                <a:solidFill>
                  <a:schemeClr val="tx1">
                    <a:lumMod val="65000"/>
                    <a:lumOff val="35000"/>
                  </a:schemeClr>
                </a:solidFill>
                <a:latin typeface="Trebuchet MS" panose="020B0603020202020204" pitchFamily="34" charset="0"/>
                <a:cs typeface="Arial"/>
              </a:rPr>
              <a:t>business</a:t>
            </a:r>
            <a:r>
              <a:rPr sz="1100" spc="-72" dirty="0">
                <a:solidFill>
                  <a:schemeClr val="tx1">
                    <a:lumMod val="65000"/>
                    <a:lumOff val="35000"/>
                  </a:schemeClr>
                </a:solidFill>
                <a:latin typeface="Trebuchet MS" panose="020B0603020202020204" pitchFamily="34" charset="0"/>
                <a:cs typeface="Arial"/>
              </a:rPr>
              <a:t> </a:t>
            </a:r>
            <a:r>
              <a:rPr sz="1100" spc="-23" dirty="0">
                <a:solidFill>
                  <a:schemeClr val="tx1">
                    <a:lumMod val="65000"/>
                    <a:lumOff val="35000"/>
                  </a:schemeClr>
                </a:solidFill>
                <a:latin typeface="Trebuchet MS" panose="020B0603020202020204" pitchFamily="34" charset="0"/>
                <a:cs typeface="Arial"/>
              </a:rPr>
              <a:t>outcome </a:t>
            </a:r>
            <a:r>
              <a:rPr sz="1100" spc="-15" dirty="0">
                <a:solidFill>
                  <a:schemeClr val="tx1">
                    <a:lumMod val="65000"/>
                    <a:lumOff val="35000"/>
                  </a:schemeClr>
                </a:solidFill>
                <a:latin typeface="Trebuchet MS" panose="020B0603020202020204" pitchFamily="34" charset="0"/>
                <a:cs typeface="Arial"/>
              </a:rPr>
              <a:t> </a:t>
            </a:r>
            <a:r>
              <a:rPr sz="1100" spc="-38" dirty="0">
                <a:solidFill>
                  <a:schemeClr val="tx1">
                    <a:lumMod val="65000"/>
                    <a:lumOff val="35000"/>
                  </a:schemeClr>
                </a:solidFill>
                <a:latin typeface="Trebuchet MS" panose="020B0603020202020204" pitchFamily="34" charset="0"/>
                <a:cs typeface="Arial"/>
              </a:rPr>
              <a:t>generated</a:t>
            </a:r>
            <a:r>
              <a:rPr sz="1100" spc="-27" dirty="0">
                <a:solidFill>
                  <a:schemeClr val="tx1">
                    <a:lumMod val="65000"/>
                    <a:lumOff val="35000"/>
                  </a:schemeClr>
                </a:solidFill>
                <a:latin typeface="Trebuchet MS" panose="020B0603020202020204" pitchFamily="34" charset="0"/>
                <a:cs typeface="Arial"/>
              </a:rPr>
              <a:t> </a:t>
            </a:r>
            <a:r>
              <a:rPr sz="1100" spc="-30" dirty="0">
                <a:solidFill>
                  <a:schemeClr val="tx1">
                    <a:lumMod val="65000"/>
                    <a:lumOff val="35000"/>
                  </a:schemeClr>
                </a:solidFill>
                <a:latin typeface="Trebuchet MS" panose="020B0603020202020204" pitchFamily="34" charset="0"/>
                <a:cs typeface="Arial"/>
              </a:rPr>
              <a:t>by</a:t>
            </a:r>
            <a:r>
              <a:rPr sz="1100" spc="-27" dirty="0">
                <a:solidFill>
                  <a:schemeClr val="tx1">
                    <a:lumMod val="65000"/>
                    <a:lumOff val="35000"/>
                  </a:schemeClr>
                </a:solidFill>
                <a:latin typeface="Trebuchet MS" panose="020B0603020202020204" pitchFamily="34" charset="0"/>
                <a:cs typeface="Arial"/>
              </a:rPr>
              <a:t> </a:t>
            </a:r>
            <a:r>
              <a:rPr sz="1100" spc="-107" dirty="0">
                <a:solidFill>
                  <a:schemeClr val="tx1">
                    <a:lumMod val="65000"/>
                    <a:lumOff val="35000"/>
                  </a:schemeClr>
                </a:solidFill>
                <a:latin typeface="Trebuchet MS" panose="020B0603020202020204" pitchFamily="34" charset="0"/>
                <a:cs typeface="Arial"/>
              </a:rPr>
              <a:t>IT </a:t>
            </a:r>
            <a:r>
              <a:rPr sz="1100" spc="-69" dirty="0">
                <a:solidFill>
                  <a:schemeClr val="tx1">
                    <a:lumMod val="65000"/>
                    <a:lumOff val="35000"/>
                  </a:schemeClr>
                </a:solidFill>
                <a:latin typeface="Trebuchet MS" panose="020B0603020202020204" pitchFamily="34" charset="0"/>
                <a:cs typeface="Arial"/>
              </a:rPr>
              <a:t> </a:t>
            </a:r>
            <a:r>
              <a:rPr sz="1100" spc="-34" dirty="0">
                <a:solidFill>
                  <a:schemeClr val="tx1">
                    <a:lumMod val="65000"/>
                    <a:lumOff val="35000"/>
                  </a:schemeClr>
                </a:solidFill>
                <a:latin typeface="Trebuchet MS" panose="020B0603020202020204" pitchFamily="34" charset="0"/>
                <a:cs typeface="Arial"/>
              </a:rPr>
              <a:t>solutions and</a:t>
            </a:r>
            <a:r>
              <a:rPr sz="1100" dirty="0">
                <a:solidFill>
                  <a:schemeClr val="tx1">
                    <a:lumMod val="65000"/>
                    <a:lumOff val="35000"/>
                  </a:schemeClr>
                </a:solidFill>
                <a:latin typeface="Trebuchet MS" panose="020B0603020202020204" pitchFamily="34" charset="0"/>
                <a:cs typeface="Arial"/>
              </a:rPr>
              <a:t> </a:t>
            </a:r>
            <a:r>
              <a:rPr sz="1100" spc="-38" dirty="0">
                <a:solidFill>
                  <a:schemeClr val="tx1">
                    <a:lumMod val="65000"/>
                    <a:lumOff val="35000"/>
                  </a:schemeClr>
                </a:solidFill>
                <a:latin typeface="Trebuchet MS" panose="020B0603020202020204" pitchFamily="34" charset="0"/>
                <a:cs typeface="Arial"/>
              </a:rPr>
              <a:t>services</a:t>
            </a:r>
            <a:endParaRPr sz="1100" dirty="0">
              <a:solidFill>
                <a:schemeClr val="tx1">
                  <a:lumMod val="65000"/>
                  <a:lumOff val="35000"/>
                </a:schemeClr>
              </a:solidFill>
              <a:latin typeface="Trebuchet MS" panose="020B0603020202020204" pitchFamily="34" charset="0"/>
              <a:cs typeface="Arial"/>
            </a:endParaRPr>
          </a:p>
        </p:txBody>
      </p:sp>
      <p:grpSp>
        <p:nvGrpSpPr>
          <p:cNvPr id="4" name="Group 3">
            <a:extLst>
              <a:ext uri="{FF2B5EF4-FFF2-40B4-BE49-F238E27FC236}">
                <a16:creationId xmlns:a16="http://schemas.microsoft.com/office/drawing/2014/main" id="{C0F255A9-4A2B-4CC0-91F8-62920D747D06}"/>
              </a:ext>
            </a:extLst>
          </p:cNvPr>
          <p:cNvGrpSpPr/>
          <p:nvPr/>
        </p:nvGrpSpPr>
        <p:grpSpPr>
          <a:xfrm>
            <a:off x="293077" y="1894675"/>
            <a:ext cx="3361846" cy="2097415"/>
            <a:chOff x="0" y="750002"/>
            <a:chExt cx="4370400" cy="2796551"/>
          </a:xfrm>
        </p:grpSpPr>
        <p:sp>
          <p:nvSpPr>
            <p:cNvPr id="5" name="TextBox 4">
              <a:extLst>
                <a:ext uri="{FF2B5EF4-FFF2-40B4-BE49-F238E27FC236}">
                  <a16:creationId xmlns:a16="http://schemas.microsoft.com/office/drawing/2014/main" id="{482D0B6A-90AF-4E7C-8AA4-1DE40152873D}"/>
                </a:ext>
              </a:extLst>
            </p:cNvPr>
            <p:cNvSpPr txBox="1"/>
            <p:nvPr/>
          </p:nvSpPr>
          <p:spPr>
            <a:xfrm>
              <a:off x="0" y="750002"/>
              <a:ext cx="1460399" cy="2645218"/>
            </a:xfrm>
            <a:prstGeom prst="rect">
              <a:avLst/>
            </a:prstGeom>
            <a:noFill/>
          </p:spPr>
          <p:txBody>
            <a:bodyPr vert="vert270" wrap="square" rtlCol="0">
              <a:spAutoFit/>
            </a:bodyPr>
            <a:lstStyle/>
            <a:p>
              <a:r>
                <a:rPr lang="en-IN" sz="6100" b="1" dirty="0">
                  <a:solidFill>
                    <a:srgbClr val="1F497D">
                      <a:lumMod val="40000"/>
                      <a:lumOff val="60000"/>
                    </a:srgbClr>
                  </a:solidFill>
                  <a:latin typeface="Trebuchet MS" pitchFamily="34" charset="0"/>
                </a:rPr>
                <a:t>Less</a:t>
              </a:r>
              <a:endParaRPr lang="en-IN" sz="6100" dirty="0">
                <a:solidFill>
                  <a:srgbClr val="1F497D">
                    <a:lumMod val="40000"/>
                    <a:lumOff val="60000"/>
                  </a:srgbClr>
                </a:solidFill>
              </a:endParaRPr>
            </a:p>
          </p:txBody>
        </p:sp>
        <p:sp>
          <p:nvSpPr>
            <p:cNvPr id="6" name="TextBox 5">
              <a:extLst>
                <a:ext uri="{FF2B5EF4-FFF2-40B4-BE49-F238E27FC236}">
                  <a16:creationId xmlns:a16="http://schemas.microsoft.com/office/drawing/2014/main" id="{E0CDC7C9-E4F7-4B1B-AEF1-E33A70152CDB}"/>
                </a:ext>
              </a:extLst>
            </p:cNvPr>
            <p:cNvSpPr txBox="1"/>
            <p:nvPr/>
          </p:nvSpPr>
          <p:spPr>
            <a:xfrm>
              <a:off x="1085200" y="1371600"/>
              <a:ext cx="3285200" cy="2174953"/>
            </a:xfrm>
            <a:prstGeom prst="rect">
              <a:avLst/>
            </a:prstGeom>
            <a:noFill/>
          </p:spPr>
          <p:txBody>
            <a:bodyPr wrap="square" rtlCol="0">
              <a:spAutoFit/>
            </a:bodyPr>
            <a:lstStyle/>
            <a:p>
              <a:pPr>
                <a:lnSpc>
                  <a:spcPts val="4039"/>
                </a:lnSpc>
              </a:pPr>
              <a:r>
                <a:rPr lang="en-IN" sz="4100" dirty="0">
                  <a:solidFill>
                    <a:schemeClr val="bg1">
                      <a:lumMod val="65000"/>
                    </a:schemeClr>
                  </a:solidFill>
                  <a:latin typeface="Trebuchet MS" pitchFamily="34" charset="0"/>
                </a:rPr>
                <a:t>Hardware</a:t>
              </a:r>
            </a:p>
            <a:p>
              <a:pPr>
                <a:lnSpc>
                  <a:spcPts val="4039"/>
                </a:lnSpc>
              </a:pPr>
              <a:r>
                <a:rPr lang="en-IN" sz="4100" dirty="0">
                  <a:solidFill>
                    <a:schemeClr val="tx1">
                      <a:lumMod val="50000"/>
                      <a:lumOff val="50000"/>
                    </a:schemeClr>
                  </a:solidFill>
                  <a:latin typeface="Trebuchet MS" pitchFamily="34" charset="0"/>
                </a:rPr>
                <a:t>People</a:t>
              </a:r>
            </a:p>
            <a:p>
              <a:pPr>
                <a:lnSpc>
                  <a:spcPts val="4039"/>
                </a:lnSpc>
              </a:pPr>
              <a:r>
                <a:rPr lang="en-IN" sz="4100" dirty="0">
                  <a:solidFill>
                    <a:schemeClr val="tx1">
                      <a:lumMod val="65000"/>
                      <a:lumOff val="35000"/>
                    </a:schemeClr>
                  </a:solidFill>
                  <a:latin typeface="Trebuchet MS" pitchFamily="34" charset="0"/>
                </a:rPr>
                <a:t>Licenses</a:t>
              </a:r>
              <a:endParaRPr lang="en-IN" sz="4100" dirty="0">
                <a:solidFill>
                  <a:schemeClr val="tx1">
                    <a:lumMod val="65000"/>
                    <a:lumOff val="35000"/>
                  </a:schemeClr>
                </a:solidFill>
              </a:endParaRPr>
            </a:p>
          </p:txBody>
        </p:sp>
      </p:grpSp>
      <p:sp>
        <p:nvSpPr>
          <p:cNvPr id="2" name="Slide Number Placeholder 1">
            <a:extLst>
              <a:ext uri="{FF2B5EF4-FFF2-40B4-BE49-F238E27FC236}">
                <a16:creationId xmlns:a16="http://schemas.microsoft.com/office/drawing/2014/main" id="{CD2F2EE6-566D-4C29-936D-26F638FA2BE7}"/>
              </a:ext>
            </a:extLst>
          </p:cNvPr>
          <p:cNvSpPr>
            <a:spLocks noGrp="1"/>
          </p:cNvSpPr>
          <p:nvPr>
            <p:ph type="sldNum" sz="quarter" idx="4"/>
          </p:nvPr>
        </p:nvSpPr>
        <p:spPr/>
        <p:txBody>
          <a:bodyPr/>
          <a:lstStyle/>
          <a:p>
            <a:fld id="{00A528DF-D215-450C-9DB5-2AB96B301B6B}" type="slidenum">
              <a:rPr lang="en-US" smtClean="0"/>
              <a:pPr/>
              <a:t>28</a:t>
            </a:fld>
            <a:endParaRPr lang="en-US" dirty="0"/>
          </a:p>
        </p:txBody>
      </p:sp>
    </p:spTree>
    <p:extLst>
      <p:ext uri="{BB962C8B-B14F-4D97-AF65-F5344CB8AC3E}">
        <p14:creationId xmlns:p14="http://schemas.microsoft.com/office/powerpoint/2010/main" val="3488890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391F38DA-1F33-4BF1-8D47-5743D0596F13}"/>
              </a:ext>
            </a:extLst>
          </p:cNvPr>
          <p:cNvCxnSpPr/>
          <p:nvPr/>
        </p:nvCxnSpPr>
        <p:spPr>
          <a:xfrm>
            <a:off x="4566444" y="1023937"/>
            <a:ext cx="0" cy="3660775"/>
          </a:xfrm>
          <a:prstGeom prst="line">
            <a:avLst/>
          </a:prstGeom>
          <a:ln w="539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773F6E-BCD1-4828-BCCE-47C674D3E235}"/>
              </a:ext>
            </a:extLst>
          </p:cNvPr>
          <p:cNvCxnSpPr/>
          <p:nvPr/>
        </p:nvCxnSpPr>
        <p:spPr>
          <a:xfrm>
            <a:off x="358775" y="2854325"/>
            <a:ext cx="8415338" cy="0"/>
          </a:xfrm>
          <a:prstGeom prst="line">
            <a:avLst/>
          </a:prstGeom>
          <a:ln w="539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58774" y="1023937"/>
            <a:ext cx="4068763" cy="1688400"/>
          </a:xfrm>
          <a:prstGeom prst="rect">
            <a:avLst/>
          </a:prstGeom>
          <a:solidFill>
            <a:srgbClr val="8FB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Rectangle 28"/>
          <p:cNvSpPr/>
          <p:nvPr/>
        </p:nvSpPr>
        <p:spPr>
          <a:xfrm>
            <a:off x="358774" y="2999741"/>
            <a:ext cx="4068763" cy="1688400"/>
          </a:xfrm>
          <a:prstGeom prst="rect">
            <a:avLst/>
          </a:prstGeom>
          <a:solidFill>
            <a:srgbClr val="CBC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Rectangle 29"/>
          <p:cNvSpPr/>
          <p:nvPr/>
        </p:nvSpPr>
        <p:spPr>
          <a:xfrm>
            <a:off x="4705350" y="1023937"/>
            <a:ext cx="4068763" cy="1688400"/>
          </a:xfrm>
          <a:prstGeom prst="rect">
            <a:avLst/>
          </a:prstGeom>
          <a:solidFill>
            <a:srgbClr val="E7B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Rectangle 30"/>
          <p:cNvSpPr/>
          <p:nvPr/>
        </p:nvSpPr>
        <p:spPr>
          <a:xfrm>
            <a:off x="4705350" y="2999741"/>
            <a:ext cx="4068763" cy="1688400"/>
          </a:xfrm>
          <a:prstGeom prst="rect">
            <a:avLst/>
          </a:prstGeom>
          <a:solidFill>
            <a:srgbClr val="92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itle 2"/>
          <p:cNvSpPr>
            <a:spLocks noGrp="1"/>
          </p:cNvSpPr>
          <p:nvPr>
            <p:ph type="ctrTitle"/>
          </p:nvPr>
        </p:nvSpPr>
        <p:spPr/>
        <p:txBody>
          <a:bodyPr/>
          <a:lstStyle/>
          <a:p>
            <a:r>
              <a:rPr lang="en-IN" dirty="0"/>
              <a:t>Our People Capabilities and Strengths</a:t>
            </a:r>
          </a:p>
        </p:txBody>
      </p:sp>
      <p:sp>
        <p:nvSpPr>
          <p:cNvPr id="10" name="Slide Number Placeholder 9"/>
          <p:cNvSpPr>
            <a:spLocks noGrp="1"/>
          </p:cNvSpPr>
          <p:nvPr>
            <p:ph type="sldNum" sz="quarter" idx="12"/>
          </p:nvPr>
        </p:nvSpPr>
        <p:spPr/>
        <p:txBody>
          <a:bodyPr/>
          <a:lstStyle/>
          <a:p>
            <a:fld id="{00A528DF-D215-450C-9DB5-2AB96B301B6B}" type="slidenum">
              <a:rPr lang="en-US" smtClean="0"/>
              <a:pPr/>
              <a:t>29</a:t>
            </a:fld>
            <a:endParaRPr lang="en-US" dirty="0"/>
          </a:p>
        </p:txBody>
      </p:sp>
      <p:sp>
        <p:nvSpPr>
          <p:cNvPr id="2" name="TextBox 1">
            <a:extLst>
              <a:ext uri="{FF2B5EF4-FFF2-40B4-BE49-F238E27FC236}">
                <a16:creationId xmlns:a16="http://schemas.microsoft.com/office/drawing/2014/main" id="{3BAC6B3E-2FCB-4C60-9179-39CCCD3292F4}"/>
              </a:ext>
            </a:extLst>
          </p:cNvPr>
          <p:cNvSpPr txBox="1"/>
          <p:nvPr/>
        </p:nvSpPr>
        <p:spPr>
          <a:xfrm>
            <a:off x="1193005" y="1191029"/>
            <a:ext cx="2400300" cy="1354217"/>
          </a:xfrm>
          <a:prstGeom prst="rect">
            <a:avLst/>
          </a:prstGeom>
          <a:noFill/>
        </p:spPr>
        <p:txBody>
          <a:bodyPr wrap="square" rtlCol="0">
            <a:spAutoFit/>
          </a:bodyPr>
          <a:lstStyle/>
          <a:p>
            <a:pPr algn="ctr" defTabSz="685800"/>
            <a:r>
              <a:rPr lang="en-IN" sz="5000" dirty="0">
                <a:solidFill>
                  <a:schemeClr val="bg1"/>
                </a:solidFill>
                <a:latin typeface="Impact" panose="020B0806030902050204" pitchFamily="34" charset="0"/>
                <a:cs typeface="Arial" panose="020B0604020202020204" pitchFamily="34" charset="0"/>
              </a:rPr>
              <a:t>550+</a:t>
            </a:r>
            <a:r>
              <a:rPr lang="en-IN" sz="5000" dirty="0">
                <a:solidFill>
                  <a:srgbClr val="C0504D"/>
                </a:solidFill>
                <a:latin typeface="Arial" panose="020B0604020202020204" pitchFamily="34" charset="0"/>
                <a:cs typeface="Arial" panose="020B0604020202020204" pitchFamily="34" charset="0"/>
              </a:rPr>
              <a:t> </a:t>
            </a:r>
          </a:p>
          <a:p>
            <a:pPr algn="ctr" defTabSz="685800"/>
            <a:r>
              <a:rPr lang="en-IN" sz="1600" dirty="0">
                <a:solidFill>
                  <a:srgbClr val="595959"/>
                </a:solidFill>
                <a:latin typeface="+mj-lt"/>
                <a:cs typeface="Arial" panose="020B0604020202020204" pitchFamily="34" charset="0"/>
              </a:rPr>
              <a:t>DATA CENTER AND MANAGED SERVICES</a:t>
            </a:r>
          </a:p>
        </p:txBody>
      </p:sp>
      <p:sp>
        <p:nvSpPr>
          <p:cNvPr id="5" name="TextBox 4">
            <a:extLst>
              <a:ext uri="{FF2B5EF4-FFF2-40B4-BE49-F238E27FC236}">
                <a16:creationId xmlns:a16="http://schemas.microsoft.com/office/drawing/2014/main" id="{8E638015-37E9-4758-B5A4-C8851761401B}"/>
              </a:ext>
            </a:extLst>
          </p:cNvPr>
          <p:cNvSpPr txBox="1"/>
          <p:nvPr/>
        </p:nvSpPr>
        <p:spPr>
          <a:xfrm>
            <a:off x="5539581" y="1191029"/>
            <a:ext cx="2400300" cy="1354217"/>
          </a:xfrm>
          <a:prstGeom prst="rect">
            <a:avLst/>
          </a:prstGeom>
          <a:noFill/>
        </p:spPr>
        <p:txBody>
          <a:bodyPr wrap="square" rtlCol="0">
            <a:spAutoFit/>
          </a:bodyPr>
          <a:lstStyle/>
          <a:p>
            <a:pPr algn="ctr" defTabSz="685800"/>
            <a:r>
              <a:rPr lang="en-IN" sz="5000" dirty="0">
                <a:solidFill>
                  <a:schemeClr val="bg1"/>
                </a:solidFill>
                <a:latin typeface="Impact" panose="020B0806030902050204" pitchFamily="34" charset="0"/>
                <a:cs typeface="Arial" panose="020B0604020202020204" pitchFamily="34" charset="0"/>
              </a:rPr>
              <a:t>1800+ </a:t>
            </a:r>
          </a:p>
          <a:p>
            <a:pPr algn="ctr" defTabSz="685800"/>
            <a:r>
              <a:rPr lang="en-IN" sz="1600" dirty="0">
                <a:solidFill>
                  <a:srgbClr val="595959"/>
                </a:solidFill>
                <a:latin typeface="+mj-lt"/>
                <a:cs typeface="Arial" panose="020B0604020202020204" pitchFamily="34" charset="0"/>
              </a:rPr>
              <a:t>NETWORK</a:t>
            </a:r>
            <a:br>
              <a:rPr lang="en-IN" sz="1600" dirty="0">
                <a:solidFill>
                  <a:srgbClr val="595959"/>
                </a:solidFill>
                <a:latin typeface="+mj-lt"/>
                <a:cs typeface="Arial" panose="020B0604020202020204" pitchFamily="34" charset="0"/>
              </a:rPr>
            </a:br>
            <a:r>
              <a:rPr lang="en-IN" sz="1600" dirty="0">
                <a:solidFill>
                  <a:srgbClr val="595959"/>
                </a:solidFill>
                <a:latin typeface="+mj-lt"/>
                <a:cs typeface="Arial" panose="020B0604020202020204" pitchFamily="34" charset="0"/>
              </a:rPr>
              <a:t>SERVICES</a:t>
            </a:r>
          </a:p>
        </p:txBody>
      </p:sp>
      <p:sp>
        <p:nvSpPr>
          <p:cNvPr id="6" name="TextBox 5">
            <a:extLst>
              <a:ext uri="{FF2B5EF4-FFF2-40B4-BE49-F238E27FC236}">
                <a16:creationId xmlns:a16="http://schemas.microsoft.com/office/drawing/2014/main" id="{ECCA1801-A1D3-4E52-93E6-B6E2CB1C83B7}"/>
              </a:ext>
            </a:extLst>
          </p:cNvPr>
          <p:cNvSpPr txBox="1"/>
          <p:nvPr/>
        </p:nvSpPr>
        <p:spPr>
          <a:xfrm>
            <a:off x="1193005" y="3166833"/>
            <a:ext cx="2400300" cy="1354217"/>
          </a:xfrm>
          <a:prstGeom prst="rect">
            <a:avLst/>
          </a:prstGeom>
          <a:noFill/>
        </p:spPr>
        <p:txBody>
          <a:bodyPr wrap="square" rtlCol="0">
            <a:spAutoFit/>
          </a:bodyPr>
          <a:lstStyle/>
          <a:p>
            <a:pPr algn="ctr" defTabSz="685800"/>
            <a:r>
              <a:rPr lang="en-IN" sz="5000" dirty="0">
                <a:solidFill>
                  <a:schemeClr val="bg1"/>
                </a:solidFill>
                <a:latin typeface="Impact" panose="020B0806030902050204" pitchFamily="34" charset="0"/>
                <a:cs typeface="Arial" panose="020B0604020202020204" pitchFamily="34" charset="0"/>
              </a:rPr>
              <a:t>70+ </a:t>
            </a:r>
          </a:p>
          <a:p>
            <a:pPr algn="ctr" defTabSz="685800"/>
            <a:r>
              <a:rPr lang="en-IN" sz="1600" dirty="0">
                <a:solidFill>
                  <a:srgbClr val="595959"/>
                </a:solidFill>
                <a:latin typeface="+mj-lt"/>
                <a:cs typeface="Arial" panose="020B0604020202020204" pitchFamily="34" charset="0"/>
              </a:rPr>
              <a:t>SECURITY</a:t>
            </a:r>
            <a:br>
              <a:rPr lang="en-IN" sz="1600" dirty="0">
                <a:solidFill>
                  <a:srgbClr val="595959"/>
                </a:solidFill>
                <a:latin typeface="+mj-lt"/>
                <a:cs typeface="Arial" panose="020B0604020202020204" pitchFamily="34" charset="0"/>
              </a:rPr>
            </a:br>
            <a:r>
              <a:rPr lang="en-IN" sz="1600" dirty="0">
                <a:solidFill>
                  <a:srgbClr val="595959"/>
                </a:solidFill>
                <a:latin typeface="+mj-lt"/>
                <a:cs typeface="Arial" panose="020B0604020202020204" pitchFamily="34" charset="0"/>
              </a:rPr>
              <a:t>SERVICES</a:t>
            </a:r>
          </a:p>
        </p:txBody>
      </p:sp>
      <p:sp>
        <p:nvSpPr>
          <p:cNvPr id="7" name="TextBox 6">
            <a:extLst>
              <a:ext uri="{FF2B5EF4-FFF2-40B4-BE49-F238E27FC236}">
                <a16:creationId xmlns:a16="http://schemas.microsoft.com/office/drawing/2014/main" id="{D2C85AA3-1505-44A9-97F4-53988F81EA36}"/>
              </a:ext>
            </a:extLst>
          </p:cNvPr>
          <p:cNvSpPr txBox="1"/>
          <p:nvPr/>
        </p:nvSpPr>
        <p:spPr>
          <a:xfrm>
            <a:off x="5539581" y="3166833"/>
            <a:ext cx="2400300" cy="1354217"/>
          </a:xfrm>
          <a:prstGeom prst="rect">
            <a:avLst/>
          </a:prstGeom>
          <a:noFill/>
        </p:spPr>
        <p:txBody>
          <a:bodyPr wrap="square" rtlCol="0">
            <a:spAutoFit/>
          </a:bodyPr>
          <a:lstStyle/>
          <a:p>
            <a:pPr algn="ctr" defTabSz="685800"/>
            <a:r>
              <a:rPr lang="en-IN" sz="5000" dirty="0">
                <a:solidFill>
                  <a:schemeClr val="bg1"/>
                </a:solidFill>
                <a:latin typeface="Impact" panose="020B0806030902050204" pitchFamily="34" charset="0"/>
                <a:cs typeface="Arial" panose="020B0604020202020204" pitchFamily="34" charset="0"/>
              </a:rPr>
              <a:t>225+ </a:t>
            </a:r>
          </a:p>
          <a:p>
            <a:pPr algn="ctr" defTabSz="685800"/>
            <a:r>
              <a:rPr lang="en-IN" sz="1600" dirty="0">
                <a:solidFill>
                  <a:srgbClr val="595959"/>
                </a:solidFill>
                <a:latin typeface="+mj-lt"/>
                <a:cs typeface="Arial" panose="020B0604020202020204" pitchFamily="34" charset="0"/>
              </a:rPr>
              <a:t>APPLICATION</a:t>
            </a:r>
            <a:br>
              <a:rPr lang="en-IN" sz="1600" dirty="0">
                <a:solidFill>
                  <a:srgbClr val="595959"/>
                </a:solidFill>
                <a:latin typeface="+mj-lt"/>
                <a:cs typeface="Arial" panose="020B0604020202020204" pitchFamily="34" charset="0"/>
              </a:rPr>
            </a:br>
            <a:r>
              <a:rPr lang="en-IN" sz="1600" dirty="0">
                <a:solidFill>
                  <a:srgbClr val="595959"/>
                </a:solidFill>
                <a:latin typeface="+mj-lt"/>
                <a:cs typeface="Arial" panose="020B0604020202020204" pitchFamily="34" charset="0"/>
              </a:rPr>
              <a:t>SERVICES</a:t>
            </a:r>
          </a:p>
        </p:txBody>
      </p:sp>
    </p:spTree>
    <p:extLst>
      <p:ext uri="{BB962C8B-B14F-4D97-AF65-F5344CB8AC3E}">
        <p14:creationId xmlns:p14="http://schemas.microsoft.com/office/powerpoint/2010/main" val="222629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online shopping">
            <a:extLst>
              <a:ext uri="{FF2B5EF4-FFF2-40B4-BE49-F238E27FC236}">
                <a16:creationId xmlns:a16="http://schemas.microsoft.com/office/drawing/2014/main" id="{79684620-E122-4D8A-A936-7631744594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800" r="6724" b="23400"/>
          <a:stretch/>
        </p:blipFill>
        <p:spPr bwMode="auto">
          <a:xfrm>
            <a:off x="1" y="1120705"/>
            <a:ext cx="9144000" cy="28819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097306"/>
            <a:ext cx="9140764" cy="46800"/>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9" name="Rectangle 8"/>
          <p:cNvSpPr/>
          <p:nvPr/>
        </p:nvSpPr>
        <p:spPr>
          <a:xfrm>
            <a:off x="0" y="4002649"/>
            <a:ext cx="9140764" cy="46800"/>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16" name="Rectangle 15"/>
          <p:cNvSpPr/>
          <p:nvPr/>
        </p:nvSpPr>
        <p:spPr>
          <a:xfrm>
            <a:off x="-3237" y="1140852"/>
            <a:ext cx="9144001" cy="2861796"/>
          </a:xfrm>
          <a:prstGeom prst="rect">
            <a:avLst/>
          </a:prstGeom>
          <a:solidFill>
            <a:schemeClr val="tx1">
              <a:lumMod val="75000"/>
              <a:lumOff val="25000"/>
              <a:alpha val="18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itle 1"/>
          <p:cNvSpPr txBox="1">
            <a:spLocks/>
          </p:cNvSpPr>
          <p:nvPr/>
        </p:nvSpPr>
        <p:spPr>
          <a:xfrm>
            <a:off x="358775" y="2342545"/>
            <a:ext cx="7920000" cy="461665"/>
          </a:xfrm>
          <a:prstGeom prst="rect">
            <a:avLst/>
          </a:prstGeom>
        </p:spPr>
        <p:txBody>
          <a:bodyPr lIns="0" anchor="b" anchorCtr="0">
            <a:spAutoFit/>
          </a:bodyPr>
          <a:lstStyle>
            <a:lvl1pPr algn="l" defTabSz="1003960" rtl="0" eaLnBrk="1" latinLnBrk="0" hangingPunct="1">
              <a:spcBef>
                <a:spcPct val="0"/>
              </a:spcBef>
              <a:buNone/>
              <a:defRPr lang="en-GB" sz="2400" kern="1200">
                <a:solidFill>
                  <a:schemeClr val="tx2"/>
                </a:solidFill>
                <a:latin typeface="+mj-lt"/>
                <a:ea typeface="+mj-ea"/>
                <a:cs typeface="+mj-cs"/>
              </a:defRPr>
            </a:lvl1pPr>
          </a:lstStyle>
          <a:p>
            <a:pPr defTabSz="914286"/>
            <a:r>
              <a:rPr lang="en-US" cap="all" dirty="0">
                <a:solidFill>
                  <a:schemeClr val="bg1"/>
                </a:solidFill>
                <a:latin typeface="Trebuchet MS" pitchFamily="34" charset="0"/>
              </a:rPr>
              <a:t>Key digital Drivers in e-commerce</a:t>
            </a:r>
          </a:p>
        </p:txBody>
      </p:sp>
    </p:spTree>
    <p:extLst>
      <p:ext uri="{BB962C8B-B14F-4D97-AF65-F5344CB8AC3E}">
        <p14:creationId xmlns:p14="http://schemas.microsoft.com/office/powerpoint/2010/main" val="2790704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dirty="0"/>
              <a:t>Strategic Partnerships </a:t>
            </a:r>
          </a:p>
        </p:txBody>
      </p:sp>
      <p:sp>
        <p:nvSpPr>
          <p:cNvPr id="75" name="Slide Number Placeholder 74"/>
          <p:cNvSpPr>
            <a:spLocks noGrp="1"/>
          </p:cNvSpPr>
          <p:nvPr>
            <p:ph type="sldNum" sz="quarter" idx="12"/>
          </p:nvPr>
        </p:nvSpPr>
        <p:spPr/>
        <p:txBody>
          <a:bodyPr/>
          <a:lstStyle/>
          <a:p>
            <a:fld id="{00A528DF-D215-450C-9DB5-2AB96B301B6B}" type="slidenum">
              <a:rPr lang="en-US" smtClean="0"/>
              <a:pPr/>
              <a:t>30</a:t>
            </a:fld>
            <a:endParaRPr lang="en-US" dirty="0"/>
          </a:p>
        </p:txBody>
      </p:sp>
      <p:sp>
        <p:nvSpPr>
          <p:cNvPr id="39" name="Rectangle 38"/>
          <p:cNvSpPr/>
          <p:nvPr/>
        </p:nvSpPr>
        <p:spPr>
          <a:xfrm>
            <a:off x="1642385" y="1023938"/>
            <a:ext cx="7131727" cy="96516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76" name="TextBox 75"/>
          <p:cNvSpPr txBox="1"/>
          <p:nvPr/>
        </p:nvSpPr>
        <p:spPr>
          <a:xfrm>
            <a:off x="358775" y="1023938"/>
            <a:ext cx="1156319" cy="886040"/>
          </a:xfrm>
          <a:prstGeom prst="homePlate">
            <a:avLst>
              <a:gd name="adj" fmla="val 17320"/>
            </a:avLst>
          </a:prstGeom>
          <a:solidFill>
            <a:srgbClr val="8FB4E0"/>
          </a:solidFill>
          <a:ln>
            <a:noFill/>
          </a:ln>
        </p:spPr>
        <p:txBody>
          <a:bodyPr wrap="square" rtlCol="0" anchor="ctr">
            <a:noAutofit/>
          </a:bodyPr>
          <a:lstStyle/>
          <a:p>
            <a:pPr defTabSz="685800"/>
            <a:endParaRPr lang="en-US" sz="1050" b="1" dirty="0">
              <a:solidFill>
                <a:schemeClr val="bg1"/>
              </a:solidFill>
              <a:latin typeface="Arial" panose="020B0604020202020204" pitchFamily="34" charset="0"/>
              <a:cs typeface="Arial" panose="020B0604020202020204" pitchFamily="34" charset="0"/>
            </a:endParaRPr>
          </a:p>
          <a:p>
            <a:pPr defTabSz="685800"/>
            <a:r>
              <a:rPr lang="en-US" sz="1050" b="1" dirty="0">
                <a:solidFill>
                  <a:schemeClr val="bg1"/>
                </a:solidFill>
                <a:latin typeface="Arial" panose="020B0604020202020204" pitchFamily="34" charset="0"/>
                <a:cs typeface="Arial" panose="020B0604020202020204" pitchFamily="34" charset="0"/>
              </a:rPr>
              <a:t>Technology Partners</a:t>
            </a:r>
          </a:p>
          <a:p>
            <a:pPr defTabSz="685800"/>
            <a:endParaRPr lang="en-US" sz="1050" b="1" dirty="0">
              <a:solidFill>
                <a:schemeClr val="bg1"/>
              </a:solidFill>
              <a:latin typeface="Arial" panose="020B0604020202020204" pitchFamily="34" charset="0"/>
              <a:cs typeface="Arial" panose="020B0604020202020204" pitchFamily="34" charset="0"/>
            </a:endParaRPr>
          </a:p>
        </p:txBody>
      </p:sp>
      <p:pic>
        <p:nvPicPr>
          <p:cNvPr id="77" name="Picture 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8974" y="1055030"/>
            <a:ext cx="755414" cy="451816"/>
          </a:xfrm>
          <a:prstGeom prst="rect">
            <a:avLst/>
          </a:prstGeom>
          <a:noFill/>
          <a:ln w="9525">
            <a:noFill/>
            <a:miter lim="800000"/>
            <a:headEnd/>
            <a:tailEnd/>
          </a:ln>
        </p:spPr>
      </p:pic>
      <p:pic>
        <p:nvPicPr>
          <p:cNvPr id="78" name="Picture 2" descr="G:\Marketing from 1st of June 2016\Alliance Details\Alliances Logos\HPE.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10646" y="1487886"/>
            <a:ext cx="861381" cy="457576"/>
          </a:xfrm>
          <a:prstGeom prst="rect">
            <a:avLst/>
          </a:prstGeom>
          <a:noFill/>
        </p:spPr>
      </p:pic>
      <p:pic>
        <p:nvPicPr>
          <p:cNvPr id="79" name="Picture 2" descr="Image result for de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6747" y="1081099"/>
            <a:ext cx="542113" cy="53202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Image result for ca technolog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026" y="1512283"/>
            <a:ext cx="577981" cy="43317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Image result for commvaul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5708" y="1075996"/>
            <a:ext cx="779901" cy="48988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descr="Image result for actif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7856" y="1606833"/>
            <a:ext cx="733857" cy="33862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Image result for riverbe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0147" y="1104142"/>
            <a:ext cx="798530" cy="41884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0" descr="Image result for ib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16923" y="1658636"/>
            <a:ext cx="734995" cy="33391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2" descr="Image result for service no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42057" y="1141453"/>
            <a:ext cx="1479599" cy="30855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4" descr="Image result for bmc softwar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38031" y="1406794"/>
            <a:ext cx="1639916" cy="547973"/>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1642385" y="2119903"/>
            <a:ext cx="7131727" cy="69230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88" name="TextBox 87"/>
          <p:cNvSpPr txBox="1"/>
          <p:nvPr/>
        </p:nvSpPr>
        <p:spPr>
          <a:xfrm>
            <a:off x="358775" y="2073671"/>
            <a:ext cx="1156319" cy="692498"/>
          </a:xfrm>
          <a:prstGeom prst="homePlate">
            <a:avLst>
              <a:gd name="adj" fmla="val 19190"/>
            </a:avLst>
          </a:prstGeom>
          <a:solidFill>
            <a:srgbClr val="E7B8B7"/>
          </a:solidFill>
          <a:ln>
            <a:noFill/>
          </a:ln>
        </p:spPr>
        <p:txBody>
          <a:bodyPr wrap="square" rtlCol="0" anchor="ctr">
            <a:noAutofit/>
          </a:bodyPr>
          <a:lstStyle/>
          <a:p>
            <a:pPr defTabSz="685800"/>
            <a:r>
              <a:rPr lang="en-US" sz="1050" b="1" dirty="0">
                <a:solidFill>
                  <a:schemeClr val="bg1"/>
                </a:solidFill>
                <a:latin typeface="Arial" panose="020B0604020202020204" pitchFamily="34" charset="0"/>
                <a:cs typeface="Arial" panose="020B0604020202020204" pitchFamily="34" charset="0"/>
              </a:rPr>
              <a:t>Cloud and Acceleration Partners</a:t>
            </a:r>
          </a:p>
        </p:txBody>
      </p:sp>
      <p:sp>
        <p:nvSpPr>
          <p:cNvPr id="89" name="Rectangle 88"/>
          <p:cNvSpPr/>
          <p:nvPr/>
        </p:nvSpPr>
        <p:spPr>
          <a:xfrm>
            <a:off x="1642385" y="2943010"/>
            <a:ext cx="7131728" cy="89520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90" name="TextBox 89"/>
          <p:cNvSpPr txBox="1"/>
          <p:nvPr/>
        </p:nvSpPr>
        <p:spPr>
          <a:xfrm>
            <a:off x="358775" y="2929862"/>
            <a:ext cx="1156319" cy="900248"/>
          </a:xfrm>
          <a:prstGeom prst="homePlate">
            <a:avLst>
              <a:gd name="adj" fmla="val 16143"/>
            </a:avLst>
          </a:prstGeom>
          <a:solidFill>
            <a:srgbClr val="CBC1DB"/>
          </a:solidFill>
          <a:ln>
            <a:noFill/>
          </a:ln>
        </p:spPr>
        <p:txBody>
          <a:bodyPr wrap="square" rtlCol="0" anchor="ctr">
            <a:noAutofit/>
          </a:bodyPr>
          <a:lstStyle/>
          <a:p>
            <a:pPr defTabSz="685800"/>
            <a:endParaRPr lang="en-US" sz="1050" b="1" dirty="0">
              <a:solidFill>
                <a:schemeClr val="bg1"/>
              </a:solidFill>
              <a:latin typeface="Arial" panose="020B0604020202020204" pitchFamily="34" charset="0"/>
              <a:cs typeface="Arial" panose="020B0604020202020204" pitchFamily="34" charset="0"/>
            </a:endParaRPr>
          </a:p>
          <a:p>
            <a:pPr defTabSz="685800"/>
            <a:r>
              <a:rPr lang="en-US" sz="1050" b="1" dirty="0">
                <a:solidFill>
                  <a:schemeClr val="bg1"/>
                </a:solidFill>
                <a:latin typeface="Arial" panose="020B0604020202020204" pitchFamily="34" charset="0"/>
                <a:cs typeface="Arial" panose="020B0604020202020204" pitchFamily="34" charset="0"/>
              </a:rPr>
              <a:t>Application Partners</a:t>
            </a:r>
          </a:p>
          <a:p>
            <a:pPr defTabSz="685800"/>
            <a:endParaRPr lang="en-US" sz="1050" b="1" dirty="0">
              <a:solidFill>
                <a:schemeClr val="bg1"/>
              </a:solidFill>
              <a:latin typeface="Arial" panose="020B0604020202020204" pitchFamily="34" charset="0"/>
              <a:cs typeface="Arial" panose="020B0604020202020204" pitchFamily="34" charset="0"/>
            </a:endParaRPr>
          </a:p>
        </p:txBody>
      </p:sp>
      <p:grpSp>
        <p:nvGrpSpPr>
          <p:cNvPr id="2" name="Group 90"/>
          <p:cNvGrpSpPr/>
          <p:nvPr/>
        </p:nvGrpSpPr>
        <p:grpSpPr>
          <a:xfrm>
            <a:off x="1797146" y="2213534"/>
            <a:ext cx="6182745" cy="499299"/>
            <a:chOff x="2070431" y="2209599"/>
            <a:chExt cx="6182745" cy="499299"/>
          </a:xfrm>
        </p:grpSpPr>
        <p:pic>
          <p:nvPicPr>
            <p:cNvPr id="92" name="Picture 2" descr="C:\Users\013146\Desktop\Untitl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70431" y="2276249"/>
              <a:ext cx="615018" cy="43264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0" descr="Image result for nutanix"/>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78914" y="2374683"/>
              <a:ext cx="1074262" cy="174881"/>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69353" y="2209599"/>
              <a:ext cx="859280" cy="47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16" descr="Image result for akamai"/>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50304" y="2251766"/>
              <a:ext cx="936058" cy="34675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8" descr="Image result for windows azur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01958" y="2235717"/>
              <a:ext cx="1499183" cy="4570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96"/>
          <p:cNvGrpSpPr/>
          <p:nvPr/>
        </p:nvGrpSpPr>
        <p:grpSpPr>
          <a:xfrm>
            <a:off x="1787613" y="2970164"/>
            <a:ext cx="6173202" cy="872090"/>
            <a:chOff x="1966592" y="2924974"/>
            <a:chExt cx="6173202" cy="872090"/>
          </a:xfrm>
        </p:grpSpPr>
        <p:pic>
          <p:nvPicPr>
            <p:cNvPr id="98" name="Picture 1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88584" y="3005178"/>
              <a:ext cx="1124844" cy="278708"/>
            </a:xfrm>
            <a:prstGeom prst="rect">
              <a:avLst/>
            </a:prstGeom>
            <a:noFill/>
            <a:ln w="9525">
              <a:noFill/>
              <a:miter lim="800000"/>
              <a:headEnd/>
              <a:tailEnd/>
            </a:ln>
          </p:spPr>
        </p:pic>
        <p:pic>
          <p:nvPicPr>
            <p:cNvPr id="99" name="Picture 10"/>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1966592" y="2971246"/>
              <a:ext cx="864305" cy="389997"/>
            </a:xfrm>
            <a:prstGeom prst="rect">
              <a:avLst/>
            </a:prstGeom>
            <a:noFill/>
            <a:ln w="9525">
              <a:noFill/>
              <a:miter lim="800000"/>
              <a:headEnd/>
              <a:tailEnd/>
            </a:ln>
          </p:spPr>
        </p:pic>
        <p:pic>
          <p:nvPicPr>
            <p:cNvPr id="100" name="Picture 17" descr="Image result for oracl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44441" y="2924974"/>
              <a:ext cx="1038587" cy="33794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0" descr="Image result for saba technologie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04587" y="3382145"/>
              <a:ext cx="875537" cy="41491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2" descr="Image result for livewire for live careers"/>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36539" y="3026920"/>
              <a:ext cx="1003255" cy="327035"/>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4" descr="Image result for sumtotal"/>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543552" y="3412702"/>
              <a:ext cx="961001" cy="370037"/>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6" descr="Image result for litmos"/>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330544" y="3408094"/>
              <a:ext cx="965687" cy="370037"/>
            </a:xfrm>
            <a:prstGeom prst="rect">
              <a:avLst/>
            </a:prstGeom>
            <a:noFill/>
            <a:extLst>
              <a:ext uri="{909E8E84-426E-40DD-AFC4-6F175D3DCCD1}">
                <a14:hiddenFill xmlns:a14="http://schemas.microsoft.com/office/drawing/2010/main">
                  <a:solidFill>
                    <a:srgbClr val="FFFFFF"/>
                  </a:solidFill>
                </a14:hiddenFill>
              </a:ext>
            </a:extLst>
          </p:spPr>
        </p:pic>
      </p:grpSp>
      <p:sp>
        <p:nvSpPr>
          <p:cNvPr id="105" name="Rectangle 104"/>
          <p:cNvSpPr/>
          <p:nvPr/>
        </p:nvSpPr>
        <p:spPr>
          <a:xfrm>
            <a:off x="1642385" y="3969019"/>
            <a:ext cx="7131728" cy="7172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106" name="TextBox 105"/>
          <p:cNvSpPr txBox="1"/>
          <p:nvPr/>
        </p:nvSpPr>
        <p:spPr>
          <a:xfrm>
            <a:off x="358775" y="3993802"/>
            <a:ext cx="1156319" cy="692498"/>
          </a:xfrm>
          <a:prstGeom prst="homePlate">
            <a:avLst>
              <a:gd name="adj" fmla="val 19923"/>
            </a:avLst>
          </a:prstGeom>
          <a:solidFill>
            <a:srgbClr val="C4D89B"/>
          </a:solidFill>
          <a:ln>
            <a:noFill/>
          </a:ln>
        </p:spPr>
        <p:txBody>
          <a:bodyPr wrap="square" rtlCol="0" anchor="ctr">
            <a:noAutofit/>
          </a:bodyPr>
          <a:lstStyle/>
          <a:p>
            <a:pPr defTabSz="685800"/>
            <a:r>
              <a:rPr lang="en-US" sz="1050" b="1" dirty="0">
                <a:solidFill>
                  <a:schemeClr val="bg1"/>
                </a:solidFill>
                <a:latin typeface="Arial" panose="020B0604020202020204" pitchFamily="34" charset="0"/>
                <a:cs typeface="Arial" panose="020B0604020202020204" pitchFamily="34" charset="0"/>
              </a:rPr>
              <a:t>Security Partners</a:t>
            </a:r>
          </a:p>
        </p:txBody>
      </p:sp>
      <p:grpSp>
        <p:nvGrpSpPr>
          <p:cNvPr id="5" name="Group 106"/>
          <p:cNvGrpSpPr/>
          <p:nvPr/>
        </p:nvGrpSpPr>
        <p:grpSpPr>
          <a:xfrm>
            <a:off x="1901284" y="4162171"/>
            <a:ext cx="6308128" cy="389930"/>
            <a:chOff x="2071282" y="4136056"/>
            <a:chExt cx="6308128" cy="389930"/>
          </a:xfrm>
        </p:grpSpPr>
        <p:pic>
          <p:nvPicPr>
            <p:cNvPr id="108" name="Picture 4" descr="Check Point Software Technologies"/>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078800" y="4211193"/>
              <a:ext cx="1329776" cy="25771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6" descr="Image result for symantec"/>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569694" y="4165333"/>
              <a:ext cx="1160749" cy="28257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30" descr="Image result for mcafee"/>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2071282" y="4203709"/>
              <a:ext cx="843782" cy="274333"/>
            </a:xfrm>
            <a:prstGeom prst="rect">
              <a:avLst/>
            </a:prstGeom>
            <a:extLst>
              <a:ext uri="{909E8E84-426E-40DD-AFC4-6F175D3DCCD1}">
                <a14:hiddenFill xmlns:a14="http://schemas.microsoft.com/office/drawing/2010/main">
                  <a:solidFill>
                    <a:srgbClr val="FFFFFF"/>
                  </a:solidFill>
                </a14:hiddenFill>
              </a:ext>
            </a:extLst>
          </p:spPr>
        </p:pic>
        <p:pic>
          <p:nvPicPr>
            <p:cNvPr id="111" name="Picture 32" descr="Image result for trend micro"/>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042355" y="4162772"/>
              <a:ext cx="874477" cy="32723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4" descr="Image result for fortinet"/>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052679" y="4136056"/>
              <a:ext cx="1326731" cy="3899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1028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IN" dirty="0"/>
              <a:t>Recognitions</a:t>
            </a:r>
          </a:p>
        </p:txBody>
      </p:sp>
      <p:sp>
        <p:nvSpPr>
          <p:cNvPr id="10" name="Slide Number Placeholder 9"/>
          <p:cNvSpPr>
            <a:spLocks noGrp="1"/>
          </p:cNvSpPr>
          <p:nvPr>
            <p:ph type="sldNum" sz="quarter" idx="12"/>
          </p:nvPr>
        </p:nvSpPr>
        <p:spPr/>
        <p:txBody>
          <a:bodyPr/>
          <a:lstStyle/>
          <a:p>
            <a:fld id="{00A528DF-D215-450C-9DB5-2AB96B301B6B}" type="slidenum">
              <a:rPr lang="en-US" smtClean="0"/>
              <a:pPr/>
              <a:t>31</a:t>
            </a:fld>
            <a:endParaRPr lang="en-US" dirty="0"/>
          </a:p>
        </p:txBody>
      </p:sp>
      <p:grpSp>
        <p:nvGrpSpPr>
          <p:cNvPr id="2" name="Group 1">
            <a:extLst>
              <a:ext uri="{FF2B5EF4-FFF2-40B4-BE49-F238E27FC236}">
                <a16:creationId xmlns:a16="http://schemas.microsoft.com/office/drawing/2014/main" id="{B24F9F92-50D0-450A-8E03-D03FBDA61A53}"/>
              </a:ext>
            </a:extLst>
          </p:cNvPr>
          <p:cNvGrpSpPr/>
          <p:nvPr/>
        </p:nvGrpSpPr>
        <p:grpSpPr>
          <a:xfrm>
            <a:off x="5401111" y="1037559"/>
            <a:ext cx="1039753" cy="1986887"/>
            <a:chOff x="6964638" y="1240538"/>
            <a:chExt cx="1722000" cy="3290608"/>
          </a:xfrm>
        </p:grpSpPr>
        <p:pic>
          <p:nvPicPr>
            <p:cNvPr id="8" name="Picture 7">
              <a:extLst>
                <a:ext uri="{FF2B5EF4-FFF2-40B4-BE49-F238E27FC236}">
                  <a16:creationId xmlns:a16="http://schemas.microsoft.com/office/drawing/2014/main" id="{83C56A3B-8D0D-4752-9A0D-07E23F9FE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3134" y="3455185"/>
              <a:ext cx="1460580" cy="1075961"/>
            </a:xfrm>
            <a:prstGeom prst="rect">
              <a:avLst/>
            </a:prstGeom>
          </p:spPr>
        </p:pic>
        <p:pic>
          <p:nvPicPr>
            <p:cNvPr id="11" name="Picture 10">
              <a:extLst>
                <a:ext uri="{FF2B5EF4-FFF2-40B4-BE49-F238E27FC236}">
                  <a16:creationId xmlns:a16="http://schemas.microsoft.com/office/drawing/2014/main" id="{17615928-9E1C-415A-B6F9-67CF8CC57D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4638" y="1240538"/>
              <a:ext cx="1722000" cy="1708307"/>
            </a:xfrm>
            <a:prstGeom prst="rect">
              <a:avLst/>
            </a:prstGeom>
          </p:spPr>
        </p:pic>
      </p:grpSp>
      <p:sp>
        <p:nvSpPr>
          <p:cNvPr id="14" name="Rectangle 13">
            <a:extLst>
              <a:ext uri="{FF2B5EF4-FFF2-40B4-BE49-F238E27FC236}">
                <a16:creationId xmlns:a16="http://schemas.microsoft.com/office/drawing/2014/main" id="{DA337DAD-C385-4FC4-8463-CC73F17D11F6}"/>
              </a:ext>
            </a:extLst>
          </p:cNvPr>
          <p:cNvSpPr/>
          <p:nvPr/>
        </p:nvSpPr>
        <p:spPr>
          <a:xfrm>
            <a:off x="358775" y="4413191"/>
            <a:ext cx="4376738" cy="26818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963" tIns="44981" rIns="89963" bIns="44981" rtlCol="0" anchor="ctr"/>
          <a:lstStyle/>
          <a:p>
            <a:pPr algn="ctr" defTabSz="685800"/>
            <a:r>
              <a:rPr lang="en-US" sz="1000" dirty="0">
                <a:solidFill>
                  <a:prstClr val="black"/>
                </a:solidFill>
                <a:latin typeface="+mj-lt"/>
                <a:cs typeface="Arial" panose="020B0604020202020204" pitchFamily="34" charset="0"/>
              </a:rPr>
              <a:t>Sify moves up to the challenger position in the Gartner MQ for Managed Hybrid Cloud Hosting – Asia Pacific (2017)</a:t>
            </a:r>
          </a:p>
        </p:txBody>
      </p:sp>
      <p:grpSp>
        <p:nvGrpSpPr>
          <p:cNvPr id="3" name="Group 25"/>
          <p:cNvGrpSpPr/>
          <p:nvPr/>
        </p:nvGrpSpPr>
        <p:grpSpPr>
          <a:xfrm>
            <a:off x="7493431" y="3308202"/>
            <a:ext cx="940363" cy="1326307"/>
            <a:chOff x="7361550" y="3388872"/>
            <a:chExt cx="1143000" cy="1612110"/>
          </a:xfrm>
        </p:grpSpPr>
        <p:grpSp>
          <p:nvGrpSpPr>
            <p:cNvPr id="4" name="Group 2">
              <a:extLst>
                <a:ext uri="{FF2B5EF4-FFF2-40B4-BE49-F238E27FC236}">
                  <a16:creationId xmlns:a16="http://schemas.microsoft.com/office/drawing/2014/main" id="{E3DC6D50-99B2-4E9A-91DD-D93F22BFA0A2}"/>
                </a:ext>
              </a:extLst>
            </p:cNvPr>
            <p:cNvGrpSpPr/>
            <p:nvPr/>
          </p:nvGrpSpPr>
          <p:grpSpPr>
            <a:xfrm>
              <a:off x="7361550" y="3388872"/>
              <a:ext cx="1143000" cy="1612110"/>
              <a:chOff x="6964639" y="4034345"/>
              <a:chExt cx="1524000" cy="2149481"/>
            </a:xfrm>
          </p:grpSpPr>
          <p:sp>
            <p:nvSpPr>
              <p:cNvPr id="5" name="Rectangle 4">
                <a:extLst>
                  <a:ext uri="{FF2B5EF4-FFF2-40B4-BE49-F238E27FC236}">
                    <a16:creationId xmlns:a16="http://schemas.microsoft.com/office/drawing/2014/main" id="{A8A82B7C-73AD-4949-82F2-656FE3645828}"/>
                  </a:ext>
                </a:extLst>
              </p:cNvPr>
              <p:cNvSpPr/>
              <p:nvPr/>
            </p:nvSpPr>
            <p:spPr>
              <a:xfrm>
                <a:off x="7056605" y="4034345"/>
                <a:ext cx="1295400" cy="1343543"/>
              </a:xfrm>
              <a:prstGeom prst="rect">
                <a:avLst/>
              </a:prstGeom>
              <a:solidFill>
                <a:schemeClr val="bg1"/>
              </a:solidFill>
              <a:ln w="38100">
                <a:solidFill>
                  <a:srgbClr val="4E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825"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4CB37B1-FC50-49CC-8AF4-9BAFE3253FEB}"/>
                  </a:ext>
                </a:extLst>
              </p:cNvPr>
              <p:cNvSpPr txBox="1"/>
              <p:nvPr/>
            </p:nvSpPr>
            <p:spPr>
              <a:xfrm>
                <a:off x="6964639" y="5414387"/>
                <a:ext cx="1524000" cy="769439"/>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defTabSz="685800"/>
                <a:r>
                  <a:rPr lang="en-US" sz="825" b="1" dirty="0">
                    <a:solidFill>
                      <a:prstClr val="black"/>
                    </a:solidFill>
                  </a:rPr>
                  <a:t>Data Center Transformation Services</a:t>
                </a:r>
              </a:p>
              <a:p>
                <a:pPr defTabSz="685800"/>
                <a:r>
                  <a:rPr lang="en-US" sz="825" b="1" dirty="0">
                    <a:solidFill>
                      <a:prstClr val="black"/>
                    </a:solidFill>
                  </a:rPr>
                  <a:t>2018</a:t>
                </a:r>
              </a:p>
            </p:txBody>
          </p:sp>
        </p:grpSp>
        <p:pic>
          <p:nvPicPr>
            <p:cNvPr id="19" name="Picture 18">
              <a:extLst>
                <a:ext uri="{FF2B5EF4-FFF2-40B4-BE49-F238E27FC236}">
                  <a16:creationId xmlns:a16="http://schemas.microsoft.com/office/drawing/2014/main" id="{9170DB60-8CE3-4223-99EB-AD2A7FE6FE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7528" y="3510869"/>
              <a:ext cx="696229" cy="701379"/>
            </a:xfrm>
            <a:prstGeom prst="rect">
              <a:avLst/>
            </a:prstGeom>
            <a:solidFill>
              <a:schemeClr val="bg1"/>
            </a:solidFill>
          </p:spPr>
        </p:pic>
      </p:grpSp>
      <p:grpSp>
        <p:nvGrpSpPr>
          <p:cNvPr id="9" name="Group 24"/>
          <p:cNvGrpSpPr/>
          <p:nvPr/>
        </p:nvGrpSpPr>
        <p:grpSpPr>
          <a:xfrm>
            <a:off x="5401111" y="3296769"/>
            <a:ext cx="1131570" cy="1273248"/>
            <a:chOff x="5543550" y="3388871"/>
            <a:chExt cx="1375410" cy="1547618"/>
          </a:xfrm>
        </p:grpSpPr>
        <p:sp>
          <p:nvSpPr>
            <p:cNvPr id="17" name="Rectangle 16">
              <a:extLst>
                <a:ext uri="{FF2B5EF4-FFF2-40B4-BE49-F238E27FC236}">
                  <a16:creationId xmlns:a16="http://schemas.microsoft.com/office/drawing/2014/main" id="{A8A82B7C-73AD-4949-82F2-656FE3645828}"/>
                </a:ext>
              </a:extLst>
            </p:cNvPr>
            <p:cNvSpPr/>
            <p:nvPr/>
          </p:nvSpPr>
          <p:spPr>
            <a:xfrm>
              <a:off x="5745480" y="3388871"/>
              <a:ext cx="971550" cy="1073022"/>
            </a:xfrm>
            <a:prstGeom prst="rect">
              <a:avLst/>
            </a:prstGeom>
            <a:solidFill>
              <a:schemeClr val="bg1"/>
            </a:solidFill>
            <a:ln w="38100">
              <a:solidFill>
                <a:srgbClr val="4E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825" dirty="0">
                <a:solidFill>
                  <a:prstClr val="black"/>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4CB37B1-FC50-49CC-8AF4-9BAFE3253FEB}"/>
                </a:ext>
              </a:extLst>
            </p:cNvPr>
            <p:cNvSpPr txBox="1"/>
            <p:nvPr/>
          </p:nvSpPr>
          <p:spPr>
            <a:xfrm>
              <a:off x="5543550" y="4486368"/>
              <a:ext cx="1375410" cy="450121"/>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defTabSz="685800"/>
              <a:r>
                <a:rPr lang="en-US" sz="825" b="1" dirty="0">
                  <a:solidFill>
                    <a:prstClr val="black"/>
                  </a:solidFill>
                </a:rPr>
                <a:t>Network Transformation Services</a:t>
              </a:r>
            </a:p>
            <a:p>
              <a:pPr defTabSz="685800"/>
              <a:r>
                <a:rPr lang="en-US" sz="825" b="1" dirty="0">
                  <a:solidFill>
                    <a:prstClr val="black"/>
                  </a:solidFill>
                </a:rPr>
                <a:t>2018</a:t>
              </a:r>
            </a:p>
          </p:txBody>
        </p:sp>
        <p:pic>
          <p:nvPicPr>
            <p:cNvPr id="20" name="Picture 19">
              <a:extLst>
                <a:ext uri="{FF2B5EF4-FFF2-40B4-BE49-F238E27FC236}">
                  <a16:creationId xmlns:a16="http://schemas.microsoft.com/office/drawing/2014/main" id="{9170DB60-8CE3-4223-99EB-AD2A7FE6FE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3141" y="3516257"/>
              <a:ext cx="696229" cy="701379"/>
            </a:xfrm>
            <a:prstGeom prst="rect">
              <a:avLst/>
            </a:prstGeom>
            <a:solidFill>
              <a:schemeClr val="bg1"/>
            </a:solidFill>
          </p:spPr>
        </p:pic>
      </p:grpSp>
      <p:grpSp>
        <p:nvGrpSpPr>
          <p:cNvPr id="16" name="Group 23"/>
          <p:cNvGrpSpPr/>
          <p:nvPr/>
        </p:nvGrpSpPr>
        <p:grpSpPr>
          <a:xfrm>
            <a:off x="7140172" y="975360"/>
            <a:ext cx="1523655" cy="2222555"/>
            <a:chOff x="7029450" y="742950"/>
            <a:chExt cx="1771650" cy="2584304"/>
          </a:xfrm>
        </p:grpSpPr>
        <p:pic>
          <p:nvPicPr>
            <p:cNvPr id="1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1574" y="742950"/>
              <a:ext cx="1515907" cy="137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Image result for Cisco service provider partner of the year 20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3243" y="2163697"/>
              <a:ext cx="903384" cy="99654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4CB37B1-FC50-49CC-8AF4-9BAFE3253FEB}"/>
                </a:ext>
              </a:extLst>
            </p:cNvPr>
            <p:cNvSpPr txBox="1"/>
            <p:nvPr/>
          </p:nvSpPr>
          <p:spPr>
            <a:xfrm>
              <a:off x="7029450" y="3131048"/>
              <a:ext cx="1771650" cy="196206"/>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defTabSz="685800"/>
              <a:r>
                <a:rPr lang="en-US" sz="825" b="1" dirty="0">
                  <a:solidFill>
                    <a:prstClr val="black"/>
                  </a:solidFill>
                </a:rPr>
                <a:t>Partner of the year 2017</a:t>
              </a:r>
            </a:p>
          </p:txBody>
        </p:sp>
      </p:grpSp>
      <p:grpSp>
        <p:nvGrpSpPr>
          <p:cNvPr id="23" name="Group 22"/>
          <p:cNvGrpSpPr/>
          <p:nvPr/>
        </p:nvGrpSpPr>
        <p:grpSpPr>
          <a:xfrm>
            <a:off x="306324" y="975360"/>
            <a:ext cx="4626315" cy="3381878"/>
            <a:chOff x="114301" y="794888"/>
            <a:chExt cx="5086349" cy="3714750"/>
          </a:xfrm>
        </p:grpSpPr>
        <p:pic>
          <p:nvPicPr>
            <p:cNvPr id="13" name="Picture 12">
              <a:extLst>
                <a:ext uri="{FF2B5EF4-FFF2-40B4-BE49-F238E27FC236}">
                  <a16:creationId xmlns:a16="http://schemas.microsoft.com/office/drawing/2014/main" id="{4EF0FBE9-CE8A-45D0-8940-EF65337293F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14301" y="794888"/>
              <a:ext cx="5086349" cy="3714750"/>
            </a:xfrm>
            <a:prstGeom prst="rect">
              <a:avLst/>
            </a:prstGeom>
          </p:spPr>
        </p:pic>
        <p:cxnSp>
          <p:nvCxnSpPr>
            <p:cNvPr id="15" name="Straight Connector 14"/>
            <p:cNvCxnSpPr/>
            <p:nvPr/>
          </p:nvCxnSpPr>
          <p:spPr>
            <a:xfrm>
              <a:off x="1502106" y="2526521"/>
              <a:ext cx="5715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1485900" y="2400281"/>
              <a:ext cx="742950" cy="1714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03662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online shopping">
            <a:extLst>
              <a:ext uri="{FF2B5EF4-FFF2-40B4-BE49-F238E27FC236}">
                <a16:creationId xmlns:a16="http://schemas.microsoft.com/office/drawing/2014/main" id="{79684620-E122-4D8A-A936-7631744594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800" r="6724" b="23400"/>
          <a:stretch/>
        </p:blipFill>
        <p:spPr bwMode="auto">
          <a:xfrm>
            <a:off x="1" y="1120705"/>
            <a:ext cx="9144000" cy="28819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097306"/>
            <a:ext cx="9140764" cy="46800"/>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9" name="Rectangle 8"/>
          <p:cNvSpPr/>
          <p:nvPr/>
        </p:nvSpPr>
        <p:spPr>
          <a:xfrm>
            <a:off x="0" y="4002649"/>
            <a:ext cx="9140764" cy="46800"/>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16" name="Rectangle 15"/>
          <p:cNvSpPr/>
          <p:nvPr/>
        </p:nvSpPr>
        <p:spPr>
          <a:xfrm>
            <a:off x="-3237" y="1140852"/>
            <a:ext cx="9144001" cy="2861796"/>
          </a:xfrm>
          <a:prstGeom prst="rect">
            <a:avLst/>
          </a:prstGeom>
          <a:solidFill>
            <a:schemeClr val="tx1">
              <a:lumMod val="75000"/>
              <a:lumOff val="25000"/>
              <a:alpha val="18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itle 1"/>
          <p:cNvSpPr txBox="1">
            <a:spLocks/>
          </p:cNvSpPr>
          <p:nvPr/>
        </p:nvSpPr>
        <p:spPr>
          <a:xfrm>
            <a:off x="358775" y="2342545"/>
            <a:ext cx="7920000" cy="461665"/>
          </a:xfrm>
          <a:prstGeom prst="rect">
            <a:avLst/>
          </a:prstGeom>
        </p:spPr>
        <p:txBody>
          <a:bodyPr lIns="0" anchor="b" anchorCtr="0">
            <a:spAutoFit/>
          </a:bodyPr>
          <a:lstStyle>
            <a:lvl1pPr algn="l" defTabSz="1003960" rtl="0" eaLnBrk="1" latinLnBrk="0" hangingPunct="1">
              <a:spcBef>
                <a:spcPct val="0"/>
              </a:spcBef>
              <a:buNone/>
              <a:defRPr lang="en-GB" sz="2400" kern="1200">
                <a:solidFill>
                  <a:schemeClr val="tx2"/>
                </a:solidFill>
                <a:latin typeface="+mj-lt"/>
                <a:ea typeface="+mj-ea"/>
                <a:cs typeface="+mj-cs"/>
              </a:defRPr>
            </a:lvl1pPr>
          </a:lstStyle>
          <a:p>
            <a:pPr defTabSz="914286"/>
            <a:r>
              <a:rPr lang="en-US" cap="all" dirty="0" err="1">
                <a:solidFill>
                  <a:schemeClr val="bg1"/>
                </a:solidFill>
                <a:latin typeface="Trebuchet MS" pitchFamily="34" charset="0"/>
              </a:rPr>
              <a:t>Sify</a:t>
            </a:r>
            <a:r>
              <a:rPr lang="en-US" cap="all" dirty="0">
                <a:solidFill>
                  <a:schemeClr val="bg1"/>
                </a:solidFill>
                <a:latin typeface="Trebuchet MS" pitchFamily="34" charset="0"/>
              </a:rPr>
              <a:t> customer references </a:t>
            </a:r>
          </a:p>
        </p:txBody>
      </p:sp>
    </p:spTree>
    <p:extLst>
      <p:ext uri="{BB962C8B-B14F-4D97-AF65-F5344CB8AC3E}">
        <p14:creationId xmlns:p14="http://schemas.microsoft.com/office/powerpoint/2010/main" val="2790704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customers </a:t>
            </a:r>
          </a:p>
        </p:txBody>
      </p:sp>
      <p:pic>
        <p:nvPicPr>
          <p:cNvPr id="1026" name="Picture 2" descr="Image result for paytm logo">
            <a:hlinkClick r:id="rId2"/>
          </p:cNvPr>
          <p:cNvPicPr>
            <a:picLocks noChangeAspect="1" noChangeArrowheads="1"/>
          </p:cNvPicPr>
          <p:nvPr/>
        </p:nvPicPr>
        <p:blipFill>
          <a:blip r:embed="rId3" cstate="print"/>
          <a:srcRect/>
          <a:stretch>
            <a:fillRect/>
          </a:stretch>
        </p:blipFill>
        <p:spPr bwMode="auto">
          <a:xfrm>
            <a:off x="358775" y="1046163"/>
            <a:ext cx="1998921" cy="666307"/>
          </a:xfrm>
          <a:prstGeom prst="rect">
            <a:avLst/>
          </a:prstGeom>
          <a:noFill/>
        </p:spPr>
      </p:pic>
      <p:pic>
        <p:nvPicPr>
          <p:cNvPr id="1028" name="Picture 4" descr="Image result for mobikwik logo">
            <a:hlinkClick r:id="rId4"/>
          </p:cNvPr>
          <p:cNvPicPr>
            <a:picLocks noChangeAspect="1" noChangeArrowheads="1"/>
          </p:cNvPicPr>
          <p:nvPr/>
        </p:nvPicPr>
        <p:blipFill>
          <a:blip r:embed="rId5" cstate="print"/>
          <a:srcRect/>
          <a:stretch>
            <a:fillRect/>
          </a:stretch>
        </p:blipFill>
        <p:spPr bwMode="auto">
          <a:xfrm>
            <a:off x="358775" y="1467116"/>
            <a:ext cx="2557685" cy="1488256"/>
          </a:xfrm>
          <a:prstGeom prst="rect">
            <a:avLst/>
          </a:prstGeom>
          <a:noFill/>
        </p:spPr>
      </p:pic>
      <p:pic>
        <p:nvPicPr>
          <p:cNvPr id="1032" name="Picture 8" descr="Image result for oyo roomslogo">
            <a:hlinkClick r:id="rId6"/>
          </p:cNvPr>
          <p:cNvPicPr>
            <a:picLocks noChangeAspect="1" noChangeArrowheads="1"/>
          </p:cNvPicPr>
          <p:nvPr/>
        </p:nvPicPr>
        <p:blipFill>
          <a:blip r:embed="rId7" cstate="print"/>
          <a:srcRect/>
          <a:stretch>
            <a:fillRect/>
          </a:stretch>
        </p:blipFill>
        <p:spPr bwMode="auto">
          <a:xfrm>
            <a:off x="191386" y="1998441"/>
            <a:ext cx="2413591" cy="2413592"/>
          </a:xfrm>
          <a:prstGeom prst="rect">
            <a:avLst/>
          </a:prstGeom>
          <a:noFill/>
        </p:spPr>
      </p:pic>
      <p:pic>
        <p:nvPicPr>
          <p:cNvPr id="1034" name="Picture 10" descr="Image result for meritnation logo">
            <a:hlinkClick r:id="rId8"/>
          </p:cNvPr>
          <p:cNvPicPr>
            <a:picLocks noChangeAspect="1" noChangeArrowheads="1"/>
          </p:cNvPicPr>
          <p:nvPr/>
        </p:nvPicPr>
        <p:blipFill>
          <a:blip r:embed="rId9" cstate="print"/>
          <a:srcRect/>
          <a:stretch>
            <a:fillRect/>
          </a:stretch>
        </p:blipFill>
        <p:spPr bwMode="auto">
          <a:xfrm>
            <a:off x="499251" y="3551237"/>
            <a:ext cx="3467100" cy="1133476"/>
          </a:xfrm>
          <a:prstGeom prst="rect">
            <a:avLst/>
          </a:prstGeom>
          <a:noFill/>
        </p:spPr>
      </p:pic>
      <p:pic>
        <p:nvPicPr>
          <p:cNvPr id="1036" name="Picture 12" descr="Image result for near buy logo">
            <a:hlinkClick r:id="rId10"/>
          </p:cNvPr>
          <p:cNvPicPr>
            <a:picLocks noChangeAspect="1" noChangeArrowheads="1"/>
          </p:cNvPicPr>
          <p:nvPr/>
        </p:nvPicPr>
        <p:blipFill>
          <a:blip r:embed="rId11" cstate="print"/>
          <a:srcRect/>
          <a:stretch>
            <a:fillRect/>
          </a:stretch>
        </p:blipFill>
        <p:spPr bwMode="auto">
          <a:xfrm>
            <a:off x="2882014" y="1046163"/>
            <a:ext cx="2633995" cy="774395"/>
          </a:xfrm>
          <a:prstGeom prst="rect">
            <a:avLst/>
          </a:prstGeom>
          <a:noFill/>
        </p:spPr>
      </p:pic>
      <p:pic>
        <p:nvPicPr>
          <p:cNvPr id="1038" name="Picture 14" descr="Image result for lenskart logo">
            <a:hlinkClick r:id="rId12"/>
          </p:cNvPr>
          <p:cNvPicPr>
            <a:picLocks noChangeAspect="1" noChangeArrowheads="1"/>
          </p:cNvPicPr>
          <p:nvPr/>
        </p:nvPicPr>
        <p:blipFill>
          <a:blip r:embed="rId13" cstate="print"/>
          <a:srcRect/>
          <a:stretch>
            <a:fillRect/>
          </a:stretch>
        </p:blipFill>
        <p:spPr bwMode="auto">
          <a:xfrm>
            <a:off x="3120434" y="1988288"/>
            <a:ext cx="1613491" cy="1613491"/>
          </a:xfrm>
          <a:prstGeom prst="rect">
            <a:avLst/>
          </a:prstGeom>
          <a:noFill/>
        </p:spPr>
      </p:pic>
      <p:pic>
        <p:nvPicPr>
          <p:cNvPr id="1040" name="Picture 16" descr="Image result for stalkbuylove logo">
            <a:hlinkClick r:id="rId14"/>
          </p:cNvPr>
          <p:cNvPicPr>
            <a:picLocks noChangeAspect="1" noChangeArrowheads="1"/>
          </p:cNvPicPr>
          <p:nvPr/>
        </p:nvPicPr>
        <p:blipFill>
          <a:blip r:embed="rId15" cstate="print"/>
          <a:srcRect/>
          <a:stretch>
            <a:fillRect/>
          </a:stretch>
        </p:blipFill>
        <p:spPr bwMode="auto">
          <a:xfrm>
            <a:off x="4573588" y="3808835"/>
            <a:ext cx="3283541" cy="875878"/>
          </a:xfrm>
          <a:prstGeom prst="rect">
            <a:avLst/>
          </a:prstGeom>
          <a:noFill/>
        </p:spPr>
      </p:pic>
      <p:pic>
        <p:nvPicPr>
          <p:cNvPr id="1042" name="Picture 18" descr="Image result for collegedunia logo">
            <a:hlinkClick r:id="rId16"/>
          </p:cNvPr>
          <p:cNvPicPr>
            <a:picLocks noChangeAspect="1" noChangeArrowheads="1"/>
          </p:cNvPicPr>
          <p:nvPr/>
        </p:nvPicPr>
        <p:blipFill>
          <a:blip r:embed="rId17" cstate="print"/>
          <a:srcRect/>
          <a:stretch>
            <a:fillRect/>
          </a:stretch>
        </p:blipFill>
        <p:spPr bwMode="auto">
          <a:xfrm>
            <a:off x="5883386" y="1046163"/>
            <a:ext cx="2124075" cy="733426"/>
          </a:xfrm>
          <a:prstGeom prst="rect">
            <a:avLst/>
          </a:prstGeom>
          <a:noFill/>
        </p:spPr>
      </p:pic>
      <p:pic>
        <p:nvPicPr>
          <p:cNvPr id="1044" name="Picture 20" descr="Image result for easemytrip logo">
            <a:hlinkClick r:id="rId18"/>
          </p:cNvPr>
          <p:cNvPicPr>
            <a:picLocks noChangeAspect="1" noChangeArrowheads="1"/>
          </p:cNvPicPr>
          <p:nvPr/>
        </p:nvPicPr>
        <p:blipFill>
          <a:blip r:embed="rId19" cstate="print"/>
          <a:srcRect/>
          <a:stretch>
            <a:fillRect/>
          </a:stretch>
        </p:blipFill>
        <p:spPr bwMode="auto">
          <a:xfrm>
            <a:off x="4981242" y="2109597"/>
            <a:ext cx="2089409" cy="730403"/>
          </a:xfrm>
          <a:prstGeom prst="rect">
            <a:avLst/>
          </a:prstGeom>
          <a:noFill/>
        </p:spPr>
      </p:pic>
      <p:pic>
        <p:nvPicPr>
          <p:cNvPr id="1046" name="Picture 22" descr="Image result for grofers logo">
            <a:hlinkClick r:id="rId20"/>
          </p:cNvPr>
          <p:cNvPicPr>
            <a:picLocks noChangeAspect="1" noChangeArrowheads="1"/>
          </p:cNvPicPr>
          <p:nvPr/>
        </p:nvPicPr>
        <p:blipFill>
          <a:blip r:embed="rId21" cstate="print"/>
          <a:srcRect/>
          <a:stretch>
            <a:fillRect/>
          </a:stretch>
        </p:blipFill>
        <p:spPr bwMode="auto">
          <a:xfrm>
            <a:off x="7407460" y="1660805"/>
            <a:ext cx="1369828" cy="1465716"/>
          </a:xfrm>
          <a:prstGeom prst="rect">
            <a:avLst/>
          </a:prstGeom>
          <a:noFill/>
        </p:spPr>
      </p:pic>
      <p:pic>
        <p:nvPicPr>
          <p:cNvPr id="1048" name="Picture 24" descr="Image result for policy bazaar logo">
            <a:hlinkClick r:id="rId22"/>
          </p:cNvPr>
          <p:cNvPicPr>
            <a:picLocks noChangeAspect="1" noChangeArrowheads="1"/>
          </p:cNvPicPr>
          <p:nvPr/>
        </p:nvPicPr>
        <p:blipFill>
          <a:blip r:embed="rId23" cstate="print"/>
          <a:srcRect/>
          <a:stretch>
            <a:fillRect/>
          </a:stretch>
        </p:blipFill>
        <p:spPr bwMode="auto">
          <a:xfrm>
            <a:off x="4972750" y="3091351"/>
            <a:ext cx="2645815" cy="683207"/>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of e-commerce</a:t>
            </a:r>
          </a:p>
        </p:txBody>
      </p:sp>
      <p:graphicFrame>
        <p:nvGraphicFramePr>
          <p:cNvPr id="6" name="Content Placeholder 5"/>
          <p:cNvGraphicFramePr>
            <a:graphicFrameLocks noGrp="1"/>
          </p:cNvGraphicFramePr>
          <p:nvPr>
            <p:ph idx="1"/>
          </p:nvPr>
        </p:nvGraphicFramePr>
        <p:xfrm>
          <a:off x="361950" y="1025525"/>
          <a:ext cx="8415339" cy="3268610"/>
        </p:xfrm>
        <a:graphic>
          <a:graphicData uri="http://schemas.openxmlformats.org/drawingml/2006/table">
            <a:tbl>
              <a:tblPr firstRow="1" bandRow="1">
                <a:tableStyleId>{5C22544A-7EE6-4342-B048-85BDC9FD1C3A}</a:tableStyleId>
              </a:tblPr>
              <a:tblGrid>
                <a:gridCol w="1504950">
                  <a:extLst>
                    <a:ext uri="{9D8B030D-6E8A-4147-A177-3AD203B41FA5}">
                      <a16:colId xmlns:a16="http://schemas.microsoft.com/office/drawing/2014/main" val="20000"/>
                    </a:ext>
                  </a:extLst>
                </a:gridCol>
                <a:gridCol w="1857375">
                  <a:extLst>
                    <a:ext uri="{9D8B030D-6E8A-4147-A177-3AD203B41FA5}">
                      <a16:colId xmlns:a16="http://schemas.microsoft.com/office/drawing/2014/main" val="20001"/>
                    </a:ext>
                  </a:extLst>
                </a:gridCol>
                <a:gridCol w="5053014">
                  <a:extLst>
                    <a:ext uri="{9D8B030D-6E8A-4147-A177-3AD203B41FA5}">
                      <a16:colId xmlns:a16="http://schemas.microsoft.com/office/drawing/2014/main" val="20002"/>
                    </a:ext>
                  </a:extLst>
                </a:gridCol>
              </a:tblGrid>
              <a:tr h="250825">
                <a:tc>
                  <a:txBody>
                    <a:bodyPr/>
                    <a:lstStyle/>
                    <a:p>
                      <a:r>
                        <a:rPr lang="en-US" sz="1000" dirty="0"/>
                        <a:t>Trend</a:t>
                      </a:r>
                    </a:p>
                  </a:txBody>
                  <a:tcPr/>
                </a:tc>
                <a:tc>
                  <a:txBody>
                    <a:bodyPr/>
                    <a:lstStyle/>
                    <a:p>
                      <a:r>
                        <a:rPr lang="en-US" sz="1000" dirty="0"/>
                        <a:t>Current Scenario</a:t>
                      </a:r>
                    </a:p>
                  </a:txBody>
                  <a:tcPr/>
                </a:tc>
                <a:tc>
                  <a:txBody>
                    <a:bodyPr/>
                    <a:lstStyle/>
                    <a:p>
                      <a:r>
                        <a:rPr lang="en-US" sz="1000" dirty="0"/>
                        <a:t>Future Scenario</a:t>
                      </a:r>
                      <a:r>
                        <a:rPr lang="en-US" sz="1000" baseline="0" dirty="0"/>
                        <a:t> and </a:t>
                      </a:r>
                      <a:r>
                        <a:rPr lang="en-US" sz="1000" dirty="0"/>
                        <a:t>Benefits (Customer/</a:t>
                      </a:r>
                      <a:r>
                        <a:rPr lang="en-US" sz="1000" baseline="0" dirty="0"/>
                        <a:t> organization)</a:t>
                      </a:r>
                      <a:endParaRPr lang="en-US" sz="1000" dirty="0"/>
                    </a:p>
                  </a:txBody>
                  <a:tcPr/>
                </a:tc>
                <a:extLst>
                  <a:ext uri="{0D108BD9-81ED-4DB2-BD59-A6C34878D82A}">
                    <a16:rowId xmlns:a16="http://schemas.microsoft.com/office/drawing/2014/main" val="10000"/>
                  </a:ext>
                </a:extLst>
              </a:tr>
              <a:tr h="609865">
                <a:tc>
                  <a:txBody>
                    <a:bodyPr/>
                    <a:lstStyle/>
                    <a:p>
                      <a:r>
                        <a:rPr lang="en-US" sz="1000" dirty="0"/>
                        <a:t>Data</a:t>
                      </a:r>
                      <a:r>
                        <a:rPr lang="en-US" sz="1000" baseline="0" dirty="0"/>
                        <a:t> Storage</a:t>
                      </a:r>
                      <a:endParaRPr lang="en-US" sz="1000" dirty="0"/>
                    </a:p>
                  </a:txBody>
                  <a:tcPr/>
                </a:tc>
                <a:tc>
                  <a:txBody>
                    <a:bodyPr/>
                    <a:lstStyle/>
                    <a:p>
                      <a:r>
                        <a:rPr lang="en-US" sz="1000" dirty="0"/>
                        <a:t>On-premise</a:t>
                      </a:r>
                    </a:p>
                  </a:txBody>
                  <a:tcPr/>
                </a:tc>
                <a:tc>
                  <a:txBody>
                    <a:bodyPr/>
                    <a:lstStyle/>
                    <a:p>
                      <a:pPr marL="171450" indent="-171450" algn="just" defTabSz="1287377">
                        <a:buFont typeface="Arial" panose="020B0604020202020204" pitchFamily="34" charset="0"/>
                        <a:buChar char="•"/>
                      </a:pPr>
                      <a:r>
                        <a:rPr lang="en-US" sz="1000" kern="0" dirty="0" err="1">
                          <a:solidFill>
                            <a:srgbClr val="000000"/>
                          </a:solidFill>
                          <a:cs typeface="Arial"/>
                          <a:sym typeface="Arial"/>
                        </a:rPr>
                        <a:t>IaaS</a:t>
                      </a:r>
                      <a:r>
                        <a:rPr lang="en-US" sz="1000" kern="0" dirty="0">
                          <a:solidFill>
                            <a:srgbClr val="000000"/>
                          </a:solidFill>
                          <a:cs typeface="Arial"/>
                          <a:sym typeface="Arial"/>
                        </a:rPr>
                        <a:t> &amp; </a:t>
                      </a:r>
                      <a:r>
                        <a:rPr lang="en-US" sz="1000" kern="0" dirty="0" err="1">
                          <a:solidFill>
                            <a:srgbClr val="000000"/>
                          </a:solidFill>
                          <a:cs typeface="Arial"/>
                          <a:sym typeface="Arial"/>
                        </a:rPr>
                        <a:t>SaaS</a:t>
                      </a:r>
                      <a:r>
                        <a:rPr lang="en-US" sz="1000" kern="0" dirty="0">
                          <a:solidFill>
                            <a:srgbClr val="000000"/>
                          </a:solidFill>
                          <a:cs typeface="Arial"/>
                          <a:sym typeface="Arial"/>
                        </a:rPr>
                        <a:t> models provide flexibility in developing new sites with considerable reduction in time to go-live. </a:t>
                      </a:r>
                    </a:p>
                    <a:p>
                      <a:pPr marL="171450" indent="-171450" algn="just" defTabSz="1287377">
                        <a:buFont typeface="Arial" panose="020B0604020202020204" pitchFamily="34" charset="0"/>
                        <a:buChar char="•"/>
                      </a:pPr>
                      <a:r>
                        <a:rPr lang="en-US" sz="1000" kern="0" dirty="0">
                          <a:solidFill>
                            <a:srgbClr val="000000"/>
                          </a:solidFill>
                          <a:cs typeface="Arial"/>
                          <a:sym typeface="Arial"/>
                        </a:rPr>
                        <a:t>Data</a:t>
                      </a:r>
                      <a:r>
                        <a:rPr lang="en-US" sz="1000" kern="0" baseline="0" dirty="0">
                          <a:solidFill>
                            <a:srgbClr val="000000"/>
                          </a:solidFill>
                          <a:cs typeface="Arial"/>
                          <a:sym typeface="Arial"/>
                        </a:rPr>
                        <a:t> security, easy backup and data recovery</a:t>
                      </a:r>
                      <a:endParaRPr lang="en-US" sz="1000" kern="0" dirty="0">
                        <a:solidFill>
                          <a:srgbClr val="000000"/>
                        </a:solidFill>
                        <a:cs typeface="Arial"/>
                        <a:sym typeface="Arial"/>
                      </a:endParaRPr>
                    </a:p>
                  </a:txBody>
                  <a:tcPr/>
                </a:tc>
                <a:extLst>
                  <a:ext uri="{0D108BD9-81ED-4DB2-BD59-A6C34878D82A}">
                    <a16:rowId xmlns:a16="http://schemas.microsoft.com/office/drawing/2014/main" val="10001"/>
                  </a:ext>
                </a:extLst>
              </a:tr>
              <a:tr h="609865">
                <a:tc>
                  <a:txBody>
                    <a:bodyPr/>
                    <a:lstStyle/>
                    <a:p>
                      <a:r>
                        <a:rPr lang="en-US" sz="1000" dirty="0"/>
                        <a:t>Customer</a:t>
                      </a:r>
                      <a:r>
                        <a:rPr lang="en-US" sz="1000" baseline="0" dirty="0"/>
                        <a:t> experience</a:t>
                      </a:r>
                      <a:endParaRPr lang="en-US" sz="1000" dirty="0"/>
                    </a:p>
                  </a:txBody>
                  <a:tcPr/>
                </a:tc>
                <a:tc>
                  <a:txBody>
                    <a:bodyPr/>
                    <a:lstStyle/>
                    <a:p>
                      <a:pPr marL="114300" indent="-114300">
                        <a:buFont typeface="Arial" pitchFamily="34" charset="0"/>
                        <a:buChar char="•"/>
                      </a:pPr>
                      <a:r>
                        <a:rPr lang="en-US" sz="1000" dirty="0"/>
                        <a:t>Images</a:t>
                      </a:r>
                      <a:r>
                        <a:rPr lang="en-US" sz="1000" baseline="0" dirty="0"/>
                        <a:t> of the product in different angles</a:t>
                      </a:r>
                    </a:p>
                    <a:p>
                      <a:pPr marL="114300" indent="-114300">
                        <a:buFont typeface="Arial" pitchFamily="34" charset="0"/>
                        <a:buChar char="•"/>
                      </a:pPr>
                      <a:r>
                        <a:rPr lang="en-US" sz="1000" baseline="0" dirty="0"/>
                        <a:t>Dimensions of the products mentioned separately</a:t>
                      </a:r>
                      <a:endParaRPr lang="en-US" sz="1000" dirty="0"/>
                    </a:p>
                  </a:txBody>
                  <a:tcPr/>
                </a:tc>
                <a:tc>
                  <a:txBody>
                    <a:bodyPr/>
                    <a:lstStyle/>
                    <a:p>
                      <a:pPr marL="171450" indent="-171450" algn="just" defTabSz="1287377">
                        <a:buFont typeface="Arial" panose="020B0604020202020204" pitchFamily="34" charset="0"/>
                        <a:buChar char="•"/>
                      </a:pPr>
                      <a:r>
                        <a:rPr lang="en-US" sz="1000" kern="0" dirty="0">
                          <a:solidFill>
                            <a:srgbClr val="000000"/>
                          </a:solidFill>
                          <a:cs typeface="Arial"/>
                          <a:sym typeface="Arial"/>
                        </a:rPr>
                        <a:t>Customers who typically shop online, with the</a:t>
                      </a:r>
                      <a:r>
                        <a:rPr lang="en-US" sz="1000" kern="0" baseline="0" dirty="0">
                          <a:solidFill>
                            <a:srgbClr val="000000"/>
                          </a:solidFill>
                          <a:cs typeface="Arial"/>
                          <a:sym typeface="Arial"/>
                        </a:rPr>
                        <a:t> help of augmented reality</a:t>
                      </a:r>
                      <a:r>
                        <a:rPr lang="en-US" sz="1000" kern="0" dirty="0">
                          <a:solidFill>
                            <a:srgbClr val="000000"/>
                          </a:solidFill>
                          <a:cs typeface="Arial"/>
                          <a:sym typeface="Arial"/>
                        </a:rPr>
                        <a:t> have the chance to view the product in form of a model they can interact with in the same manner they would if they were visiting a physical store</a:t>
                      </a:r>
                    </a:p>
                    <a:p>
                      <a:pPr marL="171450" indent="-171450" algn="just" defTabSz="1287377">
                        <a:buFont typeface="Arial" panose="020B0604020202020204" pitchFamily="34" charset="0"/>
                        <a:buChar char="•"/>
                      </a:pPr>
                      <a:r>
                        <a:rPr lang="en-US" sz="1000" kern="0" dirty="0">
                          <a:solidFill>
                            <a:srgbClr val="000000"/>
                          </a:solidFill>
                          <a:cs typeface="Arial"/>
                          <a:sym typeface="Arial"/>
                        </a:rPr>
                        <a:t>Not only can the</a:t>
                      </a:r>
                      <a:r>
                        <a:rPr lang="en-US" sz="1000" kern="0" baseline="0" dirty="0">
                          <a:solidFill>
                            <a:srgbClr val="000000"/>
                          </a:solidFill>
                          <a:cs typeface="Arial"/>
                          <a:sym typeface="Arial"/>
                        </a:rPr>
                        <a:t> buyers</a:t>
                      </a:r>
                      <a:r>
                        <a:rPr lang="en-US" sz="1000" kern="0" dirty="0">
                          <a:solidFill>
                            <a:srgbClr val="000000"/>
                          </a:solidFill>
                          <a:cs typeface="Arial"/>
                          <a:sym typeface="Arial"/>
                        </a:rPr>
                        <a:t> interact with the product but also can they explore its functionalities</a:t>
                      </a:r>
                    </a:p>
                  </a:txBody>
                  <a:tcPr/>
                </a:tc>
                <a:extLst>
                  <a:ext uri="{0D108BD9-81ED-4DB2-BD59-A6C34878D82A}">
                    <a16:rowId xmlns:a16="http://schemas.microsoft.com/office/drawing/2014/main" val="10002"/>
                  </a:ext>
                </a:extLst>
              </a:tr>
              <a:tr h="609865">
                <a:tc>
                  <a:txBody>
                    <a:bodyPr/>
                    <a:lstStyle/>
                    <a:p>
                      <a:r>
                        <a:rPr lang="en-US" sz="1000" dirty="0"/>
                        <a:t>Customer Support</a:t>
                      </a:r>
                    </a:p>
                  </a:txBody>
                  <a:tcPr/>
                </a:tc>
                <a:tc>
                  <a:txBody>
                    <a:bodyPr/>
                    <a:lstStyle/>
                    <a:p>
                      <a:r>
                        <a:rPr lang="en-US" sz="1000" dirty="0"/>
                        <a:t>Outsourcing to BPOs</a:t>
                      </a:r>
                      <a:r>
                        <a:rPr lang="en-US" sz="1000" baseline="0" dirty="0"/>
                        <a:t> or hiring resources </a:t>
                      </a:r>
                      <a:endParaRPr lang="en-US" sz="1000" dirty="0"/>
                    </a:p>
                  </a:txBody>
                  <a:tcPr/>
                </a:tc>
                <a:tc>
                  <a:txBody>
                    <a:bodyPr/>
                    <a:lstStyle/>
                    <a:p>
                      <a:pPr marL="171450" indent="-171450">
                        <a:buFont typeface="Arial" pitchFamily="34" charset="0"/>
                        <a:buChar char="•"/>
                      </a:pPr>
                      <a:r>
                        <a:rPr lang="en-US" sz="1000" dirty="0"/>
                        <a:t>Customers: </a:t>
                      </a:r>
                      <a:r>
                        <a:rPr lang="en-US" sz="1000" dirty="0" err="1"/>
                        <a:t>Chatbots</a:t>
                      </a:r>
                      <a:r>
                        <a:rPr lang="en-US" sz="1000" dirty="0"/>
                        <a:t> provide prompt and accurate information and help resolve customers’ queries faster and better</a:t>
                      </a:r>
                    </a:p>
                    <a:p>
                      <a:pPr marL="171450" indent="-171450">
                        <a:buFont typeface="Arial" pitchFamily="34" charset="0"/>
                        <a:buChar char="•"/>
                      </a:pPr>
                      <a:r>
                        <a:rPr lang="en-US" sz="1000" dirty="0"/>
                        <a:t>Recommendation</a:t>
                      </a:r>
                      <a:r>
                        <a:rPr lang="en-US" sz="1000" baseline="0" dirty="0"/>
                        <a:t> Engines analyze customer buying behavior and recommend products to the customers</a:t>
                      </a:r>
                    </a:p>
                    <a:p>
                      <a:pPr marL="171450" indent="-171450">
                        <a:buFont typeface="Arial" pitchFamily="34" charset="0"/>
                        <a:buChar char="•"/>
                      </a:pPr>
                      <a:r>
                        <a:rPr lang="en-US" sz="1000" baseline="0" dirty="0"/>
                        <a:t>Organization: </a:t>
                      </a:r>
                      <a:r>
                        <a:rPr lang="en-US" sz="1000" baseline="0" dirty="0" err="1"/>
                        <a:t>Capex</a:t>
                      </a:r>
                      <a:r>
                        <a:rPr lang="en-US" sz="1000" baseline="0" dirty="0"/>
                        <a:t>/</a:t>
                      </a:r>
                      <a:r>
                        <a:rPr lang="en-US" sz="1000" baseline="0" dirty="0" err="1"/>
                        <a:t>opex</a:t>
                      </a:r>
                      <a:r>
                        <a:rPr lang="en-US" sz="1000" baseline="0" dirty="0"/>
                        <a:t> reduction</a:t>
                      </a:r>
                      <a:endParaRPr lang="en-US" sz="1000" dirty="0"/>
                    </a:p>
                  </a:txBody>
                  <a:tcPr/>
                </a:tc>
                <a:extLst>
                  <a:ext uri="{0D108BD9-81ED-4DB2-BD59-A6C34878D82A}">
                    <a16:rowId xmlns:a16="http://schemas.microsoft.com/office/drawing/2014/main" val="10003"/>
                  </a:ext>
                </a:extLst>
              </a:tr>
              <a:tr h="609865">
                <a:tc>
                  <a:txBody>
                    <a:bodyPr/>
                    <a:lstStyle/>
                    <a:p>
                      <a:r>
                        <a:rPr lang="en-US" sz="1000" dirty="0"/>
                        <a:t>Inventory/Supply chain</a:t>
                      </a:r>
                      <a:r>
                        <a:rPr lang="en-US" sz="1000" baseline="0" dirty="0"/>
                        <a:t> </a:t>
                      </a:r>
                      <a:r>
                        <a:rPr lang="en-US" sz="1000" dirty="0"/>
                        <a:t> Management</a:t>
                      </a:r>
                    </a:p>
                  </a:txBody>
                  <a:tcPr/>
                </a:tc>
                <a:tc>
                  <a:txBody>
                    <a:bodyPr/>
                    <a:lstStyle/>
                    <a:p>
                      <a:pPr marL="114300" indent="-114300">
                        <a:buFont typeface="Arial" pitchFamily="34" charset="0"/>
                        <a:buChar char="•"/>
                      </a:pPr>
                      <a:r>
                        <a:rPr lang="en-US" sz="1000" dirty="0"/>
                        <a:t>Manual methods to track inventory </a:t>
                      </a:r>
                    </a:p>
                    <a:p>
                      <a:pPr marL="114300" indent="-114300">
                        <a:buFont typeface="Arial" pitchFamily="34" charset="0"/>
                        <a:buChar char="•"/>
                      </a:pPr>
                      <a:r>
                        <a:rPr lang="en-US" sz="1000" dirty="0"/>
                        <a:t>Real time</a:t>
                      </a:r>
                      <a:r>
                        <a:rPr lang="en-US" sz="1000" baseline="0" dirty="0"/>
                        <a:t> tracking not possible or very difficult</a:t>
                      </a:r>
                      <a:endParaRPr lang="en-US" sz="1000" dirty="0"/>
                    </a:p>
                  </a:txBody>
                  <a:tcPr/>
                </a:tc>
                <a:tc>
                  <a:txBody>
                    <a:bodyPr/>
                    <a:lstStyle/>
                    <a:p>
                      <a:pPr marL="171450" indent="-171450">
                        <a:buFont typeface="Arial" pitchFamily="34" charset="0"/>
                        <a:buChar char="•"/>
                      </a:pPr>
                      <a:r>
                        <a:rPr lang="en-US" sz="1000" dirty="0"/>
                        <a:t> </a:t>
                      </a:r>
                      <a:r>
                        <a:rPr lang="en-US" sz="1000" kern="0" dirty="0" err="1">
                          <a:solidFill>
                            <a:srgbClr val="000000"/>
                          </a:solidFill>
                          <a:cs typeface="Arial"/>
                          <a:sym typeface="Arial"/>
                        </a:rPr>
                        <a:t>IoT</a:t>
                      </a:r>
                      <a:r>
                        <a:rPr lang="en-US" sz="1000" kern="0" dirty="0">
                          <a:solidFill>
                            <a:srgbClr val="000000"/>
                          </a:solidFill>
                          <a:cs typeface="Arial"/>
                          <a:sym typeface="Arial"/>
                        </a:rPr>
                        <a:t> sensors and RFID tags make management of inventory in real-time possible, streamlining the entire flow</a:t>
                      </a:r>
                    </a:p>
                    <a:p>
                      <a:pPr marL="171450" indent="-171450">
                        <a:buFont typeface="Arial" pitchFamily="34" charset="0"/>
                        <a:buChar char="•"/>
                      </a:pPr>
                      <a:r>
                        <a:rPr lang="en-US" sz="1000" kern="0" dirty="0">
                          <a:solidFill>
                            <a:srgbClr val="000000"/>
                          </a:solidFill>
                          <a:latin typeface="+mn-lt"/>
                          <a:ea typeface="+mn-ea"/>
                          <a:cs typeface="Arial"/>
                          <a:sym typeface="Arial"/>
                        </a:rPr>
                        <a:t>Robotic process automation (RPA) allows supply chain leaders to cut costs, eliminate keying errors, speed up processes and link applications</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Relevance of </a:t>
            </a:r>
            <a:r>
              <a:rPr lang="en-US" dirty="0" err="1"/>
              <a:t>ict</a:t>
            </a:r>
            <a:r>
              <a:rPr lang="en-US" dirty="0"/>
              <a:t> in the digital transformation journey</a:t>
            </a:r>
          </a:p>
        </p:txBody>
      </p:sp>
      <p:graphicFrame>
        <p:nvGraphicFramePr>
          <p:cNvPr id="6" name="Table 5"/>
          <p:cNvGraphicFramePr>
            <a:graphicFrameLocks noGrp="1"/>
          </p:cNvGraphicFramePr>
          <p:nvPr>
            <p:extLst>
              <p:ext uri="{D42A27DB-BD31-4B8C-83A1-F6EECF244321}">
                <p14:modId xmlns:p14="http://schemas.microsoft.com/office/powerpoint/2010/main" val="1696330635"/>
              </p:ext>
            </p:extLst>
          </p:nvPr>
        </p:nvGraphicFramePr>
        <p:xfrm>
          <a:off x="358775" y="1010042"/>
          <a:ext cx="8418513" cy="2904751"/>
        </p:xfrm>
        <a:graphic>
          <a:graphicData uri="http://schemas.openxmlformats.org/drawingml/2006/table">
            <a:tbl>
              <a:tblPr firstRow="1" bandRow="1">
                <a:tableStyleId>{5C22544A-7EE6-4342-B048-85BDC9FD1C3A}</a:tableStyleId>
              </a:tblPr>
              <a:tblGrid>
                <a:gridCol w="1870782">
                  <a:extLst>
                    <a:ext uri="{9D8B030D-6E8A-4147-A177-3AD203B41FA5}">
                      <a16:colId xmlns:a16="http://schemas.microsoft.com/office/drawing/2014/main" val="20000"/>
                    </a:ext>
                  </a:extLst>
                </a:gridCol>
                <a:gridCol w="3585661">
                  <a:extLst>
                    <a:ext uri="{9D8B030D-6E8A-4147-A177-3AD203B41FA5}">
                      <a16:colId xmlns:a16="http://schemas.microsoft.com/office/drawing/2014/main" val="20001"/>
                    </a:ext>
                  </a:extLst>
                </a:gridCol>
                <a:gridCol w="2962070">
                  <a:extLst>
                    <a:ext uri="{9D8B030D-6E8A-4147-A177-3AD203B41FA5}">
                      <a16:colId xmlns:a16="http://schemas.microsoft.com/office/drawing/2014/main" val="20002"/>
                    </a:ext>
                  </a:extLst>
                </a:gridCol>
              </a:tblGrid>
              <a:tr h="277935">
                <a:tc>
                  <a:txBody>
                    <a:bodyPr/>
                    <a:lstStyle/>
                    <a:p>
                      <a:r>
                        <a:rPr lang="en-US" sz="1000" baseline="0" dirty="0"/>
                        <a:t>Trend</a:t>
                      </a:r>
                      <a:endParaRPr lang="en-US" sz="1000" dirty="0"/>
                    </a:p>
                  </a:txBody>
                  <a:tcPr marL="128016" marR="128016" marT="65024" marB="65024"/>
                </a:tc>
                <a:tc>
                  <a:txBody>
                    <a:bodyPr/>
                    <a:lstStyle/>
                    <a:p>
                      <a:r>
                        <a:rPr lang="en-US" sz="1000" dirty="0"/>
                        <a:t>Future</a:t>
                      </a:r>
                      <a:r>
                        <a:rPr lang="en-US" sz="1000" baseline="0" dirty="0"/>
                        <a:t> Technology</a:t>
                      </a:r>
                      <a:endParaRPr lang="en-US" sz="1000" dirty="0"/>
                    </a:p>
                  </a:txBody>
                  <a:tcPr marL="128016" marR="128016" marT="65024" marB="65024"/>
                </a:tc>
                <a:tc>
                  <a:txBody>
                    <a:bodyPr/>
                    <a:lstStyle/>
                    <a:p>
                      <a:r>
                        <a:rPr lang="en-US" sz="1000" dirty="0"/>
                        <a:t>ICT</a:t>
                      </a:r>
                      <a:r>
                        <a:rPr lang="en-US" sz="1000" baseline="0" dirty="0"/>
                        <a:t> Enablement</a:t>
                      </a:r>
                      <a:endParaRPr lang="en-US" sz="1000" dirty="0"/>
                    </a:p>
                  </a:txBody>
                  <a:tcPr marL="128016" marR="128016" marT="65024" marB="65024"/>
                </a:tc>
                <a:extLst>
                  <a:ext uri="{0D108BD9-81ED-4DB2-BD59-A6C34878D82A}">
                    <a16:rowId xmlns:a16="http://schemas.microsoft.com/office/drawing/2014/main" val="10000"/>
                  </a:ext>
                </a:extLst>
              </a:tr>
              <a:tr h="577864">
                <a:tc>
                  <a:txBody>
                    <a:bodyPr/>
                    <a:lstStyle/>
                    <a:p>
                      <a:r>
                        <a:rPr lang="en-US" sz="1000" dirty="0"/>
                        <a:t>Data</a:t>
                      </a:r>
                      <a:r>
                        <a:rPr lang="en-US" sz="1000" baseline="0" dirty="0"/>
                        <a:t> Storage</a:t>
                      </a:r>
                      <a:endParaRPr lang="en-US" sz="1000" dirty="0"/>
                    </a:p>
                  </a:txBody>
                  <a:tcPr/>
                </a:tc>
                <a:tc>
                  <a:txBody>
                    <a:bodyPr/>
                    <a:lstStyle/>
                    <a:p>
                      <a:r>
                        <a:rPr lang="en-US" sz="1000" dirty="0"/>
                        <a:t>Cloud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kern="1200" dirty="0">
                          <a:solidFill>
                            <a:schemeClr val="tx1"/>
                          </a:solidFill>
                          <a:latin typeface="Calibri" pitchFamily="34" charset="0"/>
                          <a:cs typeface="Arial" panose="020B0604020202020204" pitchFamily="34" charset="0"/>
                        </a:rPr>
                        <a:t>Analytics,</a:t>
                      </a:r>
                      <a:r>
                        <a:rPr lang="en-IN" sz="1000" kern="1200" baseline="0" dirty="0">
                          <a:solidFill>
                            <a:schemeClr val="tx1"/>
                          </a:solidFill>
                          <a:latin typeface="Calibri" pitchFamily="34" charset="0"/>
                          <a:cs typeface="Arial" panose="020B0604020202020204" pitchFamily="34" charset="0"/>
                        </a:rPr>
                        <a:t> Cloud based applications &amp; Cloud Infrastructure, Security</a:t>
                      </a:r>
                      <a:endParaRPr lang="en-US" sz="1000" dirty="0"/>
                    </a:p>
                  </a:txBody>
                  <a:tcPr marL="128016" marR="128016" marT="65024" marB="65024"/>
                </a:tc>
                <a:extLst>
                  <a:ext uri="{0D108BD9-81ED-4DB2-BD59-A6C34878D82A}">
                    <a16:rowId xmlns:a16="http://schemas.microsoft.com/office/drawing/2014/main" val="10001"/>
                  </a:ext>
                </a:extLst>
              </a:tr>
              <a:tr h="637683">
                <a:tc>
                  <a:txBody>
                    <a:bodyPr/>
                    <a:lstStyle/>
                    <a:p>
                      <a:r>
                        <a:rPr lang="en-US" sz="1000" dirty="0"/>
                        <a:t>Customer</a:t>
                      </a:r>
                      <a:r>
                        <a:rPr lang="en-US" sz="1000" baseline="0" dirty="0"/>
                        <a:t> experience</a:t>
                      </a:r>
                      <a:endParaRPr lang="en-US" sz="1000" dirty="0"/>
                    </a:p>
                  </a:txBody>
                  <a:tcPr/>
                </a:tc>
                <a:tc>
                  <a:txBody>
                    <a:bodyPr/>
                    <a:lstStyle/>
                    <a:p>
                      <a:r>
                        <a:rPr lang="en-US" sz="1000" dirty="0"/>
                        <a:t>Augmented Reality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cap="none" dirty="0">
                          <a:solidFill>
                            <a:schemeClr val="tx1"/>
                          </a:solidFill>
                          <a:latin typeface="Calibri" pitchFamily="34" charset="0"/>
                          <a:ea typeface="+mn-ea"/>
                          <a:cs typeface="Arial" panose="020B0604020202020204" pitchFamily="34" charset="0"/>
                          <a:sym typeface="Arial"/>
                        </a:rPr>
                        <a:t>Connectivity,</a:t>
                      </a:r>
                      <a:r>
                        <a:rPr lang="en-IN" sz="1000" b="0" i="0" u="none" strike="noStrike" kern="1200" cap="none" baseline="0" dirty="0">
                          <a:solidFill>
                            <a:schemeClr val="tx1"/>
                          </a:solidFill>
                          <a:latin typeface="Calibri" pitchFamily="34" charset="0"/>
                          <a:ea typeface="+mn-ea"/>
                          <a:cs typeface="Arial" panose="020B0604020202020204" pitchFamily="34" charset="0"/>
                          <a:sym typeface="Arial"/>
                        </a:rPr>
                        <a:t> Applications</a:t>
                      </a:r>
                      <a:endParaRPr lang="en-IN" sz="1000" b="0" i="0" u="none" strike="noStrike" kern="1200" cap="none" dirty="0">
                        <a:solidFill>
                          <a:schemeClr val="tx1"/>
                        </a:solidFill>
                        <a:latin typeface="Calibri" pitchFamily="34" charset="0"/>
                        <a:ea typeface="+mn-ea"/>
                        <a:cs typeface="Arial" panose="020B0604020202020204" pitchFamily="34" charset="0"/>
                        <a:sym typeface="Arial"/>
                      </a:endParaRPr>
                    </a:p>
                  </a:txBody>
                  <a:tcPr marL="128016" marR="128016" marT="65024" marB="65024"/>
                </a:tc>
                <a:extLst>
                  <a:ext uri="{0D108BD9-81ED-4DB2-BD59-A6C34878D82A}">
                    <a16:rowId xmlns:a16="http://schemas.microsoft.com/office/drawing/2014/main" val="10002"/>
                  </a:ext>
                </a:extLst>
              </a:tr>
              <a:tr h="637683">
                <a:tc>
                  <a:txBody>
                    <a:bodyPr/>
                    <a:lstStyle/>
                    <a:p>
                      <a:r>
                        <a:rPr lang="en-US" sz="1000" dirty="0"/>
                        <a:t>Customer Support</a:t>
                      </a:r>
                    </a:p>
                  </a:txBody>
                  <a:tcPr/>
                </a:tc>
                <a:tc>
                  <a:txBody>
                    <a:bodyPr/>
                    <a:lstStyle/>
                    <a:p>
                      <a:r>
                        <a:rPr lang="en-US" sz="1000" dirty="0"/>
                        <a:t>Artificial Intelligence</a:t>
                      </a:r>
                    </a:p>
                  </a:txBody>
                  <a:tcPr/>
                </a:tc>
                <a:tc>
                  <a:txBody>
                    <a:bodyPr/>
                    <a:lstStyle/>
                    <a:p>
                      <a:r>
                        <a:rPr lang="en-IN" sz="1000" b="0" i="0" u="none" strike="noStrike" kern="1200" cap="none" baseline="0" dirty="0">
                          <a:solidFill>
                            <a:schemeClr val="tx1"/>
                          </a:solidFill>
                          <a:latin typeface="Calibri" pitchFamily="34" charset="0"/>
                          <a:ea typeface="+mn-ea"/>
                          <a:cs typeface="Arial" panose="020B0604020202020204" pitchFamily="34" charset="0"/>
                          <a:sym typeface="Arial"/>
                        </a:rPr>
                        <a:t>Cloud based Applications &amp; Cloud Infrastructure, Network, Security</a:t>
                      </a:r>
                      <a:endParaRPr lang="en-US" sz="1000" b="0" i="0" u="none" strike="noStrike" kern="1200" cap="none" dirty="0">
                        <a:solidFill>
                          <a:schemeClr val="tx1"/>
                        </a:solidFill>
                        <a:latin typeface="Calibri" pitchFamily="34" charset="0"/>
                        <a:ea typeface="+mn-ea"/>
                        <a:cs typeface="Arial" panose="020B0604020202020204" pitchFamily="34" charset="0"/>
                        <a:sym typeface="Arial"/>
                      </a:endParaRPr>
                    </a:p>
                  </a:txBody>
                  <a:tcPr marL="128016" marR="128016" marT="65024" marB="65024"/>
                </a:tc>
                <a:extLst>
                  <a:ext uri="{0D108BD9-81ED-4DB2-BD59-A6C34878D82A}">
                    <a16:rowId xmlns:a16="http://schemas.microsoft.com/office/drawing/2014/main" val="10003"/>
                  </a:ext>
                </a:extLst>
              </a:tr>
              <a:tr h="769073">
                <a:tc>
                  <a:txBody>
                    <a:bodyPr/>
                    <a:lstStyle/>
                    <a:p>
                      <a:r>
                        <a:rPr lang="en-US" sz="1000" dirty="0"/>
                        <a:t>Inventory/Supply chain</a:t>
                      </a:r>
                      <a:r>
                        <a:rPr lang="en-US" sz="1000" baseline="0" dirty="0"/>
                        <a:t> </a:t>
                      </a:r>
                      <a:r>
                        <a:rPr lang="en-US" sz="1000" dirty="0"/>
                        <a:t> Management</a:t>
                      </a:r>
                    </a:p>
                  </a:txBody>
                  <a:tcPr/>
                </a:tc>
                <a:tc>
                  <a:txBody>
                    <a:bodyPr/>
                    <a:lstStyle/>
                    <a:p>
                      <a:r>
                        <a:rPr lang="en-US" sz="1000" dirty="0" err="1"/>
                        <a:t>IoT</a:t>
                      </a:r>
                      <a:endParaRPr lang="en-US" sz="1000" dirty="0"/>
                    </a:p>
                    <a:p>
                      <a:r>
                        <a:rPr lang="en-US" sz="1000" dirty="0" err="1"/>
                        <a:t>Blockchain</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cap="none" baseline="0" dirty="0">
                          <a:solidFill>
                            <a:schemeClr val="tx1"/>
                          </a:solidFill>
                          <a:latin typeface="Calibri" pitchFamily="34" charset="0"/>
                          <a:ea typeface="+mn-ea"/>
                          <a:cs typeface="Arial" panose="020B0604020202020204" pitchFamily="34" charset="0"/>
                          <a:sym typeface="Arial"/>
                        </a:rPr>
                        <a:t>Network, Cloud based applications &amp; cloud infrastructure, Security</a:t>
                      </a:r>
                      <a:endParaRPr lang="en-IN" sz="1000" b="0" i="0" u="none" strike="noStrike" kern="1200" cap="none" dirty="0">
                        <a:solidFill>
                          <a:schemeClr val="tx1"/>
                        </a:solidFill>
                        <a:latin typeface="Calibri" pitchFamily="34" charset="0"/>
                        <a:ea typeface="+mn-ea"/>
                        <a:cs typeface="Arial" panose="020B0604020202020204" pitchFamily="34" charset="0"/>
                        <a:sym typeface="Arial"/>
                      </a:endParaRPr>
                    </a:p>
                  </a:txBody>
                  <a:tcPr marL="128016" marR="128016" marT="65024" marB="65024"/>
                </a:tc>
                <a:extLst>
                  <a:ext uri="{0D108BD9-81ED-4DB2-BD59-A6C34878D82A}">
                    <a16:rowId xmlns:a16="http://schemas.microsoft.com/office/drawing/2014/main" val="10004"/>
                  </a:ext>
                </a:extLst>
              </a:tr>
            </a:tbl>
          </a:graphicData>
        </a:graphic>
      </p:graphicFrame>
      <p:sp>
        <p:nvSpPr>
          <p:cNvPr id="7" name="Rectangle 6"/>
          <p:cNvSpPr/>
          <p:nvPr/>
        </p:nvSpPr>
        <p:spPr>
          <a:xfrm>
            <a:off x="0" y="1704975"/>
            <a:ext cx="9144000" cy="1457325"/>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Cloud is the foundation of all future technologies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online shopping">
            <a:extLst>
              <a:ext uri="{FF2B5EF4-FFF2-40B4-BE49-F238E27FC236}">
                <a16:creationId xmlns:a16="http://schemas.microsoft.com/office/drawing/2014/main" id="{79684620-E122-4D8A-A936-7631744594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800" r="6724" b="23400"/>
          <a:stretch/>
        </p:blipFill>
        <p:spPr bwMode="auto">
          <a:xfrm>
            <a:off x="1" y="1120705"/>
            <a:ext cx="9144000" cy="28819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097306"/>
            <a:ext cx="9140764" cy="46800"/>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9" name="Rectangle 8"/>
          <p:cNvSpPr/>
          <p:nvPr/>
        </p:nvSpPr>
        <p:spPr>
          <a:xfrm>
            <a:off x="0" y="4002649"/>
            <a:ext cx="9140764" cy="46800"/>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16" name="Rectangle 15"/>
          <p:cNvSpPr/>
          <p:nvPr/>
        </p:nvSpPr>
        <p:spPr>
          <a:xfrm>
            <a:off x="-3237" y="1140852"/>
            <a:ext cx="9144001" cy="2861796"/>
          </a:xfrm>
          <a:prstGeom prst="rect">
            <a:avLst/>
          </a:prstGeom>
          <a:solidFill>
            <a:schemeClr val="tx1">
              <a:lumMod val="75000"/>
              <a:lumOff val="25000"/>
              <a:alpha val="18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itle 1"/>
          <p:cNvSpPr txBox="1">
            <a:spLocks/>
          </p:cNvSpPr>
          <p:nvPr/>
        </p:nvSpPr>
        <p:spPr>
          <a:xfrm>
            <a:off x="358775" y="2342545"/>
            <a:ext cx="7920000" cy="461665"/>
          </a:xfrm>
          <a:prstGeom prst="rect">
            <a:avLst/>
          </a:prstGeom>
        </p:spPr>
        <p:txBody>
          <a:bodyPr lIns="0" anchor="b" anchorCtr="0">
            <a:spAutoFit/>
          </a:bodyPr>
          <a:lstStyle>
            <a:lvl1pPr algn="l" defTabSz="1003960" rtl="0" eaLnBrk="1" latinLnBrk="0" hangingPunct="1">
              <a:spcBef>
                <a:spcPct val="0"/>
              </a:spcBef>
              <a:buNone/>
              <a:defRPr lang="en-GB" sz="2400" kern="1200">
                <a:solidFill>
                  <a:schemeClr val="tx2"/>
                </a:solidFill>
                <a:latin typeface="+mj-lt"/>
                <a:ea typeface="+mj-ea"/>
                <a:cs typeface="+mj-cs"/>
              </a:defRPr>
            </a:lvl1pPr>
          </a:lstStyle>
          <a:p>
            <a:pPr defTabSz="914286"/>
            <a:r>
              <a:rPr lang="en-US" cap="all" dirty="0">
                <a:solidFill>
                  <a:schemeClr val="bg1"/>
                </a:solidFill>
                <a:latin typeface="Trebuchet MS" pitchFamily="34" charset="0"/>
              </a:rPr>
              <a:t>Cloud adoption and </a:t>
            </a:r>
            <a:r>
              <a:rPr lang="en-US" cap="all" dirty="0" err="1">
                <a:solidFill>
                  <a:schemeClr val="bg1"/>
                </a:solidFill>
                <a:latin typeface="Trebuchet MS" pitchFamily="34" charset="0"/>
              </a:rPr>
              <a:t>sify</a:t>
            </a:r>
            <a:r>
              <a:rPr lang="en-US" cap="all" dirty="0">
                <a:solidFill>
                  <a:schemeClr val="bg1"/>
                </a:solidFill>
                <a:latin typeface="Trebuchet MS" pitchFamily="34" charset="0"/>
              </a:rPr>
              <a:t> relevance in e-commerce</a:t>
            </a:r>
          </a:p>
        </p:txBody>
      </p:sp>
    </p:spTree>
    <p:extLst>
      <p:ext uri="{BB962C8B-B14F-4D97-AF65-F5344CB8AC3E}">
        <p14:creationId xmlns:p14="http://schemas.microsoft.com/office/powerpoint/2010/main" val="279070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42393" y="2182935"/>
            <a:ext cx="2170304" cy="1610522"/>
            <a:chOff x="418641" y="1204437"/>
            <a:chExt cx="2891483" cy="1014567"/>
          </a:xfrm>
        </p:grpSpPr>
        <p:sp>
          <p:nvSpPr>
            <p:cNvPr id="5" name="Rounded Rectangle 4"/>
            <p:cNvSpPr/>
            <p:nvPr/>
          </p:nvSpPr>
          <p:spPr>
            <a:xfrm>
              <a:off x="418641" y="1446754"/>
              <a:ext cx="2891483" cy="772250"/>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a:solidFill>
                    <a:schemeClr val="tx1"/>
                  </a:solidFill>
                  <a:latin typeface="+mj-lt"/>
                  <a:cs typeface="Calibri" panose="020F0502020204030204" pitchFamily="34" charset="0"/>
                </a:rPr>
                <a:t>Biggest Challenges in e-commerce sector -</a:t>
              </a:r>
            </a:p>
            <a:p>
              <a:pPr marL="171450" indent="-171450">
                <a:buFont typeface="Arial" panose="020B0604020202020204" pitchFamily="34" charset="0"/>
                <a:buChar char="•"/>
              </a:pPr>
              <a:r>
                <a:rPr lang="en-US" sz="1100" b="1" dirty="0">
                  <a:solidFill>
                    <a:schemeClr val="tx1"/>
                  </a:solidFill>
                  <a:latin typeface="+mj-lt"/>
                  <a:cs typeface="Calibri" panose="020F0502020204030204" pitchFamily="34" charset="0"/>
                </a:rPr>
                <a:t>Changing demands and market scenarios</a:t>
              </a:r>
            </a:p>
            <a:p>
              <a:pPr marL="171450" indent="-171450">
                <a:buFont typeface="Arial" panose="020B0604020202020204" pitchFamily="34" charset="0"/>
                <a:buChar char="•"/>
              </a:pPr>
              <a:r>
                <a:rPr lang="en-US" sz="1100" b="1" dirty="0">
                  <a:solidFill>
                    <a:schemeClr val="tx1"/>
                  </a:solidFill>
                  <a:latin typeface="+mj-lt"/>
                  <a:cs typeface="Calibri" panose="020F0502020204030204" pitchFamily="34" charset="0"/>
                </a:rPr>
                <a:t>Customer loyalty </a:t>
              </a:r>
            </a:p>
            <a:p>
              <a:pPr marL="171450" indent="-171450">
                <a:buFont typeface="Arial" panose="020B0604020202020204" pitchFamily="34" charset="0"/>
                <a:buChar char="•"/>
              </a:pPr>
              <a:r>
                <a:rPr lang="en-US" sz="1100" b="1" dirty="0" err="1">
                  <a:solidFill>
                    <a:schemeClr val="tx1"/>
                  </a:solidFill>
                  <a:latin typeface="+mj-lt"/>
                  <a:cs typeface="Calibri" panose="020F0502020204030204" pitchFamily="34" charset="0"/>
                </a:rPr>
                <a:t>Capex</a:t>
              </a:r>
              <a:r>
                <a:rPr lang="en-US" sz="1100" b="1" dirty="0">
                  <a:solidFill>
                    <a:schemeClr val="tx1"/>
                  </a:solidFill>
                  <a:latin typeface="+mj-lt"/>
                  <a:cs typeface="Calibri" panose="020F0502020204030204" pitchFamily="34" charset="0"/>
                </a:rPr>
                <a:t>/</a:t>
              </a:r>
              <a:r>
                <a:rPr lang="en-US" sz="1100" b="1" dirty="0" err="1">
                  <a:solidFill>
                    <a:schemeClr val="tx1"/>
                  </a:solidFill>
                  <a:latin typeface="+mj-lt"/>
                  <a:cs typeface="Calibri" panose="020F0502020204030204" pitchFamily="34" charset="0"/>
                </a:rPr>
                <a:t>opex</a:t>
              </a:r>
              <a:endParaRPr lang="en-US" sz="1100" b="1" dirty="0">
                <a:solidFill>
                  <a:schemeClr val="tx1"/>
                </a:solidFill>
                <a:latin typeface="+mj-lt"/>
                <a:cs typeface="Calibri" panose="020F0502020204030204" pitchFamily="34" charset="0"/>
              </a:endParaRPr>
            </a:p>
          </p:txBody>
        </p:sp>
        <p:sp>
          <p:nvSpPr>
            <p:cNvPr id="6" name="Rectangle 5"/>
            <p:cNvSpPr/>
            <p:nvPr/>
          </p:nvSpPr>
          <p:spPr>
            <a:xfrm>
              <a:off x="1158289" y="1204437"/>
              <a:ext cx="1439870" cy="193888"/>
            </a:xfrm>
            <a:prstGeom prst="rect">
              <a:avLst/>
            </a:prstGeom>
          </p:spPr>
          <p:txBody>
            <a:bodyPr wrap="none">
              <a:spAutoFit/>
            </a:bodyPr>
            <a:lstStyle/>
            <a:p>
              <a:pPr algn="ctr"/>
              <a:r>
                <a:rPr lang="en-US" sz="1400" b="1" dirty="0">
                  <a:latin typeface="+mj-lt"/>
                  <a:cs typeface="Calibri" panose="020F0502020204030204" pitchFamily="34" charset="0"/>
                </a:rPr>
                <a:t>Challenges</a:t>
              </a:r>
            </a:p>
          </p:txBody>
        </p:sp>
      </p:grpSp>
      <p:grpSp>
        <p:nvGrpSpPr>
          <p:cNvPr id="3" name="Group 6"/>
          <p:cNvGrpSpPr/>
          <p:nvPr/>
        </p:nvGrpSpPr>
        <p:grpSpPr>
          <a:xfrm>
            <a:off x="5180430" y="1023938"/>
            <a:ext cx="2204312" cy="568634"/>
            <a:chOff x="5539944" y="1204436"/>
            <a:chExt cx="2936791" cy="626851"/>
          </a:xfrm>
        </p:grpSpPr>
        <p:sp>
          <p:nvSpPr>
            <p:cNvPr id="8" name="Rounded Rectangle 7"/>
            <p:cNvSpPr/>
            <p:nvPr/>
          </p:nvSpPr>
          <p:spPr>
            <a:xfrm>
              <a:off x="5539944" y="1512213"/>
              <a:ext cx="2936791" cy="319074"/>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100" b="1" dirty="0">
                  <a:solidFill>
                    <a:schemeClr val="tx1"/>
                  </a:solidFill>
                  <a:latin typeface="+mj-lt"/>
                  <a:cs typeface="Calibri" panose="020F0502020204030204" pitchFamily="34" charset="0"/>
                </a:rPr>
                <a:t>Cloud enabled infrastructure</a:t>
              </a:r>
            </a:p>
          </p:txBody>
        </p:sp>
        <p:sp>
          <p:nvSpPr>
            <p:cNvPr id="9" name="Rectangle 8"/>
            <p:cNvSpPr/>
            <p:nvPr/>
          </p:nvSpPr>
          <p:spPr>
            <a:xfrm>
              <a:off x="6431495" y="1204436"/>
              <a:ext cx="1153690" cy="339287"/>
            </a:xfrm>
            <a:prstGeom prst="rect">
              <a:avLst/>
            </a:prstGeom>
          </p:spPr>
          <p:txBody>
            <a:bodyPr wrap="none">
              <a:spAutoFit/>
            </a:bodyPr>
            <a:lstStyle/>
            <a:p>
              <a:pPr algn="ctr"/>
              <a:r>
                <a:rPr lang="en-US" sz="1400" b="1" dirty="0">
                  <a:latin typeface="+mj-lt"/>
                  <a:cs typeface="Calibri" panose="020F0502020204030204" pitchFamily="34" charset="0"/>
                </a:rPr>
                <a:t>Solution</a:t>
              </a:r>
            </a:p>
          </p:txBody>
        </p:sp>
      </p:grpSp>
      <p:grpSp>
        <p:nvGrpSpPr>
          <p:cNvPr id="4" name="Group 11"/>
          <p:cNvGrpSpPr/>
          <p:nvPr/>
        </p:nvGrpSpPr>
        <p:grpSpPr>
          <a:xfrm>
            <a:off x="3954859" y="1800584"/>
            <a:ext cx="4646881" cy="2761024"/>
            <a:chOff x="1979303" y="1577725"/>
            <a:chExt cx="6761514" cy="3043701"/>
          </a:xfrm>
        </p:grpSpPr>
        <p:grpSp>
          <p:nvGrpSpPr>
            <p:cNvPr id="7" name="Group 1"/>
            <p:cNvGrpSpPr/>
            <p:nvPr/>
          </p:nvGrpSpPr>
          <p:grpSpPr>
            <a:xfrm>
              <a:off x="1979303" y="1577725"/>
              <a:ext cx="6761514" cy="3043701"/>
              <a:chOff x="893620" y="1371599"/>
              <a:chExt cx="7364088" cy="3636821"/>
            </a:xfrm>
          </p:grpSpPr>
          <p:sp>
            <p:nvSpPr>
              <p:cNvPr id="18" name="Isosceles Triangle 17"/>
              <p:cNvSpPr/>
              <p:nvPr/>
            </p:nvSpPr>
            <p:spPr>
              <a:xfrm>
                <a:off x="893620" y="1371599"/>
                <a:ext cx="7342910" cy="1252164"/>
              </a:xfrm>
              <a:prstGeom prst="triangle">
                <a:avLst/>
              </a:pr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p:txBody>
          </p:sp>
          <p:sp>
            <p:nvSpPr>
              <p:cNvPr id="19" name="Rectangle 18"/>
              <p:cNvSpPr/>
              <p:nvPr/>
            </p:nvSpPr>
            <p:spPr>
              <a:xfrm rot="5400000">
                <a:off x="5998860" y="2749572"/>
                <a:ext cx="990600" cy="3527096"/>
              </a:xfrm>
              <a:prstGeom prst="rect">
                <a:avLst/>
              </a:prstGeom>
              <a:solidFill>
                <a:schemeClr val="accent4">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effectLst/>
                  <a:uLnTx/>
                  <a:uFillTx/>
                  <a:latin typeface="+mj-lt"/>
                  <a:ea typeface="+mn-ea"/>
                  <a:cs typeface="+mn-cs"/>
                </a:endParaRPr>
              </a:p>
            </p:txBody>
          </p:sp>
          <p:sp>
            <p:nvSpPr>
              <p:cNvPr id="20" name="Rectangle 19"/>
              <p:cNvSpPr/>
              <p:nvPr/>
            </p:nvSpPr>
            <p:spPr>
              <a:xfrm rot="5400000">
                <a:off x="2328847" y="2584323"/>
                <a:ext cx="990600" cy="3857593"/>
              </a:xfrm>
              <a:prstGeom prst="rect">
                <a:avLst/>
              </a:prstGeom>
              <a:solidFill>
                <a:schemeClr val="accent5">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p:txBody>
          </p:sp>
          <p:sp>
            <p:nvSpPr>
              <p:cNvPr id="27" name="TextBox 26"/>
              <p:cNvSpPr txBox="1"/>
              <p:nvPr/>
            </p:nvSpPr>
            <p:spPr>
              <a:xfrm>
                <a:off x="1029136" y="4165421"/>
                <a:ext cx="3735175" cy="770266"/>
              </a:xfrm>
              <a:prstGeom prst="rect">
                <a:avLst/>
              </a:prstGeom>
              <a:noFill/>
            </p:spPr>
            <p:txBody>
              <a:bodyPr wrap="square" rtlCol="0">
                <a:spAutoFit/>
              </a:bodyPr>
              <a:lstStyle/>
              <a:p>
                <a:pPr algn="ctr"/>
                <a:r>
                  <a:rPr lang="en-US" sz="800" dirty="0"/>
                  <a:t> With cloud computing, the costs of developing and maintaining IT infrastructure cuts down since there is no need to  invest in hardware or software infrastructure</a:t>
                </a:r>
                <a:endParaRPr lang="en-US" sz="800" kern="1200" dirty="0">
                  <a:latin typeface="+mj-lt"/>
                  <a:ea typeface="+mn-ea"/>
                  <a:cs typeface="+mn-cs"/>
                </a:endParaRPr>
              </a:p>
            </p:txBody>
          </p:sp>
          <p:sp>
            <p:nvSpPr>
              <p:cNvPr id="28" name="TextBox 27"/>
              <p:cNvSpPr txBox="1"/>
              <p:nvPr/>
            </p:nvSpPr>
            <p:spPr>
              <a:xfrm>
                <a:off x="4673895" y="4053429"/>
                <a:ext cx="3499564" cy="770266"/>
              </a:xfrm>
              <a:prstGeom prst="rect">
                <a:avLst/>
              </a:prstGeom>
              <a:noFill/>
            </p:spPr>
            <p:txBody>
              <a:bodyPr wrap="square" rtlCol="0">
                <a:spAutoFit/>
              </a:bodyPr>
              <a:lstStyle>
                <a:defPPr marR="0" lvl="0" algn="l" rtl="0">
                  <a:lnSpc>
                    <a:spcPct val="100000"/>
                  </a:lnSpc>
                  <a:spcBef>
                    <a:spcPts val="0"/>
                  </a:spcBef>
                  <a:spcAft>
                    <a:spcPts val="0"/>
                  </a:spcAft>
                </a:defPPr>
                <a:lvl1pPr algn="ctr">
                  <a:defRPr sz="1100" kern="1200">
                    <a:solidFill>
                      <a:prstClr val="white"/>
                    </a:solidFill>
                    <a:latin typeface="Calibri"/>
                    <a:ea typeface="+mn-ea"/>
                    <a:cs typeface="+mn-cs"/>
                  </a:defRPr>
                </a:lvl1pPr>
              </a:lstStyle>
              <a:p>
                <a:r>
                  <a:rPr lang="en-US" sz="800" dirty="0">
                    <a:solidFill>
                      <a:schemeClr val="tx1"/>
                    </a:solidFill>
                  </a:rPr>
                  <a:t>Cloud-based architectures are disaster tolerant. A cloud-based platform with built-in redundancy can save the business from data loss. It keeps the data secure, backed-up and easily accessible</a:t>
                </a:r>
                <a:endParaRPr lang="en-US" sz="800" dirty="0">
                  <a:solidFill>
                    <a:schemeClr val="tx1"/>
                  </a:solidFill>
                  <a:latin typeface="+mj-lt"/>
                </a:endParaRPr>
              </a:p>
            </p:txBody>
          </p:sp>
        </p:grpSp>
        <p:sp>
          <p:nvSpPr>
            <p:cNvPr id="14" name="Rectangle 13"/>
            <p:cNvSpPr/>
            <p:nvPr/>
          </p:nvSpPr>
          <p:spPr>
            <a:xfrm>
              <a:off x="3799781" y="2136809"/>
              <a:ext cx="2990335" cy="237501"/>
            </a:xfrm>
            <a:prstGeom prst="rect">
              <a:avLst/>
            </a:prstGeom>
          </p:spPr>
          <p:txBody>
            <a:bodyPr wrap="square">
              <a:spAutoFit/>
            </a:bodyPr>
            <a:lstStyle/>
            <a:p>
              <a:pPr algn="ctr"/>
              <a:r>
                <a:rPr lang="en-US" sz="800" b="1" dirty="0">
                  <a:latin typeface="+mj-lt"/>
                  <a:cs typeface="Calibri" panose="020F0502020204030204" pitchFamily="34" charset="0"/>
                </a:rPr>
                <a:t>Virtual Infra on Pay-per-use Model</a:t>
              </a:r>
            </a:p>
          </p:txBody>
        </p:sp>
      </p:grpSp>
      <p:sp>
        <p:nvSpPr>
          <p:cNvPr id="29" name="Right Arrow 28"/>
          <p:cNvSpPr/>
          <p:nvPr/>
        </p:nvSpPr>
        <p:spPr>
          <a:xfrm>
            <a:off x="3161634" y="3073364"/>
            <a:ext cx="433949" cy="139002"/>
          </a:xfrm>
          <a:prstGeom prst="rightArrow">
            <a:avLst/>
          </a:prstGeom>
          <a:solidFill>
            <a:srgbClr val="7E939E"/>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latin typeface="+mj-lt"/>
            </a:endParaRPr>
          </a:p>
        </p:txBody>
      </p:sp>
      <p:sp>
        <p:nvSpPr>
          <p:cNvPr id="31" name="Title 30"/>
          <p:cNvSpPr>
            <a:spLocks noGrp="1"/>
          </p:cNvSpPr>
          <p:nvPr>
            <p:ph type="title"/>
          </p:nvPr>
        </p:nvSpPr>
        <p:spPr/>
        <p:txBody>
          <a:bodyPr/>
          <a:lstStyle/>
          <a:p>
            <a:r>
              <a:rPr lang="en-US" dirty="0"/>
              <a:t>Cloud for E-commerce </a:t>
            </a:r>
          </a:p>
        </p:txBody>
      </p:sp>
      <p:sp>
        <p:nvSpPr>
          <p:cNvPr id="32" name="Slide Number Placeholder 31"/>
          <p:cNvSpPr>
            <a:spLocks noGrp="1"/>
          </p:cNvSpPr>
          <p:nvPr>
            <p:ph type="sldNum" sz="quarter" idx="12"/>
          </p:nvPr>
        </p:nvSpPr>
        <p:spPr/>
        <p:txBody>
          <a:bodyPr/>
          <a:lstStyle/>
          <a:p>
            <a:fld id="{D6AB342A-830E-438F-A6A8-BEDF509AB0A8}" type="slidenum">
              <a:rPr lang="en-US" smtClean="0"/>
              <a:pPr/>
              <a:t>7</a:t>
            </a:fld>
            <a:endParaRPr lang="en-US" dirty="0"/>
          </a:p>
        </p:txBody>
      </p:sp>
      <p:sp>
        <p:nvSpPr>
          <p:cNvPr id="33" name="Rectangle 32"/>
          <p:cNvSpPr/>
          <p:nvPr/>
        </p:nvSpPr>
        <p:spPr>
          <a:xfrm rot="5400000">
            <a:off x="7098879" y="2161897"/>
            <a:ext cx="752050" cy="2225665"/>
          </a:xfrm>
          <a:prstGeom prst="rect">
            <a:avLst/>
          </a:prstGeom>
          <a:solidFill>
            <a:schemeClr val="accent4">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effectLst/>
              <a:uLnTx/>
              <a:uFillTx/>
              <a:latin typeface="+mj-lt"/>
              <a:ea typeface="+mn-ea"/>
              <a:cs typeface="+mn-cs"/>
            </a:endParaRPr>
          </a:p>
        </p:txBody>
      </p:sp>
      <p:sp>
        <p:nvSpPr>
          <p:cNvPr id="34" name="Rectangle 33"/>
          <p:cNvSpPr/>
          <p:nvPr/>
        </p:nvSpPr>
        <p:spPr>
          <a:xfrm rot="5400000">
            <a:off x="4783031" y="2057621"/>
            <a:ext cx="752050" cy="2434215"/>
          </a:xfrm>
          <a:prstGeom prst="rect">
            <a:avLst/>
          </a:prstGeom>
          <a:solidFill>
            <a:schemeClr val="accent5">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mj-lt"/>
              <a:ea typeface="+mn-ea"/>
              <a:cs typeface="+mn-cs"/>
            </a:endParaRPr>
          </a:p>
        </p:txBody>
      </p:sp>
      <p:sp>
        <p:nvSpPr>
          <p:cNvPr id="35" name="TextBox 34"/>
          <p:cNvSpPr txBox="1"/>
          <p:nvPr/>
        </p:nvSpPr>
        <p:spPr>
          <a:xfrm>
            <a:off x="6379445" y="2978901"/>
            <a:ext cx="2208292" cy="584775"/>
          </a:xfrm>
          <a:prstGeom prst="rect">
            <a:avLst/>
          </a:prstGeom>
          <a:noFill/>
        </p:spPr>
        <p:txBody>
          <a:bodyPr wrap="square" rtlCol="0">
            <a:spAutoFit/>
          </a:bodyPr>
          <a:lstStyle>
            <a:defPPr marR="0" lvl="0" algn="l" rtl="0">
              <a:lnSpc>
                <a:spcPct val="100000"/>
              </a:lnSpc>
              <a:spcBef>
                <a:spcPts val="0"/>
              </a:spcBef>
              <a:spcAft>
                <a:spcPts val="0"/>
              </a:spcAft>
            </a:defPPr>
            <a:lvl1pPr algn="ctr">
              <a:defRPr sz="1100" kern="1200">
                <a:solidFill>
                  <a:prstClr val="white"/>
                </a:solidFill>
                <a:latin typeface="Calibri"/>
                <a:ea typeface="+mn-ea"/>
                <a:cs typeface="+mn-cs"/>
              </a:defRPr>
            </a:lvl1pPr>
          </a:lstStyle>
          <a:p>
            <a:r>
              <a:rPr lang="en-US" sz="800" dirty="0">
                <a:solidFill>
                  <a:schemeClr val="tx1"/>
                </a:solidFill>
              </a:rPr>
              <a:t>While a sudden spike in traffic can slow down a website and make it unresponsive, cloud computing provides  greater bandwidth, computational power, and storage</a:t>
            </a:r>
            <a:endParaRPr lang="en-US" sz="800" dirty="0">
              <a:solidFill>
                <a:schemeClr val="tx1"/>
              </a:solidFill>
              <a:latin typeface="+mj-lt"/>
            </a:endParaRPr>
          </a:p>
        </p:txBody>
      </p:sp>
      <p:sp>
        <p:nvSpPr>
          <p:cNvPr id="36" name="TextBox 35"/>
          <p:cNvSpPr txBox="1"/>
          <p:nvPr/>
        </p:nvSpPr>
        <p:spPr>
          <a:xfrm>
            <a:off x="4001386" y="2989489"/>
            <a:ext cx="2356967" cy="584775"/>
          </a:xfrm>
          <a:prstGeom prst="rect">
            <a:avLst/>
          </a:prstGeom>
          <a:noFill/>
        </p:spPr>
        <p:txBody>
          <a:bodyPr wrap="square" rtlCol="0">
            <a:spAutoFit/>
          </a:bodyPr>
          <a:lstStyle/>
          <a:p>
            <a:pPr algn="ctr"/>
            <a:r>
              <a:rPr lang="en-US" sz="800" dirty="0"/>
              <a:t>The cloud architecture and memory utilization helps customers to handle increased workloads and meet the fluctuating demands in the peak season</a:t>
            </a:r>
            <a:endParaRPr lang="en-US" sz="800" kern="1200" dirty="0">
              <a:latin typeface="+mj-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8DBF99-9D25-448D-A3EC-467B6DA4AD4D}"/>
              </a:ext>
            </a:extLst>
          </p:cNvPr>
          <p:cNvSpPr/>
          <p:nvPr/>
        </p:nvSpPr>
        <p:spPr>
          <a:xfrm>
            <a:off x="272655" y="366705"/>
            <a:ext cx="7505982" cy="347365"/>
          </a:xfrm>
          <a:prstGeom prst="rect">
            <a:avLst/>
          </a:prstGeom>
        </p:spPr>
        <p:txBody>
          <a:bodyPr wrap="square" lIns="69686" tIns="34843" rIns="69686" bIns="34843">
            <a:spAutoFit/>
          </a:bodyPr>
          <a:lstStyle/>
          <a:p>
            <a:r>
              <a:rPr lang="en-IN" b="1" dirty="0">
                <a:solidFill>
                  <a:schemeClr val="tx1">
                    <a:lumMod val="65000"/>
                    <a:lumOff val="35000"/>
                  </a:schemeClr>
                </a:solidFill>
                <a:latin typeface="Trebuchet MS" pitchFamily="34" charset="0"/>
              </a:rPr>
              <a:t>USE CASES-CLOUD SERVICES</a:t>
            </a:r>
            <a:endParaRPr lang="en-IN" dirty="0">
              <a:solidFill>
                <a:srgbClr val="FF0000"/>
              </a:solidFill>
              <a:latin typeface="Trebuchet MS" pitchFamily="34" charset="0"/>
            </a:endParaRPr>
          </a:p>
        </p:txBody>
      </p:sp>
      <p:grpSp>
        <p:nvGrpSpPr>
          <p:cNvPr id="2" name="Group 24"/>
          <p:cNvGrpSpPr/>
          <p:nvPr/>
        </p:nvGrpSpPr>
        <p:grpSpPr>
          <a:xfrm>
            <a:off x="338198" y="1023938"/>
            <a:ext cx="8435915" cy="2907855"/>
            <a:chOff x="481397" y="548783"/>
            <a:chExt cx="8435915" cy="2907855"/>
          </a:xfrm>
        </p:grpSpPr>
        <p:sp>
          <p:nvSpPr>
            <p:cNvPr id="26" name="Rounded Rectangle 25"/>
            <p:cNvSpPr/>
            <p:nvPr/>
          </p:nvSpPr>
          <p:spPr>
            <a:xfrm>
              <a:off x="541755" y="1911182"/>
              <a:ext cx="8310623" cy="154545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
            <p:cNvGrpSpPr/>
            <p:nvPr/>
          </p:nvGrpSpPr>
          <p:grpSpPr>
            <a:xfrm>
              <a:off x="542311" y="548783"/>
              <a:ext cx="8375001" cy="1281204"/>
              <a:chOff x="555585" y="698391"/>
              <a:chExt cx="8375001" cy="1281204"/>
            </a:xfrm>
          </p:grpSpPr>
          <p:sp>
            <p:nvSpPr>
              <p:cNvPr id="34" name="Rounded Rectangle 33"/>
              <p:cNvSpPr/>
              <p:nvPr/>
            </p:nvSpPr>
            <p:spPr>
              <a:xfrm>
                <a:off x="555585" y="729205"/>
                <a:ext cx="8310623" cy="125039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73296" y="1108768"/>
                <a:ext cx="2444577" cy="646331"/>
              </a:xfrm>
              <a:prstGeom prst="rect">
                <a:avLst/>
              </a:prstGeom>
            </p:spPr>
            <p:txBody>
              <a:bodyPr wrap="square">
                <a:spAutoFit/>
              </a:bodyPr>
              <a:lstStyle/>
              <a:p>
                <a:pPr lvl="0" algn="ctr" defTabSz="685749">
                  <a:defRPr/>
                </a:pPr>
                <a:r>
                  <a:rPr lang="en-US" sz="1200" dirty="0">
                    <a:solidFill>
                      <a:schemeClr val="tx1"/>
                    </a:solidFill>
                    <a:latin typeface="Calibri" panose="020F0502020204030204" pitchFamily="34" charset="0"/>
                    <a:cs typeface="Calibri" panose="020F0502020204030204" pitchFamily="34" charset="0"/>
                  </a:rPr>
                  <a:t>Cloud </a:t>
                </a:r>
                <a:r>
                  <a:rPr lang="en-US" sz="1200" dirty="0">
                    <a:latin typeface="Calibri" panose="020F0502020204030204" pitchFamily="34" charset="0"/>
                    <a:cs typeface="Calibri" panose="020F0502020204030204" pitchFamily="34" charset="0"/>
                  </a:rPr>
                  <a:t>services for c</a:t>
                </a:r>
                <a:r>
                  <a:rPr lang="en-US" sz="1200" dirty="0">
                    <a:solidFill>
                      <a:srgbClr val="000000"/>
                    </a:solidFill>
                  </a:rPr>
                  <a:t>apturing real-time status of consignments, carriers etc. </a:t>
                </a:r>
                <a:endParaRPr lang="en-US" sz="1200" dirty="0">
                  <a:solidFill>
                    <a:schemeClr val="tx1"/>
                  </a:solidFill>
                  <a:latin typeface="Calibri" panose="020F0502020204030204" pitchFamily="34" charset="0"/>
                  <a:cs typeface="Calibri" panose="020F0502020204030204" pitchFamily="34" charset="0"/>
                </a:endParaRPr>
              </a:p>
            </p:txBody>
          </p:sp>
          <p:sp>
            <p:nvSpPr>
              <p:cNvPr id="36" name="Rectangle 35"/>
              <p:cNvSpPr/>
              <p:nvPr/>
            </p:nvSpPr>
            <p:spPr>
              <a:xfrm>
                <a:off x="3295824" y="1239212"/>
                <a:ext cx="3112267" cy="276999"/>
              </a:xfrm>
              <a:prstGeom prst="rect">
                <a:avLst/>
              </a:prstGeom>
            </p:spPr>
            <p:txBody>
              <a:bodyPr wrap="square">
                <a:spAutoFit/>
              </a:bodyPr>
              <a:lstStyle/>
              <a:p>
                <a:pPr lvl="0" algn="ctr" defTabSz="685749">
                  <a:defRPr/>
                </a:pPr>
                <a:r>
                  <a:rPr lang="en-US" sz="1200" dirty="0">
                    <a:solidFill>
                      <a:schemeClr val="tx1"/>
                    </a:solidFill>
                    <a:latin typeface="Calibri" panose="020F0502020204030204" pitchFamily="34" charset="0"/>
                    <a:cs typeface="Calibri" panose="020F0502020204030204" pitchFamily="34" charset="0"/>
                  </a:rPr>
                  <a:t>Hosting Analytics &amp; BI Engine</a:t>
                </a:r>
              </a:p>
            </p:txBody>
          </p:sp>
          <p:sp>
            <p:nvSpPr>
              <p:cNvPr id="37" name="Rectangle 36"/>
              <p:cNvSpPr/>
              <p:nvPr/>
            </p:nvSpPr>
            <p:spPr>
              <a:xfrm>
                <a:off x="6384356" y="1108931"/>
                <a:ext cx="2546230" cy="646331"/>
              </a:xfrm>
              <a:prstGeom prst="rect">
                <a:avLst/>
              </a:prstGeom>
            </p:spPr>
            <p:txBody>
              <a:bodyPr wrap="square">
                <a:spAutoFit/>
              </a:bodyPr>
              <a:lstStyle/>
              <a:p>
                <a:pPr lvl="0" algn="ctr" defTabSz="685749">
                  <a:defRPr/>
                </a:pPr>
                <a:r>
                  <a:rPr lang="en-US" sz="1200" dirty="0">
                    <a:solidFill>
                      <a:sysClr val="windowText" lastClr="000000"/>
                    </a:solidFill>
                    <a:latin typeface="Calibri" panose="020F0502020204030204" pitchFamily="34" charset="0"/>
                    <a:cs typeface="Calibri" panose="020F0502020204030204" pitchFamily="34" charset="0"/>
                  </a:rPr>
                  <a:t>IT infrastructure for all the administrative solutions( HR, Finance, etc)</a:t>
                </a:r>
              </a:p>
            </p:txBody>
          </p:sp>
          <p:cxnSp>
            <p:nvCxnSpPr>
              <p:cNvPr id="40" name="Straight Connector 39"/>
              <p:cNvCxnSpPr/>
              <p:nvPr/>
            </p:nvCxnSpPr>
            <p:spPr>
              <a:xfrm>
                <a:off x="3286056" y="1002556"/>
                <a:ext cx="9768" cy="8665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98323" y="1002394"/>
                <a:ext cx="9768" cy="8665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878802" y="698391"/>
                <a:ext cx="1823845" cy="292388"/>
              </a:xfrm>
              <a:prstGeom prst="rect">
                <a:avLst/>
              </a:prstGeom>
            </p:spPr>
            <p:txBody>
              <a:bodyPr wrap="square">
                <a:spAutoFit/>
              </a:bodyPr>
              <a:lstStyle/>
              <a:p>
                <a:pPr algn="ctr"/>
                <a:r>
                  <a:rPr lang="en-US" sz="1300" b="1" u="sng" kern="1200" dirty="0">
                    <a:solidFill>
                      <a:schemeClr val="tx1"/>
                    </a:solidFill>
                    <a:latin typeface="Calibri" pitchFamily="34" charset="0"/>
                    <a:cs typeface="Arial" panose="020B0604020202020204" pitchFamily="34" charset="0"/>
                  </a:rPr>
                  <a:t>Application Context</a:t>
                </a:r>
                <a:endParaRPr lang="en-US" sz="1300" b="1" u="sng" dirty="0"/>
              </a:p>
            </p:txBody>
          </p:sp>
        </p:grpSp>
        <p:sp>
          <p:nvSpPr>
            <p:cNvPr id="28" name="Rectangle 27"/>
            <p:cNvSpPr/>
            <p:nvPr/>
          </p:nvSpPr>
          <p:spPr>
            <a:xfrm>
              <a:off x="3817611" y="1852872"/>
              <a:ext cx="1823845" cy="292388"/>
            </a:xfrm>
            <a:prstGeom prst="rect">
              <a:avLst/>
            </a:prstGeom>
          </p:spPr>
          <p:txBody>
            <a:bodyPr wrap="square">
              <a:spAutoFit/>
            </a:bodyPr>
            <a:lstStyle/>
            <a:p>
              <a:pPr algn="ctr"/>
              <a:r>
                <a:rPr lang="en-US" sz="1300" b="1" u="sng" kern="1200" dirty="0">
                  <a:solidFill>
                    <a:schemeClr val="bg1"/>
                  </a:solidFill>
                  <a:latin typeface="Calibri" pitchFamily="34" charset="0"/>
                  <a:cs typeface="Arial" panose="020B0604020202020204" pitchFamily="34" charset="0"/>
                </a:rPr>
                <a:t>Benefits</a:t>
              </a:r>
              <a:endParaRPr lang="en-US" sz="1300" b="1" u="sng" dirty="0">
                <a:solidFill>
                  <a:schemeClr val="bg1"/>
                </a:solidFill>
              </a:endParaRPr>
            </a:p>
          </p:txBody>
        </p:sp>
        <p:sp>
          <p:nvSpPr>
            <p:cNvPr id="29" name="Rectangle 28"/>
            <p:cNvSpPr/>
            <p:nvPr/>
          </p:nvSpPr>
          <p:spPr>
            <a:xfrm>
              <a:off x="481397" y="2291795"/>
              <a:ext cx="2877928" cy="830997"/>
            </a:xfrm>
            <a:prstGeom prst="rect">
              <a:avLst/>
            </a:prstGeom>
          </p:spPr>
          <p:txBody>
            <a:bodyPr wrap="square">
              <a:spAutoFit/>
            </a:bodyPr>
            <a:lstStyle/>
            <a:p>
              <a:pPr algn="ctr">
                <a:buNone/>
              </a:pPr>
              <a:r>
                <a:rPr lang="en-US" sz="1200" dirty="0">
                  <a:solidFill>
                    <a:schemeClr val="bg1"/>
                  </a:solidFill>
                </a:rPr>
                <a:t>Higher Supply Chain visibility</a:t>
              </a:r>
            </a:p>
            <a:p>
              <a:pPr algn="ctr">
                <a:buNone/>
              </a:pPr>
              <a:r>
                <a:rPr lang="en-US" sz="1200" dirty="0">
                  <a:solidFill>
                    <a:schemeClr val="bg1"/>
                  </a:solidFill>
                </a:rPr>
                <a:t>Customers will pay for only what they use thereby aligning to the Value based model</a:t>
              </a:r>
            </a:p>
          </p:txBody>
        </p:sp>
        <p:cxnSp>
          <p:nvCxnSpPr>
            <p:cNvPr id="30" name="Straight Connector 29"/>
            <p:cNvCxnSpPr/>
            <p:nvPr/>
          </p:nvCxnSpPr>
          <p:spPr>
            <a:xfrm>
              <a:off x="3251395" y="2102912"/>
              <a:ext cx="9768" cy="86659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03207" y="2102912"/>
              <a:ext cx="9768" cy="86659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359325" y="2402575"/>
              <a:ext cx="3136404" cy="461665"/>
            </a:xfrm>
            <a:prstGeom prst="rect">
              <a:avLst/>
            </a:prstGeom>
          </p:spPr>
          <p:txBody>
            <a:bodyPr wrap="square">
              <a:spAutoFit/>
            </a:bodyPr>
            <a:lstStyle/>
            <a:p>
              <a:pPr algn="ctr">
                <a:buNone/>
              </a:pPr>
              <a:r>
                <a:rPr lang="en-US" sz="1200" dirty="0">
                  <a:solidFill>
                    <a:schemeClr val="bg1"/>
                  </a:solidFill>
                </a:rPr>
                <a:t>Creating personalized services for the Customer based on trend analysis</a:t>
              </a:r>
            </a:p>
          </p:txBody>
        </p:sp>
        <p:sp>
          <p:nvSpPr>
            <p:cNvPr id="33" name="Rectangle 32"/>
            <p:cNvSpPr/>
            <p:nvPr/>
          </p:nvSpPr>
          <p:spPr>
            <a:xfrm>
              <a:off x="6578483" y="2399895"/>
              <a:ext cx="2289380" cy="461665"/>
            </a:xfrm>
            <a:prstGeom prst="rect">
              <a:avLst/>
            </a:prstGeom>
          </p:spPr>
          <p:txBody>
            <a:bodyPr wrap="square">
              <a:spAutoFit/>
            </a:bodyPr>
            <a:lstStyle/>
            <a:p>
              <a:pPr algn="ctr"/>
              <a:r>
                <a:rPr lang="en-US" sz="1200" dirty="0">
                  <a:solidFill>
                    <a:schemeClr val="bg1"/>
                  </a:solidFill>
                  <a:latin typeface="Calibri" panose="020F0502020204030204" pitchFamily="34" charset="0"/>
                  <a:cs typeface="Calibri" panose="020F0502020204030204" pitchFamily="34" charset="0"/>
                </a:rPr>
                <a:t>Enhanced user experience at low costs</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8DBF99-9D25-448D-A3EC-467B6DA4AD4D}"/>
              </a:ext>
            </a:extLst>
          </p:cNvPr>
          <p:cNvSpPr/>
          <p:nvPr/>
        </p:nvSpPr>
        <p:spPr>
          <a:xfrm>
            <a:off x="272655" y="366705"/>
            <a:ext cx="7505982" cy="347365"/>
          </a:xfrm>
          <a:prstGeom prst="rect">
            <a:avLst/>
          </a:prstGeom>
        </p:spPr>
        <p:txBody>
          <a:bodyPr wrap="square" lIns="69686" tIns="34843" rIns="69686" bIns="34843">
            <a:spAutoFit/>
          </a:bodyPr>
          <a:lstStyle/>
          <a:p>
            <a:r>
              <a:rPr lang="en-IN" b="1" dirty="0">
                <a:solidFill>
                  <a:schemeClr val="tx1">
                    <a:lumMod val="65000"/>
                    <a:lumOff val="35000"/>
                  </a:schemeClr>
                </a:solidFill>
                <a:latin typeface="Trebuchet MS" pitchFamily="34" charset="0"/>
              </a:rPr>
              <a:t>USE CASES-CONTEXTUAL MESSAGING</a:t>
            </a:r>
            <a:endParaRPr lang="en-IN" dirty="0">
              <a:solidFill>
                <a:srgbClr val="FF0000"/>
              </a:solidFill>
              <a:latin typeface="Trebuchet MS" pitchFamily="34" charset="0"/>
            </a:endParaRPr>
          </a:p>
        </p:txBody>
      </p:sp>
      <p:sp>
        <p:nvSpPr>
          <p:cNvPr id="5" name="Rounded Rectangle 4"/>
          <p:cNvSpPr/>
          <p:nvPr/>
        </p:nvSpPr>
        <p:spPr>
          <a:xfrm>
            <a:off x="358775" y="2386337"/>
            <a:ext cx="8310623" cy="125039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59331" y="1023938"/>
            <a:ext cx="8310623" cy="1281204"/>
            <a:chOff x="555585" y="698391"/>
            <a:chExt cx="8310623" cy="1281204"/>
          </a:xfrm>
        </p:grpSpPr>
        <p:sp>
          <p:nvSpPr>
            <p:cNvPr id="7" name="Rounded Rectangle 6"/>
            <p:cNvSpPr/>
            <p:nvPr/>
          </p:nvSpPr>
          <p:spPr>
            <a:xfrm>
              <a:off x="555585" y="729205"/>
              <a:ext cx="8310623" cy="125039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94454" y="1201790"/>
              <a:ext cx="7150775" cy="461665"/>
            </a:xfrm>
            <a:prstGeom prst="rect">
              <a:avLst/>
            </a:prstGeom>
          </p:spPr>
          <p:txBody>
            <a:bodyPr wrap="square">
              <a:spAutoFit/>
            </a:bodyPr>
            <a:lstStyle/>
            <a:p>
              <a:pPr lvl="0" algn="ctr" defTabSz="685749">
                <a:defRPr/>
              </a:pPr>
              <a:r>
                <a:rPr lang="en-US" sz="1200" dirty="0">
                  <a:solidFill>
                    <a:srgbClr val="000000"/>
                  </a:solidFill>
                </a:rPr>
                <a:t>Enabling personalization by smooth recording of Customer data that is context driven (based on preferences and habits)</a:t>
              </a:r>
            </a:p>
          </p:txBody>
        </p:sp>
        <p:sp>
          <p:nvSpPr>
            <p:cNvPr id="11" name="Rectangle 10"/>
            <p:cNvSpPr/>
            <p:nvPr/>
          </p:nvSpPr>
          <p:spPr>
            <a:xfrm>
              <a:off x="3878802" y="698391"/>
              <a:ext cx="1823845" cy="292388"/>
            </a:xfrm>
            <a:prstGeom prst="rect">
              <a:avLst/>
            </a:prstGeom>
          </p:spPr>
          <p:txBody>
            <a:bodyPr wrap="square">
              <a:spAutoFit/>
            </a:bodyPr>
            <a:lstStyle/>
            <a:p>
              <a:pPr algn="ctr"/>
              <a:r>
                <a:rPr lang="en-US" sz="1300" b="1" u="sng" kern="1200" dirty="0">
                  <a:solidFill>
                    <a:schemeClr val="tx1"/>
                  </a:solidFill>
                  <a:latin typeface="Calibri" pitchFamily="34" charset="0"/>
                  <a:cs typeface="Arial" panose="020B0604020202020204" pitchFamily="34" charset="0"/>
                </a:rPr>
                <a:t>Application Context</a:t>
              </a:r>
              <a:endParaRPr lang="en-US" sz="1300" b="1" u="sng" dirty="0"/>
            </a:p>
          </p:txBody>
        </p:sp>
      </p:grpSp>
      <p:sp>
        <p:nvSpPr>
          <p:cNvPr id="12" name="Rectangle 11"/>
          <p:cNvSpPr/>
          <p:nvPr/>
        </p:nvSpPr>
        <p:spPr>
          <a:xfrm>
            <a:off x="3718895" y="2362808"/>
            <a:ext cx="1823845" cy="292388"/>
          </a:xfrm>
          <a:prstGeom prst="rect">
            <a:avLst/>
          </a:prstGeom>
        </p:spPr>
        <p:txBody>
          <a:bodyPr wrap="square">
            <a:spAutoFit/>
          </a:bodyPr>
          <a:lstStyle/>
          <a:p>
            <a:pPr algn="ctr"/>
            <a:r>
              <a:rPr lang="en-US" sz="1300" b="1" u="sng" kern="1200" dirty="0">
                <a:solidFill>
                  <a:schemeClr val="bg1"/>
                </a:solidFill>
                <a:latin typeface="Calibri" pitchFamily="34" charset="0"/>
                <a:cs typeface="Arial" panose="020B0604020202020204" pitchFamily="34" charset="0"/>
              </a:rPr>
              <a:t>Benefits</a:t>
            </a:r>
            <a:endParaRPr lang="en-US" sz="1300" b="1" u="sng" dirty="0">
              <a:solidFill>
                <a:schemeClr val="bg1"/>
              </a:solidFill>
            </a:endParaRPr>
          </a:p>
        </p:txBody>
      </p:sp>
      <p:sp>
        <p:nvSpPr>
          <p:cNvPr id="13" name="Rectangle 12"/>
          <p:cNvSpPr/>
          <p:nvPr/>
        </p:nvSpPr>
        <p:spPr>
          <a:xfrm>
            <a:off x="837462" y="2901069"/>
            <a:ext cx="7721747" cy="276999"/>
          </a:xfrm>
          <a:prstGeom prst="rect">
            <a:avLst/>
          </a:prstGeom>
        </p:spPr>
        <p:txBody>
          <a:bodyPr wrap="square">
            <a:spAutoFit/>
          </a:bodyPr>
          <a:lstStyle/>
          <a:p>
            <a:pPr lvl="0">
              <a:buNone/>
            </a:pPr>
            <a:r>
              <a:rPr lang="en-US" sz="1200" dirty="0">
                <a:solidFill>
                  <a:schemeClr val="bg1"/>
                </a:solidFill>
              </a:rPr>
              <a:t>Brand recall in the Customer through the personalized updates, thereby resulting in Brand Loyalty </a:t>
            </a:r>
          </a:p>
        </p:txBody>
      </p:sp>
    </p:spTree>
  </p:cSld>
  <p:clrMapOvr>
    <a:masterClrMapping/>
  </p:clrMapOvr>
</p:sld>
</file>

<file path=ppt/theme/theme1.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3368</TotalTime>
  <Words>2309</Words>
  <Application>Microsoft Office PowerPoint</Application>
  <PresentationFormat>On-screen Show (16:9)</PresentationFormat>
  <Paragraphs>501</Paragraphs>
  <Slides>34</Slides>
  <Notes>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Sify New Theme</vt:lpstr>
      <vt:lpstr>1_Office Theme</vt:lpstr>
      <vt:lpstr>PowerPoint Presentation</vt:lpstr>
      <vt:lpstr>AGENDA</vt:lpstr>
      <vt:lpstr>PowerPoint Presentation</vt:lpstr>
      <vt:lpstr>Future of e-commerce</vt:lpstr>
      <vt:lpstr>Relevance of ict in the digital transformation journey</vt:lpstr>
      <vt:lpstr>PowerPoint Presentation</vt:lpstr>
      <vt:lpstr>Cloud for E-commerce </vt:lpstr>
      <vt:lpstr>PowerPoint Presentation</vt:lpstr>
      <vt:lpstr>PowerPoint Presentation</vt:lpstr>
      <vt:lpstr>PowerPoint Presentation</vt:lpstr>
      <vt:lpstr>PowerPoint Presentation</vt:lpstr>
      <vt:lpstr>Sify overall relevance </vt:lpstr>
      <vt:lpstr>Sify overall relevance Contd. </vt:lpstr>
      <vt:lpstr>PowerPoint Presentation</vt:lpstr>
      <vt:lpstr>PowerPoint Presentation</vt:lpstr>
      <vt:lpstr>PowerPoint Presentation</vt:lpstr>
      <vt:lpstr>PowerPoint Presentation</vt:lpstr>
      <vt:lpstr>How cloud@core powers e-commerce of future</vt:lpstr>
      <vt:lpstr>DATA CENTER SERVICES - CLOUD @ CORE </vt:lpstr>
      <vt:lpstr>security transformation - Cloud @ core </vt:lpstr>
      <vt:lpstr>SECURITY SERVICES – CLOUD@CORE</vt:lpstr>
      <vt:lpstr>Application services - cloud@core</vt:lpstr>
      <vt:lpstr>APPLICATION &amp; PLATFORM SERVICES – Cloud@core</vt:lpstr>
      <vt:lpstr>PowerPoint Presentation</vt:lpstr>
      <vt:lpstr>EXECUTION CAPABILITIES</vt:lpstr>
      <vt:lpstr>PowerPoint Presentation</vt:lpstr>
      <vt:lpstr>PowerPoint Presentation</vt:lpstr>
      <vt:lpstr>PowerPoint Presentation</vt:lpstr>
      <vt:lpstr>Our People Capabilities and Strengths</vt:lpstr>
      <vt:lpstr>Strategic Partnerships </vt:lpstr>
      <vt:lpstr>Recognitions</vt:lpstr>
      <vt:lpstr>PowerPoint Presentation</vt:lpstr>
      <vt:lpstr>Key customers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Murali.J  Janakiraman</cp:lastModifiedBy>
  <cp:revision>213</cp:revision>
  <dcterms:created xsi:type="dcterms:W3CDTF">2018-05-30T06:38:40Z</dcterms:created>
  <dcterms:modified xsi:type="dcterms:W3CDTF">2023-09-19T06:42:37Z</dcterms:modified>
</cp:coreProperties>
</file>