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5"/>
  </p:sldMasterIdLst>
  <p:notesMasterIdLst>
    <p:notesMasterId r:id="rId37"/>
  </p:notesMasterIdLst>
  <p:handoutMasterIdLst>
    <p:handoutMasterId r:id="rId38"/>
  </p:handoutMasterIdLst>
  <p:sldIdLst>
    <p:sldId id="256" r:id="rId6"/>
    <p:sldId id="3378" r:id="rId7"/>
    <p:sldId id="2145705659" r:id="rId8"/>
    <p:sldId id="2076137336" r:id="rId9"/>
    <p:sldId id="2076137344" r:id="rId10"/>
    <p:sldId id="2076137103" r:id="rId11"/>
    <p:sldId id="2076137345" r:id="rId12"/>
    <p:sldId id="2076137342" r:id="rId13"/>
    <p:sldId id="2076137346" r:id="rId14"/>
    <p:sldId id="2076137343" r:id="rId15"/>
    <p:sldId id="2076137337" r:id="rId16"/>
    <p:sldId id="508" r:id="rId17"/>
    <p:sldId id="2076137333" r:id="rId18"/>
    <p:sldId id="2076137296" r:id="rId19"/>
    <p:sldId id="344" r:id="rId20"/>
    <p:sldId id="2076137347" r:id="rId21"/>
    <p:sldId id="2076137340" r:id="rId22"/>
    <p:sldId id="2076137341" r:id="rId23"/>
    <p:sldId id="2076137316" r:id="rId24"/>
    <p:sldId id="2076137290" r:id="rId25"/>
    <p:sldId id="2076137038" r:id="rId26"/>
    <p:sldId id="584" r:id="rId27"/>
    <p:sldId id="2651" r:id="rId28"/>
    <p:sldId id="2076137291" r:id="rId29"/>
    <p:sldId id="2076136786" r:id="rId30"/>
    <p:sldId id="2076136872" r:id="rId31"/>
    <p:sldId id="2145705657" r:id="rId32"/>
    <p:sldId id="2076137293" r:id="rId33"/>
    <p:sldId id="2076137304" r:id="rId34"/>
    <p:sldId id="2076137328" r:id="rId35"/>
    <p:sldId id="2145705658" r:id="rId36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zar  Ahamed A.R." initials="NAA" lastIdx="1" clrIdx="0">
    <p:extLst>
      <p:ext uri="{19B8F6BF-5375-455C-9EA6-DF929625EA0E}">
        <p15:presenceInfo xmlns:p15="http://schemas.microsoft.com/office/powerpoint/2012/main" userId="S::nizar.ahamed@sifycorp.com::adffb747-aaa0-46e0-848c-ae0c27f7bc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CF1331"/>
    <a:srgbClr val="EFADB8"/>
    <a:srgbClr val="0068B8"/>
    <a:srgbClr val="92D050"/>
    <a:srgbClr val="8DC94E"/>
    <a:srgbClr val="FFFFFF"/>
    <a:srgbClr val="1F497D"/>
    <a:srgbClr val="FDEADA"/>
    <a:srgbClr val="E6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6F7B0-82F5-4461-9925-6CF47A688D9E}" v="287" dt="2021-05-31T05:13:36.199"/>
    <p1510:client id="{BB965FDE-640F-4812-B647-46B0A214927F}" v="12" dt="2021-05-31T12:29:51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3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376"/>
    </p:cViewPr>
  </p:sorterViewPr>
  <p:notesViewPr>
    <p:cSldViewPr snapToGrid="0" showGuides="1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69182-364C-4E44-AE91-EB64F3C25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2ADC-6214-4902-A3E2-9AC66786A6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E51B-C4E0-4CAE-B3F3-51E45EBBEBBE}" type="datetimeFigureOut">
              <a:rPr lang="en-IN" smtClean="0"/>
              <a:t>18-09-2023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EEDF6-CB8C-473F-9F8A-16E083842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682D-075E-4305-8F81-D6E3F7BBD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B429-4EE4-400F-96E5-6581FC8B2D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967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6DCF-76BF-4439-92AF-7B76261CE805}" type="datetimeFigureOut">
              <a:rPr lang="en-IN" smtClean="0"/>
              <a:t>18-09-2023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E597-3BAA-4267-8E5F-96EE1B04E0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946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5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59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5A46C-A1A7-4E9C-8330-2D54FC2AD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653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14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77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55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153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92878-ED39-AA40-B232-D09DAB52D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780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34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9315217-BCC5-4F02-9294-ECE44B9855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7270" y="0"/>
            <a:ext cx="266729" cy="5143500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3456" y="0"/>
            <a:ext cx="266729" cy="5143500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2302" y="0"/>
            <a:ext cx="266729" cy="5143500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rgbClr val="10253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395526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/>
        </p:nvSpPr>
        <p:spPr>
          <a:xfrm>
            <a:off x="-55418" y="0"/>
            <a:ext cx="9144001" cy="5143500"/>
          </a:xfrm>
          <a:prstGeom prst="rect">
            <a:avLst/>
          </a:prstGeom>
          <a:solidFill>
            <a:schemeClr val="accent1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55418" y="-76200"/>
            <a:ext cx="4038599" cy="5313217"/>
          </a:xfrm>
          <a:prstGeom prst="homePlate">
            <a:avLst>
              <a:gd name="adj" fmla="val 26090"/>
            </a:avLst>
          </a:prstGeom>
          <a:solidFill>
            <a:srgbClr val="195786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880"/>
              </a:lnSpc>
            </a:pPr>
            <a:endParaRPr lang="en-IN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1" y="987425"/>
            <a:ext cx="2862694" cy="3224357"/>
          </a:xfrm>
        </p:spPr>
        <p:txBody>
          <a:bodyPr anchor="ctr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182791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7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2235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335270" y="1434527"/>
            <a:ext cx="1112882" cy="442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1810030" y="1434527"/>
            <a:ext cx="1112882" cy="442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3284790" y="1434527"/>
            <a:ext cx="1112882" cy="442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4759550" y="1434527"/>
            <a:ext cx="1112882" cy="442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6234310" y="1434527"/>
            <a:ext cx="1112882" cy="442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7709070" y="1434527"/>
            <a:ext cx="1112882" cy="442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3352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325745" y="1027618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181003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328479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475955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623431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77090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325745" y="3003810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335270" y="3301792"/>
            <a:ext cx="1112882" cy="4426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335270" y="3869917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64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64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64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3276454" y="3261031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Trebuchet MS</a:t>
              </a:r>
              <a:endParaRPr lang="en-I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3276454" y="3003810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93696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50666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6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-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/>
        </p:nvGrpSpPr>
        <p:grpSpPr>
          <a:xfrm rot="16200000">
            <a:off x="3869478" y="1710689"/>
            <a:ext cx="1405044" cy="180843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650666" y="2022223"/>
            <a:ext cx="38426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30E4DA-C954-4695-AE3D-F2F5D1B1F141}"/>
              </a:ext>
            </a:extLst>
          </p:cNvPr>
          <p:cNvSpPr/>
          <p:nvPr userDrawn="1"/>
        </p:nvSpPr>
        <p:spPr>
          <a:xfrm>
            <a:off x="7876310" y="0"/>
            <a:ext cx="1066800" cy="75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211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91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18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34380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4000" y="367206"/>
            <a:ext cx="7538400" cy="36932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10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B42573-1086-4705-99A0-F2C015738AC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21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29315217-BCC5-4F02-9294-ECE44B9855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bg1">
              <a:lumMod val="8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8877270" y="0"/>
            <a:ext cx="266729" cy="5143500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8613456" y="0"/>
            <a:ext cx="266729" cy="5143500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8352302" y="0"/>
            <a:ext cx="266729" cy="5143500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7411635" y="0"/>
            <a:ext cx="1465634" cy="829997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2" y="3459678"/>
            <a:ext cx="8352000" cy="1683822"/>
          </a:xfrm>
          <a:prstGeom prst="rect">
            <a:avLst/>
          </a:prstGeom>
          <a:solidFill>
            <a:srgbClr val="10253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80"/>
              </a:lnSpc>
            </a:pPr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2" y="3370778"/>
            <a:ext cx="8352000" cy="88900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3629646"/>
            <a:ext cx="7348246" cy="75092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4315213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4696679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2021</a:t>
            </a:r>
          </a:p>
        </p:txBody>
      </p:sp>
    </p:spTree>
    <p:extLst>
      <p:ext uri="{BB962C8B-B14F-4D97-AF65-F5344CB8AC3E}">
        <p14:creationId xmlns:p14="http://schemas.microsoft.com/office/powerpoint/2010/main" val="143035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8922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773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987425"/>
            <a:ext cx="8496150" cy="3744913"/>
          </a:xfrm>
        </p:spPr>
        <p:txBody>
          <a:bodyPr/>
          <a:lstStyle>
            <a:lvl1pPr marL="226772" indent="-226772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2000">
              <a:defRPr sz="1600"/>
            </a:lvl3pPr>
            <a:lvl4pPr marL="1080000">
              <a:defRPr sz="1400"/>
            </a:lvl4pPr>
            <a:lvl5pPr marL="13320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3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0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1025124"/>
            <a:ext cx="4104000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999" y="1333501"/>
            <a:ext cx="4104000" cy="3351213"/>
          </a:xfrm>
        </p:spPr>
        <p:txBody>
          <a:bodyPr tIns="0">
            <a:normAutofit/>
          </a:bodyPr>
          <a:lstStyle>
            <a:lvl1pPr marL="226772" indent="-226772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860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513" y="1333501"/>
            <a:ext cx="4086000" cy="3351213"/>
          </a:xfrm>
        </p:spPr>
        <p:txBody>
          <a:bodyPr tIns="0"/>
          <a:lstStyle>
            <a:lvl1pPr marL="285750" indent="-285750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 indent="-285714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57" indent="-228571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000" indent="-228571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143" indent="-228571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142857" lvl="2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1600000" lvl="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057143" lvl="4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22763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82711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24DD0-F413-4142-9FCF-239BA62189AE}"/>
              </a:ext>
            </a:extLst>
          </p:cNvPr>
          <p:cNvSpPr/>
          <p:nvPr userDrawn="1"/>
        </p:nvSpPr>
        <p:spPr>
          <a:xfrm>
            <a:off x="7876310" y="0"/>
            <a:ext cx="1066800" cy="75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35120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BB6E70D6-915F-4961-A357-B2B16078E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4" y="-5164"/>
            <a:ext cx="9144001" cy="5143500"/>
          </a:xfrm>
          <a:prstGeom prst="rect">
            <a:avLst/>
          </a:prstGeom>
          <a:solidFill>
            <a:schemeClr val="accent5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1" y="3859831"/>
            <a:ext cx="9143998" cy="1250950"/>
          </a:xfrm>
          <a:prstGeom prst="rect">
            <a:avLst/>
          </a:prstGeom>
          <a:solidFill>
            <a:srgbClr val="10253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DEEFF8-DA08-4F45-9434-BB7AA3A1EA70}"/>
              </a:ext>
            </a:extLst>
          </p:cNvPr>
          <p:cNvSpPr/>
          <p:nvPr/>
        </p:nvSpPr>
        <p:spPr>
          <a:xfrm>
            <a:off x="0" y="3827086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E5952E-D6B0-4781-B308-23BA2AAD329D}"/>
              </a:ext>
            </a:extLst>
          </p:cNvPr>
          <p:cNvSpPr/>
          <p:nvPr/>
        </p:nvSpPr>
        <p:spPr>
          <a:xfrm>
            <a:off x="0" y="5113919"/>
            <a:ext cx="9143997" cy="34745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1"/>
            <a:ext cx="7662353" cy="1106806"/>
          </a:xfrm>
        </p:spPr>
        <p:txBody>
          <a:bodyPr anchor="ctr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5241D8-37CD-4058-94F0-21AA02AB1479}"/>
              </a:ext>
            </a:extLst>
          </p:cNvPr>
          <p:cNvSpPr/>
          <p:nvPr userDrawn="1"/>
        </p:nvSpPr>
        <p:spPr>
          <a:xfrm>
            <a:off x="8877270" y="3827086"/>
            <a:ext cx="266729" cy="1316413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96BCCF-7109-4F7D-B8DD-CA565E28F257}"/>
              </a:ext>
            </a:extLst>
          </p:cNvPr>
          <p:cNvSpPr/>
          <p:nvPr userDrawn="1"/>
        </p:nvSpPr>
        <p:spPr>
          <a:xfrm>
            <a:off x="8613456" y="3827086"/>
            <a:ext cx="266729" cy="1316413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D5623-89B9-4BA5-8344-17A635EE72CF}"/>
              </a:ext>
            </a:extLst>
          </p:cNvPr>
          <p:cNvSpPr/>
          <p:nvPr userDrawn="1"/>
        </p:nvSpPr>
        <p:spPr>
          <a:xfrm>
            <a:off x="8352302" y="3827086"/>
            <a:ext cx="266729" cy="1316413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182791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31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www.sifytechnologies.com/disclaimer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www.sifytechnologies.com/privacy-policy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8FFC0-E11A-4353-9335-8DA064440640}"/>
              </a:ext>
            </a:extLst>
          </p:cNvPr>
          <p:cNvSpPr/>
          <p:nvPr userDrawn="1"/>
        </p:nvSpPr>
        <p:spPr>
          <a:xfrm>
            <a:off x="0" y="0"/>
            <a:ext cx="144000" cy="288000"/>
          </a:xfrm>
          <a:prstGeom prst="rect">
            <a:avLst/>
          </a:prstGeom>
          <a:solidFill>
            <a:srgbClr val="006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noProof="0" dirty="0"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50C1A4-7FE1-4DAB-9043-6F4398C15AF0}"/>
              </a:ext>
            </a:extLst>
          </p:cNvPr>
          <p:cNvSpPr/>
          <p:nvPr userDrawn="1"/>
        </p:nvSpPr>
        <p:spPr>
          <a:xfrm>
            <a:off x="0" y="288000"/>
            <a:ext cx="144000" cy="288000"/>
          </a:xfrm>
          <a:prstGeom prst="rect">
            <a:avLst/>
          </a:prstGeom>
          <a:solidFill>
            <a:srgbClr val="CF1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noProof="0" dirty="0"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3E91D5-5B61-492E-96F8-DFEE08F0212A}"/>
              </a:ext>
            </a:extLst>
          </p:cNvPr>
          <p:cNvSpPr/>
          <p:nvPr userDrawn="1"/>
        </p:nvSpPr>
        <p:spPr>
          <a:xfrm flipH="1">
            <a:off x="-3240" y="4927222"/>
            <a:ext cx="4575239" cy="2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CB5C4D-57CD-434D-A179-150C88405594}"/>
              </a:ext>
            </a:extLst>
          </p:cNvPr>
          <p:cNvSpPr/>
          <p:nvPr userDrawn="1"/>
        </p:nvSpPr>
        <p:spPr>
          <a:xfrm flipH="1">
            <a:off x="4571999" y="4927222"/>
            <a:ext cx="4575242" cy="216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771E723-8012-438E-807D-612E90C0E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4369" y="4949282"/>
            <a:ext cx="419747" cy="1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  <a:prstDash val="sysDot"/>
          </a:ln>
        </p:spPr>
        <p:txBody>
          <a:bodyPr vert="horz" lIns="91428" tIns="45715" rIns="0" bIns="45715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4F9C38-806C-4594-B8FC-B056CE514068}"/>
              </a:ext>
            </a:extLst>
          </p:cNvPr>
          <p:cNvSpPr txBox="1"/>
          <p:nvPr userDrawn="1"/>
        </p:nvSpPr>
        <p:spPr>
          <a:xfrm>
            <a:off x="253812" y="4923193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rPr>
              <a:t>Copyright © 2021 Sify Technologies Limited. All rights reserved.</a:t>
            </a:r>
            <a:endParaRPr lang="en-IN" sz="800" kern="1200" dirty="0">
              <a:solidFill>
                <a:schemeClr val="bg1">
                  <a:lumMod val="9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5D7517-82E1-4D03-BC7C-E2160550DAD4}"/>
              </a:ext>
            </a:extLst>
          </p:cNvPr>
          <p:cNvSpPr txBox="1"/>
          <p:nvPr userDrawn="1"/>
        </p:nvSpPr>
        <p:spPr>
          <a:xfrm>
            <a:off x="4716016" y="4923193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Privacy policy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| 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Disclaimer</a:t>
            </a:r>
            <a:endParaRPr lang="en-IN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73" r:id="rId10"/>
    <p:sldLayoutId id="2147483764" r:id="rId11"/>
    <p:sldLayoutId id="2147483765" r:id="rId12"/>
    <p:sldLayoutId id="2147483766" r:id="rId13"/>
    <p:sldLayoutId id="2147483767" r:id="rId14"/>
    <p:sldLayoutId id="2147483769" r:id="rId15"/>
    <p:sldLayoutId id="2147483770" r:id="rId16"/>
    <p:sldLayoutId id="2147483771" r:id="rId17"/>
    <p:sldLayoutId id="2147483774" r:id="rId18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aps/JbDrcTk9gKv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jpeg"/><Relationship Id="rId15" Type="http://schemas.openxmlformats.org/officeDocument/2006/relationships/image" Target="../media/image63.gif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png"/><Relationship Id="rId17" Type="http://schemas.openxmlformats.org/officeDocument/2006/relationships/image" Target="../media/image7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jpe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jpeg"/><Relationship Id="rId3" Type="http://schemas.openxmlformats.org/officeDocument/2006/relationships/image" Target="../media/image52.jpeg"/><Relationship Id="rId7" Type="http://schemas.openxmlformats.org/officeDocument/2006/relationships/image" Target="../media/image83.png"/><Relationship Id="rId12" Type="http://schemas.openxmlformats.org/officeDocument/2006/relationships/image" Target="../media/image8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56.png"/><Relationship Id="rId15" Type="http://schemas.openxmlformats.org/officeDocument/2006/relationships/image" Target="../media/image90.png"/><Relationship Id="rId10" Type="http://schemas.openxmlformats.org/officeDocument/2006/relationships/image" Target="../media/image86.png"/><Relationship Id="rId4" Type="http://schemas.openxmlformats.org/officeDocument/2006/relationships/image" Target="../media/image63.gif"/><Relationship Id="rId9" Type="http://schemas.openxmlformats.org/officeDocument/2006/relationships/image" Target="../media/image85.jpeg"/><Relationship Id="rId1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18" Type="http://schemas.openxmlformats.org/officeDocument/2006/relationships/image" Target="../media/image104.png"/><Relationship Id="rId26" Type="http://schemas.openxmlformats.org/officeDocument/2006/relationships/image" Target="../media/image109.png"/><Relationship Id="rId21" Type="http://schemas.openxmlformats.org/officeDocument/2006/relationships/image" Target="../media/image107.jpeg"/><Relationship Id="rId34" Type="http://schemas.openxmlformats.org/officeDocument/2006/relationships/hyperlink" Target="https://www.google.co.in/url?sa=i&amp;rct=j&amp;q=&amp;esrc=s&amp;source=images&amp;cd=&amp;cad=rja&amp;uact=8&amp;ved=2ahUKEwjuq9WfqPHcAhWVbN4KHdU6CdkQjRx6BAgBEAU&amp;url=https://www.sisense.com/case-studies/policy-bazaar/&amp;psig=AOvVaw3Jiu3ZT3Sf5YVOWF-0AVgZ&amp;ust=1534500037975014" TargetMode="External"/><Relationship Id="rId7" Type="http://schemas.openxmlformats.org/officeDocument/2006/relationships/image" Target="../media/image95.jpeg"/><Relationship Id="rId12" Type="http://schemas.openxmlformats.org/officeDocument/2006/relationships/image" Target="../media/image100.png"/><Relationship Id="rId17" Type="http://schemas.openxmlformats.org/officeDocument/2006/relationships/image" Target="../media/image103.jpeg"/><Relationship Id="rId25" Type="http://schemas.openxmlformats.org/officeDocument/2006/relationships/hyperlink" Target="https://www.google.co.in/url?sa=i&amp;rct=j&amp;q=&amp;esrc=s&amp;source=images&amp;cd=&amp;cad=rja&amp;uact=8&amp;ved=2ahUKEwisz8C8j-_dAhXGoFMKHUFgCyYQjRx6BAgBEAU&amp;url=https://commons.wikimedia.org/wiki/File:Union_Bank_of_India_Logo.svg&amp;psig=AOvVaw0mqKbis_ik9digbhdMmybH&amp;ust=1538822707128264" TargetMode="External"/><Relationship Id="rId33" Type="http://schemas.openxmlformats.org/officeDocument/2006/relationships/image" Target="../media/image113.png"/><Relationship Id="rId38" Type="http://schemas.openxmlformats.org/officeDocument/2006/relationships/image" Target="../media/image117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4.png"/><Relationship Id="rId20" Type="http://schemas.openxmlformats.org/officeDocument/2006/relationships/image" Target="../media/image106.png"/><Relationship Id="rId29" Type="http://schemas.openxmlformats.org/officeDocument/2006/relationships/image" Target="../media/image6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jpeg"/><Relationship Id="rId24" Type="http://schemas.openxmlformats.org/officeDocument/2006/relationships/image" Target="../media/image59.png"/><Relationship Id="rId32" Type="http://schemas.openxmlformats.org/officeDocument/2006/relationships/image" Target="../media/image112.png"/><Relationship Id="rId37" Type="http://schemas.openxmlformats.org/officeDocument/2006/relationships/image" Target="../media/image116.jpg"/><Relationship Id="rId5" Type="http://schemas.openxmlformats.org/officeDocument/2006/relationships/image" Target="../media/image93.jpeg"/><Relationship Id="rId15" Type="http://schemas.openxmlformats.org/officeDocument/2006/relationships/image" Target="../media/image58.png"/><Relationship Id="rId23" Type="http://schemas.openxmlformats.org/officeDocument/2006/relationships/image" Target="../media/image51.png"/><Relationship Id="rId28" Type="http://schemas.openxmlformats.org/officeDocument/2006/relationships/image" Target="../media/image110.png"/><Relationship Id="rId36" Type="http://schemas.openxmlformats.org/officeDocument/2006/relationships/image" Target="../media/image115.png"/><Relationship Id="rId10" Type="http://schemas.openxmlformats.org/officeDocument/2006/relationships/image" Target="../media/image98.png"/><Relationship Id="rId19" Type="http://schemas.openxmlformats.org/officeDocument/2006/relationships/image" Target="../media/image105.png"/><Relationship Id="rId31" Type="http://schemas.openxmlformats.org/officeDocument/2006/relationships/image" Target="../media/image111.png"/><Relationship Id="rId4" Type="http://schemas.openxmlformats.org/officeDocument/2006/relationships/image" Target="../media/image92.jpe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08.png"/><Relationship Id="rId27" Type="http://schemas.openxmlformats.org/officeDocument/2006/relationships/hyperlink" Target="https://www.google.co.in/url?sa=i&amp;rct=j&amp;q=&amp;esrc=s&amp;source=images&amp;cd=&amp;cad=rja&amp;uact=8&amp;ved=2ahUKEwiuhNqTk-_dAhUOzFMKHcOQBSEQjRx6BAgBEAU&amp;url=https://www.bankersadda.com/2017/11/bank-of-baroda-specialist-officers-so.html&amp;psig=AOvVaw1zGPRpuhM3YAiPcY6V5n6U&amp;ust=1538823698498284" TargetMode="External"/><Relationship Id="rId30" Type="http://schemas.openxmlformats.org/officeDocument/2006/relationships/hyperlink" Target="https://www.google.co.in/url?sa=i&amp;rct=j&amp;q=&amp;esrc=s&amp;source=images&amp;cd=&amp;cad=rja&amp;uact=8&amp;ved=2ahUKEwidt7ObpvHcAhULd94KHctmDyEQjRx6BAgBEAU&amp;url=https://commons.wikimedia.org/wiki/File:MobiKwik-Logo.png&amp;psig=AOvVaw1H1nQy0mYjI-LJ6H_Jq_rN&amp;ust=1534499492188342" TargetMode="External"/><Relationship Id="rId35" Type="http://schemas.openxmlformats.org/officeDocument/2006/relationships/image" Target="../media/image114.png"/><Relationship Id="rId8" Type="http://schemas.openxmlformats.org/officeDocument/2006/relationships/image" Target="../media/image96.jpeg"/><Relationship Id="rId3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jpeg"/><Relationship Id="rId3" Type="http://schemas.openxmlformats.org/officeDocument/2006/relationships/image" Target="../media/image119.png"/><Relationship Id="rId7" Type="http://schemas.openxmlformats.org/officeDocument/2006/relationships/image" Target="../media/image123.jpeg"/><Relationship Id="rId12" Type="http://schemas.openxmlformats.org/officeDocument/2006/relationships/image" Target="../media/image1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jpeg"/><Relationship Id="rId11" Type="http://schemas.openxmlformats.org/officeDocument/2006/relationships/image" Target="../media/image127.png"/><Relationship Id="rId5" Type="http://schemas.openxmlformats.org/officeDocument/2006/relationships/image" Target="../media/image121.jpeg"/><Relationship Id="rId10" Type="http://schemas.openxmlformats.org/officeDocument/2006/relationships/image" Target="../media/image126.jpeg"/><Relationship Id="rId4" Type="http://schemas.openxmlformats.org/officeDocument/2006/relationships/image" Target="../media/image120.jpe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C20866-5BFC-4B0B-863A-28B552115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SIFY DATA CENTER Infrastructure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A6009-8B92-4D9F-BBDB-CB26827D5C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TO KANSAI NEROLAC PAINTS LIMITED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AA468-071C-41BD-80B1-328AB3D55A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MAY 2021</a:t>
            </a:r>
            <a:endParaRPr lang="en-IN" dirty="0"/>
          </a:p>
        </p:txBody>
      </p:sp>
      <p:pic>
        <p:nvPicPr>
          <p:cNvPr id="5" name="Picture 2" descr="Kansai Nerolac logo">
            <a:extLst>
              <a:ext uri="{FF2B5EF4-FFF2-40B4-BE49-F238E27FC236}">
                <a16:creationId xmlns:a16="http://schemas.microsoft.com/office/drawing/2014/main" id="{DCDF7F99-CD9B-43DE-8F54-63FBC5340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3086"/>
            <a:ext cx="2177687" cy="24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74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9F4BE0-9262-4ADF-9E0F-A61D224BB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050" y="987425"/>
            <a:ext cx="6413899" cy="2970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8CE90E-6D48-4B36-AFF5-D6E598EBD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Lift and Shift PROCEDURE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F7B0B8-515F-4699-BA4B-96A41C9D27C5}"/>
              </a:ext>
            </a:extLst>
          </p:cNvPr>
          <p:cNvGrpSpPr/>
          <p:nvPr/>
        </p:nvGrpSpPr>
        <p:grpSpPr>
          <a:xfrm>
            <a:off x="324000" y="3979163"/>
            <a:ext cx="8475314" cy="720000"/>
            <a:chOff x="337850" y="3811778"/>
            <a:chExt cx="8251889" cy="701019"/>
          </a:xfrm>
        </p:grpSpPr>
        <p:pic>
          <p:nvPicPr>
            <p:cNvPr id="5" name="Picture 19">
              <a:extLst>
                <a:ext uri="{FF2B5EF4-FFF2-40B4-BE49-F238E27FC236}">
                  <a16:creationId xmlns:a16="http://schemas.microsoft.com/office/drawing/2014/main" id="{379B815C-63DB-40F2-BAF3-2A4E470591B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850" y="3811778"/>
              <a:ext cx="946376" cy="7010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435ED7-139E-4E82-883C-2558A5DF8EA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1495" y="3811778"/>
              <a:ext cx="946376" cy="7010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31">
              <a:extLst>
                <a:ext uri="{FF2B5EF4-FFF2-40B4-BE49-F238E27FC236}">
                  <a16:creationId xmlns:a16="http://schemas.microsoft.com/office/drawing/2014/main" id="{9C4DF08B-5B0C-4CF7-82D1-EC22638A719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25139" y="3811778"/>
              <a:ext cx="946376" cy="7010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38">
              <a:extLst>
                <a:ext uri="{FF2B5EF4-FFF2-40B4-BE49-F238E27FC236}">
                  <a16:creationId xmlns:a16="http://schemas.microsoft.com/office/drawing/2014/main" id="{21C71B5A-AA0E-412F-96E4-3BF11A6CAF9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68784" y="3811778"/>
              <a:ext cx="946376" cy="7010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1DC35C0C-D920-45FF-BA30-068C936AAA4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2429" y="3811778"/>
              <a:ext cx="946376" cy="7010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34C4C0A-2219-4815-BE36-9A004EA0904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99718" y="3811778"/>
              <a:ext cx="946376" cy="7010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F54678-5AFD-49B1-BDCA-F0884CCB6CE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56073" y="3811778"/>
              <a:ext cx="946376" cy="7010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EB4DBC-870D-467A-8ECA-100C569C91B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43363" y="3811778"/>
              <a:ext cx="946376" cy="70101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655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C325C-2E97-4547-98CD-47B9C3D915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50" y="3929321"/>
            <a:ext cx="7662353" cy="1106806"/>
          </a:xfrm>
        </p:spPr>
        <p:txBody>
          <a:bodyPr/>
          <a:lstStyle/>
          <a:p>
            <a:r>
              <a:rPr lang="en-US" dirty="0"/>
              <a:t>Data Center Details</a:t>
            </a:r>
          </a:p>
        </p:txBody>
      </p:sp>
    </p:spTree>
    <p:extLst>
      <p:ext uri="{BB962C8B-B14F-4D97-AF65-F5344CB8AC3E}">
        <p14:creationId xmlns:p14="http://schemas.microsoft.com/office/powerpoint/2010/main" val="88018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SIFY AIROLI DATA CENTER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A8D54C3-FE49-4801-962F-2445FED7FC26}"/>
              </a:ext>
            </a:extLst>
          </p:cNvPr>
          <p:cNvSpPr/>
          <p:nvPr/>
        </p:nvSpPr>
        <p:spPr>
          <a:xfrm>
            <a:off x="4731420" y="1015978"/>
            <a:ext cx="1369218" cy="822410"/>
          </a:xfrm>
          <a:custGeom>
            <a:avLst/>
            <a:gdLst>
              <a:gd name="connsiteX0" fmla="*/ 0 w 1369218"/>
              <a:gd name="connsiteY0" fmla="*/ 137071 h 822410"/>
              <a:gd name="connsiteX1" fmla="*/ 137071 w 1369218"/>
              <a:gd name="connsiteY1" fmla="*/ 0 h 822410"/>
              <a:gd name="connsiteX2" fmla="*/ 1232147 w 1369218"/>
              <a:gd name="connsiteY2" fmla="*/ 0 h 822410"/>
              <a:gd name="connsiteX3" fmla="*/ 1369218 w 1369218"/>
              <a:gd name="connsiteY3" fmla="*/ 137071 h 822410"/>
              <a:gd name="connsiteX4" fmla="*/ 1369218 w 1369218"/>
              <a:gd name="connsiteY4" fmla="*/ 685339 h 822410"/>
              <a:gd name="connsiteX5" fmla="*/ 1232147 w 1369218"/>
              <a:gd name="connsiteY5" fmla="*/ 822410 h 822410"/>
              <a:gd name="connsiteX6" fmla="*/ 137071 w 1369218"/>
              <a:gd name="connsiteY6" fmla="*/ 822410 h 822410"/>
              <a:gd name="connsiteX7" fmla="*/ 0 w 1369218"/>
              <a:gd name="connsiteY7" fmla="*/ 685339 h 822410"/>
              <a:gd name="connsiteX8" fmla="*/ 0 w 1369218"/>
              <a:gd name="connsiteY8" fmla="*/ 137071 h 82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218" h="822410">
                <a:moveTo>
                  <a:pt x="0" y="137071"/>
                </a:moveTo>
                <a:cubicBezTo>
                  <a:pt x="0" y="61369"/>
                  <a:pt x="61369" y="0"/>
                  <a:pt x="137071" y="0"/>
                </a:cubicBezTo>
                <a:lnTo>
                  <a:pt x="1232147" y="0"/>
                </a:lnTo>
                <a:cubicBezTo>
                  <a:pt x="1307849" y="0"/>
                  <a:pt x="1369218" y="61369"/>
                  <a:pt x="1369218" y="137071"/>
                </a:cubicBezTo>
                <a:lnTo>
                  <a:pt x="1369218" y="685339"/>
                </a:lnTo>
                <a:cubicBezTo>
                  <a:pt x="1369218" y="761041"/>
                  <a:pt x="1307849" y="822410"/>
                  <a:pt x="1232147" y="822410"/>
                </a:cubicBezTo>
                <a:lnTo>
                  <a:pt x="137071" y="822410"/>
                </a:lnTo>
                <a:cubicBezTo>
                  <a:pt x="61369" y="822410"/>
                  <a:pt x="0" y="761041"/>
                  <a:pt x="0" y="685339"/>
                </a:cubicBezTo>
                <a:lnTo>
                  <a:pt x="0" y="137071"/>
                </a:lnTo>
                <a:close/>
              </a:path>
            </a:pathLst>
          </a:custGeom>
          <a:solidFill>
            <a:srgbClr val="F2DCDB">
              <a:alpha val="50196"/>
            </a:srgb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437" tIns="74437" rIns="74437" bIns="74437" numCol="1" spcCol="1270" anchor="ctr" anchorCtr="0">
            <a:noAutofit/>
          </a:bodyPr>
          <a:lstStyle/>
          <a:p>
            <a:pPr marL="0" lvl="0" indent="0" algn="ctr" defTabSz="4000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kern="1200" dirty="0">
                <a:solidFill>
                  <a:schemeClr val="tx1"/>
                </a:solidFill>
              </a:rPr>
              <a:t>Addressing biggest market segments like BFSI, E-Commerce &amp; Retail, Media &amp; Ent</a:t>
            </a:r>
            <a:endParaRPr lang="en-IN" sz="900" kern="1200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2E155A0-7A5F-422B-95F4-6A9717DA8866}"/>
              </a:ext>
            </a:extLst>
          </p:cNvPr>
          <p:cNvSpPr/>
          <p:nvPr/>
        </p:nvSpPr>
        <p:spPr>
          <a:xfrm>
            <a:off x="6217006" y="1015978"/>
            <a:ext cx="1163677" cy="822410"/>
          </a:xfrm>
          <a:custGeom>
            <a:avLst/>
            <a:gdLst>
              <a:gd name="connsiteX0" fmla="*/ 0 w 1163677"/>
              <a:gd name="connsiteY0" fmla="*/ 137071 h 822410"/>
              <a:gd name="connsiteX1" fmla="*/ 137071 w 1163677"/>
              <a:gd name="connsiteY1" fmla="*/ 0 h 822410"/>
              <a:gd name="connsiteX2" fmla="*/ 1026606 w 1163677"/>
              <a:gd name="connsiteY2" fmla="*/ 0 h 822410"/>
              <a:gd name="connsiteX3" fmla="*/ 1163677 w 1163677"/>
              <a:gd name="connsiteY3" fmla="*/ 137071 h 822410"/>
              <a:gd name="connsiteX4" fmla="*/ 1163677 w 1163677"/>
              <a:gd name="connsiteY4" fmla="*/ 685339 h 822410"/>
              <a:gd name="connsiteX5" fmla="*/ 1026606 w 1163677"/>
              <a:gd name="connsiteY5" fmla="*/ 822410 h 822410"/>
              <a:gd name="connsiteX6" fmla="*/ 137071 w 1163677"/>
              <a:gd name="connsiteY6" fmla="*/ 822410 h 822410"/>
              <a:gd name="connsiteX7" fmla="*/ 0 w 1163677"/>
              <a:gd name="connsiteY7" fmla="*/ 685339 h 822410"/>
              <a:gd name="connsiteX8" fmla="*/ 0 w 1163677"/>
              <a:gd name="connsiteY8" fmla="*/ 137071 h 82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3677" h="822410">
                <a:moveTo>
                  <a:pt x="0" y="137071"/>
                </a:moveTo>
                <a:cubicBezTo>
                  <a:pt x="0" y="61369"/>
                  <a:pt x="61369" y="0"/>
                  <a:pt x="137071" y="0"/>
                </a:cubicBezTo>
                <a:lnTo>
                  <a:pt x="1026606" y="0"/>
                </a:lnTo>
                <a:cubicBezTo>
                  <a:pt x="1102308" y="0"/>
                  <a:pt x="1163677" y="61369"/>
                  <a:pt x="1163677" y="137071"/>
                </a:cubicBezTo>
                <a:lnTo>
                  <a:pt x="1163677" y="685339"/>
                </a:lnTo>
                <a:cubicBezTo>
                  <a:pt x="1163677" y="761041"/>
                  <a:pt x="1102308" y="822410"/>
                  <a:pt x="1026606" y="822410"/>
                </a:cubicBezTo>
                <a:lnTo>
                  <a:pt x="137071" y="822410"/>
                </a:lnTo>
                <a:cubicBezTo>
                  <a:pt x="61369" y="822410"/>
                  <a:pt x="0" y="761041"/>
                  <a:pt x="0" y="685339"/>
                </a:cubicBezTo>
                <a:lnTo>
                  <a:pt x="0" y="137071"/>
                </a:lnTo>
                <a:close/>
              </a:path>
            </a:pathLst>
          </a:custGeom>
          <a:solidFill>
            <a:srgbClr val="DBEEF4">
              <a:alpha val="50196"/>
            </a:srgbClr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437" tIns="74437" rIns="74437" bIns="74437" numCol="1" spcCol="1270" anchor="ctr" anchorCtr="0">
            <a:noAutofit/>
          </a:bodyPr>
          <a:lstStyle/>
          <a:p>
            <a:pPr marL="0" lvl="0" indent="0" algn="ctr" defTabSz="4000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kern="1200" dirty="0">
                <a:solidFill>
                  <a:schemeClr val="tx1"/>
                </a:solidFill>
              </a:rPr>
              <a:t>Facilitates Private Cloud/Hybrid cloud Platform</a:t>
            </a:r>
            <a:endParaRPr lang="en-IN" sz="900" kern="1200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AE5B49A-5580-4A67-A749-81C10D92D9DD}"/>
              </a:ext>
            </a:extLst>
          </p:cNvPr>
          <p:cNvSpPr/>
          <p:nvPr/>
        </p:nvSpPr>
        <p:spPr>
          <a:xfrm>
            <a:off x="7497051" y="1015978"/>
            <a:ext cx="1163677" cy="822410"/>
          </a:xfrm>
          <a:custGeom>
            <a:avLst/>
            <a:gdLst>
              <a:gd name="connsiteX0" fmla="*/ 0 w 1163677"/>
              <a:gd name="connsiteY0" fmla="*/ 137071 h 822410"/>
              <a:gd name="connsiteX1" fmla="*/ 137071 w 1163677"/>
              <a:gd name="connsiteY1" fmla="*/ 0 h 822410"/>
              <a:gd name="connsiteX2" fmla="*/ 1026606 w 1163677"/>
              <a:gd name="connsiteY2" fmla="*/ 0 h 822410"/>
              <a:gd name="connsiteX3" fmla="*/ 1163677 w 1163677"/>
              <a:gd name="connsiteY3" fmla="*/ 137071 h 822410"/>
              <a:gd name="connsiteX4" fmla="*/ 1163677 w 1163677"/>
              <a:gd name="connsiteY4" fmla="*/ 685339 h 822410"/>
              <a:gd name="connsiteX5" fmla="*/ 1026606 w 1163677"/>
              <a:gd name="connsiteY5" fmla="*/ 822410 h 822410"/>
              <a:gd name="connsiteX6" fmla="*/ 137071 w 1163677"/>
              <a:gd name="connsiteY6" fmla="*/ 822410 h 822410"/>
              <a:gd name="connsiteX7" fmla="*/ 0 w 1163677"/>
              <a:gd name="connsiteY7" fmla="*/ 685339 h 822410"/>
              <a:gd name="connsiteX8" fmla="*/ 0 w 1163677"/>
              <a:gd name="connsiteY8" fmla="*/ 137071 h 82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3677" h="822410">
                <a:moveTo>
                  <a:pt x="0" y="137071"/>
                </a:moveTo>
                <a:cubicBezTo>
                  <a:pt x="0" y="61369"/>
                  <a:pt x="61369" y="0"/>
                  <a:pt x="137071" y="0"/>
                </a:cubicBezTo>
                <a:lnTo>
                  <a:pt x="1026606" y="0"/>
                </a:lnTo>
                <a:cubicBezTo>
                  <a:pt x="1102308" y="0"/>
                  <a:pt x="1163677" y="61369"/>
                  <a:pt x="1163677" y="137071"/>
                </a:cubicBezTo>
                <a:lnTo>
                  <a:pt x="1163677" y="685339"/>
                </a:lnTo>
                <a:cubicBezTo>
                  <a:pt x="1163677" y="761041"/>
                  <a:pt x="1102308" y="822410"/>
                  <a:pt x="1026606" y="822410"/>
                </a:cubicBezTo>
                <a:lnTo>
                  <a:pt x="137071" y="822410"/>
                </a:lnTo>
                <a:cubicBezTo>
                  <a:pt x="61369" y="822410"/>
                  <a:pt x="0" y="761041"/>
                  <a:pt x="0" y="685339"/>
                </a:cubicBezTo>
                <a:lnTo>
                  <a:pt x="0" y="137071"/>
                </a:lnTo>
                <a:close/>
              </a:path>
            </a:pathLst>
          </a:custGeom>
          <a:solidFill>
            <a:srgbClr val="EBF1DE">
              <a:alpha val="50196"/>
            </a:srgbClr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437" tIns="74437" rIns="74437" bIns="74437" numCol="1" spcCol="1270" anchor="ctr" anchorCtr="0">
            <a:noAutofit/>
          </a:bodyPr>
          <a:lstStyle/>
          <a:p>
            <a:pPr marL="0" lvl="0" indent="0" algn="ctr" defTabSz="4000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kern="1200" dirty="0">
                <a:solidFill>
                  <a:schemeClr val="tx1"/>
                </a:solidFill>
              </a:rPr>
              <a:t>Major portion of the Data Center will be a private cloud deployment </a:t>
            </a:r>
            <a:endParaRPr lang="en-IN" sz="900" kern="1200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081D6E4-C85B-41A1-8DE2-788C453E42D6}"/>
              </a:ext>
            </a:extLst>
          </p:cNvPr>
          <p:cNvSpPr/>
          <p:nvPr/>
        </p:nvSpPr>
        <p:spPr>
          <a:xfrm>
            <a:off x="4572531" y="1954757"/>
            <a:ext cx="1163677" cy="822410"/>
          </a:xfrm>
          <a:custGeom>
            <a:avLst/>
            <a:gdLst>
              <a:gd name="connsiteX0" fmla="*/ 0 w 1163677"/>
              <a:gd name="connsiteY0" fmla="*/ 137071 h 822410"/>
              <a:gd name="connsiteX1" fmla="*/ 137071 w 1163677"/>
              <a:gd name="connsiteY1" fmla="*/ 0 h 822410"/>
              <a:gd name="connsiteX2" fmla="*/ 1026606 w 1163677"/>
              <a:gd name="connsiteY2" fmla="*/ 0 h 822410"/>
              <a:gd name="connsiteX3" fmla="*/ 1163677 w 1163677"/>
              <a:gd name="connsiteY3" fmla="*/ 137071 h 822410"/>
              <a:gd name="connsiteX4" fmla="*/ 1163677 w 1163677"/>
              <a:gd name="connsiteY4" fmla="*/ 685339 h 822410"/>
              <a:gd name="connsiteX5" fmla="*/ 1026606 w 1163677"/>
              <a:gd name="connsiteY5" fmla="*/ 822410 h 822410"/>
              <a:gd name="connsiteX6" fmla="*/ 137071 w 1163677"/>
              <a:gd name="connsiteY6" fmla="*/ 822410 h 822410"/>
              <a:gd name="connsiteX7" fmla="*/ 0 w 1163677"/>
              <a:gd name="connsiteY7" fmla="*/ 685339 h 822410"/>
              <a:gd name="connsiteX8" fmla="*/ 0 w 1163677"/>
              <a:gd name="connsiteY8" fmla="*/ 137071 h 82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3677" h="822410">
                <a:moveTo>
                  <a:pt x="0" y="137071"/>
                </a:moveTo>
                <a:cubicBezTo>
                  <a:pt x="0" y="61369"/>
                  <a:pt x="61369" y="0"/>
                  <a:pt x="137071" y="0"/>
                </a:cubicBezTo>
                <a:lnTo>
                  <a:pt x="1026606" y="0"/>
                </a:lnTo>
                <a:cubicBezTo>
                  <a:pt x="1102308" y="0"/>
                  <a:pt x="1163677" y="61369"/>
                  <a:pt x="1163677" y="137071"/>
                </a:cubicBezTo>
                <a:lnTo>
                  <a:pt x="1163677" y="685339"/>
                </a:lnTo>
                <a:cubicBezTo>
                  <a:pt x="1163677" y="761041"/>
                  <a:pt x="1102308" y="822410"/>
                  <a:pt x="1026606" y="822410"/>
                </a:cubicBezTo>
                <a:lnTo>
                  <a:pt x="137071" y="822410"/>
                </a:lnTo>
                <a:cubicBezTo>
                  <a:pt x="61369" y="822410"/>
                  <a:pt x="0" y="761041"/>
                  <a:pt x="0" y="685339"/>
                </a:cubicBezTo>
                <a:lnTo>
                  <a:pt x="0" y="137071"/>
                </a:lnTo>
                <a:close/>
              </a:path>
            </a:pathLst>
          </a:custGeom>
          <a:solidFill>
            <a:srgbClr val="E6E0EC">
              <a:alpha val="50196"/>
            </a:srgbClr>
          </a:soli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437" tIns="74437" rIns="74437" bIns="74437" numCol="1" spcCol="1270" anchor="ctr" anchorCtr="0">
            <a:noAutofit/>
          </a:bodyPr>
          <a:lstStyle/>
          <a:p>
            <a:pPr marL="0" lvl="0" indent="0" algn="ctr" defTabSz="4000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kern="1200" dirty="0">
                <a:solidFill>
                  <a:schemeClr val="tx1"/>
                </a:solidFill>
              </a:rPr>
              <a:t>Near DR for Hyperscale Data Center projects </a:t>
            </a:r>
            <a:endParaRPr lang="en-IN" sz="900" kern="1200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004AD19-3464-4397-8A2E-3EB20FB6D850}"/>
              </a:ext>
            </a:extLst>
          </p:cNvPr>
          <p:cNvSpPr/>
          <p:nvPr/>
        </p:nvSpPr>
        <p:spPr>
          <a:xfrm>
            <a:off x="5852577" y="1954757"/>
            <a:ext cx="1686995" cy="822410"/>
          </a:xfrm>
          <a:custGeom>
            <a:avLst/>
            <a:gdLst>
              <a:gd name="connsiteX0" fmla="*/ 0 w 1686995"/>
              <a:gd name="connsiteY0" fmla="*/ 137071 h 822410"/>
              <a:gd name="connsiteX1" fmla="*/ 137071 w 1686995"/>
              <a:gd name="connsiteY1" fmla="*/ 0 h 822410"/>
              <a:gd name="connsiteX2" fmla="*/ 1549924 w 1686995"/>
              <a:gd name="connsiteY2" fmla="*/ 0 h 822410"/>
              <a:gd name="connsiteX3" fmla="*/ 1686995 w 1686995"/>
              <a:gd name="connsiteY3" fmla="*/ 137071 h 822410"/>
              <a:gd name="connsiteX4" fmla="*/ 1686995 w 1686995"/>
              <a:gd name="connsiteY4" fmla="*/ 685339 h 822410"/>
              <a:gd name="connsiteX5" fmla="*/ 1549924 w 1686995"/>
              <a:gd name="connsiteY5" fmla="*/ 822410 h 822410"/>
              <a:gd name="connsiteX6" fmla="*/ 137071 w 1686995"/>
              <a:gd name="connsiteY6" fmla="*/ 822410 h 822410"/>
              <a:gd name="connsiteX7" fmla="*/ 0 w 1686995"/>
              <a:gd name="connsiteY7" fmla="*/ 685339 h 822410"/>
              <a:gd name="connsiteX8" fmla="*/ 0 w 1686995"/>
              <a:gd name="connsiteY8" fmla="*/ 137071 h 82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995" h="822410">
                <a:moveTo>
                  <a:pt x="0" y="137071"/>
                </a:moveTo>
                <a:cubicBezTo>
                  <a:pt x="0" y="61369"/>
                  <a:pt x="61369" y="0"/>
                  <a:pt x="137071" y="0"/>
                </a:cubicBezTo>
                <a:lnTo>
                  <a:pt x="1549924" y="0"/>
                </a:lnTo>
                <a:cubicBezTo>
                  <a:pt x="1625626" y="0"/>
                  <a:pt x="1686995" y="61369"/>
                  <a:pt x="1686995" y="137071"/>
                </a:cubicBezTo>
                <a:lnTo>
                  <a:pt x="1686995" y="685339"/>
                </a:lnTo>
                <a:cubicBezTo>
                  <a:pt x="1686995" y="761041"/>
                  <a:pt x="1625626" y="822410"/>
                  <a:pt x="1549924" y="822410"/>
                </a:cubicBezTo>
                <a:lnTo>
                  <a:pt x="137071" y="822410"/>
                </a:lnTo>
                <a:cubicBezTo>
                  <a:pt x="61369" y="822410"/>
                  <a:pt x="0" y="761041"/>
                  <a:pt x="0" y="685339"/>
                </a:cubicBezTo>
                <a:lnTo>
                  <a:pt x="0" y="137071"/>
                </a:lnTo>
                <a:close/>
              </a:path>
            </a:pathLst>
          </a:custGeom>
          <a:solidFill>
            <a:srgbClr val="FDEADA">
              <a:alpha val="50196"/>
            </a:srgb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437" tIns="74437" rIns="74437" bIns="74437" numCol="1" spcCol="1270" anchor="ctr" anchorCtr="0">
            <a:noAutofit/>
          </a:bodyPr>
          <a:lstStyle/>
          <a:p>
            <a:pPr marL="0" lvl="0" indent="0" algn="ctr" defTabSz="4000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900" kern="1200" dirty="0">
                <a:solidFill>
                  <a:schemeClr val="tx1"/>
                </a:solidFill>
              </a:rPr>
              <a:t>Failover to public cloud services (Airoli- Rabale as Data Center and near Data Center site) with &lt;1ms latency</a:t>
            </a:r>
            <a:endParaRPr lang="en-IN" sz="900" kern="1200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D82D75-F0B2-49F7-BC96-3EAD1CD9EA9D}"/>
              </a:ext>
            </a:extLst>
          </p:cNvPr>
          <p:cNvSpPr/>
          <p:nvPr/>
        </p:nvSpPr>
        <p:spPr>
          <a:xfrm>
            <a:off x="7656472" y="1926905"/>
            <a:ext cx="1163677" cy="822410"/>
          </a:xfrm>
          <a:custGeom>
            <a:avLst/>
            <a:gdLst>
              <a:gd name="connsiteX0" fmla="*/ 0 w 1163677"/>
              <a:gd name="connsiteY0" fmla="*/ 137071 h 822410"/>
              <a:gd name="connsiteX1" fmla="*/ 137071 w 1163677"/>
              <a:gd name="connsiteY1" fmla="*/ 0 h 822410"/>
              <a:gd name="connsiteX2" fmla="*/ 1026606 w 1163677"/>
              <a:gd name="connsiteY2" fmla="*/ 0 h 822410"/>
              <a:gd name="connsiteX3" fmla="*/ 1163677 w 1163677"/>
              <a:gd name="connsiteY3" fmla="*/ 137071 h 822410"/>
              <a:gd name="connsiteX4" fmla="*/ 1163677 w 1163677"/>
              <a:gd name="connsiteY4" fmla="*/ 685339 h 822410"/>
              <a:gd name="connsiteX5" fmla="*/ 1026606 w 1163677"/>
              <a:gd name="connsiteY5" fmla="*/ 822410 h 822410"/>
              <a:gd name="connsiteX6" fmla="*/ 137071 w 1163677"/>
              <a:gd name="connsiteY6" fmla="*/ 822410 h 822410"/>
              <a:gd name="connsiteX7" fmla="*/ 0 w 1163677"/>
              <a:gd name="connsiteY7" fmla="*/ 685339 h 822410"/>
              <a:gd name="connsiteX8" fmla="*/ 0 w 1163677"/>
              <a:gd name="connsiteY8" fmla="*/ 137071 h 82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3677" h="822410">
                <a:moveTo>
                  <a:pt x="0" y="137071"/>
                </a:moveTo>
                <a:cubicBezTo>
                  <a:pt x="0" y="61369"/>
                  <a:pt x="61369" y="0"/>
                  <a:pt x="137071" y="0"/>
                </a:cubicBezTo>
                <a:lnTo>
                  <a:pt x="1026606" y="0"/>
                </a:lnTo>
                <a:cubicBezTo>
                  <a:pt x="1102308" y="0"/>
                  <a:pt x="1163677" y="61369"/>
                  <a:pt x="1163677" y="137071"/>
                </a:cubicBezTo>
                <a:lnTo>
                  <a:pt x="1163677" y="685339"/>
                </a:lnTo>
                <a:cubicBezTo>
                  <a:pt x="1163677" y="761041"/>
                  <a:pt x="1102308" y="822410"/>
                  <a:pt x="1026606" y="822410"/>
                </a:cubicBezTo>
                <a:lnTo>
                  <a:pt x="137071" y="822410"/>
                </a:lnTo>
                <a:cubicBezTo>
                  <a:pt x="61369" y="822410"/>
                  <a:pt x="0" y="761041"/>
                  <a:pt x="0" y="685339"/>
                </a:cubicBezTo>
                <a:lnTo>
                  <a:pt x="0" y="137071"/>
                </a:lnTo>
                <a:close/>
              </a:path>
            </a:pathLst>
          </a:custGeom>
          <a:solidFill>
            <a:srgbClr val="FDEADA">
              <a:alpha val="50196"/>
            </a:srgb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437" tIns="74437" rIns="74437" bIns="74437" numCol="1" spcCol="1270" anchor="ctr" anchorCtr="0">
            <a:noAutofit/>
          </a:bodyPr>
          <a:lstStyle/>
          <a:p>
            <a:pPr marL="0" lvl="0" indent="0" algn="ctr" defTabSz="4000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900" kern="1200" dirty="0">
                <a:solidFill>
                  <a:schemeClr val="tx1"/>
                </a:solidFill>
              </a:rPr>
              <a:t>29 Years of Lease </a:t>
            </a:r>
          </a:p>
          <a:p>
            <a:pPr marL="0" lvl="0" indent="0" algn="ctr" defTabSz="4000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900" kern="1200" dirty="0">
                <a:solidFill>
                  <a:schemeClr val="tx1"/>
                </a:solidFill>
              </a:rPr>
              <a:t>Start Date – Jan ’08  End Date – Jan ’37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169F58-92D3-429B-94F0-E028100A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988188"/>
            <a:ext cx="4068763" cy="37346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2A9CD5-7FCE-4F73-AFF5-5CEFFAF85B68}"/>
              </a:ext>
            </a:extLst>
          </p:cNvPr>
          <p:cNvSpPr/>
          <p:nvPr/>
        </p:nvSpPr>
        <p:spPr>
          <a:xfrm>
            <a:off x="4572000" y="2904978"/>
            <a:ext cx="4248150" cy="182736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B015D-3CBA-41FF-ABD5-7359B7F92642}"/>
              </a:ext>
            </a:extLst>
          </p:cNvPr>
          <p:cNvSpPr txBox="1"/>
          <p:nvPr/>
        </p:nvSpPr>
        <p:spPr>
          <a:xfrm>
            <a:off x="4635304" y="2975621"/>
            <a:ext cx="40374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15">
              <a:lnSpc>
                <a:spcPct val="150000"/>
              </a:lnSpc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/>
              </a:rPr>
              <a:t>SITE ADDRESS</a:t>
            </a:r>
          </a:p>
          <a:p>
            <a:pPr defTabSz="685715">
              <a:defRPr/>
            </a:pPr>
            <a:r>
              <a:rPr lang="en-US" sz="1200" b="1" dirty="0">
                <a:solidFill>
                  <a:prstClr val="black"/>
                </a:solidFill>
                <a:latin typeface="Trebuchet MS"/>
              </a:rPr>
              <a:t>Sify Technologies Limited</a:t>
            </a:r>
            <a:br>
              <a:rPr lang="en-US" sz="1200" b="1" dirty="0">
                <a:solidFill>
                  <a:prstClr val="black"/>
                </a:solidFill>
                <a:latin typeface="Trebuchet MS"/>
              </a:rPr>
            </a:br>
            <a:r>
              <a:rPr lang="en-US" sz="1200" dirty="0">
                <a:solidFill>
                  <a:prstClr val="black"/>
                </a:solidFill>
                <a:latin typeface="Trebuchet MS"/>
              </a:rPr>
              <a:t>Reliable Plaza, K10</a:t>
            </a:r>
          </a:p>
          <a:p>
            <a:pPr defTabSz="685715">
              <a:defRPr/>
            </a:pPr>
            <a:r>
              <a:rPr lang="en-US" sz="1200" dirty="0">
                <a:solidFill>
                  <a:prstClr val="black"/>
                </a:solidFill>
                <a:latin typeface="Trebuchet MS"/>
              </a:rPr>
              <a:t>Thane Belapur Road</a:t>
            </a:r>
          </a:p>
          <a:p>
            <a:pPr defTabSz="685715">
              <a:defRPr/>
            </a:pPr>
            <a:r>
              <a:rPr lang="en-US" sz="1200" dirty="0">
                <a:solidFill>
                  <a:prstClr val="black"/>
                </a:solidFill>
                <a:latin typeface="Trebuchet MS"/>
              </a:rPr>
              <a:t>Navi Mumbai -400710</a:t>
            </a:r>
          </a:p>
          <a:p>
            <a:pPr defTabSz="685715">
              <a:defRPr/>
            </a:pPr>
            <a:br>
              <a:rPr lang="en-US" sz="1200" b="1" dirty="0">
                <a:solidFill>
                  <a:prstClr val="black"/>
                </a:solidFill>
                <a:latin typeface="Trebuchet MS"/>
              </a:rPr>
            </a:br>
            <a:r>
              <a:rPr lang="en-US" sz="1200" b="1" dirty="0">
                <a:solidFill>
                  <a:prstClr val="black"/>
                </a:solidFill>
                <a:latin typeface="Trebuchet MS"/>
              </a:rPr>
              <a:t>GOOGLE MAPS LINK</a:t>
            </a:r>
            <a:br>
              <a:rPr lang="en-US" sz="1800" b="1" dirty="0">
                <a:solidFill>
                  <a:prstClr val="black"/>
                </a:solidFill>
                <a:latin typeface="Trebuchet MS"/>
              </a:rPr>
            </a:br>
            <a:r>
              <a:rPr lang="en-US" sz="1200" dirty="0">
                <a:solidFill>
                  <a:prstClr val="black"/>
                </a:solidFill>
                <a:latin typeface="Trebuchet MS"/>
                <a:hlinkClick r:id="rId3"/>
              </a:rPr>
              <a:t>https://goo.gl/maps/JbDrcTk9gKv</a:t>
            </a:r>
            <a:r>
              <a:rPr lang="en-US" sz="1200" dirty="0">
                <a:solidFill>
                  <a:prstClr val="black"/>
                </a:solidFill>
                <a:latin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275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9E4B7D53-D924-4CFA-B05A-9665624BB680}"/>
              </a:ext>
            </a:extLst>
          </p:cNvPr>
          <p:cNvSpPr/>
          <p:nvPr/>
        </p:nvSpPr>
        <p:spPr>
          <a:xfrm flipV="1">
            <a:off x="330590" y="4314167"/>
            <a:ext cx="8482820" cy="528531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EBBD4-13A2-4567-80C0-D84BB032B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/>
          <a:lstStyle/>
          <a:p>
            <a:r>
              <a:rPr lang="en-IN" dirty="0"/>
              <a:t>IMPECCABLE UPTIME PERFORMANCE - how we do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F776E-9FC2-463F-A717-2FC6462E1BEB}"/>
              </a:ext>
            </a:extLst>
          </p:cNvPr>
          <p:cNvSpPr txBox="1"/>
          <p:nvPr/>
        </p:nvSpPr>
        <p:spPr>
          <a:xfrm>
            <a:off x="617781" y="2300177"/>
            <a:ext cx="25512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Safety: </a:t>
            </a:r>
            <a:br>
              <a:rPr kumimoji="0" lang="en-US" sz="11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Zero loss time incident, 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Ensuring Safety culture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7ED6E-2147-4DCD-AA5E-BF714953CB2A}"/>
              </a:ext>
            </a:extLst>
          </p:cNvPr>
          <p:cNvSpPr txBox="1"/>
          <p:nvPr/>
        </p:nvSpPr>
        <p:spPr>
          <a:xfrm>
            <a:off x="2632553" y="756514"/>
            <a:ext cx="38314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Security: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Zero loss time incident, 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Ensuring Security Standards 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E4C181-B9D1-496A-8005-D35AD29CFD3B}"/>
              </a:ext>
            </a:extLst>
          </p:cNvPr>
          <p:cNvSpPr txBox="1"/>
          <p:nvPr/>
        </p:nvSpPr>
        <p:spPr>
          <a:xfrm>
            <a:off x="3541344" y="1300714"/>
            <a:ext cx="26741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Zero Trust Architecture and Security Training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Colocation Guidelines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Physical and Digital Layer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Risk Assessment &amp; Mitigation</a:t>
            </a:r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6031ED-4C34-45E6-B7B2-CCECD8556A11}"/>
              </a:ext>
            </a:extLst>
          </p:cNvPr>
          <p:cNvSpPr txBox="1"/>
          <p:nvPr/>
        </p:nvSpPr>
        <p:spPr>
          <a:xfrm>
            <a:off x="5885898" y="2300177"/>
            <a:ext cx="32581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Infra Operations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: 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Zero loss time incident, </a:t>
            </a:r>
            <a:b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Tracking of capacity &amp; process management</a:t>
            </a:r>
            <a:endParaRPr kumimoji="0" lang="en-IN" sz="11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A6FA79-9A8A-4C96-8749-21424F0F1257}"/>
              </a:ext>
            </a:extLst>
          </p:cNvPr>
          <p:cNvSpPr txBox="1"/>
          <p:nvPr/>
        </p:nvSpPr>
        <p:spPr>
          <a:xfrm>
            <a:off x="471414" y="4364681"/>
            <a:ext cx="8201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Achieving 100% uptime for the Data Center is easy, but maintaining it continuously is only possible with a sustainable model that includes strong process management and automation-supporting process strengthening.</a:t>
            </a:r>
            <a:endParaRPr kumimoji="0" lang="en-I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EF32C3-CD26-4DA3-B066-D162D16A225B}"/>
              </a:ext>
            </a:extLst>
          </p:cNvPr>
          <p:cNvSpPr/>
          <p:nvPr/>
        </p:nvSpPr>
        <p:spPr>
          <a:xfrm>
            <a:off x="3968009" y="3039674"/>
            <a:ext cx="1202788" cy="12027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81E4B65-07DC-4F6D-BF7E-C6C0D5354AC8}"/>
              </a:ext>
            </a:extLst>
          </p:cNvPr>
          <p:cNvSpPr/>
          <p:nvPr/>
        </p:nvSpPr>
        <p:spPr>
          <a:xfrm rot="4626005">
            <a:off x="3260985" y="2908829"/>
            <a:ext cx="564963" cy="564963"/>
          </a:xfrm>
          <a:prstGeom prst="teardrop">
            <a:avLst>
              <a:gd name="adj" fmla="val 107812"/>
            </a:avLst>
          </a:prstGeom>
          <a:solidFill>
            <a:schemeClr val="bg1"/>
          </a:solidFill>
          <a:ln w="952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5" name="Teardrop 24">
            <a:extLst>
              <a:ext uri="{FF2B5EF4-FFF2-40B4-BE49-F238E27FC236}">
                <a16:creationId xmlns:a16="http://schemas.microsoft.com/office/drawing/2014/main" id="{102D32D9-6359-4A17-B917-F8AF252B891D}"/>
              </a:ext>
            </a:extLst>
          </p:cNvPr>
          <p:cNvSpPr/>
          <p:nvPr/>
        </p:nvSpPr>
        <p:spPr>
          <a:xfrm rot="8235678">
            <a:off x="4301679" y="2226747"/>
            <a:ext cx="564963" cy="564963"/>
          </a:xfrm>
          <a:prstGeom prst="teardrop">
            <a:avLst>
              <a:gd name="adj" fmla="val 107812"/>
            </a:avLst>
          </a:prstGeom>
          <a:solidFill>
            <a:schemeClr val="bg1"/>
          </a:solidFill>
          <a:ln w="952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AA42E36D-7BBF-4391-B6E4-BDF352DB914C}"/>
              </a:ext>
            </a:extLst>
          </p:cNvPr>
          <p:cNvSpPr/>
          <p:nvPr/>
        </p:nvSpPr>
        <p:spPr>
          <a:xfrm rot="16973995" flipH="1">
            <a:off x="5319108" y="2908829"/>
            <a:ext cx="564963" cy="564963"/>
          </a:xfrm>
          <a:prstGeom prst="teardrop">
            <a:avLst>
              <a:gd name="adj" fmla="val 107812"/>
            </a:avLst>
          </a:prstGeom>
          <a:solidFill>
            <a:schemeClr val="bg1"/>
          </a:solidFill>
          <a:ln w="952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FBC90-D560-49F0-A009-8FA3B40C63DF}"/>
              </a:ext>
            </a:extLst>
          </p:cNvPr>
          <p:cNvSpPr txBox="1"/>
          <p:nvPr/>
        </p:nvSpPr>
        <p:spPr>
          <a:xfrm>
            <a:off x="4009260" y="3218717"/>
            <a:ext cx="11254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100% Uptime Since 2008</a:t>
            </a:r>
            <a:endParaRPr kumimoji="0" lang="en-IN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6B1F981-15D9-41E8-A74E-4326BEE46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5923" y="3013365"/>
            <a:ext cx="351332" cy="3513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F5D8448-5930-4F39-A719-A7E7F412C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44" y="3026289"/>
            <a:ext cx="360000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CDB13D4-4E2C-4A3A-B77C-4530B01207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60" y="2377578"/>
            <a:ext cx="360000" cy="36000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85B3279-7A37-4EE5-B9B8-3AFE97863107}"/>
              </a:ext>
            </a:extLst>
          </p:cNvPr>
          <p:cNvGrpSpPr/>
          <p:nvPr/>
        </p:nvGrpSpPr>
        <p:grpSpPr>
          <a:xfrm>
            <a:off x="889444" y="2947507"/>
            <a:ext cx="2183851" cy="877163"/>
            <a:chOff x="753384" y="2777380"/>
            <a:chExt cx="2183851" cy="8771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0C8315-BACD-4FD9-B2EB-E7DD6BF68F06}"/>
                </a:ext>
              </a:extLst>
            </p:cNvPr>
            <p:cNvSpPr txBox="1"/>
            <p:nvPr/>
          </p:nvSpPr>
          <p:spPr>
            <a:xfrm>
              <a:off x="753384" y="2777380"/>
              <a:ext cx="214856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Safety Lab and Safety Training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Safety Awareness Rounds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Safety Excellence Program</a:t>
              </a:r>
            </a:p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Risk Assessment &amp; Mitigation</a:t>
              </a:r>
              <a:endParaRPr kumimoji="0" lang="en-I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973E2A-7D7B-403C-9F05-793F94FCFBD6}"/>
                </a:ext>
              </a:extLst>
            </p:cNvPr>
            <p:cNvSpPr/>
            <p:nvPr/>
          </p:nvSpPr>
          <p:spPr>
            <a:xfrm>
              <a:off x="2894035" y="2881407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276EFBB-BF49-45F4-90CF-15430077CD51}"/>
                </a:ext>
              </a:extLst>
            </p:cNvPr>
            <p:cNvSpPr/>
            <p:nvPr/>
          </p:nvSpPr>
          <p:spPr>
            <a:xfrm>
              <a:off x="2894035" y="3093022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C47F78A-6C47-492F-A421-1BF569555433}"/>
                </a:ext>
              </a:extLst>
            </p:cNvPr>
            <p:cNvSpPr/>
            <p:nvPr/>
          </p:nvSpPr>
          <p:spPr>
            <a:xfrm>
              <a:off x="2894035" y="3303353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F8A58BF-B172-4CBA-9537-DFB24BF342B2}"/>
                </a:ext>
              </a:extLst>
            </p:cNvPr>
            <p:cNvSpPr/>
            <p:nvPr/>
          </p:nvSpPr>
          <p:spPr>
            <a:xfrm>
              <a:off x="2894035" y="3513684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40546E-1707-4065-9377-02F65823B43D}"/>
              </a:ext>
            </a:extLst>
          </p:cNvPr>
          <p:cNvGrpSpPr/>
          <p:nvPr/>
        </p:nvGrpSpPr>
        <p:grpSpPr>
          <a:xfrm>
            <a:off x="5981596" y="2947507"/>
            <a:ext cx="2360059" cy="1292662"/>
            <a:chOff x="6170483" y="2777380"/>
            <a:chExt cx="2360059" cy="12926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F77F27-BFEF-4BF9-BBF8-A647E0998711}"/>
                </a:ext>
              </a:extLst>
            </p:cNvPr>
            <p:cNvSpPr txBox="1"/>
            <p:nvPr/>
          </p:nvSpPr>
          <p:spPr>
            <a:xfrm>
              <a:off x="6219840" y="2777380"/>
              <a:ext cx="231070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Subject Matter Expert &amp;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Quality Assurance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Skillset Mapping, Training, Assessment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360o Audits to identify SPoF,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End Of Life, Bottlenecks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Computerized maintenance management system </a:t>
              </a:r>
              <a:endParaRPr kumimoji="0" lang="en-I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8593E1C-B53D-4649-8EBB-4B1AE3C6FEEB}"/>
                </a:ext>
              </a:extLst>
            </p:cNvPr>
            <p:cNvSpPr/>
            <p:nvPr/>
          </p:nvSpPr>
          <p:spPr>
            <a:xfrm>
              <a:off x="6170483" y="2881407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C102514-3786-4DD5-B4F0-DD8F6CDF46AB}"/>
                </a:ext>
              </a:extLst>
            </p:cNvPr>
            <p:cNvSpPr/>
            <p:nvPr/>
          </p:nvSpPr>
          <p:spPr>
            <a:xfrm>
              <a:off x="6170483" y="3226839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36A01E-F6C0-4E6B-920E-E71DA4B66C8B}"/>
                </a:ext>
              </a:extLst>
            </p:cNvPr>
            <p:cNvSpPr/>
            <p:nvPr/>
          </p:nvSpPr>
          <p:spPr>
            <a:xfrm>
              <a:off x="6170483" y="3432780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0305239-B2F4-4520-83BE-611262036457}"/>
                </a:ext>
              </a:extLst>
            </p:cNvPr>
            <p:cNvSpPr/>
            <p:nvPr/>
          </p:nvSpPr>
          <p:spPr>
            <a:xfrm>
              <a:off x="6170483" y="3796179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D2040F2-FDA9-494D-B801-0B6B1D7EC063}"/>
              </a:ext>
            </a:extLst>
          </p:cNvPr>
          <p:cNvGrpSpPr/>
          <p:nvPr/>
        </p:nvGrpSpPr>
        <p:grpSpPr>
          <a:xfrm>
            <a:off x="3519744" y="1400586"/>
            <a:ext cx="43200" cy="690294"/>
            <a:chOff x="3519744" y="1400586"/>
            <a:chExt cx="43200" cy="69029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B94C2DD-D96E-4AC3-A39B-11120D925550}"/>
                </a:ext>
              </a:extLst>
            </p:cNvPr>
            <p:cNvSpPr/>
            <p:nvPr/>
          </p:nvSpPr>
          <p:spPr>
            <a:xfrm>
              <a:off x="3519744" y="1400586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445998F-9636-4315-A5DE-8CC173320BFB}"/>
                </a:ext>
              </a:extLst>
            </p:cNvPr>
            <p:cNvSpPr/>
            <p:nvPr/>
          </p:nvSpPr>
          <p:spPr>
            <a:xfrm>
              <a:off x="3519744" y="1615437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215F503-B3F9-40C8-9DDC-FA12029D9792}"/>
                </a:ext>
              </a:extLst>
            </p:cNvPr>
            <p:cNvSpPr/>
            <p:nvPr/>
          </p:nvSpPr>
          <p:spPr>
            <a:xfrm>
              <a:off x="3519744" y="1824896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9CF918E-DF52-4F20-B4B0-E4B1A80E2379}"/>
                </a:ext>
              </a:extLst>
            </p:cNvPr>
            <p:cNvSpPr/>
            <p:nvPr/>
          </p:nvSpPr>
          <p:spPr>
            <a:xfrm>
              <a:off x="3519744" y="2047680"/>
              <a:ext cx="43200" cy="432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71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78D133-8D47-41C3-ACED-2FA8A6D8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 vert="horz" wrap="square" lIns="0" tIns="45715" rIns="91428" bIns="45715" rtlCol="0" anchor="ctr">
            <a:spAutoFit/>
          </a:bodyPr>
          <a:lstStyle/>
          <a:p>
            <a:r>
              <a:rPr lang="en-US" dirty="0" err="1"/>
              <a:t>airoli</a:t>
            </a:r>
            <a:r>
              <a:rPr lang="en-US" dirty="0"/>
              <a:t> DATA CENTER - Fact Sheet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9B21D-E363-4F04-83B2-DC3F9B6A532A}"/>
              </a:ext>
            </a:extLst>
          </p:cNvPr>
          <p:cNvSpPr txBox="1"/>
          <p:nvPr/>
        </p:nvSpPr>
        <p:spPr>
          <a:xfrm>
            <a:off x="323849" y="2277876"/>
            <a:ext cx="4068763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900" b="1" cap="all" dirty="0">
                <a:solidFill>
                  <a:schemeClr val="tx2"/>
                </a:solidFill>
              </a:rPr>
              <a:t>Building Features</a:t>
            </a:r>
          </a:p>
          <a:p>
            <a:pPr marL="92075" indent="-920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Floors in building: 7 Floors, Reinforced concrete structure building</a:t>
            </a:r>
          </a:p>
          <a:p>
            <a:pPr marL="92075" indent="-920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Total Area : 1,20,000 Sq ft</a:t>
            </a:r>
          </a:p>
          <a:p>
            <a:pPr marL="92075" indent="-920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Raised Floor area : 45,000 Sq ft</a:t>
            </a:r>
          </a:p>
          <a:p>
            <a:pPr marL="92075" indent="-920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Server Hall Location: 4th to 6th Floors</a:t>
            </a:r>
          </a:p>
          <a:p>
            <a:pPr marL="92075" indent="-920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Slab to Slab height: 3800mm</a:t>
            </a:r>
          </a:p>
          <a:p>
            <a:pPr marL="92075" indent="-920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Raised Floor Height: 600mm</a:t>
            </a:r>
            <a:endParaRPr lang="en-IN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25027-8B41-446B-9DC6-F8E5F41A9EDE}"/>
              </a:ext>
            </a:extLst>
          </p:cNvPr>
          <p:cNvSpPr txBox="1"/>
          <p:nvPr/>
        </p:nvSpPr>
        <p:spPr>
          <a:xfrm>
            <a:off x="323849" y="3455065"/>
            <a:ext cx="4068763" cy="14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900" b="1" cap="all" dirty="0">
                <a:solidFill>
                  <a:schemeClr val="tx2"/>
                </a:solidFill>
              </a:rPr>
              <a:t>Power System</a:t>
            </a:r>
          </a:p>
          <a:p>
            <a:pPr marL="92075" indent="-92075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sz="800" dirty="0"/>
              <a:t>Incoming supply: 110KV dedicated substation</a:t>
            </a:r>
          </a:p>
          <a:p>
            <a:pPr marL="92075" indent="-92075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sz="800" dirty="0"/>
              <a:t>Total Designed Power Capacity: 10.5MVA</a:t>
            </a:r>
          </a:p>
          <a:p>
            <a:pPr marL="92075" indent="-92075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sz="800" dirty="0"/>
              <a:t>Service Provider: MSEB</a:t>
            </a:r>
          </a:p>
          <a:p>
            <a:pPr marL="92075" indent="-92075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sz="800" dirty="0"/>
              <a:t>UPS Configuration: N + N </a:t>
            </a:r>
          </a:p>
          <a:p>
            <a:pPr marL="92075" indent="-92075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sz="800" dirty="0"/>
              <a:t>Battery Backup : 10 mins on full load</a:t>
            </a:r>
          </a:p>
          <a:p>
            <a:pPr marL="92075" indent="-92075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sz="800" dirty="0"/>
              <a:t>Distribution: Dual Feed up to Racks</a:t>
            </a:r>
          </a:p>
          <a:p>
            <a:pPr marL="92075" indent="-92075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sz="800" dirty="0"/>
              <a:t>Generator Configuration: N + 1</a:t>
            </a:r>
          </a:p>
          <a:p>
            <a:pPr marL="92075" indent="-92075"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en-US" sz="800" dirty="0"/>
              <a:t>Fuel Storage : 24 hours on full load</a:t>
            </a:r>
            <a:endParaRPr lang="en-IN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54E97-8597-4F76-B53E-E4DAC9C122D6}"/>
              </a:ext>
            </a:extLst>
          </p:cNvPr>
          <p:cNvSpPr txBox="1"/>
          <p:nvPr/>
        </p:nvSpPr>
        <p:spPr>
          <a:xfrm>
            <a:off x="4751388" y="987425"/>
            <a:ext cx="406876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900" b="1" cap="all" dirty="0">
                <a:solidFill>
                  <a:schemeClr val="tx2"/>
                </a:solidFill>
              </a:rPr>
              <a:t>Architectural &amp; Building Structure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Seismic Zone: Zone III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Seismic Protection: Building strengthened as per IS 1893: 1984 criteria for earthquake resistant design of structure 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Structural Floor Loading : 1500 Kg/Sq. mt for Proposed Datacenter Floor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Freight Elevators:  2.5 Ton 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Passenger Lifts :     2 numbers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Perimeter Wall &amp; Doors :  2 Hours Fire rated </a:t>
            </a:r>
            <a:endParaRPr lang="en-IN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6A8E2C-0D58-447B-80CC-EE49EAC633C3}"/>
              </a:ext>
            </a:extLst>
          </p:cNvPr>
          <p:cNvSpPr txBox="1"/>
          <p:nvPr/>
        </p:nvSpPr>
        <p:spPr>
          <a:xfrm>
            <a:off x="4751389" y="2349336"/>
            <a:ext cx="406876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900" b="1" cap="all" dirty="0">
                <a:solidFill>
                  <a:schemeClr val="tx2"/>
                </a:solidFill>
              </a:rPr>
              <a:t>Integrated Building Management System </a:t>
            </a:r>
            <a:r>
              <a:rPr lang="en-US" sz="800" dirty="0"/>
              <a:t>	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Access Control : Multi layer access control system 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Video Surveillance : 24*7 for all critical areas  with retention for 90 days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Fire Detection : Addressable smoke detectors  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VESDA:  Aspirating Smoke Detectors 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Fire Suppression : FM 200 used for Server Halls and Battery Rooms.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Addressable Water leakage Detection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Ultra sonic Rodent repellent system</a:t>
            </a:r>
            <a:endParaRPr lang="en-IN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38EF7-080B-4B5B-B73C-89BAA6D6A755}"/>
              </a:ext>
            </a:extLst>
          </p:cNvPr>
          <p:cNvSpPr txBox="1"/>
          <p:nvPr/>
        </p:nvSpPr>
        <p:spPr>
          <a:xfrm>
            <a:off x="4751388" y="3732064"/>
            <a:ext cx="4068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900" b="1" cap="all" dirty="0">
                <a:solidFill>
                  <a:schemeClr val="tx2"/>
                </a:solidFill>
              </a:rPr>
              <a:t>Cooling System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Cooling System : DX type PAC machines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CRAH Redundancy : N+1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Temperature : 22  +/- 2  deg C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Humidity : 50  +/- 10  % RH</a:t>
            </a:r>
          </a:p>
          <a:p>
            <a:pPr marL="92075" indent="-920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Dust Control : Less than 5 Micron</a:t>
            </a:r>
            <a:endParaRPr lang="en-IN" sz="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6ADF9AE-C8D8-41AA-A4E2-5C9C76D47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9935"/>
          <a:stretch/>
        </p:blipFill>
        <p:spPr bwMode="auto">
          <a:xfrm>
            <a:off x="323849" y="988188"/>
            <a:ext cx="4248149" cy="1277272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18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904F69F0-626A-4679-8094-1BF969ABEBA7}"/>
              </a:ext>
            </a:extLst>
          </p:cNvPr>
          <p:cNvSpPr/>
          <p:nvPr/>
        </p:nvSpPr>
        <p:spPr>
          <a:xfrm flipH="1">
            <a:off x="7164939" y="987425"/>
            <a:ext cx="1655205" cy="3744913"/>
          </a:xfrm>
          <a:prstGeom prst="homePlate">
            <a:avLst>
              <a:gd name="adj" fmla="val 13031"/>
            </a:avLst>
          </a:prstGeom>
          <a:solidFill>
            <a:srgbClr val="E6EEFA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592363" y="1500961"/>
            <a:ext cx="1714500" cy="5143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" algn="ctr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5F5F5F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rgbClr val="5F5F5F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IN" altLang="en-US" sz="1200" b="1" dirty="0">
                <a:solidFill>
                  <a:schemeClr val="tx1"/>
                </a:solidFill>
                <a:latin typeface="+mj-lt"/>
              </a:rPr>
              <a:t>220KV Substation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IN" altLang="en-US" sz="1200" b="1" dirty="0" err="1">
                <a:solidFill>
                  <a:schemeClr val="tx1"/>
                </a:solidFill>
                <a:latin typeface="+mj-lt"/>
              </a:rPr>
              <a:t>Kalwa</a:t>
            </a:r>
            <a:endParaRPr lang="en-IN" altLang="en-US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4992913" y="1500961"/>
            <a:ext cx="1714500" cy="5143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" algn="ctr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5F5F5F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rgbClr val="5F5F5F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IN" altLang="en-US" sz="1200" b="1">
                <a:solidFill>
                  <a:schemeClr val="tx1"/>
                </a:solidFill>
                <a:latin typeface="+mj-lt"/>
              </a:rPr>
              <a:t>220KV Substation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IN" altLang="en-US" sz="1200" b="1">
                <a:solidFill>
                  <a:schemeClr val="tx1"/>
                </a:solidFill>
                <a:latin typeface="+mj-lt"/>
              </a:rPr>
              <a:t>Vashi</a:t>
            </a:r>
          </a:p>
        </p:txBody>
      </p:sp>
      <p:sp>
        <p:nvSpPr>
          <p:cNvPr id="73732" name="Rounded Rectangle 5"/>
          <p:cNvSpPr>
            <a:spLocks noChangeArrowheads="1"/>
          </p:cNvSpPr>
          <p:nvPr/>
        </p:nvSpPr>
        <p:spPr bwMode="auto">
          <a:xfrm>
            <a:off x="735238" y="2758261"/>
            <a:ext cx="1428750" cy="5143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5F5F5F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rgbClr val="5F5F5F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IN" altLang="en-US" sz="1200">
                <a:solidFill>
                  <a:schemeClr val="tx1"/>
                </a:solidFill>
                <a:latin typeface="+mj-lt"/>
              </a:rPr>
              <a:t>110KV Substation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IN" altLang="en-US" sz="1200">
                <a:solidFill>
                  <a:schemeClr val="tx1"/>
                </a:solidFill>
                <a:latin typeface="+mj-lt"/>
              </a:rPr>
              <a:t>Mahape</a:t>
            </a:r>
          </a:p>
        </p:txBody>
      </p:sp>
      <p:sp>
        <p:nvSpPr>
          <p:cNvPr id="73733" name="Rounded Rectangle 6"/>
          <p:cNvSpPr>
            <a:spLocks noChangeArrowheads="1"/>
          </p:cNvSpPr>
          <p:nvPr/>
        </p:nvSpPr>
        <p:spPr bwMode="auto">
          <a:xfrm>
            <a:off x="5133420" y="2758261"/>
            <a:ext cx="1428750" cy="5143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5F5F5F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rgbClr val="5F5F5F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IN" altLang="en-US" sz="1200" dirty="0">
                <a:solidFill>
                  <a:schemeClr val="tx1"/>
                </a:solidFill>
                <a:latin typeface="+mj-lt"/>
              </a:rPr>
              <a:t>110KV Substation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IN" altLang="en-US" sz="1200" dirty="0">
                <a:solidFill>
                  <a:schemeClr val="tx1"/>
                </a:solidFill>
                <a:latin typeface="+mj-lt"/>
              </a:rPr>
              <a:t>NOCIL</a:t>
            </a:r>
          </a:p>
        </p:txBody>
      </p:sp>
      <p:sp>
        <p:nvSpPr>
          <p:cNvPr id="73734" name="Rounded Rectangle 7"/>
          <p:cNvSpPr>
            <a:spLocks noChangeArrowheads="1"/>
          </p:cNvSpPr>
          <p:nvPr/>
        </p:nvSpPr>
        <p:spPr bwMode="auto">
          <a:xfrm>
            <a:off x="2831642" y="2758261"/>
            <a:ext cx="1600201" cy="51435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6350" algn="ctr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5F5F5F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rgbClr val="5F5F5F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IN" altLang="en-US" sz="1200" b="1" dirty="0">
                <a:solidFill>
                  <a:schemeClr val="tx1"/>
                </a:solidFill>
                <a:latin typeface="+mj-lt"/>
              </a:rPr>
              <a:t>110KV Substation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IN" altLang="en-US" sz="1200" b="1" dirty="0">
                <a:solidFill>
                  <a:schemeClr val="tx1"/>
                </a:solidFill>
                <a:latin typeface="+mj-lt"/>
              </a:rPr>
              <a:t>Sify, </a:t>
            </a:r>
            <a:r>
              <a:rPr lang="en-IN" altLang="en-US" sz="1200" b="1" dirty="0" err="1">
                <a:solidFill>
                  <a:schemeClr val="tx1"/>
                </a:solidFill>
                <a:latin typeface="+mj-lt"/>
              </a:rPr>
              <a:t>Airoli</a:t>
            </a:r>
            <a:endParaRPr lang="en-IN" altLang="en-US" sz="12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3735" name="Elbow Connector 9"/>
          <p:cNvCxnSpPr>
            <a:cxnSpLocks noChangeShapeType="1"/>
            <a:stCxn id="73730" idx="3"/>
            <a:endCxn id="73734" idx="0"/>
          </p:cNvCxnSpPr>
          <p:nvPr/>
        </p:nvCxnSpPr>
        <p:spPr bwMode="auto">
          <a:xfrm>
            <a:off x="2306863" y="1758136"/>
            <a:ext cx="1324880" cy="1000125"/>
          </a:xfrm>
          <a:prstGeom prst="bentConnector2">
            <a:avLst/>
          </a:prstGeom>
          <a:noFill/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8" name="Elbow Connector 9"/>
          <p:cNvCxnSpPr>
            <a:cxnSpLocks noChangeShapeType="1"/>
            <a:stCxn id="73731" idx="1"/>
            <a:endCxn id="73734" idx="0"/>
          </p:cNvCxnSpPr>
          <p:nvPr/>
        </p:nvCxnSpPr>
        <p:spPr bwMode="auto">
          <a:xfrm rot="10800000" flipV="1">
            <a:off x="3631743" y="1758135"/>
            <a:ext cx="1361170" cy="1000125"/>
          </a:xfrm>
          <a:prstGeom prst="bentConnector2">
            <a:avLst/>
          </a:prstGeom>
          <a:noFill/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5" name="Rectangle 32"/>
          <p:cNvSpPr>
            <a:spLocks noChangeArrowheads="1"/>
          </p:cNvSpPr>
          <p:nvPr/>
        </p:nvSpPr>
        <p:spPr bwMode="auto">
          <a:xfrm>
            <a:off x="3082940" y="3901261"/>
            <a:ext cx="1085850" cy="457200"/>
          </a:xfrm>
          <a:prstGeom prst="roundRect">
            <a:avLst>
              <a:gd name="adj" fmla="val 18206"/>
            </a:avLst>
          </a:prstGeom>
          <a:solidFill>
            <a:schemeClr val="accent3">
              <a:lumMod val="60000"/>
              <a:lumOff val="40000"/>
            </a:schemeClr>
          </a:solidFill>
          <a:ln w="6350" algn="ctr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5F5F5F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rgbClr val="5F5F5F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IN" altLang="en-US" sz="1200" b="1" dirty="0" err="1">
                <a:solidFill>
                  <a:schemeClr val="tx1"/>
                </a:solidFill>
                <a:latin typeface="+mj-lt"/>
              </a:rPr>
              <a:t>Airoli</a:t>
            </a:r>
            <a:r>
              <a:rPr lang="en-IN" altLang="en-US" sz="1200" b="1" dirty="0">
                <a:solidFill>
                  <a:schemeClr val="tx1"/>
                </a:solidFill>
                <a:latin typeface="+mj-lt"/>
              </a:rPr>
              <a:t> DC</a:t>
            </a:r>
          </a:p>
        </p:txBody>
      </p:sp>
      <p:sp>
        <p:nvSpPr>
          <p:cNvPr id="73746" name="TextBox 35"/>
          <p:cNvSpPr txBox="1">
            <a:spLocks noChangeArrowheads="1"/>
          </p:cNvSpPr>
          <p:nvPr/>
        </p:nvSpPr>
        <p:spPr bwMode="auto">
          <a:xfrm>
            <a:off x="3625865" y="2326672"/>
            <a:ext cx="4379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5F5F5F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rgbClr val="5F5F5F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I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LILO</a:t>
            </a:r>
          </a:p>
        </p:txBody>
      </p:sp>
      <p:sp>
        <p:nvSpPr>
          <p:cNvPr id="73752" name="TextBox 44"/>
          <p:cNvSpPr txBox="1">
            <a:spLocks noChangeArrowheads="1"/>
          </p:cNvSpPr>
          <p:nvPr/>
        </p:nvSpPr>
        <p:spPr bwMode="auto">
          <a:xfrm>
            <a:off x="1460044" y="2326672"/>
            <a:ext cx="4379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5F5F5F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rgbClr val="5F5F5F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I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LILO</a:t>
            </a:r>
          </a:p>
        </p:txBody>
      </p:sp>
      <p:sp>
        <p:nvSpPr>
          <p:cNvPr id="73753" name="TextBox 45"/>
          <p:cNvSpPr txBox="1">
            <a:spLocks noChangeArrowheads="1"/>
          </p:cNvSpPr>
          <p:nvPr/>
        </p:nvSpPr>
        <p:spPr bwMode="auto">
          <a:xfrm>
            <a:off x="5848764" y="2326672"/>
            <a:ext cx="4379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rgbClr val="5F5F5F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rgbClr val="5F5F5F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400">
                <a:solidFill>
                  <a:srgbClr val="5F5F5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I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LILO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D4A314-D29C-455E-BF1A-C3429EEE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+mj-lt"/>
                <a:sym typeface="TheSansOffice"/>
              </a:rPr>
              <a:t>SUBSTATION NETWORK</a:t>
            </a:r>
            <a:endParaRPr lang="en-IN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B3F37-09C4-48C7-8C4B-C1A0A3A692C5}"/>
              </a:ext>
            </a:extLst>
          </p:cNvPr>
          <p:cNvSpPr txBox="1"/>
          <p:nvPr/>
        </p:nvSpPr>
        <p:spPr>
          <a:xfrm>
            <a:off x="7387038" y="2015311"/>
            <a:ext cx="1391184" cy="14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+mj-lt"/>
              </a:rPr>
              <a:t>Onsite Substation of 110 KVA</a:t>
            </a:r>
          </a:p>
          <a:p>
            <a:pPr marL="171450" indent="-171450">
              <a:lnSpc>
                <a:spcPts val="1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+mj-lt"/>
              </a:rPr>
              <a:t>Connected to 220 KVA substation on both sides that are part of National Grid</a:t>
            </a:r>
            <a:endParaRPr lang="en-IN" sz="1000" dirty="0"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9511FA-E1BB-4060-AD5F-387938EF276C}"/>
              </a:ext>
            </a:extLst>
          </p:cNvPr>
          <p:cNvCxnSpPr>
            <a:stCxn id="73734" idx="2"/>
            <a:endCxn id="73745" idx="0"/>
          </p:cNvCxnSpPr>
          <p:nvPr/>
        </p:nvCxnSpPr>
        <p:spPr>
          <a:xfrm flipH="1">
            <a:off x="3625865" y="3272611"/>
            <a:ext cx="5878" cy="628650"/>
          </a:xfrm>
          <a:prstGeom prst="line">
            <a:avLst/>
          </a:prstGeom>
          <a:noFill/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446390-DA3E-4D3B-8EDE-670F510173FB}"/>
              </a:ext>
            </a:extLst>
          </p:cNvPr>
          <p:cNvCxnSpPr>
            <a:stCxn id="73730" idx="2"/>
            <a:endCxn id="73732" idx="0"/>
          </p:cNvCxnSpPr>
          <p:nvPr/>
        </p:nvCxnSpPr>
        <p:spPr>
          <a:xfrm>
            <a:off x="1449613" y="2015311"/>
            <a:ext cx="0" cy="74295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EC7BF65-9D2D-4AA8-909A-264EB41DE7E8}"/>
              </a:ext>
            </a:extLst>
          </p:cNvPr>
          <p:cNvCxnSpPr>
            <a:stCxn id="73731" idx="2"/>
            <a:endCxn id="73733" idx="0"/>
          </p:cNvCxnSpPr>
          <p:nvPr/>
        </p:nvCxnSpPr>
        <p:spPr>
          <a:xfrm flipH="1">
            <a:off x="5847795" y="2015311"/>
            <a:ext cx="2368" cy="74295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70288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2" name="Table 11"/>
          <p:cNvGraphicFramePr/>
          <p:nvPr>
            <p:extLst>
              <p:ext uri="{D42A27DB-BD31-4B8C-83A1-F6EECF244321}">
                <p14:modId xmlns:p14="http://schemas.microsoft.com/office/powerpoint/2010/main" val="2522253975"/>
              </p:ext>
            </p:extLst>
          </p:nvPr>
        </p:nvGraphicFramePr>
        <p:xfrm>
          <a:off x="323850" y="987427"/>
          <a:ext cx="8496299" cy="3650604"/>
        </p:xfrm>
        <a:graphic>
          <a:graphicData uri="http://schemas.openxmlformats.org/drawingml/2006/table">
            <a:tbl>
              <a:tblPr firstRow="1" firstCol="1" lastRow="1"/>
              <a:tblGrid>
                <a:gridCol w="2951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2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2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5065">
                <a:tc>
                  <a:txBody>
                    <a:bodyPr/>
                    <a:lstStyle/>
                    <a:p>
                      <a:pPr indent="0" algn="l" defTabSz="685800"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 sz="800" dirty="0">
                        <a:latin typeface="+mn-lt"/>
                      </a:endParaRPr>
                    </a:p>
                    <a:p>
                      <a:pPr indent="0" algn="l" defTabSz="685800"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 sz="800" dirty="0">
                        <a:latin typeface="+mn-lt"/>
                      </a:endParaRPr>
                    </a:p>
                    <a:p>
                      <a:pPr indent="0" algn="l" defTabSz="685800"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 sz="800" dirty="0">
                        <a:latin typeface="+mn-lt"/>
                      </a:endParaRPr>
                    </a:p>
                    <a:p>
                      <a:pPr indent="0" algn="l" defTabSz="685800"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 sz="800" dirty="0">
                        <a:latin typeface="+mn-lt"/>
                      </a:endParaRPr>
                    </a:p>
                    <a:p>
                      <a:pPr indent="0" algn="l" defTabSz="685800"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 sz="800" dirty="0">
                        <a:latin typeface="+mn-lt"/>
                      </a:endParaRPr>
                    </a:p>
                    <a:p>
                      <a:pPr indent="0" algn="l" defTabSz="685800"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 sz="800" dirty="0">
                        <a:latin typeface="+mn-lt"/>
                      </a:endParaRPr>
                    </a:p>
                    <a:p>
                      <a:pPr indent="0" algn="l" defTabSz="685800"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 sz="800" dirty="0">
                        <a:latin typeface="+mn-lt"/>
                      </a:endParaRPr>
                    </a:p>
                    <a:p>
                      <a:pPr indent="0" algn="l" defTabSz="685800"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 sz="800" dirty="0">
                        <a:latin typeface="+mn-lt"/>
                      </a:endParaRPr>
                    </a:p>
                    <a:p>
                      <a:pPr indent="0" algn="l" defTabSz="685800"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 sz="800" dirty="0">
                        <a:latin typeface="+mn-lt"/>
                      </a:endParaRPr>
                    </a:p>
                    <a:p>
                      <a:pPr indent="0" algn="l" defTabSz="685800"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 sz="800" dirty="0">
                        <a:latin typeface="+mn-lt"/>
                      </a:endParaRPr>
                    </a:p>
                    <a:p>
                      <a:pPr indent="0" algn="l" defTabSz="685800"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 sz="800" b="1" dirty="0">
                        <a:latin typeface="+mn-lt"/>
                      </a:endParaRPr>
                    </a:p>
                    <a:p>
                      <a:pPr indent="0" algn="l" defTabSz="685800"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br>
                        <a:rPr lang="en-US" sz="800" b="1" dirty="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en-US" sz="800" b="1" dirty="0">
                          <a:solidFill>
                            <a:schemeClr val="tx2"/>
                          </a:solidFill>
                          <a:latin typeface="+mn-lt"/>
                        </a:rPr>
                        <a:t>SURVEY NO 145/1, Financial District, </a:t>
                      </a:r>
                      <a:r>
                        <a:rPr lang="en-US" sz="8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Nanakramguda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latin typeface="+mn-lt"/>
                        </a:rPr>
                        <a:t>, </a:t>
                      </a:r>
                      <a:r>
                        <a:rPr lang="en-US" sz="8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Gachibowli</a:t>
                      </a:r>
                      <a:r>
                        <a:rPr lang="en-US" sz="800" b="1" dirty="0">
                          <a:solidFill>
                            <a:schemeClr val="tx2"/>
                          </a:solidFill>
                          <a:latin typeface="+mn-lt"/>
                        </a:rPr>
                        <a:t>, Hyderabad</a:t>
                      </a:r>
                      <a:endParaRPr sz="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72000" marR="7200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defRPr sz="800" b="0">
                          <a:solidFill>
                            <a:srgbClr val="B9D32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 lang="en-IN" sz="9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defRPr sz="800" b="0">
                          <a:solidFill>
                            <a:srgbClr val="B9D32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900" b="1" kern="1200" cap="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Building Features</a:t>
                      </a:r>
                      <a:endParaRPr sz="900" b="1" kern="1200" cap="all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  <a:sym typeface="Calibri Light"/>
                      </a:endParaRPr>
                    </a:p>
                    <a:p>
                      <a:pPr marL="92075" indent="-92075" algn="l" defTabSz="6858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Floors in building: B+G+8 Floors</a:t>
                      </a:r>
                    </a:p>
                    <a:p>
                      <a:pPr marL="92075" indent="-92075" algn="l" defTabSz="6858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Raised Floor area: Approx. 35,000 Sq. Ft. </a:t>
                      </a:r>
                    </a:p>
                    <a:p>
                      <a:pPr marL="92075" indent="-92075" algn="l" defTabSz="6858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Structural Design: IS 456:2000, Importance Factor 1.5</a:t>
                      </a:r>
                    </a:p>
                    <a:p>
                      <a:pPr marL="92075" indent="-92075" algn="l" defTabSz="6858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Structural Floor Loading: 1500 Kg/</a:t>
                      </a:r>
                      <a:r>
                        <a:rPr lang="en-IN" sz="800" b="0" kern="1200" dirty="0" err="1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sq.m</a:t>
                      </a: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92075" indent="-92075" algn="l" defTabSz="6858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Freight Elevators: 1x2.5 Ton, 1x2 Ton </a:t>
                      </a:r>
                    </a:p>
                    <a:p>
                      <a:pPr marL="92075" indent="-92075" algn="l" defTabSz="6858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Passenger Lifts: 3 Nos. + 1 No </a:t>
                      </a:r>
                    </a:p>
                    <a:p>
                      <a:pPr marL="92075" indent="-92075" algn="l" defTabSz="685800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Fire rating of Walls &amp; Doors: 2 Hours</a:t>
                      </a:r>
                    </a:p>
                    <a:p>
                      <a:pPr marL="0" indent="0" algn="l" defTabSz="685800"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 lang="en-IN" sz="800" b="0" kern="1200" dirty="0">
                        <a:solidFill>
                          <a:srgbClr val="10253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defRPr sz="800" b="0">
                          <a:solidFill>
                            <a:srgbClr val="B9D32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 lang="en-IN" sz="9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defRPr sz="800" b="0">
                          <a:solidFill>
                            <a:srgbClr val="B9D32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900" b="1" kern="1200" cap="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Building Management</a:t>
                      </a:r>
                      <a:endParaRPr sz="900" b="1" kern="1200" cap="all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  <a:sym typeface="Calibri Light"/>
                      </a:endParaRPr>
                    </a:p>
                    <a:p>
                      <a:pPr marL="92075" indent="-92075" algn="l" defTabSz="685800" rtl="0" eaLnBrk="1" latinLnBrk="0" hangingPunct="1">
                        <a:spcBef>
                          <a:spcPts val="1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Integrated Building Management System </a:t>
                      </a:r>
                    </a:p>
                    <a:p>
                      <a:pPr marL="92075" indent="-92075" algn="l" defTabSz="685800" rtl="0" eaLnBrk="1" latinLnBrk="0" hangingPunct="1">
                        <a:spcBef>
                          <a:spcPts val="1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Physical Security:  7 levels </a:t>
                      </a:r>
                    </a:p>
                    <a:p>
                      <a:pPr marL="92075" indent="-92075" algn="l" defTabSz="685800" rtl="0" eaLnBrk="1" latinLnBrk="0" hangingPunct="1">
                        <a:spcBef>
                          <a:spcPts val="1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Access Control: Smart Card and Biometric </a:t>
                      </a:r>
                    </a:p>
                    <a:p>
                      <a:pPr marL="92075" indent="-92075" algn="l" defTabSz="685800" rtl="0" eaLnBrk="1" latinLnBrk="0" hangingPunct="1">
                        <a:spcBef>
                          <a:spcPts val="1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Video Surveillance: 24x7 for all critical areas </a:t>
                      </a:r>
                    </a:p>
                    <a:p>
                      <a:pPr marL="92075" indent="-92075" algn="l" defTabSz="685800" rtl="0" eaLnBrk="1" latinLnBrk="0" hangingPunct="1">
                        <a:spcBef>
                          <a:spcPts val="1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Retention: 90 days </a:t>
                      </a:r>
                    </a:p>
                  </a:txBody>
                  <a:tcPr marL="72000" marR="7200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644">
                <a:tc rowSpan="2">
                  <a:txBody>
                    <a:bodyPr/>
                    <a:lstStyle/>
                    <a:p>
                      <a:pPr marL="0" indent="0" algn="l" defTabSz="685800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  <a:defRPr sz="800" b="0">
                          <a:solidFill>
                            <a:srgbClr val="B9D32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 sz="800" dirty="0">
                        <a:latin typeface="+mn-lt"/>
                      </a:endParaRPr>
                    </a:p>
                    <a:p>
                      <a:pPr marL="92075" indent="-92075" algn="l" defTabSz="685800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B9D32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900" b="1" cap="all" baseline="0" dirty="0">
                          <a:solidFill>
                            <a:schemeClr val="tx2"/>
                          </a:solidFill>
                          <a:latin typeface="+mn-lt"/>
                        </a:rPr>
                        <a:t>Electrical</a:t>
                      </a:r>
                      <a:endParaRPr sz="900" b="1" cap="all" baseline="0" dirty="0">
                        <a:solidFill>
                          <a:schemeClr val="tx2"/>
                        </a:solidFill>
                        <a:latin typeface="+mn-lt"/>
                        <a:ea typeface="Calibri Light"/>
                        <a:cs typeface="Calibri Light"/>
                        <a:sym typeface="Calibri Light"/>
                      </a:endParaRPr>
                    </a:p>
                    <a:p>
                      <a:pPr marL="92075" indent="-92075" algn="l" defTabSz="685800" rtl="0" eaLnBrk="1" latinLnBrk="0" hangingPunct="1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Power Feeder: </a:t>
                      </a:r>
                      <a:r>
                        <a:rPr lang="en-US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r>
                        <a:rPr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KV dedicated feeders</a:t>
                      </a:r>
                      <a:endParaRPr lang="en-US" sz="800" b="0" kern="1200" dirty="0">
                        <a:solidFill>
                          <a:srgbClr val="10253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indent="-92075" algn="l" defTabSz="685800" rtl="0" eaLnBrk="1" latinLnBrk="0" hangingPunct="1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Design power capacity: </a:t>
                      </a:r>
                      <a:r>
                        <a:rPr lang="en-US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640</a:t>
                      </a:r>
                      <a:r>
                        <a:rPr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0kW</a:t>
                      </a:r>
                      <a:endParaRPr sz="800" b="0" kern="1200" dirty="0">
                        <a:solidFill>
                          <a:srgbClr val="10253F"/>
                        </a:solidFill>
                        <a:latin typeface="+mn-lt"/>
                        <a:ea typeface="+mn-ea"/>
                        <a:cs typeface="+mn-cs"/>
                        <a:sym typeface="Calibri Light"/>
                      </a:endParaRPr>
                    </a:p>
                    <a:p>
                      <a:pPr marL="92075" indent="-92075" algn="l" defTabSz="685800" rtl="0" eaLnBrk="1" latinLnBrk="0" hangingPunct="1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UPS Configuration: N+N </a:t>
                      </a:r>
                      <a:endParaRPr sz="800" b="0" kern="1200" dirty="0">
                        <a:solidFill>
                          <a:srgbClr val="10253F"/>
                        </a:solidFill>
                        <a:latin typeface="+mn-lt"/>
                        <a:ea typeface="+mn-ea"/>
                        <a:cs typeface="+mn-cs"/>
                        <a:sym typeface="Calibri Light"/>
                      </a:endParaRPr>
                    </a:p>
                    <a:p>
                      <a:pPr marL="92075" indent="-92075" algn="l" defTabSz="685800" rtl="0" eaLnBrk="1" latinLnBrk="0" hangingPunct="1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Power density: </a:t>
                      </a: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3kW to 15kW</a:t>
                      </a:r>
                    </a:p>
                    <a:p>
                      <a:pPr marL="92075" indent="-92075" algn="l" defTabSz="685800" rtl="0" eaLnBrk="1" latinLnBrk="0" hangingPunct="1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Battery Backup: 10 minutes on full load</a:t>
                      </a:r>
                      <a:endParaRPr sz="800" b="0" kern="1200" dirty="0">
                        <a:solidFill>
                          <a:srgbClr val="10253F"/>
                        </a:solidFill>
                        <a:latin typeface="+mn-lt"/>
                        <a:ea typeface="+mn-ea"/>
                        <a:cs typeface="+mn-cs"/>
                        <a:sym typeface="Calibri Light"/>
                      </a:endParaRPr>
                    </a:p>
                    <a:p>
                      <a:pPr marL="92075" indent="-92075" algn="l" defTabSz="685800" rtl="0" eaLnBrk="1" latinLnBrk="0" hangingPunct="1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Distribution: Dual bus to racks with PDUs enabled with </a:t>
                      </a: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ranch circuit monitoring</a:t>
                      </a:r>
                      <a:endParaRPr sz="800" b="0" kern="1200" dirty="0">
                        <a:solidFill>
                          <a:srgbClr val="10253F"/>
                        </a:solidFill>
                        <a:latin typeface="+mn-lt"/>
                        <a:ea typeface="+mn-ea"/>
                        <a:cs typeface="+mn-cs"/>
                        <a:sym typeface="Calibri Light"/>
                      </a:endParaRPr>
                    </a:p>
                    <a:p>
                      <a:pPr marL="92075" indent="-92075" algn="l" defTabSz="685800" rtl="0" eaLnBrk="1" latinLnBrk="0" hangingPunct="1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Generator Configuration: </a:t>
                      </a: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Fully redundant, separate for</a:t>
                      </a:r>
                    </a:p>
                    <a:p>
                      <a:pPr marL="92075" indent="-92075" algn="l" defTabSz="685800" rtl="0" eaLnBrk="1" latinLnBrk="0" hangingPunct="1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IT &amp; Non-IT </a:t>
                      </a:r>
                    </a:p>
                    <a:p>
                      <a:pPr marL="92075" indent="-92075" algn="l" defTabSz="685800" rtl="0" eaLnBrk="1" latinLnBrk="0" hangingPunct="1"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Fuel Storage: </a:t>
                      </a: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48 hours at full load capacity</a:t>
                      </a:r>
                    </a:p>
                  </a:txBody>
                  <a:tcPr marL="72000" marR="72000" marT="0" marB="0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defTabSz="685800">
                        <a:spcAft>
                          <a:spcPts val="200"/>
                        </a:spcAft>
                        <a:defRPr sz="800" b="1">
                          <a:solidFill>
                            <a:srgbClr val="B9D32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900" b="1" kern="1200" cap="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Cooling</a:t>
                      </a:r>
                      <a:r>
                        <a:rPr sz="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	</a:t>
                      </a:r>
                      <a:endParaRPr sz="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 Light"/>
                        <a:cs typeface="Calibri Light"/>
                        <a:sym typeface="Calibri Light"/>
                      </a:endParaRPr>
                    </a:p>
                    <a:p>
                      <a:pPr marL="92075" indent="-92075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Chillers Type: Air cooled chillers </a:t>
                      </a:r>
                    </a:p>
                    <a:p>
                      <a:pPr marL="92075" indent="-92075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CRAC Redundancy: N+2 </a:t>
                      </a:r>
                    </a:p>
                    <a:p>
                      <a:pPr marL="92075" indent="-92075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Temperature Control: As per ASHRAE guidelines</a:t>
                      </a:r>
                    </a:p>
                    <a:p>
                      <a:pPr marL="92075" indent="-92075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Humidity Control: 50+/-10% RH</a:t>
                      </a:r>
                    </a:p>
                  </a:txBody>
                  <a:tcPr marL="72000" marR="7200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defRPr sz="800" b="0">
                          <a:solidFill>
                            <a:srgbClr val="B9D32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900" b="1" kern="1200" cap="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endParaRPr sz="900" b="1" kern="1200" cap="all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  <a:sym typeface="Calibri Light"/>
                      </a:endParaRPr>
                    </a:p>
                    <a:p>
                      <a:pPr marL="92075" indent="-92075" algn="l" defTabSz="685800" rtl="0" eaLnBrk="1" latinLnBrk="0" hangingPunct="1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Dedicated MMR (2 Nos.) at ground floor </a:t>
                      </a:r>
                    </a:p>
                    <a:p>
                      <a:pPr marL="92075" indent="-92075" algn="l" defTabSz="685800" rtl="0" eaLnBrk="1" latinLnBrk="0" hangingPunct="1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Four Fiber entrance to the building.</a:t>
                      </a:r>
                    </a:p>
                    <a:p>
                      <a:pPr marL="92075" indent="-92075" algn="l" defTabSz="685800" rtl="0" eaLnBrk="1" latinLnBrk="0" hangingPunct="1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Network room at each Data Center floor </a:t>
                      </a:r>
                    </a:p>
                    <a:p>
                      <a:pPr marL="92075" indent="-92075" algn="l" defTabSz="685800" rtl="0" eaLnBrk="1" latinLnBrk="0" hangingPunct="1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Presence of all telecom service providers </a:t>
                      </a:r>
                      <a:endParaRPr sz="800" b="0" kern="1200" dirty="0">
                        <a:solidFill>
                          <a:srgbClr val="10253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120">
                <a:tc vMerge="1">
                  <a:txBody>
                    <a:bodyPr/>
                    <a:lstStyle/>
                    <a:p>
                      <a:pPr indent="0" algn="l" defTabSz="685800"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 sz="800" dirty="0">
                        <a:latin typeface="+mn-l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 defTabSz="685800">
                        <a:spcAft>
                          <a:spcPts val="200"/>
                        </a:spcAft>
                        <a:defRPr sz="800" b="0">
                          <a:solidFill>
                            <a:srgbClr val="B9D32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900" b="1" kern="1200" cap="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Amenities</a:t>
                      </a:r>
                      <a:endParaRPr sz="900" b="1" kern="1200" cap="all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  <a:sym typeface="Calibri Light"/>
                      </a:endParaRPr>
                    </a:p>
                    <a:p>
                      <a:pPr marL="92075" indent="-92075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Work Kiosks</a:t>
                      </a:r>
                      <a:endParaRPr sz="800" b="0" kern="1200" dirty="0">
                        <a:solidFill>
                          <a:srgbClr val="10253F"/>
                        </a:solidFill>
                        <a:latin typeface="+mn-lt"/>
                        <a:ea typeface="+mn-ea"/>
                        <a:cs typeface="+mn-cs"/>
                        <a:sym typeface="Calibri Light"/>
                      </a:endParaRPr>
                    </a:p>
                    <a:p>
                      <a:pPr marL="92075" indent="-92075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Conference Room</a:t>
                      </a:r>
                      <a:endParaRPr sz="800" b="0" kern="1200" dirty="0">
                        <a:solidFill>
                          <a:srgbClr val="10253F"/>
                        </a:solidFill>
                        <a:latin typeface="+mn-lt"/>
                        <a:ea typeface="+mn-ea"/>
                        <a:cs typeface="+mn-cs"/>
                        <a:sym typeface="Calibri Light"/>
                      </a:endParaRPr>
                    </a:p>
                    <a:p>
                      <a:pPr marL="92075" indent="-92075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Parking</a:t>
                      </a:r>
                      <a:endParaRPr lang="en-IN" sz="800" b="0" kern="1200" dirty="0">
                        <a:solidFill>
                          <a:srgbClr val="10253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indent="-92075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Break-out</a:t>
                      </a:r>
                      <a:r>
                        <a:rPr lang="en-IN" sz="800" b="0" kern="1200" baseline="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 Areas</a:t>
                      </a:r>
                      <a:endParaRPr lang="en-IN" sz="800" b="0" kern="1200" dirty="0">
                        <a:solidFill>
                          <a:srgbClr val="10253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defRPr sz="800" b="0">
                          <a:solidFill>
                            <a:srgbClr val="B9D32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sz="900" b="1" kern="1200" cap="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Certifications</a:t>
                      </a:r>
                      <a:r>
                        <a:rPr lang="en-US" sz="900" b="1" kern="1200" cap="all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(proposed)</a:t>
                      </a:r>
                      <a:endParaRPr sz="900" b="1" kern="1200" cap="all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  <a:sym typeface="Calibri Light"/>
                      </a:endParaRPr>
                    </a:p>
                    <a:p>
                      <a:pPr marL="92075" indent="-92075" algn="l" defTabSz="685800" rtl="0" eaLnBrk="1" latinLnBrk="0" hangingPunct="1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1333500" algn="l"/>
                        </a:tabLst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ISO 27001, Information Security Management </a:t>
                      </a:r>
                    </a:p>
                    <a:p>
                      <a:pPr marL="92075" indent="-92075" algn="l" defTabSz="685800" rtl="0" eaLnBrk="1" latinLnBrk="0" hangingPunct="1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1333500" algn="l"/>
                        </a:tabLst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ISO 9001, Quality processes</a:t>
                      </a:r>
                    </a:p>
                    <a:p>
                      <a:pPr marL="92075" indent="-92075" algn="l" defTabSz="685800" rtl="0" eaLnBrk="1" latinLnBrk="0" hangingPunct="1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1333500" algn="l"/>
                        </a:tabLst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ISO 20000, ITIL based Service Delivery</a:t>
                      </a:r>
                    </a:p>
                    <a:p>
                      <a:pPr marL="92075" indent="-92075" algn="l" defTabSz="685800" rtl="0" eaLnBrk="1" latinLnBrk="0" hangingPunct="1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1333500" algn="l"/>
                        </a:tabLst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SAP Certified</a:t>
                      </a:r>
                    </a:p>
                    <a:p>
                      <a:pPr marL="92075" indent="-92075" algn="l" defTabSz="685800" rtl="0" eaLnBrk="1" latinLnBrk="0" hangingPunct="1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1333500" algn="l"/>
                        </a:tabLst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SSAE 16 Certified</a:t>
                      </a:r>
                    </a:p>
                    <a:p>
                      <a:pPr marL="92075" indent="-92075" algn="l" defTabSz="685800" rtl="0" eaLnBrk="1" latinLnBrk="0" hangingPunct="1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>
                          <a:tab pos="1333500" algn="l"/>
                        </a:tabLst>
                        <a:defRPr sz="8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rPr lang="en-IN" sz="800" b="0" kern="1200" dirty="0">
                          <a:solidFill>
                            <a:srgbClr val="10253F"/>
                          </a:solidFill>
                          <a:latin typeface="+mn-lt"/>
                          <a:ea typeface="+mn-ea"/>
                          <a:cs typeface="+mn-cs"/>
                        </a:rPr>
                        <a:t>PCI DSS </a:t>
                      </a:r>
                      <a:endParaRPr sz="800" b="0" kern="1200" dirty="0">
                        <a:solidFill>
                          <a:srgbClr val="10253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93" name="Rectangle 12"/>
          <p:cNvSpPr txBox="1"/>
          <p:nvPr/>
        </p:nvSpPr>
        <p:spPr>
          <a:xfrm>
            <a:off x="323850" y="4516437"/>
            <a:ext cx="9041128" cy="32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6" tIns="45716" rIns="45716" bIns="45716">
            <a:spAutoFit/>
          </a:bodyPr>
          <a:lstStyle/>
          <a:p>
            <a:pPr>
              <a:lnSpc>
                <a:spcPct val="115000"/>
              </a:lnSpc>
              <a:tabLst>
                <a:tab pos="1333401" algn="l"/>
              </a:tabLst>
              <a:defRPr sz="900">
                <a:latin typeface="+mn-lt"/>
                <a:ea typeface="+mn-ea"/>
                <a:cs typeface="+mn-cs"/>
                <a:sym typeface="Arial"/>
              </a:defRPr>
            </a:pPr>
            <a:r>
              <a:rPr sz="700" b="1" i="1" dirty="0"/>
              <a:t>^ raised floor may vary with customized floor option</a:t>
            </a:r>
          </a:p>
          <a:p>
            <a:pPr>
              <a:lnSpc>
                <a:spcPct val="115000"/>
              </a:lnSpc>
              <a:defRPr sz="900">
                <a:latin typeface="+mn-lt"/>
                <a:ea typeface="+mn-ea"/>
                <a:cs typeface="+mn-cs"/>
                <a:sym typeface="Arial"/>
              </a:defRPr>
            </a:pPr>
            <a:r>
              <a:rPr sz="700" b="1" i="1" dirty="0"/>
              <a:t>~ the power density can vary from 100w/sq</a:t>
            </a:r>
            <a:r>
              <a:rPr lang="en-IN" sz="700" b="1" i="1" dirty="0"/>
              <a:t> </a:t>
            </a:r>
            <a:r>
              <a:rPr sz="700" b="1" i="1" dirty="0"/>
              <a:t>ft to 300w/sq</a:t>
            </a:r>
            <a:r>
              <a:rPr lang="en-IN" sz="700" b="1" i="1" dirty="0"/>
              <a:t> </a:t>
            </a:r>
            <a:r>
              <a:rPr sz="700" b="1" i="1" dirty="0"/>
              <a:t>ft and customization possible for higher density racks</a:t>
            </a:r>
          </a:p>
        </p:txBody>
      </p:sp>
      <p:pic>
        <p:nvPicPr>
          <p:cNvPr id="8" name="Picture 2" descr="Picture 2">
            <a:extLst>
              <a:ext uri="{FF2B5EF4-FFF2-40B4-BE49-F238E27FC236}">
                <a16:creationId xmlns:a16="http://schemas.microsoft.com/office/drawing/2014/main" id="{21C35D2D-7E10-AB45-AAE4-47C67E886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987426"/>
            <a:ext cx="2515576" cy="1389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6DBA19-C49E-41A4-A9A4-6AD5E6F9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FACT SHEET of Hyderabad DATA CENTER – Future DR Roadmap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674853" y="218384"/>
            <a:ext cx="1145297" cy="41549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050" dirty="0">
                <a:solidFill>
                  <a:schemeClr val="accent2"/>
                </a:solidFill>
              </a:rPr>
              <a:t>Click here for the .pdf version </a:t>
            </a:r>
          </a:p>
        </p:txBody>
      </p:sp>
    </p:spTree>
    <p:extLst>
      <p:ext uri="{BB962C8B-B14F-4D97-AF65-F5344CB8AC3E}">
        <p14:creationId xmlns:p14="http://schemas.microsoft.com/office/powerpoint/2010/main" val="2868565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C325C-2E97-4547-98CD-47B9C3D915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50" y="3929321"/>
            <a:ext cx="7662353" cy="1106806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200676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DE57F9-855C-4D41-AF4C-CFF4CC08E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Next Steps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7FEDDAF-4645-4554-8A01-8C8E82AAFECC}"/>
              </a:ext>
            </a:extLst>
          </p:cNvPr>
          <p:cNvSpPr/>
          <p:nvPr/>
        </p:nvSpPr>
        <p:spPr>
          <a:xfrm>
            <a:off x="961072" y="987424"/>
            <a:ext cx="7221855" cy="374491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CB2158-7C2B-4DFA-A247-08B373153B8A}"/>
              </a:ext>
            </a:extLst>
          </p:cNvPr>
          <p:cNvSpPr/>
          <p:nvPr/>
        </p:nvSpPr>
        <p:spPr>
          <a:xfrm>
            <a:off x="326339" y="2110897"/>
            <a:ext cx="1498468" cy="1497965"/>
          </a:xfrm>
          <a:custGeom>
            <a:avLst/>
            <a:gdLst>
              <a:gd name="connsiteX0" fmla="*/ 0 w 1498468"/>
              <a:gd name="connsiteY0" fmla="*/ 249666 h 1497965"/>
              <a:gd name="connsiteX1" fmla="*/ 249666 w 1498468"/>
              <a:gd name="connsiteY1" fmla="*/ 0 h 1497965"/>
              <a:gd name="connsiteX2" fmla="*/ 1248802 w 1498468"/>
              <a:gd name="connsiteY2" fmla="*/ 0 h 1497965"/>
              <a:gd name="connsiteX3" fmla="*/ 1498468 w 1498468"/>
              <a:gd name="connsiteY3" fmla="*/ 249666 h 1497965"/>
              <a:gd name="connsiteX4" fmla="*/ 1498468 w 1498468"/>
              <a:gd name="connsiteY4" fmla="*/ 1248299 h 1497965"/>
              <a:gd name="connsiteX5" fmla="*/ 1248802 w 1498468"/>
              <a:gd name="connsiteY5" fmla="*/ 1497965 h 1497965"/>
              <a:gd name="connsiteX6" fmla="*/ 249666 w 1498468"/>
              <a:gd name="connsiteY6" fmla="*/ 1497965 h 1497965"/>
              <a:gd name="connsiteX7" fmla="*/ 0 w 1498468"/>
              <a:gd name="connsiteY7" fmla="*/ 1248299 h 1497965"/>
              <a:gd name="connsiteX8" fmla="*/ 0 w 1498468"/>
              <a:gd name="connsiteY8" fmla="*/ 249666 h 14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8468" h="1497965">
                <a:moveTo>
                  <a:pt x="0" y="249666"/>
                </a:moveTo>
                <a:cubicBezTo>
                  <a:pt x="0" y="111779"/>
                  <a:pt x="111779" y="0"/>
                  <a:pt x="249666" y="0"/>
                </a:cubicBezTo>
                <a:lnTo>
                  <a:pt x="1248802" y="0"/>
                </a:lnTo>
                <a:cubicBezTo>
                  <a:pt x="1386689" y="0"/>
                  <a:pt x="1498468" y="111779"/>
                  <a:pt x="1498468" y="249666"/>
                </a:cubicBezTo>
                <a:lnTo>
                  <a:pt x="1498468" y="1248299"/>
                </a:lnTo>
                <a:cubicBezTo>
                  <a:pt x="1498468" y="1386186"/>
                  <a:pt x="1386689" y="1497965"/>
                  <a:pt x="1248802" y="1497965"/>
                </a:cubicBezTo>
                <a:lnTo>
                  <a:pt x="249666" y="1497965"/>
                </a:lnTo>
                <a:cubicBezTo>
                  <a:pt x="111779" y="1497965"/>
                  <a:pt x="0" y="1386186"/>
                  <a:pt x="0" y="1248299"/>
                </a:cubicBezTo>
                <a:lnTo>
                  <a:pt x="0" y="249666"/>
                </a:lnTo>
                <a:close/>
              </a:path>
            </a:pathLst>
          </a:custGeom>
          <a:ln w="12700">
            <a:solidFill>
              <a:schemeClr val="bg1"/>
            </a:solidFill>
            <a:prstDash val="sysDot"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465" tIns="126465" rIns="126465" bIns="126465" numCol="1" spcCol="1270" anchor="ctr" anchorCtr="0">
            <a:noAutofit/>
          </a:bodyPr>
          <a:lstStyle/>
          <a:p>
            <a:pPr marL="0" lvl="0" indent="0" algn="ctr" defTabSz="622300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400" kern="1200" dirty="0"/>
              <a:t>Correction on information gaps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9B37981-9702-4FF6-9EFC-6198164A36D8}"/>
              </a:ext>
            </a:extLst>
          </p:cNvPr>
          <p:cNvSpPr/>
          <p:nvPr/>
        </p:nvSpPr>
        <p:spPr>
          <a:xfrm>
            <a:off x="2074552" y="2110897"/>
            <a:ext cx="1498468" cy="1497965"/>
          </a:xfrm>
          <a:custGeom>
            <a:avLst/>
            <a:gdLst>
              <a:gd name="connsiteX0" fmla="*/ 0 w 1498468"/>
              <a:gd name="connsiteY0" fmla="*/ 249666 h 1497965"/>
              <a:gd name="connsiteX1" fmla="*/ 249666 w 1498468"/>
              <a:gd name="connsiteY1" fmla="*/ 0 h 1497965"/>
              <a:gd name="connsiteX2" fmla="*/ 1248802 w 1498468"/>
              <a:gd name="connsiteY2" fmla="*/ 0 h 1497965"/>
              <a:gd name="connsiteX3" fmla="*/ 1498468 w 1498468"/>
              <a:gd name="connsiteY3" fmla="*/ 249666 h 1497965"/>
              <a:gd name="connsiteX4" fmla="*/ 1498468 w 1498468"/>
              <a:gd name="connsiteY4" fmla="*/ 1248299 h 1497965"/>
              <a:gd name="connsiteX5" fmla="*/ 1248802 w 1498468"/>
              <a:gd name="connsiteY5" fmla="*/ 1497965 h 1497965"/>
              <a:gd name="connsiteX6" fmla="*/ 249666 w 1498468"/>
              <a:gd name="connsiteY6" fmla="*/ 1497965 h 1497965"/>
              <a:gd name="connsiteX7" fmla="*/ 0 w 1498468"/>
              <a:gd name="connsiteY7" fmla="*/ 1248299 h 1497965"/>
              <a:gd name="connsiteX8" fmla="*/ 0 w 1498468"/>
              <a:gd name="connsiteY8" fmla="*/ 249666 h 14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8468" h="1497965">
                <a:moveTo>
                  <a:pt x="0" y="249666"/>
                </a:moveTo>
                <a:cubicBezTo>
                  <a:pt x="0" y="111779"/>
                  <a:pt x="111779" y="0"/>
                  <a:pt x="249666" y="0"/>
                </a:cubicBezTo>
                <a:lnTo>
                  <a:pt x="1248802" y="0"/>
                </a:lnTo>
                <a:cubicBezTo>
                  <a:pt x="1386689" y="0"/>
                  <a:pt x="1498468" y="111779"/>
                  <a:pt x="1498468" y="249666"/>
                </a:cubicBezTo>
                <a:lnTo>
                  <a:pt x="1498468" y="1248299"/>
                </a:lnTo>
                <a:cubicBezTo>
                  <a:pt x="1498468" y="1386186"/>
                  <a:pt x="1386689" y="1497965"/>
                  <a:pt x="1248802" y="1497965"/>
                </a:cubicBezTo>
                <a:lnTo>
                  <a:pt x="249666" y="1497965"/>
                </a:lnTo>
                <a:cubicBezTo>
                  <a:pt x="111779" y="1497965"/>
                  <a:pt x="0" y="1386186"/>
                  <a:pt x="0" y="1248299"/>
                </a:cubicBezTo>
                <a:lnTo>
                  <a:pt x="0" y="249666"/>
                </a:lnTo>
                <a:close/>
              </a:path>
            </a:pathLst>
          </a:custGeom>
          <a:ln w="12700">
            <a:solidFill>
              <a:schemeClr val="bg1"/>
            </a:solidFill>
            <a:prstDash val="sysDot"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465" tIns="126465" rIns="126465" bIns="126465" numCol="1" spcCol="1270" anchor="ctr" anchorCtr="0">
            <a:noAutofit/>
          </a:bodyPr>
          <a:lstStyle/>
          <a:p>
            <a:pPr marL="0" lvl="0" indent="0" algn="ctr" defTabSz="622300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400" kern="1200" dirty="0"/>
              <a:t>Additional Information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00B3B-AD2F-4B45-BAC4-D4E238790E99}"/>
              </a:ext>
            </a:extLst>
          </p:cNvPr>
          <p:cNvSpPr/>
          <p:nvPr/>
        </p:nvSpPr>
        <p:spPr>
          <a:xfrm>
            <a:off x="3822765" y="2110897"/>
            <a:ext cx="1498468" cy="1497965"/>
          </a:xfrm>
          <a:custGeom>
            <a:avLst/>
            <a:gdLst>
              <a:gd name="connsiteX0" fmla="*/ 0 w 1498468"/>
              <a:gd name="connsiteY0" fmla="*/ 249666 h 1497965"/>
              <a:gd name="connsiteX1" fmla="*/ 249666 w 1498468"/>
              <a:gd name="connsiteY1" fmla="*/ 0 h 1497965"/>
              <a:gd name="connsiteX2" fmla="*/ 1248802 w 1498468"/>
              <a:gd name="connsiteY2" fmla="*/ 0 h 1497965"/>
              <a:gd name="connsiteX3" fmla="*/ 1498468 w 1498468"/>
              <a:gd name="connsiteY3" fmla="*/ 249666 h 1497965"/>
              <a:gd name="connsiteX4" fmla="*/ 1498468 w 1498468"/>
              <a:gd name="connsiteY4" fmla="*/ 1248299 h 1497965"/>
              <a:gd name="connsiteX5" fmla="*/ 1248802 w 1498468"/>
              <a:gd name="connsiteY5" fmla="*/ 1497965 h 1497965"/>
              <a:gd name="connsiteX6" fmla="*/ 249666 w 1498468"/>
              <a:gd name="connsiteY6" fmla="*/ 1497965 h 1497965"/>
              <a:gd name="connsiteX7" fmla="*/ 0 w 1498468"/>
              <a:gd name="connsiteY7" fmla="*/ 1248299 h 1497965"/>
              <a:gd name="connsiteX8" fmla="*/ 0 w 1498468"/>
              <a:gd name="connsiteY8" fmla="*/ 249666 h 14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8468" h="1497965">
                <a:moveTo>
                  <a:pt x="0" y="249666"/>
                </a:moveTo>
                <a:cubicBezTo>
                  <a:pt x="0" y="111779"/>
                  <a:pt x="111779" y="0"/>
                  <a:pt x="249666" y="0"/>
                </a:cubicBezTo>
                <a:lnTo>
                  <a:pt x="1248802" y="0"/>
                </a:lnTo>
                <a:cubicBezTo>
                  <a:pt x="1386689" y="0"/>
                  <a:pt x="1498468" y="111779"/>
                  <a:pt x="1498468" y="249666"/>
                </a:cubicBezTo>
                <a:lnTo>
                  <a:pt x="1498468" y="1248299"/>
                </a:lnTo>
                <a:cubicBezTo>
                  <a:pt x="1498468" y="1386186"/>
                  <a:pt x="1386689" y="1497965"/>
                  <a:pt x="1248802" y="1497965"/>
                </a:cubicBezTo>
                <a:lnTo>
                  <a:pt x="249666" y="1497965"/>
                </a:lnTo>
                <a:cubicBezTo>
                  <a:pt x="111779" y="1497965"/>
                  <a:pt x="0" y="1386186"/>
                  <a:pt x="0" y="1248299"/>
                </a:cubicBezTo>
                <a:lnTo>
                  <a:pt x="0" y="249666"/>
                </a:lnTo>
                <a:close/>
              </a:path>
            </a:pathLst>
          </a:custGeom>
          <a:ln w="12700">
            <a:solidFill>
              <a:schemeClr val="bg1"/>
            </a:solidFill>
            <a:prstDash val="sysDot"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465" tIns="126465" rIns="126465" bIns="126465" numCol="1" spcCol="1270" anchor="ctr" anchorCtr="0">
            <a:noAutofit/>
          </a:bodyPr>
          <a:lstStyle/>
          <a:p>
            <a:pPr marL="0" lvl="0" indent="0" algn="ctr" defTabSz="622300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400" kern="1200" dirty="0"/>
              <a:t>Details on labelling and cabling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4CEC273-7F97-43A0-B763-DDA8398CAD22}"/>
              </a:ext>
            </a:extLst>
          </p:cNvPr>
          <p:cNvSpPr/>
          <p:nvPr/>
        </p:nvSpPr>
        <p:spPr>
          <a:xfrm>
            <a:off x="5570979" y="2110897"/>
            <a:ext cx="1498468" cy="1497965"/>
          </a:xfrm>
          <a:custGeom>
            <a:avLst/>
            <a:gdLst>
              <a:gd name="connsiteX0" fmla="*/ 0 w 1498468"/>
              <a:gd name="connsiteY0" fmla="*/ 249666 h 1497965"/>
              <a:gd name="connsiteX1" fmla="*/ 249666 w 1498468"/>
              <a:gd name="connsiteY1" fmla="*/ 0 h 1497965"/>
              <a:gd name="connsiteX2" fmla="*/ 1248802 w 1498468"/>
              <a:gd name="connsiteY2" fmla="*/ 0 h 1497965"/>
              <a:gd name="connsiteX3" fmla="*/ 1498468 w 1498468"/>
              <a:gd name="connsiteY3" fmla="*/ 249666 h 1497965"/>
              <a:gd name="connsiteX4" fmla="*/ 1498468 w 1498468"/>
              <a:gd name="connsiteY4" fmla="*/ 1248299 h 1497965"/>
              <a:gd name="connsiteX5" fmla="*/ 1248802 w 1498468"/>
              <a:gd name="connsiteY5" fmla="*/ 1497965 h 1497965"/>
              <a:gd name="connsiteX6" fmla="*/ 249666 w 1498468"/>
              <a:gd name="connsiteY6" fmla="*/ 1497965 h 1497965"/>
              <a:gd name="connsiteX7" fmla="*/ 0 w 1498468"/>
              <a:gd name="connsiteY7" fmla="*/ 1248299 h 1497965"/>
              <a:gd name="connsiteX8" fmla="*/ 0 w 1498468"/>
              <a:gd name="connsiteY8" fmla="*/ 249666 h 14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8468" h="1497965">
                <a:moveTo>
                  <a:pt x="0" y="249666"/>
                </a:moveTo>
                <a:cubicBezTo>
                  <a:pt x="0" y="111779"/>
                  <a:pt x="111779" y="0"/>
                  <a:pt x="249666" y="0"/>
                </a:cubicBezTo>
                <a:lnTo>
                  <a:pt x="1248802" y="0"/>
                </a:lnTo>
                <a:cubicBezTo>
                  <a:pt x="1386689" y="0"/>
                  <a:pt x="1498468" y="111779"/>
                  <a:pt x="1498468" y="249666"/>
                </a:cubicBezTo>
                <a:lnTo>
                  <a:pt x="1498468" y="1248299"/>
                </a:lnTo>
                <a:cubicBezTo>
                  <a:pt x="1498468" y="1386186"/>
                  <a:pt x="1386689" y="1497965"/>
                  <a:pt x="1248802" y="1497965"/>
                </a:cubicBezTo>
                <a:lnTo>
                  <a:pt x="249666" y="1497965"/>
                </a:lnTo>
                <a:cubicBezTo>
                  <a:pt x="111779" y="1497965"/>
                  <a:pt x="0" y="1386186"/>
                  <a:pt x="0" y="1248299"/>
                </a:cubicBezTo>
                <a:lnTo>
                  <a:pt x="0" y="249666"/>
                </a:lnTo>
                <a:close/>
              </a:path>
            </a:pathLst>
          </a:custGeom>
          <a:ln w="12700">
            <a:solidFill>
              <a:schemeClr val="bg1"/>
            </a:solidFill>
            <a:prstDash val="sysDot"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465" tIns="126465" rIns="126465" bIns="126465" numCol="1" spcCol="1270" anchor="ctr" anchorCtr="0">
            <a:noAutofit/>
          </a:bodyPr>
          <a:lstStyle/>
          <a:p>
            <a:pPr marL="0" lvl="0" indent="0" algn="ctr" defTabSz="622300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400" kern="1200" dirty="0"/>
              <a:t>Refined and detailed assessment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A769201-D137-45F2-B0EB-1628B713DA4E}"/>
              </a:ext>
            </a:extLst>
          </p:cNvPr>
          <p:cNvSpPr/>
          <p:nvPr/>
        </p:nvSpPr>
        <p:spPr>
          <a:xfrm>
            <a:off x="7319192" y="2110897"/>
            <a:ext cx="1498468" cy="1497965"/>
          </a:xfrm>
          <a:custGeom>
            <a:avLst/>
            <a:gdLst>
              <a:gd name="connsiteX0" fmla="*/ 0 w 1498468"/>
              <a:gd name="connsiteY0" fmla="*/ 249666 h 1497965"/>
              <a:gd name="connsiteX1" fmla="*/ 249666 w 1498468"/>
              <a:gd name="connsiteY1" fmla="*/ 0 h 1497965"/>
              <a:gd name="connsiteX2" fmla="*/ 1248802 w 1498468"/>
              <a:gd name="connsiteY2" fmla="*/ 0 h 1497965"/>
              <a:gd name="connsiteX3" fmla="*/ 1498468 w 1498468"/>
              <a:gd name="connsiteY3" fmla="*/ 249666 h 1497965"/>
              <a:gd name="connsiteX4" fmla="*/ 1498468 w 1498468"/>
              <a:gd name="connsiteY4" fmla="*/ 1248299 h 1497965"/>
              <a:gd name="connsiteX5" fmla="*/ 1248802 w 1498468"/>
              <a:gd name="connsiteY5" fmla="*/ 1497965 h 1497965"/>
              <a:gd name="connsiteX6" fmla="*/ 249666 w 1498468"/>
              <a:gd name="connsiteY6" fmla="*/ 1497965 h 1497965"/>
              <a:gd name="connsiteX7" fmla="*/ 0 w 1498468"/>
              <a:gd name="connsiteY7" fmla="*/ 1248299 h 1497965"/>
              <a:gd name="connsiteX8" fmla="*/ 0 w 1498468"/>
              <a:gd name="connsiteY8" fmla="*/ 249666 h 14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8468" h="1497965">
                <a:moveTo>
                  <a:pt x="0" y="249666"/>
                </a:moveTo>
                <a:cubicBezTo>
                  <a:pt x="0" y="111779"/>
                  <a:pt x="111779" y="0"/>
                  <a:pt x="249666" y="0"/>
                </a:cubicBezTo>
                <a:lnTo>
                  <a:pt x="1248802" y="0"/>
                </a:lnTo>
                <a:cubicBezTo>
                  <a:pt x="1386689" y="0"/>
                  <a:pt x="1498468" y="111779"/>
                  <a:pt x="1498468" y="249666"/>
                </a:cubicBezTo>
                <a:lnTo>
                  <a:pt x="1498468" y="1248299"/>
                </a:lnTo>
                <a:cubicBezTo>
                  <a:pt x="1498468" y="1386186"/>
                  <a:pt x="1386689" y="1497965"/>
                  <a:pt x="1248802" y="1497965"/>
                </a:cubicBezTo>
                <a:lnTo>
                  <a:pt x="249666" y="1497965"/>
                </a:lnTo>
                <a:cubicBezTo>
                  <a:pt x="111779" y="1497965"/>
                  <a:pt x="0" y="1386186"/>
                  <a:pt x="0" y="1248299"/>
                </a:cubicBezTo>
                <a:lnTo>
                  <a:pt x="0" y="249666"/>
                </a:lnTo>
                <a:close/>
              </a:path>
            </a:pathLst>
          </a:custGeom>
          <a:ln w="12700">
            <a:solidFill>
              <a:schemeClr val="bg1"/>
            </a:solidFill>
            <a:prstDash val="sysDot"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465" tIns="126465" rIns="126465" bIns="126465" numCol="1" spcCol="1270" anchor="ctr" anchorCtr="0">
            <a:noAutofit/>
          </a:bodyPr>
          <a:lstStyle/>
          <a:p>
            <a:pPr marL="0" lvl="0" indent="0" algn="ctr" defTabSz="622300">
              <a:lnSpc>
                <a:spcPts val="16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400" kern="1200" dirty="0"/>
              <a:t>Data Center Visit</a:t>
            </a:r>
          </a:p>
        </p:txBody>
      </p:sp>
    </p:spTree>
    <p:extLst>
      <p:ext uri="{BB962C8B-B14F-4D97-AF65-F5344CB8AC3E}">
        <p14:creationId xmlns:p14="http://schemas.microsoft.com/office/powerpoint/2010/main" val="4229535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C325C-2E97-4547-98CD-47B9C3D915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50" y="3929321"/>
            <a:ext cx="7662353" cy="1106806"/>
          </a:xfrm>
        </p:spPr>
        <p:txBody>
          <a:bodyPr/>
          <a:lstStyle/>
          <a:p>
            <a:r>
              <a:rPr lang="en-US" dirty="0"/>
              <a:t>Why Sify</a:t>
            </a:r>
          </a:p>
        </p:txBody>
      </p:sp>
    </p:spTree>
    <p:extLst>
      <p:ext uri="{BB962C8B-B14F-4D97-AF65-F5344CB8AC3E}">
        <p14:creationId xmlns:p14="http://schemas.microsoft.com/office/powerpoint/2010/main" val="181951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A33FBF-D3EF-463B-8E3A-426D5404A080}"/>
              </a:ext>
            </a:extLst>
          </p:cNvPr>
          <p:cNvGrpSpPr/>
          <p:nvPr/>
        </p:nvGrpSpPr>
        <p:grpSpPr>
          <a:xfrm>
            <a:off x="323999" y="987426"/>
            <a:ext cx="8496443" cy="3744912"/>
            <a:chOff x="323999" y="987426"/>
            <a:chExt cx="8496443" cy="374491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685993-9F49-4972-94F4-28DE9B567A9C}"/>
                </a:ext>
              </a:extLst>
            </p:cNvPr>
            <p:cNvSpPr/>
            <p:nvPr/>
          </p:nvSpPr>
          <p:spPr>
            <a:xfrm>
              <a:off x="323999" y="987426"/>
              <a:ext cx="8496443" cy="3744912"/>
            </a:xfrm>
            <a:prstGeom prst="rect">
              <a:avLst/>
            </a:prstGeom>
            <a:ln w="12700"/>
          </p:spPr>
        </p:sp>
        <p:sp>
          <p:nvSpPr>
            <p:cNvPr id="7" name="Straight Connector 6">
              <a:extLst>
                <a:ext uri="{FF2B5EF4-FFF2-40B4-BE49-F238E27FC236}">
                  <a16:creationId xmlns:a16="http://schemas.microsoft.com/office/drawing/2014/main" id="{38682EB6-BF64-42FE-BC98-EC567C13BF10}"/>
                </a:ext>
              </a:extLst>
            </p:cNvPr>
            <p:cNvSpPr/>
            <p:nvPr/>
          </p:nvSpPr>
          <p:spPr>
            <a:xfrm>
              <a:off x="323999" y="987426"/>
              <a:ext cx="8496443" cy="0"/>
            </a:xfrm>
            <a:prstGeom prst="line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4FCCF0-7644-4CFE-9C14-A13558C4E576}"/>
                </a:ext>
              </a:extLst>
            </p:cNvPr>
            <p:cNvSpPr/>
            <p:nvPr/>
          </p:nvSpPr>
          <p:spPr>
            <a:xfrm>
              <a:off x="323999" y="987426"/>
              <a:ext cx="8496443" cy="936228"/>
            </a:xfrm>
            <a:custGeom>
              <a:avLst/>
              <a:gdLst>
                <a:gd name="connsiteX0" fmla="*/ 0 w 8496443"/>
                <a:gd name="connsiteY0" fmla="*/ 0 h 936228"/>
                <a:gd name="connsiteX1" fmla="*/ 8496443 w 8496443"/>
                <a:gd name="connsiteY1" fmla="*/ 0 h 936228"/>
                <a:gd name="connsiteX2" fmla="*/ 8496443 w 8496443"/>
                <a:gd name="connsiteY2" fmla="*/ 936228 h 936228"/>
                <a:gd name="connsiteX3" fmla="*/ 0 w 8496443"/>
                <a:gd name="connsiteY3" fmla="*/ 936228 h 936228"/>
                <a:gd name="connsiteX4" fmla="*/ 0 w 8496443"/>
                <a:gd name="connsiteY4" fmla="*/ 0 h 93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6443" h="936228">
                  <a:moveTo>
                    <a:pt x="0" y="0"/>
                  </a:moveTo>
                  <a:lnTo>
                    <a:pt x="8496443" y="0"/>
                  </a:lnTo>
                  <a:lnTo>
                    <a:pt x="8496443" y="936228"/>
                  </a:lnTo>
                  <a:lnTo>
                    <a:pt x="0" y="9362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cap="all" baseline="0" dirty="0">
                  <a:solidFill>
                    <a:schemeClr val="accent1"/>
                  </a:solidFill>
                </a:rPr>
                <a:t>KNPL’s present Infrastructure Setup and Requirement Understanding</a:t>
              </a:r>
              <a:endParaRPr lang="en-IN" sz="1600" kern="1200" cap="all" baseline="0" dirty="0">
                <a:solidFill>
                  <a:schemeClr val="accent1"/>
                </a:solidFill>
              </a:endParaRPr>
            </a:p>
          </p:txBody>
        </p:sp>
        <p:sp>
          <p:nvSpPr>
            <p:cNvPr id="9" name="Straight Connector 8">
              <a:extLst>
                <a:ext uri="{FF2B5EF4-FFF2-40B4-BE49-F238E27FC236}">
                  <a16:creationId xmlns:a16="http://schemas.microsoft.com/office/drawing/2014/main" id="{B85B7C77-666D-45EF-B868-E75806783B48}"/>
                </a:ext>
              </a:extLst>
            </p:cNvPr>
            <p:cNvSpPr/>
            <p:nvPr/>
          </p:nvSpPr>
          <p:spPr>
            <a:xfrm>
              <a:off x="323999" y="1923654"/>
              <a:ext cx="8496443" cy="0"/>
            </a:xfrm>
            <a:prstGeom prst="line">
              <a:avLst/>
            </a:prstGeom>
          </p:spPr>
          <p:style>
            <a:lnRef idx="1">
              <a:schemeClr val="accent4">
                <a:hueOff val="-1488257"/>
                <a:satOff val="8966"/>
                <a:lumOff val="719"/>
                <a:alphaOff val="0"/>
              </a:schemeClr>
            </a:lnRef>
            <a:fillRef idx="2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1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330A14-B145-421C-BA71-CF675BA7A7F0}"/>
                </a:ext>
              </a:extLst>
            </p:cNvPr>
            <p:cNvSpPr/>
            <p:nvPr/>
          </p:nvSpPr>
          <p:spPr>
            <a:xfrm>
              <a:off x="323999" y="1923654"/>
              <a:ext cx="8496443" cy="936228"/>
            </a:xfrm>
            <a:custGeom>
              <a:avLst/>
              <a:gdLst>
                <a:gd name="connsiteX0" fmla="*/ 0 w 8496443"/>
                <a:gd name="connsiteY0" fmla="*/ 0 h 936228"/>
                <a:gd name="connsiteX1" fmla="*/ 8496443 w 8496443"/>
                <a:gd name="connsiteY1" fmla="*/ 0 h 936228"/>
                <a:gd name="connsiteX2" fmla="*/ 8496443 w 8496443"/>
                <a:gd name="connsiteY2" fmla="*/ 936228 h 936228"/>
                <a:gd name="connsiteX3" fmla="*/ 0 w 8496443"/>
                <a:gd name="connsiteY3" fmla="*/ 936228 h 936228"/>
                <a:gd name="connsiteX4" fmla="*/ 0 w 8496443"/>
                <a:gd name="connsiteY4" fmla="*/ 0 h 93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6443" h="936228">
                  <a:moveTo>
                    <a:pt x="0" y="0"/>
                  </a:moveTo>
                  <a:lnTo>
                    <a:pt x="8496443" y="0"/>
                  </a:lnTo>
                  <a:lnTo>
                    <a:pt x="8496443" y="936228"/>
                  </a:lnTo>
                  <a:lnTo>
                    <a:pt x="0" y="9362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cap="all" baseline="0" dirty="0">
                  <a:solidFill>
                    <a:schemeClr val="accent1"/>
                  </a:solidFill>
                </a:rPr>
                <a:t>Sify Solution and Migration Approach</a:t>
              </a:r>
              <a:endParaRPr lang="en-IN" sz="1600" kern="1200" cap="all" baseline="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Straight Connector 10">
              <a:extLst>
                <a:ext uri="{FF2B5EF4-FFF2-40B4-BE49-F238E27FC236}">
                  <a16:creationId xmlns:a16="http://schemas.microsoft.com/office/drawing/2014/main" id="{23C2F6D8-17AB-4753-BBF0-B4F1E8675783}"/>
                </a:ext>
              </a:extLst>
            </p:cNvPr>
            <p:cNvSpPr/>
            <p:nvPr/>
          </p:nvSpPr>
          <p:spPr>
            <a:xfrm>
              <a:off x="323999" y="2859882"/>
              <a:ext cx="8496443" cy="0"/>
            </a:xfrm>
            <a:prstGeom prst="line">
              <a:avLst/>
            </a:prstGeom>
          </p:spPr>
          <p:style>
            <a:lnRef idx="1">
              <a:schemeClr val="accent4">
                <a:hueOff val="-2976513"/>
                <a:satOff val="17933"/>
                <a:lumOff val="1437"/>
                <a:alphaOff val="0"/>
              </a:schemeClr>
            </a:lnRef>
            <a:fillRef idx="2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1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8BFACD5-A197-4F3E-94BC-629E54E65B8D}"/>
                </a:ext>
              </a:extLst>
            </p:cNvPr>
            <p:cNvSpPr/>
            <p:nvPr/>
          </p:nvSpPr>
          <p:spPr>
            <a:xfrm>
              <a:off x="323999" y="2859882"/>
              <a:ext cx="8496443" cy="936228"/>
            </a:xfrm>
            <a:custGeom>
              <a:avLst/>
              <a:gdLst>
                <a:gd name="connsiteX0" fmla="*/ 0 w 8496443"/>
                <a:gd name="connsiteY0" fmla="*/ 0 h 936228"/>
                <a:gd name="connsiteX1" fmla="*/ 8496443 w 8496443"/>
                <a:gd name="connsiteY1" fmla="*/ 0 h 936228"/>
                <a:gd name="connsiteX2" fmla="*/ 8496443 w 8496443"/>
                <a:gd name="connsiteY2" fmla="*/ 936228 h 936228"/>
                <a:gd name="connsiteX3" fmla="*/ 0 w 8496443"/>
                <a:gd name="connsiteY3" fmla="*/ 936228 h 936228"/>
                <a:gd name="connsiteX4" fmla="*/ 0 w 8496443"/>
                <a:gd name="connsiteY4" fmla="*/ 0 h 93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6443" h="936228">
                  <a:moveTo>
                    <a:pt x="0" y="0"/>
                  </a:moveTo>
                  <a:lnTo>
                    <a:pt x="8496443" y="0"/>
                  </a:lnTo>
                  <a:lnTo>
                    <a:pt x="8496443" y="936228"/>
                  </a:lnTo>
                  <a:lnTo>
                    <a:pt x="0" y="9362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cap="all" baseline="0" dirty="0">
                  <a:solidFill>
                    <a:schemeClr val="accent1"/>
                  </a:solidFill>
                </a:rPr>
                <a:t>Business Benefits and Details of Data Center</a:t>
              </a:r>
              <a:endParaRPr lang="en-IN" sz="1600" kern="1200" cap="all" baseline="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Straight Connector 12">
              <a:extLst>
                <a:ext uri="{FF2B5EF4-FFF2-40B4-BE49-F238E27FC236}">
                  <a16:creationId xmlns:a16="http://schemas.microsoft.com/office/drawing/2014/main" id="{ACA04FB3-0DD7-4A55-BD58-065A7A8D1CDB}"/>
                </a:ext>
              </a:extLst>
            </p:cNvPr>
            <p:cNvSpPr/>
            <p:nvPr/>
          </p:nvSpPr>
          <p:spPr>
            <a:xfrm>
              <a:off x="323999" y="3796110"/>
              <a:ext cx="8496443" cy="0"/>
            </a:xfrm>
            <a:prstGeom prst="line">
              <a:avLst/>
            </a:prstGeom>
          </p:spPr>
          <p:style>
            <a:lnRef idx="1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2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1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3F0FB07-13C6-4F39-9EB1-8FD95A72F8DB}"/>
                </a:ext>
              </a:extLst>
            </p:cNvPr>
            <p:cNvSpPr/>
            <p:nvPr/>
          </p:nvSpPr>
          <p:spPr>
            <a:xfrm>
              <a:off x="323999" y="3796110"/>
              <a:ext cx="8496443" cy="936228"/>
            </a:xfrm>
            <a:custGeom>
              <a:avLst/>
              <a:gdLst>
                <a:gd name="connsiteX0" fmla="*/ 0 w 8496443"/>
                <a:gd name="connsiteY0" fmla="*/ 0 h 936228"/>
                <a:gd name="connsiteX1" fmla="*/ 8496443 w 8496443"/>
                <a:gd name="connsiteY1" fmla="*/ 0 h 936228"/>
                <a:gd name="connsiteX2" fmla="*/ 8496443 w 8496443"/>
                <a:gd name="connsiteY2" fmla="*/ 936228 h 936228"/>
                <a:gd name="connsiteX3" fmla="*/ 0 w 8496443"/>
                <a:gd name="connsiteY3" fmla="*/ 936228 h 936228"/>
                <a:gd name="connsiteX4" fmla="*/ 0 w 8496443"/>
                <a:gd name="connsiteY4" fmla="*/ 0 h 93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6443" h="936228">
                  <a:moveTo>
                    <a:pt x="0" y="0"/>
                  </a:moveTo>
                  <a:lnTo>
                    <a:pt x="8496443" y="0"/>
                  </a:lnTo>
                  <a:lnTo>
                    <a:pt x="8496443" y="936228"/>
                  </a:lnTo>
                  <a:lnTo>
                    <a:pt x="0" y="9362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600" kern="1200" cap="all" baseline="0" dirty="0">
                  <a:solidFill>
                    <a:schemeClr val="accent1"/>
                  </a:solidFill>
                </a:rPr>
                <a:t>Next Steps</a:t>
              </a:r>
            </a:p>
          </p:txBody>
        </p:sp>
      </p:grp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4C24D6C-D61F-4D06-A88A-BA511734BAEF}"/>
              </a:ext>
            </a:extLst>
          </p:cNvPr>
          <p:cNvSpPr txBox="1">
            <a:spLocks/>
          </p:cNvSpPr>
          <p:nvPr/>
        </p:nvSpPr>
        <p:spPr>
          <a:xfrm>
            <a:off x="8286433" y="4931003"/>
            <a:ext cx="48768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6AB342A-830E-438F-A6A8-BEDF509AB0A8}" type="slidenum">
              <a:rPr lang="en-US" sz="800" smtClean="0">
                <a:solidFill>
                  <a:schemeClr val="bg1"/>
                </a:solidFill>
              </a:rPr>
              <a:pPr algn="r"/>
              <a:t>2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98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F34B92-5076-4938-8DD9-649081B5AFA5}"/>
              </a:ext>
            </a:extLst>
          </p:cNvPr>
          <p:cNvSpPr/>
          <p:nvPr/>
        </p:nvSpPr>
        <p:spPr>
          <a:xfrm>
            <a:off x="5013807" y="987425"/>
            <a:ext cx="320421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64"/>
            <a:r>
              <a:rPr lang="en-IN" sz="1400" b="1" dirty="0">
                <a:solidFill>
                  <a:schemeClr val="accent1"/>
                </a:solidFill>
                <a:latin typeface="Trebuchet MS"/>
                <a:cs typeface="Arial" panose="020B0604020202020204" pitchFamily="34" charset="0"/>
              </a:rPr>
              <a:t>RELEVANCE TO DIGITAL ENTERPRISE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2E8F7B-3CFE-4D31-B4A0-5E06E51B12F7}"/>
              </a:ext>
            </a:extLst>
          </p:cNvPr>
          <p:cNvSpPr txBox="1"/>
          <p:nvPr/>
        </p:nvSpPr>
        <p:spPr>
          <a:xfrm>
            <a:off x="323850" y="987425"/>
            <a:ext cx="410368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64"/>
            <a:r>
              <a:rPr lang="en-IN" sz="1400" b="1" dirty="0">
                <a:solidFill>
                  <a:schemeClr val="accent1"/>
                </a:solidFill>
                <a:latin typeface="Trebuchet MS"/>
                <a:cs typeface="Arial" panose="020B0604020202020204" pitchFamily="34" charset="0"/>
              </a:rPr>
              <a:t>SIFY ASSETS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3E6A13-D0A7-48C9-A631-055B6C1B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Infrastructure ADVANTAGE </a:t>
            </a:r>
          </a:p>
        </p:txBody>
      </p:sp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116534FD-B3F1-4E74-A628-66795148155E}"/>
              </a:ext>
            </a:extLst>
          </p:cNvPr>
          <p:cNvSpPr/>
          <p:nvPr/>
        </p:nvSpPr>
        <p:spPr>
          <a:xfrm flipH="1">
            <a:off x="323849" y="4162748"/>
            <a:ext cx="8496299" cy="459825"/>
          </a:xfrm>
          <a:prstGeom prst="round1Rect">
            <a:avLst/>
          </a:prstGeom>
          <a:solidFill>
            <a:srgbClr val="DCE6F2">
              <a:alpha val="50196"/>
            </a:srgb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/>
            <a:endParaRPr lang="en-IN" sz="135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545A8EB-9D9D-44B2-8000-AEBA62B0F0AD}"/>
              </a:ext>
            </a:extLst>
          </p:cNvPr>
          <p:cNvSpPr/>
          <p:nvPr/>
        </p:nvSpPr>
        <p:spPr>
          <a:xfrm flipH="1">
            <a:off x="323849" y="3628016"/>
            <a:ext cx="8496299" cy="459825"/>
          </a:xfrm>
          <a:prstGeom prst="round1Rect">
            <a:avLst/>
          </a:prstGeom>
          <a:solidFill>
            <a:srgbClr val="DCE6F2">
              <a:alpha val="50196"/>
            </a:srgb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/>
            <a:endParaRPr lang="en-IN" sz="135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DACD0A8E-97E0-4736-B127-277880674892}"/>
              </a:ext>
            </a:extLst>
          </p:cNvPr>
          <p:cNvSpPr/>
          <p:nvPr/>
        </p:nvSpPr>
        <p:spPr>
          <a:xfrm flipH="1">
            <a:off x="323849" y="2558552"/>
            <a:ext cx="8496299" cy="459825"/>
          </a:xfrm>
          <a:prstGeom prst="round1Rect">
            <a:avLst/>
          </a:prstGeom>
          <a:solidFill>
            <a:srgbClr val="DCE6F2">
              <a:alpha val="50196"/>
            </a:srgb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/>
            <a:endParaRPr lang="en-IN" sz="135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B563EE7A-68E1-4B41-9E21-D3B58079BE6C}"/>
              </a:ext>
            </a:extLst>
          </p:cNvPr>
          <p:cNvSpPr/>
          <p:nvPr/>
        </p:nvSpPr>
        <p:spPr>
          <a:xfrm flipH="1">
            <a:off x="323849" y="2023820"/>
            <a:ext cx="8496299" cy="459825"/>
          </a:xfrm>
          <a:prstGeom prst="round1Rect">
            <a:avLst/>
          </a:prstGeom>
          <a:solidFill>
            <a:srgbClr val="DCE6F2">
              <a:alpha val="50196"/>
            </a:srgb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/>
            <a:r>
              <a:rPr lang="en-IN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6120EB0F-DF42-4764-83ED-1BBD98B0706E}"/>
              </a:ext>
            </a:extLst>
          </p:cNvPr>
          <p:cNvSpPr/>
          <p:nvPr/>
        </p:nvSpPr>
        <p:spPr>
          <a:xfrm flipH="1">
            <a:off x="323849" y="1427045"/>
            <a:ext cx="8496299" cy="521868"/>
          </a:xfrm>
          <a:prstGeom prst="round1Rect">
            <a:avLst/>
          </a:prstGeom>
          <a:solidFill>
            <a:srgbClr val="DCE6F2">
              <a:alpha val="50196"/>
            </a:srgb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/>
            <a:endParaRPr lang="en-IN" sz="135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131" y="1472153"/>
            <a:ext cx="3325851" cy="4359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/>
              </a:rPr>
              <a:t>10 Pan-India DCs with 71 W capacity </a:t>
            </a:r>
            <a:endParaRPr lang="en-US" sz="1000" dirty="0">
              <a:solidFill>
                <a:prstClr val="black"/>
              </a:solidFill>
              <a:latin typeface="Trebuchet MS"/>
            </a:endParaRPr>
          </a:p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/>
              </a:rPr>
              <a:t>To add 200 MW in next 4 years, doubling capacity</a:t>
            </a:r>
            <a:endParaRPr lang="en-SG" sz="1000" dirty="0">
              <a:solidFill>
                <a:prstClr val="black"/>
              </a:solidFill>
              <a:latin typeface="Trebuchet MS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0605" y="1404061"/>
            <a:ext cx="2830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Hosting for hyperscale operators</a:t>
            </a:r>
          </a:p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Centerpiece of the hybrid cloud</a:t>
            </a:r>
          </a:p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Cloud Adjacency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973F25-CDF5-41AB-8608-7098ACA45066}"/>
              </a:ext>
            </a:extLst>
          </p:cNvPr>
          <p:cNvSpPr txBox="1"/>
          <p:nvPr/>
        </p:nvSpPr>
        <p:spPr>
          <a:xfrm>
            <a:off x="4999056" y="4155882"/>
            <a:ext cx="320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IT-enablement for distributed businesses</a:t>
            </a:r>
          </a:p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Supports Digital Transformation initiatives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C5141E-751A-4957-AB8D-D8D153A79C73}"/>
              </a:ext>
            </a:extLst>
          </p:cNvPr>
          <p:cNvSpPr txBox="1"/>
          <p:nvPr/>
        </p:nvSpPr>
        <p:spPr>
          <a:xfrm>
            <a:off x="4999058" y="3628165"/>
            <a:ext cx="3194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Global and domestic IT outsourcing</a:t>
            </a:r>
          </a:p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Supports outcome-based services 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3F041-2CC8-4A6B-A477-4E908265E2EE}"/>
              </a:ext>
            </a:extLst>
          </p:cNvPr>
          <p:cNvSpPr txBox="1"/>
          <p:nvPr/>
        </p:nvSpPr>
        <p:spPr>
          <a:xfrm>
            <a:off x="5028934" y="2017514"/>
            <a:ext cx="3194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Internet growth from non-metros</a:t>
            </a:r>
          </a:p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Platform to move content to “edge”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08DD1-4F48-40EA-A71F-90385FD631A3}"/>
              </a:ext>
            </a:extLst>
          </p:cNvPr>
          <p:cNvSpPr txBox="1"/>
          <p:nvPr/>
        </p:nvSpPr>
        <p:spPr>
          <a:xfrm>
            <a:off x="5013808" y="2579818"/>
            <a:ext cx="3194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Cost-effective terabit network scale</a:t>
            </a:r>
          </a:p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Interconnect Public and Private clouds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6C6D50-11A3-4CE1-BA29-1A8D3165778E}"/>
              </a:ext>
            </a:extLst>
          </p:cNvPr>
          <p:cNvSpPr txBox="1"/>
          <p:nvPr/>
        </p:nvSpPr>
        <p:spPr>
          <a:xfrm>
            <a:off x="911131" y="2017515"/>
            <a:ext cx="355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Largest MPLS network (by connections)</a:t>
            </a:r>
          </a:p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3100+ PoPs across 1600 towns in India </a:t>
            </a:r>
            <a:endParaRPr lang="en-SG" sz="1000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08A28D-9142-4449-A574-59770582B387}"/>
              </a:ext>
            </a:extLst>
          </p:cNvPr>
          <p:cNvSpPr txBox="1"/>
          <p:nvPr/>
        </p:nvSpPr>
        <p:spPr>
          <a:xfrm>
            <a:off x="911131" y="2579818"/>
            <a:ext cx="3325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“Cloud Connect” data superhighway</a:t>
            </a:r>
          </a:p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48 on-net data centers</a:t>
            </a:r>
            <a:endParaRPr lang="en-SG" sz="1000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EC3BBB-0E04-440F-96D4-CCBD32782DA9}"/>
              </a:ext>
            </a:extLst>
          </p:cNvPr>
          <p:cNvSpPr txBox="1"/>
          <p:nvPr/>
        </p:nvSpPr>
        <p:spPr>
          <a:xfrm>
            <a:off x="911130" y="3628165"/>
            <a:ext cx="339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Remote Operations Centers</a:t>
            </a:r>
          </a:p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NOC, SOC, managed services</a:t>
            </a:r>
            <a:endParaRPr lang="en-SG" sz="1000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91E413-3C97-4039-ACCD-F55D565D3E9C}"/>
              </a:ext>
            </a:extLst>
          </p:cNvPr>
          <p:cNvSpPr txBox="1"/>
          <p:nvPr/>
        </p:nvSpPr>
        <p:spPr>
          <a:xfrm>
            <a:off x="911131" y="4155882"/>
            <a:ext cx="3973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Applications and solutions</a:t>
            </a:r>
          </a:p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iTest, ForumNXT, eLearning, SAP, Oracle, App Modernization</a:t>
            </a:r>
            <a:endParaRPr lang="en-SG" sz="1000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33" name="Picture 2" descr="Image result for data center icon">
            <a:extLst>
              <a:ext uri="{FF2B5EF4-FFF2-40B4-BE49-F238E27FC236}">
                <a16:creationId xmlns:a16="http://schemas.microsoft.com/office/drawing/2014/main" id="{F6FAE180-17A1-4FBE-AA72-8863C41E5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79" y="1514911"/>
            <a:ext cx="373967" cy="373967"/>
          </a:xfrm>
          <a:prstGeom prst="rect">
            <a:avLst/>
          </a:prstGeom>
          <a:noFill/>
          <a:ln w="3175">
            <a:noFill/>
            <a:prstDash val="sysDot"/>
          </a:ln>
        </p:spPr>
      </p:pic>
      <p:pic>
        <p:nvPicPr>
          <p:cNvPr id="34" name="Picture 6" descr="Image result for mpls network icon">
            <a:extLst>
              <a:ext uri="{FF2B5EF4-FFF2-40B4-BE49-F238E27FC236}">
                <a16:creationId xmlns:a16="http://schemas.microsoft.com/office/drawing/2014/main" id="{AB00C5C3-1FAC-419D-A6F6-1636B792A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95" y="2077323"/>
            <a:ext cx="347194" cy="347194"/>
          </a:xfrm>
          <a:prstGeom prst="rect">
            <a:avLst/>
          </a:prstGeom>
          <a:noFill/>
          <a:ln w="3175">
            <a:noFill/>
            <a:prstDash val="sysDot"/>
          </a:ln>
        </p:spPr>
      </p:pic>
      <p:pic>
        <p:nvPicPr>
          <p:cNvPr id="35" name="Picture 8" descr="Image result for cloud connect icon">
            <a:extLst>
              <a:ext uri="{FF2B5EF4-FFF2-40B4-BE49-F238E27FC236}">
                <a16:creationId xmlns:a16="http://schemas.microsoft.com/office/drawing/2014/main" id="{5DD96B19-889F-46FF-B9C7-96252CD4B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70" y="2645852"/>
            <a:ext cx="388452" cy="341867"/>
          </a:xfrm>
          <a:prstGeom prst="rect">
            <a:avLst/>
          </a:prstGeom>
          <a:noFill/>
          <a:ln w="3175">
            <a:noFill/>
            <a:prstDash val="sysDot"/>
          </a:ln>
        </p:spPr>
      </p:pic>
      <p:pic>
        <p:nvPicPr>
          <p:cNvPr id="36" name="Picture 10" descr="Image result for remote operations icon">
            <a:extLst>
              <a:ext uri="{FF2B5EF4-FFF2-40B4-BE49-F238E27FC236}">
                <a16:creationId xmlns:a16="http://schemas.microsoft.com/office/drawing/2014/main" id="{D28EBC39-B3A5-4AEA-9835-62FB7DCA8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94" y="3627401"/>
            <a:ext cx="387923" cy="387923"/>
          </a:xfrm>
          <a:prstGeom prst="rect">
            <a:avLst/>
          </a:prstGeom>
          <a:noFill/>
          <a:ln w="3175">
            <a:noFill/>
            <a:prstDash val="sysDot"/>
          </a:ln>
        </p:spPr>
      </p:pic>
      <p:pic>
        <p:nvPicPr>
          <p:cNvPr id="37" name="Picture 12" descr="Image result for learning management system icon">
            <a:extLst>
              <a:ext uri="{FF2B5EF4-FFF2-40B4-BE49-F238E27FC236}">
                <a16:creationId xmlns:a16="http://schemas.microsoft.com/office/drawing/2014/main" id="{F5BFC47D-2B0D-48FC-A199-4157F299A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715" y="4235326"/>
            <a:ext cx="328457" cy="328457"/>
          </a:xfrm>
          <a:prstGeom prst="rect">
            <a:avLst/>
          </a:prstGeom>
          <a:noFill/>
          <a:ln w="3175">
            <a:noFill/>
            <a:prstDash val="sysDot"/>
          </a:ln>
        </p:spPr>
      </p:pic>
      <p:sp>
        <p:nvSpPr>
          <p:cNvPr id="29" name="Rectangle: Single Corner Rounded 13">
            <a:extLst>
              <a:ext uri="{FF2B5EF4-FFF2-40B4-BE49-F238E27FC236}">
                <a16:creationId xmlns:a16="http://schemas.microsoft.com/office/drawing/2014/main" id="{4A90FE29-A540-7546-983A-B26D740939D3}"/>
              </a:ext>
            </a:extLst>
          </p:cNvPr>
          <p:cNvSpPr/>
          <p:nvPr/>
        </p:nvSpPr>
        <p:spPr>
          <a:xfrm flipH="1">
            <a:off x="323849" y="3093284"/>
            <a:ext cx="8496299" cy="459825"/>
          </a:xfrm>
          <a:prstGeom prst="round1Rect">
            <a:avLst/>
          </a:prstGeom>
          <a:solidFill>
            <a:srgbClr val="DCE6F2">
              <a:alpha val="50196"/>
            </a:srgb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/>
            <a:endParaRPr lang="en-IN" sz="135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CE7DD1-7374-4445-9F6E-D15D58DD02E7}"/>
              </a:ext>
            </a:extLst>
          </p:cNvPr>
          <p:cNvSpPr txBox="1"/>
          <p:nvPr/>
        </p:nvSpPr>
        <p:spPr>
          <a:xfrm>
            <a:off x="5020120" y="3111165"/>
            <a:ext cx="355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Public / Private / Hybrid Clouds</a:t>
            </a:r>
          </a:p>
          <a:p>
            <a:pPr marL="171450" indent="-171450" defTabSz="914264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Cost effective and pay-as-you-go model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655487-75CF-D34A-9737-AC39E9D06DA7}"/>
              </a:ext>
            </a:extLst>
          </p:cNvPr>
          <p:cNvSpPr txBox="1"/>
          <p:nvPr/>
        </p:nvSpPr>
        <p:spPr>
          <a:xfrm>
            <a:off x="911130" y="3111164"/>
            <a:ext cx="2733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Enterprise and Hybrid Multi Cloud</a:t>
            </a:r>
          </a:p>
          <a:p>
            <a:pPr marL="171450" lvl="1" indent="-171450" defTabSz="914264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Enterprise Cloud grid fabric</a:t>
            </a:r>
            <a:endParaRPr lang="en-SG" sz="1000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32" name="Picture 14" descr="Image result for hybrid multi cloud icon">
            <a:extLst>
              <a:ext uri="{FF2B5EF4-FFF2-40B4-BE49-F238E27FC236}">
                <a16:creationId xmlns:a16="http://schemas.microsoft.com/office/drawing/2014/main" id="{B53929FF-DBC6-864C-A945-61204E74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64" y="3100019"/>
            <a:ext cx="488805" cy="488805"/>
          </a:xfrm>
          <a:prstGeom prst="rect">
            <a:avLst/>
          </a:prstGeom>
          <a:noFill/>
          <a:ln w="3175">
            <a:noFill/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539716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5858A6-C782-420C-95AB-49E131BE322A}"/>
              </a:ext>
            </a:extLst>
          </p:cNvPr>
          <p:cNvSpPr/>
          <p:nvPr/>
        </p:nvSpPr>
        <p:spPr>
          <a:xfrm>
            <a:off x="323849" y="987425"/>
            <a:ext cx="1980000" cy="3050003"/>
          </a:xfrm>
          <a:prstGeom prst="roundRect">
            <a:avLst>
              <a:gd name="adj" fmla="val 8378"/>
            </a:avLst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CB3A373-0FD6-4C2E-B1B8-0E76267CF58E}"/>
              </a:ext>
            </a:extLst>
          </p:cNvPr>
          <p:cNvSpPr/>
          <p:nvPr/>
        </p:nvSpPr>
        <p:spPr>
          <a:xfrm>
            <a:off x="2494966" y="987425"/>
            <a:ext cx="1980000" cy="3050003"/>
          </a:xfrm>
          <a:prstGeom prst="roundRect">
            <a:avLst>
              <a:gd name="adj" fmla="val 8378"/>
            </a:avLst>
          </a:prstGeom>
          <a:solidFill>
            <a:srgbClr val="DCE6F2">
              <a:alpha val="50196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D8CC580-170E-44DA-83D5-89354C1A8661}"/>
              </a:ext>
            </a:extLst>
          </p:cNvPr>
          <p:cNvSpPr/>
          <p:nvPr/>
        </p:nvSpPr>
        <p:spPr>
          <a:xfrm>
            <a:off x="4666083" y="987425"/>
            <a:ext cx="1980000" cy="3050003"/>
          </a:xfrm>
          <a:prstGeom prst="roundRect">
            <a:avLst>
              <a:gd name="adj" fmla="val 8378"/>
            </a:avLst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C1A9F25-3CF2-4B87-82B2-4E7BC509778E}"/>
              </a:ext>
            </a:extLst>
          </p:cNvPr>
          <p:cNvSpPr/>
          <p:nvPr/>
        </p:nvSpPr>
        <p:spPr>
          <a:xfrm>
            <a:off x="6837201" y="987425"/>
            <a:ext cx="1980000" cy="3050003"/>
          </a:xfrm>
          <a:prstGeom prst="roundRect">
            <a:avLst>
              <a:gd name="adj" fmla="val 8378"/>
            </a:avLst>
          </a:prstGeom>
          <a:solidFill>
            <a:srgbClr val="DCE6F2">
              <a:alpha val="50196"/>
            </a:srgb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B08B8-89C3-41A7-BD31-78A267BC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BENEFITS OF BEING HOSTED at Sify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450E3D-78AC-44B2-8AF3-D1F70561FF6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29296" y="1825625"/>
            <a:ext cx="1790700" cy="1912938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IN" sz="1100" dirty="0">
                <a:solidFill>
                  <a:schemeClr val="tx1"/>
                </a:solidFill>
              </a:rPr>
              <a:t>Native availability of:</a:t>
            </a:r>
          </a:p>
          <a:p>
            <a:pPr marL="358775" indent="-176213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1100" b="1" dirty="0">
                <a:solidFill>
                  <a:schemeClr val="tx1"/>
                </a:solidFill>
              </a:rPr>
              <a:t>CloudInfinit - Public Private/ Virtual </a:t>
            </a:r>
            <a:r>
              <a:rPr lang="en-IN" sz="1100" dirty="0">
                <a:solidFill>
                  <a:schemeClr val="tx1"/>
                </a:solidFill>
              </a:rPr>
              <a:t>Private</a:t>
            </a:r>
          </a:p>
          <a:p>
            <a:pPr marL="358775" indent="-176213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1100" dirty="0">
                <a:solidFill>
                  <a:schemeClr val="tx1"/>
                </a:solidFill>
              </a:rPr>
              <a:t>SAP Grid </a:t>
            </a:r>
          </a:p>
          <a:p>
            <a:pPr marL="358775" indent="-176213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IN" sz="1100" dirty="0">
                <a:solidFill>
                  <a:schemeClr val="tx1"/>
                </a:solidFill>
              </a:rPr>
              <a:t>Azure Stack 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IN" sz="1100" dirty="0">
              <a:solidFill>
                <a:schemeClr val="tx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B5C7A4C-D77C-4E36-8101-7D4B66F44C61}"/>
              </a:ext>
            </a:extLst>
          </p:cNvPr>
          <p:cNvSpPr txBox="1">
            <a:spLocks/>
          </p:cNvSpPr>
          <p:nvPr/>
        </p:nvSpPr>
        <p:spPr>
          <a:xfrm>
            <a:off x="4757522" y="1826324"/>
            <a:ext cx="1797122" cy="1913898"/>
          </a:xfrm>
          <a:prstGeom prst="rect">
            <a:avLst/>
          </a:prstGeom>
          <a:noFill/>
        </p:spPr>
        <p:txBody>
          <a:bodyPr vert="horz" lIns="0" tIns="0" rIns="68571" bIns="34286" rtlCol="0">
            <a:normAutofit/>
          </a:bodyPr>
          <a:lstStyle>
            <a:lvl1pPr marL="302355" indent="-302355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2133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4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  <a:defRPr sz="14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3352298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806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15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824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Interconnected with 48 DCs across India</a:t>
            </a:r>
          </a:p>
          <a:p>
            <a:pPr marL="182563" indent="-182563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Western region Network hub</a:t>
            </a:r>
          </a:p>
          <a:p>
            <a:pPr marL="182563" indent="-182563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Navi Mumbai region has dense fiber connectivity with multi-TB network capacity.</a:t>
            </a:r>
          </a:p>
          <a:p>
            <a:pPr marL="182563" indent="-182563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statistics Icon 1429174">
            <a:extLst>
              <a:ext uri="{FF2B5EF4-FFF2-40B4-BE49-F238E27FC236}">
                <a16:creationId xmlns:a16="http://schemas.microsoft.com/office/drawing/2014/main" id="{D71A56FD-63B9-4E36-B109-D97A96BB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83" y="119891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quick Icon 1748479">
            <a:extLst>
              <a:ext uri="{FF2B5EF4-FFF2-40B4-BE49-F238E27FC236}">
                <a16:creationId xmlns:a16="http://schemas.microsoft.com/office/drawing/2014/main" id="{A2591E24-F5EE-4345-9234-1603080D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49" y="119891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B71904C-33F5-48BF-8B7A-91558CB59F66}"/>
              </a:ext>
            </a:extLst>
          </p:cNvPr>
          <p:cNvSpPr txBox="1">
            <a:spLocks/>
          </p:cNvSpPr>
          <p:nvPr/>
        </p:nvSpPr>
        <p:spPr>
          <a:xfrm>
            <a:off x="2592712" y="1826324"/>
            <a:ext cx="1784509" cy="1913898"/>
          </a:xfrm>
          <a:prstGeom prst="rect">
            <a:avLst/>
          </a:prstGeom>
          <a:noFill/>
        </p:spPr>
        <p:txBody>
          <a:bodyPr vert="horz" lIns="0" tIns="0" rIns="68571" bIns="34286" rtlCol="0">
            <a:normAutofit/>
          </a:bodyPr>
          <a:lstStyle>
            <a:lvl1pPr marL="302355" indent="-302355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2133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4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  <a:defRPr sz="14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3352298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806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15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824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>
                <a:solidFill>
                  <a:schemeClr val="tx1"/>
                </a:solidFill>
              </a:rPr>
              <a:t>Least latency from Hyperscale CSPs</a:t>
            </a:r>
            <a:endParaRPr lang="en-US" sz="1100" b="1" dirty="0">
              <a:solidFill>
                <a:schemeClr val="tx1"/>
              </a:solidFill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100" b="1" dirty="0">
              <a:solidFill>
                <a:schemeClr val="tx1"/>
              </a:solidFill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2064" name="Picture 16" descr="Cloud Icon 2556798">
            <a:extLst>
              <a:ext uri="{FF2B5EF4-FFF2-40B4-BE49-F238E27FC236}">
                <a16:creationId xmlns:a16="http://schemas.microsoft.com/office/drawing/2014/main" id="{DE63E123-CD17-4A8B-BECE-D3A50BB1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66" y="119891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D1C6B17-6EF3-43D7-8C11-AB21161852DE}"/>
              </a:ext>
            </a:extLst>
          </p:cNvPr>
          <p:cNvSpPr txBox="1">
            <a:spLocks/>
          </p:cNvSpPr>
          <p:nvPr/>
        </p:nvSpPr>
        <p:spPr>
          <a:xfrm>
            <a:off x="6939698" y="1826324"/>
            <a:ext cx="1775006" cy="1913898"/>
          </a:xfrm>
          <a:prstGeom prst="rect">
            <a:avLst/>
          </a:prstGeom>
          <a:noFill/>
        </p:spPr>
        <p:txBody>
          <a:bodyPr vert="horz" lIns="0" tIns="0" rIns="68571" bIns="34286" rtlCol="0">
            <a:noAutofit/>
          </a:bodyPr>
          <a:lstStyle>
            <a:lvl1pPr marL="302355" indent="-302355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2133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4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  <a:defRPr sz="1467" kern="120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 marL="3352298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806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15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824" indent="-304754" algn="l" defTabSz="12190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>
                <a:solidFill>
                  <a:schemeClr val="tx1"/>
                </a:solidFill>
              </a:rPr>
              <a:t>Cloud Connect services to ensure workloads and data can move between Clouds quickly and effectively.</a:t>
            </a:r>
          </a:p>
          <a:p>
            <a:pPr marL="266700" indent="-174625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Direct Connect to AWS</a:t>
            </a:r>
          </a:p>
          <a:p>
            <a:pPr marL="266700" indent="-174625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Xpress Route to Azure</a:t>
            </a:r>
          </a:p>
          <a:p>
            <a:pPr marL="266700" indent="-174625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Fast Connect to Oracle Cloud</a:t>
            </a:r>
          </a:p>
          <a:p>
            <a:pPr marL="266700" indent="-174625">
              <a:lnSpc>
                <a:spcPts val="1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</a:rPr>
              <a:t>Cloud Connect to GCP</a:t>
            </a:r>
          </a:p>
        </p:txBody>
      </p:sp>
      <p:pic>
        <p:nvPicPr>
          <p:cNvPr id="2072" name="Picture 24" descr="clouds Icon 2148354">
            <a:extLst>
              <a:ext uri="{FF2B5EF4-FFF2-40B4-BE49-F238E27FC236}">
                <a16:creationId xmlns:a16="http://schemas.microsoft.com/office/drawing/2014/main" id="{418EF8C0-FB95-495E-9F0F-0538A1AE7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01" y="119891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E1DC9-7F6B-4447-A447-B4839E574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4165127"/>
            <a:ext cx="8461862" cy="5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31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52C3391-B5B6-4F1A-92C3-C4A9A05000A3}"/>
              </a:ext>
            </a:extLst>
          </p:cNvPr>
          <p:cNvSpPr/>
          <p:nvPr/>
        </p:nvSpPr>
        <p:spPr>
          <a:xfrm>
            <a:off x="323850" y="1254043"/>
            <a:ext cx="4185949" cy="3478295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499">
              <a:defRPr/>
            </a:pPr>
            <a:endParaRPr lang="en-IN" sz="135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 in Sify Airoli DATA CENTER</a:t>
            </a:r>
          </a:p>
        </p:txBody>
      </p:sp>
      <p:pic>
        <p:nvPicPr>
          <p:cNvPr id="39" name="Picture 35" descr="Image result for Yesbank">
            <a:extLst>
              <a:ext uri="{FF2B5EF4-FFF2-40B4-BE49-F238E27FC236}">
                <a16:creationId xmlns:a16="http://schemas.microsoft.com/office/drawing/2014/main" id="{72FAD9D9-27D6-4C7E-AA43-CAF5FD4FE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78" y="1281685"/>
            <a:ext cx="1469486" cy="755292"/>
          </a:xfrm>
          <a:prstGeom prst="rect">
            <a:avLst/>
          </a:prstGeom>
          <a:noFill/>
        </p:spPr>
      </p:pic>
      <p:pic>
        <p:nvPicPr>
          <p:cNvPr id="45" name="Picture 4" descr="Punjab &amp; Sind Bank sets up Cen-MARG">
            <a:extLst>
              <a:ext uri="{FF2B5EF4-FFF2-40B4-BE49-F238E27FC236}">
                <a16:creationId xmlns:a16="http://schemas.microsoft.com/office/drawing/2014/main" id="{DF99976F-CBB1-4271-8A53-96615556E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54" y="1459057"/>
            <a:ext cx="1782905" cy="5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UCO Bank recovers Rs 800-900cr from 4 stressed accounts | Deccan Herald">
            <a:extLst>
              <a:ext uri="{FF2B5EF4-FFF2-40B4-BE49-F238E27FC236}">
                <a16:creationId xmlns:a16="http://schemas.microsoft.com/office/drawing/2014/main" id="{DA854DDB-DF0D-4052-A56D-6057A692E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64" y="2600781"/>
            <a:ext cx="765993" cy="7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Image result for Fedbank Financial Services Ltd. logo">
            <a:extLst>
              <a:ext uri="{FF2B5EF4-FFF2-40B4-BE49-F238E27FC236}">
                <a16:creationId xmlns:a16="http://schemas.microsoft.com/office/drawing/2014/main" id="{DE304CA8-A40C-465E-855D-6C2753F4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1910" y="1785571"/>
            <a:ext cx="1392223" cy="139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CDBC709-E8CB-431B-A758-3D4606F898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7258" b="27326"/>
          <a:stretch/>
        </p:blipFill>
        <p:spPr>
          <a:xfrm>
            <a:off x="539493" y="3989274"/>
            <a:ext cx="3564889" cy="721881"/>
          </a:xfrm>
          <a:prstGeom prst="rect">
            <a:avLst/>
          </a:prstGeom>
        </p:spPr>
      </p:pic>
      <p:pic>
        <p:nvPicPr>
          <p:cNvPr id="22" name="Picture 2" descr="CA Vacancies in Nainital Bank">
            <a:extLst>
              <a:ext uri="{FF2B5EF4-FFF2-40B4-BE49-F238E27FC236}">
                <a16:creationId xmlns:a16="http://schemas.microsoft.com/office/drawing/2014/main" id="{3443DD43-0DAD-447E-A84B-754292F69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8" b="21319"/>
          <a:stretch/>
        </p:blipFill>
        <p:spPr bwMode="auto">
          <a:xfrm>
            <a:off x="1468756" y="3427965"/>
            <a:ext cx="1913150" cy="49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46C20C-92FC-4DD9-A12A-43986D55FA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232" y="2184608"/>
            <a:ext cx="1392223" cy="48856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E9C0FDF7-5ED3-4B42-9DCD-E884D0728B79}"/>
              </a:ext>
            </a:extLst>
          </p:cNvPr>
          <p:cNvSpPr txBox="1">
            <a:spLocks/>
          </p:cNvSpPr>
          <p:nvPr/>
        </p:nvSpPr>
        <p:spPr>
          <a:xfrm>
            <a:off x="4634204" y="938634"/>
            <a:ext cx="4185946" cy="276991"/>
          </a:xfrm>
          <a:prstGeom prst="rect">
            <a:avLst/>
          </a:prstGeom>
        </p:spPr>
        <p:txBody>
          <a:bodyPr vert="horz" wrap="square" lIns="0" tIns="34286" rIns="68571" bIns="34286" rtlCol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N" sz="1350" dirty="0">
                <a:solidFill>
                  <a:schemeClr val="accent1"/>
                </a:solidFill>
              </a:rPr>
              <a:t>Other BFSI Customers in Airoli DATA CENTER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CA76DA-CFE5-46AD-AE94-C97418893450}"/>
              </a:ext>
            </a:extLst>
          </p:cNvPr>
          <p:cNvSpPr/>
          <p:nvPr/>
        </p:nvSpPr>
        <p:spPr>
          <a:xfrm>
            <a:off x="4634204" y="1254043"/>
            <a:ext cx="4185946" cy="3478295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499">
              <a:defRPr/>
            </a:pPr>
            <a:endParaRPr lang="en-IN" sz="1350" dirty="0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26" name="Picture 8" descr="Image result for hdfc life insurance logo">
            <a:extLst>
              <a:ext uri="{FF2B5EF4-FFF2-40B4-BE49-F238E27FC236}">
                <a16:creationId xmlns:a16="http://schemas.microsoft.com/office/drawing/2014/main" id="{58DE7FF9-220F-4501-B687-9DEAFF25C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814" y="1587521"/>
            <a:ext cx="927008" cy="61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9" descr="Image result for Star union Dai-ichi">
            <a:extLst>
              <a:ext uri="{FF2B5EF4-FFF2-40B4-BE49-F238E27FC236}">
                <a16:creationId xmlns:a16="http://schemas.microsoft.com/office/drawing/2014/main" id="{476382E2-0605-4A4C-87FE-82F0896A5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13" b="25754"/>
          <a:stretch/>
        </p:blipFill>
        <p:spPr bwMode="auto">
          <a:xfrm>
            <a:off x="4888725" y="2358806"/>
            <a:ext cx="1532513" cy="588732"/>
          </a:xfrm>
          <a:prstGeom prst="rect">
            <a:avLst/>
          </a:prstGeom>
          <a:noFill/>
        </p:spPr>
      </p:pic>
      <p:pic>
        <p:nvPicPr>
          <p:cNvPr id="29" name="Picture 10" descr="Welcome To IIB - Home">
            <a:extLst>
              <a:ext uri="{FF2B5EF4-FFF2-40B4-BE49-F238E27FC236}">
                <a16:creationId xmlns:a16="http://schemas.microsoft.com/office/drawing/2014/main" id="{A46A65DC-ADAE-429A-8483-0258B1457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61" y="3048137"/>
            <a:ext cx="864122" cy="77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618F716A-1F18-417B-BD38-1073AE3CF2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" t="24708" r="6170" b="30484"/>
          <a:stretch/>
        </p:blipFill>
        <p:spPr>
          <a:xfrm>
            <a:off x="6264686" y="1526635"/>
            <a:ext cx="2382615" cy="6575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2B99FDF-81BE-4B7A-ACAF-1854023553C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282" t="17384" r="11082" b="12903"/>
          <a:stretch/>
        </p:blipFill>
        <p:spPr>
          <a:xfrm>
            <a:off x="6816851" y="3048137"/>
            <a:ext cx="1716786" cy="692867"/>
          </a:xfrm>
          <a:prstGeom prst="rect">
            <a:avLst/>
          </a:prstGeom>
        </p:spPr>
      </p:pic>
      <p:pic>
        <p:nvPicPr>
          <p:cNvPr id="32" name="Picture 16" descr="Image result for hitachi payments services">
            <a:extLst>
              <a:ext uri="{FF2B5EF4-FFF2-40B4-BE49-F238E27FC236}">
                <a16:creationId xmlns:a16="http://schemas.microsoft.com/office/drawing/2014/main" id="{5E368DCF-C4EE-48B4-959C-564A14A5C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3018" y="2572767"/>
            <a:ext cx="1914387" cy="160809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17F4192-AB26-4F5D-91E8-0B0160DCE8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16375" y="3825390"/>
            <a:ext cx="1325855" cy="692867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589FFEC6-44AD-4488-A113-F209318ED10E}"/>
              </a:ext>
            </a:extLst>
          </p:cNvPr>
          <p:cNvSpPr txBox="1">
            <a:spLocks/>
          </p:cNvSpPr>
          <p:nvPr/>
        </p:nvSpPr>
        <p:spPr>
          <a:xfrm>
            <a:off x="323850" y="938634"/>
            <a:ext cx="4068763" cy="276991"/>
          </a:xfrm>
          <a:prstGeom prst="rect">
            <a:avLst/>
          </a:prstGeom>
        </p:spPr>
        <p:txBody>
          <a:bodyPr vert="horz" wrap="square" lIns="0" tIns="34286" rIns="68571" bIns="34286" rtlCol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N" sz="1350" dirty="0">
                <a:solidFill>
                  <a:schemeClr val="accent1"/>
                </a:solidFill>
              </a:rPr>
              <a:t>Leading banks in Airoli DATA CENTER</a:t>
            </a:r>
          </a:p>
        </p:txBody>
      </p:sp>
    </p:spTree>
    <p:extLst>
      <p:ext uri="{BB962C8B-B14F-4D97-AF65-F5344CB8AC3E}">
        <p14:creationId xmlns:p14="http://schemas.microsoft.com/office/powerpoint/2010/main" val="3582241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VERTICAL-WISE CUSTOMERS IN Airoli DATA CENTER (partial)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C5CA7C-1147-4D8A-918F-FAFD7093C88B}"/>
              </a:ext>
            </a:extLst>
          </p:cNvPr>
          <p:cNvSpPr/>
          <p:nvPr/>
        </p:nvSpPr>
        <p:spPr>
          <a:xfrm>
            <a:off x="323850" y="987426"/>
            <a:ext cx="2664151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99">
              <a:defRPr/>
            </a:pPr>
            <a:r>
              <a:rPr lang="en-IN" sz="1400" b="1" dirty="0">
                <a:solidFill>
                  <a:schemeClr val="tx1"/>
                </a:solidFill>
                <a:latin typeface="Trebuchet MS"/>
              </a:rPr>
              <a:t>Automobiles</a:t>
            </a:r>
            <a:endParaRPr lang="en-IN" sz="1400" dirty="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1FB798-246B-4FF5-A68E-5CBC9C39A259}"/>
              </a:ext>
            </a:extLst>
          </p:cNvPr>
          <p:cNvSpPr/>
          <p:nvPr/>
        </p:nvSpPr>
        <p:spPr>
          <a:xfrm>
            <a:off x="323850" y="987425"/>
            <a:ext cx="2664151" cy="1702593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>
              <a:defRPr/>
            </a:pPr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664A62-C9AC-48D7-BDE6-A10E8250BACA}"/>
              </a:ext>
            </a:extLst>
          </p:cNvPr>
          <p:cNvSpPr/>
          <p:nvPr/>
        </p:nvSpPr>
        <p:spPr>
          <a:xfrm>
            <a:off x="3239407" y="987426"/>
            <a:ext cx="2629225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99">
              <a:defRPr/>
            </a:pPr>
            <a:r>
              <a:rPr lang="en-IN" sz="1400" b="1" dirty="0">
                <a:solidFill>
                  <a:schemeClr val="tx1"/>
                </a:solidFill>
                <a:latin typeface="Trebuchet MS"/>
              </a:rPr>
              <a:t>Manufacturing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BEA748-EAEB-4ABD-A4E3-AC3730F01EC5}"/>
              </a:ext>
            </a:extLst>
          </p:cNvPr>
          <p:cNvSpPr/>
          <p:nvPr/>
        </p:nvSpPr>
        <p:spPr>
          <a:xfrm>
            <a:off x="3239407" y="987425"/>
            <a:ext cx="2629225" cy="1702593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>
              <a:defRPr/>
            </a:pPr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CB481F2-34D3-4D60-9370-02FB3BFF4F5E}"/>
              </a:ext>
            </a:extLst>
          </p:cNvPr>
          <p:cNvSpPr/>
          <p:nvPr/>
        </p:nvSpPr>
        <p:spPr>
          <a:xfrm>
            <a:off x="6120038" y="987426"/>
            <a:ext cx="2700112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99">
              <a:defRPr/>
            </a:pPr>
            <a:r>
              <a:rPr lang="en-IN" sz="1400" b="1" dirty="0">
                <a:solidFill>
                  <a:schemeClr val="tx1"/>
                </a:solidFill>
                <a:latin typeface="Trebuchet MS"/>
              </a:rPr>
              <a:t>Retail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48B2FE-6407-4B72-A501-B97FF1976A39}"/>
              </a:ext>
            </a:extLst>
          </p:cNvPr>
          <p:cNvSpPr/>
          <p:nvPr/>
        </p:nvSpPr>
        <p:spPr>
          <a:xfrm>
            <a:off x="6120038" y="987425"/>
            <a:ext cx="2700112" cy="1702593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>
              <a:defRPr/>
            </a:pPr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49432B-54FE-4C31-83C2-819FAE25A716}"/>
              </a:ext>
            </a:extLst>
          </p:cNvPr>
          <p:cNvSpPr/>
          <p:nvPr/>
        </p:nvSpPr>
        <p:spPr>
          <a:xfrm>
            <a:off x="323850" y="3029745"/>
            <a:ext cx="2664151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99">
              <a:defRPr/>
            </a:pPr>
            <a:r>
              <a:rPr lang="en-IN" sz="1400" b="1" dirty="0">
                <a:solidFill>
                  <a:schemeClr val="tx1"/>
                </a:solidFill>
                <a:latin typeface="Trebuchet MS"/>
              </a:rPr>
              <a:t>IT/ITeS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43BBDF0-2017-4212-9006-A1BFB9BEF4ED}"/>
              </a:ext>
            </a:extLst>
          </p:cNvPr>
          <p:cNvSpPr/>
          <p:nvPr/>
        </p:nvSpPr>
        <p:spPr>
          <a:xfrm>
            <a:off x="323850" y="3029745"/>
            <a:ext cx="2664151" cy="1702593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>
              <a:defRPr/>
            </a:pPr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4BE37D2-B5BA-45CD-80AA-111920716FDF}"/>
              </a:ext>
            </a:extLst>
          </p:cNvPr>
          <p:cNvSpPr/>
          <p:nvPr/>
        </p:nvSpPr>
        <p:spPr>
          <a:xfrm>
            <a:off x="3239407" y="3029745"/>
            <a:ext cx="2629225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99">
              <a:defRPr/>
            </a:pPr>
            <a:r>
              <a:rPr lang="en-US" sz="1400" b="1" dirty="0">
                <a:solidFill>
                  <a:schemeClr val="tx1"/>
                </a:solidFill>
                <a:latin typeface="Trebuchet MS"/>
              </a:rPr>
              <a:t>Real Estate</a:t>
            </a:r>
            <a:endParaRPr lang="en-IN" sz="1400" b="1" dirty="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329A448-C770-43D2-A6C8-FCEE9946CBFA}"/>
              </a:ext>
            </a:extLst>
          </p:cNvPr>
          <p:cNvSpPr/>
          <p:nvPr/>
        </p:nvSpPr>
        <p:spPr>
          <a:xfrm>
            <a:off x="3239407" y="3029745"/>
            <a:ext cx="2629225" cy="1702593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>
              <a:defRPr/>
            </a:pPr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2ADC0A-D1EA-426D-BEFB-12F2F6A67F03}"/>
              </a:ext>
            </a:extLst>
          </p:cNvPr>
          <p:cNvSpPr/>
          <p:nvPr/>
        </p:nvSpPr>
        <p:spPr>
          <a:xfrm>
            <a:off x="6120038" y="3029745"/>
            <a:ext cx="2700112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99">
              <a:defRPr/>
            </a:pPr>
            <a:r>
              <a:rPr lang="en-IN" sz="1400" b="1" dirty="0">
                <a:solidFill>
                  <a:schemeClr val="tx1"/>
                </a:solidFill>
                <a:latin typeface="Trebuchet MS"/>
              </a:rPr>
              <a:t>Others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1870248-FDC3-4205-B64B-4FF49E627E14}"/>
              </a:ext>
            </a:extLst>
          </p:cNvPr>
          <p:cNvSpPr/>
          <p:nvPr/>
        </p:nvSpPr>
        <p:spPr>
          <a:xfrm>
            <a:off x="6120038" y="3029745"/>
            <a:ext cx="2700112" cy="1702593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>
              <a:defRPr/>
            </a:pPr>
            <a:endParaRPr lang="en-IN" dirty="0">
              <a:solidFill>
                <a:prstClr val="white"/>
              </a:solidFill>
              <a:latin typeface="Trebuchet MS"/>
            </a:endParaRPr>
          </a:p>
        </p:txBody>
      </p:sp>
      <p:pic>
        <p:nvPicPr>
          <p:cNvPr id="2050" name="Picture 2" descr="Avenue Supermarts Ltd. Q4FY20 Profit Surges 42% YoY To Rs. 271 Crore  Standalone Total Revenue up by 23% at Rs. 6,194 Crore Standalone PAT up by  41.4% at Rs. 287 Crore – Global Prime News">
            <a:extLst>
              <a:ext uri="{FF2B5EF4-FFF2-40B4-BE49-F238E27FC236}">
                <a16:creationId xmlns:a16="http://schemas.microsoft.com/office/drawing/2014/main" id="{7775191A-6A29-4E1B-9FB2-9F3A932B6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9" b="31939"/>
          <a:stretch/>
        </p:blipFill>
        <p:spPr bwMode="auto">
          <a:xfrm>
            <a:off x="6084169" y="1512430"/>
            <a:ext cx="1752818" cy="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751D46CE-F9F9-4E84-B31B-DB6608146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82" y="1491048"/>
            <a:ext cx="1003706" cy="353986"/>
          </a:xfrm>
          <a:prstGeom prst="rect">
            <a:avLst/>
          </a:prstGeom>
        </p:spPr>
      </p:pic>
      <p:pic>
        <p:nvPicPr>
          <p:cNvPr id="2054" name="Picture 6" descr="Datavision Digital Logo Vector (.EPS) Free Download">
            <a:extLst>
              <a:ext uri="{FF2B5EF4-FFF2-40B4-BE49-F238E27FC236}">
                <a16:creationId xmlns:a16="http://schemas.microsoft.com/office/drawing/2014/main" id="{6D86D7DF-D040-430E-9DF9-452C2713E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8" b="22937"/>
          <a:stretch/>
        </p:blipFill>
        <p:spPr bwMode="auto">
          <a:xfrm>
            <a:off x="907412" y="3508138"/>
            <a:ext cx="1419225" cy="69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hriram Value Services | LinkedIn">
            <a:extLst>
              <a:ext uri="{FF2B5EF4-FFF2-40B4-BE49-F238E27FC236}">
                <a16:creationId xmlns:a16="http://schemas.microsoft.com/office/drawing/2014/main" id="{45CAFC78-55E4-42F9-9AC6-758B1F410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2" b="34369"/>
          <a:stretch/>
        </p:blipFill>
        <p:spPr bwMode="auto">
          <a:xfrm>
            <a:off x="836969" y="4068151"/>
            <a:ext cx="1714500" cy="53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26F8F67A-1399-43EF-8933-D5CF8A5522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t="7139" r="13177" b="9431"/>
          <a:stretch/>
        </p:blipFill>
        <p:spPr>
          <a:xfrm>
            <a:off x="602004" y="1679901"/>
            <a:ext cx="864964" cy="758323"/>
          </a:xfrm>
          <a:prstGeom prst="rect">
            <a:avLst/>
          </a:prstGeom>
        </p:spPr>
      </p:pic>
      <p:pic>
        <p:nvPicPr>
          <p:cNvPr id="2058" name="Picture 10" descr="General Motors">
            <a:extLst>
              <a:ext uri="{FF2B5EF4-FFF2-40B4-BE49-F238E27FC236}">
                <a16:creationId xmlns:a16="http://schemas.microsoft.com/office/drawing/2014/main" id="{C1B3B3B4-979E-4975-96EA-F401E0EB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59" y="1595138"/>
            <a:ext cx="899835" cy="89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A2298690-F256-4257-A68D-FAAF567479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07" y="3735624"/>
            <a:ext cx="941093" cy="227921"/>
          </a:xfrm>
          <a:prstGeom prst="rect">
            <a:avLst/>
          </a:prstGeom>
        </p:spPr>
      </p:pic>
      <p:pic>
        <p:nvPicPr>
          <p:cNvPr id="32" name="Picture 31" descr="Logo, company name&#10;&#10;Description automatically generated">
            <a:extLst>
              <a:ext uri="{FF2B5EF4-FFF2-40B4-BE49-F238E27FC236}">
                <a16:creationId xmlns:a16="http://schemas.microsoft.com/office/drawing/2014/main" id="{7D965AF1-EF6A-4060-9DE6-68EF2551C9E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2" t="12319" r="19938" b="17530"/>
          <a:stretch/>
        </p:blipFill>
        <p:spPr>
          <a:xfrm>
            <a:off x="4809656" y="3530269"/>
            <a:ext cx="736167" cy="433276"/>
          </a:xfrm>
          <a:prstGeom prst="rect">
            <a:avLst/>
          </a:prstGeom>
        </p:spPr>
      </p:pic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715FCD-1C05-41F0-913F-28C3C5B47A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21" y="4005484"/>
            <a:ext cx="973300" cy="474971"/>
          </a:xfrm>
          <a:prstGeom prst="rect">
            <a:avLst/>
          </a:prstGeom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59EB0601-9E0F-438A-A339-FA76B3CEC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9" b="33252"/>
          <a:stretch/>
        </p:blipFill>
        <p:spPr bwMode="auto">
          <a:xfrm>
            <a:off x="6665391" y="3440614"/>
            <a:ext cx="1522444" cy="3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A12C2DE-A8A1-455C-B31C-18930F4CB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69" y="4142608"/>
            <a:ext cx="856167" cy="4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54D4E97-A5B8-4109-9A07-7C39DDDC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42" y="4149354"/>
            <a:ext cx="498055" cy="45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Shalimar Paints - Wikipedia">
            <a:extLst>
              <a:ext uri="{FF2B5EF4-FFF2-40B4-BE49-F238E27FC236}">
                <a16:creationId xmlns:a16="http://schemas.microsoft.com/office/drawing/2014/main" id="{FF9AC3D9-4CDC-4882-A2F9-4CCC4EDAE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54" y="1428106"/>
            <a:ext cx="610322" cy="8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2A91280-E9A4-46D5-A7A8-BEF1C198D9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15678" y="2133704"/>
            <a:ext cx="924510" cy="457908"/>
          </a:xfrm>
          <a:prstGeom prst="rect">
            <a:avLst/>
          </a:prstGeom>
        </p:spPr>
      </p:pic>
      <p:pic>
        <p:nvPicPr>
          <p:cNvPr id="42" name="Picture 16" descr="Adani Transmission Limited - Wikipedia">
            <a:extLst>
              <a:ext uri="{FF2B5EF4-FFF2-40B4-BE49-F238E27FC236}">
                <a16:creationId xmlns:a16="http://schemas.microsoft.com/office/drawing/2014/main" id="{1425D428-AC92-4387-B0F7-170A4B06C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56" y="1512430"/>
            <a:ext cx="924509" cy="4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Colgate Palmolive India Contact Information, Corporate Office, Email ID">
            <a:extLst>
              <a:ext uri="{FF2B5EF4-FFF2-40B4-BE49-F238E27FC236}">
                <a16:creationId xmlns:a16="http://schemas.microsoft.com/office/drawing/2014/main" id="{F2D9B827-BE59-4B8F-A43D-D9ABBB91D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83" y="1953046"/>
            <a:ext cx="985817" cy="72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7D658BD-586F-44F4-BB70-FF76983233F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5426" t="24459" r="18873" b="13491"/>
          <a:stretch/>
        </p:blipFill>
        <p:spPr>
          <a:xfrm>
            <a:off x="7628205" y="4005484"/>
            <a:ext cx="852701" cy="42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12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52C3391-B5B6-4F1A-92C3-C4A9A05000A3}"/>
              </a:ext>
            </a:extLst>
          </p:cNvPr>
          <p:cNvSpPr/>
          <p:nvPr/>
        </p:nvSpPr>
        <p:spPr>
          <a:xfrm>
            <a:off x="323850" y="987425"/>
            <a:ext cx="8496300" cy="3744913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499">
              <a:defRPr/>
            </a:pPr>
            <a:endParaRPr lang="en-IN" sz="135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 who DECIDED for Airoli data center (&lt;12 months)   </a:t>
            </a:r>
          </a:p>
        </p:txBody>
      </p:sp>
      <p:pic>
        <p:nvPicPr>
          <p:cNvPr id="23" name="Picture 4" descr="Punjab &amp; Sind Bank sets up Cen-MARG">
            <a:extLst>
              <a:ext uri="{FF2B5EF4-FFF2-40B4-BE49-F238E27FC236}">
                <a16:creationId xmlns:a16="http://schemas.microsoft.com/office/drawing/2014/main" id="{DE0B25E5-BEA8-49B8-A706-F472BD592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97" y="2821528"/>
            <a:ext cx="1782905" cy="5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Image result for hitachi payments services">
            <a:extLst>
              <a:ext uri="{FF2B5EF4-FFF2-40B4-BE49-F238E27FC236}">
                <a16:creationId xmlns:a16="http://schemas.microsoft.com/office/drawing/2014/main" id="{0AE28D89-151F-4349-9005-3CD9F000F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349" y="3810134"/>
            <a:ext cx="2313101" cy="194301"/>
          </a:xfrm>
          <a:prstGeom prst="rect">
            <a:avLst/>
          </a:prstGeom>
          <a:noFill/>
        </p:spPr>
      </p:pic>
      <p:pic>
        <p:nvPicPr>
          <p:cNvPr id="1026" name="Picture 2" descr="CA Vacancies in Nainital Bank">
            <a:extLst>
              <a:ext uri="{FF2B5EF4-FFF2-40B4-BE49-F238E27FC236}">
                <a16:creationId xmlns:a16="http://schemas.microsoft.com/office/drawing/2014/main" id="{D2A65609-CDA6-46FE-8459-6D30A0AB4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8" b="21319"/>
          <a:stretch/>
        </p:blipFill>
        <p:spPr bwMode="auto">
          <a:xfrm>
            <a:off x="2386748" y="3658496"/>
            <a:ext cx="1907228" cy="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can - Commercial &amp; Industrial - Mumbai, Maharashtra - 192 Photos |  Facebook">
            <a:extLst>
              <a:ext uri="{FF2B5EF4-FFF2-40B4-BE49-F238E27FC236}">
                <a16:creationId xmlns:a16="http://schemas.microsoft.com/office/drawing/2014/main" id="{D9298339-8D9A-40B3-8B2C-F6C77F2B9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87" b="36673"/>
          <a:stretch/>
        </p:blipFill>
        <p:spPr bwMode="auto">
          <a:xfrm>
            <a:off x="7067333" y="3734225"/>
            <a:ext cx="1600200" cy="2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hindra Finance – Ananya">
            <a:extLst>
              <a:ext uri="{FF2B5EF4-FFF2-40B4-BE49-F238E27FC236}">
                <a16:creationId xmlns:a16="http://schemas.microsoft.com/office/drawing/2014/main" id="{9CE9C91A-EE38-404A-A0A9-939B48AE4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37" y="1621325"/>
            <a:ext cx="1411258" cy="7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LIANCE BROADCAST NETWORK LIMITED MUMBAI MAHARASHTRA COMPANY OVERVIEW">
            <a:extLst>
              <a:ext uri="{FF2B5EF4-FFF2-40B4-BE49-F238E27FC236}">
                <a16:creationId xmlns:a16="http://schemas.microsoft.com/office/drawing/2014/main" id="{F9A49901-F68B-4DC8-90EF-A4DFC73D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1" y="2597740"/>
            <a:ext cx="1307437" cy="625472"/>
          </a:xfrm>
          <a:prstGeom prst="rect">
            <a:avLst/>
          </a:prstGeom>
        </p:spPr>
      </p:pic>
      <p:pic>
        <p:nvPicPr>
          <p:cNvPr id="1032" name="Picture 8" descr="Macquarie Capital Securities (India) Pvt. Ltd-Maharashtra - Company CSR  Profile">
            <a:extLst>
              <a:ext uri="{FF2B5EF4-FFF2-40B4-BE49-F238E27FC236}">
                <a16:creationId xmlns:a16="http://schemas.microsoft.com/office/drawing/2014/main" id="{2FDF5BE4-4A72-4147-969E-63C1A2F65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1" t="6397" r="15949" b="13595"/>
          <a:stretch/>
        </p:blipFill>
        <p:spPr bwMode="auto">
          <a:xfrm>
            <a:off x="3632958" y="2465074"/>
            <a:ext cx="801047" cy="8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32FEC2B-A49D-4784-94CF-28DF86C21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99" y="2533137"/>
            <a:ext cx="703827" cy="70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7511E979-0039-447C-9054-F4C0F316A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2" y="3449092"/>
            <a:ext cx="1149874" cy="860551"/>
          </a:xfrm>
          <a:prstGeom prst="rect">
            <a:avLst/>
          </a:prstGeom>
        </p:spPr>
      </p:pic>
      <p:pic>
        <p:nvPicPr>
          <p:cNvPr id="1036" name="Picture 12" descr="Royal Sundaram General Insurance Co. Limited logo - Auto News Press">
            <a:extLst>
              <a:ext uri="{FF2B5EF4-FFF2-40B4-BE49-F238E27FC236}">
                <a16:creationId xmlns:a16="http://schemas.microsoft.com/office/drawing/2014/main" id="{D04DDD73-AC3B-41B8-96E5-5720EDBB2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3" y="1642707"/>
            <a:ext cx="1630753" cy="50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ashi Electricals | AngelList">
            <a:extLst>
              <a:ext uri="{FF2B5EF4-FFF2-40B4-BE49-F238E27FC236}">
                <a16:creationId xmlns:a16="http://schemas.microsoft.com/office/drawing/2014/main" id="{8EFF25D7-D070-4A5D-A700-41AED586F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02" y="2526692"/>
            <a:ext cx="801047" cy="80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A picture containing logo&#10;&#10;Description automatically generated">
            <a:extLst>
              <a:ext uri="{FF2B5EF4-FFF2-40B4-BE49-F238E27FC236}">
                <a16:creationId xmlns:a16="http://schemas.microsoft.com/office/drawing/2014/main" id="{2E0C166F-2C8B-4C35-B9B2-81887505E03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96" y="1769667"/>
            <a:ext cx="1003706" cy="353986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151A1AE5-4C26-44B2-A50F-417466314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13" y="1679192"/>
            <a:ext cx="1746554" cy="52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23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Image result for amazon pay logo">
            <a:extLst>
              <a:ext uri="{FF2B5EF4-FFF2-40B4-BE49-F238E27FC236}">
                <a16:creationId xmlns:a16="http://schemas.microsoft.com/office/drawing/2014/main" id="{3B1F2663-1503-4056-A48B-A04248271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7" t="38200" r="28491" b="37302"/>
          <a:stretch/>
        </p:blipFill>
        <p:spPr bwMode="auto">
          <a:xfrm>
            <a:off x="6335660" y="3805921"/>
            <a:ext cx="1080000" cy="17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52C3391-B5B6-4F1A-92C3-C4A9A05000A3}"/>
              </a:ext>
            </a:extLst>
          </p:cNvPr>
          <p:cNvSpPr/>
          <p:nvPr/>
        </p:nvSpPr>
        <p:spPr>
          <a:xfrm>
            <a:off x="324000" y="1958743"/>
            <a:ext cx="8496149" cy="2386774"/>
          </a:xfrm>
          <a:prstGeom prst="rect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499">
              <a:defRPr/>
            </a:pPr>
            <a:endParaRPr lang="en-IN" sz="135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38" dirty="0">
                <a:solidFill>
                  <a:srgbClr val="002060"/>
                </a:solidFill>
              </a:rPr>
              <a:t>INDIA’S BFSI INDUSTRY LEADERS ARE IN SIFY DATA CENTERS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EE1616-722B-4246-AFE5-6F0EE7112EA7}"/>
              </a:ext>
            </a:extLst>
          </p:cNvPr>
          <p:cNvSpPr/>
          <p:nvPr/>
        </p:nvSpPr>
        <p:spPr>
          <a:xfrm>
            <a:off x="323850" y="1407823"/>
            <a:ext cx="2677447" cy="484748"/>
          </a:xfrm>
          <a:prstGeom prst="rect">
            <a:avLst/>
          </a:prstGeom>
          <a:noFill/>
          <a:ln w="9525">
            <a:solidFill>
              <a:srgbClr val="BFD1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99">
              <a:defRPr/>
            </a:pPr>
            <a:r>
              <a:rPr lang="en-IN" sz="1500" b="1" dirty="0">
                <a:solidFill>
                  <a:schemeClr val="tx1"/>
                </a:solidFill>
                <a:latin typeface="Trebuchet MS"/>
              </a:rPr>
              <a:t>Largest</a:t>
            </a:r>
            <a:br>
              <a:rPr lang="en-IN" sz="1200" dirty="0">
                <a:solidFill>
                  <a:schemeClr val="tx1"/>
                </a:solidFill>
                <a:latin typeface="Trebuchet MS"/>
              </a:rPr>
            </a:br>
            <a:r>
              <a:rPr lang="en-IN" sz="1200" dirty="0">
                <a:solidFill>
                  <a:schemeClr val="tx1"/>
                </a:solidFill>
                <a:latin typeface="Trebuchet MS"/>
              </a:rPr>
              <a:t>bank in India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BF408-3A02-4CBD-907C-3BA8B6F0517B}"/>
              </a:ext>
            </a:extLst>
          </p:cNvPr>
          <p:cNvSpPr/>
          <p:nvPr/>
        </p:nvSpPr>
        <p:spPr>
          <a:xfrm>
            <a:off x="3257389" y="1407823"/>
            <a:ext cx="2629225" cy="484748"/>
          </a:xfrm>
          <a:prstGeom prst="rect">
            <a:avLst/>
          </a:prstGeom>
          <a:noFill/>
          <a:ln w="9525">
            <a:solidFill>
              <a:srgbClr val="E8C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99">
              <a:defRPr/>
            </a:pPr>
            <a:r>
              <a:rPr lang="en-US" sz="1500" b="1" dirty="0">
                <a:solidFill>
                  <a:schemeClr val="tx1"/>
                </a:solidFill>
                <a:latin typeface="Trebuchet MS"/>
              </a:rPr>
              <a:t>Largest</a:t>
            </a:r>
            <a:br>
              <a:rPr lang="en-US" sz="1200" dirty="0">
                <a:solidFill>
                  <a:schemeClr val="tx1"/>
                </a:solidFill>
                <a:latin typeface="Trebuchet MS"/>
              </a:rPr>
            </a:br>
            <a:r>
              <a:rPr lang="en-US" sz="1200" dirty="0">
                <a:solidFill>
                  <a:schemeClr val="tx1"/>
                </a:solidFill>
                <a:latin typeface="Trebuchet MS"/>
              </a:rPr>
              <a:t>Pvt Bank in India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6E108E-4381-43E6-BDB6-37A3163FD09E}"/>
              </a:ext>
            </a:extLst>
          </p:cNvPr>
          <p:cNvSpPr/>
          <p:nvPr/>
        </p:nvSpPr>
        <p:spPr>
          <a:xfrm>
            <a:off x="6142707" y="1407823"/>
            <a:ext cx="2677443" cy="484748"/>
          </a:xfrm>
          <a:prstGeom prst="rect">
            <a:avLst/>
          </a:prstGeom>
          <a:noFill/>
          <a:ln w="9525">
            <a:solidFill>
              <a:srgbClr val="D1C7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4499">
              <a:defRPr/>
            </a:pPr>
            <a:r>
              <a:rPr lang="en-US" sz="1500" b="1" dirty="0">
                <a:solidFill>
                  <a:schemeClr val="tx1"/>
                </a:solidFill>
                <a:latin typeface="Trebuchet MS"/>
              </a:rPr>
              <a:t>Largest</a:t>
            </a:r>
            <a:br>
              <a:rPr lang="en-US" sz="1200" dirty="0">
                <a:solidFill>
                  <a:schemeClr val="tx1"/>
                </a:solidFill>
                <a:latin typeface="Trebuchet MS"/>
              </a:rPr>
            </a:br>
            <a:r>
              <a:rPr lang="en-US" sz="1200" dirty="0">
                <a:solidFill>
                  <a:schemeClr val="tx1"/>
                </a:solidFill>
                <a:latin typeface="Trebuchet MS"/>
              </a:rPr>
              <a:t>e-wallet company in India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405E30-67B4-492D-9DE3-3886BECBB7B7}"/>
              </a:ext>
            </a:extLst>
          </p:cNvPr>
          <p:cNvSpPr/>
          <p:nvPr/>
        </p:nvSpPr>
        <p:spPr>
          <a:xfrm>
            <a:off x="323850" y="4399937"/>
            <a:ext cx="8496300" cy="332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516"/>
            <a:r>
              <a:rPr lang="en-US" sz="1400" b="1" dirty="0">
                <a:solidFill>
                  <a:prstClr val="white"/>
                </a:solidFill>
                <a:latin typeface="Trebuchet MS"/>
              </a:rPr>
              <a:t>Industry leading BFSI company’s Data Center runs on Sify</a:t>
            </a:r>
          </a:p>
        </p:txBody>
      </p:sp>
      <p:pic>
        <p:nvPicPr>
          <p:cNvPr id="2050" name="Picture 2" descr="Image result for sbi logo">
            <a:extLst>
              <a:ext uri="{FF2B5EF4-FFF2-40B4-BE49-F238E27FC236}">
                <a16:creationId xmlns:a16="http://schemas.microsoft.com/office/drawing/2014/main" id="{00380F82-C43D-47C2-A17B-BB08621D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683" y="919018"/>
            <a:ext cx="792000" cy="44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dfc logo">
            <a:extLst>
              <a:ext uri="{FF2B5EF4-FFF2-40B4-BE49-F238E27FC236}">
                <a16:creationId xmlns:a16="http://schemas.microsoft.com/office/drawing/2014/main" id="{89D69913-4729-43BE-8EAE-5885FD843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7294" y="957102"/>
            <a:ext cx="1629414" cy="3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aytm logo">
            <a:extLst>
              <a:ext uri="{FF2B5EF4-FFF2-40B4-BE49-F238E27FC236}">
                <a16:creationId xmlns:a16="http://schemas.microsoft.com/office/drawing/2014/main" id="{2EC0954A-F0D0-4E6A-9617-25C46BB3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319" y="984614"/>
            <a:ext cx="990000" cy="31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>
            <a:extLst>
              <a:ext uri="{FF2B5EF4-FFF2-40B4-BE49-F238E27FC236}">
                <a16:creationId xmlns:a16="http://schemas.microsoft.com/office/drawing/2014/main" id="{33B05CA3-26D5-4CB5-8D4C-FD25C884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377" y="2622995"/>
            <a:ext cx="450000" cy="47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general india insurance logo">
            <a:extLst>
              <a:ext uri="{FF2B5EF4-FFF2-40B4-BE49-F238E27FC236}">
                <a16:creationId xmlns:a16="http://schemas.microsoft.com/office/drawing/2014/main" id="{A6B2A540-50F2-4E4D-A91C-1A1AF544D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0877" y="3884532"/>
            <a:ext cx="720000" cy="2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general india insurance logo">
            <a:extLst>
              <a:ext uri="{FF2B5EF4-FFF2-40B4-BE49-F238E27FC236}">
                <a16:creationId xmlns:a16="http://schemas.microsoft.com/office/drawing/2014/main" id="{E06C637D-BB41-4D60-9038-78DB30A0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109" y="3721258"/>
            <a:ext cx="385642" cy="45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united  india insurance logo">
            <a:extLst>
              <a:ext uri="{FF2B5EF4-FFF2-40B4-BE49-F238E27FC236}">
                <a16:creationId xmlns:a16="http://schemas.microsoft.com/office/drawing/2014/main" id="{F3DE3444-17AE-444C-81D2-1D9CA42DE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593" y="3758129"/>
            <a:ext cx="540000" cy="4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Image result for nic insurance logo">
            <a:extLst>
              <a:ext uri="{FF2B5EF4-FFF2-40B4-BE49-F238E27FC236}">
                <a16:creationId xmlns:a16="http://schemas.microsoft.com/office/drawing/2014/main" id="{37321A3F-F5AA-4793-AB82-8CDCA632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7" y="2712600"/>
            <a:ext cx="720000" cy="2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IC housing finance corporation logo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47" b="12276"/>
          <a:stretch/>
        </p:blipFill>
        <p:spPr bwMode="auto">
          <a:xfrm>
            <a:off x="3190877" y="3248286"/>
            <a:ext cx="720000" cy="37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vantha Ergo Life Insurance 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7" y="2088063"/>
            <a:ext cx="72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x life logo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958" y="3281651"/>
            <a:ext cx="540000" cy="32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dfc life insurance logo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753" y="2130968"/>
            <a:ext cx="540000" cy="3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Fedbank Financial Services Ltd. logo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916" b="33371"/>
          <a:stretch/>
        </p:blipFill>
        <p:spPr bwMode="auto">
          <a:xfrm>
            <a:off x="6398734" y="3332132"/>
            <a:ext cx="720000" cy="2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Bombay Mercantile Bank logo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360" y="3943385"/>
            <a:ext cx="900000" cy="2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j&amp;k bank logo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360" y="2106398"/>
            <a:ext cx="900000" cy="2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Corporation Bank logo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94" b="27747"/>
          <a:stretch/>
        </p:blipFill>
        <p:spPr bwMode="auto">
          <a:xfrm>
            <a:off x="633472" y="3894363"/>
            <a:ext cx="900000" cy="21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Bassein Catholic Co-operative Bank logo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360" y="3054739"/>
            <a:ext cx="1080000" cy="27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Citizen Co-operative Bank logo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734" y="20406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dhfl gi logo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690" y="2083114"/>
            <a:ext cx="450000" cy="49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5" descr="Image result for Yesbank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72" y="2988987"/>
            <a:ext cx="900000" cy="462586"/>
          </a:xfrm>
          <a:prstGeom prst="rect">
            <a:avLst/>
          </a:prstGeom>
          <a:noFill/>
        </p:spPr>
      </p:pic>
      <p:pic>
        <p:nvPicPr>
          <p:cNvPr id="34" name="Picture 39" descr="Image result for Star union Dai-ichi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21" b="36606"/>
          <a:stretch/>
        </p:blipFill>
        <p:spPr bwMode="auto">
          <a:xfrm>
            <a:off x="4824560" y="2215956"/>
            <a:ext cx="1142068" cy="248691"/>
          </a:xfrm>
          <a:prstGeom prst="rect">
            <a:avLst/>
          </a:prstGeom>
          <a:noFill/>
        </p:spPr>
      </p:pic>
      <p:pic>
        <p:nvPicPr>
          <p:cNvPr id="35" name="Picture 2" descr="Image result for union bank of india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360" y="3540236"/>
            <a:ext cx="900000" cy="188551"/>
          </a:xfrm>
          <a:prstGeom prst="rect">
            <a:avLst/>
          </a:prstGeom>
          <a:noFill/>
        </p:spPr>
      </p:pic>
      <p:pic>
        <p:nvPicPr>
          <p:cNvPr id="36" name="Picture 10" descr="Image result for bank of baroda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360" y="2594586"/>
            <a:ext cx="900000" cy="245554"/>
          </a:xfrm>
          <a:prstGeom prst="rect">
            <a:avLst/>
          </a:prstGeom>
          <a:noFill/>
        </p:spPr>
      </p:pic>
      <p:pic>
        <p:nvPicPr>
          <p:cNvPr id="37" name="Picture 16" descr="Image result for hitachi payments services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626" y="4087796"/>
            <a:ext cx="1440000" cy="120961"/>
          </a:xfrm>
          <a:prstGeom prst="rect">
            <a:avLst/>
          </a:prstGeom>
          <a:noFill/>
        </p:spPr>
      </p:pic>
      <p:pic>
        <p:nvPicPr>
          <p:cNvPr id="38" name="Picture 4" descr="Image result for mobikwik logo">
            <a:hlinkClick r:id="rId30"/>
            <a:extLst>
              <a:ext uri="{FF2B5EF4-FFF2-40B4-BE49-F238E27FC236}">
                <a16:creationId xmlns:a16="http://schemas.microsoft.com/office/drawing/2014/main" id="{D4EA38BE-56BB-400E-831A-4C264848A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/>
          <a:srcRect t="30978" b="32163"/>
          <a:stretch/>
        </p:blipFill>
        <p:spPr bwMode="auto">
          <a:xfrm>
            <a:off x="7653690" y="3765924"/>
            <a:ext cx="900000" cy="193029"/>
          </a:xfrm>
          <a:prstGeom prst="rect">
            <a:avLst/>
          </a:prstGeom>
          <a:noFill/>
        </p:spPr>
      </p:pic>
      <p:pic>
        <p:nvPicPr>
          <p:cNvPr id="1034" name="Picture 10" descr="Image result for billdesk logo"/>
          <p:cNvPicPr>
            <a:picLocks noChangeAspect="1" noChangeArrowheads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49" t="18065" r="14017" b="13662"/>
          <a:stretch/>
        </p:blipFill>
        <p:spPr bwMode="auto">
          <a:xfrm>
            <a:off x="7743690" y="3321949"/>
            <a:ext cx="720000" cy="3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 result for dhfl pramerica logo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593" y="3370312"/>
            <a:ext cx="1080000" cy="2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4" descr="Image result for policy bazaar logo">
            <a:hlinkClick r:id="rId34"/>
            <a:extLst>
              <a:ext uri="{FF2B5EF4-FFF2-40B4-BE49-F238E27FC236}">
                <a16:creationId xmlns:a16="http://schemas.microsoft.com/office/drawing/2014/main" id="{14466D7B-D549-41B7-9E11-66EED2A2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855593" y="2757852"/>
            <a:ext cx="1080000" cy="278879"/>
          </a:xfrm>
          <a:prstGeom prst="rect">
            <a:avLst/>
          </a:prstGeom>
          <a:noFill/>
        </p:spPr>
      </p:pic>
      <p:pic>
        <p:nvPicPr>
          <p:cNvPr id="41" name="Picture 40" descr="A picture containing drawing, flower&#10;&#10;Description automatically generated">
            <a:extLst>
              <a:ext uri="{FF2B5EF4-FFF2-40B4-BE49-F238E27FC236}">
                <a16:creationId xmlns:a16="http://schemas.microsoft.com/office/drawing/2014/main" id="{773E1ACA-3226-4D6A-AA0A-A636B717718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90" y="2693212"/>
            <a:ext cx="540000" cy="5400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009A7A-6716-4F08-A6F4-3B7A74C21395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6" b="29685"/>
          <a:stretch/>
        </p:blipFill>
        <p:spPr>
          <a:xfrm>
            <a:off x="6398734" y="2843477"/>
            <a:ext cx="720000" cy="225800"/>
          </a:xfrm>
          <a:prstGeom prst="rect">
            <a:avLst/>
          </a:prstGeom>
        </p:spPr>
      </p:pic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32D83AE-FC81-4AFC-BBFF-4B31DAC319FF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0" y="2331869"/>
            <a:ext cx="900000" cy="41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11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96C494-B8AF-4D8C-95D2-050DF15B6B93}"/>
              </a:ext>
            </a:extLst>
          </p:cNvPr>
          <p:cNvSpPr/>
          <p:nvPr/>
        </p:nvSpPr>
        <p:spPr>
          <a:xfrm>
            <a:off x="323850" y="987424"/>
            <a:ext cx="8496300" cy="37449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E2D8A9-28CC-4D76-912D-E331644566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860" b="52819"/>
          <a:stretch/>
        </p:blipFill>
        <p:spPr>
          <a:xfrm>
            <a:off x="467781" y="1655190"/>
            <a:ext cx="4536267" cy="234530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67611C7-F256-4A39-A4D5-49E97A54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and CERTIFICATIONS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156F6-449D-4F41-B7EC-7A3D974465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62" t="2910" b="17441"/>
          <a:stretch/>
        </p:blipFill>
        <p:spPr>
          <a:xfrm>
            <a:off x="5661377" y="1119285"/>
            <a:ext cx="2858488" cy="341711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107F3E-A812-45A1-B7BC-9CDB7E9A76D6}"/>
              </a:ext>
            </a:extLst>
          </p:cNvPr>
          <p:cNvCxnSpPr>
            <a:cxnSpLocks/>
          </p:cNvCxnSpPr>
          <p:nvPr/>
        </p:nvCxnSpPr>
        <p:spPr>
          <a:xfrm>
            <a:off x="5246857" y="987425"/>
            <a:ext cx="0" cy="3744913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808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4CB37B1-FC50-49CC-8AF4-9BAFE3253FEB}"/>
              </a:ext>
            </a:extLst>
          </p:cNvPr>
          <p:cNvSpPr txBox="1"/>
          <p:nvPr/>
        </p:nvSpPr>
        <p:spPr>
          <a:xfrm>
            <a:off x="6180958" y="3391116"/>
            <a:ext cx="854875" cy="438580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Center Transformation Services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70DB60-8CE3-4223-99EB-AD2A7FE6FE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295" y="2942390"/>
            <a:ext cx="396201" cy="3991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4CB37B1-FC50-49CC-8AF4-9BAFE3253FEB}"/>
              </a:ext>
            </a:extLst>
          </p:cNvPr>
          <p:cNvSpPr txBox="1"/>
          <p:nvPr/>
        </p:nvSpPr>
        <p:spPr>
          <a:xfrm>
            <a:off x="6999404" y="3391116"/>
            <a:ext cx="768642" cy="438580"/>
          </a:xfrm>
          <a:prstGeom prst="rect">
            <a:avLst/>
          </a:prstGeom>
          <a:noFill/>
        </p:spPr>
        <p:txBody>
          <a:bodyPr wrap="square" lIns="0" tIns="34289" rIns="0" bIns="34289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 Transformation Services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70DB60-8CE3-4223-99EB-AD2A7FE6FE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625" y="2942390"/>
            <a:ext cx="396201" cy="3991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4" name="Picture 2" descr="Image result for Cisco service provider partner of the year 20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6298" y="4118386"/>
            <a:ext cx="408753" cy="45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01 Gartner-Standee W-4xH-8 ft.jpg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96" y="983507"/>
            <a:ext cx="3804764" cy="32043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9DCBEF6-936C-4734-BF51-07AE80478669}"/>
              </a:ext>
            </a:extLst>
          </p:cNvPr>
          <p:cNvSpPr txBox="1"/>
          <p:nvPr/>
        </p:nvSpPr>
        <p:spPr>
          <a:xfrm>
            <a:off x="5314879" y="3391116"/>
            <a:ext cx="897670" cy="346247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Economic Times Iconic Brands 2020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Hybrid Multi Cloud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EE9E73-8B95-4066-B073-4905209BC7EA}"/>
              </a:ext>
            </a:extLst>
          </p:cNvPr>
          <p:cNvGrpSpPr/>
          <p:nvPr/>
        </p:nvGrpSpPr>
        <p:grpSpPr>
          <a:xfrm>
            <a:off x="7762868" y="3037572"/>
            <a:ext cx="1057575" cy="837921"/>
            <a:chOff x="285963" y="3143973"/>
            <a:chExt cx="1529490" cy="1117229"/>
          </a:xfrm>
        </p:grpSpPr>
        <p:pic>
          <p:nvPicPr>
            <p:cNvPr id="2050" name="Picture 2" descr="Image result for cybermedia">
              <a:extLst>
                <a:ext uri="{FF2B5EF4-FFF2-40B4-BE49-F238E27FC236}">
                  <a16:creationId xmlns:a16="http://schemas.microsoft.com/office/drawing/2014/main" id="{345893F1-26E4-4B6D-A353-591A07822C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972" y="3143973"/>
              <a:ext cx="1113472" cy="300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21F307-A6E6-4900-81A8-CA4529B2F94D}"/>
                </a:ext>
              </a:extLst>
            </p:cNvPr>
            <p:cNvSpPr txBox="1"/>
            <p:nvPr/>
          </p:nvSpPr>
          <p:spPr>
            <a:xfrm>
              <a:off x="285963" y="3553317"/>
              <a:ext cx="1529490" cy="707885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Leadership Recognition</a:t>
              </a:r>
              <a:b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Cloud Transformation (2018) </a:t>
              </a:r>
            </a:p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Network Transformation (2019)</a:t>
              </a:r>
            </a:p>
          </p:txBody>
        </p:sp>
      </p:grpSp>
      <p:pic>
        <p:nvPicPr>
          <p:cNvPr id="2052" name="Picture 4" descr="Image result for idc">
            <a:extLst>
              <a:ext uri="{FF2B5EF4-FFF2-40B4-BE49-F238E27FC236}">
                <a16:creationId xmlns:a16="http://schemas.microsoft.com/office/drawing/2014/main" id="{BB75F631-3134-4766-8F9C-37790BC0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1492" y="3034351"/>
            <a:ext cx="909469" cy="30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E509DF4-DC46-4118-AF42-45A2CA81C217}"/>
              </a:ext>
            </a:extLst>
          </p:cNvPr>
          <p:cNvSpPr txBox="1"/>
          <p:nvPr/>
        </p:nvSpPr>
        <p:spPr>
          <a:xfrm>
            <a:off x="4254257" y="3366402"/>
            <a:ext cx="1063939" cy="438580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Player in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MarketScape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Cloud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Managed Services </a:t>
            </a:r>
            <a:r>
              <a:rPr kumimoji="0" lang="en-US" sz="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APeJ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3B05BA-3106-4A90-8A33-13DF36AA092D}"/>
              </a:ext>
            </a:extLst>
          </p:cNvPr>
          <p:cNvSpPr/>
          <p:nvPr/>
        </p:nvSpPr>
        <p:spPr>
          <a:xfrm>
            <a:off x="323851" y="4226112"/>
            <a:ext cx="3860042" cy="506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4981" rIns="89963" bIns="44981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Sify in Challenger Quadrant in Gartner MQ for Managed Hybrid Cloud Hosting APAC 2017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37DAD-C385-4FC4-8463-CC73F17D11F6}"/>
              </a:ext>
            </a:extLst>
          </p:cNvPr>
          <p:cNvSpPr/>
          <p:nvPr/>
        </p:nvSpPr>
        <p:spPr>
          <a:xfrm>
            <a:off x="4331492" y="983507"/>
            <a:ext cx="4488951" cy="1798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4981" rIns="89963" bIns="44981" rtlCol="0" anchor="ctr"/>
          <a:lstStyle/>
          <a:p>
            <a:pPr marL="214313" marR="0" lvl="0" indent="-214313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DE5A37-DDB9-4C69-B9B0-206F2775D1FF}"/>
              </a:ext>
            </a:extLst>
          </p:cNvPr>
          <p:cNvGrpSpPr/>
          <p:nvPr/>
        </p:nvGrpSpPr>
        <p:grpSpPr>
          <a:xfrm>
            <a:off x="4392613" y="4072370"/>
            <a:ext cx="825767" cy="456641"/>
            <a:chOff x="4681538" y="3006505"/>
            <a:chExt cx="2848837" cy="17025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56" name="Picture 8" descr="Image result for microsoft hosting partner logo">
              <a:extLst>
                <a:ext uri="{FF2B5EF4-FFF2-40B4-BE49-F238E27FC236}">
                  <a16:creationId xmlns:a16="http://schemas.microsoft.com/office/drawing/2014/main" id="{01E2E303-A0E6-4EF2-ADB1-6C98669372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908" b="23173"/>
            <a:stretch/>
          </p:blipFill>
          <p:spPr bwMode="auto">
            <a:xfrm>
              <a:off x="4681538" y="3006505"/>
              <a:ext cx="2828925" cy="85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51C882-B301-4C0A-BCE3-34230BC2CAB5}"/>
                </a:ext>
              </a:extLst>
            </p:cNvPr>
            <p:cNvSpPr/>
            <p:nvPr/>
          </p:nvSpPr>
          <p:spPr>
            <a:xfrm>
              <a:off x="4719484" y="3794682"/>
              <a:ext cx="2810891" cy="9143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Hosting Partner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1DE880B-EEBB-46F7-896D-6FF4375F1C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7803" y="4161519"/>
            <a:ext cx="780049" cy="326575"/>
          </a:xfrm>
          <a:prstGeom prst="rect">
            <a:avLst/>
          </a:prstGeom>
        </p:spPr>
      </p:pic>
      <p:pic>
        <p:nvPicPr>
          <p:cNvPr id="7" name="Picture 6" descr="A picture containing bottle&#10;&#10;Description automatically generated">
            <a:extLst>
              <a:ext uri="{FF2B5EF4-FFF2-40B4-BE49-F238E27FC236}">
                <a16:creationId xmlns:a16="http://schemas.microsoft.com/office/drawing/2014/main" id="{A59EEDB2-AA24-453F-8E6A-CDCCAFA6997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956" y="2900712"/>
            <a:ext cx="499517" cy="44080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86C4F73-C126-4EB3-8293-A64661A2E7B6}"/>
              </a:ext>
            </a:extLst>
          </p:cNvPr>
          <p:cNvGrpSpPr/>
          <p:nvPr/>
        </p:nvGrpSpPr>
        <p:grpSpPr>
          <a:xfrm>
            <a:off x="4571999" y="1105575"/>
            <a:ext cx="4030317" cy="1572331"/>
            <a:chOff x="4571999" y="1105575"/>
            <a:chExt cx="4030317" cy="15723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2296BB-B83B-4580-A447-CAB24516D789}"/>
                </a:ext>
              </a:extLst>
            </p:cNvPr>
            <p:cNvSpPr txBox="1"/>
            <p:nvPr/>
          </p:nvSpPr>
          <p:spPr>
            <a:xfrm>
              <a:off x="4571999" y="1366778"/>
              <a:ext cx="4030317" cy="131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8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Recognition in Market Guide for Public Cloud Managed and Professional Services Providers APAC 2020</a:t>
              </a:r>
            </a:p>
            <a:p>
              <a:pPr marL="171450" marR="0" lvl="0" indent="-17145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8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Recognition in Critical Capabilities for Managed Hybrid Cloud Hosting APAC 2018</a:t>
              </a:r>
            </a:p>
            <a:p>
              <a:pPr marL="171450" marR="0" lvl="0" indent="-17145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8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Recognition in Market Guide for Top Data Center Service Providers 2018</a:t>
              </a:r>
            </a:p>
            <a:p>
              <a:pPr marL="171450" marR="0" lvl="0" indent="-17145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8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Recognition in Market Guide for Vulnerability Assessment</a:t>
              </a:r>
              <a:br>
                <a:rPr kumimoji="0" lang="en-US" sz="88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</a:br>
              <a:r>
                <a:rPr kumimoji="0" lang="en-US" sz="88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and Penetration  Testing Consulting Services in India 2019</a:t>
              </a:r>
            </a:p>
            <a:p>
              <a:pPr marL="171450" marR="0" lvl="0" indent="-17145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497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8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Recognition as a notable vendor in MQ for Data Center Outsourcing and Hybrid Infrastructure Managed Services, Asia/Pacific 2019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54B37F7-7ACB-4BB2-8FDD-639E457FD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461" y="1105575"/>
              <a:ext cx="838200" cy="180975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AC181153-77B8-4126-8F76-32ED1403FE0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7469" t="2038" r="28734" b="4565"/>
          <a:stretch/>
        </p:blipFill>
        <p:spPr>
          <a:xfrm>
            <a:off x="7649348" y="4104732"/>
            <a:ext cx="393574" cy="440151"/>
          </a:xfrm>
          <a:prstGeom prst="rect">
            <a:avLst/>
          </a:prstGeom>
        </p:spPr>
      </p:pic>
      <p:pic>
        <p:nvPicPr>
          <p:cNvPr id="33" name="Picture 2" descr="20 years of making a difference">
            <a:extLst>
              <a:ext uri="{FF2B5EF4-FFF2-40B4-BE49-F238E27FC236}">
                <a16:creationId xmlns:a16="http://schemas.microsoft.com/office/drawing/2014/main" id="{221EB526-D903-4A26-ADA0-5098FB534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5341" r="5973" b="1979"/>
          <a:stretch/>
        </p:blipFill>
        <p:spPr bwMode="auto">
          <a:xfrm>
            <a:off x="8194249" y="4091387"/>
            <a:ext cx="436968" cy="43762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B52359-9A09-4CD5-8806-076A0CEE9A9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9682" t="32842" r="2799" b="32842"/>
          <a:stretch/>
        </p:blipFill>
        <p:spPr>
          <a:xfrm>
            <a:off x="6196451" y="4103779"/>
            <a:ext cx="823887" cy="42523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29F9A55-A6C2-4E06-857B-B86FA616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noProof="0" dirty="0"/>
              <a:t>INDUSTRY RECOGNITIONS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1408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9F0230-F0B7-4F79-A094-9DEC71DC357E}"/>
              </a:ext>
            </a:extLst>
          </p:cNvPr>
          <p:cNvSpPr/>
          <p:nvPr/>
        </p:nvSpPr>
        <p:spPr>
          <a:xfrm>
            <a:off x="0" y="0"/>
            <a:ext cx="323850" cy="627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7797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A66A-39B6-4E2D-9231-94121D2E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/>
          <a:lstStyle/>
          <a:p>
            <a:r>
              <a:rPr lang="en-US" dirty="0"/>
              <a:t>Insight on KNPL Current Data center setup   </a:t>
            </a:r>
            <a:endParaRPr lang="en-IN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CD5E5AD-F93E-4D84-AF6E-B4EA8E130423}"/>
              </a:ext>
            </a:extLst>
          </p:cNvPr>
          <p:cNvSpPr/>
          <p:nvPr/>
        </p:nvSpPr>
        <p:spPr>
          <a:xfrm>
            <a:off x="839207" y="1123698"/>
            <a:ext cx="1736182" cy="1041709"/>
          </a:xfrm>
          <a:custGeom>
            <a:avLst/>
            <a:gdLst>
              <a:gd name="connsiteX0" fmla="*/ 0 w 1736182"/>
              <a:gd name="connsiteY0" fmla="*/ 173622 h 1041709"/>
              <a:gd name="connsiteX1" fmla="*/ 173622 w 1736182"/>
              <a:gd name="connsiteY1" fmla="*/ 0 h 1041709"/>
              <a:gd name="connsiteX2" fmla="*/ 1562560 w 1736182"/>
              <a:gd name="connsiteY2" fmla="*/ 0 h 1041709"/>
              <a:gd name="connsiteX3" fmla="*/ 1736182 w 1736182"/>
              <a:gd name="connsiteY3" fmla="*/ 173622 h 1041709"/>
              <a:gd name="connsiteX4" fmla="*/ 1736182 w 1736182"/>
              <a:gd name="connsiteY4" fmla="*/ 868087 h 1041709"/>
              <a:gd name="connsiteX5" fmla="*/ 1562560 w 1736182"/>
              <a:gd name="connsiteY5" fmla="*/ 1041709 h 1041709"/>
              <a:gd name="connsiteX6" fmla="*/ 173622 w 1736182"/>
              <a:gd name="connsiteY6" fmla="*/ 1041709 h 1041709"/>
              <a:gd name="connsiteX7" fmla="*/ 0 w 1736182"/>
              <a:gd name="connsiteY7" fmla="*/ 868087 h 1041709"/>
              <a:gd name="connsiteX8" fmla="*/ 0 w 1736182"/>
              <a:gd name="connsiteY8" fmla="*/ 173622 h 104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182" h="1041709">
                <a:moveTo>
                  <a:pt x="0" y="173622"/>
                </a:moveTo>
                <a:cubicBezTo>
                  <a:pt x="0" y="77733"/>
                  <a:pt x="77733" y="0"/>
                  <a:pt x="173622" y="0"/>
                </a:cubicBezTo>
                <a:lnTo>
                  <a:pt x="1562560" y="0"/>
                </a:lnTo>
                <a:cubicBezTo>
                  <a:pt x="1658449" y="0"/>
                  <a:pt x="1736182" y="77733"/>
                  <a:pt x="1736182" y="173622"/>
                </a:cubicBezTo>
                <a:lnTo>
                  <a:pt x="1736182" y="868087"/>
                </a:lnTo>
                <a:cubicBezTo>
                  <a:pt x="1736182" y="963976"/>
                  <a:pt x="1658449" y="1041709"/>
                  <a:pt x="1562560" y="1041709"/>
                </a:cubicBezTo>
                <a:lnTo>
                  <a:pt x="173622" y="1041709"/>
                </a:lnTo>
                <a:cubicBezTo>
                  <a:pt x="77733" y="1041709"/>
                  <a:pt x="0" y="963976"/>
                  <a:pt x="0" y="868087"/>
                </a:cubicBezTo>
                <a:lnTo>
                  <a:pt x="0" y="173622"/>
                </a:lnTo>
                <a:close/>
              </a:path>
            </a:pathLst>
          </a:custGeom>
          <a:solidFill>
            <a:srgbClr val="DCE6F2">
              <a:alpha val="4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572" tIns="96572" rIns="96572" bIns="96572" numCol="1" spcCol="1270" anchor="ctr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200" kern="1200" dirty="0">
                <a:solidFill>
                  <a:schemeClr val="tx1"/>
                </a:solidFill>
              </a:rPr>
              <a:t>DC ON Prem in </a:t>
            </a:r>
            <a:r>
              <a:rPr lang="en-IN" sz="1200" kern="1200" dirty="0" err="1">
                <a:solidFill>
                  <a:schemeClr val="tx1"/>
                </a:solidFill>
              </a:rPr>
              <a:t>Nerolac</a:t>
            </a:r>
            <a:r>
              <a:rPr lang="en-IN" sz="1200" kern="1200" dirty="0">
                <a:solidFill>
                  <a:schemeClr val="tx1"/>
                </a:solidFill>
              </a:rPr>
              <a:t> House Mumbai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11F7BB-AE3F-4695-A339-8D29ED9F2FDF}"/>
              </a:ext>
            </a:extLst>
          </p:cNvPr>
          <p:cNvSpPr/>
          <p:nvPr/>
        </p:nvSpPr>
        <p:spPr>
          <a:xfrm>
            <a:off x="2749008" y="1123698"/>
            <a:ext cx="1736182" cy="1041709"/>
          </a:xfrm>
          <a:custGeom>
            <a:avLst/>
            <a:gdLst>
              <a:gd name="connsiteX0" fmla="*/ 0 w 1736182"/>
              <a:gd name="connsiteY0" fmla="*/ 173622 h 1041709"/>
              <a:gd name="connsiteX1" fmla="*/ 173622 w 1736182"/>
              <a:gd name="connsiteY1" fmla="*/ 0 h 1041709"/>
              <a:gd name="connsiteX2" fmla="*/ 1562560 w 1736182"/>
              <a:gd name="connsiteY2" fmla="*/ 0 h 1041709"/>
              <a:gd name="connsiteX3" fmla="*/ 1736182 w 1736182"/>
              <a:gd name="connsiteY3" fmla="*/ 173622 h 1041709"/>
              <a:gd name="connsiteX4" fmla="*/ 1736182 w 1736182"/>
              <a:gd name="connsiteY4" fmla="*/ 868087 h 1041709"/>
              <a:gd name="connsiteX5" fmla="*/ 1562560 w 1736182"/>
              <a:gd name="connsiteY5" fmla="*/ 1041709 h 1041709"/>
              <a:gd name="connsiteX6" fmla="*/ 173622 w 1736182"/>
              <a:gd name="connsiteY6" fmla="*/ 1041709 h 1041709"/>
              <a:gd name="connsiteX7" fmla="*/ 0 w 1736182"/>
              <a:gd name="connsiteY7" fmla="*/ 868087 h 1041709"/>
              <a:gd name="connsiteX8" fmla="*/ 0 w 1736182"/>
              <a:gd name="connsiteY8" fmla="*/ 173622 h 104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182" h="1041709">
                <a:moveTo>
                  <a:pt x="0" y="173622"/>
                </a:moveTo>
                <a:cubicBezTo>
                  <a:pt x="0" y="77733"/>
                  <a:pt x="77733" y="0"/>
                  <a:pt x="173622" y="0"/>
                </a:cubicBezTo>
                <a:lnTo>
                  <a:pt x="1562560" y="0"/>
                </a:lnTo>
                <a:cubicBezTo>
                  <a:pt x="1658449" y="0"/>
                  <a:pt x="1736182" y="77733"/>
                  <a:pt x="1736182" y="173622"/>
                </a:cubicBezTo>
                <a:lnTo>
                  <a:pt x="1736182" y="868087"/>
                </a:lnTo>
                <a:cubicBezTo>
                  <a:pt x="1736182" y="963976"/>
                  <a:pt x="1658449" y="1041709"/>
                  <a:pt x="1562560" y="1041709"/>
                </a:cubicBezTo>
                <a:lnTo>
                  <a:pt x="173622" y="1041709"/>
                </a:lnTo>
                <a:cubicBezTo>
                  <a:pt x="77733" y="1041709"/>
                  <a:pt x="0" y="963976"/>
                  <a:pt x="0" y="868087"/>
                </a:cubicBezTo>
                <a:lnTo>
                  <a:pt x="0" y="173622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572" tIns="96572" rIns="96572" bIns="96572" numCol="1" spcCol="1270" anchor="ctr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200" kern="1200" dirty="0">
                <a:solidFill>
                  <a:schemeClr val="tx1"/>
                </a:solidFill>
              </a:rPr>
              <a:t>Current DC area: </a:t>
            </a:r>
          </a:p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200" kern="1200" dirty="0">
                <a:solidFill>
                  <a:schemeClr val="tx1"/>
                </a:solidFill>
              </a:rPr>
              <a:t>SQ. FT.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B09BC43-1CAB-4EF3-88F9-B6F75522C1CF}"/>
              </a:ext>
            </a:extLst>
          </p:cNvPr>
          <p:cNvSpPr/>
          <p:nvPr/>
        </p:nvSpPr>
        <p:spPr>
          <a:xfrm>
            <a:off x="4658809" y="1123698"/>
            <a:ext cx="1736182" cy="1041709"/>
          </a:xfrm>
          <a:custGeom>
            <a:avLst/>
            <a:gdLst>
              <a:gd name="connsiteX0" fmla="*/ 0 w 1736182"/>
              <a:gd name="connsiteY0" fmla="*/ 173622 h 1041709"/>
              <a:gd name="connsiteX1" fmla="*/ 173622 w 1736182"/>
              <a:gd name="connsiteY1" fmla="*/ 0 h 1041709"/>
              <a:gd name="connsiteX2" fmla="*/ 1562560 w 1736182"/>
              <a:gd name="connsiteY2" fmla="*/ 0 h 1041709"/>
              <a:gd name="connsiteX3" fmla="*/ 1736182 w 1736182"/>
              <a:gd name="connsiteY3" fmla="*/ 173622 h 1041709"/>
              <a:gd name="connsiteX4" fmla="*/ 1736182 w 1736182"/>
              <a:gd name="connsiteY4" fmla="*/ 868087 h 1041709"/>
              <a:gd name="connsiteX5" fmla="*/ 1562560 w 1736182"/>
              <a:gd name="connsiteY5" fmla="*/ 1041709 h 1041709"/>
              <a:gd name="connsiteX6" fmla="*/ 173622 w 1736182"/>
              <a:gd name="connsiteY6" fmla="*/ 1041709 h 1041709"/>
              <a:gd name="connsiteX7" fmla="*/ 0 w 1736182"/>
              <a:gd name="connsiteY7" fmla="*/ 868087 h 1041709"/>
              <a:gd name="connsiteX8" fmla="*/ 0 w 1736182"/>
              <a:gd name="connsiteY8" fmla="*/ 173622 h 104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182" h="1041709">
                <a:moveTo>
                  <a:pt x="0" y="173622"/>
                </a:moveTo>
                <a:cubicBezTo>
                  <a:pt x="0" y="77733"/>
                  <a:pt x="77733" y="0"/>
                  <a:pt x="173622" y="0"/>
                </a:cubicBezTo>
                <a:lnTo>
                  <a:pt x="1562560" y="0"/>
                </a:lnTo>
                <a:cubicBezTo>
                  <a:pt x="1658449" y="0"/>
                  <a:pt x="1736182" y="77733"/>
                  <a:pt x="1736182" y="173622"/>
                </a:cubicBezTo>
                <a:lnTo>
                  <a:pt x="1736182" y="868087"/>
                </a:lnTo>
                <a:cubicBezTo>
                  <a:pt x="1736182" y="963976"/>
                  <a:pt x="1658449" y="1041709"/>
                  <a:pt x="1562560" y="1041709"/>
                </a:cubicBezTo>
                <a:lnTo>
                  <a:pt x="173622" y="1041709"/>
                </a:lnTo>
                <a:cubicBezTo>
                  <a:pt x="77733" y="1041709"/>
                  <a:pt x="0" y="963976"/>
                  <a:pt x="0" y="868087"/>
                </a:cubicBezTo>
                <a:lnTo>
                  <a:pt x="0" y="173622"/>
                </a:lnTo>
                <a:close/>
              </a:path>
            </a:pathLst>
          </a:custGeom>
          <a:solidFill>
            <a:srgbClr val="DCE6F2">
              <a:alpha val="4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572" tIns="96572" rIns="96572" bIns="96572" numCol="1" spcCol="1270" anchor="ctr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200" kern="1200">
                <a:solidFill>
                  <a:schemeClr val="tx1"/>
                </a:solidFill>
              </a:rPr>
              <a:t>Age of DC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8DC19D1-A2B1-4E87-A52A-AE050085D4B9}"/>
              </a:ext>
            </a:extLst>
          </p:cNvPr>
          <p:cNvSpPr/>
          <p:nvPr/>
        </p:nvSpPr>
        <p:spPr>
          <a:xfrm>
            <a:off x="6568609" y="1123698"/>
            <a:ext cx="1736182" cy="1041709"/>
          </a:xfrm>
          <a:custGeom>
            <a:avLst/>
            <a:gdLst>
              <a:gd name="connsiteX0" fmla="*/ 0 w 1736182"/>
              <a:gd name="connsiteY0" fmla="*/ 173622 h 1041709"/>
              <a:gd name="connsiteX1" fmla="*/ 173622 w 1736182"/>
              <a:gd name="connsiteY1" fmla="*/ 0 h 1041709"/>
              <a:gd name="connsiteX2" fmla="*/ 1562560 w 1736182"/>
              <a:gd name="connsiteY2" fmla="*/ 0 h 1041709"/>
              <a:gd name="connsiteX3" fmla="*/ 1736182 w 1736182"/>
              <a:gd name="connsiteY3" fmla="*/ 173622 h 1041709"/>
              <a:gd name="connsiteX4" fmla="*/ 1736182 w 1736182"/>
              <a:gd name="connsiteY4" fmla="*/ 868087 h 1041709"/>
              <a:gd name="connsiteX5" fmla="*/ 1562560 w 1736182"/>
              <a:gd name="connsiteY5" fmla="*/ 1041709 h 1041709"/>
              <a:gd name="connsiteX6" fmla="*/ 173622 w 1736182"/>
              <a:gd name="connsiteY6" fmla="*/ 1041709 h 1041709"/>
              <a:gd name="connsiteX7" fmla="*/ 0 w 1736182"/>
              <a:gd name="connsiteY7" fmla="*/ 868087 h 1041709"/>
              <a:gd name="connsiteX8" fmla="*/ 0 w 1736182"/>
              <a:gd name="connsiteY8" fmla="*/ 173622 h 104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182" h="1041709">
                <a:moveTo>
                  <a:pt x="0" y="173622"/>
                </a:moveTo>
                <a:cubicBezTo>
                  <a:pt x="0" y="77733"/>
                  <a:pt x="77733" y="0"/>
                  <a:pt x="173622" y="0"/>
                </a:cubicBezTo>
                <a:lnTo>
                  <a:pt x="1562560" y="0"/>
                </a:lnTo>
                <a:cubicBezTo>
                  <a:pt x="1658449" y="0"/>
                  <a:pt x="1736182" y="77733"/>
                  <a:pt x="1736182" y="173622"/>
                </a:cubicBezTo>
                <a:lnTo>
                  <a:pt x="1736182" y="868087"/>
                </a:lnTo>
                <a:cubicBezTo>
                  <a:pt x="1736182" y="963976"/>
                  <a:pt x="1658449" y="1041709"/>
                  <a:pt x="1562560" y="1041709"/>
                </a:cubicBezTo>
                <a:lnTo>
                  <a:pt x="173622" y="1041709"/>
                </a:lnTo>
                <a:cubicBezTo>
                  <a:pt x="77733" y="1041709"/>
                  <a:pt x="0" y="963976"/>
                  <a:pt x="0" y="868087"/>
                </a:cubicBezTo>
                <a:lnTo>
                  <a:pt x="0" y="173622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572" tIns="96572" rIns="96572" bIns="96572" numCol="1" spcCol="1270" anchor="ctr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200" kern="1200" dirty="0">
                <a:solidFill>
                  <a:schemeClr val="tx1"/>
                </a:solidFill>
              </a:rPr>
              <a:t>UPS: </a:t>
            </a:r>
          </a:p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200" kern="1200" dirty="0">
                <a:solidFill>
                  <a:schemeClr val="tx1"/>
                </a:solidFill>
              </a:rPr>
              <a:t>80KVA in HA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C3BDF1-9F1D-4626-95F1-8DAE705898C9}"/>
              </a:ext>
            </a:extLst>
          </p:cNvPr>
          <p:cNvSpPr/>
          <p:nvPr/>
        </p:nvSpPr>
        <p:spPr>
          <a:xfrm>
            <a:off x="497136" y="2339025"/>
            <a:ext cx="1736182" cy="1041709"/>
          </a:xfrm>
          <a:custGeom>
            <a:avLst/>
            <a:gdLst>
              <a:gd name="connsiteX0" fmla="*/ 0 w 1736182"/>
              <a:gd name="connsiteY0" fmla="*/ 173622 h 1041709"/>
              <a:gd name="connsiteX1" fmla="*/ 173622 w 1736182"/>
              <a:gd name="connsiteY1" fmla="*/ 0 h 1041709"/>
              <a:gd name="connsiteX2" fmla="*/ 1562560 w 1736182"/>
              <a:gd name="connsiteY2" fmla="*/ 0 h 1041709"/>
              <a:gd name="connsiteX3" fmla="*/ 1736182 w 1736182"/>
              <a:gd name="connsiteY3" fmla="*/ 173622 h 1041709"/>
              <a:gd name="connsiteX4" fmla="*/ 1736182 w 1736182"/>
              <a:gd name="connsiteY4" fmla="*/ 868087 h 1041709"/>
              <a:gd name="connsiteX5" fmla="*/ 1562560 w 1736182"/>
              <a:gd name="connsiteY5" fmla="*/ 1041709 h 1041709"/>
              <a:gd name="connsiteX6" fmla="*/ 173622 w 1736182"/>
              <a:gd name="connsiteY6" fmla="*/ 1041709 h 1041709"/>
              <a:gd name="connsiteX7" fmla="*/ 0 w 1736182"/>
              <a:gd name="connsiteY7" fmla="*/ 868087 h 1041709"/>
              <a:gd name="connsiteX8" fmla="*/ 0 w 1736182"/>
              <a:gd name="connsiteY8" fmla="*/ 173622 h 104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182" h="1041709">
                <a:moveTo>
                  <a:pt x="0" y="173622"/>
                </a:moveTo>
                <a:cubicBezTo>
                  <a:pt x="0" y="77733"/>
                  <a:pt x="77733" y="0"/>
                  <a:pt x="173622" y="0"/>
                </a:cubicBezTo>
                <a:lnTo>
                  <a:pt x="1562560" y="0"/>
                </a:lnTo>
                <a:cubicBezTo>
                  <a:pt x="1658449" y="0"/>
                  <a:pt x="1736182" y="77733"/>
                  <a:pt x="1736182" y="173622"/>
                </a:cubicBezTo>
                <a:lnTo>
                  <a:pt x="1736182" y="868087"/>
                </a:lnTo>
                <a:cubicBezTo>
                  <a:pt x="1736182" y="963976"/>
                  <a:pt x="1658449" y="1041709"/>
                  <a:pt x="1562560" y="1041709"/>
                </a:cubicBezTo>
                <a:lnTo>
                  <a:pt x="173622" y="1041709"/>
                </a:lnTo>
                <a:cubicBezTo>
                  <a:pt x="77733" y="1041709"/>
                  <a:pt x="0" y="963976"/>
                  <a:pt x="0" y="868087"/>
                </a:cubicBezTo>
                <a:lnTo>
                  <a:pt x="0" y="173622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572" tIns="96572" rIns="96572" bIns="96572" numCol="1" spcCol="1270" anchor="ctr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200" kern="1200" dirty="0">
                <a:solidFill>
                  <a:schemeClr val="tx1"/>
                </a:solidFill>
              </a:rPr>
              <a:t>Air-condition: </a:t>
            </a:r>
          </a:p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200" kern="1200" dirty="0">
                <a:solidFill>
                  <a:schemeClr val="tx1"/>
                </a:solidFill>
              </a:rPr>
              <a:t>20-22BTU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F1D0A4F-D73F-4A36-A250-5D8453695978}"/>
              </a:ext>
            </a:extLst>
          </p:cNvPr>
          <p:cNvSpPr/>
          <p:nvPr/>
        </p:nvSpPr>
        <p:spPr>
          <a:xfrm>
            <a:off x="2406937" y="2339025"/>
            <a:ext cx="1736182" cy="1041709"/>
          </a:xfrm>
          <a:custGeom>
            <a:avLst/>
            <a:gdLst>
              <a:gd name="connsiteX0" fmla="*/ 0 w 1736182"/>
              <a:gd name="connsiteY0" fmla="*/ 173622 h 1041709"/>
              <a:gd name="connsiteX1" fmla="*/ 173622 w 1736182"/>
              <a:gd name="connsiteY1" fmla="*/ 0 h 1041709"/>
              <a:gd name="connsiteX2" fmla="*/ 1562560 w 1736182"/>
              <a:gd name="connsiteY2" fmla="*/ 0 h 1041709"/>
              <a:gd name="connsiteX3" fmla="*/ 1736182 w 1736182"/>
              <a:gd name="connsiteY3" fmla="*/ 173622 h 1041709"/>
              <a:gd name="connsiteX4" fmla="*/ 1736182 w 1736182"/>
              <a:gd name="connsiteY4" fmla="*/ 868087 h 1041709"/>
              <a:gd name="connsiteX5" fmla="*/ 1562560 w 1736182"/>
              <a:gd name="connsiteY5" fmla="*/ 1041709 h 1041709"/>
              <a:gd name="connsiteX6" fmla="*/ 173622 w 1736182"/>
              <a:gd name="connsiteY6" fmla="*/ 1041709 h 1041709"/>
              <a:gd name="connsiteX7" fmla="*/ 0 w 1736182"/>
              <a:gd name="connsiteY7" fmla="*/ 868087 h 1041709"/>
              <a:gd name="connsiteX8" fmla="*/ 0 w 1736182"/>
              <a:gd name="connsiteY8" fmla="*/ 173622 h 104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182" h="1041709">
                <a:moveTo>
                  <a:pt x="0" y="173622"/>
                </a:moveTo>
                <a:cubicBezTo>
                  <a:pt x="0" y="77733"/>
                  <a:pt x="77733" y="0"/>
                  <a:pt x="173622" y="0"/>
                </a:cubicBezTo>
                <a:lnTo>
                  <a:pt x="1562560" y="0"/>
                </a:lnTo>
                <a:cubicBezTo>
                  <a:pt x="1658449" y="0"/>
                  <a:pt x="1736182" y="77733"/>
                  <a:pt x="1736182" y="173622"/>
                </a:cubicBezTo>
                <a:lnTo>
                  <a:pt x="1736182" y="868087"/>
                </a:lnTo>
                <a:cubicBezTo>
                  <a:pt x="1736182" y="963976"/>
                  <a:pt x="1658449" y="1041709"/>
                  <a:pt x="1562560" y="1041709"/>
                </a:cubicBezTo>
                <a:lnTo>
                  <a:pt x="173622" y="1041709"/>
                </a:lnTo>
                <a:cubicBezTo>
                  <a:pt x="77733" y="1041709"/>
                  <a:pt x="0" y="963976"/>
                  <a:pt x="0" y="868087"/>
                </a:cubicBezTo>
                <a:lnTo>
                  <a:pt x="0" y="173622"/>
                </a:lnTo>
                <a:close/>
              </a:path>
            </a:pathLst>
          </a:custGeom>
          <a:solidFill>
            <a:srgbClr val="DCE6F2">
              <a:alpha val="4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572" tIns="96572" rIns="96572" bIns="96572" numCol="1" spcCol="1270" anchor="ctr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200" kern="1200">
                <a:solidFill>
                  <a:schemeClr val="tx1"/>
                </a:solidFill>
              </a:rPr>
              <a:t>No of Racks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C4DC86-1973-4B7B-B1EF-4C75C452544E}"/>
              </a:ext>
            </a:extLst>
          </p:cNvPr>
          <p:cNvSpPr/>
          <p:nvPr/>
        </p:nvSpPr>
        <p:spPr>
          <a:xfrm>
            <a:off x="4316737" y="2339025"/>
            <a:ext cx="1736182" cy="1041709"/>
          </a:xfrm>
          <a:custGeom>
            <a:avLst/>
            <a:gdLst>
              <a:gd name="connsiteX0" fmla="*/ 0 w 1736182"/>
              <a:gd name="connsiteY0" fmla="*/ 173622 h 1041709"/>
              <a:gd name="connsiteX1" fmla="*/ 173622 w 1736182"/>
              <a:gd name="connsiteY1" fmla="*/ 0 h 1041709"/>
              <a:gd name="connsiteX2" fmla="*/ 1562560 w 1736182"/>
              <a:gd name="connsiteY2" fmla="*/ 0 h 1041709"/>
              <a:gd name="connsiteX3" fmla="*/ 1736182 w 1736182"/>
              <a:gd name="connsiteY3" fmla="*/ 173622 h 1041709"/>
              <a:gd name="connsiteX4" fmla="*/ 1736182 w 1736182"/>
              <a:gd name="connsiteY4" fmla="*/ 868087 h 1041709"/>
              <a:gd name="connsiteX5" fmla="*/ 1562560 w 1736182"/>
              <a:gd name="connsiteY5" fmla="*/ 1041709 h 1041709"/>
              <a:gd name="connsiteX6" fmla="*/ 173622 w 1736182"/>
              <a:gd name="connsiteY6" fmla="*/ 1041709 h 1041709"/>
              <a:gd name="connsiteX7" fmla="*/ 0 w 1736182"/>
              <a:gd name="connsiteY7" fmla="*/ 868087 h 1041709"/>
              <a:gd name="connsiteX8" fmla="*/ 0 w 1736182"/>
              <a:gd name="connsiteY8" fmla="*/ 173622 h 104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182" h="1041709">
                <a:moveTo>
                  <a:pt x="0" y="173622"/>
                </a:moveTo>
                <a:cubicBezTo>
                  <a:pt x="0" y="77733"/>
                  <a:pt x="77733" y="0"/>
                  <a:pt x="173622" y="0"/>
                </a:cubicBezTo>
                <a:lnTo>
                  <a:pt x="1562560" y="0"/>
                </a:lnTo>
                <a:cubicBezTo>
                  <a:pt x="1658449" y="0"/>
                  <a:pt x="1736182" y="77733"/>
                  <a:pt x="1736182" y="173622"/>
                </a:cubicBezTo>
                <a:lnTo>
                  <a:pt x="1736182" y="868087"/>
                </a:lnTo>
                <a:cubicBezTo>
                  <a:pt x="1736182" y="963976"/>
                  <a:pt x="1658449" y="1041709"/>
                  <a:pt x="1562560" y="1041709"/>
                </a:cubicBezTo>
                <a:lnTo>
                  <a:pt x="173622" y="1041709"/>
                </a:lnTo>
                <a:cubicBezTo>
                  <a:pt x="77733" y="1041709"/>
                  <a:pt x="0" y="963976"/>
                  <a:pt x="0" y="868087"/>
                </a:cubicBezTo>
                <a:lnTo>
                  <a:pt x="0" y="173622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572" tIns="96572" rIns="96572" bIns="96572" numCol="1" spcCol="1270" anchor="ctr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200" kern="1200">
                <a:solidFill>
                  <a:schemeClr val="tx1"/>
                </a:solidFill>
              </a:rPr>
              <a:t>NDR same premises separate floor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446084F-C836-4E33-A35E-E5C281A2274C}"/>
              </a:ext>
            </a:extLst>
          </p:cNvPr>
          <p:cNvSpPr/>
          <p:nvPr/>
        </p:nvSpPr>
        <p:spPr>
          <a:xfrm>
            <a:off x="6226538" y="2339025"/>
            <a:ext cx="2420325" cy="1041709"/>
          </a:xfrm>
          <a:custGeom>
            <a:avLst/>
            <a:gdLst>
              <a:gd name="connsiteX0" fmla="*/ 0 w 2420325"/>
              <a:gd name="connsiteY0" fmla="*/ 173622 h 1041709"/>
              <a:gd name="connsiteX1" fmla="*/ 173622 w 2420325"/>
              <a:gd name="connsiteY1" fmla="*/ 0 h 1041709"/>
              <a:gd name="connsiteX2" fmla="*/ 2246703 w 2420325"/>
              <a:gd name="connsiteY2" fmla="*/ 0 h 1041709"/>
              <a:gd name="connsiteX3" fmla="*/ 2420325 w 2420325"/>
              <a:gd name="connsiteY3" fmla="*/ 173622 h 1041709"/>
              <a:gd name="connsiteX4" fmla="*/ 2420325 w 2420325"/>
              <a:gd name="connsiteY4" fmla="*/ 868087 h 1041709"/>
              <a:gd name="connsiteX5" fmla="*/ 2246703 w 2420325"/>
              <a:gd name="connsiteY5" fmla="*/ 1041709 h 1041709"/>
              <a:gd name="connsiteX6" fmla="*/ 173622 w 2420325"/>
              <a:gd name="connsiteY6" fmla="*/ 1041709 h 1041709"/>
              <a:gd name="connsiteX7" fmla="*/ 0 w 2420325"/>
              <a:gd name="connsiteY7" fmla="*/ 868087 h 1041709"/>
              <a:gd name="connsiteX8" fmla="*/ 0 w 2420325"/>
              <a:gd name="connsiteY8" fmla="*/ 173622 h 104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0325" h="1041709">
                <a:moveTo>
                  <a:pt x="0" y="173622"/>
                </a:moveTo>
                <a:cubicBezTo>
                  <a:pt x="0" y="77733"/>
                  <a:pt x="77733" y="0"/>
                  <a:pt x="173622" y="0"/>
                </a:cubicBezTo>
                <a:lnTo>
                  <a:pt x="2246703" y="0"/>
                </a:lnTo>
                <a:cubicBezTo>
                  <a:pt x="2342592" y="0"/>
                  <a:pt x="2420325" y="77733"/>
                  <a:pt x="2420325" y="173622"/>
                </a:cubicBezTo>
                <a:lnTo>
                  <a:pt x="2420325" y="868087"/>
                </a:lnTo>
                <a:cubicBezTo>
                  <a:pt x="2420325" y="963976"/>
                  <a:pt x="2342592" y="1041709"/>
                  <a:pt x="2246703" y="1041709"/>
                </a:cubicBezTo>
                <a:lnTo>
                  <a:pt x="173622" y="1041709"/>
                </a:lnTo>
                <a:cubicBezTo>
                  <a:pt x="77733" y="1041709"/>
                  <a:pt x="0" y="963976"/>
                  <a:pt x="0" y="868087"/>
                </a:cubicBezTo>
                <a:lnTo>
                  <a:pt x="0" y="173622"/>
                </a:lnTo>
                <a:close/>
              </a:path>
            </a:pathLst>
          </a:custGeom>
          <a:solidFill>
            <a:srgbClr val="DCE6F2">
              <a:alpha val="4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572" tIns="96572" rIns="96572" bIns="96572" numCol="1" spcCol="1270" anchor="ctr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200" kern="1200">
                <a:solidFill>
                  <a:schemeClr val="tx1"/>
                </a:solidFill>
              </a:rPr>
              <a:t>Telcom connectivity from 4 service providers: SIFY, Airtel, TCL &amp; BSNL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EBF3267-DB73-44FA-8E6B-1BE223B79B96}"/>
              </a:ext>
            </a:extLst>
          </p:cNvPr>
          <p:cNvSpPr/>
          <p:nvPr/>
        </p:nvSpPr>
        <p:spPr>
          <a:xfrm>
            <a:off x="443340" y="3554353"/>
            <a:ext cx="2132049" cy="1041709"/>
          </a:xfrm>
          <a:custGeom>
            <a:avLst/>
            <a:gdLst>
              <a:gd name="connsiteX0" fmla="*/ 0 w 2132049"/>
              <a:gd name="connsiteY0" fmla="*/ 173622 h 1041709"/>
              <a:gd name="connsiteX1" fmla="*/ 173622 w 2132049"/>
              <a:gd name="connsiteY1" fmla="*/ 0 h 1041709"/>
              <a:gd name="connsiteX2" fmla="*/ 1958427 w 2132049"/>
              <a:gd name="connsiteY2" fmla="*/ 0 h 1041709"/>
              <a:gd name="connsiteX3" fmla="*/ 2132049 w 2132049"/>
              <a:gd name="connsiteY3" fmla="*/ 173622 h 1041709"/>
              <a:gd name="connsiteX4" fmla="*/ 2132049 w 2132049"/>
              <a:gd name="connsiteY4" fmla="*/ 868087 h 1041709"/>
              <a:gd name="connsiteX5" fmla="*/ 1958427 w 2132049"/>
              <a:gd name="connsiteY5" fmla="*/ 1041709 h 1041709"/>
              <a:gd name="connsiteX6" fmla="*/ 173622 w 2132049"/>
              <a:gd name="connsiteY6" fmla="*/ 1041709 h 1041709"/>
              <a:gd name="connsiteX7" fmla="*/ 0 w 2132049"/>
              <a:gd name="connsiteY7" fmla="*/ 868087 h 1041709"/>
              <a:gd name="connsiteX8" fmla="*/ 0 w 2132049"/>
              <a:gd name="connsiteY8" fmla="*/ 173622 h 104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2049" h="1041709">
                <a:moveTo>
                  <a:pt x="0" y="173622"/>
                </a:moveTo>
                <a:cubicBezTo>
                  <a:pt x="0" y="77733"/>
                  <a:pt x="77733" y="0"/>
                  <a:pt x="173622" y="0"/>
                </a:cubicBezTo>
                <a:lnTo>
                  <a:pt x="1958427" y="0"/>
                </a:lnTo>
                <a:cubicBezTo>
                  <a:pt x="2054316" y="0"/>
                  <a:pt x="2132049" y="77733"/>
                  <a:pt x="2132049" y="173622"/>
                </a:cubicBezTo>
                <a:lnTo>
                  <a:pt x="2132049" y="868087"/>
                </a:lnTo>
                <a:cubicBezTo>
                  <a:pt x="2132049" y="963976"/>
                  <a:pt x="2054316" y="1041709"/>
                  <a:pt x="1958427" y="1041709"/>
                </a:cubicBezTo>
                <a:lnTo>
                  <a:pt x="173622" y="1041709"/>
                </a:lnTo>
                <a:cubicBezTo>
                  <a:pt x="77733" y="1041709"/>
                  <a:pt x="0" y="963976"/>
                  <a:pt x="0" y="868087"/>
                </a:cubicBezTo>
                <a:lnTo>
                  <a:pt x="0" y="173622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572" tIns="96572" rIns="96572" bIns="96572" numCol="1" spcCol="1270" anchor="ctr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200" kern="1200">
                <a:solidFill>
                  <a:schemeClr val="tx1"/>
                </a:solidFill>
              </a:rPr>
              <a:t>Dual Power service provider: BEST &amp; Tata Power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B6E360-E6FA-4EB1-9857-0507D932CE1E}"/>
              </a:ext>
            </a:extLst>
          </p:cNvPr>
          <p:cNvSpPr/>
          <p:nvPr/>
        </p:nvSpPr>
        <p:spPr>
          <a:xfrm>
            <a:off x="2749008" y="3554353"/>
            <a:ext cx="1736182" cy="1041709"/>
          </a:xfrm>
          <a:custGeom>
            <a:avLst/>
            <a:gdLst>
              <a:gd name="connsiteX0" fmla="*/ 0 w 1736182"/>
              <a:gd name="connsiteY0" fmla="*/ 173622 h 1041709"/>
              <a:gd name="connsiteX1" fmla="*/ 173622 w 1736182"/>
              <a:gd name="connsiteY1" fmla="*/ 0 h 1041709"/>
              <a:gd name="connsiteX2" fmla="*/ 1562560 w 1736182"/>
              <a:gd name="connsiteY2" fmla="*/ 0 h 1041709"/>
              <a:gd name="connsiteX3" fmla="*/ 1736182 w 1736182"/>
              <a:gd name="connsiteY3" fmla="*/ 173622 h 1041709"/>
              <a:gd name="connsiteX4" fmla="*/ 1736182 w 1736182"/>
              <a:gd name="connsiteY4" fmla="*/ 868087 h 1041709"/>
              <a:gd name="connsiteX5" fmla="*/ 1562560 w 1736182"/>
              <a:gd name="connsiteY5" fmla="*/ 1041709 h 1041709"/>
              <a:gd name="connsiteX6" fmla="*/ 173622 w 1736182"/>
              <a:gd name="connsiteY6" fmla="*/ 1041709 h 1041709"/>
              <a:gd name="connsiteX7" fmla="*/ 0 w 1736182"/>
              <a:gd name="connsiteY7" fmla="*/ 868087 h 1041709"/>
              <a:gd name="connsiteX8" fmla="*/ 0 w 1736182"/>
              <a:gd name="connsiteY8" fmla="*/ 173622 h 104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182" h="1041709">
                <a:moveTo>
                  <a:pt x="0" y="173622"/>
                </a:moveTo>
                <a:cubicBezTo>
                  <a:pt x="0" y="77733"/>
                  <a:pt x="77733" y="0"/>
                  <a:pt x="173622" y="0"/>
                </a:cubicBezTo>
                <a:lnTo>
                  <a:pt x="1562560" y="0"/>
                </a:lnTo>
                <a:cubicBezTo>
                  <a:pt x="1658449" y="0"/>
                  <a:pt x="1736182" y="77733"/>
                  <a:pt x="1736182" y="173622"/>
                </a:cubicBezTo>
                <a:lnTo>
                  <a:pt x="1736182" y="868087"/>
                </a:lnTo>
                <a:cubicBezTo>
                  <a:pt x="1736182" y="963976"/>
                  <a:pt x="1658449" y="1041709"/>
                  <a:pt x="1562560" y="1041709"/>
                </a:cubicBezTo>
                <a:lnTo>
                  <a:pt x="173622" y="1041709"/>
                </a:lnTo>
                <a:cubicBezTo>
                  <a:pt x="77733" y="1041709"/>
                  <a:pt x="0" y="963976"/>
                  <a:pt x="0" y="868087"/>
                </a:cubicBezTo>
                <a:lnTo>
                  <a:pt x="0" y="173622"/>
                </a:lnTo>
                <a:close/>
              </a:path>
            </a:pathLst>
          </a:custGeom>
          <a:solidFill>
            <a:srgbClr val="DCE6F2">
              <a:alpha val="4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572" tIns="96572" rIns="96572" bIns="96572" numCol="1" spcCol="1270" anchor="ctr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200" kern="1200">
                <a:solidFill>
                  <a:schemeClr val="tx1"/>
                </a:solidFill>
              </a:rPr>
              <a:t>Setup managed by KNPL team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989725B-11DE-46BE-9FF3-5801CFCAFF67}"/>
              </a:ext>
            </a:extLst>
          </p:cNvPr>
          <p:cNvSpPr/>
          <p:nvPr/>
        </p:nvSpPr>
        <p:spPr>
          <a:xfrm>
            <a:off x="4658809" y="3554353"/>
            <a:ext cx="2132049" cy="1041709"/>
          </a:xfrm>
          <a:custGeom>
            <a:avLst/>
            <a:gdLst>
              <a:gd name="connsiteX0" fmla="*/ 0 w 2132049"/>
              <a:gd name="connsiteY0" fmla="*/ 173622 h 1041709"/>
              <a:gd name="connsiteX1" fmla="*/ 173622 w 2132049"/>
              <a:gd name="connsiteY1" fmla="*/ 0 h 1041709"/>
              <a:gd name="connsiteX2" fmla="*/ 1958427 w 2132049"/>
              <a:gd name="connsiteY2" fmla="*/ 0 h 1041709"/>
              <a:gd name="connsiteX3" fmla="*/ 2132049 w 2132049"/>
              <a:gd name="connsiteY3" fmla="*/ 173622 h 1041709"/>
              <a:gd name="connsiteX4" fmla="*/ 2132049 w 2132049"/>
              <a:gd name="connsiteY4" fmla="*/ 868087 h 1041709"/>
              <a:gd name="connsiteX5" fmla="*/ 1958427 w 2132049"/>
              <a:gd name="connsiteY5" fmla="*/ 1041709 h 1041709"/>
              <a:gd name="connsiteX6" fmla="*/ 173622 w 2132049"/>
              <a:gd name="connsiteY6" fmla="*/ 1041709 h 1041709"/>
              <a:gd name="connsiteX7" fmla="*/ 0 w 2132049"/>
              <a:gd name="connsiteY7" fmla="*/ 868087 h 1041709"/>
              <a:gd name="connsiteX8" fmla="*/ 0 w 2132049"/>
              <a:gd name="connsiteY8" fmla="*/ 173622 h 104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2049" h="1041709">
                <a:moveTo>
                  <a:pt x="0" y="173622"/>
                </a:moveTo>
                <a:cubicBezTo>
                  <a:pt x="0" y="77733"/>
                  <a:pt x="77733" y="0"/>
                  <a:pt x="173622" y="0"/>
                </a:cubicBezTo>
                <a:lnTo>
                  <a:pt x="1958427" y="0"/>
                </a:lnTo>
                <a:cubicBezTo>
                  <a:pt x="2054316" y="0"/>
                  <a:pt x="2132049" y="77733"/>
                  <a:pt x="2132049" y="173622"/>
                </a:cubicBezTo>
                <a:lnTo>
                  <a:pt x="2132049" y="868087"/>
                </a:lnTo>
                <a:cubicBezTo>
                  <a:pt x="2132049" y="963976"/>
                  <a:pt x="2054316" y="1041709"/>
                  <a:pt x="1958427" y="1041709"/>
                </a:cubicBezTo>
                <a:lnTo>
                  <a:pt x="173622" y="1041709"/>
                </a:lnTo>
                <a:cubicBezTo>
                  <a:pt x="77733" y="1041709"/>
                  <a:pt x="0" y="963976"/>
                  <a:pt x="0" y="868087"/>
                </a:cubicBezTo>
                <a:lnTo>
                  <a:pt x="0" y="173622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572" tIns="96572" rIns="96572" bIns="96572" numCol="1" spcCol="1270" anchor="ctr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IN" sz="1200" kern="1200">
                <a:solidFill>
                  <a:schemeClr val="tx1"/>
                </a:solidFill>
              </a:rPr>
              <a:t>Telecom link are currently monitored by Airtel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BB10FD3-7337-42E7-9BD2-03B700375C20}"/>
              </a:ext>
            </a:extLst>
          </p:cNvPr>
          <p:cNvSpPr/>
          <p:nvPr/>
        </p:nvSpPr>
        <p:spPr>
          <a:xfrm>
            <a:off x="6964476" y="3554353"/>
            <a:ext cx="1736182" cy="1041709"/>
          </a:xfrm>
          <a:custGeom>
            <a:avLst/>
            <a:gdLst>
              <a:gd name="connsiteX0" fmla="*/ 0 w 1736182"/>
              <a:gd name="connsiteY0" fmla="*/ 173622 h 1041709"/>
              <a:gd name="connsiteX1" fmla="*/ 173622 w 1736182"/>
              <a:gd name="connsiteY1" fmla="*/ 0 h 1041709"/>
              <a:gd name="connsiteX2" fmla="*/ 1562560 w 1736182"/>
              <a:gd name="connsiteY2" fmla="*/ 0 h 1041709"/>
              <a:gd name="connsiteX3" fmla="*/ 1736182 w 1736182"/>
              <a:gd name="connsiteY3" fmla="*/ 173622 h 1041709"/>
              <a:gd name="connsiteX4" fmla="*/ 1736182 w 1736182"/>
              <a:gd name="connsiteY4" fmla="*/ 868087 h 1041709"/>
              <a:gd name="connsiteX5" fmla="*/ 1562560 w 1736182"/>
              <a:gd name="connsiteY5" fmla="*/ 1041709 h 1041709"/>
              <a:gd name="connsiteX6" fmla="*/ 173622 w 1736182"/>
              <a:gd name="connsiteY6" fmla="*/ 1041709 h 1041709"/>
              <a:gd name="connsiteX7" fmla="*/ 0 w 1736182"/>
              <a:gd name="connsiteY7" fmla="*/ 868087 h 1041709"/>
              <a:gd name="connsiteX8" fmla="*/ 0 w 1736182"/>
              <a:gd name="connsiteY8" fmla="*/ 173622 h 1041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182" h="1041709">
                <a:moveTo>
                  <a:pt x="0" y="173622"/>
                </a:moveTo>
                <a:cubicBezTo>
                  <a:pt x="0" y="77733"/>
                  <a:pt x="77733" y="0"/>
                  <a:pt x="173622" y="0"/>
                </a:cubicBezTo>
                <a:lnTo>
                  <a:pt x="1562560" y="0"/>
                </a:lnTo>
                <a:cubicBezTo>
                  <a:pt x="1658449" y="0"/>
                  <a:pt x="1736182" y="77733"/>
                  <a:pt x="1736182" y="173622"/>
                </a:cubicBezTo>
                <a:lnTo>
                  <a:pt x="1736182" y="868087"/>
                </a:lnTo>
                <a:cubicBezTo>
                  <a:pt x="1736182" y="963976"/>
                  <a:pt x="1658449" y="1041709"/>
                  <a:pt x="1562560" y="1041709"/>
                </a:cubicBezTo>
                <a:lnTo>
                  <a:pt x="173622" y="1041709"/>
                </a:lnTo>
                <a:cubicBezTo>
                  <a:pt x="77733" y="1041709"/>
                  <a:pt x="0" y="963976"/>
                  <a:pt x="0" y="868087"/>
                </a:cubicBezTo>
                <a:lnTo>
                  <a:pt x="0" y="173622"/>
                </a:lnTo>
                <a:close/>
              </a:path>
            </a:pathLst>
          </a:custGeom>
          <a:solidFill>
            <a:srgbClr val="DCE6F2">
              <a:alpha val="40000"/>
            </a:srgb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572" tIns="96572" rIns="96572" bIns="96572" numCol="1" spcCol="1270" anchor="ctr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200" kern="1200">
                <a:solidFill>
                  <a:schemeClr val="tx1"/>
                </a:solidFill>
              </a:rPr>
              <a:t>Network devices will be collocated </a:t>
            </a:r>
            <a:endParaRPr lang="en-IN" sz="1200" kern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34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598BB5-026B-4F61-A3D5-D7E91020E881}"/>
              </a:ext>
            </a:extLst>
          </p:cNvPr>
          <p:cNvGrpSpPr/>
          <p:nvPr/>
        </p:nvGrpSpPr>
        <p:grpSpPr>
          <a:xfrm>
            <a:off x="323999" y="987426"/>
            <a:ext cx="8496443" cy="3744912"/>
            <a:chOff x="323999" y="987426"/>
            <a:chExt cx="8496443" cy="374491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9E6423-FF5C-43CB-A67F-31860937AA08}"/>
                </a:ext>
              </a:extLst>
            </p:cNvPr>
            <p:cNvSpPr/>
            <p:nvPr/>
          </p:nvSpPr>
          <p:spPr>
            <a:xfrm>
              <a:off x="323999" y="987426"/>
              <a:ext cx="8496443" cy="3744912"/>
            </a:xfrm>
            <a:prstGeom prst="rect">
              <a:avLst/>
            </a:prstGeom>
            <a:ln w="12700"/>
          </p:spPr>
        </p:sp>
        <p:sp>
          <p:nvSpPr>
            <p:cNvPr id="7" name="Straight Connector 6">
              <a:extLst>
                <a:ext uri="{FF2B5EF4-FFF2-40B4-BE49-F238E27FC236}">
                  <a16:creationId xmlns:a16="http://schemas.microsoft.com/office/drawing/2014/main" id="{0065CB72-BEA1-42D8-9516-877D6CFB9212}"/>
                </a:ext>
              </a:extLst>
            </p:cNvPr>
            <p:cNvSpPr/>
            <p:nvPr/>
          </p:nvSpPr>
          <p:spPr>
            <a:xfrm>
              <a:off x="323999" y="987426"/>
              <a:ext cx="8496443" cy="0"/>
            </a:xfrm>
            <a:prstGeom prst="line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C1127B9-11EB-46D2-9CB8-638D148737C6}"/>
                </a:ext>
              </a:extLst>
            </p:cNvPr>
            <p:cNvSpPr/>
            <p:nvPr/>
          </p:nvSpPr>
          <p:spPr>
            <a:xfrm>
              <a:off x="323999" y="987426"/>
              <a:ext cx="8496443" cy="936228"/>
            </a:xfrm>
            <a:custGeom>
              <a:avLst/>
              <a:gdLst>
                <a:gd name="connsiteX0" fmla="*/ 0 w 8496443"/>
                <a:gd name="connsiteY0" fmla="*/ 0 h 936228"/>
                <a:gd name="connsiteX1" fmla="*/ 8496443 w 8496443"/>
                <a:gd name="connsiteY1" fmla="*/ 0 h 936228"/>
                <a:gd name="connsiteX2" fmla="*/ 8496443 w 8496443"/>
                <a:gd name="connsiteY2" fmla="*/ 936228 h 936228"/>
                <a:gd name="connsiteX3" fmla="*/ 0 w 8496443"/>
                <a:gd name="connsiteY3" fmla="*/ 936228 h 936228"/>
                <a:gd name="connsiteX4" fmla="*/ 0 w 8496443"/>
                <a:gd name="connsiteY4" fmla="*/ 0 h 93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6443" h="936228">
                  <a:moveTo>
                    <a:pt x="0" y="0"/>
                  </a:moveTo>
                  <a:lnTo>
                    <a:pt x="8496443" y="0"/>
                  </a:lnTo>
                  <a:lnTo>
                    <a:pt x="8496443" y="936228"/>
                  </a:lnTo>
                  <a:lnTo>
                    <a:pt x="0" y="9362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600" kern="1200" cap="all" baseline="0" dirty="0">
                  <a:solidFill>
                    <a:schemeClr val="accent1"/>
                  </a:solidFill>
                </a:rPr>
                <a:t>Sify’s Proposed solution </a:t>
              </a:r>
            </a:p>
          </p:txBody>
        </p:sp>
        <p:sp>
          <p:nvSpPr>
            <p:cNvPr id="9" name="Straight Connector 8">
              <a:extLst>
                <a:ext uri="{FF2B5EF4-FFF2-40B4-BE49-F238E27FC236}">
                  <a16:creationId xmlns:a16="http://schemas.microsoft.com/office/drawing/2014/main" id="{7BF28F4E-FC13-498A-AB24-A37D38E03E18}"/>
                </a:ext>
              </a:extLst>
            </p:cNvPr>
            <p:cNvSpPr/>
            <p:nvPr/>
          </p:nvSpPr>
          <p:spPr>
            <a:xfrm>
              <a:off x="323999" y="1923654"/>
              <a:ext cx="8496443" cy="0"/>
            </a:xfrm>
            <a:prstGeom prst="line">
              <a:avLst/>
            </a:prstGeom>
          </p:spPr>
          <p:style>
            <a:lnRef idx="1">
              <a:schemeClr val="accent4">
                <a:hueOff val="-1488257"/>
                <a:satOff val="8966"/>
                <a:lumOff val="719"/>
                <a:alphaOff val="0"/>
              </a:schemeClr>
            </a:lnRef>
            <a:fillRef idx="2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1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F461D04-6579-4B44-B378-2A995DD94584}"/>
                </a:ext>
              </a:extLst>
            </p:cNvPr>
            <p:cNvSpPr/>
            <p:nvPr/>
          </p:nvSpPr>
          <p:spPr>
            <a:xfrm>
              <a:off x="323999" y="1923654"/>
              <a:ext cx="8496443" cy="936228"/>
            </a:xfrm>
            <a:custGeom>
              <a:avLst/>
              <a:gdLst>
                <a:gd name="connsiteX0" fmla="*/ 0 w 8496443"/>
                <a:gd name="connsiteY0" fmla="*/ 0 h 936228"/>
                <a:gd name="connsiteX1" fmla="*/ 8496443 w 8496443"/>
                <a:gd name="connsiteY1" fmla="*/ 0 h 936228"/>
                <a:gd name="connsiteX2" fmla="*/ 8496443 w 8496443"/>
                <a:gd name="connsiteY2" fmla="*/ 936228 h 936228"/>
                <a:gd name="connsiteX3" fmla="*/ 0 w 8496443"/>
                <a:gd name="connsiteY3" fmla="*/ 936228 h 936228"/>
                <a:gd name="connsiteX4" fmla="*/ 0 w 8496443"/>
                <a:gd name="connsiteY4" fmla="*/ 0 h 93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6443" h="936228">
                  <a:moveTo>
                    <a:pt x="0" y="0"/>
                  </a:moveTo>
                  <a:lnTo>
                    <a:pt x="8496443" y="0"/>
                  </a:lnTo>
                  <a:lnTo>
                    <a:pt x="8496443" y="936228"/>
                  </a:lnTo>
                  <a:lnTo>
                    <a:pt x="0" y="9362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600" kern="1200" cap="all" baseline="0" dirty="0">
                  <a:solidFill>
                    <a:schemeClr val="accent1"/>
                  </a:solidFill>
                </a:rPr>
                <a:t>Data Center Details</a:t>
              </a:r>
            </a:p>
          </p:txBody>
        </p:sp>
        <p:sp>
          <p:nvSpPr>
            <p:cNvPr id="11" name="Straight Connector 10">
              <a:extLst>
                <a:ext uri="{FF2B5EF4-FFF2-40B4-BE49-F238E27FC236}">
                  <a16:creationId xmlns:a16="http://schemas.microsoft.com/office/drawing/2014/main" id="{9B0DD434-A865-4B99-AB2B-D6D427549B7D}"/>
                </a:ext>
              </a:extLst>
            </p:cNvPr>
            <p:cNvSpPr/>
            <p:nvPr/>
          </p:nvSpPr>
          <p:spPr>
            <a:xfrm>
              <a:off x="323999" y="2859882"/>
              <a:ext cx="8496443" cy="0"/>
            </a:xfrm>
            <a:prstGeom prst="line">
              <a:avLst/>
            </a:prstGeom>
          </p:spPr>
          <p:style>
            <a:lnRef idx="1">
              <a:schemeClr val="accent4">
                <a:hueOff val="-2976513"/>
                <a:satOff val="17933"/>
                <a:lumOff val="1437"/>
                <a:alphaOff val="0"/>
              </a:schemeClr>
            </a:lnRef>
            <a:fillRef idx="2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1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0C4B715-EF92-42EB-AFB4-CF0571384B2E}"/>
                </a:ext>
              </a:extLst>
            </p:cNvPr>
            <p:cNvSpPr/>
            <p:nvPr/>
          </p:nvSpPr>
          <p:spPr>
            <a:xfrm>
              <a:off x="323999" y="2859882"/>
              <a:ext cx="8496443" cy="936228"/>
            </a:xfrm>
            <a:custGeom>
              <a:avLst/>
              <a:gdLst>
                <a:gd name="connsiteX0" fmla="*/ 0 w 8496443"/>
                <a:gd name="connsiteY0" fmla="*/ 0 h 936228"/>
                <a:gd name="connsiteX1" fmla="*/ 8496443 w 8496443"/>
                <a:gd name="connsiteY1" fmla="*/ 0 h 936228"/>
                <a:gd name="connsiteX2" fmla="*/ 8496443 w 8496443"/>
                <a:gd name="connsiteY2" fmla="*/ 936228 h 936228"/>
                <a:gd name="connsiteX3" fmla="*/ 0 w 8496443"/>
                <a:gd name="connsiteY3" fmla="*/ 936228 h 936228"/>
                <a:gd name="connsiteX4" fmla="*/ 0 w 8496443"/>
                <a:gd name="connsiteY4" fmla="*/ 0 h 93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6443" h="936228">
                  <a:moveTo>
                    <a:pt x="0" y="0"/>
                  </a:moveTo>
                  <a:lnTo>
                    <a:pt x="8496443" y="0"/>
                  </a:lnTo>
                  <a:lnTo>
                    <a:pt x="8496443" y="936228"/>
                  </a:lnTo>
                  <a:lnTo>
                    <a:pt x="0" y="9362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600" kern="1200" cap="all" baseline="0" dirty="0">
                  <a:solidFill>
                    <a:schemeClr val="accent1"/>
                  </a:solidFill>
                </a:rPr>
                <a:t>Next STEPS</a:t>
              </a:r>
            </a:p>
          </p:txBody>
        </p:sp>
        <p:sp>
          <p:nvSpPr>
            <p:cNvPr id="13" name="Straight Connector 12">
              <a:extLst>
                <a:ext uri="{FF2B5EF4-FFF2-40B4-BE49-F238E27FC236}">
                  <a16:creationId xmlns:a16="http://schemas.microsoft.com/office/drawing/2014/main" id="{1BD72363-3C0A-4A9C-886B-911E2DF8413D}"/>
                </a:ext>
              </a:extLst>
            </p:cNvPr>
            <p:cNvSpPr/>
            <p:nvPr/>
          </p:nvSpPr>
          <p:spPr>
            <a:xfrm>
              <a:off x="323999" y="3796110"/>
              <a:ext cx="8496443" cy="0"/>
            </a:xfrm>
            <a:prstGeom prst="line">
              <a:avLst/>
            </a:prstGeom>
          </p:spPr>
          <p:style>
            <a:lnRef idx="1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2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1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DFD04FC-540A-44A9-90B6-1A8AFCE0674F}"/>
                </a:ext>
              </a:extLst>
            </p:cNvPr>
            <p:cNvSpPr/>
            <p:nvPr/>
          </p:nvSpPr>
          <p:spPr>
            <a:xfrm>
              <a:off x="323999" y="3796110"/>
              <a:ext cx="8496443" cy="936228"/>
            </a:xfrm>
            <a:custGeom>
              <a:avLst/>
              <a:gdLst>
                <a:gd name="connsiteX0" fmla="*/ 0 w 8496443"/>
                <a:gd name="connsiteY0" fmla="*/ 0 h 936228"/>
                <a:gd name="connsiteX1" fmla="*/ 8496443 w 8496443"/>
                <a:gd name="connsiteY1" fmla="*/ 0 h 936228"/>
                <a:gd name="connsiteX2" fmla="*/ 8496443 w 8496443"/>
                <a:gd name="connsiteY2" fmla="*/ 936228 h 936228"/>
                <a:gd name="connsiteX3" fmla="*/ 0 w 8496443"/>
                <a:gd name="connsiteY3" fmla="*/ 936228 h 936228"/>
                <a:gd name="connsiteX4" fmla="*/ 0 w 8496443"/>
                <a:gd name="connsiteY4" fmla="*/ 0 h 93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6443" h="936228">
                  <a:moveTo>
                    <a:pt x="0" y="0"/>
                  </a:moveTo>
                  <a:lnTo>
                    <a:pt x="8496443" y="0"/>
                  </a:lnTo>
                  <a:lnTo>
                    <a:pt x="8496443" y="936228"/>
                  </a:lnTo>
                  <a:lnTo>
                    <a:pt x="0" y="93622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600" kern="1200" cap="all" baseline="0" dirty="0">
                  <a:solidFill>
                    <a:schemeClr val="accent1"/>
                  </a:solidFill>
                </a:rPr>
                <a:t>Why Sify</a:t>
              </a:r>
            </a:p>
          </p:txBody>
        </p:sp>
      </p:grp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4C24D6C-D61F-4D06-A88A-BA511734BAEF}"/>
              </a:ext>
            </a:extLst>
          </p:cNvPr>
          <p:cNvSpPr txBox="1">
            <a:spLocks/>
          </p:cNvSpPr>
          <p:nvPr/>
        </p:nvSpPr>
        <p:spPr>
          <a:xfrm>
            <a:off x="8286433" y="4931003"/>
            <a:ext cx="48768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6AB342A-830E-438F-A6A8-BEDF509AB0A8}" type="slidenum">
              <a:rPr lang="en-US" sz="800" smtClean="0">
                <a:solidFill>
                  <a:schemeClr val="bg1"/>
                </a:solidFill>
              </a:rPr>
              <a:pPr algn="r"/>
              <a:t>3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5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7F20-552A-4B10-917F-8F59BEED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/>
          <a:lstStyle/>
          <a:p>
            <a:r>
              <a:rPr lang="en-US" dirty="0"/>
              <a:t>KNPL’s Requirement </a:t>
            </a:r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AE651B-7BBD-46E7-99D9-55F3924C50E3}"/>
              </a:ext>
            </a:extLst>
          </p:cNvPr>
          <p:cNvGrpSpPr/>
          <p:nvPr/>
        </p:nvGrpSpPr>
        <p:grpSpPr>
          <a:xfrm>
            <a:off x="323850" y="1015242"/>
            <a:ext cx="8496300" cy="3689276"/>
            <a:chOff x="323850" y="1015242"/>
            <a:chExt cx="8496300" cy="368927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70EC968-FDB5-476C-8D51-B223935EBF2B}"/>
                </a:ext>
              </a:extLst>
            </p:cNvPr>
            <p:cNvSpPr/>
            <p:nvPr/>
          </p:nvSpPr>
          <p:spPr>
            <a:xfrm>
              <a:off x="323850" y="1185162"/>
              <a:ext cx="8496300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AC7E217-BFD5-4869-BE3E-C06BBA22BC85}"/>
                </a:ext>
              </a:extLst>
            </p:cNvPr>
            <p:cNvSpPr/>
            <p:nvPr/>
          </p:nvSpPr>
          <p:spPr>
            <a:xfrm>
              <a:off x="748665" y="1015242"/>
              <a:ext cx="7143196" cy="287999"/>
            </a:xfrm>
            <a:custGeom>
              <a:avLst/>
              <a:gdLst>
                <a:gd name="connsiteX0" fmla="*/ 0 w 7143196"/>
                <a:gd name="connsiteY0" fmla="*/ 48001 h 287999"/>
                <a:gd name="connsiteX1" fmla="*/ 48001 w 7143196"/>
                <a:gd name="connsiteY1" fmla="*/ 0 h 287999"/>
                <a:gd name="connsiteX2" fmla="*/ 7095195 w 7143196"/>
                <a:gd name="connsiteY2" fmla="*/ 0 h 287999"/>
                <a:gd name="connsiteX3" fmla="*/ 7143196 w 7143196"/>
                <a:gd name="connsiteY3" fmla="*/ 48001 h 287999"/>
                <a:gd name="connsiteX4" fmla="*/ 7143196 w 7143196"/>
                <a:gd name="connsiteY4" fmla="*/ 239998 h 287999"/>
                <a:gd name="connsiteX5" fmla="*/ 7095195 w 7143196"/>
                <a:gd name="connsiteY5" fmla="*/ 287999 h 287999"/>
                <a:gd name="connsiteX6" fmla="*/ 48001 w 7143196"/>
                <a:gd name="connsiteY6" fmla="*/ 287999 h 287999"/>
                <a:gd name="connsiteX7" fmla="*/ 0 w 7143196"/>
                <a:gd name="connsiteY7" fmla="*/ 239998 h 287999"/>
                <a:gd name="connsiteX8" fmla="*/ 0 w 7143196"/>
                <a:gd name="connsiteY8" fmla="*/ 48001 h 2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196" h="287999">
                  <a:moveTo>
                    <a:pt x="0" y="48001"/>
                  </a:moveTo>
                  <a:cubicBezTo>
                    <a:pt x="0" y="21491"/>
                    <a:pt x="21491" y="0"/>
                    <a:pt x="48001" y="0"/>
                  </a:cubicBezTo>
                  <a:lnTo>
                    <a:pt x="7095195" y="0"/>
                  </a:lnTo>
                  <a:cubicBezTo>
                    <a:pt x="7121705" y="0"/>
                    <a:pt x="7143196" y="21491"/>
                    <a:pt x="7143196" y="48001"/>
                  </a:cubicBezTo>
                  <a:lnTo>
                    <a:pt x="7143196" y="239998"/>
                  </a:lnTo>
                  <a:cubicBezTo>
                    <a:pt x="7143196" y="266508"/>
                    <a:pt x="7121705" y="287999"/>
                    <a:pt x="7095195" y="287999"/>
                  </a:cubicBezTo>
                  <a:lnTo>
                    <a:pt x="48001" y="287999"/>
                  </a:lnTo>
                  <a:cubicBezTo>
                    <a:pt x="21491" y="287999"/>
                    <a:pt x="0" y="266508"/>
                    <a:pt x="0" y="239998"/>
                  </a:cubicBezTo>
                  <a:lnTo>
                    <a:pt x="0" y="48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857" tIns="14059" rIns="238857" bIns="14059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6 Racks in DC and 1 rack in NDR in same premises separate floors with 30KVA power at actuals 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7A022A-D2CF-441C-8667-20FF580D08C8}"/>
                </a:ext>
              </a:extLst>
            </p:cNvPr>
            <p:cNvSpPr/>
            <p:nvPr/>
          </p:nvSpPr>
          <p:spPr>
            <a:xfrm>
              <a:off x="323850" y="1599881"/>
              <a:ext cx="8496300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6615246-F655-475F-8675-B84BCB0F3074}"/>
                </a:ext>
              </a:extLst>
            </p:cNvPr>
            <p:cNvSpPr/>
            <p:nvPr/>
          </p:nvSpPr>
          <p:spPr>
            <a:xfrm>
              <a:off x="748665" y="1429962"/>
              <a:ext cx="7143196" cy="287999"/>
            </a:xfrm>
            <a:custGeom>
              <a:avLst/>
              <a:gdLst>
                <a:gd name="connsiteX0" fmla="*/ 0 w 7143196"/>
                <a:gd name="connsiteY0" fmla="*/ 48001 h 287999"/>
                <a:gd name="connsiteX1" fmla="*/ 48001 w 7143196"/>
                <a:gd name="connsiteY1" fmla="*/ 0 h 287999"/>
                <a:gd name="connsiteX2" fmla="*/ 7095195 w 7143196"/>
                <a:gd name="connsiteY2" fmla="*/ 0 h 287999"/>
                <a:gd name="connsiteX3" fmla="*/ 7143196 w 7143196"/>
                <a:gd name="connsiteY3" fmla="*/ 48001 h 287999"/>
                <a:gd name="connsiteX4" fmla="*/ 7143196 w 7143196"/>
                <a:gd name="connsiteY4" fmla="*/ 239998 h 287999"/>
                <a:gd name="connsiteX5" fmla="*/ 7095195 w 7143196"/>
                <a:gd name="connsiteY5" fmla="*/ 287999 h 287999"/>
                <a:gd name="connsiteX6" fmla="*/ 48001 w 7143196"/>
                <a:gd name="connsiteY6" fmla="*/ 287999 h 287999"/>
                <a:gd name="connsiteX7" fmla="*/ 0 w 7143196"/>
                <a:gd name="connsiteY7" fmla="*/ 239998 h 287999"/>
                <a:gd name="connsiteX8" fmla="*/ 0 w 7143196"/>
                <a:gd name="connsiteY8" fmla="*/ 48001 h 2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196" h="287999">
                  <a:moveTo>
                    <a:pt x="0" y="48001"/>
                  </a:moveTo>
                  <a:cubicBezTo>
                    <a:pt x="0" y="21491"/>
                    <a:pt x="21491" y="0"/>
                    <a:pt x="48001" y="0"/>
                  </a:cubicBezTo>
                  <a:lnTo>
                    <a:pt x="7095195" y="0"/>
                  </a:lnTo>
                  <a:cubicBezTo>
                    <a:pt x="7121705" y="0"/>
                    <a:pt x="7143196" y="21491"/>
                    <a:pt x="7143196" y="48001"/>
                  </a:cubicBezTo>
                  <a:lnTo>
                    <a:pt x="7143196" y="239998"/>
                  </a:lnTo>
                  <a:cubicBezTo>
                    <a:pt x="7143196" y="266508"/>
                    <a:pt x="7121705" y="287999"/>
                    <a:pt x="7095195" y="287999"/>
                  </a:cubicBezTo>
                  <a:lnTo>
                    <a:pt x="48001" y="287999"/>
                  </a:lnTo>
                  <a:cubicBezTo>
                    <a:pt x="21491" y="287999"/>
                    <a:pt x="0" y="266508"/>
                    <a:pt x="0" y="239998"/>
                  </a:cubicBezTo>
                  <a:lnTo>
                    <a:pt x="0" y="48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857" tIns="14059" rIns="238857" bIns="14059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RH&amp;E  support 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E334A7-F91E-48BF-94AB-114509E63A44}"/>
                </a:ext>
              </a:extLst>
            </p:cNvPr>
            <p:cNvSpPr/>
            <p:nvPr/>
          </p:nvSpPr>
          <p:spPr>
            <a:xfrm>
              <a:off x="323850" y="2014601"/>
              <a:ext cx="8496300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B1F3F5D-B609-443D-8F49-1490036DD4C8}"/>
                </a:ext>
              </a:extLst>
            </p:cNvPr>
            <p:cNvSpPr/>
            <p:nvPr/>
          </p:nvSpPr>
          <p:spPr>
            <a:xfrm>
              <a:off x="748665" y="1844681"/>
              <a:ext cx="7143196" cy="287999"/>
            </a:xfrm>
            <a:custGeom>
              <a:avLst/>
              <a:gdLst>
                <a:gd name="connsiteX0" fmla="*/ 0 w 7143196"/>
                <a:gd name="connsiteY0" fmla="*/ 48001 h 287999"/>
                <a:gd name="connsiteX1" fmla="*/ 48001 w 7143196"/>
                <a:gd name="connsiteY1" fmla="*/ 0 h 287999"/>
                <a:gd name="connsiteX2" fmla="*/ 7095195 w 7143196"/>
                <a:gd name="connsiteY2" fmla="*/ 0 h 287999"/>
                <a:gd name="connsiteX3" fmla="*/ 7143196 w 7143196"/>
                <a:gd name="connsiteY3" fmla="*/ 48001 h 287999"/>
                <a:gd name="connsiteX4" fmla="*/ 7143196 w 7143196"/>
                <a:gd name="connsiteY4" fmla="*/ 239998 h 287999"/>
                <a:gd name="connsiteX5" fmla="*/ 7095195 w 7143196"/>
                <a:gd name="connsiteY5" fmla="*/ 287999 h 287999"/>
                <a:gd name="connsiteX6" fmla="*/ 48001 w 7143196"/>
                <a:gd name="connsiteY6" fmla="*/ 287999 h 287999"/>
                <a:gd name="connsiteX7" fmla="*/ 0 w 7143196"/>
                <a:gd name="connsiteY7" fmla="*/ 239998 h 287999"/>
                <a:gd name="connsiteX8" fmla="*/ 0 w 7143196"/>
                <a:gd name="connsiteY8" fmla="*/ 48001 h 2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196" h="287999">
                  <a:moveTo>
                    <a:pt x="0" y="48001"/>
                  </a:moveTo>
                  <a:cubicBezTo>
                    <a:pt x="0" y="21491"/>
                    <a:pt x="21491" y="0"/>
                    <a:pt x="48001" y="0"/>
                  </a:cubicBezTo>
                  <a:lnTo>
                    <a:pt x="7095195" y="0"/>
                  </a:lnTo>
                  <a:cubicBezTo>
                    <a:pt x="7121705" y="0"/>
                    <a:pt x="7143196" y="21491"/>
                    <a:pt x="7143196" y="48001"/>
                  </a:cubicBezTo>
                  <a:lnTo>
                    <a:pt x="7143196" y="239998"/>
                  </a:lnTo>
                  <a:cubicBezTo>
                    <a:pt x="7143196" y="266508"/>
                    <a:pt x="7121705" y="287999"/>
                    <a:pt x="7095195" y="287999"/>
                  </a:cubicBezTo>
                  <a:lnTo>
                    <a:pt x="48001" y="287999"/>
                  </a:lnTo>
                  <a:cubicBezTo>
                    <a:pt x="21491" y="287999"/>
                    <a:pt x="0" y="266508"/>
                    <a:pt x="0" y="239998"/>
                  </a:cubicBezTo>
                  <a:lnTo>
                    <a:pt x="0" y="48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857" tIns="14059" rIns="238857" bIns="14059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2 seating place 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19D1C4-D462-4BAD-8E20-6ADA335C7190}"/>
                </a:ext>
              </a:extLst>
            </p:cNvPr>
            <p:cNvSpPr/>
            <p:nvPr/>
          </p:nvSpPr>
          <p:spPr>
            <a:xfrm>
              <a:off x="323850" y="2429320"/>
              <a:ext cx="8496300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433924D-61A1-4344-B885-ABB752B6F1EF}"/>
                </a:ext>
              </a:extLst>
            </p:cNvPr>
            <p:cNvSpPr/>
            <p:nvPr/>
          </p:nvSpPr>
          <p:spPr>
            <a:xfrm>
              <a:off x="748665" y="2259401"/>
              <a:ext cx="7143196" cy="287999"/>
            </a:xfrm>
            <a:custGeom>
              <a:avLst/>
              <a:gdLst>
                <a:gd name="connsiteX0" fmla="*/ 0 w 7143196"/>
                <a:gd name="connsiteY0" fmla="*/ 48001 h 287999"/>
                <a:gd name="connsiteX1" fmla="*/ 48001 w 7143196"/>
                <a:gd name="connsiteY1" fmla="*/ 0 h 287999"/>
                <a:gd name="connsiteX2" fmla="*/ 7095195 w 7143196"/>
                <a:gd name="connsiteY2" fmla="*/ 0 h 287999"/>
                <a:gd name="connsiteX3" fmla="*/ 7143196 w 7143196"/>
                <a:gd name="connsiteY3" fmla="*/ 48001 h 287999"/>
                <a:gd name="connsiteX4" fmla="*/ 7143196 w 7143196"/>
                <a:gd name="connsiteY4" fmla="*/ 239998 h 287999"/>
                <a:gd name="connsiteX5" fmla="*/ 7095195 w 7143196"/>
                <a:gd name="connsiteY5" fmla="*/ 287999 h 287999"/>
                <a:gd name="connsiteX6" fmla="*/ 48001 w 7143196"/>
                <a:gd name="connsiteY6" fmla="*/ 287999 h 287999"/>
                <a:gd name="connsiteX7" fmla="*/ 0 w 7143196"/>
                <a:gd name="connsiteY7" fmla="*/ 239998 h 287999"/>
                <a:gd name="connsiteX8" fmla="*/ 0 w 7143196"/>
                <a:gd name="connsiteY8" fmla="*/ 48001 h 2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196" h="287999">
                  <a:moveTo>
                    <a:pt x="0" y="48001"/>
                  </a:moveTo>
                  <a:cubicBezTo>
                    <a:pt x="0" y="21491"/>
                    <a:pt x="21491" y="0"/>
                    <a:pt x="48001" y="0"/>
                  </a:cubicBezTo>
                  <a:lnTo>
                    <a:pt x="7095195" y="0"/>
                  </a:lnTo>
                  <a:cubicBezTo>
                    <a:pt x="7121705" y="0"/>
                    <a:pt x="7143196" y="21491"/>
                    <a:pt x="7143196" y="48001"/>
                  </a:cubicBezTo>
                  <a:lnTo>
                    <a:pt x="7143196" y="239998"/>
                  </a:lnTo>
                  <a:cubicBezTo>
                    <a:pt x="7143196" y="266508"/>
                    <a:pt x="7121705" y="287999"/>
                    <a:pt x="7095195" y="287999"/>
                  </a:cubicBezTo>
                  <a:lnTo>
                    <a:pt x="48001" y="287999"/>
                  </a:lnTo>
                  <a:cubicBezTo>
                    <a:pt x="21491" y="287999"/>
                    <a:pt x="0" y="266508"/>
                    <a:pt x="0" y="239998"/>
                  </a:cubicBezTo>
                  <a:lnTo>
                    <a:pt x="0" y="48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857" tIns="14059" rIns="238857" bIns="14059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Offsite tape movement service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6031B1-F4FB-4E9A-AE36-36ECEB184C3C}"/>
                </a:ext>
              </a:extLst>
            </p:cNvPr>
            <p:cNvSpPr/>
            <p:nvPr/>
          </p:nvSpPr>
          <p:spPr>
            <a:xfrm>
              <a:off x="323850" y="2844040"/>
              <a:ext cx="8496300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E2648C0-3EFE-418B-8FB7-D669A599E104}"/>
                </a:ext>
              </a:extLst>
            </p:cNvPr>
            <p:cNvSpPr/>
            <p:nvPr/>
          </p:nvSpPr>
          <p:spPr>
            <a:xfrm>
              <a:off x="748665" y="2674120"/>
              <a:ext cx="7143196" cy="287999"/>
            </a:xfrm>
            <a:custGeom>
              <a:avLst/>
              <a:gdLst>
                <a:gd name="connsiteX0" fmla="*/ 0 w 7143196"/>
                <a:gd name="connsiteY0" fmla="*/ 48001 h 287999"/>
                <a:gd name="connsiteX1" fmla="*/ 48001 w 7143196"/>
                <a:gd name="connsiteY1" fmla="*/ 0 h 287999"/>
                <a:gd name="connsiteX2" fmla="*/ 7095195 w 7143196"/>
                <a:gd name="connsiteY2" fmla="*/ 0 h 287999"/>
                <a:gd name="connsiteX3" fmla="*/ 7143196 w 7143196"/>
                <a:gd name="connsiteY3" fmla="*/ 48001 h 287999"/>
                <a:gd name="connsiteX4" fmla="*/ 7143196 w 7143196"/>
                <a:gd name="connsiteY4" fmla="*/ 239998 h 287999"/>
                <a:gd name="connsiteX5" fmla="*/ 7095195 w 7143196"/>
                <a:gd name="connsiteY5" fmla="*/ 287999 h 287999"/>
                <a:gd name="connsiteX6" fmla="*/ 48001 w 7143196"/>
                <a:gd name="connsiteY6" fmla="*/ 287999 h 287999"/>
                <a:gd name="connsiteX7" fmla="*/ 0 w 7143196"/>
                <a:gd name="connsiteY7" fmla="*/ 239998 h 287999"/>
                <a:gd name="connsiteX8" fmla="*/ 0 w 7143196"/>
                <a:gd name="connsiteY8" fmla="*/ 48001 h 2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196" h="287999">
                  <a:moveTo>
                    <a:pt x="0" y="48001"/>
                  </a:moveTo>
                  <a:cubicBezTo>
                    <a:pt x="0" y="21491"/>
                    <a:pt x="21491" y="0"/>
                    <a:pt x="48001" y="0"/>
                  </a:cubicBezTo>
                  <a:lnTo>
                    <a:pt x="7095195" y="0"/>
                  </a:lnTo>
                  <a:cubicBezTo>
                    <a:pt x="7121705" y="0"/>
                    <a:pt x="7143196" y="21491"/>
                    <a:pt x="7143196" y="48001"/>
                  </a:cubicBezTo>
                  <a:lnTo>
                    <a:pt x="7143196" y="239998"/>
                  </a:lnTo>
                  <a:cubicBezTo>
                    <a:pt x="7143196" y="266508"/>
                    <a:pt x="7121705" y="287999"/>
                    <a:pt x="7095195" y="287999"/>
                  </a:cubicBezTo>
                  <a:lnTo>
                    <a:pt x="48001" y="287999"/>
                  </a:lnTo>
                  <a:cubicBezTo>
                    <a:pt x="21491" y="287999"/>
                    <a:pt x="0" y="266508"/>
                    <a:pt x="0" y="239998"/>
                  </a:cubicBezTo>
                  <a:lnTo>
                    <a:pt x="0" y="48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857" tIns="14059" rIns="238857" bIns="14059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STS as per revert from KNPL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EB3348-EAEB-4A7D-93DD-D1F08B749E94}"/>
                </a:ext>
              </a:extLst>
            </p:cNvPr>
            <p:cNvSpPr/>
            <p:nvPr/>
          </p:nvSpPr>
          <p:spPr>
            <a:xfrm>
              <a:off x="323850" y="3258759"/>
              <a:ext cx="8496300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77B76D-3CC2-49FB-B1D7-FCDA9DC79CF2}"/>
                </a:ext>
              </a:extLst>
            </p:cNvPr>
            <p:cNvSpPr/>
            <p:nvPr/>
          </p:nvSpPr>
          <p:spPr>
            <a:xfrm>
              <a:off x="748665" y="3088840"/>
              <a:ext cx="7143196" cy="287999"/>
            </a:xfrm>
            <a:custGeom>
              <a:avLst/>
              <a:gdLst>
                <a:gd name="connsiteX0" fmla="*/ 0 w 7143196"/>
                <a:gd name="connsiteY0" fmla="*/ 48001 h 287999"/>
                <a:gd name="connsiteX1" fmla="*/ 48001 w 7143196"/>
                <a:gd name="connsiteY1" fmla="*/ 0 h 287999"/>
                <a:gd name="connsiteX2" fmla="*/ 7095195 w 7143196"/>
                <a:gd name="connsiteY2" fmla="*/ 0 h 287999"/>
                <a:gd name="connsiteX3" fmla="*/ 7143196 w 7143196"/>
                <a:gd name="connsiteY3" fmla="*/ 48001 h 287999"/>
                <a:gd name="connsiteX4" fmla="*/ 7143196 w 7143196"/>
                <a:gd name="connsiteY4" fmla="*/ 239998 h 287999"/>
                <a:gd name="connsiteX5" fmla="*/ 7095195 w 7143196"/>
                <a:gd name="connsiteY5" fmla="*/ 287999 h 287999"/>
                <a:gd name="connsiteX6" fmla="*/ 48001 w 7143196"/>
                <a:gd name="connsiteY6" fmla="*/ 287999 h 287999"/>
                <a:gd name="connsiteX7" fmla="*/ 0 w 7143196"/>
                <a:gd name="connsiteY7" fmla="*/ 239998 h 287999"/>
                <a:gd name="connsiteX8" fmla="*/ 0 w 7143196"/>
                <a:gd name="connsiteY8" fmla="*/ 48001 h 2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196" h="287999">
                  <a:moveTo>
                    <a:pt x="0" y="48001"/>
                  </a:moveTo>
                  <a:cubicBezTo>
                    <a:pt x="0" y="21491"/>
                    <a:pt x="21491" y="0"/>
                    <a:pt x="48001" y="0"/>
                  </a:cubicBezTo>
                  <a:lnTo>
                    <a:pt x="7095195" y="0"/>
                  </a:lnTo>
                  <a:cubicBezTo>
                    <a:pt x="7121705" y="0"/>
                    <a:pt x="7143196" y="21491"/>
                    <a:pt x="7143196" y="48001"/>
                  </a:cubicBezTo>
                  <a:lnTo>
                    <a:pt x="7143196" y="239998"/>
                  </a:lnTo>
                  <a:cubicBezTo>
                    <a:pt x="7143196" y="266508"/>
                    <a:pt x="7121705" y="287999"/>
                    <a:pt x="7095195" y="287999"/>
                  </a:cubicBezTo>
                  <a:lnTo>
                    <a:pt x="48001" y="287999"/>
                  </a:lnTo>
                  <a:cubicBezTo>
                    <a:pt x="21491" y="287999"/>
                    <a:pt x="0" y="266508"/>
                    <a:pt x="0" y="239998"/>
                  </a:cubicBezTo>
                  <a:lnTo>
                    <a:pt x="0" y="48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857" tIns="14059" rIns="238857" bIns="14059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100" kern="1200" dirty="0">
                  <a:solidFill>
                    <a:schemeClr val="tx1"/>
                  </a:solidFill>
                </a:rPr>
                <a:t>Cross connect for service providers: SIFY, Airtel, TCL and BSNL for DC and NDR</a:t>
              </a:r>
              <a:endParaRPr lang="en-IN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214E3-3946-44BC-A1D8-F7ECF10A01A9}"/>
                </a:ext>
              </a:extLst>
            </p:cNvPr>
            <p:cNvSpPr/>
            <p:nvPr/>
          </p:nvSpPr>
          <p:spPr>
            <a:xfrm>
              <a:off x="323850" y="3673479"/>
              <a:ext cx="8496300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157AD2-9F5E-43D2-A5EF-3456CF0B2D41}"/>
                </a:ext>
              </a:extLst>
            </p:cNvPr>
            <p:cNvSpPr/>
            <p:nvPr/>
          </p:nvSpPr>
          <p:spPr>
            <a:xfrm>
              <a:off x="748665" y="3503559"/>
              <a:ext cx="7143196" cy="287999"/>
            </a:xfrm>
            <a:custGeom>
              <a:avLst/>
              <a:gdLst>
                <a:gd name="connsiteX0" fmla="*/ 0 w 7143196"/>
                <a:gd name="connsiteY0" fmla="*/ 48001 h 287999"/>
                <a:gd name="connsiteX1" fmla="*/ 48001 w 7143196"/>
                <a:gd name="connsiteY1" fmla="*/ 0 h 287999"/>
                <a:gd name="connsiteX2" fmla="*/ 7095195 w 7143196"/>
                <a:gd name="connsiteY2" fmla="*/ 0 h 287999"/>
                <a:gd name="connsiteX3" fmla="*/ 7143196 w 7143196"/>
                <a:gd name="connsiteY3" fmla="*/ 48001 h 287999"/>
                <a:gd name="connsiteX4" fmla="*/ 7143196 w 7143196"/>
                <a:gd name="connsiteY4" fmla="*/ 239998 h 287999"/>
                <a:gd name="connsiteX5" fmla="*/ 7095195 w 7143196"/>
                <a:gd name="connsiteY5" fmla="*/ 287999 h 287999"/>
                <a:gd name="connsiteX6" fmla="*/ 48001 w 7143196"/>
                <a:gd name="connsiteY6" fmla="*/ 287999 h 287999"/>
                <a:gd name="connsiteX7" fmla="*/ 0 w 7143196"/>
                <a:gd name="connsiteY7" fmla="*/ 239998 h 287999"/>
                <a:gd name="connsiteX8" fmla="*/ 0 w 7143196"/>
                <a:gd name="connsiteY8" fmla="*/ 48001 h 2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196" h="287999">
                  <a:moveTo>
                    <a:pt x="0" y="48001"/>
                  </a:moveTo>
                  <a:cubicBezTo>
                    <a:pt x="0" y="21491"/>
                    <a:pt x="21491" y="0"/>
                    <a:pt x="48001" y="0"/>
                  </a:cubicBezTo>
                  <a:lnTo>
                    <a:pt x="7095195" y="0"/>
                  </a:lnTo>
                  <a:cubicBezTo>
                    <a:pt x="7121705" y="0"/>
                    <a:pt x="7143196" y="21491"/>
                    <a:pt x="7143196" y="48001"/>
                  </a:cubicBezTo>
                  <a:lnTo>
                    <a:pt x="7143196" y="239998"/>
                  </a:lnTo>
                  <a:cubicBezTo>
                    <a:pt x="7143196" y="266508"/>
                    <a:pt x="7121705" y="287999"/>
                    <a:pt x="7095195" y="287999"/>
                  </a:cubicBezTo>
                  <a:lnTo>
                    <a:pt x="48001" y="287999"/>
                  </a:lnTo>
                  <a:cubicBezTo>
                    <a:pt x="21491" y="287999"/>
                    <a:pt x="0" y="266508"/>
                    <a:pt x="0" y="239998"/>
                  </a:cubicBezTo>
                  <a:lnTo>
                    <a:pt x="0" y="48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857" tIns="14059" rIns="238857" bIns="14059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Monitoring of links to be done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8B35BF-04A7-414D-9FB0-C15CE8EC2313}"/>
                </a:ext>
              </a:extLst>
            </p:cNvPr>
            <p:cNvSpPr/>
            <p:nvPr/>
          </p:nvSpPr>
          <p:spPr>
            <a:xfrm>
              <a:off x="323850" y="4088198"/>
              <a:ext cx="8496300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B1093D4-35CC-4B9A-A47C-DB80DEB18E09}"/>
                </a:ext>
              </a:extLst>
            </p:cNvPr>
            <p:cNvSpPr/>
            <p:nvPr/>
          </p:nvSpPr>
          <p:spPr>
            <a:xfrm>
              <a:off x="748665" y="3918279"/>
              <a:ext cx="7143196" cy="287999"/>
            </a:xfrm>
            <a:custGeom>
              <a:avLst/>
              <a:gdLst>
                <a:gd name="connsiteX0" fmla="*/ 0 w 7143196"/>
                <a:gd name="connsiteY0" fmla="*/ 48001 h 287999"/>
                <a:gd name="connsiteX1" fmla="*/ 48001 w 7143196"/>
                <a:gd name="connsiteY1" fmla="*/ 0 h 287999"/>
                <a:gd name="connsiteX2" fmla="*/ 7095195 w 7143196"/>
                <a:gd name="connsiteY2" fmla="*/ 0 h 287999"/>
                <a:gd name="connsiteX3" fmla="*/ 7143196 w 7143196"/>
                <a:gd name="connsiteY3" fmla="*/ 48001 h 287999"/>
                <a:gd name="connsiteX4" fmla="*/ 7143196 w 7143196"/>
                <a:gd name="connsiteY4" fmla="*/ 239998 h 287999"/>
                <a:gd name="connsiteX5" fmla="*/ 7095195 w 7143196"/>
                <a:gd name="connsiteY5" fmla="*/ 287999 h 287999"/>
                <a:gd name="connsiteX6" fmla="*/ 48001 w 7143196"/>
                <a:gd name="connsiteY6" fmla="*/ 287999 h 287999"/>
                <a:gd name="connsiteX7" fmla="*/ 0 w 7143196"/>
                <a:gd name="connsiteY7" fmla="*/ 239998 h 287999"/>
                <a:gd name="connsiteX8" fmla="*/ 0 w 7143196"/>
                <a:gd name="connsiteY8" fmla="*/ 48001 h 2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196" h="287999">
                  <a:moveTo>
                    <a:pt x="0" y="48001"/>
                  </a:moveTo>
                  <a:cubicBezTo>
                    <a:pt x="0" y="21491"/>
                    <a:pt x="21491" y="0"/>
                    <a:pt x="48001" y="0"/>
                  </a:cubicBezTo>
                  <a:lnTo>
                    <a:pt x="7095195" y="0"/>
                  </a:lnTo>
                  <a:cubicBezTo>
                    <a:pt x="7121705" y="0"/>
                    <a:pt x="7143196" y="21491"/>
                    <a:pt x="7143196" y="48001"/>
                  </a:cubicBezTo>
                  <a:lnTo>
                    <a:pt x="7143196" y="239998"/>
                  </a:lnTo>
                  <a:cubicBezTo>
                    <a:pt x="7143196" y="266508"/>
                    <a:pt x="7121705" y="287999"/>
                    <a:pt x="7095195" y="287999"/>
                  </a:cubicBezTo>
                  <a:lnTo>
                    <a:pt x="48001" y="287999"/>
                  </a:lnTo>
                  <a:cubicBezTo>
                    <a:pt x="21491" y="287999"/>
                    <a:pt x="0" y="266508"/>
                    <a:pt x="0" y="239998"/>
                  </a:cubicBezTo>
                  <a:lnTo>
                    <a:pt x="0" y="48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857" tIns="14059" rIns="238857" bIns="14059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IP needs to be as it is 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0539F8-06A1-4101-B7FC-48994DCDAFEC}"/>
                </a:ext>
              </a:extLst>
            </p:cNvPr>
            <p:cNvSpPr/>
            <p:nvPr/>
          </p:nvSpPr>
          <p:spPr>
            <a:xfrm>
              <a:off x="323850" y="4502918"/>
              <a:ext cx="8496300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78C64D-5436-4843-A036-D74CB0EB7110}"/>
                </a:ext>
              </a:extLst>
            </p:cNvPr>
            <p:cNvSpPr/>
            <p:nvPr/>
          </p:nvSpPr>
          <p:spPr>
            <a:xfrm>
              <a:off x="748665" y="4332998"/>
              <a:ext cx="7143196" cy="287999"/>
            </a:xfrm>
            <a:custGeom>
              <a:avLst/>
              <a:gdLst>
                <a:gd name="connsiteX0" fmla="*/ 0 w 7143196"/>
                <a:gd name="connsiteY0" fmla="*/ 48001 h 287999"/>
                <a:gd name="connsiteX1" fmla="*/ 48001 w 7143196"/>
                <a:gd name="connsiteY1" fmla="*/ 0 h 287999"/>
                <a:gd name="connsiteX2" fmla="*/ 7095195 w 7143196"/>
                <a:gd name="connsiteY2" fmla="*/ 0 h 287999"/>
                <a:gd name="connsiteX3" fmla="*/ 7143196 w 7143196"/>
                <a:gd name="connsiteY3" fmla="*/ 48001 h 287999"/>
                <a:gd name="connsiteX4" fmla="*/ 7143196 w 7143196"/>
                <a:gd name="connsiteY4" fmla="*/ 239998 h 287999"/>
                <a:gd name="connsiteX5" fmla="*/ 7095195 w 7143196"/>
                <a:gd name="connsiteY5" fmla="*/ 287999 h 287999"/>
                <a:gd name="connsiteX6" fmla="*/ 48001 w 7143196"/>
                <a:gd name="connsiteY6" fmla="*/ 287999 h 287999"/>
                <a:gd name="connsiteX7" fmla="*/ 0 w 7143196"/>
                <a:gd name="connsiteY7" fmla="*/ 239998 h 287999"/>
                <a:gd name="connsiteX8" fmla="*/ 0 w 7143196"/>
                <a:gd name="connsiteY8" fmla="*/ 48001 h 2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196" h="287999">
                  <a:moveTo>
                    <a:pt x="0" y="48001"/>
                  </a:moveTo>
                  <a:cubicBezTo>
                    <a:pt x="0" y="21491"/>
                    <a:pt x="21491" y="0"/>
                    <a:pt x="48001" y="0"/>
                  </a:cubicBezTo>
                  <a:lnTo>
                    <a:pt x="7095195" y="0"/>
                  </a:lnTo>
                  <a:cubicBezTo>
                    <a:pt x="7121705" y="0"/>
                    <a:pt x="7143196" y="21491"/>
                    <a:pt x="7143196" y="48001"/>
                  </a:cubicBezTo>
                  <a:lnTo>
                    <a:pt x="7143196" y="239998"/>
                  </a:lnTo>
                  <a:cubicBezTo>
                    <a:pt x="7143196" y="266508"/>
                    <a:pt x="7121705" y="287999"/>
                    <a:pt x="7095195" y="287999"/>
                  </a:cubicBezTo>
                  <a:lnTo>
                    <a:pt x="48001" y="287999"/>
                  </a:lnTo>
                  <a:cubicBezTo>
                    <a:pt x="21491" y="287999"/>
                    <a:pt x="0" y="266508"/>
                    <a:pt x="0" y="239998"/>
                  </a:cubicBezTo>
                  <a:lnTo>
                    <a:pt x="0" y="48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8857" tIns="14059" rIns="238857" bIns="14059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Dedicated cage for Rack space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302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9555-EE3C-41B0-83E0-E5C3182B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D46ACE-6D2E-4504-8305-E906A325DB07}"/>
              </a:ext>
            </a:extLst>
          </p:cNvPr>
          <p:cNvGrpSpPr/>
          <p:nvPr/>
        </p:nvGrpSpPr>
        <p:grpSpPr>
          <a:xfrm>
            <a:off x="324000" y="987885"/>
            <a:ext cx="6069763" cy="3743992"/>
            <a:chOff x="324000" y="987885"/>
            <a:chExt cx="6069763" cy="37439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AA2725-1223-4C31-A313-67943F05056A}"/>
                </a:ext>
              </a:extLst>
            </p:cNvPr>
            <p:cNvSpPr/>
            <p:nvPr/>
          </p:nvSpPr>
          <p:spPr>
            <a:xfrm>
              <a:off x="324000" y="1121804"/>
              <a:ext cx="6069763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510ECC3-491C-44E7-AF49-44917F191961}"/>
                </a:ext>
              </a:extLst>
            </p:cNvPr>
            <p:cNvSpPr/>
            <p:nvPr/>
          </p:nvSpPr>
          <p:spPr>
            <a:xfrm>
              <a:off x="514945" y="987885"/>
              <a:ext cx="5444583" cy="251999"/>
            </a:xfrm>
            <a:custGeom>
              <a:avLst/>
              <a:gdLst>
                <a:gd name="connsiteX0" fmla="*/ 0 w 5444583"/>
                <a:gd name="connsiteY0" fmla="*/ 42001 h 251999"/>
                <a:gd name="connsiteX1" fmla="*/ 42001 w 5444583"/>
                <a:gd name="connsiteY1" fmla="*/ 0 h 251999"/>
                <a:gd name="connsiteX2" fmla="*/ 5402582 w 5444583"/>
                <a:gd name="connsiteY2" fmla="*/ 0 h 251999"/>
                <a:gd name="connsiteX3" fmla="*/ 5444583 w 5444583"/>
                <a:gd name="connsiteY3" fmla="*/ 42001 h 251999"/>
                <a:gd name="connsiteX4" fmla="*/ 5444583 w 5444583"/>
                <a:gd name="connsiteY4" fmla="*/ 209998 h 251999"/>
                <a:gd name="connsiteX5" fmla="*/ 5402582 w 5444583"/>
                <a:gd name="connsiteY5" fmla="*/ 251999 h 251999"/>
                <a:gd name="connsiteX6" fmla="*/ 42001 w 5444583"/>
                <a:gd name="connsiteY6" fmla="*/ 251999 h 251999"/>
                <a:gd name="connsiteX7" fmla="*/ 0 w 5444583"/>
                <a:gd name="connsiteY7" fmla="*/ 209998 h 251999"/>
                <a:gd name="connsiteX8" fmla="*/ 0 w 5444583"/>
                <a:gd name="connsiteY8" fmla="*/ 42001 h 2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4583" h="251999">
                  <a:moveTo>
                    <a:pt x="0" y="42001"/>
                  </a:moveTo>
                  <a:cubicBezTo>
                    <a:pt x="0" y="18804"/>
                    <a:pt x="18804" y="0"/>
                    <a:pt x="42001" y="0"/>
                  </a:cubicBezTo>
                  <a:lnTo>
                    <a:pt x="5402582" y="0"/>
                  </a:lnTo>
                  <a:cubicBezTo>
                    <a:pt x="5425779" y="0"/>
                    <a:pt x="5444583" y="18804"/>
                    <a:pt x="5444583" y="42001"/>
                  </a:cubicBezTo>
                  <a:lnTo>
                    <a:pt x="5444583" y="209998"/>
                  </a:lnTo>
                  <a:cubicBezTo>
                    <a:pt x="5444583" y="233195"/>
                    <a:pt x="5425779" y="251999"/>
                    <a:pt x="5402582" y="251999"/>
                  </a:cubicBezTo>
                  <a:lnTo>
                    <a:pt x="42001" y="251999"/>
                  </a:lnTo>
                  <a:cubicBezTo>
                    <a:pt x="18804" y="251999"/>
                    <a:pt x="0" y="233195"/>
                    <a:pt x="0" y="209998"/>
                  </a:cubicBezTo>
                  <a:lnTo>
                    <a:pt x="0" y="42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898" tIns="12302" rIns="172898" bIns="12302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6 Racks in @ Tier 3 Airoli DC 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11A175-CA5F-451E-97D2-F2D144DEE6CD}"/>
                </a:ext>
              </a:extLst>
            </p:cNvPr>
            <p:cNvSpPr/>
            <p:nvPr/>
          </p:nvSpPr>
          <p:spPr>
            <a:xfrm>
              <a:off x="324000" y="1500523"/>
              <a:ext cx="6069763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F8F29A1-A0AB-4028-B400-E245A4320BD8}"/>
                </a:ext>
              </a:extLst>
            </p:cNvPr>
            <p:cNvSpPr/>
            <p:nvPr/>
          </p:nvSpPr>
          <p:spPr>
            <a:xfrm>
              <a:off x="514945" y="1366604"/>
              <a:ext cx="5444583" cy="251999"/>
            </a:xfrm>
            <a:custGeom>
              <a:avLst/>
              <a:gdLst>
                <a:gd name="connsiteX0" fmla="*/ 0 w 5444583"/>
                <a:gd name="connsiteY0" fmla="*/ 42001 h 251999"/>
                <a:gd name="connsiteX1" fmla="*/ 42001 w 5444583"/>
                <a:gd name="connsiteY1" fmla="*/ 0 h 251999"/>
                <a:gd name="connsiteX2" fmla="*/ 5402582 w 5444583"/>
                <a:gd name="connsiteY2" fmla="*/ 0 h 251999"/>
                <a:gd name="connsiteX3" fmla="*/ 5444583 w 5444583"/>
                <a:gd name="connsiteY3" fmla="*/ 42001 h 251999"/>
                <a:gd name="connsiteX4" fmla="*/ 5444583 w 5444583"/>
                <a:gd name="connsiteY4" fmla="*/ 209998 h 251999"/>
                <a:gd name="connsiteX5" fmla="*/ 5402582 w 5444583"/>
                <a:gd name="connsiteY5" fmla="*/ 251999 h 251999"/>
                <a:gd name="connsiteX6" fmla="*/ 42001 w 5444583"/>
                <a:gd name="connsiteY6" fmla="*/ 251999 h 251999"/>
                <a:gd name="connsiteX7" fmla="*/ 0 w 5444583"/>
                <a:gd name="connsiteY7" fmla="*/ 209998 h 251999"/>
                <a:gd name="connsiteX8" fmla="*/ 0 w 5444583"/>
                <a:gd name="connsiteY8" fmla="*/ 42001 h 2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4583" h="251999">
                  <a:moveTo>
                    <a:pt x="0" y="42001"/>
                  </a:moveTo>
                  <a:cubicBezTo>
                    <a:pt x="0" y="18804"/>
                    <a:pt x="18804" y="0"/>
                    <a:pt x="42001" y="0"/>
                  </a:cubicBezTo>
                  <a:lnTo>
                    <a:pt x="5402582" y="0"/>
                  </a:lnTo>
                  <a:cubicBezTo>
                    <a:pt x="5425779" y="0"/>
                    <a:pt x="5444583" y="18804"/>
                    <a:pt x="5444583" y="42001"/>
                  </a:cubicBezTo>
                  <a:lnTo>
                    <a:pt x="5444583" y="209998"/>
                  </a:lnTo>
                  <a:cubicBezTo>
                    <a:pt x="5444583" y="233195"/>
                    <a:pt x="5425779" y="251999"/>
                    <a:pt x="5402582" y="251999"/>
                  </a:cubicBezTo>
                  <a:lnTo>
                    <a:pt x="42001" y="251999"/>
                  </a:lnTo>
                  <a:cubicBezTo>
                    <a:pt x="18804" y="251999"/>
                    <a:pt x="0" y="233195"/>
                    <a:pt x="0" y="209998"/>
                  </a:cubicBezTo>
                  <a:lnTo>
                    <a:pt x="0" y="42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898" tIns="12302" rIns="172898" bIns="12302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1 rack in NDR in same premises on separate floor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A93E3A-6B7B-4E7D-B64C-A47318DB09C7}"/>
                </a:ext>
              </a:extLst>
            </p:cNvPr>
            <p:cNvSpPr/>
            <p:nvPr/>
          </p:nvSpPr>
          <p:spPr>
            <a:xfrm>
              <a:off x="324000" y="1879242"/>
              <a:ext cx="6069763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B5ABFD-9B9B-426D-9DC9-D31D2BB7F50F}"/>
                </a:ext>
              </a:extLst>
            </p:cNvPr>
            <p:cNvSpPr/>
            <p:nvPr/>
          </p:nvSpPr>
          <p:spPr>
            <a:xfrm>
              <a:off x="514945" y="1745323"/>
              <a:ext cx="5444583" cy="251999"/>
            </a:xfrm>
            <a:custGeom>
              <a:avLst/>
              <a:gdLst>
                <a:gd name="connsiteX0" fmla="*/ 0 w 5444583"/>
                <a:gd name="connsiteY0" fmla="*/ 42001 h 251999"/>
                <a:gd name="connsiteX1" fmla="*/ 42001 w 5444583"/>
                <a:gd name="connsiteY1" fmla="*/ 0 h 251999"/>
                <a:gd name="connsiteX2" fmla="*/ 5402582 w 5444583"/>
                <a:gd name="connsiteY2" fmla="*/ 0 h 251999"/>
                <a:gd name="connsiteX3" fmla="*/ 5444583 w 5444583"/>
                <a:gd name="connsiteY3" fmla="*/ 42001 h 251999"/>
                <a:gd name="connsiteX4" fmla="*/ 5444583 w 5444583"/>
                <a:gd name="connsiteY4" fmla="*/ 209998 h 251999"/>
                <a:gd name="connsiteX5" fmla="*/ 5402582 w 5444583"/>
                <a:gd name="connsiteY5" fmla="*/ 251999 h 251999"/>
                <a:gd name="connsiteX6" fmla="*/ 42001 w 5444583"/>
                <a:gd name="connsiteY6" fmla="*/ 251999 h 251999"/>
                <a:gd name="connsiteX7" fmla="*/ 0 w 5444583"/>
                <a:gd name="connsiteY7" fmla="*/ 209998 h 251999"/>
                <a:gd name="connsiteX8" fmla="*/ 0 w 5444583"/>
                <a:gd name="connsiteY8" fmla="*/ 42001 h 2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4583" h="251999">
                  <a:moveTo>
                    <a:pt x="0" y="42001"/>
                  </a:moveTo>
                  <a:cubicBezTo>
                    <a:pt x="0" y="18804"/>
                    <a:pt x="18804" y="0"/>
                    <a:pt x="42001" y="0"/>
                  </a:cubicBezTo>
                  <a:lnTo>
                    <a:pt x="5402582" y="0"/>
                  </a:lnTo>
                  <a:cubicBezTo>
                    <a:pt x="5425779" y="0"/>
                    <a:pt x="5444583" y="18804"/>
                    <a:pt x="5444583" y="42001"/>
                  </a:cubicBezTo>
                  <a:lnTo>
                    <a:pt x="5444583" y="209998"/>
                  </a:lnTo>
                  <a:cubicBezTo>
                    <a:pt x="5444583" y="233195"/>
                    <a:pt x="5425779" y="251999"/>
                    <a:pt x="5402582" y="251999"/>
                  </a:cubicBezTo>
                  <a:lnTo>
                    <a:pt x="42001" y="251999"/>
                  </a:lnTo>
                  <a:cubicBezTo>
                    <a:pt x="18804" y="251999"/>
                    <a:pt x="0" y="233195"/>
                    <a:pt x="0" y="209998"/>
                  </a:cubicBezTo>
                  <a:lnTo>
                    <a:pt x="0" y="42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898" tIns="12302" rIns="172898" bIns="12302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Power at actuals 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753434-2C4E-434E-881A-38761806B194}"/>
                </a:ext>
              </a:extLst>
            </p:cNvPr>
            <p:cNvSpPr/>
            <p:nvPr/>
          </p:nvSpPr>
          <p:spPr>
            <a:xfrm>
              <a:off x="324000" y="2257962"/>
              <a:ext cx="6069763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F308A6-A826-416D-9CB6-2DEDF3688453}"/>
                </a:ext>
              </a:extLst>
            </p:cNvPr>
            <p:cNvSpPr/>
            <p:nvPr/>
          </p:nvSpPr>
          <p:spPr>
            <a:xfrm>
              <a:off x="514945" y="2124042"/>
              <a:ext cx="5444583" cy="251999"/>
            </a:xfrm>
            <a:custGeom>
              <a:avLst/>
              <a:gdLst>
                <a:gd name="connsiteX0" fmla="*/ 0 w 5444583"/>
                <a:gd name="connsiteY0" fmla="*/ 42001 h 251999"/>
                <a:gd name="connsiteX1" fmla="*/ 42001 w 5444583"/>
                <a:gd name="connsiteY1" fmla="*/ 0 h 251999"/>
                <a:gd name="connsiteX2" fmla="*/ 5402582 w 5444583"/>
                <a:gd name="connsiteY2" fmla="*/ 0 h 251999"/>
                <a:gd name="connsiteX3" fmla="*/ 5444583 w 5444583"/>
                <a:gd name="connsiteY3" fmla="*/ 42001 h 251999"/>
                <a:gd name="connsiteX4" fmla="*/ 5444583 w 5444583"/>
                <a:gd name="connsiteY4" fmla="*/ 209998 h 251999"/>
                <a:gd name="connsiteX5" fmla="*/ 5402582 w 5444583"/>
                <a:gd name="connsiteY5" fmla="*/ 251999 h 251999"/>
                <a:gd name="connsiteX6" fmla="*/ 42001 w 5444583"/>
                <a:gd name="connsiteY6" fmla="*/ 251999 h 251999"/>
                <a:gd name="connsiteX7" fmla="*/ 0 w 5444583"/>
                <a:gd name="connsiteY7" fmla="*/ 209998 h 251999"/>
                <a:gd name="connsiteX8" fmla="*/ 0 w 5444583"/>
                <a:gd name="connsiteY8" fmla="*/ 42001 h 2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4583" h="251999">
                  <a:moveTo>
                    <a:pt x="0" y="42001"/>
                  </a:moveTo>
                  <a:cubicBezTo>
                    <a:pt x="0" y="18804"/>
                    <a:pt x="18804" y="0"/>
                    <a:pt x="42001" y="0"/>
                  </a:cubicBezTo>
                  <a:lnTo>
                    <a:pt x="5402582" y="0"/>
                  </a:lnTo>
                  <a:cubicBezTo>
                    <a:pt x="5425779" y="0"/>
                    <a:pt x="5444583" y="18804"/>
                    <a:pt x="5444583" y="42001"/>
                  </a:cubicBezTo>
                  <a:lnTo>
                    <a:pt x="5444583" y="209998"/>
                  </a:lnTo>
                  <a:cubicBezTo>
                    <a:pt x="5444583" y="233195"/>
                    <a:pt x="5425779" y="251999"/>
                    <a:pt x="5402582" y="251999"/>
                  </a:cubicBezTo>
                  <a:lnTo>
                    <a:pt x="42001" y="251999"/>
                  </a:lnTo>
                  <a:cubicBezTo>
                    <a:pt x="18804" y="251999"/>
                    <a:pt x="0" y="233195"/>
                    <a:pt x="0" y="209998"/>
                  </a:cubicBezTo>
                  <a:lnTo>
                    <a:pt x="0" y="42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898" tIns="12302" rIns="172898" bIns="12302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RH&amp;E  support 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FB0276-32C1-4C90-B906-81A1C5CB2422}"/>
                </a:ext>
              </a:extLst>
            </p:cNvPr>
            <p:cNvSpPr/>
            <p:nvPr/>
          </p:nvSpPr>
          <p:spPr>
            <a:xfrm>
              <a:off x="324000" y="2636681"/>
              <a:ext cx="6069763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E015A30-BD4B-4EBC-89FB-1FEAB56463CE}"/>
                </a:ext>
              </a:extLst>
            </p:cNvPr>
            <p:cNvSpPr/>
            <p:nvPr/>
          </p:nvSpPr>
          <p:spPr>
            <a:xfrm>
              <a:off x="514945" y="2502762"/>
              <a:ext cx="5444583" cy="251999"/>
            </a:xfrm>
            <a:custGeom>
              <a:avLst/>
              <a:gdLst>
                <a:gd name="connsiteX0" fmla="*/ 0 w 5444583"/>
                <a:gd name="connsiteY0" fmla="*/ 42001 h 251999"/>
                <a:gd name="connsiteX1" fmla="*/ 42001 w 5444583"/>
                <a:gd name="connsiteY1" fmla="*/ 0 h 251999"/>
                <a:gd name="connsiteX2" fmla="*/ 5402582 w 5444583"/>
                <a:gd name="connsiteY2" fmla="*/ 0 h 251999"/>
                <a:gd name="connsiteX3" fmla="*/ 5444583 w 5444583"/>
                <a:gd name="connsiteY3" fmla="*/ 42001 h 251999"/>
                <a:gd name="connsiteX4" fmla="*/ 5444583 w 5444583"/>
                <a:gd name="connsiteY4" fmla="*/ 209998 h 251999"/>
                <a:gd name="connsiteX5" fmla="*/ 5402582 w 5444583"/>
                <a:gd name="connsiteY5" fmla="*/ 251999 h 251999"/>
                <a:gd name="connsiteX6" fmla="*/ 42001 w 5444583"/>
                <a:gd name="connsiteY6" fmla="*/ 251999 h 251999"/>
                <a:gd name="connsiteX7" fmla="*/ 0 w 5444583"/>
                <a:gd name="connsiteY7" fmla="*/ 209998 h 251999"/>
                <a:gd name="connsiteX8" fmla="*/ 0 w 5444583"/>
                <a:gd name="connsiteY8" fmla="*/ 42001 h 2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4583" h="251999">
                  <a:moveTo>
                    <a:pt x="0" y="42001"/>
                  </a:moveTo>
                  <a:cubicBezTo>
                    <a:pt x="0" y="18804"/>
                    <a:pt x="18804" y="0"/>
                    <a:pt x="42001" y="0"/>
                  </a:cubicBezTo>
                  <a:lnTo>
                    <a:pt x="5402582" y="0"/>
                  </a:lnTo>
                  <a:cubicBezTo>
                    <a:pt x="5425779" y="0"/>
                    <a:pt x="5444583" y="18804"/>
                    <a:pt x="5444583" y="42001"/>
                  </a:cubicBezTo>
                  <a:lnTo>
                    <a:pt x="5444583" y="209998"/>
                  </a:lnTo>
                  <a:cubicBezTo>
                    <a:pt x="5444583" y="233195"/>
                    <a:pt x="5425779" y="251999"/>
                    <a:pt x="5402582" y="251999"/>
                  </a:cubicBezTo>
                  <a:lnTo>
                    <a:pt x="42001" y="251999"/>
                  </a:lnTo>
                  <a:cubicBezTo>
                    <a:pt x="18804" y="251999"/>
                    <a:pt x="0" y="233195"/>
                    <a:pt x="0" y="209998"/>
                  </a:cubicBezTo>
                  <a:lnTo>
                    <a:pt x="0" y="42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898" tIns="12302" rIns="172898" bIns="12302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2 seating place 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8E888F3-A547-4AFB-9AC8-6ED7C3EB845F}"/>
                </a:ext>
              </a:extLst>
            </p:cNvPr>
            <p:cNvSpPr/>
            <p:nvPr/>
          </p:nvSpPr>
          <p:spPr>
            <a:xfrm>
              <a:off x="324000" y="3015400"/>
              <a:ext cx="6069763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71ADCD0-BEB8-456E-8B60-3EB3C71B6FF7}"/>
                </a:ext>
              </a:extLst>
            </p:cNvPr>
            <p:cNvSpPr/>
            <p:nvPr/>
          </p:nvSpPr>
          <p:spPr>
            <a:xfrm>
              <a:off x="514945" y="2881481"/>
              <a:ext cx="5444583" cy="251999"/>
            </a:xfrm>
            <a:custGeom>
              <a:avLst/>
              <a:gdLst>
                <a:gd name="connsiteX0" fmla="*/ 0 w 5444583"/>
                <a:gd name="connsiteY0" fmla="*/ 42001 h 251999"/>
                <a:gd name="connsiteX1" fmla="*/ 42001 w 5444583"/>
                <a:gd name="connsiteY1" fmla="*/ 0 h 251999"/>
                <a:gd name="connsiteX2" fmla="*/ 5402582 w 5444583"/>
                <a:gd name="connsiteY2" fmla="*/ 0 h 251999"/>
                <a:gd name="connsiteX3" fmla="*/ 5444583 w 5444583"/>
                <a:gd name="connsiteY3" fmla="*/ 42001 h 251999"/>
                <a:gd name="connsiteX4" fmla="*/ 5444583 w 5444583"/>
                <a:gd name="connsiteY4" fmla="*/ 209998 h 251999"/>
                <a:gd name="connsiteX5" fmla="*/ 5402582 w 5444583"/>
                <a:gd name="connsiteY5" fmla="*/ 251999 h 251999"/>
                <a:gd name="connsiteX6" fmla="*/ 42001 w 5444583"/>
                <a:gd name="connsiteY6" fmla="*/ 251999 h 251999"/>
                <a:gd name="connsiteX7" fmla="*/ 0 w 5444583"/>
                <a:gd name="connsiteY7" fmla="*/ 209998 h 251999"/>
                <a:gd name="connsiteX8" fmla="*/ 0 w 5444583"/>
                <a:gd name="connsiteY8" fmla="*/ 42001 h 2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4583" h="251999">
                  <a:moveTo>
                    <a:pt x="0" y="42001"/>
                  </a:moveTo>
                  <a:cubicBezTo>
                    <a:pt x="0" y="18804"/>
                    <a:pt x="18804" y="0"/>
                    <a:pt x="42001" y="0"/>
                  </a:cubicBezTo>
                  <a:lnTo>
                    <a:pt x="5402582" y="0"/>
                  </a:lnTo>
                  <a:cubicBezTo>
                    <a:pt x="5425779" y="0"/>
                    <a:pt x="5444583" y="18804"/>
                    <a:pt x="5444583" y="42001"/>
                  </a:cubicBezTo>
                  <a:lnTo>
                    <a:pt x="5444583" y="209998"/>
                  </a:lnTo>
                  <a:cubicBezTo>
                    <a:pt x="5444583" y="233195"/>
                    <a:pt x="5425779" y="251999"/>
                    <a:pt x="5402582" y="251999"/>
                  </a:cubicBezTo>
                  <a:lnTo>
                    <a:pt x="42001" y="251999"/>
                  </a:lnTo>
                  <a:cubicBezTo>
                    <a:pt x="18804" y="251999"/>
                    <a:pt x="0" y="233195"/>
                    <a:pt x="0" y="209998"/>
                  </a:cubicBezTo>
                  <a:lnTo>
                    <a:pt x="0" y="42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898" tIns="12302" rIns="172898" bIns="12302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Offsite tape movement service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67A5EB4-2C2F-4217-AA94-E230735AF38A}"/>
                </a:ext>
              </a:extLst>
            </p:cNvPr>
            <p:cNvSpPr/>
            <p:nvPr/>
          </p:nvSpPr>
          <p:spPr>
            <a:xfrm>
              <a:off x="324000" y="3394120"/>
              <a:ext cx="6069763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8E542F1-1708-432A-9D62-31113ED6AC44}"/>
                </a:ext>
              </a:extLst>
            </p:cNvPr>
            <p:cNvSpPr/>
            <p:nvPr/>
          </p:nvSpPr>
          <p:spPr>
            <a:xfrm>
              <a:off x="514945" y="3260200"/>
              <a:ext cx="5444583" cy="251999"/>
            </a:xfrm>
            <a:custGeom>
              <a:avLst/>
              <a:gdLst>
                <a:gd name="connsiteX0" fmla="*/ 0 w 5444583"/>
                <a:gd name="connsiteY0" fmla="*/ 42001 h 251999"/>
                <a:gd name="connsiteX1" fmla="*/ 42001 w 5444583"/>
                <a:gd name="connsiteY1" fmla="*/ 0 h 251999"/>
                <a:gd name="connsiteX2" fmla="*/ 5402582 w 5444583"/>
                <a:gd name="connsiteY2" fmla="*/ 0 h 251999"/>
                <a:gd name="connsiteX3" fmla="*/ 5444583 w 5444583"/>
                <a:gd name="connsiteY3" fmla="*/ 42001 h 251999"/>
                <a:gd name="connsiteX4" fmla="*/ 5444583 w 5444583"/>
                <a:gd name="connsiteY4" fmla="*/ 209998 h 251999"/>
                <a:gd name="connsiteX5" fmla="*/ 5402582 w 5444583"/>
                <a:gd name="connsiteY5" fmla="*/ 251999 h 251999"/>
                <a:gd name="connsiteX6" fmla="*/ 42001 w 5444583"/>
                <a:gd name="connsiteY6" fmla="*/ 251999 h 251999"/>
                <a:gd name="connsiteX7" fmla="*/ 0 w 5444583"/>
                <a:gd name="connsiteY7" fmla="*/ 209998 h 251999"/>
                <a:gd name="connsiteX8" fmla="*/ 0 w 5444583"/>
                <a:gd name="connsiteY8" fmla="*/ 42001 h 2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4583" h="251999">
                  <a:moveTo>
                    <a:pt x="0" y="42001"/>
                  </a:moveTo>
                  <a:cubicBezTo>
                    <a:pt x="0" y="18804"/>
                    <a:pt x="18804" y="0"/>
                    <a:pt x="42001" y="0"/>
                  </a:cubicBezTo>
                  <a:lnTo>
                    <a:pt x="5402582" y="0"/>
                  </a:lnTo>
                  <a:cubicBezTo>
                    <a:pt x="5425779" y="0"/>
                    <a:pt x="5444583" y="18804"/>
                    <a:pt x="5444583" y="42001"/>
                  </a:cubicBezTo>
                  <a:lnTo>
                    <a:pt x="5444583" y="209998"/>
                  </a:lnTo>
                  <a:cubicBezTo>
                    <a:pt x="5444583" y="233195"/>
                    <a:pt x="5425779" y="251999"/>
                    <a:pt x="5402582" y="251999"/>
                  </a:cubicBezTo>
                  <a:lnTo>
                    <a:pt x="42001" y="251999"/>
                  </a:lnTo>
                  <a:cubicBezTo>
                    <a:pt x="18804" y="251999"/>
                    <a:pt x="0" y="233195"/>
                    <a:pt x="0" y="209998"/>
                  </a:cubicBezTo>
                  <a:lnTo>
                    <a:pt x="0" y="42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898" tIns="12302" rIns="172898" bIns="12302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STS as per revert from KNPL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5436B3B-173E-4F03-A0E3-3832C78AF6F6}"/>
                </a:ext>
              </a:extLst>
            </p:cNvPr>
            <p:cNvSpPr/>
            <p:nvPr/>
          </p:nvSpPr>
          <p:spPr>
            <a:xfrm>
              <a:off x="324000" y="3772839"/>
              <a:ext cx="6069763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A9BA60B-542B-4C79-B41C-E5FA148B6EC5}"/>
                </a:ext>
              </a:extLst>
            </p:cNvPr>
            <p:cNvSpPr/>
            <p:nvPr/>
          </p:nvSpPr>
          <p:spPr>
            <a:xfrm>
              <a:off x="514945" y="3638920"/>
              <a:ext cx="5444583" cy="251999"/>
            </a:xfrm>
            <a:custGeom>
              <a:avLst/>
              <a:gdLst>
                <a:gd name="connsiteX0" fmla="*/ 0 w 5444583"/>
                <a:gd name="connsiteY0" fmla="*/ 42001 h 251999"/>
                <a:gd name="connsiteX1" fmla="*/ 42001 w 5444583"/>
                <a:gd name="connsiteY1" fmla="*/ 0 h 251999"/>
                <a:gd name="connsiteX2" fmla="*/ 5402582 w 5444583"/>
                <a:gd name="connsiteY2" fmla="*/ 0 h 251999"/>
                <a:gd name="connsiteX3" fmla="*/ 5444583 w 5444583"/>
                <a:gd name="connsiteY3" fmla="*/ 42001 h 251999"/>
                <a:gd name="connsiteX4" fmla="*/ 5444583 w 5444583"/>
                <a:gd name="connsiteY4" fmla="*/ 209998 h 251999"/>
                <a:gd name="connsiteX5" fmla="*/ 5402582 w 5444583"/>
                <a:gd name="connsiteY5" fmla="*/ 251999 h 251999"/>
                <a:gd name="connsiteX6" fmla="*/ 42001 w 5444583"/>
                <a:gd name="connsiteY6" fmla="*/ 251999 h 251999"/>
                <a:gd name="connsiteX7" fmla="*/ 0 w 5444583"/>
                <a:gd name="connsiteY7" fmla="*/ 209998 h 251999"/>
                <a:gd name="connsiteX8" fmla="*/ 0 w 5444583"/>
                <a:gd name="connsiteY8" fmla="*/ 42001 h 2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4583" h="251999">
                  <a:moveTo>
                    <a:pt x="0" y="42001"/>
                  </a:moveTo>
                  <a:cubicBezTo>
                    <a:pt x="0" y="18804"/>
                    <a:pt x="18804" y="0"/>
                    <a:pt x="42001" y="0"/>
                  </a:cubicBezTo>
                  <a:lnTo>
                    <a:pt x="5402582" y="0"/>
                  </a:lnTo>
                  <a:cubicBezTo>
                    <a:pt x="5425779" y="0"/>
                    <a:pt x="5444583" y="18804"/>
                    <a:pt x="5444583" y="42001"/>
                  </a:cubicBezTo>
                  <a:lnTo>
                    <a:pt x="5444583" y="209998"/>
                  </a:lnTo>
                  <a:cubicBezTo>
                    <a:pt x="5444583" y="233195"/>
                    <a:pt x="5425779" y="251999"/>
                    <a:pt x="5402582" y="251999"/>
                  </a:cubicBezTo>
                  <a:lnTo>
                    <a:pt x="42001" y="251999"/>
                  </a:lnTo>
                  <a:cubicBezTo>
                    <a:pt x="18804" y="251999"/>
                    <a:pt x="0" y="233195"/>
                    <a:pt x="0" y="209998"/>
                  </a:cubicBezTo>
                  <a:lnTo>
                    <a:pt x="0" y="42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898" tIns="12302" rIns="172898" bIns="12302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Cross connect for service providers:  SIFY, Airtel, TCL and BSNL. for DC and NDR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BD40B3-2241-4C65-8144-EA63B011CDD9}"/>
                </a:ext>
              </a:extLst>
            </p:cNvPr>
            <p:cNvSpPr/>
            <p:nvPr/>
          </p:nvSpPr>
          <p:spPr>
            <a:xfrm>
              <a:off x="324000" y="4151558"/>
              <a:ext cx="6069763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B74A85-A5C9-4CC3-8EB6-DB6CD5D971C3}"/>
                </a:ext>
              </a:extLst>
            </p:cNvPr>
            <p:cNvSpPr/>
            <p:nvPr/>
          </p:nvSpPr>
          <p:spPr>
            <a:xfrm>
              <a:off x="514945" y="4017639"/>
              <a:ext cx="5444583" cy="251999"/>
            </a:xfrm>
            <a:custGeom>
              <a:avLst/>
              <a:gdLst>
                <a:gd name="connsiteX0" fmla="*/ 0 w 5444583"/>
                <a:gd name="connsiteY0" fmla="*/ 42001 h 251999"/>
                <a:gd name="connsiteX1" fmla="*/ 42001 w 5444583"/>
                <a:gd name="connsiteY1" fmla="*/ 0 h 251999"/>
                <a:gd name="connsiteX2" fmla="*/ 5402582 w 5444583"/>
                <a:gd name="connsiteY2" fmla="*/ 0 h 251999"/>
                <a:gd name="connsiteX3" fmla="*/ 5444583 w 5444583"/>
                <a:gd name="connsiteY3" fmla="*/ 42001 h 251999"/>
                <a:gd name="connsiteX4" fmla="*/ 5444583 w 5444583"/>
                <a:gd name="connsiteY4" fmla="*/ 209998 h 251999"/>
                <a:gd name="connsiteX5" fmla="*/ 5402582 w 5444583"/>
                <a:gd name="connsiteY5" fmla="*/ 251999 h 251999"/>
                <a:gd name="connsiteX6" fmla="*/ 42001 w 5444583"/>
                <a:gd name="connsiteY6" fmla="*/ 251999 h 251999"/>
                <a:gd name="connsiteX7" fmla="*/ 0 w 5444583"/>
                <a:gd name="connsiteY7" fmla="*/ 209998 h 251999"/>
                <a:gd name="connsiteX8" fmla="*/ 0 w 5444583"/>
                <a:gd name="connsiteY8" fmla="*/ 42001 h 2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4583" h="251999">
                  <a:moveTo>
                    <a:pt x="0" y="42001"/>
                  </a:moveTo>
                  <a:cubicBezTo>
                    <a:pt x="0" y="18804"/>
                    <a:pt x="18804" y="0"/>
                    <a:pt x="42001" y="0"/>
                  </a:cubicBezTo>
                  <a:lnTo>
                    <a:pt x="5402582" y="0"/>
                  </a:lnTo>
                  <a:cubicBezTo>
                    <a:pt x="5425779" y="0"/>
                    <a:pt x="5444583" y="18804"/>
                    <a:pt x="5444583" y="42001"/>
                  </a:cubicBezTo>
                  <a:lnTo>
                    <a:pt x="5444583" y="209998"/>
                  </a:lnTo>
                  <a:cubicBezTo>
                    <a:pt x="5444583" y="233195"/>
                    <a:pt x="5425779" y="251999"/>
                    <a:pt x="5402582" y="251999"/>
                  </a:cubicBezTo>
                  <a:lnTo>
                    <a:pt x="42001" y="251999"/>
                  </a:lnTo>
                  <a:cubicBezTo>
                    <a:pt x="18804" y="251999"/>
                    <a:pt x="0" y="233195"/>
                    <a:pt x="0" y="209998"/>
                  </a:cubicBezTo>
                  <a:lnTo>
                    <a:pt x="0" y="42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898" tIns="12302" rIns="172898" bIns="12302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Monitoring of links to be done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77A9753-00DA-48E0-8EE2-A0B32540128D}"/>
                </a:ext>
              </a:extLst>
            </p:cNvPr>
            <p:cNvSpPr/>
            <p:nvPr/>
          </p:nvSpPr>
          <p:spPr>
            <a:xfrm>
              <a:off x="324000" y="4530277"/>
              <a:ext cx="6069763" cy="201600"/>
            </a:xfrm>
            <a:prstGeom prst="rect">
              <a:avLst/>
            </a:prstGeom>
            <a:ln w="63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5A19D6E-6D4D-447B-B36B-8D35A0BF129C}"/>
                </a:ext>
              </a:extLst>
            </p:cNvPr>
            <p:cNvSpPr/>
            <p:nvPr/>
          </p:nvSpPr>
          <p:spPr>
            <a:xfrm>
              <a:off x="514945" y="4396358"/>
              <a:ext cx="5444583" cy="251999"/>
            </a:xfrm>
            <a:custGeom>
              <a:avLst/>
              <a:gdLst>
                <a:gd name="connsiteX0" fmla="*/ 0 w 5444583"/>
                <a:gd name="connsiteY0" fmla="*/ 42001 h 251999"/>
                <a:gd name="connsiteX1" fmla="*/ 42001 w 5444583"/>
                <a:gd name="connsiteY1" fmla="*/ 0 h 251999"/>
                <a:gd name="connsiteX2" fmla="*/ 5402582 w 5444583"/>
                <a:gd name="connsiteY2" fmla="*/ 0 h 251999"/>
                <a:gd name="connsiteX3" fmla="*/ 5444583 w 5444583"/>
                <a:gd name="connsiteY3" fmla="*/ 42001 h 251999"/>
                <a:gd name="connsiteX4" fmla="*/ 5444583 w 5444583"/>
                <a:gd name="connsiteY4" fmla="*/ 209998 h 251999"/>
                <a:gd name="connsiteX5" fmla="*/ 5402582 w 5444583"/>
                <a:gd name="connsiteY5" fmla="*/ 251999 h 251999"/>
                <a:gd name="connsiteX6" fmla="*/ 42001 w 5444583"/>
                <a:gd name="connsiteY6" fmla="*/ 251999 h 251999"/>
                <a:gd name="connsiteX7" fmla="*/ 0 w 5444583"/>
                <a:gd name="connsiteY7" fmla="*/ 209998 h 251999"/>
                <a:gd name="connsiteX8" fmla="*/ 0 w 5444583"/>
                <a:gd name="connsiteY8" fmla="*/ 42001 h 25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4583" h="251999">
                  <a:moveTo>
                    <a:pt x="0" y="42001"/>
                  </a:moveTo>
                  <a:cubicBezTo>
                    <a:pt x="0" y="18804"/>
                    <a:pt x="18804" y="0"/>
                    <a:pt x="42001" y="0"/>
                  </a:cubicBezTo>
                  <a:lnTo>
                    <a:pt x="5402582" y="0"/>
                  </a:lnTo>
                  <a:cubicBezTo>
                    <a:pt x="5425779" y="0"/>
                    <a:pt x="5444583" y="18804"/>
                    <a:pt x="5444583" y="42001"/>
                  </a:cubicBezTo>
                  <a:lnTo>
                    <a:pt x="5444583" y="209998"/>
                  </a:lnTo>
                  <a:cubicBezTo>
                    <a:pt x="5444583" y="233195"/>
                    <a:pt x="5425779" y="251999"/>
                    <a:pt x="5402582" y="251999"/>
                  </a:cubicBezTo>
                  <a:lnTo>
                    <a:pt x="42001" y="251999"/>
                  </a:lnTo>
                  <a:cubicBezTo>
                    <a:pt x="18804" y="251999"/>
                    <a:pt x="0" y="233195"/>
                    <a:pt x="0" y="209998"/>
                  </a:cubicBezTo>
                  <a:lnTo>
                    <a:pt x="0" y="4200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898" tIns="12302" rIns="172898" bIns="12302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>
                  <a:solidFill>
                    <a:schemeClr val="tx1"/>
                  </a:solidFill>
                </a:rPr>
                <a:t>IP needs to be as it is </a:t>
              </a:r>
              <a:endParaRPr lang="en-IN" sz="11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35D104-6422-45DE-B032-B6214A5C376D}"/>
              </a:ext>
            </a:extLst>
          </p:cNvPr>
          <p:cNvSpPr/>
          <p:nvPr/>
        </p:nvSpPr>
        <p:spPr>
          <a:xfrm>
            <a:off x="6661055" y="1406090"/>
            <a:ext cx="2150988" cy="612000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200" b="1" dirty="0">
                <a:solidFill>
                  <a:schemeClr val="bg1"/>
                </a:solidFill>
              </a:rPr>
              <a:t>Dedicated cage for Rack Space</a:t>
            </a:r>
            <a:endParaRPr lang="en-IN" sz="12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D25537-830E-48FA-B55E-AD00EAD53C66}"/>
              </a:ext>
            </a:extLst>
          </p:cNvPr>
          <p:cNvSpPr/>
          <p:nvPr/>
        </p:nvSpPr>
        <p:spPr>
          <a:xfrm>
            <a:off x="6661055" y="987425"/>
            <a:ext cx="2150988" cy="360000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bg1"/>
                </a:solidFill>
              </a:rPr>
              <a:t>Optional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8BC4A6-3394-49AA-92B3-5AE66F887E8D}"/>
              </a:ext>
            </a:extLst>
          </p:cNvPr>
          <p:cNvCxnSpPr/>
          <p:nvPr/>
        </p:nvCxnSpPr>
        <p:spPr>
          <a:xfrm>
            <a:off x="6527409" y="987425"/>
            <a:ext cx="0" cy="374491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18705F-F869-4AAC-BA07-4793073A105D}"/>
              </a:ext>
            </a:extLst>
          </p:cNvPr>
          <p:cNvSpPr/>
          <p:nvPr/>
        </p:nvSpPr>
        <p:spPr>
          <a:xfrm>
            <a:off x="6661055" y="2076755"/>
            <a:ext cx="2150988" cy="612000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200" b="1" dirty="0">
                <a:solidFill>
                  <a:schemeClr val="bg1"/>
                </a:solidFill>
              </a:rPr>
              <a:t>Biometric access for cage</a:t>
            </a:r>
            <a:endParaRPr lang="en-IN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0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F2388B-1073-4804-9D72-59B27AFA6D3C}"/>
              </a:ext>
            </a:extLst>
          </p:cNvPr>
          <p:cNvSpPr/>
          <p:nvPr/>
        </p:nvSpPr>
        <p:spPr>
          <a:xfrm>
            <a:off x="2473679" y="989908"/>
            <a:ext cx="6346470" cy="5040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8000">
              <a:lnSpc>
                <a:spcPts val="1500"/>
              </a:lnSpc>
            </a:pPr>
            <a:r>
              <a:rPr lang="en-US" sz="1200" dirty="0"/>
              <a:t>On–Premise @ </a:t>
            </a:r>
            <a:r>
              <a:rPr lang="en-US" sz="1200" dirty="0" err="1"/>
              <a:t>Nerolac</a:t>
            </a:r>
            <a:r>
              <a:rPr lang="en-US" sz="1200" dirty="0"/>
              <a:t> House Mumbai managed by KPNL Team</a:t>
            </a:r>
            <a:endParaRPr lang="en-IN" sz="1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28985E-E45F-4F32-919F-AC4C1377132E}"/>
              </a:ext>
            </a:extLst>
          </p:cNvPr>
          <p:cNvSpPr/>
          <p:nvPr/>
        </p:nvSpPr>
        <p:spPr>
          <a:xfrm>
            <a:off x="2473679" y="1530449"/>
            <a:ext cx="6346470" cy="5040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8000">
              <a:lnSpc>
                <a:spcPts val="1500"/>
              </a:lnSpc>
            </a:pPr>
            <a:r>
              <a:rPr lang="en-IN" sz="1200" dirty="0"/>
              <a:t>Same Premises Separate Floor managed by KPNL Team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3A8857-EF38-4972-9119-0D82C0AEA69F}"/>
              </a:ext>
            </a:extLst>
          </p:cNvPr>
          <p:cNvSpPr/>
          <p:nvPr/>
        </p:nvSpPr>
        <p:spPr>
          <a:xfrm>
            <a:off x="2473679" y="2070990"/>
            <a:ext cx="6346470" cy="5040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8000">
              <a:lnSpc>
                <a:spcPts val="1500"/>
              </a:lnSpc>
            </a:pPr>
            <a:r>
              <a:rPr lang="en-IN" sz="1200" dirty="0"/>
              <a:t>30 KVA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86B670-7281-4AAE-80EA-959E7A1956BF}"/>
              </a:ext>
            </a:extLst>
          </p:cNvPr>
          <p:cNvSpPr/>
          <p:nvPr/>
        </p:nvSpPr>
        <p:spPr>
          <a:xfrm>
            <a:off x="2473679" y="2611531"/>
            <a:ext cx="6346470" cy="5040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8000">
              <a:lnSpc>
                <a:spcPts val="1500"/>
              </a:lnSpc>
            </a:pPr>
            <a:r>
              <a:rPr lang="en-IN" sz="1200" dirty="0"/>
              <a:t>80 KVA in HA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5BD095-309B-4C37-8C8E-42167BBB2532}"/>
              </a:ext>
            </a:extLst>
          </p:cNvPr>
          <p:cNvSpPr/>
          <p:nvPr/>
        </p:nvSpPr>
        <p:spPr>
          <a:xfrm>
            <a:off x="2473679" y="3152072"/>
            <a:ext cx="6346470" cy="5040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8000">
              <a:lnSpc>
                <a:spcPts val="1500"/>
              </a:lnSpc>
            </a:pPr>
            <a:r>
              <a:rPr lang="en-IN" sz="1200" dirty="0"/>
              <a:t>SIFY, Airtel, TCL &amp; BSNL Managed by Airtel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F611F2-E116-4B6C-9EA5-868E2BF7B53C}"/>
              </a:ext>
            </a:extLst>
          </p:cNvPr>
          <p:cNvSpPr/>
          <p:nvPr/>
        </p:nvSpPr>
        <p:spPr>
          <a:xfrm>
            <a:off x="2473679" y="3692613"/>
            <a:ext cx="6346470" cy="5040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8000">
              <a:lnSpc>
                <a:spcPts val="1500"/>
              </a:lnSpc>
            </a:pPr>
            <a:r>
              <a:rPr lang="en-IN" sz="1200" dirty="0"/>
              <a:t>DUAL – TATA and BEST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93A9F52-06CC-4496-9E1B-FCA349883AF6}"/>
              </a:ext>
            </a:extLst>
          </p:cNvPr>
          <p:cNvSpPr/>
          <p:nvPr/>
        </p:nvSpPr>
        <p:spPr>
          <a:xfrm>
            <a:off x="2473679" y="4233156"/>
            <a:ext cx="6346470" cy="5040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8000">
              <a:lnSpc>
                <a:spcPts val="1500"/>
              </a:lnSpc>
            </a:pPr>
            <a:r>
              <a:rPr lang="en-IN" sz="1200" dirty="0"/>
              <a:t>14 – 15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17652-44FD-429D-81D7-A94D2CA0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/>
          <a:lstStyle/>
          <a:p>
            <a:r>
              <a:rPr lang="en-US" dirty="0"/>
              <a:t>Insight on KNPL Current Data center setup </a:t>
            </a:r>
            <a:endParaRPr lang="en-IN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5130953-DE63-463D-8937-4DB289498A1B}"/>
              </a:ext>
            </a:extLst>
          </p:cNvPr>
          <p:cNvSpPr/>
          <p:nvPr/>
        </p:nvSpPr>
        <p:spPr>
          <a:xfrm>
            <a:off x="323851" y="993361"/>
            <a:ext cx="2412000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en-IN" sz="1400" b="1" dirty="0"/>
              <a:t>Primary Data Centre 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B9170675-D72A-46FC-8241-DD9CF46A3D86}"/>
              </a:ext>
            </a:extLst>
          </p:cNvPr>
          <p:cNvSpPr/>
          <p:nvPr/>
        </p:nvSpPr>
        <p:spPr>
          <a:xfrm>
            <a:off x="323851" y="1532651"/>
            <a:ext cx="2412000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en-IN" sz="1400" b="1" dirty="0"/>
              <a:t>NDR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068674FC-4DFC-4E43-8559-84B4F66DEA3F}"/>
              </a:ext>
            </a:extLst>
          </p:cNvPr>
          <p:cNvSpPr/>
          <p:nvPr/>
        </p:nvSpPr>
        <p:spPr>
          <a:xfrm>
            <a:off x="323851" y="2071941"/>
            <a:ext cx="2412000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en-IN" sz="1400" b="1" dirty="0"/>
              <a:t>5 IT Load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9C987221-70F4-437C-9A2B-BC28E69B2271}"/>
              </a:ext>
            </a:extLst>
          </p:cNvPr>
          <p:cNvSpPr/>
          <p:nvPr/>
        </p:nvSpPr>
        <p:spPr>
          <a:xfrm>
            <a:off x="323851" y="2611231"/>
            <a:ext cx="2412000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en-IN" sz="1400" b="1" dirty="0"/>
              <a:t>4 UPS Capacity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2FCE604D-DC51-4332-806D-210466741F3D}"/>
              </a:ext>
            </a:extLst>
          </p:cNvPr>
          <p:cNvSpPr/>
          <p:nvPr/>
        </p:nvSpPr>
        <p:spPr>
          <a:xfrm>
            <a:off x="323851" y="3150521"/>
            <a:ext cx="2412000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en-IN" sz="1400" b="1" dirty="0"/>
              <a:t>7 Telecom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42EAD294-EA8E-4F02-AC32-04A2D311E089}"/>
              </a:ext>
            </a:extLst>
          </p:cNvPr>
          <p:cNvSpPr/>
          <p:nvPr/>
        </p:nvSpPr>
        <p:spPr>
          <a:xfrm>
            <a:off x="323851" y="3689811"/>
            <a:ext cx="2412000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en-IN" sz="1400" b="1" dirty="0"/>
              <a:t>6 Power Source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2698C7CE-E4AA-4669-ABBD-75BD1980FEBC}"/>
              </a:ext>
            </a:extLst>
          </p:cNvPr>
          <p:cNvSpPr/>
          <p:nvPr/>
        </p:nvSpPr>
        <p:spPr>
          <a:xfrm>
            <a:off x="323851" y="4229103"/>
            <a:ext cx="2412000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en-IN" sz="1400" b="1" dirty="0"/>
              <a:t>3 No. of Racks</a:t>
            </a:r>
          </a:p>
        </p:txBody>
      </p:sp>
    </p:spTree>
    <p:extLst>
      <p:ext uri="{BB962C8B-B14F-4D97-AF65-F5344CB8AC3E}">
        <p14:creationId xmlns:p14="http://schemas.microsoft.com/office/powerpoint/2010/main" val="107040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2FC0-2FBC-45C8-9745-2E49A310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Requirement Details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F8B0F3-C7A9-480D-8FE5-71EDEDCACC9D}"/>
              </a:ext>
            </a:extLst>
          </p:cNvPr>
          <p:cNvGrpSpPr/>
          <p:nvPr/>
        </p:nvGrpSpPr>
        <p:grpSpPr>
          <a:xfrm>
            <a:off x="325266" y="989648"/>
            <a:ext cx="6203312" cy="3699190"/>
            <a:chOff x="325266" y="989648"/>
            <a:chExt cx="6203312" cy="369919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72471A-CF3C-4D77-BA33-92B21702B4BC}"/>
                </a:ext>
              </a:extLst>
            </p:cNvPr>
            <p:cNvSpPr/>
            <p:nvPr/>
          </p:nvSpPr>
          <p:spPr>
            <a:xfrm rot="21600000">
              <a:off x="363756" y="1002091"/>
              <a:ext cx="6164822" cy="396003"/>
            </a:xfrm>
            <a:custGeom>
              <a:avLst/>
              <a:gdLst>
                <a:gd name="connsiteX0" fmla="*/ 0 w 6164822"/>
                <a:gd name="connsiteY0" fmla="*/ 0 h 396001"/>
                <a:gd name="connsiteX1" fmla="*/ 5966822 w 6164822"/>
                <a:gd name="connsiteY1" fmla="*/ 0 h 396001"/>
                <a:gd name="connsiteX2" fmla="*/ 6164822 w 6164822"/>
                <a:gd name="connsiteY2" fmla="*/ 198001 h 396001"/>
                <a:gd name="connsiteX3" fmla="*/ 5966822 w 6164822"/>
                <a:gd name="connsiteY3" fmla="*/ 396001 h 396001"/>
                <a:gd name="connsiteX4" fmla="*/ 0 w 6164822"/>
                <a:gd name="connsiteY4" fmla="*/ 396001 h 396001"/>
                <a:gd name="connsiteX5" fmla="*/ 0 w 6164822"/>
                <a:gd name="connsiteY5" fmla="*/ 0 h 3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4822" h="396001">
                  <a:moveTo>
                    <a:pt x="6164822" y="396000"/>
                  </a:moveTo>
                  <a:lnTo>
                    <a:pt x="198000" y="396000"/>
                  </a:lnTo>
                  <a:lnTo>
                    <a:pt x="0" y="198000"/>
                  </a:lnTo>
                  <a:lnTo>
                    <a:pt x="198000" y="1"/>
                  </a:lnTo>
                  <a:lnTo>
                    <a:pt x="6164822" y="1"/>
                  </a:lnTo>
                  <a:lnTo>
                    <a:pt x="6164822" y="3960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387" tIns="45721" rIns="85344" bIns="45720" numCol="1" spcCol="1270" anchor="ctr" anchorCtr="0">
              <a:noAutofit/>
            </a:bodyPr>
            <a:lstStyle/>
            <a:p>
              <a:pPr marL="21600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IN" sz="1200" kern="1200">
                  <a:solidFill>
                    <a:schemeClr val="tx1"/>
                  </a:solidFill>
                  <a:latin typeface="+mj-lt"/>
                </a:rPr>
                <a:t>6 No. of Racks to be hosted in primary Location</a:t>
              </a:r>
              <a:endParaRPr lang="en-IN" sz="12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" name="Oval 6" descr="Warehouse with solid fill">
              <a:extLst>
                <a:ext uri="{FF2B5EF4-FFF2-40B4-BE49-F238E27FC236}">
                  <a16:creationId xmlns:a16="http://schemas.microsoft.com/office/drawing/2014/main" id="{1A419E53-F0F6-439C-B7C3-A1DEFD6E34AC}"/>
                </a:ext>
              </a:extLst>
            </p:cNvPr>
            <p:cNvSpPr/>
            <p:nvPr/>
          </p:nvSpPr>
          <p:spPr>
            <a:xfrm>
              <a:off x="325266" y="989648"/>
              <a:ext cx="420405" cy="420889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555C6C4-A9B3-4358-B51C-CAB1AC39CB0B}"/>
                </a:ext>
              </a:extLst>
            </p:cNvPr>
            <p:cNvSpPr/>
            <p:nvPr/>
          </p:nvSpPr>
          <p:spPr>
            <a:xfrm rot="21600000">
              <a:off x="363756" y="1548475"/>
              <a:ext cx="6164822" cy="396003"/>
            </a:xfrm>
            <a:custGeom>
              <a:avLst/>
              <a:gdLst>
                <a:gd name="connsiteX0" fmla="*/ 0 w 6164822"/>
                <a:gd name="connsiteY0" fmla="*/ 0 h 396001"/>
                <a:gd name="connsiteX1" fmla="*/ 5966822 w 6164822"/>
                <a:gd name="connsiteY1" fmla="*/ 0 h 396001"/>
                <a:gd name="connsiteX2" fmla="*/ 6164822 w 6164822"/>
                <a:gd name="connsiteY2" fmla="*/ 198001 h 396001"/>
                <a:gd name="connsiteX3" fmla="*/ 5966822 w 6164822"/>
                <a:gd name="connsiteY3" fmla="*/ 396001 h 396001"/>
                <a:gd name="connsiteX4" fmla="*/ 0 w 6164822"/>
                <a:gd name="connsiteY4" fmla="*/ 396001 h 396001"/>
                <a:gd name="connsiteX5" fmla="*/ 0 w 6164822"/>
                <a:gd name="connsiteY5" fmla="*/ 0 h 3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4822" h="396001">
                  <a:moveTo>
                    <a:pt x="6164822" y="396000"/>
                  </a:moveTo>
                  <a:lnTo>
                    <a:pt x="198000" y="396000"/>
                  </a:lnTo>
                  <a:lnTo>
                    <a:pt x="0" y="198000"/>
                  </a:lnTo>
                  <a:lnTo>
                    <a:pt x="198000" y="1"/>
                  </a:lnTo>
                  <a:lnTo>
                    <a:pt x="6164822" y="1"/>
                  </a:lnTo>
                  <a:lnTo>
                    <a:pt x="6164822" y="396000"/>
                  </a:lnTo>
                  <a:close/>
                </a:path>
              </a:pathLst>
            </a:custGeom>
            <a:solidFill>
              <a:srgbClr val="DCE6F2">
                <a:alpha val="30196"/>
              </a:srgb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387" tIns="45721" rIns="85344" bIns="45721" numCol="1" spcCol="1270" anchor="ctr" anchorCtr="0">
              <a:noAutofit/>
            </a:bodyPr>
            <a:lstStyle/>
            <a:p>
              <a:pPr marL="21600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IN" sz="1200" kern="1200" dirty="0">
                  <a:solidFill>
                    <a:schemeClr val="tx1"/>
                  </a:solidFill>
                  <a:latin typeface="+mj-lt"/>
                </a:rPr>
                <a:t>1 No. of rack to be hosted for NDR</a:t>
              </a:r>
            </a:p>
          </p:txBody>
        </p:sp>
        <p:sp>
          <p:nvSpPr>
            <p:cNvPr id="9" name="Oval 8" descr="Warehouse with solid fill">
              <a:extLst>
                <a:ext uri="{FF2B5EF4-FFF2-40B4-BE49-F238E27FC236}">
                  <a16:creationId xmlns:a16="http://schemas.microsoft.com/office/drawing/2014/main" id="{A46662A0-AC83-4440-9E24-A39B111E3B8E}"/>
                </a:ext>
              </a:extLst>
            </p:cNvPr>
            <p:cNvSpPr/>
            <p:nvPr/>
          </p:nvSpPr>
          <p:spPr>
            <a:xfrm>
              <a:off x="325266" y="1536032"/>
              <a:ext cx="420405" cy="420889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5095989-B3A7-4BDB-993A-20B1442800C5}"/>
                </a:ext>
              </a:extLst>
            </p:cNvPr>
            <p:cNvSpPr/>
            <p:nvPr/>
          </p:nvSpPr>
          <p:spPr>
            <a:xfrm rot="21600000">
              <a:off x="363756" y="2094858"/>
              <a:ext cx="6164822" cy="396003"/>
            </a:xfrm>
            <a:custGeom>
              <a:avLst/>
              <a:gdLst>
                <a:gd name="connsiteX0" fmla="*/ 0 w 6164822"/>
                <a:gd name="connsiteY0" fmla="*/ 0 h 396001"/>
                <a:gd name="connsiteX1" fmla="*/ 5966822 w 6164822"/>
                <a:gd name="connsiteY1" fmla="*/ 0 h 396001"/>
                <a:gd name="connsiteX2" fmla="*/ 6164822 w 6164822"/>
                <a:gd name="connsiteY2" fmla="*/ 198001 h 396001"/>
                <a:gd name="connsiteX3" fmla="*/ 5966822 w 6164822"/>
                <a:gd name="connsiteY3" fmla="*/ 396001 h 396001"/>
                <a:gd name="connsiteX4" fmla="*/ 0 w 6164822"/>
                <a:gd name="connsiteY4" fmla="*/ 396001 h 396001"/>
                <a:gd name="connsiteX5" fmla="*/ 0 w 6164822"/>
                <a:gd name="connsiteY5" fmla="*/ 0 h 3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4822" h="396001">
                  <a:moveTo>
                    <a:pt x="6164822" y="396000"/>
                  </a:moveTo>
                  <a:lnTo>
                    <a:pt x="198000" y="396000"/>
                  </a:lnTo>
                  <a:lnTo>
                    <a:pt x="0" y="198000"/>
                  </a:lnTo>
                  <a:lnTo>
                    <a:pt x="198000" y="1"/>
                  </a:lnTo>
                  <a:lnTo>
                    <a:pt x="6164822" y="1"/>
                  </a:lnTo>
                  <a:lnTo>
                    <a:pt x="6164822" y="3960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387" tIns="45721" rIns="85344" bIns="45721" numCol="1" spcCol="1270" anchor="ctr" anchorCtr="0">
              <a:noAutofit/>
            </a:bodyPr>
            <a:lstStyle/>
            <a:p>
              <a:pPr marL="21600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IN" sz="1200" kern="1200">
                  <a:solidFill>
                    <a:schemeClr val="tx1"/>
                  </a:solidFill>
                  <a:latin typeface="+mj-lt"/>
                </a:rPr>
                <a:t>Power Required 30 KVA Appx. consumed</a:t>
              </a:r>
              <a:endParaRPr lang="en-IN" sz="12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Oval 10" descr="High voltage with solid fill">
              <a:extLst>
                <a:ext uri="{FF2B5EF4-FFF2-40B4-BE49-F238E27FC236}">
                  <a16:creationId xmlns:a16="http://schemas.microsoft.com/office/drawing/2014/main" id="{BB50D78B-EC91-4F85-BCFB-52927DDAF1F2}"/>
                </a:ext>
              </a:extLst>
            </p:cNvPr>
            <p:cNvSpPr/>
            <p:nvPr/>
          </p:nvSpPr>
          <p:spPr>
            <a:xfrm>
              <a:off x="325266" y="2082415"/>
              <a:ext cx="420405" cy="420889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9283F3-B0A3-47D6-AEC7-FA4BB262FE0F}"/>
                </a:ext>
              </a:extLst>
            </p:cNvPr>
            <p:cNvSpPr/>
            <p:nvPr/>
          </p:nvSpPr>
          <p:spPr>
            <a:xfrm rot="21600000">
              <a:off x="363756" y="2641242"/>
              <a:ext cx="6164822" cy="396003"/>
            </a:xfrm>
            <a:custGeom>
              <a:avLst/>
              <a:gdLst>
                <a:gd name="connsiteX0" fmla="*/ 0 w 6164822"/>
                <a:gd name="connsiteY0" fmla="*/ 0 h 396001"/>
                <a:gd name="connsiteX1" fmla="*/ 5966822 w 6164822"/>
                <a:gd name="connsiteY1" fmla="*/ 0 h 396001"/>
                <a:gd name="connsiteX2" fmla="*/ 6164822 w 6164822"/>
                <a:gd name="connsiteY2" fmla="*/ 198001 h 396001"/>
                <a:gd name="connsiteX3" fmla="*/ 5966822 w 6164822"/>
                <a:gd name="connsiteY3" fmla="*/ 396001 h 396001"/>
                <a:gd name="connsiteX4" fmla="*/ 0 w 6164822"/>
                <a:gd name="connsiteY4" fmla="*/ 396001 h 396001"/>
                <a:gd name="connsiteX5" fmla="*/ 0 w 6164822"/>
                <a:gd name="connsiteY5" fmla="*/ 0 h 3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4822" h="396001">
                  <a:moveTo>
                    <a:pt x="6164822" y="396000"/>
                  </a:moveTo>
                  <a:lnTo>
                    <a:pt x="198000" y="396000"/>
                  </a:lnTo>
                  <a:lnTo>
                    <a:pt x="0" y="198000"/>
                  </a:lnTo>
                  <a:lnTo>
                    <a:pt x="198000" y="1"/>
                  </a:lnTo>
                  <a:lnTo>
                    <a:pt x="6164822" y="1"/>
                  </a:lnTo>
                  <a:lnTo>
                    <a:pt x="6164822" y="396000"/>
                  </a:lnTo>
                  <a:close/>
                </a:path>
              </a:pathLst>
            </a:custGeom>
            <a:solidFill>
              <a:srgbClr val="DCE6F2">
                <a:alpha val="30196"/>
              </a:srgb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387" tIns="45721" rIns="85344" bIns="45721" numCol="1" spcCol="1270" anchor="ctr" anchorCtr="0">
              <a:noAutofit/>
            </a:bodyPr>
            <a:lstStyle/>
            <a:p>
              <a:pPr marL="21600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IN" sz="1200" kern="1200">
                  <a:solidFill>
                    <a:schemeClr val="tx1"/>
                  </a:solidFill>
                  <a:latin typeface="+mj-lt"/>
                </a:rPr>
                <a:t>RH&amp;E Support</a:t>
              </a:r>
              <a:endParaRPr lang="en-IN" sz="12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Oval 15" descr="Confused person with solid fill">
              <a:extLst>
                <a:ext uri="{FF2B5EF4-FFF2-40B4-BE49-F238E27FC236}">
                  <a16:creationId xmlns:a16="http://schemas.microsoft.com/office/drawing/2014/main" id="{F6C94480-8F53-4966-B6F4-01A2C11D8953}"/>
                </a:ext>
              </a:extLst>
            </p:cNvPr>
            <p:cNvSpPr/>
            <p:nvPr/>
          </p:nvSpPr>
          <p:spPr>
            <a:xfrm>
              <a:off x="325266" y="2628799"/>
              <a:ext cx="420405" cy="420889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A5D7DC-D194-4F1A-BDF8-E0AE534DFED1}"/>
                </a:ext>
              </a:extLst>
            </p:cNvPr>
            <p:cNvSpPr/>
            <p:nvPr/>
          </p:nvSpPr>
          <p:spPr>
            <a:xfrm rot="21600000">
              <a:off x="363756" y="3187625"/>
              <a:ext cx="6164822" cy="396002"/>
            </a:xfrm>
            <a:custGeom>
              <a:avLst/>
              <a:gdLst>
                <a:gd name="connsiteX0" fmla="*/ 0 w 6164822"/>
                <a:gd name="connsiteY0" fmla="*/ 0 h 396001"/>
                <a:gd name="connsiteX1" fmla="*/ 5966822 w 6164822"/>
                <a:gd name="connsiteY1" fmla="*/ 0 h 396001"/>
                <a:gd name="connsiteX2" fmla="*/ 6164822 w 6164822"/>
                <a:gd name="connsiteY2" fmla="*/ 198001 h 396001"/>
                <a:gd name="connsiteX3" fmla="*/ 5966822 w 6164822"/>
                <a:gd name="connsiteY3" fmla="*/ 396001 h 396001"/>
                <a:gd name="connsiteX4" fmla="*/ 0 w 6164822"/>
                <a:gd name="connsiteY4" fmla="*/ 396001 h 396001"/>
                <a:gd name="connsiteX5" fmla="*/ 0 w 6164822"/>
                <a:gd name="connsiteY5" fmla="*/ 0 h 3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4822" h="396001">
                  <a:moveTo>
                    <a:pt x="6164822" y="396000"/>
                  </a:moveTo>
                  <a:lnTo>
                    <a:pt x="198000" y="396000"/>
                  </a:lnTo>
                  <a:lnTo>
                    <a:pt x="0" y="198000"/>
                  </a:lnTo>
                  <a:lnTo>
                    <a:pt x="198000" y="1"/>
                  </a:lnTo>
                  <a:lnTo>
                    <a:pt x="6164822" y="1"/>
                  </a:lnTo>
                  <a:lnTo>
                    <a:pt x="6164822" y="3960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387" tIns="45721" rIns="85344" bIns="45720" numCol="1" spcCol="1270" anchor="ctr" anchorCtr="0">
              <a:noAutofit/>
            </a:bodyPr>
            <a:lstStyle/>
            <a:p>
              <a:pPr marL="21600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IN" sz="1200" kern="1200">
                  <a:solidFill>
                    <a:schemeClr val="tx1"/>
                  </a:solidFill>
                  <a:latin typeface="+mj-lt"/>
                </a:rPr>
                <a:t> 2 Seating Place</a:t>
              </a:r>
              <a:endParaRPr lang="en-IN" sz="12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" name="Oval 17" descr="Users with solid fill">
              <a:extLst>
                <a:ext uri="{FF2B5EF4-FFF2-40B4-BE49-F238E27FC236}">
                  <a16:creationId xmlns:a16="http://schemas.microsoft.com/office/drawing/2014/main" id="{CEE71E5D-13DF-4467-81E3-A7F9F671077B}"/>
                </a:ext>
              </a:extLst>
            </p:cNvPr>
            <p:cNvSpPr/>
            <p:nvPr/>
          </p:nvSpPr>
          <p:spPr>
            <a:xfrm>
              <a:off x="325266" y="3175182"/>
              <a:ext cx="420405" cy="420889"/>
            </a:xfrm>
            <a:prstGeom prst="ellips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277778-0C91-4DF4-9311-B267B80E5A55}"/>
                </a:ext>
              </a:extLst>
            </p:cNvPr>
            <p:cNvSpPr/>
            <p:nvPr/>
          </p:nvSpPr>
          <p:spPr>
            <a:xfrm rot="21600000">
              <a:off x="363756" y="3734009"/>
              <a:ext cx="6164822" cy="396002"/>
            </a:xfrm>
            <a:custGeom>
              <a:avLst/>
              <a:gdLst>
                <a:gd name="connsiteX0" fmla="*/ 0 w 6164822"/>
                <a:gd name="connsiteY0" fmla="*/ 0 h 396001"/>
                <a:gd name="connsiteX1" fmla="*/ 5966822 w 6164822"/>
                <a:gd name="connsiteY1" fmla="*/ 0 h 396001"/>
                <a:gd name="connsiteX2" fmla="*/ 6164822 w 6164822"/>
                <a:gd name="connsiteY2" fmla="*/ 198001 h 396001"/>
                <a:gd name="connsiteX3" fmla="*/ 5966822 w 6164822"/>
                <a:gd name="connsiteY3" fmla="*/ 396001 h 396001"/>
                <a:gd name="connsiteX4" fmla="*/ 0 w 6164822"/>
                <a:gd name="connsiteY4" fmla="*/ 396001 h 396001"/>
                <a:gd name="connsiteX5" fmla="*/ 0 w 6164822"/>
                <a:gd name="connsiteY5" fmla="*/ 0 h 3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4822" h="396001">
                  <a:moveTo>
                    <a:pt x="6164822" y="396000"/>
                  </a:moveTo>
                  <a:lnTo>
                    <a:pt x="198000" y="396000"/>
                  </a:lnTo>
                  <a:lnTo>
                    <a:pt x="0" y="198000"/>
                  </a:lnTo>
                  <a:lnTo>
                    <a:pt x="198000" y="1"/>
                  </a:lnTo>
                  <a:lnTo>
                    <a:pt x="6164822" y="1"/>
                  </a:lnTo>
                  <a:lnTo>
                    <a:pt x="6164822" y="396000"/>
                  </a:lnTo>
                  <a:close/>
                </a:path>
              </a:pathLst>
            </a:custGeom>
            <a:solidFill>
              <a:srgbClr val="DCE6F2">
                <a:alpha val="30196"/>
              </a:srgb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387" tIns="45721" rIns="85344" bIns="45720" numCol="1" spcCol="1270" anchor="ctr" anchorCtr="0">
              <a:noAutofit/>
            </a:bodyPr>
            <a:lstStyle/>
            <a:p>
              <a:pPr marL="21600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IN" sz="1200" kern="1200">
                  <a:solidFill>
                    <a:schemeClr val="tx1"/>
                  </a:solidFill>
                  <a:latin typeface="+mj-lt"/>
                </a:rPr>
                <a:t>Offsite Tape Logistics</a:t>
              </a:r>
              <a:endParaRPr lang="en-IN" sz="12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Oval 19" descr="Database with solid fill">
              <a:extLst>
                <a:ext uri="{FF2B5EF4-FFF2-40B4-BE49-F238E27FC236}">
                  <a16:creationId xmlns:a16="http://schemas.microsoft.com/office/drawing/2014/main" id="{DC47E9A7-77DE-45D8-8D67-2A4F42AE5694}"/>
                </a:ext>
              </a:extLst>
            </p:cNvPr>
            <p:cNvSpPr/>
            <p:nvPr/>
          </p:nvSpPr>
          <p:spPr>
            <a:xfrm>
              <a:off x="325266" y="3721566"/>
              <a:ext cx="420405" cy="420889"/>
            </a:xfrm>
            <a:prstGeom prst="ellipse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AADD37-0CAF-4589-B4EA-EE3C4B8781BD}"/>
                </a:ext>
              </a:extLst>
            </p:cNvPr>
            <p:cNvSpPr/>
            <p:nvPr/>
          </p:nvSpPr>
          <p:spPr>
            <a:xfrm rot="21600000">
              <a:off x="363756" y="4280392"/>
              <a:ext cx="6164822" cy="396002"/>
            </a:xfrm>
            <a:custGeom>
              <a:avLst/>
              <a:gdLst>
                <a:gd name="connsiteX0" fmla="*/ 0 w 6164822"/>
                <a:gd name="connsiteY0" fmla="*/ 0 h 396001"/>
                <a:gd name="connsiteX1" fmla="*/ 5966822 w 6164822"/>
                <a:gd name="connsiteY1" fmla="*/ 0 h 396001"/>
                <a:gd name="connsiteX2" fmla="*/ 6164822 w 6164822"/>
                <a:gd name="connsiteY2" fmla="*/ 198001 h 396001"/>
                <a:gd name="connsiteX3" fmla="*/ 5966822 w 6164822"/>
                <a:gd name="connsiteY3" fmla="*/ 396001 h 396001"/>
                <a:gd name="connsiteX4" fmla="*/ 0 w 6164822"/>
                <a:gd name="connsiteY4" fmla="*/ 396001 h 396001"/>
                <a:gd name="connsiteX5" fmla="*/ 0 w 6164822"/>
                <a:gd name="connsiteY5" fmla="*/ 0 h 3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4822" h="396001">
                  <a:moveTo>
                    <a:pt x="6164822" y="396000"/>
                  </a:moveTo>
                  <a:lnTo>
                    <a:pt x="198000" y="396000"/>
                  </a:lnTo>
                  <a:lnTo>
                    <a:pt x="0" y="198000"/>
                  </a:lnTo>
                  <a:lnTo>
                    <a:pt x="198000" y="1"/>
                  </a:lnTo>
                  <a:lnTo>
                    <a:pt x="6164822" y="1"/>
                  </a:lnTo>
                  <a:lnTo>
                    <a:pt x="6164822" y="3960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387" tIns="45721" rIns="85344" bIns="45720" numCol="1" spcCol="1270" anchor="ctr" anchorCtr="0">
              <a:noAutofit/>
            </a:bodyPr>
            <a:lstStyle/>
            <a:p>
              <a:pPr marL="21600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200" kern="1200" dirty="0">
                  <a:solidFill>
                    <a:schemeClr val="tx1"/>
                  </a:solidFill>
                  <a:latin typeface="+mj-lt"/>
                </a:rPr>
                <a:t>Managed and Monitored Cross Connect at DC and NDR: SIFY, Airtel, TCL, BSNL</a:t>
              </a:r>
              <a:endParaRPr lang="en-IN" sz="12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Oval 21" descr="Network with solid fill">
              <a:extLst>
                <a:ext uri="{FF2B5EF4-FFF2-40B4-BE49-F238E27FC236}">
                  <a16:creationId xmlns:a16="http://schemas.microsoft.com/office/drawing/2014/main" id="{091B03E7-11F8-4CC9-8524-4AB9F0E37E06}"/>
                </a:ext>
              </a:extLst>
            </p:cNvPr>
            <p:cNvSpPr/>
            <p:nvPr/>
          </p:nvSpPr>
          <p:spPr>
            <a:xfrm>
              <a:off x="325266" y="4267949"/>
              <a:ext cx="420405" cy="420889"/>
            </a:xfrm>
            <a:prstGeom prst="ellipse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620907-BBC8-4E25-823B-37BC98621D7A}"/>
              </a:ext>
            </a:extLst>
          </p:cNvPr>
          <p:cNvSpPr/>
          <p:nvPr/>
        </p:nvSpPr>
        <p:spPr>
          <a:xfrm>
            <a:off x="6818979" y="1382988"/>
            <a:ext cx="1800000" cy="720000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IN" sz="1200" b="1" dirty="0">
                <a:solidFill>
                  <a:schemeClr val="bg1"/>
                </a:solidFill>
              </a:rPr>
              <a:t>Physical Migration / Lift &amp; Shift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8C3EB9-0D01-45AA-9DE5-34BCEE15B6B1}"/>
              </a:ext>
            </a:extLst>
          </p:cNvPr>
          <p:cNvSpPr/>
          <p:nvPr/>
        </p:nvSpPr>
        <p:spPr>
          <a:xfrm>
            <a:off x="6829864" y="2417130"/>
            <a:ext cx="1800000" cy="720000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IN" sz="1200" b="1" dirty="0">
                <a:solidFill>
                  <a:schemeClr val="bg1"/>
                </a:solidFill>
              </a:rPr>
              <a:t>IP Address to be Retained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D1B9FAD-AF71-4EEF-9715-B184965A5E0B}"/>
              </a:ext>
            </a:extLst>
          </p:cNvPr>
          <p:cNvSpPr/>
          <p:nvPr/>
        </p:nvSpPr>
        <p:spPr>
          <a:xfrm>
            <a:off x="6866151" y="3451273"/>
            <a:ext cx="1800000" cy="720000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IN" sz="1200" b="1" dirty="0">
                <a:solidFill>
                  <a:schemeClr val="bg1"/>
                </a:solidFill>
              </a:rPr>
              <a:t>Dedicated Space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D24BFF-9A51-4D2E-ACA5-FE076CE2ACF3}"/>
              </a:ext>
            </a:extLst>
          </p:cNvPr>
          <p:cNvCxnSpPr/>
          <p:nvPr/>
        </p:nvCxnSpPr>
        <p:spPr>
          <a:xfrm>
            <a:off x="6639951" y="987425"/>
            <a:ext cx="0" cy="374491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9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C325C-2E97-4547-98CD-47B9C3D915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Sify’s Proposed solution </a:t>
            </a:r>
          </a:p>
        </p:txBody>
      </p:sp>
    </p:spTree>
    <p:extLst>
      <p:ext uri="{BB962C8B-B14F-4D97-AF65-F5344CB8AC3E}">
        <p14:creationId xmlns:p14="http://schemas.microsoft.com/office/powerpoint/2010/main" val="354638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2FC0-2FBC-45C8-9745-2E49A3100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/>
          <a:lstStyle/>
          <a:p>
            <a:r>
              <a:rPr lang="en-IN" dirty="0"/>
              <a:t>Requirement Details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2F3921-E4A2-4AA9-899E-FCFD7529824D}"/>
              </a:ext>
            </a:extLst>
          </p:cNvPr>
          <p:cNvGrpSpPr/>
          <p:nvPr/>
        </p:nvGrpSpPr>
        <p:grpSpPr>
          <a:xfrm>
            <a:off x="316399" y="988550"/>
            <a:ext cx="6093338" cy="3701387"/>
            <a:chOff x="316399" y="988550"/>
            <a:chExt cx="6093338" cy="370138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B1864DF-774F-4139-9BEC-B9080B5DC70D}"/>
                </a:ext>
              </a:extLst>
            </p:cNvPr>
            <p:cNvSpPr/>
            <p:nvPr/>
          </p:nvSpPr>
          <p:spPr>
            <a:xfrm rot="21600000">
              <a:off x="433353" y="1001118"/>
              <a:ext cx="5976384" cy="396002"/>
            </a:xfrm>
            <a:custGeom>
              <a:avLst/>
              <a:gdLst>
                <a:gd name="connsiteX0" fmla="*/ 0 w 5976384"/>
                <a:gd name="connsiteY0" fmla="*/ 0 h 396000"/>
                <a:gd name="connsiteX1" fmla="*/ 5778384 w 5976384"/>
                <a:gd name="connsiteY1" fmla="*/ 0 h 396000"/>
                <a:gd name="connsiteX2" fmla="*/ 5976384 w 5976384"/>
                <a:gd name="connsiteY2" fmla="*/ 198000 h 396000"/>
                <a:gd name="connsiteX3" fmla="*/ 5778384 w 5976384"/>
                <a:gd name="connsiteY3" fmla="*/ 396000 h 396000"/>
                <a:gd name="connsiteX4" fmla="*/ 0 w 5976384"/>
                <a:gd name="connsiteY4" fmla="*/ 396000 h 396000"/>
                <a:gd name="connsiteX5" fmla="*/ 0 w 5976384"/>
                <a:gd name="connsiteY5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6384" h="396000">
                  <a:moveTo>
                    <a:pt x="5976384" y="395999"/>
                  </a:moveTo>
                  <a:lnTo>
                    <a:pt x="198000" y="395999"/>
                  </a:lnTo>
                  <a:lnTo>
                    <a:pt x="0" y="198000"/>
                  </a:lnTo>
                  <a:lnTo>
                    <a:pt x="198000" y="1"/>
                  </a:lnTo>
                  <a:lnTo>
                    <a:pt x="5976384" y="1"/>
                  </a:lnTo>
                  <a:lnTo>
                    <a:pt x="5976384" y="3959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497" tIns="45721" rIns="85344" bIns="45720" numCol="1" spcCol="1270" anchor="ctr" anchorCtr="0">
              <a:noAutofit/>
            </a:bodyPr>
            <a:lstStyle/>
            <a:p>
              <a:pPr marL="21600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200" kern="1200" dirty="0">
                  <a:solidFill>
                    <a:schemeClr val="tx1"/>
                  </a:solidFill>
                  <a:latin typeface="+mj-lt"/>
                </a:rPr>
                <a:t>Capacity provisioning for 6 No. of Racks </a:t>
              </a:r>
              <a:r>
                <a:rPr lang="en-IN" sz="1200" kern="1200" dirty="0">
                  <a:solidFill>
                    <a:schemeClr val="tx1"/>
                  </a:solidFill>
                  <a:latin typeface="+mj-lt"/>
                </a:rPr>
                <a:t>@ Tier III DC AIROLI NEW MUMBAI</a:t>
              </a:r>
            </a:p>
          </p:txBody>
        </p:sp>
        <p:sp>
          <p:nvSpPr>
            <p:cNvPr id="7" name="Oval 6" descr="Warehouse with solid fill">
              <a:extLst>
                <a:ext uri="{FF2B5EF4-FFF2-40B4-BE49-F238E27FC236}">
                  <a16:creationId xmlns:a16="http://schemas.microsoft.com/office/drawing/2014/main" id="{95E274F1-AAA2-4397-8451-FEF81B0324B4}"/>
                </a:ext>
              </a:extLst>
            </p:cNvPr>
            <p:cNvSpPr/>
            <p:nvPr/>
          </p:nvSpPr>
          <p:spPr>
            <a:xfrm>
              <a:off x="316399" y="988550"/>
              <a:ext cx="420655" cy="421139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4587012-194B-4FD3-9339-42B29F09D533}"/>
                </a:ext>
              </a:extLst>
            </p:cNvPr>
            <p:cNvSpPr/>
            <p:nvPr/>
          </p:nvSpPr>
          <p:spPr>
            <a:xfrm rot="21600000">
              <a:off x="433353" y="1547826"/>
              <a:ext cx="5976384" cy="396002"/>
            </a:xfrm>
            <a:custGeom>
              <a:avLst/>
              <a:gdLst>
                <a:gd name="connsiteX0" fmla="*/ 0 w 5976384"/>
                <a:gd name="connsiteY0" fmla="*/ 0 h 396000"/>
                <a:gd name="connsiteX1" fmla="*/ 5778384 w 5976384"/>
                <a:gd name="connsiteY1" fmla="*/ 0 h 396000"/>
                <a:gd name="connsiteX2" fmla="*/ 5976384 w 5976384"/>
                <a:gd name="connsiteY2" fmla="*/ 198000 h 396000"/>
                <a:gd name="connsiteX3" fmla="*/ 5778384 w 5976384"/>
                <a:gd name="connsiteY3" fmla="*/ 396000 h 396000"/>
                <a:gd name="connsiteX4" fmla="*/ 0 w 5976384"/>
                <a:gd name="connsiteY4" fmla="*/ 396000 h 396000"/>
                <a:gd name="connsiteX5" fmla="*/ 0 w 5976384"/>
                <a:gd name="connsiteY5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6384" h="396000">
                  <a:moveTo>
                    <a:pt x="5976384" y="395999"/>
                  </a:moveTo>
                  <a:lnTo>
                    <a:pt x="198000" y="395999"/>
                  </a:lnTo>
                  <a:lnTo>
                    <a:pt x="0" y="198000"/>
                  </a:lnTo>
                  <a:lnTo>
                    <a:pt x="198000" y="1"/>
                  </a:lnTo>
                  <a:lnTo>
                    <a:pt x="5976384" y="1"/>
                  </a:lnTo>
                  <a:lnTo>
                    <a:pt x="5976384" y="395999"/>
                  </a:lnTo>
                  <a:close/>
                </a:path>
              </a:pathLst>
            </a:custGeom>
            <a:solidFill>
              <a:srgbClr val="DCE6F2">
                <a:alpha val="30196"/>
              </a:srgb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497" tIns="45721" rIns="85344" bIns="45721" numCol="1" spcCol="1270" anchor="ctr" anchorCtr="0">
              <a:noAutofit/>
            </a:bodyPr>
            <a:lstStyle/>
            <a:p>
              <a:pPr marL="21600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200" kern="1200" dirty="0">
                  <a:solidFill>
                    <a:schemeClr val="tx1"/>
                  </a:solidFill>
                  <a:latin typeface="+mj-lt"/>
                </a:rPr>
                <a:t>Capacity provisioning for 1 Rack for NDR  </a:t>
              </a:r>
              <a:r>
                <a:rPr lang="en-IN" sz="1200" kern="1200" dirty="0">
                  <a:solidFill>
                    <a:schemeClr val="tx1"/>
                  </a:solidFill>
                  <a:latin typeface="+mj-lt"/>
                </a:rPr>
                <a:t>@ Same location different floor</a:t>
              </a:r>
            </a:p>
          </p:txBody>
        </p:sp>
        <p:sp>
          <p:nvSpPr>
            <p:cNvPr id="13" name="Oval 12" descr="Warehouse with solid fill">
              <a:extLst>
                <a:ext uri="{FF2B5EF4-FFF2-40B4-BE49-F238E27FC236}">
                  <a16:creationId xmlns:a16="http://schemas.microsoft.com/office/drawing/2014/main" id="{A48E7258-9FC0-43C1-B8C6-49C7A68BC18B}"/>
                </a:ext>
              </a:extLst>
            </p:cNvPr>
            <p:cNvSpPr/>
            <p:nvPr/>
          </p:nvSpPr>
          <p:spPr>
            <a:xfrm>
              <a:off x="316399" y="1535258"/>
              <a:ext cx="420655" cy="421139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63BF1F-D54D-49E1-9CDA-E3D6ADDBF1C0}"/>
                </a:ext>
              </a:extLst>
            </p:cNvPr>
            <p:cNvSpPr/>
            <p:nvPr/>
          </p:nvSpPr>
          <p:spPr>
            <a:xfrm rot="21600000">
              <a:off x="433353" y="2094534"/>
              <a:ext cx="5976384" cy="396002"/>
            </a:xfrm>
            <a:custGeom>
              <a:avLst/>
              <a:gdLst>
                <a:gd name="connsiteX0" fmla="*/ 0 w 5976384"/>
                <a:gd name="connsiteY0" fmla="*/ 0 h 396000"/>
                <a:gd name="connsiteX1" fmla="*/ 5778384 w 5976384"/>
                <a:gd name="connsiteY1" fmla="*/ 0 h 396000"/>
                <a:gd name="connsiteX2" fmla="*/ 5976384 w 5976384"/>
                <a:gd name="connsiteY2" fmla="*/ 198000 h 396000"/>
                <a:gd name="connsiteX3" fmla="*/ 5778384 w 5976384"/>
                <a:gd name="connsiteY3" fmla="*/ 396000 h 396000"/>
                <a:gd name="connsiteX4" fmla="*/ 0 w 5976384"/>
                <a:gd name="connsiteY4" fmla="*/ 396000 h 396000"/>
                <a:gd name="connsiteX5" fmla="*/ 0 w 5976384"/>
                <a:gd name="connsiteY5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6384" h="396000">
                  <a:moveTo>
                    <a:pt x="5976384" y="395999"/>
                  </a:moveTo>
                  <a:lnTo>
                    <a:pt x="198000" y="395999"/>
                  </a:lnTo>
                  <a:lnTo>
                    <a:pt x="0" y="198000"/>
                  </a:lnTo>
                  <a:lnTo>
                    <a:pt x="198000" y="1"/>
                  </a:lnTo>
                  <a:lnTo>
                    <a:pt x="5976384" y="1"/>
                  </a:lnTo>
                  <a:lnTo>
                    <a:pt x="5976384" y="3959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497" tIns="45721" rIns="85344" bIns="45721" numCol="1" spcCol="1270" anchor="ctr" anchorCtr="0">
              <a:noAutofit/>
            </a:bodyPr>
            <a:lstStyle/>
            <a:p>
              <a:pPr marL="21600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IN" sz="1200" kern="1200" dirty="0">
                  <a:solidFill>
                    <a:schemeClr val="tx1"/>
                  </a:solidFill>
                  <a:latin typeface="+mj-lt"/>
                </a:rPr>
                <a:t>Power @ Actuals</a:t>
              </a:r>
            </a:p>
          </p:txBody>
        </p:sp>
        <p:sp>
          <p:nvSpPr>
            <p:cNvPr id="17" name="Oval 16" descr="High voltage with solid fill">
              <a:extLst>
                <a:ext uri="{FF2B5EF4-FFF2-40B4-BE49-F238E27FC236}">
                  <a16:creationId xmlns:a16="http://schemas.microsoft.com/office/drawing/2014/main" id="{4BA7A0E0-8EE7-4791-A97F-9CCCD811B6A5}"/>
                </a:ext>
              </a:extLst>
            </p:cNvPr>
            <p:cNvSpPr/>
            <p:nvPr/>
          </p:nvSpPr>
          <p:spPr>
            <a:xfrm>
              <a:off x="316399" y="2081966"/>
              <a:ext cx="420655" cy="421139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DFC74ED-428C-4ADE-B04E-209DA7BEA553}"/>
                </a:ext>
              </a:extLst>
            </p:cNvPr>
            <p:cNvSpPr/>
            <p:nvPr/>
          </p:nvSpPr>
          <p:spPr>
            <a:xfrm rot="21600000">
              <a:off x="433353" y="2641242"/>
              <a:ext cx="5976384" cy="396002"/>
            </a:xfrm>
            <a:custGeom>
              <a:avLst/>
              <a:gdLst>
                <a:gd name="connsiteX0" fmla="*/ 0 w 5976384"/>
                <a:gd name="connsiteY0" fmla="*/ 0 h 396000"/>
                <a:gd name="connsiteX1" fmla="*/ 5778384 w 5976384"/>
                <a:gd name="connsiteY1" fmla="*/ 0 h 396000"/>
                <a:gd name="connsiteX2" fmla="*/ 5976384 w 5976384"/>
                <a:gd name="connsiteY2" fmla="*/ 198000 h 396000"/>
                <a:gd name="connsiteX3" fmla="*/ 5778384 w 5976384"/>
                <a:gd name="connsiteY3" fmla="*/ 396000 h 396000"/>
                <a:gd name="connsiteX4" fmla="*/ 0 w 5976384"/>
                <a:gd name="connsiteY4" fmla="*/ 396000 h 396000"/>
                <a:gd name="connsiteX5" fmla="*/ 0 w 5976384"/>
                <a:gd name="connsiteY5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6384" h="396000">
                  <a:moveTo>
                    <a:pt x="5976384" y="395999"/>
                  </a:moveTo>
                  <a:lnTo>
                    <a:pt x="198000" y="395999"/>
                  </a:lnTo>
                  <a:lnTo>
                    <a:pt x="0" y="198000"/>
                  </a:lnTo>
                  <a:lnTo>
                    <a:pt x="198000" y="1"/>
                  </a:lnTo>
                  <a:lnTo>
                    <a:pt x="5976384" y="1"/>
                  </a:lnTo>
                  <a:lnTo>
                    <a:pt x="5976384" y="395999"/>
                  </a:lnTo>
                  <a:close/>
                </a:path>
              </a:pathLst>
            </a:custGeom>
            <a:solidFill>
              <a:srgbClr val="DCE6F2">
                <a:alpha val="30196"/>
              </a:srgb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497" tIns="45721" rIns="85344" bIns="45721" numCol="1" spcCol="1270" anchor="ctr" anchorCtr="0">
              <a:noAutofit/>
            </a:bodyPr>
            <a:lstStyle/>
            <a:p>
              <a:pPr marL="21600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IN" sz="1200" kern="1200" dirty="0">
                  <a:solidFill>
                    <a:schemeClr val="tx1"/>
                  </a:solidFill>
                  <a:latin typeface="+mj-lt"/>
                </a:rPr>
                <a:t>RH&amp;E Support</a:t>
              </a:r>
            </a:p>
          </p:txBody>
        </p:sp>
        <p:sp>
          <p:nvSpPr>
            <p:cNvPr id="19" name="Oval 18" descr="Confused person with solid fill">
              <a:extLst>
                <a:ext uri="{FF2B5EF4-FFF2-40B4-BE49-F238E27FC236}">
                  <a16:creationId xmlns:a16="http://schemas.microsoft.com/office/drawing/2014/main" id="{9188297A-B5E7-4169-9F58-9197053D2799}"/>
                </a:ext>
              </a:extLst>
            </p:cNvPr>
            <p:cNvSpPr/>
            <p:nvPr/>
          </p:nvSpPr>
          <p:spPr>
            <a:xfrm>
              <a:off x="316399" y="2628674"/>
              <a:ext cx="420655" cy="421139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AC6E8E8-1A34-48D6-8A05-050BF2483279}"/>
                </a:ext>
              </a:extLst>
            </p:cNvPr>
            <p:cNvSpPr/>
            <p:nvPr/>
          </p:nvSpPr>
          <p:spPr>
            <a:xfrm rot="21600000">
              <a:off x="433353" y="3187950"/>
              <a:ext cx="5976384" cy="396001"/>
            </a:xfrm>
            <a:custGeom>
              <a:avLst/>
              <a:gdLst>
                <a:gd name="connsiteX0" fmla="*/ 0 w 5976384"/>
                <a:gd name="connsiteY0" fmla="*/ 0 h 396000"/>
                <a:gd name="connsiteX1" fmla="*/ 5778384 w 5976384"/>
                <a:gd name="connsiteY1" fmla="*/ 0 h 396000"/>
                <a:gd name="connsiteX2" fmla="*/ 5976384 w 5976384"/>
                <a:gd name="connsiteY2" fmla="*/ 198000 h 396000"/>
                <a:gd name="connsiteX3" fmla="*/ 5778384 w 5976384"/>
                <a:gd name="connsiteY3" fmla="*/ 396000 h 396000"/>
                <a:gd name="connsiteX4" fmla="*/ 0 w 5976384"/>
                <a:gd name="connsiteY4" fmla="*/ 396000 h 396000"/>
                <a:gd name="connsiteX5" fmla="*/ 0 w 5976384"/>
                <a:gd name="connsiteY5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6384" h="396000">
                  <a:moveTo>
                    <a:pt x="5976384" y="395999"/>
                  </a:moveTo>
                  <a:lnTo>
                    <a:pt x="198000" y="395999"/>
                  </a:lnTo>
                  <a:lnTo>
                    <a:pt x="0" y="198000"/>
                  </a:lnTo>
                  <a:lnTo>
                    <a:pt x="198000" y="1"/>
                  </a:lnTo>
                  <a:lnTo>
                    <a:pt x="5976384" y="1"/>
                  </a:lnTo>
                  <a:lnTo>
                    <a:pt x="5976384" y="3959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497" tIns="45721" rIns="85344" bIns="45720" numCol="1" spcCol="1270" anchor="ctr" anchorCtr="0">
              <a:noAutofit/>
            </a:bodyPr>
            <a:lstStyle/>
            <a:p>
              <a:pPr marL="21600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IN" sz="1200" kern="1200">
                  <a:solidFill>
                    <a:schemeClr val="tx1"/>
                  </a:solidFill>
                  <a:latin typeface="+mj-lt"/>
                </a:rPr>
                <a:t> 2 Seating Place</a:t>
              </a:r>
              <a:endParaRPr lang="en-IN" sz="12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Oval 20" descr="Users with solid fill">
              <a:extLst>
                <a:ext uri="{FF2B5EF4-FFF2-40B4-BE49-F238E27FC236}">
                  <a16:creationId xmlns:a16="http://schemas.microsoft.com/office/drawing/2014/main" id="{62D45238-A2CC-4350-A98A-3C639326B666}"/>
                </a:ext>
              </a:extLst>
            </p:cNvPr>
            <p:cNvSpPr/>
            <p:nvPr/>
          </p:nvSpPr>
          <p:spPr>
            <a:xfrm>
              <a:off x="316399" y="3175382"/>
              <a:ext cx="420655" cy="421139"/>
            </a:xfrm>
            <a:prstGeom prst="ellips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6E09183-F4D2-4DA1-BA9B-BB9C1397BC74}"/>
                </a:ext>
              </a:extLst>
            </p:cNvPr>
            <p:cNvSpPr/>
            <p:nvPr/>
          </p:nvSpPr>
          <p:spPr>
            <a:xfrm rot="21600000">
              <a:off x="433353" y="3734658"/>
              <a:ext cx="5976384" cy="396001"/>
            </a:xfrm>
            <a:custGeom>
              <a:avLst/>
              <a:gdLst>
                <a:gd name="connsiteX0" fmla="*/ 0 w 5976384"/>
                <a:gd name="connsiteY0" fmla="*/ 0 h 396000"/>
                <a:gd name="connsiteX1" fmla="*/ 5778384 w 5976384"/>
                <a:gd name="connsiteY1" fmla="*/ 0 h 396000"/>
                <a:gd name="connsiteX2" fmla="*/ 5976384 w 5976384"/>
                <a:gd name="connsiteY2" fmla="*/ 198000 h 396000"/>
                <a:gd name="connsiteX3" fmla="*/ 5778384 w 5976384"/>
                <a:gd name="connsiteY3" fmla="*/ 396000 h 396000"/>
                <a:gd name="connsiteX4" fmla="*/ 0 w 5976384"/>
                <a:gd name="connsiteY4" fmla="*/ 396000 h 396000"/>
                <a:gd name="connsiteX5" fmla="*/ 0 w 5976384"/>
                <a:gd name="connsiteY5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6384" h="396000">
                  <a:moveTo>
                    <a:pt x="5976384" y="395999"/>
                  </a:moveTo>
                  <a:lnTo>
                    <a:pt x="198000" y="395999"/>
                  </a:lnTo>
                  <a:lnTo>
                    <a:pt x="0" y="198000"/>
                  </a:lnTo>
                  <a:lnTo>
                    <a:pt x="198000" y="1"/>
                  </a:lnTo>
                  <a:lnTo>
                    <a:pt x="5976384" y="1"/>
                  </a:lnTo>
                  <a:lnTo>
                    <a:pt x="5976384" y="395999"/>
                  </a:lnTo>
                  <a:close/>
                </a:path>
              </a:pathLst>
            </a:custGeom>
            <a:solidFill>
              <a:srgbClr val="DCE6F2">
                <a:alpha val="30196"/>
              </a:srgb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497" tIns="45721" rIns="85344" bIns="45720" numCol="1" spcCol="1270" anchor="ctr" anchorCtr="0">
              <a:noAutofit/>
            </a:bodyPr>
            <a:lstStyle/>
            <a:p>
              <a:pPr marL="21600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IN" sz="1200" kern="1200">
                  <a:solidFill>
                    <a:schemeClr val="tx1"/>
                  </a:solidFill>
                  <a:latin typeface="+mj-lt"/>
                </a:rPr>
                <a:t>Offsite Tape Logistics</a:t>
              </a:r>
              <a:endParaRPr lang="en-IN" sz="12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Oval 22" descr="Database with solid fill">
              <a:extLst>
                <a:ext uri="{FF2B5EF4-FFF2-40B4-BE49-F238E27FC236}">
                  <a16:creationId xmlns:a16="http://schemas.microsoft.com/office/drawing/2014/main" id="{E466AD0D-FC01-4CE5-AB04-CC9EFF21FBD5}"/>
                </a:ext>
              </a:extLst>
            </p:cNvPr>
            <p:cNvSpPr/>
            <p:nvPr/>
          </p:nvSpPr>
          <p:spPr>
            <a:xfrm>
              <a:off x="316399" y="3722090"/>
              <a:ext cx="420655" cy="421139"/>
            </a:xfrm>
            <a:prstGeom prst="ellipse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591B115-B486-4D63-8703-C1573DE951F4}"/>
                </a:ext>
              </a:extLst>
            </p:cNvPr>
            <p:cNvSpPr/>
            <p:nvPr/>
          </p:nvSpPr>
          <p:spPr>
            <a:xfrm rot="21600000">
              <a:off x="433353" y="4281366"/>
              <a:ext cx="5976384" cy="396001"/>
            </a:xfrm>
            <a:custGeom>
              <a:avLst/>
              <a:gdLst>
                <a:gd name="connsiteX0" fmla="*/ 0 w 5976384"/>
                <a:gd name="connsiteY0" fmla="*/ 0 h 396000"/>
                <a:gd name="connsiteX1" fmla="*/ 5778384 w 5976384"/>
                <a:gd name="connsiteY1" fmla="*/ 0 h 396000"/>
                <a:gd name="connsiteX2" fmla="*/ 5976384 w 5976384"/>
                <a:gd name="connsiteY2" fmla="*/ 198000 h 396000"/>
                <a:gd name="connsiteX3" fmla="*/ 5778384 w 5976384"/>
                <a:gd name="connsiteY3" fmla="*/ 396000 h 396000"/>
                <a:gd name="connsiteX4" fmla="*/ 0 w 5976384"/>
                <a:gd name="connsiteY4" fmla="*/ 396000 h 396000"/>
                <a:gd name="connsiteX5" fmla="*/ 0 w 5976384"/>
                <a:gd name="connsiteY5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6384" h="396000">
                  <a:moveTo>
                    <a:pt x="5976384" y="395999"/>
                  </a:moveTo>
                  <a:lnTo>
                    <a:pt x="198000" y="395999"/>
                  </a:lnTo>
                  <a:lnTo>
                    <a:pt x="0" y="198000"/>
                  </a:lnTo>
                  <a:lnTo>
                    <a:pt x="198000" y="1"/>
                  </a:lnTo>
                  <a:lnTo>
                    <a:pt x="5976384" y="1"/>
                  </a:lnTo>
                  <a:lnTo>
                    <a:pt x="5976384" y="3959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497" tIns="45721" rIns="85344" bIns="45720" numCol="1" spcCol="1270" anchor="ctr" anchorCtr="0">
              <a:noAutofit/>
            </a:bodyPr>
            <a:lstStyle/>
            <a:p>
              <a:pPr marL="21600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200" kern="1200" dirty="0">
                  <a:solidFill>
                    <a:schemeClr val="tx1"/>
                  </a:solidFill>
                  <a:latin typeface="+mj-lt"/>
                </a:rPr>
                <a:t>Managed and Monitored Cross Connect at DC and NDR: SIFY, Airtel, TCL, BSNL</a:t>
              </a:r>
              <a:endParaRPr lang="en-IN" sz="12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Oval 24" descr="Network with solid fill">
              <a:extLst>
                <a:ext uri="{FF2B5EF4-FFF2-40B4-BE49-F238E27FC236}">
                  <a16:creationId xmlns:a16="http://schemas.microsoft.com/office/drawing/2014/main" id="{28F84703-A804-49BF-A773-48F14859340E}"/>
                </a:ext>
              </a:extLst>
            </p:cNvPr>
            <p:cNvSpPr/>
            <p:nvPr/>
          </p:nvSpPr>
          <p:spPr>
            <a:xfrm>
              <a:off x="316399" y="4268798"/>
              <a:ext cx="420655" cy="421139"/>
            </a:xfrm>
            <a:prstGeom prst="ellipse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D24BFF-9A51-4D2E-ACA5-FE076CE2ACF3}"/>
              </a:ext>
            </a:extLst>
          </p:cNvPr>
          <p:cNvCxnSpPr/>
          <p:nvPr/>
        </p:nvCxnSpPr>
        <p:spPr>
          <a:xfrm>
            <a:off x="6527409" y="987425"/>
            <a:ext cx="0" cy="374491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FE28C5-97AA-427B-A388-A467987B71D3}"/>
              </a:ext>
            </a:extLst>
          </p:cNvPr>
          <p:cNvSpPr/>
          <p:nvPr/>
        </p:nvSpPr>
        <p:spPr>
          <a:xfrm>
            <a:off x="6661055" y="1406090"/>
            <a:ext cx="2150988" cy="612000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IN" sz="1200" b="1" dirty="0">
                <a:solidFill>
                  <a:schemeClr val="bg1"/>
                </a:solidFill>
              </a:rPr>
              <a:t>Migration/Physical Lift Shift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520B96-5D32-44F1-94EC-44257B0C4FDC}"/>
              </a:ext>
            </a:extLst>
          </p:cNvPr>
          <p:cNvSpPr/>
          <p:nvPr/>
        </p:nvSpPr>
        <p:spPr>
          <a:xfrm>
            <a:off x="6661055" y="2076755"/>
            <a:ext cx="2150988" cy="612000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IN" sz="1200" b="1" dirty="0">
                <a:solidFill>
                  <a:schemeClr val="bg1"/>
                </a:solidFill>
              </a:rPr>
              <a:t>IP Address will </a:t>
            </a:r>
          </a:p>
          <a:p>
            <a:pPr algn="ctr">
              <a:lnSpc>
                <a:spcPts val="1600"/>
              </a:lnSpc>
            </a:pPr>
            <a:r>
              <a:rPr lang="en-IN" sz="1200" b="1" dirty="0">
                <a:solidFill>
                  <a:schemeClr val="bg1"/>
                </a:solidFill>
              </a:rPr>
              <a:t>be retained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AFCD6D-0A66-4B5E-A215-D04999264702}"/>
              </a:ext>
            </a:extLst>
          </p:cNvPr>
          <p:cNvSpPr/>
          <p:nvPr/>
        </p:nvSpPr>
        <p:spPr>
          <a:xfrm>
            <a:off x="6661055" y="3459971"/>
            <a:ext cx="2150988" cy="612000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IN" sz="1200" b="1" dirty="0">
                <a:solidFill>
                  <a:schemeClr val="bg1"/>
                </a:solidFill>
              </a:rPr>
              <a:t>Dedicated Cage for </a:t>
            </a:r>
          </a:p>
          <a:p>
            <a:pPr algn="ctr">
              <a:lnSpc>
                <a:spcPts val="1600"/>
              </a:lnSpc>
            </a:pPr>
            <a:r>
              <a:rPr lang="en-IN" sz="1200" b="1" dirty="0">
                <a:solidFill>
                  <a:schemeClr val="bg1"/>
                </a:solidFill>
              </a:rPr>
              <a:t>Rack Space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81337A-202A-4C4D-9378-5E3819BCD014}"/>
              </a:ext>
            </a:extLst>
          </p:cNvPr>
          <p:cNvSpPr/>
          <p:nvPr/>
        </p:nvSpPr>
        <p:spPr>
          <a:xfrm>
            <a:off x="6661055" y="3051604"/>
            <a:ext cx="2150988" cy="360000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bg1"/>
                </a:solidFill>
              </a:rPr>
              <a:t>Optional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C5EB5C-A1EA-4993-A35B-D1D264AB8258}"/>
              </a:ext>
            </a:extLst>
          </p:cNvPr>
          <p:cNvSpPr/>
          <p:nvPr/>
        </p:nvSpPr>
        <p:spPr>
          <a:xfrm>
            <a:off x="6661055" y="4120338"/>
            <a:ext cx="2150988" cy="612000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IN" sz="1200" b="1" dirty="0">
                <a:solidFill>
                  <a:schemeClr val="bg1"/>
                </a:solidFill>
              </a:rPr>
              <a:t>Biometric Access </a:t>
            </a:r>
          </a:p>
          <a:p>
            <a:pPr algn="ctr">
              <a:lnSpc>
                <a:spcPts val="1600"/>
              </a:lnSpc>
            </a:pPr>
            <a:r>
              <a:rPr lang="en-IN" sz="1200" b="1" dirty="0">
                <a:solidFill>
                  <a:schemeClr val="bg1"/>
                </a:solidFill>
              </a:rPr>
              <a:t>for Cage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28F6117-1E0A-4802-9886-72D6C58002B1}"/>
              </a:ext>
            </a:extLst>
          </p:cNvPr>
          <p:cNvSpPr/>
          <p:nvPr/>
        </p:nvSpPr>
        <p:spPr>
          <a:xfrm>
            <a:off x="6661055" y="987425"/>
            <a:ext cx="2150988" cy="360000"/>
          </a:xfrm>
          <a:prstGeom prst="roundRect">
            <a:avLst/>
          </a:prstGeom>
          <a:solidFill>
            <a:schemeClr val="tx2"/>
          </a:solidFill>
          <a:ln w="9525">
            <a:solidFill>
              <a:schemeClr val="bg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bg1"/>
                </a:solidFill>
              </a:rPr>
              <a:t>Additional Consideration</a:t>
            </a:r>
          </a:p>
        </p:txBody>
      </p:sp>
    </p:spTree>
    <p:extLst>
      <p:ext uri="{BB962C8B-B14F-4D97-AF65-F5344CB8AC3E}">
        <p14:creationId xmlns:p14="http://schemas.microsoft.com/office/powerpoint/2010/main" val="235502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06EC-09E2-4A0E-A72A-EDD8FAB3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</p:spPr>
        <p:txBody>
          <a:bodyPr/>
          <a:lstStyle/>
          <a:p>
            <a:r>
              <a:rPr lang="en-IN" dirty="0"/>
              <a:t> Solution Factors for BUSINESS High Availability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08BFFE2-D5D7-422E-8598-CD3D68709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704684"/>
              </p:ext>
            </p:extLst>
          </p:nvPr>
        </p:nvGraphicFramePr>
        <p:xfrm>
          <a:off x="323850" y="987425"/>
          <a:ext cx="8496301" cy="37449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74374">
                  <a:extLst>
                    <a:ext uri="{9D8B030D-6E8A-4147-A177-3AD203B41FA5}">
                      <a16:colId xmlns:a16="http://schemas.microsoft.com/office/drawing/2014/main" val="1476210700"/>
                    </a:ext>
                  </a:extLst>
                </a:gridCol>
                <a:gridCol w="1874374">
                  <a:extLst>
                    <a:ext uri="{9D8B030D-6E8A-4147-A177-3AD203B41FA5}">
                      <a16:colId xmlns:a16="http://schemas.microsoft.com/office/drawing/2014/main" val="4037209119"/>
                    </a:ext>
                  </a:extLst>
                </a:gridCol>
                <a:gridCol w="4747553">
                  <a:extLst>
                    <a:ext uri="{9D8B030D-6E8A-4147-A177-3AD203B41FA5}">
                      <a16:colId xmlns:a16="http://schemas.microsoft.com/office/drawing/2014/main" val="1598430758"/>
                    </a:ext>
                  </a:extLst>
                </a:gridCol>
              </a:tblGrid>
              <a:tr h="406330">
                <a:tc>
                  <a:txBody>
                    <a:bodyPr/>
                    <a:lstStyle/>
                    <a:p>
                      <a:r>
                        <a:rPr lang="en-IN" sz="1000" b="1" i="0" dirty="0">
                          <a:solidFill>
                            <a:schemeClr val="tx1"/>
                          </a:solidFill>
                        </a:rPr>
                        <a:t>Solution Factors</a:t>
                      </a: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000" b="1" i="0" dirty="0">
                          <a:solidFill>
                            <a:schemeClr val="tx1"/>
                          </a:solidFill>
                        </a:rPr>
                        <a:t>Our Offering</a:t>
                      </a: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000" b="1" i="0" dirty="0">
                          <a:solidFill>
                            <a:schemeClr val="tx1"/>
                          </a:solidFill>
                        </a:rPr>
                        <a:t>Business Advantage KPNL</a:t>
                      </a:r>
                    </a:p>
                  </a:txBody>
                  <a:tcPr marL="72000" marR="72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30078"/>
                  </a:ext>
                </a:extLst>
              </a:tr>
              <a:tr h="406330">
                <a:tc>
                  <a:txBody>
                    <a:bodyPr/>
                    <a:lstStyle/>
                    <a:p>
                      <a:r>
                        <a:rPr lang="en-IN" sz="1000" b="1" dirty="0"/>
                        <a:t>Data Centre Certification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Tier III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Concurrent Maintainable DC with high redundancy ensures availability and resiliency 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005061807"/>
                  </a:ext>
                </a:extLst>
              </a:tr>
              <a:tr h="406330">
                <a:tc>
                  <a:txBody>
                    <a:bodyPr/>
                    <a:lstStyle/>
                    <a:p>
                      <a:r>
                        <a:rPr lang="en-IN" sz="1000" b="1" dirty="0"/>
                        <a:t>Data Centre Seismic Location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Zone III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Moderate earthquake zone reduces risk due to natural calamity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991011426"/>
                  </a:ext>
                </a:extLst>
              </a:tr>
              <a:tr h="494272">
                <a:tc>
                  <a:txBody>
                    <a:bodyPr/>
                    <a:lstStyle/>
                    <a:p>
                      <a:r>
                        <a:rPr lang="en-IN" sz="1000" b="1" dirty="0"/>
                        <a:t>Air Conditioning Availability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N+1 redundancy</a:t>
                      </a:r>
                    </a:p>
                    <a:p>
                      <a:r>
                        <a:rPr lang="en-IN" sz="1000" dirty="0"/>
                        <a:t>22 +/- 2 deg. C </a:t>
                      </a:r>
                    </a:p>
                    <a:p>
                      <a:r>
                        <a:rPr lang="en-IN" sz="1000" dirty="0"/>
                        <a:t>50 +/- 5 RH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Ensure Optimum cooling availability and DC operative conditions as per ASHAREA guidelines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421280233"/>
                  </a:ext>
                </a:extLst>
              </a:tr>
              <a:tr h="406330">
                <a:tc>
                  <a:txBody>
                    <a:bodyPr/>
                    <a:lstStyle/>
                    <a:p>
                      <a:r>
                        <a:rPr lang="en-IN" sz="1000" b="1" dirty="0"/>
                        <a:t>Active Component Redundancy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UPS : N+ N ; Chiller : N + 1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</a:rPr>
                        <a:t>Fully redundant UPS path ensures </a:t>
                      </a: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</a:rPr>
                        <a:t>business critical applications always run uninterrupted</a:t>
                      </a:r>
                      <a:endParaRPr lang="en-IN" sz="700" dirty="0"/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702509198"/>
                  </a:ext>
                </a:extLst>
              </a:tr>
              <a:tr h="406330">
                <a:tc>
                  <a:txBody>
                    <a:bodyPr/>
                    <a:lstStyle/>
                    <a:p>
                      <a:r>
                        <a:rPr lang="en-IN" sz="1000" b="1" dirty="0"/>
                        <a:t>Power Distribution Path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DUAL  (Active : Active)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b="0" kern="1200">
                          <a:solidFill>
                            <a:schemeClr val="dk1"/>
                          </a:solidFill>
                          <a:effectLst/>
                        </a:rPr>
                        <a:t> power redundancy through a combination of multiple power substation ensure 100% power availability</a:t>
                      </a:r>
                      <a:endParaRPr lang="en-IN" sz="700" dirty="0"/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969107295"/>
                  </a:ext>
                </a:extLst>
              </a:tr>
              <a:tr h="406330">
                <a:tc>
                  <a:txBody>
                    <a:bodyPr/>
                    <a:lstStyle/>
                    <a:p>
                      <a:r>
                        <a:rPr lang="en-IN" sz="1000" b="1" dirty="0"/>
                        <a:t>Site Availability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99.982 %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Guaranteed uptime with SLA for business continuity 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4245988196"/>
                  </a:ext>
                </a:extLst>
              </a:tr>
              <a:tr h="406330">
                <a:tc>
                  <a:txBody>
                    <a:bodyPr/>
                    <a:lstStyle/>
                    <a:p>
                      <a:r>
                        <a:rPr lang="en-IN" sz="1000" b="1" dirty="0"/>
                        <a:t>Network Connectivity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Redundant  3 high speed Fiber Connectivity entry path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Ensure High Availability of network connectivity for Business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884155914"/>
                  </a:ext>
                </a:extLst>
              </a:tr>
              <a:tr h="406330">
                <a:tc>
                  <a:txBody>
                    <a:bodyPr/>
                    <a:lstStyle/>
                    <a:p>
                      <a:r>
                        <a:rPr lang="en-IN" sz="1000" b="1" dirty="0"/>
                        <a:t>Scalability Option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Availability of more than 400 Racks space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Business scalability in same facility for expansion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023065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83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4026-A084-4925-88E5-F9750F7A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 phases</a:t>
            </a:r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B9BD8BC9-7B1F-46E1-9282-321B72116523}"/>
              </a:ext>
            </a:extLst>
          </p:cNvPr>
          <p:cNvSpPr/>
          <p:nvPr/>
        </p:nvSpPr>
        <p:spPr>
          <a:xfrm rot="5400000">
            <a:off x="886852" y="3226001"/>
            <a:ext cx="893353" cy="16256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774C089-679D-44C6-8D43-5A588FC4A085}"/>
              </a:ext>
            </a:extLst>
          </p:cNvPr>
          <p:cNvSpPr/>
          <p:nvPr/>
        </p:nvSpPr>
        <p:spPr>
          <a:xfrm>
            <a:off x="668216" y="3739729"/>
            <a:ext cx="1467673" cy="1176376"/>
          </a:xfrm>
          <a:custGeom>
            <a:avLst/>
            <a:gdLst>
              <a:gd name="connsiteX0" fmla="*/ 0 w 1399922"/>
              <a:gd name="connsiteY0" fmla="*/ 0 h 1227114"/>
              <a:gd name="connsiteX1" fmla="*/ 1399922 w 1399922"/>
              <a:gd name="connsiteY1" fmla="*/ 0 h 1227114"/>
              <a:gd name="connsiteX2" fmla="*/ 1399922 w 1399922"/>
              <a:gd name="connsiteY2" fmla="*/ 1227114 h 1227114"/>
              <a:gd name="connsiteX3" fmla="*/ 0 w 1399922"/>
              <a:gd name="connsiteY3" fmla="*/ 1227114 h 1227114"/>
              <a:gd name="connsiteX4" fmla="*/ 0 w 1399922"/>
              <a:gd name="connsiteY4" fmla="*/ 0 h 122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922" h="1227114">
                <a:moveTo>
                  <a:pt x="0" y="0"/>
                </a:moveTo>
                <a:lnTo>
                  <a:pt x="1399922" y="0"/>
                </a:lnTo>
                <a:lnTo>
                  <a:pt x="1399922" y="1227114"/>
                </a:lnTo>
                <a:lnTo>
                  <a:pt x="0" y="12271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defTabSz="8445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chemeClr val="tx1"/>
                </a:solidFill>
              </a:rPr>
              <a:t>Data Gathering</a:t>
            </a:r>
          </a:p>
          <a:p>
            <a:pPr defTabSz="8445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rgbClr val="595959"/>
                </a:solidFill>
              </a:rPr>
              <a:t>Understanding of the current landscape, Establishing Pre-requisites for migration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6E99CDA-78FF-4DB1-8CF3-4F24CFF54710}"/>
              </a:ext>
            </a:extLst>
          </p:cNvPr>
          <p:cNvSpPr/>
          <p:nvPr/>
        </p:nvSpPr>
        <p:spPr>
          <a:xfrm>
            <a:off x="1831546" y="3286124"/>
            <a:ext cx="276920" cy="253215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9F0E0B45-BF70-4A99-9DC6-1E0F200A9B30}"/>
              </a:ext>
            </a:extLst>
          </p:cNvPr>
          <p:cNvSpPr/>
          <p:nvPr/>
        </p:nvSpPr>
        <p:spPr>
          <a:xfrm rot="5400000">
            <a:off x="2530509" y="2819459"/>
            <a:ext cx="893353" cy="16256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1764090-2AC9-4C49-A6DF-E9B7E40CF239}"/>
              </a:ext>
            </a:extLst>
          </p:cNvPr>
          <p:cNvSpPr/>
          <p:nvPr/>
        </p:nvSpPr>
        <p:spPr>
          <a:xfrm>
            <a:off x="2311874" y="3333186"/>
            <a:ext cx="1467673" cy="1176376"/>
          </a:xfrm>
          <a:custGeom>
            <a:avLst/>
            <a:gdLst>
              <a:gd name="connsiteX0" fmla="*/ 0 w 1399922"/>
              <a:gd name="connsiteY0" fmla="*/ 0 h 1227114"/>
              <a:gd name="connsiteX1" fmla="*/ 1399922 w 1399922"/>
              <a:gd name="connsiteY1" fmla="*/ 0 h 1227114"/>
              <a:gd name="connsiteX2" fmla="*/ 1399922 w 1399922"/>
              <a:gd name="connsiteY2" fmla="*/ 1227114 h 1227114"/>
              <a:gd name="connsiteX3" fmla="*/ 0 w 1399922"/>
              <a:gd name="connsiteY3" fmla="*/ 1227114 h 1227114"/>
              <a:gd name="connsiteX4" fmla="*/ 0 w 1399922"/>
              <a:gd name="connsiteY4" fmla="*/ 0 h 122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922" h="1227114">
                <a:moveTo>
                  <a:pt x="0" y="0"/>
                </a:moveTo>
                <a:lnTo>
                  <a:pt x="1399922" y="0"/>
                </a:lnTo>
                <a:lnTo>
                  <a:pt x="1399922" y="1227114"/>
                </a:lnTo>
                <a:lnTo>
                  <a:pt x="0" y="12271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defTabSz="8445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b="1" dirty="0">
                <a:solidFill>
                  <a:schemeClr val="tx1"/>
                </a:solidFill>
              </a:rPr>
              <a:t>Assessment and Planning</a:t>
            </a:r>
          </a:p>
          <a:p>
            <a:pPr defTabSz="8445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dirty="0">
                <a:solidFill>
                  <a:srgbClr val="595959"/>
                </a:solidFill>
              </a:rPr>
              <a:t>Assessment Migration strategies based on criticality, application groups and business approvals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37E2D38-3D4C-4224-8D5F-7C916520ACFB}"/>
              </a:ext>
            </a:extLst>
          </p:cNvPr>
          <p:cNvSpPr/>
          <p:nvPr/>
        </p:nvSpPr>
        <p:spPr>
          <a:xfrm>
            <a:off x="3491825" y="2883092"/>
            <a:ext cx="276920" cy="253215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L-Shape 13">
            <a:extLst>
              <a:ext uri="{FF2B5EF4-FFF2-40B4-BE49-F238E27FC236}">
                <a16:creationId xmlns:a16="http://schemas.microsoft.com/office/drawing/2014/main" id="{3D445F98-ED12-45BD-A37E-CA4A0FE569B0}"/>
              </a:ext>
            </a:extLst>
          </p:cNvPr>
          <p:cNvSpPr/>
          <p:nvPr/>
        </p:nvSpPr>
        <p:spPr>
          <a:xfrm rot="5400000">
            <a:off x="4174167" y="2412917"/>
            <a:ext cx="893353" cy="16256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7F6951D-F2DB-49CD-8E69-BE28E7EE31D0}"/>
              </a:ext>
            </a:extLst>
          </p:cNvPr>
          <p:cNvSpPr/>
          <p:nvPr/>
        </p:nvSpPr>
        <p:spPr>
          <a:xfrm>
            <a:off x="3955531" y="2926645"/>
            <a:ext cx="1467673" cy="1176376"/>
          </a:xfrm>
          <a:custGeom>
            <a:avLst/>
            <a:gdLst>
              <a:gd name="connsiteX0" fmla="*/ 0 w 1399922"/>
              <a:gd name="connsiteY0" fmla="*/ 0 h 1227114"/>
              <a:gd name="connsiteX1" fmla="*/ 1399922 w 1399922"/>
              <a:gd name="connsiteY1" fmla="*/ 0 h 1227114"/>
              <a:gd name="connsiteX2" fmla="*/ 1399922 w 1399922"/>
              <a:gd name="connsiteY2" fmla="*/ 1227114 h 1227114"/>
              <a:gd name="connsiteX3" fmla="*/ 0 w 1399922"/>
              <a:gd name="connsiteY3" fmla="*/ 1227114 h 1227114"/>
              <a:gd name="connsiteX4" fmla="*/ 0 w 1399922"/>
              <a:gd name="connsiteY4" fmla="*/ 0 h 122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922" h="1227114">
                <a:moveTo>
                  <a:pt x="0" y="0"/>
                </a:moveTo>
                <a:lnTo>
                  <a:pt x="1399922" y="0"/>
                </a:lnTo>
                <a:lnTo>
                  <a:pt x="1399922" y="1227114"/>
                </a:lnTo>
                <a:lnTo>
                  <a:pt x="0" y="12271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defTabSz="8445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b="1" dirty="0">
                <a:solidFill>
                  <a:schemeClr val="tx1"/>
                </a:solidFill>
              </a:rPr>
              <a:t>Migration</a:t>
            </a:r>
          </a:p>
          <a:p>
            <a:pPr defTabSz="8445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dirty="0">
                <a:solidFill>
                  <a:srgbClr val="595959"/>
                </a:solidFill>
              </a:rPr>
              <a:t>Execution of the physical migration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596C003-A1DE-4106-9BC9-AADB35F56067}"/>
              </a:ext>
            </a:extLst>
          </p:cNvPr>
          <p:cNvSpPr/>
          <p:nvPr/>
        </p:nvSpPr>
        <p:spPr>
          <a:xfrm>
            <a:off x="5126186" y="2480074"/>
            <a:ext cx="276920" cy="253215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E9E3014E-1739-4971-8DC9-61807257EFB2}"/>
              </a:ext>
            </a:extLst>
          </p:cNvPr>
          <p:cNvSpPr/>
          <p:nvPr/>
        </p:nvSpPr>
        <p:spPr>
          <a:xfrm rot="5400000">
            <a:off x="5817824" y="2006375"/>
            <a:ext cx="893353" cy="16256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FF78900-980E-4492-B460-6FCE2514E7DC}"/>
              </a:ext>
            </a:extLst>
          </p:cNvPr>
          <p:cNvSpPr/>
          <p:nvPr/>
        </p:nvSpPr>
        <p:spPr>
          <a:xfrm>
            <a:off x="5599189" y="2520103"/>
            <a:ext cx="1467673" cy="1176376"/>
          </a:xfrm>
          <a:custGeom>
            <a:avLst/>
            <a:gdLst>
              <a:gd name="connsiteX0" fmla="*/ 0 w 1399922"/>
              <a:gd name="connsiteY0" fmla="*/ 0 h 1227114"/>
              <a:gd name="connsiteX1" fmla="*/ 1399922 w 1399922"/>
              <a:gd name="connsiteY1" fmla="*/ 0 h 1227114"/>
              <a:gd name="connsiteX2" fmla="*/ 1399922 w 1399922"/>
              <a:gd name="connsiteY2" fmla="*/ 1227114 h 1227114"/>
              <a:gd name="connsiteX3" fmla="*/ 0 w 1399922"/>
              <a:gd name="connsiteY3" fmla="*/ 1227114 h 1227114"/>
              <a:gd name="connsiteX4" fmla="*/ 0 w 1399922"/>
              <a:gd name="connsiteY4" fmla="*/ 0 h 122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922" h="1227114">
                <a:moveTo>
                  <a:pt x="0" y="0"/>
                </a:moveTo>
                <a:lnTo>
                  <a:pt x="1399922" y="0"/>
                </a:lnTo>
                <a:lnTo>
                  <a:pt x="1399922" y="1227114"/>
                </a:lnTo>
                <a:lnTo>
                  <a:pt x="0" y="12271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defTabSz="8445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b="1" dirty="0">
                <a:solidFill>
                  <a:schemeClr val="tx1"/>
                </a:solidFill>
              </a:rPr>
              <a:t>Acceptance and Sign off</a:t>
            </a:r>
          </a:p>
          <a:p>
            <a:pPr defTabSz="8445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dirty="0">
                <a:solidFill>
                  <a:srgbClr val="595959"/>
                </a:solidFill>
              </a:rPr>
              <a:t>Operations Handover</a:t>
            </a:r>
          </a:p>
          <a:p>
            <a:pPr defTabSz="8445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sz="900" b="1" dirty="0">
              <a:solidFill>
                <a:srgbClr val="595959"/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1D194DC8-30C4-4DA3-A026-7B6CCDEC51BA}"/>
              </a:ext>
            </a:extLst>
          </p:cNvPr>
          <p:cNvSpPr/>
          <p:nvPr/>
        </p:nvSpPr>
        <p:spPr>
          <a:xfrm>
            <a:off x="6774143" y="2073532"/>
            <a:ext cx="276920" cy="253215"/>
          </a:xfrm>
          <a:prstGeom prst="triangle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C17852-C99B-4944-9EEF-27BBE76270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6368" y="2779080"/>
            <a:ext cx="543558" cy="360000"/>
          </a:xfrm>
          <a:prstGeom prst="rect">
            <a:avLst/>
          </a:prstGeom>
        </p:spPr>
      </p:pic>
      <p:pic>
        <p:nvPicPr>
          <p:cNvPr id="3074" name="Picture 2" descr="Image result for IT assessment images">
            <a:extLst>
              <a:ext uri="{FF2B5EF4-FFF2-40B4-BE49-F238E27FC236}">
                <a16:creationId xmlns:a16="http://schemas.microsoft.com/office/drawing/2014/main" id="{798DFB58-7320-4097-91E0-A1D2DC62A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0" b="15197"/>
          <a:stretch/>
        </p:blipFill>
        <p:spPr bwMode="auto">
          <a:xfrm>
            <a:off x="520689" y="3192622"/>
            <a:ext cx="49494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echnology execution icon">
            <a:extLst>
              <a:ext uri="{FF2B5EF4-FFF2-40B4-BE49-F238E27FC236}">
                <a16:creationId xmlns:a16="http://schemas.microsoft.com/office/drawing/2014/main" id="{2E6DC155-15B1-48A2-AD59-90769D12F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85" y="2326746"/>
            <a:ext cx="398818" cy="3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-Shape 19">
            <a:extLst>
              <a:ext uri="{FF2B5EF4-FFF2-40B4-BE49-F238E27FC236}">
                <a16:creationId xmlns:a16="http://schemas.microsoft.com/office/drawing/2014/main" id="{468C7B5F-3A32-440C-8710-C8A1F323C7D4}"/>
              </a:ext>
            </a:extLst>
          </p:cNvPr>
          <p:cNvSpPr/>
          <p:nvPr/>
        </p:nvSpPr>
        <p:spPr>
          <a:xfrm rot="5400000">
            <a:off x="7452540" y="1260587"/>
            <a:ext cx="893353" cy="1625679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2EEC2CE-3A23-4945-935D-19B980FE8D7C}"/>
              </a:ext>
            </a:extLst>
          </p:cNvPr>
          <p:cNvSpPr/>
          <p:nvPr/>
        </p:nvSpPr>
        <p:spPr>
          <a:xfrm>
            <a:off x="7233906" y="1774316"/>
            <a:ext cx="1467673" cy="1176376"/>
          </a:xfrm>
          <a:custGeom>
            <a:avLst/>
            <a:gdLst>
              <a:gd name="connsiteX0" fmla="*/ 0 w 1399922"/>
              <a:gd name="connsiteY0" fmla="*/ 0 h 1227114"/>
              <a:gd name="connsiteX1" fmla="*/ 1399922 w 1399922"/>
              <a:gd name="connsiteY1" fmla="*/ 0 h 1227114"/>
              <a:gd name="connsiteX2" fmla="*/ 1399922 w 1399922"/>
              <a:gd name="connsiteY2" fmla="*/ 1227114 h 1227114"/>
              <a:gd name="connsiteX3" fmla="*/ 0 w 1399922"/>
              <a:gd name="connsiteY3" fmla="*/ 1227114 h 1227114"/>
              <a:gd name="connsiteX4" fmla="*/ 0 w 1399922"/>
              <a:gd name="connsiteY4" fmla="*/ 0 h 122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922" h="1227114">
                <a:moveTo>
                  <a:pt x="0" y="0"/>
                </a:moveTo>
                <a:lnTo>
                  <a:pt x="1399922" y="0"/>
                </a:lnTo>
                <a:lnTo>
                  <a:pt x="1399922" y="1227114"/>
                </a:lnTo>
                <a:lnTo>
                  <a:pt x="0" y="12271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defTabSz="8445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b="1" dirty="0">
                <a:solidFill>
                  <a:schemeClr val="tx1"/>
                </a:solidFill>
              </a:rPr>
              <a:t>Post Migration Support</a:t>
            </a:r>
          </a:p>
          <a:p>
            <a:pPr defTabSz="84452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900" dirty="0">
                <a:solidFill>
                  <a:srgbClr val="595959"/>
                </a:solidFill>
              </a:rPr>
              <a:t>Technical support for one month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C829F355-FA93-4B79-82EC-98F280B3E812}"/>
              </a:ext>
            </a:extLst>
          </p:cNvPr>
          <p:cNvSpPr/>
          <p:nvPr/>
        </p:nvSpPr>
        <p:spPr>
          <a:xfrm>
            <a:off x="8424659" y="1325891"/>
            <a:ext cx="276920" cy="253215"/>
          </a:xfrm>
          <a:prstGeom prst="triangle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3" name="Picture 6" descr="Image result for support icon">
            <a:extLst>
              <a:ext uri="{FF2B5EF4-FFF2-40B4-BE49-F238E27FC236}">
                <a16:creationId xmlns:a16="http://schemas.microsoft.com/office/drawing/2014/main" id="{02AB7ED5-DCC5-43C0-8109-30EBBB651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74" y="1170297"/>
            <a:ext cx="39352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workwize.com/wp-content/uploads/sites/6/2018/01/003-notepad.png">
            <a:extLst>
              <a:ext uri="{FF2B5EF4-FFF2-40B4-BE49-F238E27FC236}">
                <a16:creationId xmlns:a16="http://schemas.microsoft.com/office/drawing/2014/main" id="{C55BF08C-00D7-4BF3-B2B2-B52807B43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28" y="1941950"/>
            <a:ext cx="39352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02437E7B-059D-4ADC-9605-9291635FA0ED}"/>
              </a:ext>
            </a:extLst>
          </p:cNvPr>
          <p:cNvSpPr/>
          <p:nvPr/>
        </p:nvSpPr>
        <p:spPr>
          <a:xfrm>
            <a:off x="497028" y="2755703"/>
            <a:ext cx="1467673" cy="341884"/>
          </a:xfrm>
          <a:prstGeom prst="snip1Rect">
            <a:avLst/>
          </a:prstGeom>
          <a:solidFill>
            <a:schemeClr val="bg2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tx1"/>
                </a:solidFill>
              </a:rPr>
              <a:t>1 Weeks</a:t>
            </a:r>
          </a:p>
        </p:txBody>
      </p:sp>
      <p:sp>
        <p:nvSpPr>
          <p:cNvPr id="24" name="Rectangle: Single Corner Snipped 23">
            <a:extLst>
              <a:ext uri="{FF2B5EF4-FFF2-40B4-BE49-F238E27FC236}">
                <a16:creationId xmlns:a16="http://schemas.microsoft.com/office/drawing/2014/main" id="{05E0169A-338C-4385-AB74-FCFCC4EE8D02}"/>
              </a:ext>
            </a:extLst>
          </p:cNvPr>
          <p:cNvSpPr/>
          <p:nvPr/>
        </p:nvSpPr>
        <p:spPr>
          <a:xfrm>
            <a:off x="2164346" y="2343342"/>
            <a:ext cx="1467673" cy="341884"/>
          </a:xfrm>
          <a:prstGeom prst="snip1Rect">
            <a:avLst/>
          </a:prstGeom>
          <a:solidFill>
            <a:schemeClr val="bg2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tx1"/>
                </a:solidFill>
              </a:rPr>
              <a:t>2-3 Days</a:t>
            </a:r>
          </a:p>
        </p:txBody>
      </p:sp>
      <p:sp>
        <p:nvSpPr>
          <p:cNvPr id="25" name="Rectangle: Single Corner Snipped 24">
            <a:extLst>
              <a:ext uri="{FF2B5EF4-FFF2-40B4-BE49-F238E27FC236}">
                <a16:creationId xmlns:a16="http://schemas.microsoft.com/office/drawing/2014/main" id="{A6657C14-9AD6-4419-BF2A-B157D50DA75B}"/>
              </a:ext>
            </a:extLst>
          </p:cNvPr>
          <p:cNvSpPr/>
          <p:nvPr/>
        </p:nvSpPr>
        <p:spPr>
          <a:xfrm>
            <a:off x="3796973" y="1911080"/>
            <a:ext cx="1467673" cy="341884"/>
          </a:xfrm>
          <a:prstGeom prst="snip1Rect">
            <a:avLst/>
          </a:prstGeom>
          <a:solidFill>
            <a:schemeClr val="bg2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tx1"/>
                </a:solidFill>
              </a:rPr>
              <a:t>2-3 Days</a:t>
            </a:r>
          </a:p>
        </p:txBody>
      </p:sp>
      <p:sp>
        <p:nvSpPr>
          <p:cNvPr id="35" name="Rectangle: Single Corner Snipped 34">
            <a:extLst>
              <a:ext uri="{FF2B5EF4-FFF2-40B4-BE49-F238E27FC236}">
                <a16:creationId xmlns:a16="http://schemas.microsoft.com/office/drawing/2014/main" id="{3A1764D1-6D6B-4B55-807A-AFB4AC0FF7BE}"/>
              </a:ext>
            </a:extLst>
          </p:cNvPr>
          <p:cNvSpPr/>
          <p:nvPr/>
        </p:nvSpPr>
        <p:spPr>
          <a:xfrm>
            <a:off x="5433683" y="1503477"/>
            <a:ext cx="1467673" cy="341884"/>
          </a:xfrm>
          <a:prstGeom prst="snip1Rect">
            <a:avLst/>
          </a:prstGeom>
          <a:solidFill>
            <a:schemeClr val="bg2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tx1"/>
                </a:solidFill>
              </a:rPr>
              <a:t>1 Day</a:t>
            </a:r>
          </a:p>
        </p:txBody>
      </p:sp>
    </p:spTree>
    <p:extLst>
      <p:ext uri="{BB962C8B-B14F-4D97-AF65-F5344CB8AC3E}">
        <p14:creationId xmlns:p14="http://schemas.microsoft.com/office/powerpoint/2010/main" val="463138843"/>
      </p:ext>
    </p:extLst>
  </p:cSld>
  <p:clrMapOvr>
    <a:masterClrMapping/>
  </p:clrMapOvr>
</p:sld>
</file>

<file path=ppt/theme/theme1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05225ff6-d8db-4da8-8d9c-1f925f835688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E1AD0B7C49E46BEDB6BC02C59C368" ma:contentTypeVersion="14" ma:contentTypeDescription="Create a new document." ma:contentTypeScope="" ma:versionID="59f04d422c3dc55a1470d80b7216bed2">
  <xsd:schema xmlns:xsd="http://www.w3.org/2001/XMLSchema" xmlns:xs="http://www.w3.org/2001/XMLSchema" xmlns:p="http://schemas.microsoft.com/office/2006/metadata/properties" xmlns:ns3="83f309df-a20e-4ae4-a762-48cfa988792c" xmlns:ns4="79b5214c-cae0-4b14-a405-c2ca24cbd5ac" targetNamespace="http://schemas.microsoft.com/office/2006/metadata/properties" ma:root="true" ma:fieldsID="8282346ac9902f39c438f066e6c80bea" ns3:_="" ns4:_="">
    <xsd:import namespace="83f309df-a20e-4ae4-a762-48cfa988792c"/>
    <xsd:import namespace="79b5214c-cae0-4b14-a405-c2ca24cbd5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309df-a20e-4ae4-a762-48cfa98879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5214c-cae0-4b14-a405-c2ca24cbd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3E4D9C-AA0A-4FCA-B13F-7B928CF49D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F2B61C-B540-4BC0-AC3E-83528A72D13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703D672-4BAB-4225-91D3-6155E7C52C5F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79b5214c-cae0-4b14-a405-c2ca24cbd5a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3f309df-a20e-4ae4-a762-48cfa988792c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1DED0F9-CDA7-4965-85CD-A94BCF6FB2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f309df-a20e-4ae4-a762-48cfa988792c"/>
    <ds:schemaRef ds:uri="79b5214c-cae0-4b14-a405-c2ca24cbd5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Sify Theme 11102018</Template>
  <TotalTime>7255</TotalTime>
  <Words>2098</Words>
  <Application>Microsoft Office PowerPoint</Application>
  <PresentationFormat>On-screen Show (16:9)</PresentationFormat>
  <Paragraphs>394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1_Sify Theme Nov20</vt:lpstr>
      <vt:lpstr>PowerPoint Presentation</vt:lpstr>
      <vt:lpstr>AGENDA</vt:lpstr>
      <vt:lpstr>AGENDA</vt:lpstr>
      <vt:lpstr>Insight on KNPL Current Data center setup </vt:lpstr>
      <vt:lpstr>Requirement Details</vt:lpstr>
      <vt:lpstr>PowerPoint Presentation</vt:lpstr>
      <vt:lpstr>Requirement Details</vt:lpstr>
      <vt:lpstr> Solution Factors for BUSINESS High Availability</vt:lpstr>
      <vt:lpstr>Project phases</vt:lpstr>
      <vt:lpstr>Lift and Shift PROCEDURE</vt:lpstr>
      <vt:lpstr>PowerPoint Presentation</vt:lpstr>
      <vt:lpstr>SIFY AIROLI DATA CENTER </vt:lpstr>
      <vt:lpstr>IMPECCABLE UPTIME PERFORMANCE - how we do it</vt:lpstr>
      <vt:lpstr>airoli DATA CENTER - Fact Sheet</vt:lpstr>
      <vt:lpstr>SUBSTATION NETWORK</vt:lpstr>
      <vt:lpstr>FACT SHEET of Hyderabad DATA CENTER – Future DR Roadmap</vt:lpstr>
      <vt:lpstr>PowerPoint Presentation</vt:lpstr>
      <vt:lpstr>Next Steps</vt:lpstr>
      <vt:lpstr>PowerPoint Presentation</vt:lpstr>
      <vt:lpstr>Infrastructure ADVANTAGE </vt:lpstr>
      <vt:lpstr>Additional BENEFITS OF BEING HOSTED at Sify</vt:lpstr>
      <vt:lpstr>Customers in Sify Airoli DATA CENTER</vt:lpstr>
      <vt:lpstr>VERTICAL-WISE CUSTOMERS IN Airoli DATA CENTER (partial)</vt:lpstr>
      <vt:lpstr>Customers who DECIDED for Airoli data center (&lt;12 months)   </vt:lpstr>
      <vt:lpstr>INDIA’S BFSI INDUSTRY LEADERS ARE IN SIFY DATA CENTERS</vt:lpstr>
      <vt:lpstr>Compliance and CERTIFICATIONS</vt:lpstr>
      <vt:lpstr>INDUSTRY RECOGNITIONS</vt:lpstr>
      <vt:lpstr>PowerPoint Presentation</vt:lpstr>
      <vt:lpstr>Insight on KNPL Current Data center setup   </vt:lpstr>
      <vt:lpstr>KNPL’s Requirement </vt:lpstr>
      <vt:lpstr>Proposed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Ramkumar  Mv</dc:creator>
  <cp:lastModifiedBy>Murali.J  Janakiraman</cp:lastModifiedBy>
  <cp:revision>191</cp:revision>
  <dcterms:created xsi:type="dcterms:W3CDTF">2020-10-26T06:38:47Z</dcterms:created>
  <dcterms:modified xsi:type="dcterms:W3CDTF">2023-09-19T06:42:52Z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0x010100383E1AD0B7C49E46BEDB6BC02C59C368</vt:lpwstr>
  </property>
</Properties>
</file>