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Lst>
  <p:notesMasterIdLst>
    <p:notesMasterId r:id="rId32"/>
  </p:notesMasterIdLst>
  <p:handoutMasterIdLst>
    <p:handoutMasterId r:id="rId33"/>
  </p:handoutMasterIdLst>
  <p:sldIdLst>
    <p:sldId id="280" r:id="rId3"/>
    <p:sldId id="281" r:id="rId4"/>
    <p:sldId id="305" r:id="rId5"/>
    <p:sldId id="284" r:id="rId6"/>
    <p:sldId id="285" r:id="rId7"/>
    <p:sldId id="286" r:id="rId8"/>
    <p:sldId id="287" r:id="rId9"/>
    <p:sldId id="298" r:id="rId10"/>
    <p:sldId id="282" r:id="rId11"/>
    <p:sldId id="272" r:id="rId12"/>
    <p:sldId id="273" r:id="rId13"/>
    <p:sldId id="274" r:id="rId14"/>
    <p:sldId id="306" r:id="rId15"/>
    <p:sldId id="299" r:id="rId16"/>
    <p:sldId id="309" r:id="rId17"/>
    <p:sldId id="308" r:id="rId18"/>
    <p:sldId id="301" r:id="rId19"/>
    <p:sldId id="303" r:id="rId20"/>
    <p:sldId id="304" r:id="rId21"/>
    <p:sldId id="307" r:id="rId22"/>
    <p:sldId id="290" r:id="rId23"/>
    <p:sldId id="291" r:id="rId24"/>
    <p:sldId id="302" r:id="rId25"/>
    <p:sldId id="292" r:id="rId26"/>
    <p:sldId id="293" r:id="rId27"/>
    <p:sldId id="294" r:id="rId28"/>
    <p:sldId id="295" r:id="rId29"/>
    <p:sldId id="296" r:id="rId30"/>
    <p:sldId id="297" r:id="rId31"/>
  </p:sldIdLst>
  <p:sldSz cx="9144000" cy="5143500" type="screen16x9"/>
  <p:notesSz cx="6858000" cy="9144000"/>
  <p:defaultTextStyle>
    <a:defPPr>
      <a:defRPr lang="en-US"/>
    </a:defPPr>
    <a:lvl1pPr marL="0" algn="l" defTabSz="914058" rtl="0" eaLnBrk="1" latinLnBrk="0" hangingPunct="1">
      <a:defRPr sz="1800" kern="1200">
        <a:solidFill>
          <a:schemeClr val="tx1"/>
        </a:solidFill>
        <a:latin typeface="+mn-lt"/>
        <a:ea typeface="+mn-ea"/>
        <a:cs typeface="+mn-cs"/>
      </a:defRPr>
    </a:lvl1pPr>
    <a:lvl2pPr marL="457029" algn="l" defTabSz="914058" rtl="0" eaLnBrk="1" latinLnBrk="0" hangingPunct="1">
      <a:defRPr sz="1800" kern="1200">
        <a:solidFill>
          <a:schemeClr val="tx1"/>
        </a:solidFill>
        <a:latin typeface="+mn-lt"/>
        <a:ea typeface="+mn-ea"/>
        <a:cs typeface="+mn-cs"/>
      </a:defRPr>
    </a:lvl2pPr>
    <a:lvl3pPr marL="914058" algn="l" defTabSz="914058" rtl="0" eaLnBrk="1" latinLnBrk="0" hangingPunct="1">
      <a:defRPr sz="1800" kern="1200">
        <a:solidFill>
          <a:schemeClr val="tx1"/>
        </a:solidFill>
        <a:latin typeface="+mn-lt"/>
        <a:ea typeface="+mn-ea"/>
        <a:cs typeface="+mn-cs"/>
      </a:defRPr>
    </a:lvl3pPr>
    <a:lvl4pPr marL="1371086" algn="l" defTabSz="914058" rtl="0" eaLnBrk="1" latinLnBrk="0" hangingPunct="1">
      <a:defRPr sz="1800" kern="1200">
        <a:solidFill>
          <a:schemeClr val="tx1"/>
        </a:solidFill>
        <a:latin typeface="+mn-lt"/>
        <a:ea typeface="+mn-ea"/>
        <a:cs typeface="+mn-cs"/>
      </a:defRPr>
    </a:lvl4pPr>
    <a:lvl5pPr marL="1828115" algn="l" defTabSz="914058" rtl="0" eaLnBrk="1" latinLnBrk="0" hangingPunct="1">
      <a:defRPr sz="1800" kern="1200">
        <a:solidFill>
          <a:schemeClr val="tx1"/>
        </a:solidFill>
        <a:latin typeface="+mn-lt"/>
        <a:ea typeface="+mn-ea"/>
        <a:cs typeface="+mn-cs"/>
      </a:defRPr>
    </a:lvl5pPr>
    <a:lvl6pPr marL="2285145" algn="l" defTabSz="914058" rtl="0" eaLnBrk="1" latinLnBrk="0" hangingPunct="1">
      <a:defRPr sz="1800" kern="1200">
        <a:solidFill>
          <a:schemeClr val="tx1"/>
        </a:solidFill>
        <a:latin typeface="+mn-lt"/>
        <a:ea typeface="+mn-ea"/>
        <a:cs typeface="+mn-cs"/>
      </a:defRPr>
    </a:lvl6pPr>
    <a:lvl7pPr marL="2742171" algn="l" defTabSz="914058" rtl="0" eaLnBrk="1" latinLnBrk="0" hangingPunct="1">
      <a:defRPr sz="1800" kern="1200">
        <a:solidFill>
          <a:schemeClr val="tx1"/>
        </a:solidFill>
        <a:latin typeface="+mn-lt"/>
        <a:ea typeface="+mn-ea"/>
        <a:cs typeface="+mn-cs"/>
      </a:defRPr>
    </a:lvl7pPr>
    <a:lvl8pPr marL="3199202" algn="l" defTabSz="914058" rtl="0" eaLnBrk="1" latinLnBrk="0" hangingPunct="1">
      <a:defRPr sz="1800" kern="1200">
        <a:solidFill>
          <a:schemeClr val="tx1"/>
        </a:solidFill>
        <a:latin typeface="+mn-lt"/>
        <a:ea typeface="+mn-ea"/>
        <a:cs typeface="+mn-cs"/>
      </a:defRPr>
    </a:lvl8pPr>
    <a:lvl9pPr marL="3656230" algn="l" defTabSz="91405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53">
          <p15:clr>
            <a:srgbClr val="A4A3A4"/>
          </p15:clr>
        </p15:guide>
        <p15:guide id="2" orient="horz" pos="2951">
          <p15:clr>
            <a:srgbClr val="A4A3A4"/>
          </p15:clr>
        </p15:guide>
        <p15:guide id="3" orient="horz" pos="404">
          <p15:clr>
            <a:srgbClr val="A4A3A4"/>
          </p15:clr>
        </p15:guide>
        <p15:guide id="4" pos="226" userDrawn="1">
          <p15:clr>
            <a:srgbClr val="A4A3A4"/>
          </p15:clr>
        </p15:guide>
        <p15:guide id="5" pos="5527">
          <p15:clr>
            <a:srgbClr val="A4A3A4"/>
          </p15:clr>
        </p15:guide>
        <p15:guide id="6" pos="2881">
          <p15:clr>
            <a:srgbClr val="A4A3A4"/>
          </p15:clr>
        </p15:guide>
        <p15:guide id="7" pos="2789" userDrawn="1">
          <p15:clr>
            <a:srgbClr val="A4A3A4"/>
          </p15:clr>
        </p15:guide>
        <p15:guide id="8" pos="298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B3A3C8"/>
    <a:srgbClr val="E7B8B7"/>
    <a:srgbClr val="8FB4E0"/>
    <a:srgbClr val="FDD5B4"/>
    <a:srgbClr val="414141"/>
    <a:srgbClr val="E31837"/>
    <a:srgbClr val="666666"/>
    <a:srgbClr val="222222"/>
    <a:srgbClr val="111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1" autoAdjust="0"/>
  </p:normalViewPr>
  <p:slideViewPr>
    <p:cSldViewPr snapToGrid="0" showGuides="1">
      <p:cViewPr varScale="1">
        <p:scale>
          <a:sx n="90" d="100"/>
          <a:sy n="90" d="100"/>
        </p:scale>
        <p:origin x="816" y="102"/>
      </p:cViewPr>
      <p:guideLst>
        <p:guide orient="horz" pos="653"/>
        <p:guide orient="horz" pos="2951"/>
        <p:guide orient="horz" pos="404"/>
        <p:guide pos="226"/>
        <p:guide pos="5527"/>
        <p:guide pos="2881"/>
        <p:guide pos="2789"/>
        <p:guide pos="2983"/>
      </p:guideLst>
    </p:cSldViewPr>
  </p:slideViewPr>
  <p:notesTextViewPr>
    <p:cViewPr>
      <p:scale>
        <a:sx n="150" d="100"/>
        <a:sy n="150" d="100"/>
      </p:scale>
      <p:origin x="0" y="0"/>
    </p:cViewPr>
  </p:notesTextViewPr>
  <p:notesViewPr>
    <p:cSldViewPr snapToGrid="0" showGuides="1">
      <p:cViewPr varScale="1">
        <p:scale>
          <a:sx n="64" d="100"/>
          <a:sy n="64" d="100"/>
        </p:scale>
        <p:origin x="2261" y="72"/>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2448609094775123"/>
          <c:y val="0.18053697667376969"/>
          <c:w val="0.83454196178493389"/>
          <c:h val="0.61560763486609704"/>
        </c:manualLayout>
      </c:layout>
      <c:barChart>
        <c:barDir val="col"/>
        <c:grouping val="clustered"/>
        <c:varyColors val="0"/>
        <c:ser>
          <c:idx val="0"/>
          <c:order val="0"/>
          <c:tx>
            <c:strRef>
              <c:f>Sheet1!$B$1</c:f>
              <c:strCache>
                <c:ptCount val="1"/>
                <c:pt idx="0">
                  <c:v>Series 1</c:v>
                </c:pt>
              </c:strCache>
            </c:strRef>
          </c:tx>
          <c:spPr>
            <a:solidFill>
              <a:srgbClr val="E7B8B7">
                <a:alpha val="70000"/>
              </a:srgb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FY14</c:v>
                </c:pt>
                <c:pt idx="1">
                  <c:v>FY15</c:v>
                </c:pt>
                <c:pt idx="2">
                  <c:v>FY16</c:v>
                </c:pt>
                <c:pt idx="3">
                  <c:v>FY17</c:v>
                </c:pt>
                <c:pt idx="4">
                  <c:v>FY18E</c:v>
                </c:pt>
              </c:strCache>
            </c:strRef>
          </c:cat>
          <c:val>
            <c:numRef>
              <c:f>Sheet1!$B$2:$B$6</c:f>
              <c:numCache>
                <c:formatCode>General</c:formatCode>
                <c:ptCount val="5"/>
                <c:pt idx="0">
                  <c:v>1846</c:v>
                </c:pt>
                <c:pt idx="1">
                  <c:v>1995.5</c:v>
                </c:pt>
                <c:pt idx="2">
                  <c:v>2099.5</c:v>
                </c:pt>
                <c:pt idx="3">
                  <c:v>2255.5</c:v>
                </c:pt>
                <c:pt idx="4">
                  <c:v>2522</c:v>
                </c:pt>
              </c:numCache>
            </c:numRef>
          </c:val>
          <c:extLst>
            <c:ext xmlns:c16="http://schemas.microsoft.com/office/drawing/2014/chart" uri="{C3380CC4-5D6E-409C-BE32-E72D297353CC}">
              <c16:uniqueId val="{00000000-0C32-4DC1-91CE-EE0E027EC651}"/>
            </c:ext>
          </c:extLst>
        </c:ser>
        <c:dLbls>
          <c:showLegendKey val="0"/>
          <c:showVal val="1"/>
          <c:showCatName val="0"/>
          <c:showSerName val="0"/>
          <c:showPercent val="0"/>
          <c:showBubbleSize val="0"/>
        </c:dLbls>
        <c:gapWidth val="80"/>
        <c:overlap val="25"/>
        <c:axId val="455254400"/>
        <c:axId val="455255936"/>
      </c:barChart>
      <c:catAx>
        <c:axId val="45525440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vert="horz"/>
          <a:lstStyle/>
          <a:p>
            <a:pPr>
              <a:defRPr/>
            </a:pPr>
            <a:endParaRPr lang="en-US"/>
          </a:p>
        </c:txPr>
        <c:crossAx val="455255936"/>
        <c:crosses val="autoZero"/>
        <c:auto val="1"/>
        <c:lblAlgn val="ctr"/>
        <c:lblOffset val="100"/>
        <c:noMultiLvlLbl val="0"/>
      </c:catAx>
      <c:valAx>
        <c:axId val="455255936"/>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en-US"/>
          </a:p>
        </c:txPr>
        <c:crossAx val="455254400"/>
        <c:crosses val="autoZero"/>
        <c:crossBetween val="between"/>
        <c:majorUnit val="500"/>
      </c:valAx>
      <c:spPr>
        <a:noFill/>
        <a:ln>
          <a:noFill/>
        </a:ln>
        <a:effectLst/>
      </c:spPr>
    </c:plotArea>
    <c:plotVisOnly val="1"/>
    <c:dispBlanksAs val="gap"/>
    <c:showDLblsOverMax val="0"/>
  </c:chart>
  <c:spPr>
    <a:noFill/>
    <a:ln>
      <a:noFill/>
    </a:ln>
    <a:effectLst/>
  </c:spPr>
  <c:txPr>
    <a:bodyPr/>
    <a:lstStyle/>
    <a:p>
      <a:pPr>
        <a:defRPr sz="900">
          <a:solidFill>
            <a:srgbClr val="595959"/>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7B8B7">
                <a:alpha val="70000"/>
              </a:srgb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FY13</c:v>
                </c:pt>
                <c:pt idx="1">
                  <c:v>FY14</c:v>
                </c:pt>
                <c:pt idx="2">
                  <c:v>FY15</c:v>
                </c:pt>
                <c:pt idx="3">
                  <c:v>FY16</c:v>
                </c:pt>
                <c:pt idx="4">
                  <c:v>FY17</c:v>
                </c:pt>
              </c:strCache>
            </c:strRef>
          </c:cat>
          <c:val>
            <c:numRef>
              <c:f>Sheet1!$B$2:$B$6</c:f>
              <c:numCache>
                <c:formatCode>General</c:formatCode>
                <c:ptCount val="5"/>
                <c:pt idx="0">
                  <c:v>624</c:v>
                </c:pt>
                <c:pt idx="1">
                  <c:v>585</c:v>
                </c:pt>
                <c:pt idx="2">
                  <c:v>630.5</c:v>
                </c:pt>
                <c:pt idx="3">
                  <c:v>676</c:v>
                </c:pt>
                <c:pt idx="4">
                  <c:v>812.5</c:v>
                </c:pt>
              </c:numCache>
            </c:numRef>
          </c:val>
          <c:extLst>
            <c:ext xmlns:c16="http://schemas.microsoft.com/office/drawing/2014/chart" uri="{C3380CC4-5D6E-409C-BE32-E72D297353CC}">
              <c16:uniqueId val="{00000000-0C32-4DC1-91CE-EE0E027EC651}"/>
            </c:ext>
          </c:extLst>
        </c:ser>
        <c:dLbls>
          <c:showLegendKey val="0"/>
          <c:showVal val="1"/>
          <c:showCatName val="0"/>
          <c:showSerName val="0"/>
          <c:showPercent val="0"/>
          <c:showBubbleSize val="0"/>
        </c:dLbls>
        <c:gapWidth val="80"/>
        <c:overlap val="25"/>
        <c:axId val="465667584"/>
        <c:axId val="465669120"/>
      </c:barChart>
      <c:catAx>
        <c:axId val="46566758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vert="horz"/>
          <a:lstStyle/>
          <a:p>
            <a:pPr>
              <a:defRPr/>
            </a:pPr>
            <a:endParaRPr lang="en-US"/>
          </a:p>
        </c:txPr>
        <c:crossAx val="465669120"/>
        <c:crosses val="autoZero"/>
        <c:auto val="1"/>
        <c:lblAlgn val="ctr"/>
        <c:lblOffset val="100"/>
        <c:noMultiLvlLbl val="0"/>
      </c:catAx>
      <c:valAx>
        <c:axId val="465669120"/>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en-US"/>
          </a:p>
        </c:txPr>
        <c:crossAx val="465667584"/>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sz="900">
          <a:solidFill>
            <a:srgbClr val="595959"/>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title>
      <c:layout>
        <c:manualLayout>
          <c:xMode val="edge"/>
          <c:yMode val="edge"/>
          <c:x val="5.0332846241272853E-3"/>
          <c:y val="1.7921146953405017E-2"/>
        </c:manualLayout>
      </c:layout>
      <c:overlay val="0"/>
      <c:spPr>
        <a:ln w="3175"/>
      </c:spPr>
      <c:txPr>
        <a:bodyPr/>
        <a:lstStyle/>
        <a:p>
          <a:pPr>
            <a:defRPr sz="1000">
              <a:solidFill>
                <a:srgbClr val="595959"/>
              </a:solidFill>
            </a:defRPr>
          </a:pPr>
          <a:endParaRPr lang="en-US"/>
        </a:p>
      </c:txPr>
    </c:title>
    <c:autoTitleDeleted val="0"/>
    <c:plotArea>
      <c:layout>
        <c:manualLayout>
          <c:layoutTarget val="inner"/>
          <c:xMode val="edge"/>
          <c:yMode val="edge"/>
          <c:x val="0.28416243428292548"/>
          <c:y val="0.18996415770609318"/>
          <c:w val="0.63667276243865056"/>
          <c:h val="0.61663082437275984"/>
        </c:manualLayout>
      </c:layout>
      <c:barChart>
        <c:barDir val="bar"/>
        <c:grouping val="clustered"/>
        <c:varyColors val="0"/>
        <c:ser>
          <c:idx val="0"/>
          <c:order val="0"/>
          <c:tx>
            <c:strRef>
              <c:f>Sheet1!$B$1</c:f>
              <c:strCache>
                <c:ptCount val="1"/>
                <c:pt idx="0">
                  <c:v>Increase in Domestic Sales from 2016-17 to 2017-18</c:v>
                </c:pt>
              </c:strCache>
            </c:strRef>
          </c:tx>
          <c:spPr>
            <a:solidFill>
              <a:srgbClr val="E7B8B7"/>
            </a:solidFill>
          </c:spPr>
          <c:invertIfNegative val="0"/>
          <c:dLbls>
            <c:spPr>
              <a:noFill/>
              <a:ln>
                <a:noFill/>
              </a:ln>
              <a:effectLst/>
            </c:spPr>
            <c:txPr>
              <a:bodyPr wrap="square" lIns="38100" tIns="19050" rIns="38100" bIns="19050" anchor="ctr">
                <a:spAutoFit/>
              </a:bodyPr>
              <a:lstStyle/>
              <a:p>
                <a:pPr>
                  <a:defRPr sz="900">
                    <a:solidFill>
                      <a:srgbClr val="595959"/>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Passenger Vehicle</c:v>
                </c:pt>
                <c:pt idx="1">
                  <c:v>Commercial Vehicle</c:v>
                </c:pt>
                <c:pt idx="2">
                  <c:v>Three wheeler</c:v>
                </c:pt>
                <c:pt idx="3">
                  <c:v>Two wheeler</c:v>
                </c:pt>
              </c:strCache>
            </c:strRef>
          </c:cat>
          <c:val>
            <c:numRef>
              <c:f>Sheet1!$B$2:$B$5</c:f>
              <c:numCache>
                <c:formatCode>0.00%</c:formatCode>
                <c:ptCount val="4"/>
                <c:pt idx="0">
                  <c:v>7.8900000000000012E-2</c:v>
                </c:pt>
                <c:pt idx="1">
                  <c:v>0.19939999999999999</c:v>
                </c:pt>
                <c:pt idx="2">
                  <c:v>0.24190000000000014</c:v>
                </c:pt>
                <c:pt idx="3">
                  <c:v>0.14800000000000013</c:v>
                </c:pt>
              </c:numCache>
            </c:numRef>
          </c:val>
          <c:extLst>
            <c:ext xmlns:c16="http://schemas.microsoft.com/office/drawing/2014/chart" uri="{C3380CC4-5D6E-409C-BE32-E72D297353CC}">
              <c16:uniqueId val="{00000000-4529-4A8A-98BD-1E848536F7C9}"/>
            </c:ext>
          </c:extLst>
        </c:ser>
        <c:dLbls>
          <c:showLegendKey val="0"/>
          <c:showVal val="0"/>
          <c:showCatName val="0"/>
          <c:showSerName val="0"/>
          <c:showPercent val="0"/>
          <c:showBubbleSize val="0"/>
        </c:dLbls>
        <c:gapWidth val="150"/>
        <c:axId val="756649984"/>
        <c:axId val="756651904"/>
      </c:barChart>
      <c:catAx>
        <c:axId val="756649984"/>
        <c:scaling>
          <c:orientation val="minMax"/>
        </c:scaling>
        <c:delete val="0"/>
        <c:axPos val="l"/>
        <c:numFmt formatCode="General" sourceLinked="0"/>
        <c:majorTickMark val="out"/>
        <c:minorTickMark val="none"/>
        <c:tickLblPos val="nextTo"/>
        <c:txPr>
          <a:bodyPr/>
          <a:lstStyle/>
          <a:p>
            <a:pPr>
              <a:defRPr sz="900">
                <a:solidFill>
                  <a:srgbClr val="595959"/>
                </a:solidFill>
              </a:defRPr>
            </a:pPr>
            <a:endParaRPr lang="en-US"/>
          </a:p>
        </c:txPr>
        <c:crossAx val="756651904"/>
        <c:crosses val="autoZero"/>
        <c:auto val="1"/>
        <c:lblAlgn val="ctr"/>
        <c:lblOffset val="100"/>
        <c:noMultiLvlLbl val="0"/>
      </c:catAx>
      <c:valAx>
        <c:axId val="756651904"/>
        <c:scaling>
          <c:orientation val="minMax"/>
        </c:scaling>
        <c:delete val="0"/>
        <c:axPos val="b"/>
        <c:numFmt formatCode="0.00%" sourceLinked="1"/>
        <c:majorTickMark val="out"/>
        <c:minorTickMark val="none"/>
        <c:tickLblPos val="nextTo"/>
        <c:txPr>
          <a:bodyPr/>
          <a:lstStyle/>
          <a:p>
            <a:pPr>
              <a:defRPr sz="900">
                <a:solidFill>
                  <a:srgbClr val="595959"/>
                </a:solidFill>
              </a:defRPr>
            </a:pPr>
            <a:endParaRPr lang="en-US"/>
          </a:p>
        </c:txPr>
        <c:crossAx val="756649984"/>
        <c:crosses val="autoZero"/>
        <c:crossBetween val="between"/>
        <c:majorUnit val="0.1"/>
      </c:valAx>
    </c:plotArea>
    <c:plotVisOnly val="1"/>
    <c:dispBlanksAs val="gap"/>
    <c:showDLblsOverMax val="0"/>
  </c:chart>
  <c:spPr>
    <a:solidFill>
      <a:schemeClr val="lt1"/>
    </a:solidFill>
    <a:ln w="3175" cap="flat" cmpd="sng" algn="ctr">
      <a:noFill/>
      <a:prstDash val="solid"/>
    </a:ln>
    <a:effectLst/>
  </c:spPr>
  <c:txPr>
    <a:bodyPr/>
    <a:lstStyle/>
    <a:p>
      <a:pPr>
        <a:defRPr sz="1100">
          <a:solidFill>
            <a:schemeClr val="dk1"/>
          </a:solidFill>
          <a:latin typeface="Arial" pitchFamily="34" charset="0"/>
          <a:ea typeface="+mn-ea"/>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xPr>
        <a:bodyPr/>
        <a:lstStyle/>
        <a:p>
          <a:pPr>
            <a:defRPr sz="1000"/>
          </a:pPr>
          <a:endParaRPr lang="en-US"/>
        </a:p>
      </c:txPr>
    </c:title>
    <c:autoTitleDeleted val="0"/>
    <c:plotArea>
      <c:layout/>
      <c:barChart>
        <c:barDir val="col"/>
        <c:grouping val="clustered"/>
        <c:varyColors val="0"/>
        <c:ser>
          <c:idx val="0"/>
          <c:order val="0"/>
          <c:tx>
            <c:strRef>
              <c:f>Sheet1!$B$1</c:f>
              <c:strCache>
                <c:ptCount val="1"/>
                <c:pt idx="0">
                  <c:v>Top 5 states where sale of EV was the highest in 2017</c:v>
                </c:pt>
              </c:strCache>
            </c:strRef>
          </c:tx>
          <c:spPr>
            <a:solidFill>
              <a:srgbClr val="8FB4E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Gujarat</c:v>
                </c:pt>
                <c:pt idx="1">
                  <c:v>West Bengal</c:v>
                </c:pt>
                <c:pt idx="2">
                  <c:v>Uttar Pradesh</c:v>
                </c:pt>
                <c:pt idx="3">
                  <c:v>Rajasthan</c:v>
                </c:pt>
                <c:pt idx="4">
                  <c:v>Maharashtra</c:v>
                </c:pt>
              </c:strCache>
            </c:strRef>
          </c:cat>
          <c:val>
            <c:numRef>
              <c:f>Sheet1!$B$2:$B$6</c:f>
              <c:numCache>
                <c:formatCode>General</c:formatCode>
                <c:ptCount val="5"/>
                <c:pt idx="0">
                  <c:v>4330</c:v>
                </c:pt>
                <c:pt idx="1">
                  <c:v>2846</c:v>
                </c:pt>
                <c:pt idx="2">
                  <c:v>2467</c:v>
                </c:pt>
                <c:pt idx="3">
                  <c:v>2388</c:v>
                </c:pt>
                <c:pt idx="4">
                  <c:v>1926</c:v>
                </c:pt>
              </c:numCache>
            </c:numRef>
          </c:val>
          <c:extLst>
            <c:ext xmlns:c16="http://schemas.microsoft.com/office/drawing/2014/chart" uri="{C3380CC4-5D6E-409C-BE32-E72D297353CC}">
              <c16:uniqueId val="{00000000-1732-413A-BD5D-C6C3ADFD516F}"/>
            </c:ext>
          </c:extLst>
        </c:ser>
        <c:dLbls>
          <c:showLegendKey val="0"/>
          <c:showVal val="0"/>
          <c:showCatName val="0"/>
          <c:showSerName val="0"/>
          <c:showPercent val="0"/>
          <c:showBubbleSize val="0"/>
        </c:dLbls>
        <c:gapWidth val="150"/>
        <c:axId val="757389568"/>
        <c:axId val="757453568"/>
      </c:barChart>
      <c:catAx>
        <c:axId val="757389568"/>
        <c:scaling>
          <c:orientation val="minMax"/>
        </c:scaling>
        <c:delete val="0"/>
        <c:axPos val="b"/>
        <c:numFmt formatCode="General" sourceLinked="0"/>
        <c:majorTickMark val="none"/>
        <c:minorTickMark val="none"/>
        <c:tickLblPos val="nextTo"/>
        <c:txPr>
          <a:bodyPr/>
          <a:lstStyle/>
          <a:p>
            <a:pPr>
              <a:defRPr sz="800"/>
            </a:pPr>
            <a:endParaRPr lang="en-US"/>
          </a:p>
        </c:txPr>
        <c:crossAx val="757453568"/>
        <c:crosses val="autoZero"/>
        <c:auto val="1"/>
        <c:lblAlgn val="ctr"/>
        <c:lblOffset val="100"/>
        <c:noMultiLvlLbl val="0"/>
      </c:catAx>
      <c:valAx>
        <c:axId val="757453568"/>
        <c:scaling>
          <c:orientation val="minMax"/>
        </c:scaling>
        <c:delete val="0"/>
        <c:axPos val="l"/>
        <c:title>
          <c:tx>
            <c:rich>
              <a:bodyPr/>
              <a:lstStyle/>
              <a:p>
                <a:pPr>
                  <a:defRPr/>
                </a:pPr>
                <a:r>
                  <a:rPr lang="en-US" dirty="0"/>
                  <a:t>Number of Vehicles Sold</a:t>
                </a:r>
              </a:p>
            </c:rich>
          </c:tx>
          <c:layout>
            <c:manualLayout>
              <c:xMode val="edge"/>
              <c:yMode val="edge"/>
              <c:x val="2.5157238933600487E-2"/>
              <c:y val="0.15525641025641024"/>
            </c:manualLayout>
          </c:layout>
          <c:overlay val="0"/>
        </c:title>
        <c:numFmt formatCode="General" sourceLinked="1"/>
        <c:majorTickMark val="out"/>
        <c:minorTickMark val="none"/>
        <c:tickLblPos val="nextTo"/>
        <c:crossAx val="757389568"/>
        <c:crosses val="autoZero"/>
        <c:crossBetween val="between"/>
      </c:valAx>
    </c:plotArea>
    <c:plotVisOnly val="1"/>
    <c:dispBlanksAs val="gap"/>
    <c:showDLblsOverMax val="0"/>
  </c:chart>
  <c:spPr>
    <a:noFill/>
    <a:ln w="12700" cap="flat" cmpd="sng" algn="ctr">
      <a:noFill/>
      <a:prstDash val="solid"/>
    </a:ln>
    <a:effectLst/>
  </c:spPr>
  <c:txPr>
    <a:bodyPr/>
    <a:lstStyle/>
    <a:p>
      <a:pPr>
        <a:defRPr>
          <a:solidFill>
            <a:srgbClr val="595959"/>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000">
                <a:solidFill>
                  <a:srgbClr val="595959"/>
                </a:solidFill>
              </a:defRPr>
            </a:pPr>
            <a:r>
              <a:rPr lang="en-US" sz="1000" dirty="0">
                <a:solidFill>
                  <a:srgbClr val="595959"/>
                </a:solidFill>
              </a:rPr>
              <a:t>Automotive Industry in India: Percentage Market share</a:t>
            </a:r>
          </a:p>
        </c:rich>
      </c:tx>
      <c:layout>
        <c:manualLayout>
          <c:xMode val="edge"/>
          <c:yMode val="edge"/>
          <c:x val="8.5256621111468783E-2"/>
          <c:y val="0.17979600274626276"/>
        </c:manualLayout>
      </c:layout>
      <c:overlay val="0"/>
    </c:title>
    <c:autoTitleDeleted val="0"/>
    <c:plotArea>
      <c:layout>
        <c:manualLayout>
          <c:layoutTarget val="inner"/>
          <c:xMode val="edge"/>
          <c:yMode val="edge"/>
          <c:x val="0.11228515407801937"/>
          <c:y val="0.32810860634750849"/>
          <c:w val="0.34700769658482339"/>
          <c:h val="0.56222523147884729"/>
        </c:manualLayout>
      </c:layout>
      <c:pieChart>
        <c:varyColors val="1"/>
        <c:ser>
          <c:idx val="0"/>
          <c:order val="0"/>
          <c:tx>
            <c:strRef>
              <c:f>Sheet1!$B$1</c:f>
              <c:strCache>
                <c:ptCount val="1"/>
                <c:pt idx="0">
                  <c:v>Automotive Industry in India</c:v>
                </c:pt>
              </c:strCache>
            </c:strRef>
          </c:tx>
          <c:dPt>
            <c:idx val="0"/>
            <c:bubble3D val="0"/>
            <c:spPr>
              <a:solidFill>
                <a:srgbClr val="8FB4E0"/>
              </a:solidFill>
            </c:spPr>
            <c:extLst>
              <c:ext xmlns:c16="http://schemas.microsoft.com/office/drawing/2014/chart" uri="{C3380CC4-5D6E-409C-BE32-E72D297353CC}">
                <c16:uniqueId val="{00000000-E564-432A-877F-20E89950E812}"/>
              </c:ext>
            </c:extLst>
          </c:dPt>
          <c:dPt>
            <c:idx val="1"/>
            <c:bubble3D val="0"/>
            <c:spPr>
              <a:solidFill>
                <a:srgbClr val="E7B8B7"/>
              </a:solidFill>
            </c:spPr>
            <c:extLst>
              <c:ext xmlns:c16="http://schemas.microsoft.com/office/drawing/2014/chart" uri="{C3380CC4-5D6E-409C-BE32-E72D297353CC}">
                <c16:uniqueId val="{00000001-E564-432A-877F-20E89950E812}"/>
              </c:ext>
            </c:extLst>
          </c:dPt>
          <c:dPt>
            <c:idx val="2"/>
            <c:bubble3D val="0"/>
            <c:spPr>
              <a:solidFill>
                <a:srgbClr val="B3A3C8"/>
              </a:solidFill>
            </c:spPr>
            <c:extLst>
              <c:ext xmlns:c16="http://schemas.microsoft.com/office/drawing/2014/chart" uri="{C3380CC4-5D6E-409C-BE32-E72D297353CC}">
                <c16:uniqueId val="{00000002-E564-432A-877F-20E89950E812}"/>
              </c:ext>
            </c:extLst>
          </c:dPt>
          <c:dLbls>
            <c:dLbl>
              <c:idx val="0"/>
              <c:layout>
                <c:manualLayout>
                  <c:x val="-9.8029678982435031E-2"/>
                  <c:y val="-0.175520896426408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64-432A-877F-20E89950E812}"/>
                </c:ext>
              </c:extLst>
            </c:dLbl>
            <c:spPr>
              <a:noFill/>
              <a:ln>
                <a:noFill/>
              </a:ln>
              <a:effectLst/>
            </c:spPr>
            <c:txPr>
              <a:bodyPr wrap="square" lIns="38100" tIns="19050" rIns="38100" bIns="19050" anchor="ctr">
                <a:spAutoFit/>
              </a:bodyPr>
              <a:lstStyle/>
              <a:p>
                <a:pPr>
                  <a:defRPr sz="1000">
                    <a:solidFill>
                      <a:schemeClr val="bg1"/>
                    </a:solidFill>
                    <a:latin typeface="+mn-lt"/>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Two wheelers</c:v>
                </c:pt>
                <c:pt idx="1">
                  <c:v>Passenger Vehicle</c:v>
                </c:pt>
                <c:pt idx="2">
                  <c:v>Others (Commercial Vehicle, Passenger Car, Three wheeler)</c:v>
                </c:pt>
              </c:strCache>
            </c:strRef>
          </c:cat>
          <c:val>
            <c:numRef>
              <c:f>Sheet1!$B$2:$B$4</c:f>
              <c:numCache>
                <c:formatCode>0%</c:formatCode>
                <c:ptCount val="3"/>
                <c:pt idx="0">
                  <c:v>0.8</c:v>
                </c:pt>
                <c:pt idx="1">
                  <c:v>0.14000000000000001</c:v>
                </c:pt>
                <c:pt idx="2">
                  <c:v>6.0000000000000032E-2</c:v>
                </c:pt>
              </c:numCache>
            </c:numRef>
          </c:val>
          <c:extLst>
            <c:ext xmlns:c16="http://schemas.microsoft.com/office/drawing/2014/chart" uri="{C3380CC4-5D6E-409C-BE32-E72D297353CC}">
              <c16:uniqueId val="{00000003-E564-432A-877F-20E89950E81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5844546545316209"/>
          <c:y val="0.35772196744692392"/>
          <c:w val="0.40884843873459947"/>
          <c:h val="0.56637003994219193"/>
        </c:manualLayout>
      </c:layout>
      <c:overlay val="0"/>
      <c:txPr>
        <a:bodyPr/>
        <a:lstStyle/>
        <a:p>
          <a:pPr>
            <a:defRPr sz="1000"/>
          </a:pPr>
          <a:endParaRPr lang="en-US"/>
        </a:p>
      </c:txPr>
    </c:legend>
    <c:plotVisOnly val="1"/>
    <c:dispBlanksAs val="gap"/>
    <c:showDLblsOverMax val="0"/>
  </c:chart>
  <c:txPr>
    <a:bodyPr/>
    <a:lstStyle/>
    <a:p>
      <a:pPr>
        <a:defRPr sz="1100">
          <a:latin typeface="Arial" pitchFamily="34" charset="0"/>
          <a:cs typeface="Arial"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208169-DD03-4C3C-BC91-267B1CDEDED0}" type="datetimeFigureOut">
              <a:rPr lang="en-IN" smtClean="0"/>
              <a:t>18-09-2023</a:t>
            </a:fld>
            <a:endParaRPr lang="en-IN"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B751A2-F0F1-4DEA-B72A-084B185F22CB}" type="slidenum">
              <a:rPr lang="en-IN" smtClean="0"/>
              <a:t>‹#›</a:t>
            </a:fld>
            <a:endParaRPr lang="en-IN" dirty="0"/>
          </a:p>
        </p:txBody>
      </p:sp>
    </p:spTree>
    <p:extLst>
      <p:ext uri="{BB962C8B-B14F-4D97-AF65-F5344CB8AC3E}">
        <p14:creationId xmlns:p14="http://schemas.microsoft.com/office/powerpoint/2010/main" val="383034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8456-C41B-40D1-8F1E-3E01E3ED8636}" type="datetimeFigureOut">
              <a:rPr lang="en-US" smtClean="0"/>
              <a:pPr/>
              <a:t>9/18/2023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0C7FB-05A3-4118-86D5-E4ADFF43D7FA}" type="slidenum">
              <a:rPr lang="en-US" smtClean="0"/>
              <a:pPr/>
              <a:t>‹#›</a:t>
            </a:fld>
            <a:endParaRPr lang="en-US" dirty="0"/>
          </a:p>
        </p:txBody>
      </p:sp>
    </p:spTree>
    <p:extLst>
      <p:ext uri="{BB962C8B-B14F-4D97-AF65-F5344CB8AC3E}">
        <p14:creationId xmlns:p14="http://schemas.microsoft.com/office/powerpoint/2010/main" val="3248820944"/>
      </p:ext>
    </p:extLst>
  </p:cSld>
  <p:clrMap bg1="lt1" tx1="dk1" bg2="lt2" tx2="dk2" accent1="accent1" accent2="accent2" accent3="accent3" accent4="accent4" accent5="accent5" accent6="accent6" hlink="hlink" folHlink="folHlink"/>
  <p:notesStyle>
    <a:lvl1pPr marL="0" algn="l" defTabSz="914058" rtl="0" eaLnBrk="1" latinLnBrk="0" hangingPunct="1">
      <a:defRPr sz="1200" kern="1200">
        <a:solidFill>
          <a:schemeClr val="tx1"/>
        </a:solidFill>
        <a:latin typeface="+mn-lt"/>
        <a:ea typeface="+mn-ea"/>
        <a:cs typeface="+mn-cs"/>
      </a:defRPr>
    </a:lvl1pPr>
    <a:lvl2pPr marL="457029" algn="l" defTabSz="914058" rtl="0" eaLnBrk="1" latinLnBrk="0" hangingPunct="1">
      <a:defRPr sz="1200" kern="1200">
        <a:solidFill>
          <a:schemeClr val="tx1"/>
        </a:solidFill>
        <a:latin typeface="+mn-lt"/>
        <a:ea typeface="+mn-ea"/>
        <a:cs typeface="+mn-cs"/>
      </a:defRPr>
    </a:lvl2pPr>
    <a:lvl3pPr marL="914058" algn="l" defTabSz="914058" rtl="0" eaLnBrk="1" latinLnBrk="0" hangingPunct="1">
      <a:defRPr sz="1200" kern="1200">
        <a:solidFill>
          <a:schemeClr val="tx1"/>
        </a:solidFill>
        <a:latin typeface="+mn-lt"/>
        <a:ea typeface="+mn-ea"/>
        <a:cs typeface="+mn-cs"/>
      </a:defRPr>
    </a:lvl3pPr>
    <a:lvl4pPr marL="1371086" algn="l" defTabSz="914058" rtl="0" eaLnBrk="1" latinLnBrk="0" hangingPunct="1">
      <a:defRPr sz="1200" kern="1200">
        <a:solidFill>
          <a:schemeClr val="tx1"/>
        </a:solidFill>
        <a:latin typeface="+mn-lt"/>
        <a:ea typeface="+mn-ea"/>
        <a:cs typeface="+mn-cs"/>
      </a:defRPr>
    </a:lvl4pPr>
    <a:lvl5pPr marL="1828115" algn="l" defTabSz="914058" rtl="0" eaLnBrk="1" latinLnBrk="0" hangingPunct="1">
      <a:defRPr sz="1200" kern="1200">
        <a:solidFill>
          <a:schemeClr val="tx1"/>
        </a:solidFill>
        <a:latin typeface="+mn-lt"/>
        <a:ea typeface="+mn-ea"/>
        <a:cs typeface="+mn-cs"/>
      </a:defRPr>
    </a:lvl5pPr>
    <a:lvl6pPr marL="2285145" algn="l" defTabSz="914058" rtl="0" eaLnBrk="1" latinLnBrk="0" hangingPunct="1">
      <a:defRPr sz="1200" kern="1200">
        <a:solidFill>
          <a:schemeClr val="tx1"/>
        </a:solidFill>
        <a:latin typeface="+mn-lt"/>
        <a:ea typeface="+mn-ea"/>
        <a:cs typeface="+mn-cs"/>
      </a:defRPr>
    </a:lvl6pPr>
    <a:lvl7pPr marL="2742171" algn="l" defTabSz="914058" rtl="0" eaLnBrk="1" latinLnBrk="0" hangingPunct="1">
      <a:defRPr sz="1200" kern="1200">
        <a:solidFill>
          <a:schemeClr val="tx1"/>
        </a:solidFill>
        <a:latin typeface="+mn-lt"/>
        <a:ea typeface="+mn-ea"/>
        <a:cs typeface="+mn-cs"/>
      </a:defRPr>
    </a:lvl7pPr>
    <a:lvl8pPr marL="3199202" algn="l" defTabSz="914058" rtl="0" eaLnBrk="1" latinLnBrk="0" hangingPunct="1">
      <a:defRPr sz="1200" kern="1200">
        <a:solidFill>
          <a:schemeClr val="tx1"/>
        </a:solidFill>
        <a:latin typeface="+mn-lt"/>
        <a:ea typeface="+mn-ea"/>
        <a:cs typeface="+mn-cs"/>
      </a:defRPr>
    </a:lvl8pPr>
    <a:lvl9pPr marL="3656230" algn="l" defTabSz="9140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1</a:t>
            </a:fld>
            <a:endParaRPr lang="en-US" dirty="0"/>
          </a:p>
        </p:txBody>
      </p:sp>
    </p:spTree>
    <p:extLst>
      <p:ext uri="{BB962C8B-B14F-4D97-AF65-F5344CB8AC3E}">
        <p14:creationId xmlns:p14="http://schemas.microsoft.com/office/powerpoint/2010/main" val="1797724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19</a:t>
            </a:fld>
            <a:endParaRPr lang="en-US" dirty="0"/>
          </a:p>
        </p:txBody>
      </p:sp>
    </p:spTree>
    <p:extLst>
      <p:ext uri="{BB962C8B-B14F-4D97-AF65-F5344CB8AC3E}">
        <p14:creationId xmlns:p14="http://schemas.microsoft.com/office/powerpoint/2010/main" val="1242150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425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2</a:t>
            </a:fld>
            <a:endParaRPr lang="en-US" dirty="0"/>
          </a:p>
        </p:txBody>
      </p:sp>
    </p:spTree>
    <p:extLst>
      <p:ext uri="{BB962C8B-B14F-4D97-AF65-F5344CB8AC3E}">
        <p14:creationId xmlns:p14="http://schemas.microsoft.com/office/powerpoint/2010/main" val="156311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048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100" b="0" i="0" u="none" strike="noStrike" kern="1200" baseline="0" dirty="0">
                <a:solidFill>
                  <a:schemeClr val="tx1"/>
                </a:solidFill>
                <a:latin typeface="+mn-lt"/>
                <a:ea typeface="+mn-ea"/>
                <a:cs typeface="+mn-cs"/>
              </a:rPr>
              <a:t>Industry 4.0 disrupts the value chain and requires companies to rethink the way they do business. Enterprises need to drive the digital transformation of their business to succeed in this new environment.	 </a:t>
            </a:r>
          </a:p>
          <a:p>
            <a:endParaRPr lang="en-US" sz="1100" b="0" i="0" u="none" strike="noStrike" kern="1200" baseline="0" dirty="0">
              <a:solidFill>
                <a:schemeClr val="tx1"/>
              </a:solidFill>
              <a:latin typeface="+mn-lt"/>
              <a:ea typeface="+mn-ea"/>
              <a:cs typeface="+mn-cs"/>
            </a:endParaRPr>
          </a:p>
          <a:p>
            <a:r>
              <a:rPr lang="fr-FR" sz="1100" b="0" i="0" u="none" strike="noStrike" kern="1200" baseline="0" dirty="0">
                <a:solidFill>
                  <a:schemeClr val="tx1"/>
                </a:solidFill>
                <a:latin typeface="+mn-lt"/>
                <a:ea typeface="+mn-ea"/>
                <a:cs typeface="+mn-cs"/>
              </a:rPr>
              <a:t>A set of disruptive digital technologies will transform the manufacturing sector</a:t>
            </a:r>
          </a:p>
          <a:p>
            <a:endParaRPr lang="fr-FR" sz="1100" b="0" i="0" u="none" strike="noStrike" kern="1200" baseline="0" dirty="0">
              <a:solidFill>
                <a:schemeClr val="tx1"/>
              </a:solidFill>
              <a:latin typeface="+mn-lt"/>
              <a:ea typeface="+mn-ea"/>
              <a:cs typeface="+mn-cs"/>
            </a:endParaRPr>
          </a:p>
          <a:p>
            <a:r>
              <a:rPr lang="en-US" sz="1100" b="1" i="0" u="none" strike="noStrike" kern="1200" baseline="0" dirty="0">
                <a:solidFill>
                  <a:schemeClr val="tx1"/>
                </a:solidFill>
                <a:latin typeface="+mn-lt"/>
                <a:ea typeface="+mn-ea"/>
                <a:cs typeface="+mn-cs"/>
              </a:rPr>
              <a:t>Data, computational power, and connectivity</a:t>
            </a:r>
            <a:r>
              <a:rPr lang="en-US" sz="1100" b="0" i="0" u="none" strike="noStrike" kern="1200" baseline="0" dirty="0">
                <a:solidFill>
                  <a:schemeClr val="tx1"/>
                </a:solidFill>
                <a:latin typeface="+mn-lt"/>
                <a:ea typeface="+mn-ea"/>
                <a:cs typeface="+mn-cs"/>
              </a:rPr>
              <a:t>. This cluster, which comprises big data, the Inter- net of Things (IoT), and cloud technology, is mainly driven by a significant reduction in costs that makes the ubiquitous use of sensors and actuators possible and allows for affordable yet powerful storage, transmission, and processing. For example, in the IoT, sensors and actuators embedded in physical objects are interconnected via wired and wireless networks. These networks churn out large volumes of data that flow to computers for analysis, while all physical objects are able to both sense their environment and communicate autonomously among each other. </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Analytics and intelligence - While for a long period of time, only simple and repetitive tasks could be performed by robots, advances in artificial intelligence and machine learning as well as the exponential increase in available data and improved statistical techniques enable digitization and automation of knowledge work and advanced analytics . One prominent application of the AI software lies in cancer care. Several US hospitals use AI to identify treatment options for individual patients by analyzing their medical information against research literature, case histories, and established treatment guidelines, along with feedback from expert oncologist </a:t>
            </a:r>
          </a:p>
          <a:p>
            <a:endParaRPr lang="en-US" sz="1100" b="0" i="0" u="none" strike="noStrike" kern="1200" baseline="0" dirty="0">
              <a:solidFill>
                <a:schemeClr val="tx1"/>
              </a:solidFill>
              <a:latin typeface="+mn-lt"/>
              <a:ea typeface="+mn-ea"/>
              <a:cs typeface="+mn-cs"/>
            </a:endParaRPr>
          </a:p>
          <a:p>
            <a:r>
              <a:rPr lang="en-US" sz="1100" b="1" i="0" u="none" strike="noStrike" kern="1200" baseline="0" dirty="0">
                <a:solidFill>
                  <a:schemeClr val="tx1"/>
                </a:solidFill>
                <a:latin typeface="+mn-lt"/>
                <a:ea typeface="+mn-ea"/>
                <a:cs typeface="+mn-cs"/>
              </a:rPr>
              <a:t>Human-machine interaction</a:t>
            </a:r>
            <a:r>
              <a:rPr lang="en-US" sz="1100" b="0" i="0" u="none" strike="noStrike" kern="1200" baseline="0" dirty="0">
                <a:solidFill>
                  <a:schemeClr val="tx1"/>
                </a:solidFill>
                <a:latin typeface="+mn-lt"/>
                <a:ea typeface="+mn-ea"/>
                <a:cs typeface="+mn-cs"/>
              </a:rPr>
              <a:t>. The driver of greater human-machine interaction is increased consumer familiarity with new ways of interacting with machines that come from the growing use of personal devices. Touch interfaces are already ubiquitous in the consumer world today and gesture recognition as well as virtual and augmented reality devices are increasingly in use </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Digital-to-physical conversion is the fourth:Here, a combination of decreasing costs, expanding range of materials, and advances in precision and quality are the drivers of relevance. For example, 3D printing has moved from only being applicable to polymers and metals to a broad range of materials, including glass, biocells, sugar, and cement. It is not just additive manufacturing that is becoming more relevant, but also technologies like advanced robotics and increasingly cost-effective options for storing energy and innovative ways of harvesting energy. </a:t>
            </a:r>
          </a:p>
          <a:p>
            <a:endParaRPr lang="en-US" sz="1100" b="0" i="0" u="none" strike="noStrike" kern="1200" baseline="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365239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350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11</a:t>
            </a:fld>
            <a:endParaRPr lang="en-US" dirty="0"/>
          </a:p>
        </p:txBody>
      </p:sp>
    </p:spTree>
    <p:extLst>
      <p:ext uri="{BB962C8B-B14F-4D97-AF65-F5344CB8AC3E}">
        <p14:creationId xmlns:p14="http://schemas.microsoft.com/office/powerpoint/2010/main" val="137322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Sources:</a:t>
            </a:r>
          </a:p>
          <a:p>
            <a:endParaRPr lang="en-US" dirty="0"/>
          </a:p>
          <a:p>
            <a:r>
              <a:rPr lang="en-US" dirty="0"/>
              <a:t>http://www.siamindia.com/statistics.aspx?mpgid=8&amp;pgidtrail=9</a:t>
            </a:r>
          </a:p>
          <a:p>
            <a:r>
              <a:rPr lang="en-US" dirty="0"/>
              <a:t>https://www.ibef.org/industry/india-automobiles.aspx</a:t>
            </a:r>
          </a:p>
        </p:txBody>
      </p:sp>
      <p:sp>
        <p:nvSpPr>
          <p:cNvPr id="4" name="Slide Number Placeholder 3"/>
          <p:cNvSpPr>
            <a:spLocks noGrp="1"/>
          </p:cNvSpPr>
          <p:nvPr>
            <p:ph type="sldNum" sz="quarter" idx="10"/>
          </p:nvPr>
        </p:nvSpPr>
        <p:spPr/>
        <p:txBody>
          <a:bodyPr/>
          <a:lstStyle/>
          <a:p>
            <a:fld id="{D5B5A46C-A1A7-4E9C-8330-2D54FC2AD1E7}"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16</a:t>
            </a:fld>
            <a:endParaRPr lang="en-US" dirty="0"/>
          </a:p>
        </p:txBody>
      </p:sp>
    </p:spTree>
    <p:extLst>
      <p:ext uri="{BB962C8B-B14F-4D97-AF65-F5344CB8AC3E}">
        <p14:creationId xmlns:p14="http://schemas.microsoft.com/office/powerpoint/2010/main" val="2256541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058"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058"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C9DCF62E-A4F4-42AB-A8EE-74B886D41FF4}"/>
              </a:ext>
            </a:extLst>
          </p:cNvPr>
          <p:cNvGrpSpPr/>
          <p:nvPr userDrawn="1"/>
        </p:nvGrpSpPr>
        <p:grpSpPr>
          <a:xfrm rot="16200000">
            <a:off x="3868537" y="1710689"/>
            <a:ext cx="1405044" cy="1808430"/>
            <a:chOff x="9651545" y="1652096"/>
            <a:chExt cx="1873392" cy="2411240"/>
          </a:xfrm>
        </p:grpSpPr>
        <p:sp>
          <p:nvSpPr>
            <p:cNvPr id="8" name="Rectangle 80">
              <a:extLst>
                <a:ext uri="{FF2B5EF4-FFF2-40B4-BE49-F238E27FC236}">
                  <a16:creationId xmlns:a16="http://schemas.microsoft.com/office/drawing/2014/main" id="{C375357E-FAC9-4CD3-8A0B-E0DD0F41A148}"/>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690"/>
              <a:endParaRPr lang="en-IN" sz="1400" dirty="0">
                <a:solidFill>
                  <a:prstClr val="white">
                    <a:lumMod val="65000"/>
                  </a:prstClr>
                </a:solidFill>
              </a:endParaRPr>
            </a:p>
          </p:txBody>
        </p:sp>
        <p:sp>
          <p:nvSpPr>
            <p:cNvPr id="9" name="Rectangle 8">
              <a:extLst>
                <a:ext uri="{FF2B5EF4-FFF2-40B4-BE49-F238E27FC236}">
                  <a16:creationId xmlns:a16="http://schemas.microsoft.com/office/drawing/2014/main" id="{0FEC2422-8495-4CA8-9C42-4C9CB0D789F6}"/>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690"/>
              <a:endParaRPr lang="en-IN" sz="1400" dirty="0">
                <a:solidFill>
                  <a:prstClr val="white"/>
                </a:solidFill>
              </a:endParaRPr>
            </a:p>
          </p:txBody>
        </p:sp>
      </p:grpSp>
      <p:grpSp>
        <p:nvGrpSpPr>
          <p:cNvPr id="4" name="Group 3"/>
          <p:cNvGrpSpPr/>
          <p:nvPr userDrawn="1"/>
        </p:nvGrpSpPr>
        <p:grpSpPr>
          <a:xfrm>
            <a:off x="291314" y="3741823"/>
            <a:ext cx="8515330" cy="758096"/>
            <a:chOff x="388418" y="4989095"/>
            <a:chExt cx="11353773" cy="1010794"/>
          </a:xfrm>
        </p:grpSpPr>
        <p:cxnSp>
          <p:nvCxnSpPr>
            <p:cNvPr id="5" name="Straight Connector 4">
              <a:extLst>
                <a:ext uri="{FF2B5EF4-FFF2-40B4-BE49-F238E27FC236}">
                  <a16:creationId xmlns:a16="http://schemas.microsoft.com/office/drawing/2014/main" id="{CD104A88-D5AC-48A6-A044-F03AE144E917}"/>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087637-F030-4BD7-B944-4016C5C0ECCF}"/>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6B4D0E-D160-4E8F-916C-3ADD45ECA9F2}"/>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9AF86A-D38D-402E-97A8-1EB596390E9E}"/>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4C54D9-6E1F-49EF-8C53-81F84A804AEE}"/>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CFA3EB-FAD2-4DF7-A769-76ECD26EF43F}"/>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27" name="Picture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219" y="354615"/>
            <a:ext cx="1707598" cy="1433321"/>
          </a:xfrm>
          <a:prstGeom prst="rect">
            <a:avLst/>
          </a:prstGeom>
        </p:spPr>
      </p:pic>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833" y="354615"/>
            <a:ext cx="1707598" cy="1433321"/>
          </a:xfrm>
          <a:prstGeom prst="rect">
            <a:avLst/>
          </a:prstGeom>
        </p:spPr>
      </p:pic>
      <p:sp>
        <p:nvSpPr>
          <p:cNvPr id="10" name="AutoShape 60">
            <a:extLst>
              <a:ext uri="{FF2B5EF4-FFF2-40B4-BE49-F238E27FC236}">
                <a16:creationId xmlns:a16="http://schemas.microsoft.com/office/drawing/2014/main" id="{A7ABD64C-41A9-4D2A-B30E-C38778DC57F0}"/>
              </a:ext>
            </a:extLst>
          </p:cNvPr>
          <p:cNvSpPr>
            <a:spLocks noChangeAspect="1" noChangeArrowheads="1" noTextEdit="1"/>
          </p:cNvSpPr>
          <p:nvPr userDrawn="1"/>
        </p:nvSpPr>
        <p:spPr bwMode="auto">
          <a:xfrm>
            <a:off x="2690048" y="2076200"/>
            <a:ext cx="3763905" cy="107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68" tIns="34835" rIns="69668" bIns="34835" numCol="1" anchor="t" anchorCtr="0" compatLnSpc="1">
            <a:prstTxWarp prst="textNoShape">
              <a:avLst/>
            </a:prstTxWarp>
          </a:bodyPr>
          <a:lstStyle/>
          <a:p>
            <a:pPr algn="ctr" defTabSz="696690"/>
            <a:r>
              <a:rPr lang="en-IN" sz="4800" dirty="0">
                <a:solidFill>
                  <a:prstClr val="black"/>
                </a:solidFill>
              </a:rPr>
              <a:t>THANK YOU</a:t>
            </a:r>
          </a:p>
        </p:txBody>
      </p:sp>
    </p:spTree>
    <p:extLst>
      <p:ext uri="{BB962C8B-B14F-4D97-AF65-F5344CB8AC3E}">
        <p14:creationId xmlns:p14="http://schemas.microsoft.com/office/powerpoint/2010/main" val="444863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058"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058"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61952" y="1026162"/>
            <a:ext cx="8412163" cy="3658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sz="half" idx="1"/>
          </p:nvPr>
        </p:nvSpPr>
        <p:spPr>
          <a:xfrm>
            <a:off x="361950" y="1026478"/>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5513" y="1026478"/>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nchor="b"/>
          <a:lstStyle>
            <a:lvl1pPr marL="0" marR="0" indent="0" algn="l" defTabSz="914058"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058"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71475" y="1025125"/>
            <a:ext cx="4040188"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029" indent="0">
              <a:buNone/>
              <a:defRPr sz="2000" b="1"/>
            </a:lvl2pPr>
            <a:lvl3pPr marL="914058" indent="0">
              <a:buNone/>
              <a:defRPr sz="1800" b="1"/>
            </a:lvl3pPr>
            <a:lvl4pPr marL="1371086" indent="0">
              <a:buNone/>
              <a:defRPr sz="1600" b="1"/>
            </a:lvl4pPr>
            <a:lvl5pPr marL="1828115" indent="0">
              <a:buNone/>
              <a:defRPr sz="1600" b="1"/>
            </a:lvl5pPr>
            <a:lvl6pPr marL="2285145" indent="0">
              <a:buNone/>
              <a:defRPr sz="1600" b="1"/>
            </a:lvl6pPr>
            <a:lvl7pPr marL="2742171" indent="0">
              <a:buNone/>
              <a:defRPr sz="1600" b="1"/>
            </a:lvl7pPr>
            <a:lvl8pPr marL="3199202" indent="0">
              <a:buNone/>
              <a:defRPr sz="1600" b="1"/>
            </a:lvl8pPr>
            <a:lvl9pPr marL="3656230" indent="0">
              <a:buNone/>
              <a:defRPr sz="1600" b="1"/>
            </a:lvl9pPr>
          </a:lstStyle>
          <a:p>
            <a:pPr marL="0" marR="0" lvl="0" indent="0" algn="l" defTabSz="914058"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p:nvPr>
        </p:nvSpPr>
        <p:spPr>
          <a:xfrm>
            <a:off x="371479" y="1333502"/>
            <a:ext cx="4040187" cy="3351213"/>
          </a:xfrm>
        </p:spPr>
        <p:txBody>
          <a:bodyPr>
            <a:normAutofit/>
          </a:bodyPr>
          <a:lstStyle>
            <a:lvl1pPr>
              <a:lnSpc>
                <a:spcPct val="100000"/>
              </a:lnSpc>
              <a:spcBef>
                <a:spcPts val="400"/>
              </a:spcBef>
              <a:defRPr lang="en-US" sz="1400" kern="1200" dirty="0" smtClean="0">
                <a:solidFill>
                  <a:srgbClr val="595959"/>
                </a:solidFill>
                <a:latin typeface="Trebuchet MS" pitchFamily="34" charset="0"/>
                <a:ea typeface="+mn-ea"/>
                <a:cs typeface="+mn-cs"/>
              </a:defRPr>
            </a:lvl1pPr>
            <a:lvl2pPr marL="568587">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marL="226716" lvl="0" indent="-226716" algn="l" defTabSz="914058" rtl="0" eaLnBrk="1" latinLnBrk="0" hangingPunct="1">
              <a:lnSpc>
                <a:spcPct val="90000"/>
              </a:lnSpc>
              <a:spcBef>
                <a:spcPts val="600"/>
              </a:spcBef>
              <a:buFont typeface="Arial" pitchFamily="34" charset="0"/>
              <a:buChar char="•"/>
            </a:pPr>
            <a:r>
              <a:rPr lang="en-US" dirty="0"/>
              <a:t>Click to edit Master text styles</a:t>
            </a:r>
          </a:p>
          <a:p>
            <a:pPr lvl="1"/>
            <a:r>
              <a:rPr lang="en-US" dirty="0"/>
              <a:t>Second level</a:t>
            </a:r>
          </a:p>
        </p:txBody>
      </p:sp>
      <p:sp>
        <p:nvSpPr>
          <p:cNvPr id="5" name="Text Placeholder 4"/>
          <p:cNvSpPr>
            <a:spLocks noGrp="1"/>
          </p:cNvSpPr>
          <p:nvPr>
            <p:ph type="body" sz="quarter" idx="3" hasCustomPrompt="1"/>
          </p:nvPr>
        </p:nvSpPr>
        <p:spPr>
          <a:xfrm>
            <a:off x="4735514" y="1025125"/>
            <a:ext cx="4038600" cy="215444"/>
          </a:xfrm>
        </p:spPr>
        <p:txBody>
          <a:bodyPr wrap="square" rIns="0" bIns="0" anchor="ctr">
            <a:spAutoFit/>
          </a:bodyPr>
          <a:lstStyle>
            <a:lvl1pPr marL="0" marR="0" indent="0" algn="l" defTabSz="914058"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029" indent="0">
              <a:buNone/>
              <a:defRPr sz="2000" b="1"/>
            </a:lvl2pPr>
            <a:lvl3pPr marL="914058" indent="0">
              <a:buNone/>
              <a:defRPr sz="1800" b="1"/>
            </a:lvl3pPr>
            <a:lvl4pPr marL="1371086" indent="0">
              <a:buNone/>
              <a:defRPr sz="1600" b="1"/>
            </a:lvl4pPr>
            <a:lvl5pPr marL="1828115" indent="0">
              <a:buNone/>
              <a:defRPr sz="1600" b="1"/>
            </a:lvl5pPr>
            <a:lvl6pPr marL="2285145" indent="0">
              <a:buNone/>
              <a:defRPr sz="1600" b="1"/>
            </a:lvl6pPr>
            <a:lvl7pPr marL="2742171" indent="0">
              <a:buNone/>
              <a:defRPr sz="1600" b="1"/>
            </a:lvl7pPr>
            <a:lvl8pPr marL="3199202" indent="0">
              <a:buNone/>
              <a:defRPr sz="1600" b="1"/>
            </a:lvl8pPr>
            <a:lvl9pPr marL="3656230" indent="0">
              <a:buNone/>
              <a:defRPr sz="1600" b="1"/>
            </a:lvl9pPr>
          </a:lstStyle>
          <a:p>
            <a:pPr marL="0" marR="0" lvl="0" indent="0" algn="l" defTabSz="914058"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p:nvPr>
        </p:nvSpPr>
        <p:spPr>
          <a:xfrm>
            <a:off x="4735513" y="1333502"/>
            <a:ext cx="4038600" cy="3351213"/>
          </a:xfrm>
        </p:spPr>
        <p:txBody>
          <a:bodyPr/>
          <a:lstStyle>
            <a:lvl1pPr>
              <a:defRPr lang="en-US" sz="1400" kern="1200" dirty="0" smtClean="0">
                <a:solidFill>
                  <a:srgbClr val="595959"/>
                </a:solidFill>
                <a:latin typeface="Trebuchet MS" pitchFamily="34" charset="0"/>
                <a:ea typeface="+mn-ea"/>
                <a:cs typeface="+mn-cs"/>
              </a:defRPr>
            </a:lvl1pPr>
            <a:lvl2pPr>
              <a:defRPr lang="en-US" sz="1200" kern="1200" dirty="0" smtClean="0">
                <a:solidFill>
                  <a:srgbClr val="595959"/>
                </a:solidFill>
                <a:latin typeface="Trebuchet MS"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226716" lvl="0" indent="-226716" algn="l" defTabSz="914058" rtl="0" eaLnBrk="1" latinLnBrk="0" hangingPunct="1">
              <a:lnSpc>
                <a:spcPct val="90000"/>
              </a:lnSpc>
              <a:spcBef>
                <a:spcPts val="600"/>
              </a:spcBef>
              <a:buFont typeface="Arial" pitchFamily="34" charset="0"/>
              <a:buChar char="•"/>
            </a:pPr>
            <a:r>
              <a:rPr lang="en-US" dirty="0"/>
              <a:t>Click to edit Master text styles</a:t>
            </a:r>
          </a:p>
          <a:p>
            <a:pPr marL="568587" lvl="1" indent="-285643" algn="l" defTabSz="914058" rtl="0" eaLnBrk="1" latinLnBrk="0" hangingPunct="1">
              <a:lnSpc>
                <a:spcPct val="100000"/>
              </a:lnSpc>
              <a:spcBef>
                <a:spcPts val="400"/>
              </a:spcBef>
              <a:buFont typeface="Arial" pitchFamily="34" charset="0"/>
              <a:buChar char="–"/>
            </a:pPr>
            <a:r>
              <a:rPr lang="en-US" dirty="0"/>
              <a:t>Second level</a:t>
            </a:r>
          </a:p>
        </p:txBody>
      </p:sp>
      <p:sp>
        <p:nvSpPr>
          <p:cNvPr id="9" name="Slide Number Placeholder 8"/>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61952" y="1026162"/>
            <a:ext cx="8412163" cy="3658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5" name="Slide Number Placeholder 4"/>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25580"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hasCustomPrompt="1"/>
          </p:nvPr>
        </p:nvSpPr>
        <p:spPr/>
        <p:txBody>
          <a:bodyPr/>
          <a:lstStyle>
            <a:lvl1pPr>
              <a:defRPr baseline="0"/>
            </a:lvl1pPr>
          </a:lstStyle>
          <a:p>
            <a:r>
              <a:rPr lang="en-US" dirty="0"/>
              <a:t>TITLE OF THE SLIDE GOES HERE</a:t>
            </a:r>
          </a:p>
        </p:txBody>
      </p:sp>
      <p:sp>
        <p:nvSpPr>
          <p:cNvPr id="9" name="Slide Number Placeholder 8"/>
          <p:cNvSpPr>
            <a:spLocks noGrp="1"/>
          </p:cNvSpPr>
          <p:nvPr>
            <p:ph type="sldNum" sz="quarter" idx="10"/>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0485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lIns="91406" tIns="45703" rIns="91406" bIns="45703"/>
          <a:lstStyle/>
          <a:p>
            <a:fld id="{31955FAA-B548-4C42-A7F7-1EE7353C52E3}" type="datetimeFigureOut">
              <a:rPr lang="en-IN" sz="1400" smtClean="0">
                <a:solidFill>
                  <a:prstClr val="black"/>
                </a:solidFill>
                <a:latin typeface="Calibri" panose="020F0502020204030204"/>
              </a:rPr>
              <a:pPr/>
              <a:t>18-09-2023</a:t>
            </a:fld>
            <a:endParaRPr lang="en-IN" sz="1400" dirty="0">
              <a:solidFill>
                <a:prstClr val="black"/>
              </a:solidFill>
              <a:latin typeface="Calibri" panose="020F0502020204030204"/>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lIns="91406" tIns="45703" rIns="91406" bIns="45703"/>
          <a:lstStyle/>
          <a:p>
            <a:endParaRPr lang="en-IN" sz="1400" dirty="0">
              <a:solidFill>
                <a:prstClr val="black"/>
              </a:solidFill>
              <a:latin typeface="Calibri" panose="020F0502020204030204"/>
            </a:endParaRPr>
          </a:p>
        </p:txBody>
      </p:sp>
      <p:sp>
        <p:nvSpPr>
          <p:cNvPr id="4" name="Slide Number Placeholder 3"/>
          <p:cNvSpPr>
            <a:spLocks noGrp="1"/>
          </p:cNvSpPr>
          <p:nvPr>
            <p:ph type="sldNum" sz="quarter" idx="12"/>
          </p:nvPr>
        </p:nvSpPr>
        <p:spPr>
          <a:xfrm>
            <a:off x="3215861" y="4767264"/>
            <a:ext cx="2057400" cy="273844"/>
          </a:xfrm>
          <a:prstGeom prst="rect">
            <a:avLst/>
          </a:prstGeom>
        </p:spPr>
        <p:txBody>
          <a:bodyPr/>
          <a:lstStyle/>
          <a:p>
            <a:fld id="{408A3319-5104-4E46-B7BB-4F68F196E486}"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850989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02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sz="half" idx="1"/>
          </p:nvPr>
        </p:nvSpPr>
        <p:spPr>
          <a:xfrm>
            <a:off x="361950" y="1026478"/>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5513" y="1026478"/>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nchor="b"/>
          <a:lstStyle>
            <a:lvl1pPr marL="0" marR="0" indent="0" algn="l" defTabSz="914058"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058"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71475" y="1025125"/>
            <a:ext cx="4040188"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029" indent="0">
              <a:buNone/>
              <a:defRPr sz="2000" b="1"/>
            </a:lvl2pPr>
            <a:lvl3pPr marL="914058" indent="0">
              <a:buNone/>
              <a:defRPr sz="1800" b="1"/>
            </a:lvl3pPr>
            <a:lvl4pPr marL="1371086" indent="0">
              <a:buNone/>
              <a:defRPr sz="1600" b="1"/>
            </a:lvl4pPr>
            <a:lvl5pPr marL="1828115" indent="0">
              <a:buNone/>
              <a:defRPr sz="1600" b="1"/>
            </a:lvl5pPr>
            <a:lvl6pPr marL="2285145" indent="0">
              <a:buNone/>
              <a:defRPr sz="1600" b="1"/>
            </a:lvl6pPr>
            <a:lvl7pPr marL="2742171" indent="0">
              <a:buNone/>
              <a:defRPr sz="1600" b="1"/>
            </a:lvl7pPr>
            <a:lvl8pPr marL="3199202" indent="0">
              <a:buNone/>
              <a:defRPr sz="1600" b="1"/>
            </a:lvl8pPr>
            <a:lvl9pPr marL="3656230" indent="0">
              <a:buNone/>
              <a:defRPr sz="1600" b="1"/>
            </a:lvl9pPr>
          </a:lstStyle>
          <a:p>
            <a:pPr marL="0" marR="0" lvl="0" indent="0" algn="l" defTabSz="914058"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p:nvPr>
        </p:nvSpPr>
        <p:spPr>
          <a:xfrm>
            <a:off x="371479" y="1333502"/>
            <a:ext cx="4040187" cy="3351213"/>
          </a:xfrm>
        </p:spPr>
        <p:txBody>
          <a:bodyPr>
            <a:normAutofit/>
          </a:bodyPr>
          <a:lstStyle>
            <a:lvl1pPr>
              <a:lnSpc>
                <a:spcPct val="100000"/>
              </a:lnSpc>
              <a:spcBef>
                <a:spcPts val="400"/>
              </a:spcBef>
              <a:defRPr lang="en-US" sz="1400" kern="1200" dirty="0" smtClean="0">
                <a:solidFill>
                  <a:srgbClr val="595959"/>
                </a:solidFill>
                <a:latin typeface="Trebuchet MS" pitchFamily="34" charset="0"/>
                <a:ea typeface="+mn-ea"/>
                <a:cs typeface="+mn-cs"/>
              </a:defRPr>
            </a:lvl1pPr>
            <a:lvl2pPr marL="568587">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marL="226716" lvl="0" indent="-226716" algn="l" defTabSz="914058" rtl="0" eaLnBrk="1" latinLnBrk="0" hangingPunct="1">
              <a:lnSpc>
                <a:spcPct val="90000"/>
              </a:lnSpc>
              <a:spcBef>
                <a:spcPts val="600"/>
              </a:spcBef>
              <a:buFont typeface="Arial" pitchFamily="34" charset="0"/>
              <a:buChar char="•"/>
            </a:pPr>
            <a:r>
              <a:rPr lang="en-US" dirty="0"/>
              <a:t>Click to edit Master text styles</a:t>
            </a:r>
          </a:p>
          <a:p>
            <a:pPr lvl="1"/>
            <a:r>
              <a:rPr lang="en-US" dirty="0"/>
              <a:t>Second level</a:t>
            </a:r>
          </a:p>
        </p:txBody>
      </p:sp>
      <p:sp>
        <p:nvSpPr>
          <p:cNvPr id="5" name="Text Placeholder 4"/>
          <p:cNvSpPr>
            <a:spLocks noGrp="1"/>
          </p:cNvSpPr>
          <p:nvPr>
            <p:ph type="body" sz="quarter" idx="3" hasCustomPrompt="1"/>
          </p:nvPr>
        </p:nvSpPr>
        <p:spPr>
          <a:xfrm>
            <a:off x="4735514" y="1025125"/>
            <a:ext cx="4038600" cy="215444"/>
          </a:xfrm>
        </p:spPr>
        <p:txBody>
          <a:bodyPr wrap="square" rIns="0" bIns="0" anchor="ctr">
            <a:spAutoFit/>
          </a:bodyPr>
          <a:lstStyle>
            <a:lvl1pPr marL="0" marR="0" indent="0" algn="l" defTabSz="914058"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029" indent="0">
              <a:buNone/>
              <a:defRPr sz="2000" b="1"/>
            </a:lvl2pPr>
            <a:lvl3pPr marL="914058" indent="0">
              <a:buNone/>
              <a:defRPr sz="1800" b="1"/>
            </a:lvl3pPr>
            <a:lvl4pPr marL="1371086" indent="0">
              <a:buNone/>
              <a:defRPr sz="1600" b="1"/>
            </a:lvl4pPr>
            <a:lvl5pPr marL="1828115" indent="0">
              <a:buNone/>
              <a:defRPr sz="1600" b="1"/>
            </a:lvl5pPr>
            <a:lvl6pPr marL="2285145" indent="0">
              <a:buNone/>
              <a:defRPr sz="1600" b="1"/>
            </a:lvl6pPr>
            <a:lvl7pPr marL="2742171" indent="0">
              <a:buNone/>
              <a:defRPr sz="1600" b="1"/>
            </a:lvl7pPr>
            <a:lvl8pPr marL="3199202" indent="0">
              <a:buNone/>
              <a:defRPr sz="1600" b="1"/>
            </a:lvl8pPr>
            <a:lvl9pPr marL="3656230" indent="0">
              <a:buNone/>
              <a:defRPr sz="1600" b="1"/>
            </a:lvl9pPr>
          </a:lstStyle>
          <a:p>
            <a:pPr marL="0" marR="0" lvl="0" indent="0" algn="l" defTabSz="914058"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p:nvPr>
        </p:nvSpPr>
        <p:spPr>
          <a:xfrm>
            <a:off x="4735513" y="1333502"/>
            <a:ext cx="4038600" cy="3351213"/>
          </a:xfrm>
        </p:spPr>
        <p:txBody>
          <a:bodyPr/>
          <a:lstStyle>
            <a:lvl1pPr>
              <a:defRPr lang="en-US" sz="1400" kern="1200" dirty="0" smtClean="0">
                <a:solidFill>
                  <a:srgbClr val="595959"/>
                </a:solidFill>
                <a:latin typeface="Trebuchet MS" pitchFamily="34" charset="0"/>
                <a:ea typeface="+mn-ea"/>
                <a:cs typeface="+mn-cs"/>
              </a:defRPr>
            </a:lvl1pPr>
            <a:lvl2pPr>
              <a:defRPr lang="en-US" sz="1200" kern="1200" dirty="0" smtClean="0">
                <a:solidFill>
                  <a:srgbClr val="595959"/>
                </a:solidFill>
                <a:latin typeface="Trebuchet MS"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226716" lvl="0" indent="-226716" algn="l" defTabSz="914058" rtl="0" eaLnBrk="1" latinLnBrk="0" hangingPunct="1">
              <a:lnSpc>
                <a:spcPct val="90000"/>
              </a:lnSpc>
              <a:spcBef>
                <a:spcPts val="600"/>
              </a:spcBef>
              <a:buFont typeface="Arial" pitchFamily="34" charset="0"/>
              <a:buChar char="•"/>
            </a:pPr>
            <a:r>
              <a:rPr lang="en-US" dirty="0"/>
              <a:t>Click to edit Master text styles</a:t>
            </a:r>
          </a:p>
          <a:p>
            <a:pPr marL="568587" lvl="1" indent="-285643" algn="l" defTabSz="914058" rtl="0" eaLnBrk="1" latinLnBrk="0" hangingPunct="1">
              <a:lnSpc>
                <a:spcPct val="100000"/>
              </a:lnSpc>
              <a:spcBef>
                <a:spcPts val="400"/>
              </a:spcBef>
              <a:buFont typeface="Arial" pitchFamily="34" charset="0"/>
              <a:buChar char="–"/>
            </a:pPr>
            <a:r>
              <a:rPr lang="en-US" dirty="0"/>
              <a:t>Second level</a:t>
            </a:r>
          </a:p>
        </p:txBody>
      </p:sp>
      <p:sp>
        <p:nvSpPr>
          <p:cNvPr id="9" name="Slide Number Placeholder 8"/>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5" name="Slide Number Placeholder 4"/>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pPr/>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25580"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hasCustomPrompt="1"/>
          </p:nvPr>
        </p:nvSpPr>
        <p:spPr/>
        <p:txBody>
          <a:bodyPr/>
          <a:lstStyle>
            <a:lvl1pPr>
              <a:defRPr baseline="0"/>
            </a:lvl1pPr>
          </a:lstStyle>
          <a:p>
            <a:r>
              <a:rPr lang="en-US" dirty="0"/>
              <a:t>TITLE OF THE SLIDE GOES HERE</a:t>
            </a:r>
          </a:p>
        </p:txBody>
      </p:sp>
      <p:sp>
        <p:nvSpPr>
          <p:cNvPr id="9" name="Slide Number Placeholder 8"/>
          <p:cNvSpPr>
            <a:spLocks noGrp="1"/>
          </p:cNvSpPr>
          <p:nvPr>
            <p:ph type="sldNum" sz="quarter" idx="10"/>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115048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68" tIns="34835" rIns="69668" bIns="34835" rtlCol="0" anchor="ctr"/>
          <a:lstStyle>
            <a:lvl1pPr algn="r">
              <a:defRPr sz="900">
                <a:solidFill>
                  <a:schemeClr val="tx1">
                    <a:tint val="75000"/>
                  </a:schemeClr>
                </a:solidFill>
              </a:defRPr>
            </a:lvl1pPr>
          </a:lstStyle>
          <a:p>
            <a:fld id="{00A528DF-D215-450C-9DB5-2AB96B301B6B}" type="slidenum">
              <a:rPr lang="en-US" smtClean="0"/>
              <a:pPr/>
              <a:t>‹#›</a:t>
            </a:fld>
            <a:endParaRPr lang="en-US" dirty="0"/>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9"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40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lIns="91406" tIns="45703" rIns="91406" bIns="45703"/>
          <a:lstStyle/>
          <a:p>
            <a:fld id="{31955FAA-B548-4C42-A7F7-1EE7353C52E3}" type="datetimeFigureOut">
              <a:rPr lang="en-IN" sz="1400" kern="1200" smtClean="0">
                <a:solidFill>
                  <a:prstClr val="black"/>
                </a:solidFill>
                <a:latin typeface="Calibri" panose="020F0502020204030204"/>
                <a:ea typeface="+mn-ea"/>
                <a:cs typeface="+mn-cs"/>
              </a:rPr>
              <a:pPr/>
              <a:t>18-09-2023</a:t>
            </a:fld>
            <a:endParaRPr lang="en-IN" sz="1400" kern="1200" dirty="0">
              <a:solidFill>
                <a:prstClr val="black"/>
              </a:solidFill>
              <a:latin typeface="Calibri" panose="020F0502020204030204"/>
              <a:ea typeface="+mn-ea"/>
              <a:cs typeface="+mn-cs"/>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lIns="91406" tIns="45703" rIns="91406" bIns="45703"/>
          <a:lstStyle/>
          <a:p>
            <a:endParaRPr lang="en-IN" sz="1400" kern="1200" dirty="0">
              <a:solidFill>
                <a:prstClr val="black"/>
              </a:solidFill>
              <a:latin typeface="Calibri" panose="020F0502020204030204"/>
              <a:ea typeface="+mn-ea"/>
              <a:cs typeface="+mn-cs"/>
            </a:endParaRPr>
          </a:p>
        </p:txBody>
      </p:sp>
      <p:sp>
        <p:nvSpPr>
          <p:cNvPr id="4" name="Slide Number Placeholder 3"/>
          <p:cNvSpPr>
            <a:spLocks noGrp="1"/>
          </p:cNvSpPr>
          <p:nvPr>
            <p:ph type="sldNum" sz="quarter" idx="12"/>
          </p:nvPr>
        </p:nvSpPr>
        <p:spPr>
          <a:xfrm>
            <a:off x="3215861" y="4767264"/>
            <a:ext cx="2057400" cy="273844"/>
          </a:xfrm>
          <a:prstGeom prst="rect">
            <a:avLst/>
          </a:prstGeom>
        </p:spPr>
        <p:txBody>
          <a:bodyPr/>
          <a:lstStyle/>
          <a:p>
            <a:fld id="{408A3319-5104-4E46-B7BB-4F68F196E486}" type="slidenum">
              <a:rPr/>
              <a:pPr/>
              <a:t>‹#›</a:t>
            </a:fld>
            <a:endParaRPr dirty="0"/>
          </a:p>
        </p:txBody>
      </p:sp>
    </p:spTree>
    <p:extLst>
      <p:ext uri="{BB962C8B-B14F-4D97-AF65-F5344CB8AC3E}">
        <p14:creationId xmlns:p14="http://schemas.microsoft.com/office/powerpoint/2010/main" val="85098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image" Target="../media/image1.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2" y="1026162"/>
            <a:ext cx="8412163" cy="3658553"/>
          </a:xfrm>
          <a:prstGeom prst="rect">
            <a:avLst/>
          </a:prstGeom>
        </p:spPr>
        <p:txBody>
          <a:bodyPr vert="horz" lIns="0" tIns="0" rIns="91406" bIns="45703"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6"/>
            <a:ext cx="487680" cy="274637"/>
          </a:xfrm>
          <a:prstGeom prst="rect">
            <a:avLst/>
          </a:prstGeom>
        </p:spPr>
        <p:txBody>
          <a:bodyPr vert="horz" lIns="91406" tIns="45703" rIns="0" bIns="45703"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7725580"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61950" y="367268"/>
            <a:ext cx="7537450" cy="369332"/>
          </a:xfrm>
          <a:prstGeom prst="rect">
            <a:avLst/>
          </a:prstGeom>
        </p:spPr>
        <p:txBody>
          <a:bodyPr vert="horz" wrap="square" lIns="0" tIns="45703" rIns="91406" bIns="45703" rtlCol="0" anchor="ctr">
            <a:spAutoFit/>
          </a:bodyPr>
          <a:lstStyle/>
          <a:p>
            <a:pPr marL="0" marR="0" lvl="0" indent="0" algn="l" defTabSz="914058"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 id="2147483669" r:id="rId6"/>
    <p:sldLayoutId id="2147483660" r:id="rId7"/>
    <p:sldLayoutId id="2147483671" r:id="rId8"/>
    <p:sldLayoutId id="2147483675" r:id="rId9"/>
    <p:sldLayoutId id="2147483690" r:id="rId10"/>
    <p:sldLayoutId id="2147483691" r:id="rId11"/>
    <p:sldLayoutId id="2147483692" r:id="rId12"/>
    <p:sldLayoutId id="2147483693" r:id="rId13"/>
    <p:sldLayoutId id="2147483694" r:id="rId14"/>
    <p:sldLayoutId id="2147483695" r:id="rId15"/>
  </p:sldLayoutIdLst>
  <p:txStyles>
    <p:titleStyle>
      <a:lvl1pPr algn="l" defTabSz="914058" rtl="0" eaLnBrk="1" latinLnBrk="0" hangingPunct="1">
        <a:spcBef>
          <a:spcPct val="0"/>
        </a:spcBef>
        <a:buNone/>
        <a:defRPr kumimoji="0" lang="en-US" sz="1800" b="1" i="0" u="none" strike="noStrike" kern="1200" cap="all" spc="0" normalizeH="0" baseline="0" noProof="0" dirty="0">
          <a:ln>
            <a:noFill/>
          </a:ln>
          <a:solidFill>
            <a:srgbClr val="595959"/>
          </a:solidFill>
          <a:effectLst/>
          <a:uLnTx/>
          <a:uFillTx/>
          <a:latin typeface="Trebuchet MS" pitchFamily="34" charset="0"/>
          <a:ea typeface="+mj-ea"/>
          <a:cs typeface="+mj-cs"/>
        </a:defRPr>
      </a:lvl1pPr>
    </p:titleStyle>
    <p:bodyStyle>
      <a:lvl1pPr marL="226716" indent="-226716" algn="l" defTabSz="914058"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587" indent="-285643" algn="l" defTabSz="914058"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572" indent="-228513" algn="l" defTabSz="914058"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601" indent="-228513" algn="l" defTabSz="914058"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6630" indent="-228513" algn="l" defTabSz="914058"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3658" indent="-228513" algn="l" defTabSz="9140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87" indent="-228513" algn="l" defTabSz="9140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16" indent="-228513" algn="l" defTabSz="9140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45" indent="-228513" algn="l" defTabSz="9140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58" rtl="0" eaLnBrk="1" latinLnBrk="0" hangingPunct="1">
        <a:defRPr sz="1800" kern="1200">
          <a:solidFill>
            <a:schemeClr val="tx1"/>
          </a:solidFill>
          <a:latin typeface="+mn-lt"/>
          <a:ea typeface="+mn-ea"/>
          <a:cs typeface="+mn-cs"/>
        </a:defRPr>
      </a:lvl1pPr>
      <a:lvl2pPr marL="457029" algn="l" defTabSz="914058" rtl="0" eaLnBrk="1" latinLnBrk="0" hangingPunct="1">
        <a:defRPr sz="1800" kern="1200">
          <a:solidFill>
            <a:schemeClr val="tx1"/>
          </a:solidFill>
          <a:latin typeface="+mn-lt"/>
          <a:ea typeface="+mn-ea"/>
          <a:cs typeface="+mn-cs"/>
        </a:defRPr>
      </a:lvl2pPr>
      <a:lvl3pPr marL="914058" algn="l" defTabSz="914058" rtl="0" eaLnBrk="1" latinLnBrk="0" hangingPunct="1">
        <a:defRPr sz="1800" kern="1200">
          <a:solidFill>
            <a:schemeClr val="tx1"/>
          </a:solidFill>
          <a:latin typeface="+mn-lt"/>
          <a:ea typeface="+mn-ea"/>
          <a:cs typeface="+mn-cs"/>
        </a:defRPr>
      </a:lvl3pPr>
      <a:lvl4pPr marL="1371086" algn="l" defTabSz="914058" rtl="0" eaLnBrk="1" latinLnBrk="0" hangingPunct="1">
        <a:defRPr sz="1800" kern="1200">
          <a:solidFill>
            <a:schemeClr val="tx1"/>
          </a:solidFill>
          <a:latin typeface="+mn-lt"/>
          <a:ea typeface="+mn-ea"/>
          <a:cs typeface="+mn-cs"/>
        </a:defRPr>
      </a:lvl4pPr>
      <a:lvl5pPr marL="1828115" algn="l" defTabSz="914058" rtl="0" eaLnBrk="1" latinLnBrk="0" hangingPunct="1">
        <a:defRPr sz="1800" kern="1200">
          <a:solidFill>
            <a:schemeClr val="tx1"/>
          </a:solidFill>
          <a:latin typeface="+mn-lt"/>
          <a:ea typeface="+mn-ea"/>
          <a:cs typeface="+mn-cs"/>
        </a:defRPr>
      </a:lvl5pPr>
      <a:lvl6pPr marL="2285145" algn="l" defTabSz="914058" rtl="0" eaLnBrk="1" latinLnBrk="0" hangingPunct="1">
        <a:defRPr sz="1800" kern="1200">
          <a:solidFill>
            <a:schemeClr val="tx1"/>
          </a:solidFill>
          <a:latin typeface="+mn-lt"/>
          <a:ea typeface="+mn-ea"/>
          <a:cs typeface="+mn-cs"/>
        </a:defRPr>
      </a:lvl6pPr>
      <a:lvl7pPr marL="2742171" algn="l" defTabSz="914058" rtl="0" eaLnBrk="1" latinLnBrk="0" hangingPunct="1">
        <a:defRPr sz="1800" kern="1200">
          <a:solidFill>
            <a:schemeClr val="tx1"/>
          </a:solidFill>
          <a:latin typeface="+mn-lt"/>
          <a:ea typeface="+mn-ea"/>
          <a:cs typeface="+mn-cs"/>
        </a:defRPr>
      </a:lvl7pPr>
      <a:lvl8pPr marL="3199202" algn="l" defTabSz="914058" rtl="0" eaLnBrk="1" latinLnBrk="0" hangingPunct="1">
        <a:defRPr sz="1800" kern="1200">
          <a:solidFill>
            <a:schemeClr val="tx1"/>
          </a:solidFill>
          <a:latin typeface="+mn-lt"/>
          <a:ea typeface="+mn-ea"/>
          <a:cs typeface="+mn-cs"/>
        </a:defRPr>
      </a:lvl8pPr>
      <a:lvl9pPr marL="3656230" algn="l" defTabSz="9140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2" y="1026162"/>
            <a:ext cx="8412163" cy="3658553"/>
          </a:xfrm>
          <a:prstGeom prst="rect">
            <a:avLst/>
          </a:prstGeom>
        </p:spPr>
        <p:txBody>
          <a:bodyPr vert="horz" lIns="0" tIns="0" rIns="91406" bIns="45703"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6"/>
            <a:ext cx="487680" cy="274637"/>
          </a:xfrm>
          <a:prstGeom prst="rect">
            <a:avLst/>
          </a:prstGeom>
        </p:spPr>
        <p:txBody>
          <a:bodyPr vert="horz" lIns="91406" tIns="45703" rIns="0" bIns="45703"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7725580"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61950" y="367268"/>
            <a:ext cx="7537450" cy="369332"/>
          </a:xfrm>
          <a:prstGeom prst="rect">
            <a:avLst/>
          </a:prstGeom>
        </p:spPr>
        <p:txBody>
          <a:bodyPr vert="horz" wrap="square" lIns="0" tIns="45703" rIns="91406" bIns="45703" rtlCol="0" anchor="ctr">
            <a:spAutoFit/>
          </a:bodyPr>
          <a:lstStyle/>
          <a:p>
            <a:pPr marL="0" marR="0" lvl="0" indent="0" algn="l" defTabSz="914058"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6" r:id="rId14"/>
    <p:sldLayoutId id="2147483697" r:id="rId15"/>
    <p:sldLayoutId id="2147483698" r:id="rId16"/>
    <p:sldLayoutId id="2147483699" r:id="rId17"/>
    <p:sldLayoutId id="2147483700" r:id="rId18"/>
    <p:sldLayoutId id="2147483701" r:id="rId19"/>
  </p:sldLayoutIdLst>
  <p:txStyles>
    <p:titleStyle>
      <a:lvl1pPr algn="l" defTabSz="914058"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16" indent="-226716" algn="l" defTabSz="914058"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587" indent="-285643" algn="l" defTabSz="914058"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572" indent="-228513" algn="l" defTabSz="914058"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601" indent="-228513" algn="l" defTabSz="914058"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6630" indent="-228513" algn="l" defTabSz="914058"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3658" indent="-228513" algn="l" defTabSz="9140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87" indent="-228513" algn="l" defTabSz="9140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16" indent="-228513" algn="l" defTabSz="9140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45" indent="-228513" algn="l" defTabSz="9140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58" rtl="0" eaLnBrk="1" latinLnBrk="0" hangingPunct="1">
        <a:defRPr sz="1800" kern="1200">
          <a:solidFill>
            <a:schemeClr val="tx1"/>
          </a:solidFill>
          <a:latin typeface="+mn-lt"/>
          <a:ea typeface="+mn-ea"/>
          <a:cs typeface="+mn-cs"/>
        </a:defRPr>
      </a:lvl1pPr>
      <a:lvl2pPr marL="457029" algn="l" defTabSz="914058" rtl="0" eaLnBrk="1" latinLnBrk="0" hangingPunct="1">
        <a:defRPr sz="1800" kern="1200">
          <a:solidFill>
            <a:schemeClr val="tx1"/>
          </a:solidFill>
          <a:latin typeface="+mn-lt"/>
          <a:ea typeface="+mn-ea"/>
          <a:cs typeface="+mn-cs"/>
        </a:defRPr>
      </a:lvl2pPr>
      <a:lvl3pPr marL="914058" algn="l" defTabSz="914058" rtl="0" eaLnBrk="1" latinLnBrk="0" hangingPunct="1">
        <a:defRPr sz="1800" kern="1200">
          <a:solidFill>
            <a:schemeClr val="tx1"/>
          </a:solidFill>
          <a:latin typeface="+mn-lt"/>
          <a:ea typeface="+mn-ea"/>
          <a:cs typeface="+mn-cs"/>
        </a:defRPr>
      </a:lvl3pPr>
      <a:lvl4pPr marL="1371086" algn="l" defTabSz="914058" rtl="0" eaLnBrk="1" latinLnBrk="0" hangingPunct="1">
        <a:defRPr sz="1800" kern="1200">
          <a:solidFill>
            <a:schemeClr val="tx1"/>
          </a:solidFill>
          <a:latin typeface="+mn-lt"/>
          <a:ea typeface="+mn-ea"/>
          <a:cs typeface="+mn-cs"/>
        </a:defRPr>
      </a:lvl4pPr>
      <a:lvl5pPr marL="1828115" algn="l" defTabSz="914058" rtl="0" eaLnBrk="1" latinLnBrk="0" hangingPunct="1">
        <a:defRPr sz="1800" kern="1200">
          <a:solidFill>
            <a:schemeClr val="tx1"/>
          </a:solidFill>
          <a:latin typeface="+mn-lt"/>
          <a:ea typeface="+mn-ea"/>
          <a:cs typeface="+mn-cs"/>
        </a:defRPr>
      </a:lvl5pPr>
      <a:lvl6pPr marL="2285145" algn="l" defTabSz="914058" rtl="0" eaLnBrk="1" latinLnBrk="0" hangingPunct="1">
        <a:defRPr sz="1800" kern="1200">
          <a:solidFill>
            <a:schemeClr val="tx1"/>
          </a:solidFill>
          <a:latin typeface="+mn-lt"/>
          <a:ea typeface="+mn-ea"/>
          <a:cs typeface="+mn-cs"/>
        </a:defRPr>
      </a:lvl6pPr>
      <a:lvl7pPr marL="2742171" algn="l" defTabSz="914058" rtl="0" eaLnBrk="1" latinLnBrk="0" hangingPunct="1">
        <a:defRPr sz="1800" kern="1200">
          <a:solidFill>
            <a:schemeClr val="tx1"/>
          </a:solidFill>
          <a:latin typeface="+mn-lt"/>
          <a:ea typeface="+mn-ea"/>
          <a:cs typeface="+mn-cs"/>
        </a:defRPr>
      </a:lvl7pPr>
      <a:lvl8pPr marL="3199202" algn="l" defTabSz="914058" rtl="0" eaLnBrk="1" latinLnBrk="0" hangingPunct="1">
        <a:defRPr sz="1800" kern="1200">
          <a:solidFill>
            <a:schemeClr val="tx1"/>
          </a:solidFill>
          <a:latin typeface="+mn-lt"/>
          <a:ea typeface="+mn-ea"/>
          <a:cs typeface="+mn-cs"/>
        </a:defRPr>
      </a:lvl8pPr>
      <a:lvl9pPr marL="3656230" algn="l" defTabSz="9140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3" Type="http://schemas.microsoft.com/office/2007/relationships/hdphoto" Target="../media/hdphoto2.wdp"/><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jpeg"/><Relationship Id="rId26" Type="http://schemas.openxmlformats.org/officeDocument/2006/relationships/image" Target="../media/image83.png"/><Relationship Id="rId3" Type="http://schemas.openxmlformats.org/officeDocument/2006/relationships/image" Target="../media/image60.wmf"/><Relationship Id="rId21" Type="http://schemas.openxmlformats.org/officeDocument/2006/relationships/image" Target="../media/image78.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jpeg"/><Relationship Id="rId25" Type="http://schemas.openxmlformats.org/officeDocument/2006/relationships/image" Target="../media/image82.emf"/><Relationship Id="rId2" Type="http://schemas.openxmlformats.org/officeDocument/2006/relationships/notesSlide" Target="../notesSlides/notesSlide12.xml"/><Relationship Id="rId16" Type="http://schemas.openxmlformats.org/officeDocument/2006/relationships/image" Target="../media/image73.png"/><Relationship Id="rId20" Type="http://schemas.openxmlformats.org/officeDocument/2006/relationships/image" Target="../media/image77.jpeg"/><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68.png"/><Relationship Id="rId24" Type="http://schemas.openxmlformats.org/officeDocument/2006/relationships/image" Target="../media/image81.png"/><Relationship Id="rId5" Type="http://schemas.openxmlformats.org/officeDocument/2006/relationships/image" Target="../media/image62.wmf"/><Relationship Id="rId15" Type="http://schemas.openxmlformats.org/officeDocument/2006/relationships/image" Target="../media/image72.png"/><Relationship Id="rId23" Type="http://schemas.openxmlformats.org/officeDocument/2006/relationships/image" Target="../media/image80.png"/><Relationship Id="rId10" Type="http://schemas.openxmlformats.org/officeDocument/2006/relationships/image" Target="../media/image67.png"/><Relationship Id="rId19" Type="http://schemas.openxmlformats.org/officeDocument/2006/relationships/image" Target="../media/image76.png"/><Relationship Id="rId4" Type="http://schemas.openxmlformats.org/officeDocument/2006/relationships/image" Target="../media/image61.wmf"/><Relationship Id="rId9" Type="http://schemas.openxmlformats.org/officeDocument/2006/relationships/image" Target="../media/image66.png"/><Relationship Id="rId14" Type="http://schemas.openxmlformats.org/officeDocument/2006/relationships/image" Target="../media/image71.png"/><Relationship Id="rId22"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slides/_rels/slide26.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png"/><Relationship Id="rId7" Type="http://schemas.openxmlformats.org/officeDocument/2006/relationships/image" Target="../media/image97.jpeg"/><Relationship Id="rId12" Type="http://schemas.microsoft.com/office/2007/relationships/hdphoto" Target="../media/hdphoto3.wdp"/><Relationship Id="rId2"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image" Target="../media/image96.jpe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jpeg"/><Relationship Id="rId9" Type="http://schemas.openxmlformats.org/officeDocument/2006/relationships/image" Target="../media/image99.jpeg"/></Relationships>
</file>

<file path=ppt/slides/_rels/slide2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xml"/><Relationship Id="rId5" Type="http://schemas.openxmlformats.org/officeDocument/2006/relationships/image" Target="../media/image105.jpeg"/><Relationship Id="rId4" Type="http://schemas.openxmlformats.org/officeDocument/2006/relationships/image" Target="../media/image10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2.png"/><Relationship Id="rId18" Type="http://schemas.openxmlformats.org/officeDocument/2006/relationships/image" Target="../media/image27.gif"/><Relationship Id="rId3" Type="http://schemas.openxmlformats.org/officeDocument/2006/relationships/image" Target="../media/image14.emf"/><Relationship Id="rId7" Type="http://schemas.openxmlformats.org/officeDocument/2006/relationships/image" Target="../media/image18.gif"/><Relationship Id="rId12" Type="http://schemas.openxmlformats.org/officeDocument/2006/relationships/image" Target="../media/image21.png"/><Relationship Id="rId17" Type="http://schemas.openxmlformats.org/officeDocument/2006/relationships/image" Target="../media/image26.jpeg"/><Relationship Id="rId2" Type="http://schemas.openxmlformats.org/officeDocument/2006/relationships/notesSlide" Target="../notesSlides/notesSlide5.xml"/><Relationship Id="rId16"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hyperlink" Target="//upload.wikimedia.org/wikipedia/commons/f/ff/General_Electric_logo.svg" TargetMode="External"/><Relationship Id="rId5" Type="http://schemas.openxmlformats.org/officeDocument/2006/relationships/image" Target="../media/image16.emf"/><Relationship Id="rId15" Type="http://schemas.openxmlformats.org/officeDocument/2006/relationships/image" Target="../media/image24.jpeg"/><Relationship Id="rId10"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hyperlink" Target="http://www.google.at/imgres?imgurl=http://images.thecarconnection.com/lrg/bmw-logo_100167022_l.jpg&amp;imgrefurl=http://www.thecarconnection.com/image/100167022_bmw-logo&amp;usg=__tz7qdM1-_rcJy4sPzK7-8piiCdg=&amp;h=758&amp;w=764&amp;sz=56&amp;hl=en&amp;start=0&amp;zoom=1&amp;tbnid=TbNKnh9gVrdP-M:&amp;tbnh=140&amp;tbnw=141&amp;ei=xYaVTdzFBcacOoSambsH&amp;prev=/images?q=bmw+logo&amp;hl=en&amp;client=firefox-a&amp;hs=hBa&amp;rls=org.mozilla:en-US:official&amp;biw=1440&amp;bih=771&amp;tbs=isch:1&amp;itbs=1&amp;iact=hc&amp;vpx=134&amp;vpy=109&amp;dur=367&amp;hovh=140&amp;hovw=141&amp;tx=104&amp;ty=65&amp;oei=xYaVTdzFBcacOoSambsH&amp;page=1&amp;ndsp=28&amp;ved=1t:429,r:0,s:0" TargetMode="External"/><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t="23349"/>
          <a:stretch/>
        </p:blipFill>
        <p:spPr>
          <a:xfrm>
            <a:off x="0" y="0"/>
            <a:ext cx="9144000" cy="3810305"/>
          </a:xfrm>
          <a:prstGeom prst="rect">
            <a:avLst/>
          </a:prstGeom>
        </p:spPr>
      </p:pic>
      <p:sp>
        <p:nvSpPr>
          <p:cNvPr id="3" name="Slide Number Placeholder 2">
            <a:extLst>
              <a:ext uri="{FF2B5EF4-FFF2-40B4-BE49-F238E27FC236}">
                <a16:creationId xmlns:a16="http://schemas.microsoft.com/office/drawing/2014/main" id="{55A5EB55-FD34-4555-9F09-F7E3260304A3}"/>
              </a:ext>
            </a:extLst>
          </p:cNvPr>
          <p:cNvSpPr>
            <a:spLocks noGrp="1"/>
          </p:cNvSpPr>
          <p:nvPr>
            <p:ph type="sldNum" sz="quarter" idx="12"/>
          </p:nvPr>
        </p:nvSpPr>
        <p:spPr>
          <a:xfrm>
            <a:off x="3215861" y="3042639"/>
            <a:ext cx="2057400" cy="273844"/>
          </a:xfrm>
        </p:spPr>
        <p:txBody>
          <a:bodyPr/>
          <a:lstStyle/>
          <a:p>
            <a:fld id="{B6F15528-21DE-4FAA-801E-634DDDAF4B2B}" type="slidenum">
              <a:rPr lang="en-US" smtClean="0">
                <a:solidFill>
                  <a:prstClr val="black">
                    <a:tint val="75000"/>
                  </a:prstClr>
                </a:solidFill>
              </a:rPr>
              <a:pPr/>
              <a:t>1</a:t>
            </a:fld>
            <a:endParaRPr lang="en-US" dirty="0">
              <a:solidFill>
                <a:prstClr val="black">
                  <a:tint val="75000"/>
                </a:prstClr>
              </a:solidFill>
            </a:endParaRPr>
          </a:p>
        </p:txBody>
      </p:sp>
      <p:sp>
        <p:nvSpPr>
          <p:cNvPr id="13" name="Rectangle 12"/>
          <p:cNvSpPr/>
          <p:nvPr/>
        </p:nvSpPr>
        <p:spPr>
          <a:xfrm>
            <a:off x="-4397" y="3129748"/>
            <a:ext cx="9145025" cy="1956285"/>
          </a:xfrm>
          <a:prstGeom prst="rect">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en-IN" dirty="0"/>
          </a:p>
        </p:txBody>
      </p:sp>
      <p:grpSp>
        <p:nvGrpSpPr>
          <p:cNvPr id="2" name="Group 71"/>
          <p:cNvGrpSpPr/>
          <p:nvPr/>
        </p:nvGrpSpPr>
        <p:grpSpPr>
          <a:xfrm>
            <a:off x="7306510" y="2"/>
            <a:ext cx="1465634" cy="829997"/>
            <a:chOff x="9753599" y="1"/>
            <a:chExt cx="1739885" cy="985307"/>
          </a:xfrm>
        </p:grpSpPr>
        <p:sp>
          <p:nvSpPr>
            <p:cNvPr id="73" name="Round Same Side Corner Rectangle 72"/>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4" name="Picture 2" descr="Image result for sify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59394" name="AutoShape 2"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sp>
        <p:nvSpPr>
          <p:cNvPr id="59396" name="AutoShape 4"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sp>
        <p:nvSpPr>
          <p:cNvPr id="59398" name="AutoShape 6"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7" y="3129748"/>
            <a:ext cx="5210381" cy="1857204"/>
          </a:xfrm>
          <a:prstGeom prst="rect">
            <a:avLst/>
          </a:prstGeom>
        </p:spPr>
      </p:pic>
      <p:sp>
        <p:nvSpPr>
          <p:cNvPr id="5" name="Rectangle 4"/>
          <p:cNvSpPr/>
          <p:nvPr/>
        </p:nvSpPr>
        <p:spPr>
          <a:xfrm>
            <a:off x="-4397" y="5085900"/>
            <a:ext cx="9148397" cy="57600"/>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575" y="3243059"/>
            <a:ext cx="1415441" cy="645441"/>
          </a:xfrm>
          <a:prstGeom prst="rect">
            <a:avLst/>
          </a:prstGeom>
        </p:spPr>
      </p:pic>
      <p:sp>
        <p:nvSpPr>
          <p:cNvPr id="24" name="Title 1"/>
          <p:cNvSpPr txBox="1">
            <a:spLocks/>
          </p:cNvSpPr>
          <p:nvPr/>
        </p:nvSpPr>
        <p:spPr>
          <a:xfrm>
            <a:off x="4055771" y="3568921"/>
            <a:ext cx="4808829" cy="954085"/>
          </a:xfrm>
          <a:prstGeom prst="rect">
            <a:avLst/>
          </a:prstGeom>
        </p:spPr>
        <p:txBody>
          <a:bodyPr wrap="square" lIns="0" tIns="45709" rIns="91417" bIns="45709" anchor="t" anchorCtr="0">
            <a:spAutoFit/>
          </a:bodyPr>
          <a:lstStyle>
            <a:lvl1pPr algn="l" defTabSz="1003960" rtl="0" eaLnBrk="1" latinLnBrk="0" hangingPunct="1">
              <a:spcBef>
                <a:spcPct val="0"/>
              </a:spcBef>
              <a:buNone/>
              <a:defRPr lang="en-GB" sz="2400" kern="1200">
                <a:solidFill>
                  <a:schemeClr val="tx2"/>
                </a:solidFill>
                <a:latin typeface="+mj-lt"/>
                <a:ea typeface="+mj-ea"/>
                <a:cs typeface="+mj-cs"/>
              </a:defRPr>
            </a:lvl1pPr>
          </a:lstStyle>
          <a:p>
            <a:r>
              <a:rPr lang="en-IN" sz="2800" dirty="0">
                <a:solidFill>
                  <a:schemeClr val="bg1"/>
                </a:solidFill>
                <a:latin typeface="Trebuchet MS" panose="020B0603020202020204" pitchFamily="34" charset="0"/>
              </a:rPr>
              <a:t>CAPABILITY PRESENTATION TO</a:t>
            </a:r>
            <a:br>
              <a:rPr lang="en-IN" sz="2800" dirty="0">
                <a:solidFill>
                  <a:schemeClr val="bg1"/>
                </a:solidFill>
                <a:latin typeface="Trebuchet MS" panose="020B0603020202020204" pitchFamily="34" charset="0"/>
              </a:rPr>
            </a:br>
            <a:r>
              <a:rPr lang="en-IN" sz="2800" b="1" dirty="0">
                <a:solidFill>
                  <a:schemeClr val="bg1"/>
                </a:solidFill>
                <a:latin typeface="Trebuchet MS" panose="020B0603020202020204" pitchFamily="34" charset="0"/>
              </a:rPr>
              <a:t>Mahindra &amp; Mahindra</a:t>
            </a:r>
          </a:p>
        </p:txBody>
      </p:sp>
      <p:sp>
        <p:nvSpPr>
          <p:cNvPr id="71" name="Text Placeholder 2"/>
          <p:cNvSpPr txBox="1">
            <a:spLocks/>
          </p:cNvSpPr>
          <p:nvPr/>
        </p:nvSpPr>
        <p:spPr>
          <a:xfrm>
            <a:off x="4055771" y="4626578"/>
            <a:ext cx="4718342" cy="258532"/>
          </a:xfrm>
          <a:prstGeom prst="rect">
            <a:avLst/>
          </a:prstGeom>
        </p:spPr>
        <p:txBody>
          <a:bodyPr vert="horz" wrap="square" lIns="0" tIns="0" rIns="0" bIns="0" rtlCol="0" anchor="t" anchorCtr="0">
            <a:spAutoFit/>
          </a:bodyPr>
          <a:lstStyle>
            <a:lvl1pPr marL="0" indent="0" algn="l" defTabSz="1003960" rtl="0" eaLnBrk="1" latinLnBrk="0" hangingPunct="1">
              <a:lnSpc>
                <a:spcPct val="105000"/>
              </a:lnSpc>
              <a:spcBef>
                <a:spcPts val="1800"/>
              </a:spcBef>
              <a:buFont typeface="Arial" pitchFamily="34" charset="0"/>
              <a:buNone/>
              <a:tabLst>
                <a:tab pos="9348307" algn="r"/>
              </a:tabLst>
              <a:defRPr lang="en-US" sz="1400" b="1" kern="1200" dirty="0" smtClean="0">
                <a:solidFill>
                  <a:srgbClr val="666666"/>
                </a:solidFill>
                <a:latin typeface="+mn-lt"/>
                <a:ea typeface="+mn-ea"/>
                <a:cs typeface="+mn-cs"/>
              </a:defRPr>
            </a:lvl1pPr>
            <a:lvl2pPr marL="0" indent="0" algn="l" defTabSz="1003960" rtl="0" eaLnBrk="1" latinLnBrk="0" hangingPunct="1">
              <a:lnSpc>
                <a:spcPct val="105000"/>
              </a:lnSpc>
              <a:spcBef>
                <a:spcPts val="600"/>
              </a:spcBef>
              <a:buFont typeface="Arial" pitchFamily="34" charset="0"/>
              <a:buNone/>
              <a:tabLst>
                <a:tab pos="9348307" algn="r"/>
              </a:tabLst>
              <a:defRPr sz="1400" kern="1200">
                <a:solidFill>
                  <a:schemeClr val="tx2"/>
                </a:solidFill>
                <a:latin typeface="+mn-lt"/>
                <a:ea typeface="+mn-ea"/>
                <a:cs typeface="+mn-cs"/>
              </a:defRPr>
            </a:lvl2pPr>
            <a:lvl3pPr marL="360000" indent="-360000" algn="l" defTabSz="1003960" rtl="0" eaLnBrk="1" latinLnBrk="0" hangingPunct="1">
              <a:lnSpc>
                <a:spcPct val="105000"/>
              </a:lnSpc>
              <a:spcBef>
                <a:spcPts val="600"/>
              </a:spcBef>
              <a:buClr>
                <a:schemeClr val="tx2"/>
              </a:buClr>
              <a:buFont typeface="Garamond" pitchFamily="18" charset="0"/>
              <a:buChar char="►"/>
              <a:tabLst>
                <a:tab pos="9348307" algn="r"/>
              </a:tabLst>
              <a:defRPr sz="1200" kern="1200">
                <a:solidFill>
                  <a:schemeClr val="tx1"/>
                </a:solidFill>
                <a:latin typeface="+mn-lt"/>
                <a:ea typeface="+mn-ea"/>
                <a:cs typeface="+mn-cs"/>
              </a:defRPr>
            </a:lvl3pPr>
            <a:lvl4pPr marL="720000" indent="-360000" algn="l" defTabSz="1003960" rtl="0" eaLnBrk="1" latinLnBrk="0" hangingPunct="1">
              <a:lnSpc>
                <a:spcPct val="105000"/>
              </a:lnSpc>
              <a:spcBef>
                <a:spcPts val="600"/>
              </a:spcBef>
              <a:buClr>
                <a:schemeClr val="tx2"/>
              </a:buClr>
              <a:buFont typeface="Verdana" pitchFamily="34" charset="0"/>
              <a:buChar char="―"/>
              <a:tabLst>
                <a:tab pos="9348307" algn="r"/>
              </a:tabLst>
              <a:defRPr sz="1200" kern="1200">
                <a:solidFill>
                  <a:schemeClr val="tx1"/>
                </a:solidFill>
                <a:latin typeface="+mn-lt"/>
                <a:ea typeface="+mn-ea"/>
                <a:cs typeface="+mn-cs"/>
              </a:defRPr>
            </a:lvl4pPr>
            <a:lvl5pPr marL="1080000" indent="-358756" algn="l" defTabSz="1003960" rtl="0" eaLnBrk="1" latinLnBrk="0" hangingPunct="1">
              <a:lnSpc>
                <a:spcPct val="105000"/>
              </a:lnSpc>
              <a:spcBef>
                <a:spcPts val="600"/>
              </a:spcBef>
              <a:buClr>
                <a:schemeClr val="tx2"/>
              </a:buClr>
              <a:buFont typeface="Verdana" pitchFamily="34" charset="0"/>
              <a:buChar char="―"/>
              <a:tabLst>
                <a:tab pos="9348307" algn="r"/>
              </a:tabLst>
              <a:defRPr sz="1200" kern="1200">
                <a:solidFill>
                  <a:schemeClr val="tx1"/>
                </a:solidFill>
                <a:latin typeface="+mn-lt"/>
                <a:ea typeface="+mn-ea"/>
                <a:cs typeface="+mn-cs"/>
              </a:defRPr>
            </a:lvl5pPr>
            <a:lvl6pPr marL="1440000" indent="-358756" algn="l" defTabSz="1003960" rtl="0" eaLnBrk="1" latinLnBrk="0" hangingPunct="1">
              <a:spcBef>
                <a:spcPts val="600"/>
              </a:spcBef>
              <a:buClr>
                <a:schemeClr val="tx2"/>
              </a:buClr>
              <a:buFont typeface="Verdana" pitchFamily="34" charset="0"/>
              <a:buChar char="―"/>
              <a:tabLst>
                <a:tab pos="9348307" algn="r"/>
              </a:tabLst>
              <a:defRPr sz="1200" kern="1200">
                <a:solidFill>
                  <a:schemeClr val="tx1"/>
                </a:solidFill>
                <a:latin typeface="+mn-lt"/>
                <a:ea typeface="+mn-ea"/>
                <a:cs typeface="+mn-cs"/>
              </a:defRPr>
            </a:lvl6pPr>
            <a:lvl7pPr marL="1441244" indent="0" algn="l" defTabSz="1003960" rtl="0" eaLnBrk="1" latinLnBrk="0" hangingPunct="1">
              <a:spcBef>
                <a:spcPts val="600"/>
              </a:spcBef>
              <a:buClr>
                <a:schemeClr val="tx2"/>
              </a:buClr>
              <a:buFont typeface="Verdana" pitchFamily="34" charset="0"/>
              <a:buNone/>
              <a:tabLst>
                <a:tab pos="9348307" algn="r"/>
              </a:tabLst>
              <a:defRPr sz="1200" kern="1200" baseline="0">
                <a:solidFill>
                  <a:schemeClr val="tx1"/>
                </a:solidFill>
                <a:latin typeface="+mn-lt"/>
                <a:ea typeface="+mn-ea"/>
                <a:cs typeface="+mn-cs"/>
              </a:defRPr>
            </a:lvl7pPr>
            <a:lvl8pPr marL="2160000" indent="-360345" algn="l" defTabSz="1003960" rtl="0" eaLnBrk="1" latinLnBrk="0" hangingPunct="1">
              <a:spcBef>
                <a:spcPts val="600"/>
              </a:spcBef>
              <a:buClr>
                <a:schemeClr val="tx2"/>
              </a:buClr>
              <a:buFont typeface="Verdana" pitchFamily="34" charset="0"/>
              <a:buChar char="―"/>
              <a:tabLst>
                <a:tab pos="9348307" algn="r"/>
              </a:tabLst>
              <a:defRPr sz="1200" kern="1200" baseline="0">
                <a:solidFill>
                  <a:schemeClr val="tx1"/>
                </a:solidFill>
                <a:latin typeface="+mn-lt"/>
                <a:ea typeface="+mn-ea"/>
                <a:cs typeface="+mn-cs"/>
              </a:defRPr>
            </a:lvl8pPr>
            <a:lvl9pPr marL="2520000" indent="-358756" algn="l" defTabSz="1003960" rtl="0" eaLnBrk="1" latinLnBrk="0" hangingPunct="1">
              <a:spcBef>
                <a:spcPts val="600"/>
              </a:spcBef>
              <a:buClr>
                <a:schemeClr val="tx2"/>
              </a:buClr>
              <a:buFont typeface="Verdana" pitchFamily="34" charset="0"/>
              <a:buChar char="―"/>
              <a:tabLst>
                <a:tab pos="9348307" algn="r"/>
              </a:tabLst>
              <a:defRPr sz="1200" kern="1200">
                <a:solidFill>
                  <a:schemeClr val="tx1"/>
                </a:solidFill>
                <a:latin typeface="+mn-lt"/>
                <a:ea typeface="+mn-ea"/>
                <a:cs typeface="+mn-cs"/>
              </a:defRPr>
            </a:lvl9pPr>
          </a:lstStyle>
          <a:p>
            <a:pPr>
              <a:spcBef>
                <a:spcPts val="720"/>
              </a:spcBef>
            </a:pPr>
            <a:r>
              <a:rPr lang="en-US" sz="1600" dirty="0">
                <a:solidFill>
                  <a:schemeClr val="bg1"/>
                </a:solidFill>
                <a:latin typeface="Trebuchet MS" panose="020B0603020202020204" pitchFamily="34" charset="0"/>
              </a:rPr>
              <a:t>June ‘18</a:t>
            </a:r>
          </a:p>
        </p:txBody>
      </p:sp>
      <p:sp>
        <p:nvSpPr>
          <p:cNvPr id="26" name="Rectangle 25"/>
          <p:cNvSpPr/>
          <p:nvPr/>
        </p:nvSpPr>
        <p:spPr>
          <a:xfrm>
            <a:off x="-4397" y="3073967"/>
            <a:ext cx="9148397" cy="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3132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a:t>Indian Manufacturing Industry – Market size &amp; growth</a:t>
            </a:r>
          </a:p>
        </p:txBody>
      </p:sp>
      <p:grpSp>
        <p:nvGrpSpPr>
          <p:cNvPr id="7" name="Group 6"/>
          <p:cNvGrpSpPr/>
          <p:nvPr/>
        </p:nvGrpSpPr>
        <p:grpSpPr>
          <a:xfrm>
            <a:off x="6938113" y="1063040"/>
            <a:ext cx="1836000" cy="1203031"/>
            <a:chOff x="6630882" y="1063040"/>
            <a:chExt cx="1836000" cy="1203031"/>
          </a:xfrm>
        </p:grpSpPr>
        <p:pic>
          <p:nvPicPr>
            <p:cNvPr id="1032" name="Picture 8" descr="Image result for manufacturing growth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90055" y="1063040"/>
              <a:ext cx="717654" cy="7176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630882" y="1865984"/>
              <a:ext cx="1836000" cy="400087"/>
            </a:xfrm>
            <a:prstGeom prst="rect">
              <a:avLst/>
            </a:prstGeom>
            <a:noFill/>
            <a:ln>
              <a:noFill/>
            </a:ln>
          </p:spPr>
          <p:txBody>
            <a:bodyPr wrap="square" lIns="91417" tIns="45709" rIns="91417" bIns="45709" rtlCol="0">
              <a:spAutoFit/>
            </a:bodyPr>
            <a:lstStyle/>
            <a:p>
              <a:pPr algn="ctr"/>
              <a:r>
                <a:rPr lang="en-US" sz="1000" dirty="0">
                  <a:solidFill>
                    <a:srgbClr val="595959"/>
                  </a:solidFill>
                </a:rPr>
                <a:t>USD 1 Tn- Expected Indian Manufacturing Size by 2025</a:t>
              </a:r>
            </a:p>
          </p:txBody>
        </p:sp>
      </p:grpSp>
      <p:grpSp>
        <p:nvGrpSpPr>
          <p:cNvPr id="15" name="Group 14"/>
          <p:cNvGrpSpPr/>
          <p:nvPr/>
        </p:nvGrpSpPr>
        <p:grpSpPr>
          <a:xfrm>
            <a:off x="4419922" y="3333888"/>
            <a:ext cx="1836000" cy="1186919"/>
            <a:chOff x="4573588" y="3267126"/>
            <a:chExt cx="1836000" cy="1186919"/>
          </a:xfrm>
        </p:grpSpPr>
        <p:sp>
          <p:nvSpPr>
            <p:cNvPr id="3" name="TextBox 2"/>
            <p:cNvSpPr txBox="1"/>
            <p:nvPr/>
          </p:nvSpPr>
          <p:spPr>
            <a:xfrm>
              <a:off x="4573588" y="4053958"/>
              <a:ext cx="1836000" cy="400087"/>
            </a:xfrm>
            <a:prstGeom prst="rect">
              <a:avLst/>
            </a:prstGeom>
            <a:noFill/>
            <a:ln>
              <a:noFill/>
            </a:ln>
          </p:spPr>
          <p:txBody>
            <a:bodyPr wrap="square" lIns="91417" tIns="45709" rIns="91417" bIns="45709" rtlCol="0">
              <a:spAutoFit/>
            </a:bodyPr>
            <a:lstStyle/>
            <a:p>
              <a:pPr algn="ctr"/>
              <a:r>
                <a:rPr lang="en-US" sz="1000" dirty="0">
                  <a:solidFill>
                    <a:srgbClr val="595959"/>
                  </a:solidFill>
                </a:rPr>
                <a:t>6</a:t>
              </a:r>
              <a:r>
                <a:rPr lang="en-US" sz="1000" baseline="30000" dirty="0">
                  <a:solidFill>
                    <a:srgbClr val="595959"/>
                  </a:solidFill>
                </a:rPr>
                <a:t>th</a:t>
              </a:r>
              <a:r>
                <a:rPr lang="en-US" sz="1000" dirty="0">
                  <a:solidFill>
                    <a:srgbClr val="595959"/>
                  </a:solidFill>
                </a:rPr>
                <a:t> – India’s Ranking in top Manufacturing Nations</a:t>
              </a:r>
            </a:p>
          </p:txBody>
        </p:sp>
        <p:pic>
          <p:nvPicPr>
            <p:cNvPr id="1036" name="Picture 12" descr="Image result for ranking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62607" y="3267126"/>
              <a:ext cx="857962" cy="8579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419922" y="1093043"/>
            <a:ext cx="1836000" cy="1173028"/>
            <a:chOff x="4433912" y="1093043"/>
            <a:chExt cx="1836000" cy="1173028"/>
          </a:xfrm>
        </p:grpSpPr>
        <p:pic>
          <p:nvPicPr>
            <p:cNvPr id="1026" name="Picture 2" descr="Image result for gdp icon"/>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8087" y="1093043"/>
              <a:ext cx="687651" cy="687651"/>
            </a:xfrm>
            <a:prstGeom prst="rect">
              <a:avLst/>
            </a:prstGeom>
            <a:solidFill>
              <a:srgbClr val="8FB4E0"/>
            </a:solidFill>
          </p:spPr>
        </p:pic>
        <p:sp>
          <p:nvSpPr>
            <p:cNvPr id="21" name="TextBox 20"/>
            <p:cNvSpPr txBox="1"/>
            <p:nvPr/>
          </p:nvSpPr>
          <p:spPr>
            <a:xfrm>
              <a:off x="4433912" y="1865984"/>
              <a:ext cx="1836000" cy="400087"/>
            </a:xfrm>
            <a:prstGeom prst="rect">
              <a:avLst/>
            </a:prstGeom>
            <a:noFill/>
            <a:ln>
              <a:noFill/>
            </a:ln>
          </p:spPr>
          <p:txBody>
            <a:bodyPr wrap="square" lIns="91417" tIns="45709" rIns="91417" bIns="45709" rtlCol="0">
              <a:spAutoFit/>
            </a:bodyPr>
            <a:lstStyle/>
            <a:p>
              <a:pPr algn="ctr"/>
              <a:r>
                <a:rPr lang="en-US" sz="1000" dirty="0">
                  <a:solidFill>
                    <a:srgbClr val="595959"/>
                  </a:solidFill>
                </a:rPr>
                <a:t>17% – Contribution of Manufacturing in Indian GDP</a:t>
              </a:r>
            </a:p>
          </p:txBody>
        </p:sp>
      </p:grpSp>
      <p:grpSp>
        <p:nvGrpSpPr>
          <p:cNvPr id="14" name="Group 13"/>
          <p:cNvGrpSpPr/>
          <p:nvPr/>
        </p:nvGrpSpPr>
        <p:grpSpPr>
          <a:xfrm>
            <a:off x="5644675" y="2237623"/>
            <a:ext cx="1904686" cy="1124713"/>
            <a:chOff x="5470520" y="2180984"/>
            <a:chExt cx="1904686" cy="1124713"/>
          </a:xfrm>
        </p:grpSpPr>
        <p:pic>
          <p:nvPicPr>
            <p:cNvPr id="1038" name="Picture 14" descr="Image result for manufacturing jobs icon"/>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8550" y="2180984"/>
              <a:ext cx="808626" cy="80862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470520" y="2905610"/>
              <a:ext cx="1904686" cy="400087"/>
            </a:xfrm>
            <a:prstGeom prst="rect">
              <a:avLst/>
            </a:prstGeom>
            <a:noFill/>
            <a:ln>
              <a:noFill/>
            </a:ln>
          </p:spPr>
          <p:txBody>
            <a:bodyPr wrap="square" lIns="91417" tIns="45709" rIns="91417" bIns="45709" rtlCol="0">
              <a:spAutoFit/>
            </a:bodyPr>
            <a:lstStyle/>
            <a:p>
              <a:pPr algn="ctr"/>
              <a:r>
                <a:rPr lang="en-US" sz="1000" dirty="0"/>
                <a:t>90 Mn– Jobs to be created in Manufacturing sector by 2025</a:t>
              </a:r>
            </a:p>
          </p:txBody>
        </p:sp>
      </p:grpSp>
      <p:grpSp>
        <p:nvGrpSpPr>
          <p:cNvPr id="16" name="Group 15"/>
          <p:cNvGrpSpPr/>
          <p:nvPr/>
        </p:nvGrpSpPr>
        <p:grpSpPr>
          <a:xfrm>
            <a:off x="6938113" y="3568020"/>
            <a:ext cx="1836000" cy="1116692"/>
            <a:chOff x="6661356" y="3487359"/>
            <a:chExt cx="1836000" cy="1116692"/>
          </a:xfrm>
        </p:grpSpPr>
        <p:sp>
          <p:nvSpPr>
            <p:cNvPr id="24" name="TextBox 23"/>
            <p:cNvSpPr txBox="1"/>
            <p:nvPr/>
          </p:nvSpPr>
          <p:spPr>
            <a:xfrm>
              <a:off x="6661356" y="4050075"/>
              <a:ext cx="1836000" cy="553976"/>
            </a:xfrm>
            <a:prstGeom prst="rect">
              <a:avLst/>
            </a:prstGeom>
            <a:noFill/>
            <a:ln>
              <a:noFill/>
            </a:ln>
          </p:spPr>
          <p:txBody>
            <a:bodyPr wrap="square" lIns="91417" tIns="45709" rIns="91417" bIns="45709" rtlCol="0">
              <a:spAutoFit/>
            </a:bodyPr>
            <a:lstStyle/>
            <a:p>
              <a:pPr algn="ctr"/>
              <a:r>
                <a:rPr lang="en-US" sz="1000" dirty="0">
                  <a:solidFill>
                    <a:srgbClr val="595959"/>
                  </a:solidFill>
                </a:rPr>
                <a:t>181 Products – to be   locally manufactured  India currently imports</a:t>
              </a:r>
            </a:p>
          </p:txBody>
        </p:sp>
        <p:pic>
          <p:nvPicPr>
            <p:cNvPr id="1040" name="Picture 16" descr="Image result for make in india"/>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8609" y="3487359"/>
              <a:ext cx="1101495" cy="50239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358775" y="1044044"/>
            <a:ext cx="3631335" cy="1720459"/>
          </a:xfrm>
          <a:prstGeom prst="rect">
            <a:avLst/>
          </a:prstGeom>
          <a:ln w="12700">
            <a:solidFill>
              <a:srgbClr val="8FB4E0"/>
            </a:solidFill>
          </a:ln>
        </p:spPr>
        <p:style>
          <a:lnRef idx="2">
            <a:schemeClr val="accent3"/>
          </a:lnRef>
          <a:fillRef idx="1">
            <a:schemeClr val="lt1"/>
          </a:fillRef>
          <a:effectRef idx="0">
            <a:schemeClr val="accent3"/>
          </a:effectRef>
          <a:fontRef idx="minor">
            <a:schemeClr val="dk1"/>
          </a:fontRef>
        </p:style>
        <p:txBody>
          <a:bodyPr lIns="91417" tIns="45709" rIns="91417" bIns="45709" rtlCol="0" anchor="ctr"/>
          <a:lstStyle/>
          <a:p>
            <a:pPr algn="ctr" defTabSz="685629"/>
            <a:endParaRPr lang="en-US" sz="1400" dirty="0">
              <a:solidFill>
                <a:prstClr val="black"/>
              </a:solidFill>
              <a:latin typeface="Trebuchet MS" panose="020B0603020202020204" pitchFamily="34" charset="0"/>
            </a:endParaRPr>
          </a:p>
        </p:txBody>
      </p:sp>
      <p:sp>
        <p:nvSpPr>
          <p:cNvPr id="9" name="TextBox 8"/>
          <p:cNvSpPr txBox="1"/>
          <p:nvPr/>
        </p:nvSpPr>
        <p:spPr>
          <a:xfrm>
            <a:off x="358775" y="1036638"/>
            <a:ext cx="3631335" cy="307754"/>
          </a:xfrm>
          <a:prstGeom prst="rect">
            <a:avLst/>
          </a:prstGeom>
          <a:solidFill>
            <a:srgbClr val="8FB4E0"/>
          </a:solidFill>
          <a:ln>
            <a:solidFill>
              <a:srgbClr val="8FB4E0"/>
            </a:solidFill>
          </a:ln>
        </p:spPr>
        <p:txBody>
          <a:bodyPr wrap="square" lIns="91417" tIns="45709" rIns="91417" bIns="45709" rtlCol="0">
            <a:spAutoFit/>
          </a:bodyPr>
          <a:lstStyle>
            <a:defPPr>
              <a:defRPr lang="en-US"/>
            </a:defPPr>
            <a:lvl1pPr>
              <a:defRPr sz="1400" b="1"/>
            </a:lvl1pPr>
          </a:lstStyle>
          <a:p>
            <a:pPr algn="ctr" defTabSz="685629"/>
            <a:r>
              <a:rPr lang="en-US" dirty="0">
                <a:solidFill>
                  <a:schemeClr val="bg1"/>
                </a:solidFill>
                <a:latin typeface="Trebuchet MS" panose="020B0603020202020204" pitchFamily="34" charset="0"/>
              </a:rPr>
              <a:t>Manufacturing (Gross Value Added)</a:t>
            </a:r>
          </a:p>
        </p:txBody>
      </p:sp>
      <p:sp>
        <p:nvSpPr>
          <p:cNvPr id="10" name="TextBox 1"/>
          <p:cNvSpPr txBox="1"/>
          <p:nvPr/>
        </p:nvSpPr>
        <p:spPr>
          <a:xfrm rot="16200000">
            <a:off x="105535" y="1876098"/>
            <a:ext cx="709307" cy="156466"/>
          </a:xfrm>
          <a:prstGeom prst="rect">
            <a:avLst/>
          </a:prstGeom>
        </p:spPr>
        <p:txBody>
          <a:bodyPr wrap="square" lIns="91417" tIns="45709" rIns="91417" bIns="45709"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629"/>
            <a:r>
              <a:rPr lang="en-US" sz="900" dirty="0">
                <a:solidFill>
                  <a:srgbClr val="595959"/>
                </a:solidFill>
                <a:latin typeface="Trebuchet MS" panose="020B0603020202020204" pitchFamily="34" charset="0"/>
              </a:rPr>
              <a:t>INR Crore</a:t>
            </a:r>
          </a:p>
        </p:txBody>
      </p:sp>
      <p:graphicFrame>
        <p:nvGraphicFramePr>
          <p:cNvPr id="11" name="Chart 10">
            <a:extLst>
              <a:ext uri="{FF2B5EF4-FFF2-40B4-BE49-F238E27FC236}">
                <a16:creationId xmlns:a16="http://schemas.microsoft.com/office/drawing/2014/main" id="{973BCC09-4E9E-4F0B-B2A1-86F8EF1397BB}"/>
              </a:ext>
            </a:extLst>
          </p:cNvPr>
          <p:cNvGraphicFramePr/>
          <p:nvPr>
            <p:extLst>
              <p:ext uri="{D42A27DB-BD31-4B8C-83A1-F6EECF244321}">
                <p14:modId xmlns:p14="http://schemas.microsoft.com/office/powerpoint/2010/main" val="2589206981"/>
              </p:ext>
            </p:extLst>
          </p:nvPr>
        </p:nvGraphicFramePr>
        <p:xfrm>
          <a:off x="580462" y="1361056"/>
          <a:ext cx="3409650" cy="1406914"/>
        </p:xfrm>
        <a:graphic>
          <a:graphicData uri="http://schemas.openxmlformats.org/drawingml/2006/chart">
            <c:chart xmlns:c="http://schemas.openxmlformats.org/drawingml/2006/chart" xmlns:r="http://schemas.openxmlformats.org/officeDocument/2006/relationships" r:id="rId8"/>
          </a:graphicData>
        </a:graphic>
      </p:graphicFrame>
      <p:cxnSp>
        <p:nvCxnSpPr>
          <p:cNvPr id="12" name="Straight Arrow Connector 11">
            <a:extLst>
              <a:ext uri="{FF2B5EF4-FFF2-40B4-BE49-F238E27FC236}">
                <a16:creationId xmlns:a16="http://schemas.microsoft.com/office/drawing/2014/main" id="{1A447906-0A0A-4D9B-853E-A5AB398B7069}"/>
              </a:ext>
            </a:extLst>
          </p:cNvPr>
          <p:cNvCxnSpPr>
            <a:cxnSpLocks/>
          </p:cNvCxnSpPr>
          <p:nvPr/>
        </p:nvCxnSpPr>
        <p:spPr>
          <a:xfrm rot="360000" flipV="1">
            <a:off x="1092236" y="1357486"/>
            <a:ext cx="2608214" cy="535968"/>
          </a:xfrm>
          <a:prstGeom prst="straightConnector1">
            <a:avLst/>
          </a:prstGeom>
          <a:ln>
            <a:solidFill>
              <a:srgbClr val="595959"/>
            </a:solidFill>
            <a:tailEnd type="arrow"/>
          </a:ln>
        </p:spPr>
        <p:style>
          <a:lnRef idx="1">
            <a:schemeClr val="accent1"/>
          </a:lnRef>
          <a:fillRef idx="0">
            <a:schemeClr val="accent1"/>
          </a:fillRef>
          <a:effectRef idx="0">
            <a:schemeClr val="accent1"/>
          </a:effectRef>
          <a:fontRef idx="minor">
            <a:schemeClr val="tx1"/>
          </a:fontRef>
        </p:style>
      </p:cxnSp>
      <p:sp>
        <p:nvSpPr>
          <p:cNvPr id="13" name="TextBox 1">
            <a:extLst>
              <a:ext uri="{FF2B5EF4-FFF2-40B4-BE49-F238E27FC236}">
                <a16:creationId xmlns:a16="http://schemas.microsoft.com/office/drawing/2014/main" id="{65995853-3DF3-4117-BD34-4B93E6B5DB72}"/>
              </a:ext>
            </a:extLst>
          </p:cNvPr>
          <p:cNvSpPr txBox="1"/>
          <p:nvPr/>
        </p:nvSpPr>
        <p:spPr>
          <a:xfrm rot="21131222">
            <a:off x="1540130" y="1396155"/>
            <a:ext cx="1195235" cy="78000"/>
          </a:xfrm>
          <a:prstGeom prst="rect">
            <a:avLst/>
          </a:prstGeom>
        </p:spPr>
        <p:txBody>
          <a:bodyPr wrap="square" lIns="91417" tIns="45709" rIns="91417" bIns="45709"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629"/>
            <a:r>
              <a:rPr lang="en-US" b="1" dirty="0">
                <a:solidFill>
                  <a:srgbClr val="595959"/>
                </a:solidFill>
                <a:latin typeface="Trebuchet MS" panose="020B0603020202020204" pitchFamily="34" charset="0"/>
              </a:rPr>
              <a:t>CAGR 4.5%</a:t>
            </a:r>
          </a:p>
        </p:txBody>
      </p:sp>
      <p:sp>
        <p:nvSpPr>
          <p:cNvPr id="19" name="Rectangle 18"/>
          <p:cNvSpPr/>
          <p:nvPr/>
        </p:nvSpPr>
        <p:spPr>
          <a:xfrm>
            <a:off x="364001" y="2964254"/>
            <a:ext cx="3626108" cy="1720459"/>
          </a:xfrm>
          <a:prstGeom prst="rect">
            <a:avLst/>
          </a:prstGeom>
          <a:ln w="12700">
            <a:solidFill>
              <a:srgbClr val="8FB4E0"/>
            </a:solidFill>
          </a:ln>
        </p:spPr>
        <p:style>
          <a:lnRef idx="2">
            <a:schemeClr val="accent3"/>
          </a:lnRef>
          <a:fillRef idx="1">
            <a:schemeClr val="lt1"/>
          </a:fillRef>
          <a:effectRef idx="0">
            <a:schemeClr val="accent3"/>
          </a:effectRef>
          <a:fontRef idx="minor">
            <a:schemeClr val="dk1"/>
          </a:fontRef>
        </p:style>
        <p:txBody>
          <a:bodyPr lIns="91417" tIns="45709" rIns="91417" bIns="45709" rtlCol="0" anchor="ctr"/>
          <a:lstStyle/>
          <a:p>
            <a:pPr algn="ctr" defTabSz="685629"/>
            <a:endParaRPr lang="en-US" sz="1400" dirty="0">
              <a:solidFill>
                <a:prstClr val="black"/>
              </a:solidFill>
              <a:latin typeface="Trebuchet MS" panose="020B0603020202020204" pitchFamily="34" charset="0"/>
            </a:endParaRPr>
          </a:p>
        </p:txBody>
      </p:sp>
      <p:sp>
        <p:nvSpPr>
          <p:cNvPr id="20" name="TextBox 19"/>
          <p:cNvSpPr txBox="1"/>
          <p:nvPr/>
        </p:nvSpPr>
        <p:spPr>
          <a:xfrm>
            <a:off x="358775" y="2965918"/>
            <a:ext cx="3631335" cy="307754"/>
          </a:xfrm>
          <a:prstGeom prst="rect">
            <a:avLst/>
          </a:prstGeom>
          <a:solidFill>
            <a:srgbClr val="8FB4E0"/>
          </a:solidFill>
          <a:ln>
            <a:solidFill>
              <a:srgbClr val="8FB4E0"/>
            </a:solidFill>
          </a:ln>
        </p:spPr>
        <p:txBody>
          <a:bodyPr wrap="square" lIns="91417" tIns="45709" rIns="91417" bIns="45709" rtlCol="0">
            <a:spAutoFit/>
          </a:bodyPr>
          <a:lstStyle>
            <a:defPPr>
              <a:defRPr lang="en-US"/>
            </a:defPPr>
            <a:lvl1pPr>
              <a:defRPr sz="1400" b="1"/>
            </a:lvl1pPr>
          </a:lstStyle>
          <a:p>
            <a:pPr algn="ctr" defTabSz="685629"/>
            <a:r>
              <a:rPr lang="en-US" dirty="0">
                <a:solidFill>
                  <a:schemeClr val="bg1"/>
                </a:solidFill>
                <a:latin typeface="Trebuchet MS" panose="020B0603020202020204" pitchFamily="34" charset="0"/>
              </a:rPr>
              <a:t>Manufacturing (Gross Capital Formation)</a:t>
            </a:r>
          </a:p>
        </p:txBody>
      </p:sp>
      <p:sp>
        <p:nvSpPr>
          <p:cNvPr id="22" name="TextBox 1"/>
          <p:cNvSpPr txBox="1"/>
          <p:nvPr/>
        </p:nvSpPr>
        <p:spPr>
          <a:xfrm rot="16200000">
            <a:off x="101217" y="3796309"/>
            <a:ext cx="709307" cy="156466"/>
          </a:xfrm>
          <a:prstGeom prst="rect">
            <a:avLst/>
          </a:prstGeom>
        </p:spPr>
        <p:txBody>
          <a:bodyPr wrap="square" lIns="91417" tIns="45709" rIns="91417" bIns="45709"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629"/>
            <a:r>
              <a:rPr lang="en-US" sz="900" dirty="0">
                <a:solidFill>
                  <a:srgbClr val="595959"/>
                </a:solidFill>
                <a:latin typeface="Trebuchet MS" panose="020B0603020202020204" pitchFamily="34" charset="0"/>
              </a:rPr>
              <a:t>INR Crore</a:t>
            </a:r>
          </a:p>
        </p:txBody>
      </p:sp>
      <p:graphicFrame>
        <p:nvGraphicFramePr>
          <p:cNvPr id="25" name="Chart 24">
            <a:extLst>
              <a:ext uri="{FF2B5EF4-FFF2-40B4-BE49-F238E27FC236}">
                <a16:creationId xmlns:a16="http://schemas.microsoft.com/office/drawing/2014/main" id="{973BCC09-4E9E-4F0B-B2A1-86F8EF1397BB}"/>
              </a:ext>
            </a:extLst>
          </p:cNvPr>
          <p:cNvGraphicFramePr/>
          <p:nvPr>
            <p:extLst>
              <p:ext uri="{D42A27DB-BD31-4B8C-83A1-F6EECF244321}">
                <p14:modId xmlns:p14="http://schemas.microsoft.com/office/powerpoint/2010/main" val="35417331"/>
              </p:ext>
            </p:extLst>
          </p:nvPr>
        </p:nvGraphicFramePr>
        <p:xfrm>
          <a:off x="580461" y="3421174"/>
          <a:ext cx="3409648" cy="1263538"/>
        </p:xfrm>
        <a:graphic>
          <a:graphicData uri="http://schemas.openxmlformats.org/drawingml/2006/chart">
            <c:chart xmlns:c="http://schemas.openxmlformats.org/drawingml/2006/chart" xmlns:r="http://schemas.openxmlformats.org/officeDocument/2006/relationships" r:id="rId9"/>
          </a:graphicData>
        </a:graphic>
      </p:graphicFrame>
      <p:cxnSp>
        <p:nvCxnSpPr>
          <p:cNvPr id="26" name="Straight Arrow Connector 25">
            <a:extLst>
              <a:ext uri="{FF2B5EF4-FFF2-40B4-BE49-F238E27FC236}">
                <a16:creationId xmlns:a16="http://schemas.microsoft.com/office/drawing/2014/main" id="{1A447906-0A0A-4D9B-853E-A5AB398B7069}"/>
              </a:ext>
            </a:extLst>
          </p:cNvPr>
          <p:cNvCxnSpPr>
            <a:cxnSpLocks/>
          </p:cNvCxnSpPr>
          <p:nvPr/>
        </p:nvCxnSpPr>
        <p:spPr>
          <a:xfrm rot="360000" flipV="1">
            <a:off x="1133638" y="3279507"/>
            <a:ext cx="2608214" cy="535968"/>
          </a:xfrm>
          <a:prstGeom prst="straightConnector1">
            <a:avLst/>
          </a:prstGeom>
          <a:ln>
            <a:solidFill>
              <a:srgbClr val="595959"/>
            </a:solidFill>
            <a:tailEnd type="arrow"/>
          </a:ln>
        </p:spPr>
        <p:style>
          <a:lnRef idx="1">
            <a:schemeClr val="accent1"/>
          </a:lnRef>
          <a:fillRef idx="0">
            <a:schemeClr val="accent1"/>
          </a:fillRef>
          <a:effectRef idx="0">
            <a:schemeClr val="accent1"/>
          </a:effectRef>
          <a:fontRef idx="minor">
            <a:schemeClr val="tx1"/>
          </a:fontRef>
        </p:style>
      </p:cxnSp>
      <p:sp>
        <p:nvSpPr>
          <p:cNvPr id="27" name="TextBox 1">
            <a:extLst>
              <a:ext uri="{FF2B5EF4-FFF2-40B4-BE49-F238E27FC236}">
                <a16:creationId xmlns:a16="http://schemas.microsoft.com/office/drawing/2014/main" id="{65995853-3DF3-4117-BD34-4B93E6B5DB72}"/>
              </a:ext>
            </a:extLst>
          </p:cNvPr>
          <p:cNvSpPr txBox="1"/>
          <p:nvPr/>
        </p:nvSpPr>
        <p:spPr>
          <a:xfrm rot="21131222">
            <a:off x="1535812" y="3338496"/>
            <a:ext cx="1195235" cy="78000"/>
          </a:xfrm>
          <a:prstGeom prst="rect">
            <a:avLst/>
          </a:prstGeom>
        </p:spPr>
        <p:txBody>
          <a:bodyPr wrap="square" lIns="91417" tIns="45709" rIns="91417" bIns="45709"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629"/>
            <a:r>
              <a:rPr lang="en-US" b="1" dirty="0">
                <a:solidFill>
                  <a:srgbClr val="595959"/>
                </a:solidFill>
                <a:latin typeface="Trebuchet MS" panose="020B0603020202020204" pitchFamily="34" charset="0"/>
              </a:rPr>
              <a:t>CAGR 13.88%</a:t>
            </a:r>
          </a:p>
        </p:txBody>
      </p:sp>
    </p:spTree>
    <p:extLst>
      <p:ext uri="{BB962C8B-B14F-4D97-AF65-F5344CB8AC3E}">
        <p14:creationId xmlns:p14="http://schemas.microsoft.com/office/powerpoint/2010/main" val="274391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MANUFACTURING – key sub-verticals in indian market</a:t>
            </a:r>
          </a:p>
        </p:txBody>
      </p:sp>
      <p:sp>
        <p:nvSpPr>
          <p:cNvPr id="4" name="TextBox 3"/>
          <p:cNvSpPr txBox="1"/>
          <p:nvPr/>
        </p:nvSpPr>
        <p:spPr>
          <a:xfrm>
            <a:off x="358774" y="2186263"/>
            <a:ext cx="1944000" cy="2498449"/>
          </a:xfrm>
          <a:prstGeom prst="rect">
            <a:avLst/>
          </a:prstGeom>
          <a:solidFill>
            <a:srgbClr val="8FB4E0"/>
          </a:solidFill>
          <a:ln>
            <a:noFill/>
          </a:ln>
        </p:spPr>
        <p:txBody>
          <a:bodyPr wrap="square" lIns="72000" tIns="36000" rIns="72000" bIns="36000" rtlCol="0">
            <a:noAutofit/>
          </a:bodyPr>
          <a:lstStyle/>
          <a:p>
            <a:pPr algn="just"/>
            <a:r>
              <a:rPr lang="en-US" sz="1400" b="1" dirty="0">
                <a:solidFill>
                  <a:schemeClr val="bg1"/>
                </a:solidFill>
              </a:rPr>
              <a:t>AUTOMOBILE SECTOR</a:t>
            </a:r>
          </a:p>
          <a:p>
            <a:pPr marL="108000" indent="-108000">
              <a:lnSpc>
                <a:spcPct val="90000"/>
              </a:lnSpc>
              <a:spcBef>
                <a:spcPts val="600"/>
              </a:spcBef>
              <a:buFont typeface="Arial" pitchFamily="34" charset="0"/>
              <a:buChar char="•"/>
            </a:pPr>
            <a:r>
              <a:rPr lang="en-US" sz="1200" dirty="0">
                <a:solidFill>
                  <a:schemeClr val="bg1"/>
                </a:solidFill>
                <a:latin typeface="Trebuchet MS" pitchFamily="34" charset="0"/>
              </a:rPr>
              <a:t>Accounts for 7.1% of the country's GDP</a:t>
            </a:r>
          </a:p>
          <a:p>
            <a:pPr marL="108000" indent="-108000">
              <a:lnSpc>
                <a:spcPct val="90000"/>
              </a:lnSpc>
              <a:spcBef>
                <a:spcPts val="600"/>
              </a:spcBef>
              <a:buFont typeface="Arial" pitchFamily="34" charset="0"/>
              <a:buChar char="•"/>
            </a:pPr>
            <a:r>
              <a:rPr lang="en-US" sz="1200" dirty="0">
                <a:solidFill>
                  <a:schemeClr val="bg1"/>
                </a:solidFill>
                <a:latin typeface="Trebuchet MS" pitchFamily="34" charset="0"/>
              </a:rPr>
              <a:t>25.3Mn automobiles produced in FY17</a:t>
            </a:r>
          </a:p>
          <a:p>
            <a:pPr marL="108000" indent="-108000">
              <a:lnSpc>
                <a:spcPct val="90000"/>
              </a:lnSpc>
              <a:spcBef>
                <a:spcPts val="600"/>
              </a:spcBef>
              <a:buFont typeface="Arial" pitchFamily="34" charset="0"/>
              <a:buChar char="•"/>
            </a:pPr>
            <a:r>
              <a:rPr lang="en-US" sz="1200" dirty="0">
                <a:solidFill>
                  <a:schemeClr val="bg1"/>
                </a:solidFill>
                <a:latin typeface="Trebuchet MS" pitchFamily="34" charset="0"/>
              </a:rPr>
              <a:t>Total production volume grew at a CAGR of 4.43% during FY12-17</a:t>
            </a:r>
          </a:p>
          <a:p>
            <a:pPr marL="108000" indent="-108000">
              <a:lnSpc>
                <a:spcPct val="90000"/>
              </a:lnSpc>
              <a:spcBef>
                <a:spcPts val="600"/>
              </a:spcBef>
              <a:buFont typeface="Arial" pitchFamily="34" charset="0"/>
              <a:buChar char="•"/>
            </a:pPr>
            <a:r>
              <a:rPr lang="en-US" sz="1200" dirty="0">
                <a:solidFill>
                  <a:schemeClr val="bg1"/>
                </a:solidFill>
                <a:latin typeface="Trebuchet MS" pitchFamily="34" charset="0"/>
              </a:rPr>
              <a:t>Automobile exports from India increased 15.81% YoY in April-February 2017-18</a:t>
            </a:r>
          </a:p>
        </p:txBody>
      </p:sp>
      <p:sp>
        <p:nvSpPr>
          <p:cNvPr id="5" name="TextBox 4"/>
          <p:cNvSpPr txBox="1"/>
          <p:nvPr/>
        </p:nvSpPr>
        <p:spPr>
          <a:xfrm>
            <a:off x="2518288" y="2186263"/>
            <a:ext cx="1944000" cy="2498449"/>
          </a:xfrm>
          <a:prstGeom prst="rect">
            <a:avLst/>
          </a:prstGeom>
          <a:solidFill>
            <a:srgbClr val="E7B8B7"/>
          </a:solidFill>
          <a:ln>
            <a:noFill/>
          </a:ln>
        </p:spPr>
        <p:txBody>
          <a:bodyPr wrap="square" lIns="91417" tIns="45709" rIns="91417" bIns="45709" rtlCol="0">
            <a:noAutofit/>
          </a:bodyPr>
          <a:lstStyle>
            <a:defPPr>
              <a:defRPr lang="en-US"/>
            </a:defPPr>
            <a:lvl1pPr algn="just">
              <a:defRPr sz="1200" b="1"/>
            </a:lvl1pPr>
          </a:lstStyle>
          <a:p>
            <a:pPr algn="l"/>
            <a:r>
              <a:rPr lang="en-US" sz="1400" spc="-30" dirty="0">
                <a:solidFill>
                  <a:schemeClr val="bg1"/>
                </a:solidFill>
              </a:rPr>
              <a:t>IRON &amp; STEEL SECTOR</a:t>
            </a:r>
          </a:p>
          <a:p>
            <a:pPr marL="108000" indent="-108000" algn="l">
              <a:lnSpc>
                <a:spcPct val="90000"/>
              </a:lnSpc>
              <a:spcBef>
                <a:spcPts val="600"/>
              </a:spcBef>
              <a:buFont typeface="Arial" pitchFamily="34" charset="0"/>
              <a:buChar char="•"/>
            </a:pPr>
            <a:r>
              <a:rPr lang="en-US" b="0" dirty="0">
                <a:solidFill>
                  <a:schemeClr val="bg1"/>
                </a:solidFill>
                <a:latin typeface="Trebuchet MS" pitchFamily="34" charset="0"/>
              </a:rPr>
              <a:t>Production forecast to double by 2031, with growth rate expected to go above 10% in FY18</a:t>
            </a:r>
          </a:p>
          <a:p>
            <a:pPr marL="108000" indent="-108000" algn="l">
              <a:lnSpc>
                <a:spcPct val="90000"/>
              </a:lnSpc>
              <a:spcBef>
                <a:spcPts val="600"/>
              </a:spcBef>
              <a:buFont typeface="Arial" pitchFamily="34" charset="0"/>
              <a:buChar char="•"/>
            </a:pPr>
            <a:r>
              <a:rPr lang="en-US" b="0" dirty="0">
                <a:solidFill>
                  <a:schemeClr val="bg1"/>
                </a:solidFill>
                <a:latin typeface="Trebuchet MS" pitchFamily="34" charset="0"/>
              </a:rPr>
              <a:t>As of 2018, India is the world’s 3rd largest producer of crude steel (up from 8th in 2003)</a:t>
            </a:r>
          </a:p>
          <a:p>
            <a:pPr marL="108000" indent="-108000" algn="l">
              <a:lnSpc>
                <a:spcPct val="90000"/>
              </a:lnSpc>
              <a:spcBef>
                <a:spcPts val="600"/>
              </a:spcBef>
              <a:buFont typeface="Arial" pitchFamily="34" charset="0"/>
              <a:buChar char="•"/>
            </a:pPr>
            <a:r>
              <a:rPr lang="en-US" b="0" dirty="0">
                <a:solidFill>
                  <a:schemeClr val="bg1"/>
                </a:solidFill>
                <a:latin typeface="Trebuchet MS" pitchFamily="34" charset="0"/>
              </a:rPr>
              <a:t>India’s steel production in 2017 stood at 101.4 MT</a:t>
            </a:r>
          </a:p>
        </p:txBody>
      </p:sp>
      <p:sp>
        <p:nvSpPr>
          <p:cNvPr id="6" name="TextBox 5"/>
          <p:cNvSpPr txBox="1"/>
          <p:nvPr/>
        </p:nvSpPr>
        <p:spPr>
          <a:xfrm>
            <a:off x="4677802" y="2186264"/>
            <a:ext cx="1944000" cy="2498448"/>
          </a:xfrm>
          <a:prstGeom prst="rect">
            <a:avLst/>
          </a:prstGeom>
          <a:solidFill>
            <a:srgbClr val="B3A3C8"/>
          </a:solidFill>
          <a:ln>
            <a:noFill/>
          </a:ln>
        </p:spPr>
        <p:txBody>
          <a:bodyPr wrap="square" lIns="91417" tIns="45709" rIns="91417" bIns="45709" rtlCol="0">
            <a:noAutofit/>
          </a:bodyPr>
          <a:lstStyle/>
          <a:p>
            <a:r>
              <a:rPr lang="en-US" sz="1400" b="1" dirty="0">
                <a:solidFill>
                  <a:schemeClr val="bg1"/>
                </a:solidFill>
              </a:rPr>
              <a:t>CEMENT SECTOR</a:t>
            </a:r>
          </a:p>
          <a:p>
            <a:pPr marL="108000" indent="-108000">
              <a:lnSpc>
                <a:spcPct val="90000"/>
              </a:lnSpc>
              <a:spcBef>
                <a:spcPts val="600"/>
              </a:spcBef>
              <a:buFont typeface="Arial" pitchFamily="34" charset="0"/>
              <a:buChar char="•"/>
            </a:pPr>
            <a:r>
              <a:rPr lang="en-US" sz="1100" dirty="0">
                <a:solidFill>
                  <a:schemeClr val="bg1"/>
                </a:solidFill>
              </a:rPr>
              <a:t>I</a:t>
            </a:r>
            <a:r>
              <a:rPr lang="en-US" sz="1200" dirty="0">
                <a:solidFill>
                  <a:schemeClr val="bg1"/>
                </a:solidFill>
                <a:latin typeface="Trebuchet MS" pitchFamily="34" charset="0"/>
              </a:rPr>
              <a:t>ndia - world’s 2nd largest cement market, both in production and consumption</a:t>
            </a:r>
          </a:p>
          <a:p>
            <a:pPr marL="108000" indent="-108000">
              <a:lnSpc>
                <a:spcPct val="90000"/>
              </a:lnSpc>
              <a:spcBef>
                <a:spcPts val="600"/>
              </a:spcBef>
              <a:buFont typeface="Arial" pitchFamily="34" charset="0"/>
              <a:buChar char="•"/>
            </a:pPr>
            <a:r>
              <a:rPr lang="en-US" sz="1200" dirty="0">
                <a:solidFill>
                  <a:schemeClr val="bg1"/>
                </a:solidFill>
                <a:latin typeface="Trebuchet MS" pitchFamily="34" charset="0"/>
              </a:rPr>
              <a:t>As of FY17, a total of 575 operational cement plants in the country</a:t>
            </a:r>
          </a:p>
          <a:p>
            <a:pPr marL="108000" indent="-108000">
              <a:lnSpc>
                <a:spcPct val="90000"/>
              </a:lnSpc>
              <a:spcBef>
                <a:spcPts val="600"/>
              </a:spcBef>
              <a:buFont typeface="Arial" pitchFamily="34" charset="0"/>
              <a:buChar char="•"/>
            </a:pPr>
            <a:r>
              <a:rPr lang="en-US" sz="1200" dirty="0">
                <a:solidFill>
                  <a:schemeClr val="bg1"/>
                </a:solidFill>
                <a:latin typeface="Trebuchet MS" pitchFamily="34" charset="0"/>
              </a:rPr>
              <a:t>Cement industry has capacity of 460 MTPA as of December 2017</a:t>
            </a:r>
          </a:p>
        </p:txBody>
      </p:sp>
      <p:sp>
        <p:nvSpPr>
          <p:cNvPr id="7" name="TextBox 6"/>
          <p:cNvSpPr txBox="1"/>
          <p:nvPr/>
        </p:nvSpPr>
        <p:spPr>
          <a:xfrm>
            <a:off x="6837315" y="2186263"/>
            <a:ext cx="1944000" cy="2498449"/>
          </a:xfrm>
          <a:prstGeom prst="rect">
            <a:avLst/>
          </a:prstGeom>
          <a:solidFill>
            <a:srgbClr val="FDD5B4"/>
          </a:solidFill>
          <a:ln>
            <a:noFill/>
          </a:ln>
        </p:spPr>
        <p:txBody>
          <a:bodyPr wrap="square" lIns="72000" tIns="36000" rIns="72000" bIns="36000" rtlCol="0">
            <a:noAutofit/>
          </a:bodyPr>
          <a:lstStyle/>
          <a:p>
            <a:pPr algn="just"/>
            <a:r>
              <a:rPr lang="en-US" sz="1400" b="1" dirty="0">
                <a:solidFill>
                  <a:schemeClr val="bg1"/>
                </a:solidFill>
              </a:rPr>
              <a:t>TEXTILE SECTOR</a:t>
            </a:r>
          </a:p>
          <a:p>
            <a:pPr marL="108000" indent="-108000">
              <a:lnSpc>
                <a:spcPct val="90000"/>
              </a:lnSpc>
              <a:spcBef>
                <a:spcPts val="600"/>
              </a:spcBef>
              <a:buFont typeface="Arial" pitchFamily="34" charset="0"/>
              <a:buChar char="•"/>
            </a:pPr>
            <a:r>
              <a:rPr lang="en-US" sz="1200" dirty="0">
                <a:solidFill>
                  <a:schemeClr val="bg1"/>
                </a:solidFill>
                <a:latin typeface="Trebuchet MS" pitchFamily="34" charset="0"/>
              </a:rPr>
              <a:t>Contributes 14% to industrial production and 4 per cent to GDP</a:t>
            </a:r>
          </a:p>
          <a:p>
            <a:pPr marL="108000" indent="-108000">
              <a:lnSpc>
                <a:spcPct val="90000"/>
              </a:lnSpc>
              <a:spcBef>
                <a:spcPts val="600"/>
              </a:spcBef>
              <a:buFont typeface="Arial" pitchFamily="34" charset="0"/>
              <a:buChar char="•"/>
            </a:pPr>
            <a:r>
              <a:rPr lang="en-US" sz="1200" dirty="0">
                <a:solidFill>
                  <a:schemeClr val="bg1"/>
                </a:solidFill>
                <a:latin typeface="Trebuchet MS" pitchFamily="34" charset="0"/>
              </a:rPr>
              <a:t>India’s textile market as of Feb 2018 was around US$ 150 Bn</a:t>
            </a:r>
          </a:p>
          <a:p>
            <a:pPr marL="108000" indent="-108000">
              <a:lnSpc>
                <a:spcPct val="90000"/>
              </a:lnSpc>
              <a:spcBef>
                <a:spcPts val="600"/>
              </a:spcBef>
              <a:buFont typeface="Arial" pitchFamily="34" charset="0"/>
              <a:buChar char="•"/>
            </a:pPr>
            <a:r>
              <a:rPr lang="en-US" sz="1200" dirty="0">
                <a:solidFill>
                  <a:schemeClr val="bg1"/>
                </a:solidFill>
                <a:latin typeface="Trebuchet MS" pitchFamily="34" charset="0"/>
              </a:rPr>
              <a:t>Govt aims to achieve US$300 billion worth of textile exports by 2024-25 and create additional 35 million jobs</a:t>
            </a:r>
          </a:p>
        </p:txBody>
      </p:sp>
      <p:pic>
        <p:nvPicPr>
          <p:cNvPr id="3076" name="Picture 4" descr="Image result for automobile manufacturing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986" y="1060316"/>
            <a:ext cx="1023709" cy="10237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iron and steel manufacturing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4323" y="1311144"/>
            <a:ext cx="696576" cy="7026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ement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5281" y="968239"/>
            <a:ext cx="984697" cy="98469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textile manufacturing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7981" y="1311144"/>
            <a:ext cx="702669" cy="70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819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99" y="329841"/>
            <a:ext cx="7715529" cy="369298"/>
          </a:xfrm>
        </p:spPr>
        <p:txBody>
          <a:bodyPr/>
          <a:lstStyle/>
          <a:p>
            <a:r>
              <a:rPr lang="en-US" spc="-30" dirty="0"/>
              <a:t>Major investments and developments in manufacturing sector</a:t>
            </a:r>
          </a:p>
        </p:txBody>
      </p:sp>
      <p:pic>
        <p:nvPicPr>
          <p:cNvPr id="2058" name="Picture 10" descr="Image result for jsw energ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2755" y="1162258"/>
            <a:ext cx="1148504" cy="54346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boe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506" y="3125380"/>
            <a:ext cx="1778250" cy="67009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pepsi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9271" y="3214427"/>
            <a:ext cx="1288949" cy="49200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havel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6560" y="3143424"/>
            <a:ext cx="960892" cy="6340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oyota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3885" y="1006320"/>
            <a:ext cx="1562868" cy="8553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mahindra &amp; Mahindra"/>
          <p:cNvPicPr>
            <a:picLocks noChangeAspect="1" noChangeArrowheads="1"/>
          </p:cNvPicPr>
          <p:nvPr/>
        </p:nvPicPr>
        <p:blipFill>
          <a:blip r:embed="rId7" cstate="print"/>
          <a:stretch>
            <a:fillRect/>
          </a:stretch>
        </p:blipFill>
        <p:spPr bwMode="auto">
          <a:xfrm>
            <a:off x="1118187" y="1124837"/>
            <a:ext cx="930888" cy="618302"/>
          </a:xfrm>
          <a:prstGeom prst="rect">
            <a:avLst/>
          </a:prstGeom>
        </p:spPr>
      </p:pic>
      <p:sp>
        <p:nvSpPr>
          <p:cNvPr id="17" name="Rectangle 16"/>
          <p:cNvSpPr/>
          <p:nvPr/>
        </p:nvSpPr>
        <p:spPr>
          <a:xfrm>
            <a:off x="358776" y="1913679"/>
            <a:ext cx="2449710" cy="7694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en-IN" sz="1100" b="1" dirty="0"/>
              <a:t>Announced plans to expand its manufacturing capacity to 60,000 units per annum within a span of 18 months</a:t>
            </a:r>
          </a:p>
        </p:txBody>
      </p:sp>
      <p:sp>
        <p:nvSpPr>
          <p:cNvPr id="21" name="Rectangle 20"/>
          <p:cNvSpPr/>
          <p:nvPr/>
        </p:nvSpPr>
        <p:spPr>
          <a:xfrm>
            <a:off x="3340464" y="1913678"/>
            <a:ext cx="2449710" cy="769441"/>
          </a:xfrm>
          <a:prstGeom prst="rect">
            <a:avLst/>
          </a:prstGeom>
          <a:solidFill>
            <a:srgbClr val="E7B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en-IN" sz="1100" b="1" dirty="0"/>
              <a:t>Planning to invest Rs 1072 Cr on its new engine plants and projects</a:t>
            </a:r>
          </a:p>
          <a:p>
            <a:endParaRPr lang="en-IN" sz="1100" b="1" dirty="0"/>
          </a:p>
        </p:txBody>
      </p:sp>
      <p:sp>
        <p:nvSpPr>
          <p:cNvPr id="25" name="Rectangle 24"/>
          <p:cNvSpPr/>
          <p:nvPr/>
        </p:nvSpPr>
        <p:spPr>
          <a:xfrm>
            <a:off x="6322152" y="1913679"/>
            <a:ext cx="2449711" cy="769441"/>
          </a:xfrm>
          <a:prstGeom prst="rect">
            <a:avLst/>
          </a:prstGeom>
          <a:solidFill>
            <a:srgbClr val="CCC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en-IN" sz="1100" b="1" dirty="0"/>
              <a:t>Setting up an electric vehicle (EV) manufacturing unit in Gujarat at an estimated cost of Rs 4,000 crore</a:t>
            </a:r>
          </a:p>
        </p:txBody>
      </p:sp>
      <p:sp>
        <p:nvSpPr>
          <p:cNvPr id="29" name="Rectangle 28"/>
          <p:cNvSpPr/>
          <p:nvPr/>
        </p:nvSpPr>
        <p:spPr>
          <a:xfrm>
            <a:off x="358776" y="3921783"/>
            <a:ext cx="2449710" cy="769441"/>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en-IN" sz="1100" b="1" dirty="0"/>
              <a:t>Entered into a JV with Tata to set up a new facility in Hyderabad to manufacture Boeing AH-64 Apache helicopter fuselages</a:t>
            </a:r>
          </a:p>
        </p:txBody>
      </p:sp>
      <p:sp>
        <p:nvSpPr>
          <p:cNvPr id="33" name="Rectangle 32"/>
          <p:cNvSpPr/>
          <p:nvPr/>
        </p:nvSpPr>
        <p:spPr>
          <a:xfrm>
            <a:off x="3340464" y="3921783"/>
            <a:ext cx="2449710" cy="769441"/>
          </a:xfrm>
          <a:prstGeom prst="rect">
            <a:avLst/>
          </a:prstGeom>
          <a:solidFill>
            <a:srgbClr val="93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en-IN" sz="1100" b="1" dirty="0"/>
              <a:t>Plans to invest Rs 500 crore to set up another unit in Maharashtra to make mango, pomegranate and orange-based citrus juices</a:t>
            </a:r>
          </a:p>
        </p:txBody>
      </p:sp>
      <p:sp>
        <p:nvSpPr>
          <p:cNvPr id="37" name="Rectangle 36"/>
          <p:cNvSpPr/>
          <p:nvPr/>
        </p:nvSpPr>
        <p:spPr>
          <a:xfrm>
            <a:off x="6322152" y="3921783"/>
            <a:ext cx="2449711" cy="769441"/>
          </a:xfrm>
          <a:prstGeom prst="rect">
            <a:avLst/>
          </a:prstGeom>
          <a:solidFill>
            <a:srgbClr val="C3D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en-IN" sz="1100" b="1" dirty="0"/>
              <a:t>Plans to set up a new manufacturing unit near Bengaluru by making an investment Rs 1,059 crore</a:t>
            </a:r>
          </a:p>
        </p:txBody>
      </p:sp>
    </p:spTree>
    <p:extLst>
      <p:ext uri="{BB962C8B-B14F-4D97-AF65-F5344CB8AC3E}">
        <p14:creationId xmlns:p14="http://schemas.microsoft.com/office/powerpoint/2010/main" val="2371199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r="6396"/>
          <a:stretch/>
        </p:blipFill>
        <p:spPr>
          <a:xfrm flipH="1">
            <a:off x="-1" y="1418383"/>
            <a:ext cx="9143999" cy="3725117"/>
          </a:xfrm>
          <a:prstGeom prst="rect">
            <a:avLst/>
          </a:prstGeom>
        </p:spPr>
      </p:pic>
      <p:sp>
        <p:nvSpPr>
          <p:cNvPr id="21" name="Rectangle 20"/>
          <p:cNvSpPr/>
          <p:nvPr/>
        </p:nvSpPr>
        <p:spPr>
          <a:xfrm>
            <a:off x="0" y="1425323"/>
            <a:ext cx="9145026" cy="3718178"/>
          </a:xfrm>
          <a:prstGeom prst="rect">
            <a:avLst/>
          </a:prstGeom>
          <a:solidFill>
            <a:schemeClr val="tx1">
              <a:lumMod val="65000"/>
              <a:lumOff val="3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512" y="1"/>
            <a:ext cx="9145025" cy="1422400"/>
          </a:xfrm>
          <a:prstGeom prst="rect">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en-IN" dirty="0"/>
          </a:p>
        </p:txBody>
      </p:sp>
      <p:grpSp>
        <p:nvGrpSpPr>
          <p:cNvPr id="8" name="Group 71"/>
          <p:cNvGrpSpPr/>
          <p:nvPr/>
        </p:nvGrpSpPr>
        <p:grpSpPr>
          <a:xfrm>
            <a:off x="7306510" y="2"/>
            <a:ext cx="1465634" cy="829997"/>
            <a:chOff x="9753599" y="1"/>
            <a:chExt cx="1739885" cy="985307"/>
          </a:xfrm>
        </p:grpSpPr>
        <p:sp>
          <p:nvSpPr>
            <p:cNvPr id="9" name="Round Same Side Corner Rectangle 8"/>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2" descr="Image result for sify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AutoShape 2"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sp>
        <p:nvSpPr>
          <p:cNvPr id="12" name="AutoShape 4"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sp>
        <p:nvSpPr>
          <p:cNvPr id="13" name="AutoShape 6"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 y="0"/>
            <a:ext cx="5232005" cy="186542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575" y="80551"/>
            <a:ext cx="1415441" cy="645441"/>
          </a:xfrm>
          <a:prstGeom prst="rect">
            <a:avLst/>
          </a:prstGeom>
        </p:spPr>
      </p:pic>
      <p:sp>
        <p:nvSpPr>
          <p:cNvPr id="17" name="Title 1"/>
          <p:cNvSpPr txBox="1">
            <a:spLocks/>
          </p:cNvSpPr>
          <p:nvPr/>
        </p:nvSpPr>
        <p:spPr>
          <a:xfrm>
            <a:off x="358775" y="2841623"/>
            <a:ext cx="4808829" cy="954085"/>
          </a:xfrm>
          <a:prstGeom prst="rect">
            <a:avLst/>
          </a:prstGeom>
        </p:spPr>
        <p:txBody>
          <a:bodyPr wrap="square" lIns="0" tIns="45709" rIns="91417" bIns="45709" anchor="t" anchorCtr="0">
            <a:spAutoFit/>
          </a:bodyPr>
          <a:lstStyle>
            <a:lvl1pPr algn="l" defTabSz="1003960" rtl="0" eaLnBrk="1" latinLnBrk="0" hangingPunct="1">
              <a:spcBef>
                <a:spcPct val="0"/>
              </a:spcBef>
              <a:buNone/>
              <a:defRPr lang="en-GB" sz="2400" kern="1200">
                <a:solidFill>
                  <a:schemeClr val="tx2"/>
                </a:solidFill>
                <a:latin typeface="+mj-lt"/>
                <a:ea typeface="+mj-ea"/>
                <a:cs typeface="+mj-cs"/>
              </a:defRPr>
            </a:lvl1pPr>
          </a:lstStyle>
          <a:p>
            <a:r>
              <a:rPr lang="en-IN" sz="2800" dirty="0">
                <a:solidFill>
                  <a:schemeClr val="bg1"/>
                </a:solidFill>
                <a:latin typeface="Trebuchet MS" panose="020B0603020202020204" pitchFamily="34" charset="0"/>
              </a:rPr>
              <a:t>INDIAN AUTOMOTIVE INDUSTRY</a:t>
            </a:r>
          </a:p>
        </p:txBody>
      </p:sp>
      <p:sp>
        <p:nvSpPr>
          <p:cNvPr id="15" name="Rectangle 14"/>
          <p:cNvSpPr/>
          <p:nvPr/>
        </p:nvSpPr>
        <p:spPr>
          <a:xfrm>
            <a:off x="792000" y="1421304"/>
            <a:ext cx="8352000" cy="4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56498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dirty="0"/>
              <a:t>Indian automotive industry: Market size &amp; growth</a:t>
            </a:r>
          </a:p>
        </p:txBody>
      </p:sp>
      <p:sp>
        <p:nvSpPr>
          <p:cNvPr id="2" name="Slide Number Placeholder 1"/>
          <p:cNvSpPr>
            <a:spLocks noGrp="1"/>
          </p:cNvSpPr>
          <p:nvPr>
            <p:ph type="sldNum" sz="quarter" idx="12"/>
          </p:nvPr>
        </p:nvSpPr>
        <p:spPr/>
        <p:txBody>
          <a:bodyPr/>
          <a:lstStyle/>
          <a:p>
            <a:fld id="{00A528DF-D215-450C-9DB5-2AB96B301B6B}" type="slidenum">
              <a:rPr lang="en-US" smtClean="0"/>
              <a:pPr/>
              <a:t>14</a:t>
            </a:fld>
            <a:endParaRPr lang="en-US" dirty="0"/>
          </a:p>
        </p:txBody>
      </p:sp>
      <p:sp>
        <p:nvSpPr>
          <p:cNvPr id="6" name="Rectangle 5"/>
          <p:cNvSpPr/>
          <p:nvPr/>
        </p:nvSpPr>
        <p:spPr>
          <a:xfrm>
            <a:off x="4735513" y="1051567"/>
            <a:ext cx="4038600" cy="153888"/>
          </a:xfrm>
          <a:prstGeom prst="rect">
            <a:avLst/>
          </a:prstGeom>
          <a:solidFill>
            <a:schemeClr val="bg1"/>
          </a:solidFill>
        </p:spPr>
        <p:txBody>
          <a:bodyPr wrap="square" lIns="0" tIns="0" rIns="0" bIns="0">
            <a:spAutoFit/>
          </a:bodyPr>
          <a:lstStyle/>
          <a:p>
            <a:pPr algn="just"/>
            <a:r>
              <a:rPr lang="en-US" sz="1000" b="1" dirty="0">
                <a:solidFill>
                  <a:srgbClr val="595959"/>
                </a:solidFill>
                <a:latin typeface="+mj-lt"/>
                <a:cs typeface="Arial" pitchFamily="34" charset="0"/>
              </a:rPr>
              <a:t>Govt. of India envisages 6M hybrid and electric vehicles by 2020 </a:t>
            </a:r>
          </a:p>
        </p:txBody>
      </p:sp>
      <p:cxnSp>
        <p:nvCxnSpPr>
          <p:cNvPr id="10" name="Straight Arrow Connector 9"/>
          <p:cNvCxnSpPr/>
          <p:nvPr/>
        </p:nvCxnSpPr>
        <p:spPr>
          <a:xfrm flipV="1">
            <a:off x="4982307" y="3722385"/>
            <a:ext cx="996462" cy="40005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4689233" y="4122435"/>
            <a:ext cx="820615" cy="239644"/>
          </a:xfrm>
          <a:prstGeom prst="rect">
            <a:avLst/>
          </a:prstGeom>
          <a:noFill/>
        </p:spPr>
        <p:txBody>
          <a:bodyPr wrap="square" lIns="69668" tIns="34835" rIns="69668" bIns="34835" rtlCol="0">
            <a:spAutoFit/>
          </a:bodyPr>
          <a:lstStyle/>
          <a:p>
            <a:r>
              <a:rPr lang="en-US" sz="1100" b="1" dirty="0">
                <a:solidFill>
                  <a:srgbClr val="595959"/>
                </a:solidFill>
                <a:latin typeface="+mj-lt"/>
              </a:rPr>
              <a:t>2016-17</a:t>
            </a:r>
          </a:p>
        </p:txBody>
      </p:sp>
      <p:sp>
        <p:nvSpPr>
          <p:cNvPr id="12" name="TextBox 11"/>
          <p:cNvSpPr txBox="1"/>
          <p:nvPr/>
        </p:nvSpPr>
        <p:spPr>
          <a:xfrm>
            <a:off x="5978769" y="3550935"/>
            <a:ext cx="820615" cy="239644"/>
          </a:xfrm>
          <a:prstGeom prst="rect">
            <a:avLst/>
          </a:prstGeom>
          <a:noFill/>
        </p:spPr>
        <p:txBody>
          <a:bodyPr wrap="square" lIns="69668" tIns="34835" rIns="69668" bIns="34835" rtlCol="0">
            <a:spAutoFit/>
          </a:bodyPr>
          <a:lstStyle/>
          <a:p>
            <a:r>
              <a:rPr lang="en-US" sz="1100" b="1" dirty="0">
                <a:solidFill>
                  <a:srgbClr val="595959"/>
                </a:solidFill>
                <a:latin typeface="+mj-lt"/>
              </a:rPr>
              <a:t>2017-18</a:t>
            </a:r>
          </a:p>
        </p:txBody>
      </p:sp>
      <p:sp>
        <p:nvSpPr>
          <p:cNvPr id="13" name="TextBox 12"/>
          <p:cNvSpPr txBox="1"/>
          <p:nvPr/>
        </p:nvSpPr>
        <p:spPr>
          <a:xfrm>
            <a:off x="4865077" y="4469980"/>
            <a:ext cx="1524000" cy="208850"/>
          </a:xfrm>
          <a:prstGeom prst="rect">
            <a:avLst/>
          </a:prstGeom>
          <a:noFill/>
          <a:ln w="3175">
            <a:noFill/>
          </a:ln>
        </p:spPr>
        <p:txBody>
          <a:bodyPr wrap="square" lIns="69668" tIns="34835" rIns="69668" bIns="34835" rtlCol="0">
            <a:spAutoFit/>
          </a:bodyPr>
          <a:lstStyle/>
          <a:p>
            <a:pPr algn="ctr"/>
            <a:r>
              <a:rPr lang="en-US" sz="900" b="1" dirty="0">
                <a:solidFill>
                  <a:srgbClr val="595959"/>
                </a:solidFill>
                <a:latin typeface="+mj-lt"/>
                <a:cs typeface="Arial" pitchFamily="34" charset="0"/>
              </a:rPr>
              <a:t>Growth in Production</a:t>
            </a:r>
          </a:p>
        </p:txBody>
      </p:sp>
      <p:cxnSp>
        <p:nvCxnSpPr>
          <p:cNvPr id="22" name="Straight Arrow Connector 21"/>
          <p:cNvCxnSpPr/>
          <p:nvPr/>
        </p:nvCxnSpPr>
        <p:spPr>
          <a:xfrm flipV="1">
            <a:off x="7033847" y="3714750"/>
            <a:ext cx="996462" cy="40005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3" name="TextBox 22"/>
          <p:cNvSpPr txBox="1"/>
          <p:nvPr/>
        </p:nvSpPr>
        <p:spPr>
          <a:xfrm>
            <a:off x="6740769" y="4114800"/>
            <a:ext cx="820615" cy="239644"/>
          </a:xfrm>
          <a:prstGeom prst="rect">
            <a:avLst/>
          </a:prstGeom>
          <a:noFill/>
        </p:spPr>
        <p:txBody>
          <a:bodyPr wrap="square" lIns="69668" tIns="34835" rIns="69668" bIns="34835" rtlCol="0">
            <a:spAutoFit/>
          </a:bodyPr>
          <a:lstStyle/>
          <a:p>
            <a:r>
              <a:rPr lang="en-US" sz="1100" b="1" dirty="0">
                <a:solidFill>
                  <a:srgbClr val="595959"/>
                </a:solidFill>
                <a:latin typeface="+mj-lt"/>
              </a:rPr>
              <a:t>2016-17</a:t>
            </a:r>
          </a:p>
        </p:txBody>
      </p:sp>
      <p:sp>
        <p:nvSpPr>
          <p:cNvPr id="24" name="TextBox 23"/>
          <p:cNvSpPr txBox="1"/>
          <p:nvPr/>
        </p:nvSpPr>
        <p:spPr>
          <a:xfrm>
            <a:off x="8030310" y="3543303"/>
            <a:ext cx="703385" cy="239644"/>
          </a:xfrm>
          <a:prstGeom prst="rect">
            <a:avLst/>
          </a:prstGeom>
          <a:noFill/>
        </p:spPr>
        <p:txBody>
          <a:bodyPr wrap="square" lIns="69668" tIns="34835" rIns="69668" bIns="34835" rtlCol="0">
            <a:spAutoFit/>
          </a:bodyPr>
          <a:lstStyle/>
          <a:p>
            <a:r>
              <a:rPr lang="en-US" sz="1100" b="1" dirty="0">
                <a:solidFill>
                  <a:srgbClr val="595959"/>
                </a:solidFill>
                <a:latin typeface="+mj-lt"/>
              </a:rPr>
              <a:t>2017-18</a:t>
            </a:r>
          </a:p>
        </p:txBody>
      </p:sp>
      <p:sp>
        <p:nvSpPr>
          <p:cNvPr id="25" name="TextBox 24"/>
          <p:cNvSpPr txBox="1"/>
          <p:nvPr/>
        </p:nvSpPr>
        <p:spPr>
          <a:xfrm>
            <a:off x="6689705" y="4469980"/>
            <a:ext cx="1868141" cy="208850"/>
          </a:xfrm>
          <a:prstGeom prst="rect">
            <a:avLst/>
          </a:prstGeom>
          <a:noFill/>
          <a:ln w="3175">
            <a:noFill/>
          </a:ln>
        </p:spPr>
        <p:txBody>
          <a:bodyPr wrap="square" lIns="69668" tIns="34835" rIns="69668" bIns="34835" rtlCol="0">
            <a:spAutoFit/>
          </a:bodyPr>
          <a:lstStyle/>
          <a:p>
            <a:pPr algn="ctr"/>
            <a:r>
              <a:rPr lang="en-US" sz="900" b="1" dirty="0">
                <a:solidFill>
                  <a:srgbClr val="595959"/>
                </a:solidFill>
                <a:latin typeface="+mj-lt"/>
                <a:cs typeface="Arial" pitchFamily="34" charset="0"/>
              </a:rPr>
              <a:t>Growth in Automobile exports</a:t>
            </a:r>
          </a:p>
        </p:txBody>
      </p:sp>
      <p:sp>
        <p:nvSpPr>
          <p:cNvPr id="26" name="TextBox 25"/>
          <p:cNvSpPr txBox="1"/>
          <p:nvPr/>
        </p:nvSpPr>
        <p:spPr>
          <a:xfrm rot="20277587">
            <a:off x="7064699" y="3640945"/>
            <a:ext cx="820615" cy="255016"/>
          </a:xfrm>
          <a:prstGeom prst="rect">
            <a:avLst/>
          </a:prstGeom>
          <a:noFill/>
        </p:spPr>
        <p:txBody>
          <a:bodyPr wrap="square" lIns="69668" tIns="34835" rIns="69668" bIns="34835" rtlCol="0">
            <a:spAutoFit/>
          </a:bodyPr>
          <a:lstStyle/>
          <a:p>
            <a:r>
              <a:rPr lang="en-US" sz="1200" b="1" dirty="0">
                <a:solidFill>
                  <a:schemeClr val="accent1">
                    <a:lumMod val="75000"/>
                  </a:schemeClr>
                </a:solidFill>
                <a:latin typeface="+mj-lt"/>
              </a:rPr>
              <a:t>16.12%</a:t>
            </a:r>
          </a:p>
        </p:txBody>
      </p:sp>
      <p:sp>
        <p:nvSpPr>
          <p:cNvPr id="27" name="TextBox 26"/>
          <p:cNvSpPr txBox="1"/>
          <p:nvPr/>
        </p:nvSpPr>
        <p:spPr>
          <a:xfrm rot="20277587">
            <a:off x="4951456" y="3598327"/>
            <a:ext cx="820615" cy="255016"/>
          </a:xfrm>
          <a:prstGeom prst="rect">
            <a:avLst/>
          </a:prstGeom>
          <a:noFill/>
        </p:spPr>
        <p:txBody>
          <a:bodyPr wrap="square" lIns="69668" tIns="34835" rIns="69668" bIns="34835" rtlCol="0">
            <a:spAutoFit/>
          </a:bodyPr>
          <a:lstStyle/>
          <a:p>
            <a:r>
              <a:rPr lang="en-US" sz="1200" b="1" dirty="0">
                <a:solidFill>
                  <a:schemeClr val="accent1">
                    <a:lumMod val="75000"/>
                  </a:schemeClr>
                </a:solidFill>
                <a:latin typeface="+mj-lt"/>
              </a:rPr>
              <a:t>14.78%</a:t>
            </a:r>
          </a:p>
        </p:txBody>
      </p:sp>
      <p:graphicFrame>
        <p:nvGraphicFramePr>
          <p:cNvPr id="30" name="Chart 29"/>
          <p:cNvGraphicFramePr/>
          <p:nvPr>
            <p:extLst>
              <p:ext uri="{D42A27DB-BD31-4B8C-83A1-F6EECF244321}">
                <p14:modId xmlns:p14="http://schemas.microsoft.com/office/powerpoint/2010/main" val="1533613097"/>
              </p:ext>
            </p:extLst>
          </p:nvPr>
        </p:nvGraphicFramePr>
        <p:xfrm>
          <a:off x="351693" y="3086100"/>
          <a:ext cx="4212756" cy="1771650"/>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p:cNvSpPr/>
          <p:nvPr/>
        </p:nvSpPr>
        <p:spPr>
          <a:xfrm>
            <a:off x="4735513" y="3133495"/>
            <a:ext cx="3458308" cy="153888"/>
          </a:xfrm>
          <a:prstGeom prst="rect">
            <a:avLst/>
          </a:prstGeom>
        </p:spPr>
        <p:txBody>
          <a:bodyPr wrap="square" lIns="0" tIns="0" rIns="0" bIns="0">
            <a:spAutoFit/>
          </a:bodyPr>
          <a:lstStyle/>
          <a:p>
            <a:pPr algn="just"/>
            <a:r>
              <a:rPr lang="en-US" sz="1000" b="1" dirty="0">
                <a:solidFill>
                  <a:srgbClr val="595959"/>
                </a:solidFill>
                <a:latin typeface="+mj-lt"/>
                <a:cs typeface="Arial" pitchFamily="34" charset="0"/>
              </a:rPr>
              <a:t>The Indian Automotive industry is on a steady rise</a:t>
            </a:r>
          </a:p>
        </p:txBody>
      </p:sp>
      <p:graphicFrame>
        <p:nvGraphicFramePr>
          <p:cNvPr id="21" name="Chart 20"/>
          <p:cNvGraphicFramePr/>
          <p:nvPr>
            <p:extLst>
              <p:ext uri="{D42A27DB-BD31-4B8C-83A1-F6EECF244321}">
                <p14:modId xmlns:p14="http://schemas.microsoft.com/office/powerpoint/2010/main" val="2339719434"/>
              </p:ext>
            </p:extLst>
          </p:nvPr>
        </p:nvGraphicFramePr>
        <p:xfrm>
          <a:off x="4735513" y="1361733"/>
          <a:ext cx="4038599" cy="16481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p:cNvGraphicFramePr/>
          <p:nvPr>
            <p:extLst>
              <p:ext uri="{D42A27DB-BD31-4B8C-83A1-F6EECF244321}">
                <p14:modId xmlns:p14="http://schemas.microsoft.com/office/powerpoint/2010/main" val="2460092046"/>
              </p:ext>
            </p:extLst>
          </p:nvPr>
        </p:nvGraphicFramePr>
        <p:xfrm>
          <a:off x="0" y="563671"/>
          <a:ext cx="4271375" cy="2636310"/>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Connector 7"/>
          <p:cNvCxnSpPr/>
          <p:nvPr/>
        </p:nvCxnSpPr>
        <p:spPr>
          <a:xfrm flipV="1">
            <a:off x="4735513" y="3312783"/>
            <a:ext cx="403860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63600" y="3312783"/>
            <a:ext cx="403860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735513" y="1234018"/>
            <a:ext cx="403860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63600" y="1234018"/>
            <a:ext cx="403860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29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pc="-40" dirty="0"/>
              <a:t>Trends in automotive industry to improve customer experience</a:t>
            </a:r>
          </a:p>
        </p:txBody>
      </p:sp>
      <p:sp>
        <p:nvSpPr>
          <p:cNvPr id="6" name="Rectangle 5"/>
          <p:cNvSpPr/>
          <p:nvPr/>
        </p:nvSpPr>
        <p:spPr>
          <a:xfrm>
            <a:off x="1655179" y="1050576"/>
            <a:ext cx="7120800" cy="799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08000" indent="-108000">
              <a:lnSpc>
                <a:spcPct val="90000"/>
              </a:lnSpc>
              <a:spcBef>
                <a:spcPts val="600"/>
              </a:spcBef>
              <a:buFont typeface="Arial" pitchFamily="34" charset="0"/>
              <a:buChar char="•"/>
            </a:pPr>
            <a:r>
              <a:rPr lang="en-US" sz="1000" dirty="0">
                <a:solidFill>
                  <a:schemeClr val="bg1"/>
                </a:solidFill>
                <a:latin typeface="Trebuchet MS" pitchFamily="34" charset="0"/>
              </a:rPr>
              <a:t>Automotive AR market is expected to grow at a CAGR of almost 18 % by 2020.</a:t>
            </a:r>
          </a:p>
          <a:p>
            <a:pPr marL="108000" indent="-108000">
              <a:lnSpc>
                <a:spcPct val="90000"/>
              </a:lnSpc>
              <a:spcBef>
                <a:spcPts val="600"/>
              </a:spcBef>
              <a:buFont typeface="Arial" pitchFamily="34" charset="0"/>
              <a:buChar char="•"/>
            </a:pPr>
            <a:r>
              <a:rPr lang="en-US" sz="1000" dirty="0">
                <a:solidFill>
                  <a:schemeClr val="bg1"/>
                </a:solidFill>
                <a:latin typeface="Trebuchet MS" pitchFamily="34" charset="0"/>
              </a:rPr>
              <a:t>Mercedes-Benz offers a rescue assist app that informs drivers about vehicle and driving conditions</a:t>
            </a:r>
          </a:p>
        </p:txBody>
      </p:sp>
      <p:sp>
        <p:nvSpPr>
          <p:cNvPr id="7" name="Rectangle 6"/>
          <p:cNvSpPr/>
          <p:nvPr/>
        </p:nvSpPr>
        <p:spPr>
          <a:xfrm>
            <a:off x="1655179" y="2031636"/>
            <a:ext cx="7120800" cy="723275"/>
          </a:xfrm>
          <a:prstGeom prst="rect">
            <a:avLst/>
          </a:prstGeom>
          <a:solidFill>
            <a:srgbClr val="E7B8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08000" indent="-108000">
              <a:lnSpc>
                <a:spcPct val="90000"/>
              </a:lnSpc>
              <a:spcBef>
                <a:spcPts val="600"/>
              </a:spcBef>
              <a:buFont typeface="Arial" pitchFamily="34" charset="0"/>
              <a:buChar char="•"/>
            </a:pPr>
            <a:r>
              <a:rPr lang="en-US" sz="1000" dirty="0">
                <a:solidFill>
                  <a:schemeClr val="bg1"/>
                </a:solidFill>
                <a:latin typeface="Trebuchet MS" pitchFamily="34" charset="0"/>
              </a:rPr>
              <a:t>Showrooms are being transformed into </a:t>
            </a:r>
            <a:r>
              <a:rPr lang="en-US" sz="1000" dirty="0" err="1">
                <a:solidFill>
                  <a:schemeClr val="bg1"/>
                </a:solidFill>
                <a:latin typeface="Trebuchet MS" pitchFamily="34" charset="0"/>
              </a:rPr>
              <a:t>omni</a:t>
            </a:r>
            <a:r>
              <a:rPr lang="en-US" sz="1000" dirty="0">
                <a:solidFill>
                  <a:schemeClr val="bg1"/>
                </a:solidFill>
                <a:latin typeface="Trebuchet MS" pitchFamily="34" charset="0"/>
              </a:rPr>
              <a:t> channel market places where customers can experience real time driving experience through VR devices</a:t>
            </a:r>
          </a:p>
          <a:p>
            <a:pPr marL="108000" indent="-108000">
              <a:lnSpc>
                <a:spcPct val="90000"/>
              </a:lnSpc>
              <a:spcBef>
                <a:spcPts val="600"/>
              </a:spcBef>
              <a:buFont typeface="Arial" pitchFamily="34" charset="0"/>
              <a:buChar char="•"/>
            </a:pPr>
            <a:r>
              <a:rPr lang="en-US" sz="1000" dirty="0">
                <a:solidFill>
                  <a:schemeClr val="bg1"/>
                </a:solidFill>
                <a:latin typeface="Trebuchet MS" pitchFamily="34" charset="0"/>
              </a:rPr>
              <a:t>Audi virtual showrooms in London, which is an example of VR enabled showroom gives customers a real time driving experience </a:t>
            </a:r>
          </a:p>
        </p:txBody>
      </p:sp>
      <p:sp>
        <p:nvSpPr>
          <p:cNvPr id="8" name="Rectangle 7"/>
          <p:cNvSpPr/>
          <p:nvPr/>
        </p:nvSpPr>
        <p:spPr>
          <a:xfrm>
            <a:off x="1655179" y="2945594"/>
            <a:ext cx="7120800" cy="799200"/>
          </a:xfrm>
          <a:prstGeom prst="rect">
            <a:avLst/>
          </a:prstGeom>
          <a:solidFill>
            <a:srgbClr val="B3A3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08000" indent="-108000">
              <a:lnSpc>
                <a:spcPct val="90000"/>
              </a:lnSpc>
              <a:spcBef>
                <a:spcPts val="600"/>
              </a:spcBef>
              <a:buFont typeface="Arial" pitchFamily="34" charset="0"/>
              <a:buChar char="•"/>
            </a:pPr>
            <a:r>
              <a:rPr lang="en-US" sz="1000" dirty="0">
                <a:solidFill>
                  <a:schemeClr val="bg1"/>
                </a:solidFill>
                <a:latin typeface="Trebuchet MS" pitchFamily="34" charset="0"/>
              </a:rPr>
              <a:t>Google and Tesla are both expending millions of dollars on autonomous cars and R&amp;D teams.</a:t>
            </a:r>
          </a:p>
          <a:p>
            <a:pPr marL="108000" indent="-108000">
              <a:lnSpc>
                <a:spcPct val="90000"/>
              </a:lnSpc>
              <a:spcBef>
                <a:spcPts val="600"/>
              </a:spcBef>
              <a:buFont typeface="Arial" pitchFamily="34" charset="0"/>
              <a:buChar char="•"/>
            </a:pPr>
            <a:r>
              <a:rPr lang="en-US" sz="1000" dirty="0">
                <a:solidFill>
                  <a:schemeClr val="bg1"/>
                </a:solidFill>
                <a:latin typeface="Trebuchet MS" pitchFamily="34" charset="0"/>
              </a:rPr>
              <a:t>In October 2016, Tesla announced that all new Tesla vehicles will come equipped with all the hardware needed for fully-automated driving</a:t>
            </a:r>
          </a:p>
          <a:p>
            <a:pPr marL="108000" indent="-108000">
              <a:lnSpc>
                <a:spcPct val="90000"/>
              </a:lnSpc>
              <a:spcBef>
                <a:spcPts val="600"/>
              </a:spcBef>
              <a:buFont typeface="Arial" pitchFamily="34" charset="0"/>
              <a:buChar char="•"/>
            </a:pPr>
            <a:r>
              <a:rPr lang="en-US" sz="1000" dirty="0">
                <a:solidFill>
                  <a:schemeClr val="bg1"/>
                </a:solidFill>
                <a:latin typeface="Trebuchet MS" pitchFamily="34" charset="0"/>
              </a:rPr>
              <a:t>Volvo XC40 launching soon in India is expected to have semi autonomous capabilities</a:t>
            </a:r>
          </a:p>
        </p:txBody>
      </p:sp>
      <p:sp>
        <p:nvSpPr>
          <p:cNvPr id="9" name="Rectangle 8"/>
          <p:cNvSpPr/>
          <p:nvPr/>
        </p:nvSpPr>
        <p:spPr>
          <a:xfrm>
            <a:off x="1655179" y="3935476"/>
            <a:ext cx="7120800" cy="72327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08000" indent="-108000">
              <a:lnSpc>
                <a:spcPct val="90000"/>
              </a:lnSpc>
              <a:spcBef>
                <a:spcPts val="600"/>
              </a:spcBef>
              <a:buFont typeface="Arial" pitchFamily="34" charset="0"/>
              <a:buChar char="•"/>
            </a:pPr>
            <a:r>
              <a:rPr lang="en-US" sz="1000" dirty="0">
                <a:solidFill>
                  <a:schemeClr val="bg1"/>
                </a:solidFill>
                <a:latin typeface="Trebuchet MS" pitchFamily="34" charset="0"/>
              </a:rPr>
              <a:t>Using advanced self-diagnostic systems, drivers are instantly alerted of any problem, reducing mechanical failures and recalls</a:t>
            </a:r>
          </a:p>
          <a:p>
            <a:pPr marL="108000" indent="-108000">
              <a:lnSpc>
                <a:spcPct val="90000"/>
              </a:lnSpc>
              <a:spcBef>
                <a:spcPts val="600"/>
              </a:spcBef>
              <a:buFont typeface="Arial" pitchFamily="34" charset="0"/>
              <a:buChar char="•"/>
            </a:pPr>
            <a:r>
              <a:rPr lang="en-US" sz="1000" dirty="0">
                <a:solidFill>
                  <a:schemeClr val="bg1"/>
                </a:solidFill>
                <a:latin typeface="Trebuchet MS" pitchFamily="34" charset="0"/>
              </a:rPr>
              <a:t>Michelin’s </a:t>
            </a:r>
            <a:r>
              <a:rPr lang="en-US" sz="1000" dirty="0" err="1">
                <a:solidFill>
                  <a:schemeClr val="bg1"/>
                </a:solidFill>
                <a:latin typeface="Trebuchet MS" pitchFamily="34" charset="0"/>
              </a:rPr>
              <a:t>tyre</a:t>
            </a:r>
            <a:r>
              <a:rPr lang="en-US" sz="1000" dirty="0">
                <a:solidFill>
                  <a:schemeClr val="bg1"/>
                </a:solidFill>
                <a:latin typeface="Trebuchet MS" pitchFamily="34" charset="0"/>
              </a:rPr>
              <a:t> monitoring program uses predictive analytics and </a:t>
            </a:r>
            <a:r>
              <a:rPr lang="en-US" sz="1000" dirty="0" err="1">
                <a:solidFill>
                  <a:schemeClr val="bg1"/>
                </a:solidFill>
                <a:latin typeface="Trebuchet MS" pitchFamily="34" charset="0"/>
              </a:rPr>
              <a:t>telematics</a:t>
            </a:r>
            <a:r>
              <a:rPr lang="en-US" sz="1000" dirty="0">
                <a:solidFill>
                  <a:schemeClr val="bg1"/>
                </a:solidFill>
                <a:latin typeface="Trebuchet MS" pitchFamily="34" charset="0"/>
              </a:rPr>
              <a:t> to monitor </a:t>
            </a:r>
            <a:r>
              <a:rPr lang="en-US" sz="1000" dirty="0" err="1">
                <a:solidFill>
                  <a:schemeClr val="bg1"/>
                </a:solidFill>
                <a:latin typeface="Trebuchet MS" pitchFamily="34" charset="0"/>
              </a:rPr>
              <a:t>tyres’</a:t>
            </a:r>
            <a:r>
              <a:rPr lang="en-US" sz="1000" dirty="0">
                <a:solidFill>
                  <a:schemeClr val="bg1"/>
                </a:solidFill>
                <a:latin typeface="Trebuchet MS" pitchFamily="34" charset="0"/>
              </a:rPr>
              <a:t> health and can predict when it needs replacement</a:t>
            </a:r>
          </a:p>
        </p:txBody>
      </p:sp>
      <p:grpSp>
        <p:nvGrpSpPr>
          <p:cNvPr id="21" name="Group 20"/>
          <p:cNvGrpSpPr/>
          <p:nvPr/>
        </p:nvGrpSpPr>
        <p:grpSpPr>
          <a:xfrm>
            <a:off x="482640" y="2929428"/>
            <a:ext cx="1034259" cy="828286"/>
            <a:chOff x="482640" y="2944668"/>
            <a:chExt cx="1034259" cy="828286"/>
          </a:xfrm>
        </p:grpSpPr>
        <p:pic>
          <p:nvPicPr>
            <p:cNvPr id="13" name="Picture 4"/>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695143" y="2944668"/>
              <a:ext cx="609250" cy="456172"/>
            </a:xfrm>
            <a:prstGeom prst="rect">
              <a:avLst/>
            </a:prstGeom>
            <a:noFill/>
            <a:ln w="9525">
              <a:noFill/>
              <a:miter lim="800000"/>
              <a:headEnd/>
              <a:tailEnd/>
            </a:ln>
          </p:spPr>
        </p:pic>
        <p:sp>
          <p:nvSpPr>
            <p:cNvPr id="15" name="TextBox 14"/>
            <p:cNvSpPr txBox="1"/>
            <p:nvPr/>
          </p:nvSpPr>
          <p:spPr>
            <a:xfrm>
              <a:off x="482640" y="3372844"/>
              <a:ext cx="1034259" cy="400110"/>
            </a:xfrm>
            <a:prstGeom prst="rect">
              <a:avLst/>
            </a:prstGeom>
            <a:noFill/>
          </p:spPr>
          <p:txBody>
            <a:bodyPr wrap="none" rtlCol="0">
              <a:spAutoFit/>
            </a:bodyPr>
            <a:lstStyle/>
            <a:p>
              <a:pPr algn="ctr"/>
              <a:r>
                <a:rPr lang="en-US" sz="1000" b="1" dirty="0">
                  <a:solidFill>
                    <a:srgbClr val="595959"/>
                  </a:solidFill>
                </a:rPr>
                <a:t>AUTONOMOUS</a:t>
              </a:r>
              <a:br>
                <a:rPr lang="en-US" sz="1000" b="1" dirty="0">
                  <a:solidFill>
                    <a:srgbClr val="595959"/>
                  </a:solidFill>
                </a:rPr>
              </a:br>
              <a:r>
                <a:rPr lang="en-US" sz="1000" b="1" dirty="0">
                  <a:solidFill>
                    <a:srgbClr val="595959"/>
                  </a:solidFill>
                </a:rPr>
                <a:t>VEHICLES</a:t>
              </a:r>
            </a:p>
          </p:txBody>
        </p:sp>
      </p:grpSp>
      <p:grpSp>
        <p:nvGrpSpPr>
          <p:cNvPr id="20" name="Group 19"/>
          <p:cNvGrpSpPr/>
          <p:nvPr/>
        </p:nvGrpSpPr>
        <p:grpSpPr>
          <a:xfrm>
            <a:off x="480235" y="3945288"/>
            <a:ext cx="1039067" cy="826717"/>
            <a:chOff x="480235" y="3762408"/>
            <a:chExt cx="1039067" cy="826717"/>
          </a:xfrm>
        </p:grpSpPr>
        <p:pic>
          <p:nvPicPr>
            <p:cNvPr id="14" name="Picture 5"/>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61146" y="3762408"/>
              <a:ext cx="477245" cy="401089"/>
            </a:xfrm>
            <a:prstGeom prst="rect">
              <a:avLst/>
            </a:prstGeom>
            <a:noFill/>
            <a:ln w="9525">
              <a:noFill/>
              <a:miter lim="800000"/>
              <a:headEnd/>
              <a:tailEnd/>
            </a:ln>
          </p:spPr>
        </p:pic>
        <p:sp>
          <p:nvSpPr>
            <p:cNvPr id="16" name="TextBox 15"/>
            <p:cNvSpPr txBox="1"/>
            <p:nvPr/>
          </p:nvSpPr>
          <p:spPr>
            <a:xfrm>
              <a:off x="480235" y="4189015"/>
              <a:ext cx="1039067" cy="400110"/>
            </a:xfrm>
            <a:prstGeom prst="rect">
              <a:avLst/>
            </a:prstGeom>
            <a:noFill/>
          </p:spPr>
          <p:txBody>
            <a:bodyPr wrap="none" rtlCol="0">
              <a:spAutoFit/>
            </a:bodyPr>
            <a:lstStyle/>
            <a:p>
              <a:pPr algn="ctr"/>
              <a:r>
                <a:rPr lang="en-US" sz="1000" b="1" dirty="0">
                  <a:solidFill>
                    <a:srgbClr val="595959"/>
                  </a:solidFill>
                </a:rPr>
                <a:t>PREDICTIVE</a:t>
              </a:r>
              <a:br>
                <a:rPr lang="en-US" sz="1000" b="1" dirty="0">
                  <a:solidFill>
                    <a:srgbClr val="595959"/>
                  </a:solidFill>
                </a:rPr>
              </a:br>
              <a:r>
                <a:rPr lang="en-US" sz="1000" b="1" dirty="0">
                  <a:solidFill>
                    <a:srgbClr val="595959"/>
                  </a:solidFill>
                </a:rPr>
                <a:t>MAINTENANCE</a:t>
              </a:r>
            </a:p>
          </p:txBody>
        </p:sp>
      </p:grpSp>
      <p:grpSp>
        <p:nvGrpSpPr>
          <p:cNvPr id="23" name="Group 22"/>
          <p:cNvGrpSpPr/>
          <p:nvPr/>
        </p:nvGrpSpPr>
        <p:grpSpPr>
          <a:xfrm>
            <a:off x="535539" y="1062229"/>
            <a:ext cx="928460" cy="816806"/>
            <a:chOff x="535539" y="1049702"/>
            <a:chExt cx="928460" cy="816806"/>
          </a:xfrm>
        </p:grpSpPr>
        <p:pic>
          <p:nvPicPr>
            <p:cNvPr id="11" name="Picture 2"/>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682909" y="1049702"/>
              <a:ext cx="633719" cy="461552"/>
            </a:xfrm>
            <a:prstGeom prst="rect">
              <a:avLst/>
            </a:prstGeom>
            <a:noFill/>
            <a:ln w="9525">
              <a:noFill/>
              <a:miter lim="800000"/>
              <a:headEnd/>
              <a:tailEnd/>
            </a:ln>
          </p:spPr>
        </p:pic>
        <p:sp>
          <p:nvSpPr>
            <p:cNvPr id="17" name="TextBox 16"/>
            <p:cNvSpPr txBox="1"/>
            <p:nvPr/>
          </p:nvSpPr>
          <p:spPr>
            <a:xfrm>
              <a:off x="535539" y="1466398"/>
              <a:ext cx="928460" cy="400110"/>
            </a:xfrm>
            <a:prstGeom prst="rect">
              <a:avLst/>
            </a:prstGeom>
            <a:noFill/>
          </p:spPr>
          <p:txBody>
            <a:bodyPr wrap="none" rtlCol="0">
              <a:spAutoFit/>
            </a:bodyPr>
            <a:lstStyle/>
            <a:p>
              <a:pPr algn="ctr"/>
              <a:r>
                <a:rPr lang="en-US" sz="1000" b="1" dirty="0">
                  <a:solidFill>
                    <a:srgbClr val="595959"/>
                  </a:solidFill>
                </a:rPr>
                <a:t>AUGMENTED</a:t>
              </a:r>
              <a:br>
                <a:rPr lang="en-US" sz="1000" b="1" dirty="0">
                  <a:solidFill>
                    <a:srgbClr val="595959"/>
                  </a:solidFill>
                </a:rPr>
              </a:br>
              <a:r>
                <a:rPr lang="en-US" sz="1000" b="1" dirty="0">
                  <a:solidFill>
                    <a:srgbClr val="595959"/>
                  </a:solidFill>
                </a:rPr>
                <a:t>REALITY</a:t>
              </a:r>
            </a:p>
          </p:txBody>
        </p:sp>
      </p:grpSp>
      <p:grpSp>
        <p:nvGrpSpPr>
          <p:cNvPr id="22" name="Group 21"/>
          <p:cNvGrpSpPr/>
          <p:nvPr/>
        </p:nvGrpSpPr>
        <p:grpSpPr>
          <a:xfrm>
            <a:off x="651756" y="2043635"/>
            <a:ext cx="696024" cy="713796"/>
            <a:chOff x="651756" y="1985454"/>
            <a:chExt cx="696024" cy="713796"/>
          </a:xfrm>
        </p:grpSpPr>
        <p:pic>
          <p:nvPicPr>
            <p:cNvPr id="12" name="Picture 3"/>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727033" y="1985454"/>
              <a:ext cx="545471" cy="360850"/>
            </a:xfrm>
            <a:prstGeom prst="rect">
              <a:avLst/>
            </a:prstGeom>
            <a:noFill/>
            <a:ln w="9525">
              <a:noFill/>
              <a:miter lim="800000"/>
              <a:headEnd/>
              <a:tailEnd/>
            </a:ln>
          </p:spPr>
        </p:pic>
        <p:sp>
          <p:nvSpPr>
            <p:cNvPr id="18" name="TextBox 17"/>
            <p:cNvSpPr txBox="1"/>
            <p:nvPr/>
          </p:nvSpPr>
          <p:spPr>
            <a:xfrm>
              <a:off x="651756" y="2299140"/>
              <a:ext cx="696024" cy="400110"/>
            </a:xfrm>
            <a:prstGeom prst="rect">
              <a:avLst/>
            </a:prstGeom>
            <a:noFill/>
          </p:spPr>
          <p:txBody>
            <a:bodyPr wrap="none" rtlCol="0">
              <a:spAutoFit/>
            </a:bodyPr>
            <a:lstStyle/>
            <a:p>
              <a:pPr algn="ctr"/>
              <a:r>
                <a:rPr lang="en-US" sz="1000" b="1" dirty="0">
                  <a:solidFill>
                    <a:srgbClr val="595959"/>
                  </a:solidFill>
                </a:rPr>
                <a:t>VIRTUAL</a:t>
              </a:r>
              <a:br>
                <a:rPr lang="en-US" sz="1000" b="1" dirty="0">
                  <a:solidFill>
                    <a:srgbClr val="595959"/>
                  </a:solidFill>
                </a:rPr>
              </a:br>
              <a:r>
                <a:rPr lang="en-US" sz="1000" b="1" dirty="0">
                  <a:solidFill>
                    <a:srgbClr val="595959"/>
                  </a:solidFill>
                </a:rPr>
                <a:t>REALITY</a:t>
              </a:r>
            </a:p>
          </p:txBody>
        </p:sp>
      </p:grpSp>
    </p:spTree>
    <p:extLst>
      <p:ext uri="{BB962C8B-B14F-4D97-AF65-F5344CB8AC3E}">
        <p14:creationId xmlns:p14="http://schemas.microsoft.com/office/powerpoint/2010/main" val="413915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dirty="0"/>
              <a:t>Indian automotive industry: KEY HIGHLIGHTS</a:t>
            </a:r>
          </a:p>
        </p:txBody>
      </p:sp>
      <p:sp>
        <p:nvSpPr>
          <p:cNvPr id="2" name="Slide Number Placeholder 1"/>
          <p:cNvSpPr>
            <a:spLocks noGrp="1"/>
          </p:cNvSpPr>
          <p:nvPr>
            <p:ph type="sldNum" sz="quarter" idx="12"/>
          </p:nvPr>
        </p:nvSpPr>
        <p:spPr/>
        <p:txBody>
          <a:bodyPr/>
          <a:lstStyle/>
          <a:p>
            <a:fld id="{00A528DF-D215-450C-9DB5-2AB96B301B6B}" type="slidenum">
              <a:rPr lang="en-US" smtClean="0"/>
              <a:pPr/>
              <a:t>16</a:t>
            </a:fld>
            <a:endParaRPr lang="en-US" dirty="0"/>
          </a:p>
        </p:txBody>
      </p:sp>
      <p:grpSp>
        <p:nvGrpSpPr>
          <p:cNvPr id="39" name="Group 38"/>
          <p:cNvGrpSpPr/>
          <p:nvPr/>
        </p:nvGrpSpPr>
        <p:grpSpPr>
          <a:xfrm>
            <a:off x="6232688" y="1578285"/>
            <a:ext cx="2541425" cy="2658478"/>
            <a:chOff x="6232688" y="1060082"/>
            <a:chExt cx="2546934" cy="2658478"/>
          </a:xfrm>
        </p:grpSpPr>
        <p:sp>
          <p:nvSpPr>
            <p:cNvPr id="4" name="Rectangle 3"/>
            <p:cNvSpPr/>
            <p:nvPr/>
          </p:nvSpPr>
          <p:spPr>
            <a:xfrm>
              <a:off x="6232689" y="1060082"/>
              <a:ext cx="2546933" cy="265847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6232688" y="2148822"/>
              <a:ext cx="2546934" cy="1502537"/>
            </a:xfrm>
            <a:prstGeom prst="rect">
              <a:avLst/>
            </a:prstGeom>
          </p:spPr>
          <p:txBody>
            <a:bodyPr wrap="square" lIns="69668" tIns="34835" rIns="69668" bIns="34835">
              <a:spAutoFit/>
            </a:bodyPr>
            <a:lstStyle/>
            <a:p>
              <a:pPr marL="108000" indent="-108000">
                <a:lnSpc>
                  <a:spcPct val="90000"/>
                </a:lnSpc>
                <a:spcBef>
                  <a:spcPts val="400"/>
                </a:spcBef>
                <a:buFont typeface="Arial" pitchFamily="34" charset="0"/>
                <a:buChar char="•"/>
              </a:pPr>
              <a:r>
                <a:rPr lang="en-US" sz="1200" dirty="0">
                  <a:solidFill>
                    <a:srgbClr val="595959"/>
                  </a:solidFill>
                  <a:latin typeface="Trebuchet MS" pitchFamily="34" charset="0"/>
                </a:rPr>
                <a:t> M&amp;M </a:t>
              </a:r>
              <a:r>
                <a:rPr lang="en-US" sz="1200" b="1" dirty="0">
                  <a:solidFill>
                    <a:srgbClr val="595959"/>
                  </a:solidFill>
                  <a:latin typeface="Trebuchet MS" pitchFamily="34" charset="0"/>
                </a:rPr>
                <a:t>leading the electric fleet cars market</a:t>
              </a:r>
            </a:p>
            <a:p>
              <a:pPr marL="108000" indent="-108000">
                <a:lnSpc>
                  <a:spcPct val="90000"/>
                </a:lnSpc>
                <a:spcBef>
                  <a:spcPts val="400"/>
                </a:spcBef>
                <a:buFont typeface="Arial" pitchFamily="34" charset="0"/>
                <a:buChar char="•"/>
              </a:pPr>
              <a:r>
                <a:rPr lang="en-US" sz="1200" dirty="0">
                  <a:solidFill>
                    <a:srgbClr val="595959"/>
                  </a:solidFill>
                  <a:latin typeface="Trebuchet MS" pitchFamily="34" charset="0"/>
                </a:rPr>
                <a:t> </a:t>
              </a:r>
              <a:r>
                <a:rPr lang="en-US" sz="1200" b="1" dirty="0">
                  <a:solidFill>
                    <a:srgbClr val="595959"/>
                  </a:solidFill>
                  <a:latin typeface="Trebuchet MS" pitchFamily="34" charset="0"/>
                </a:rPr>
                <a:t>Partnership with Uber </a:t>
              </a:r>
              <a:r>
                <a:rPr lang="en-US" sz="1200" dirty="0">
                  <a:solidFill>
                    <a:srgbClr val="595959"/>
                  </a:solidFill>
                  <a:latin typeface="Trebuchet MS" pitchFamily="34" charset="0"/>
                </a:rPr>
                <a:t>for deploying its electric sedans in New Delhi &amp; Hyderabad</a:t>
              </a:r>
            </a:p>
            <a:p>
              <a:pPr marL="108000" indent="-108000">
                <a:lnSpc>
                  <a:spcPct val="90000"/>
                </a:lnSpc>
                <a:spcBef>
                  <a:spcPts val="400"/>
                </a:spcBef>
                <a:buFont typeface="Arial" pitchFamily="34" charset="0"/>
                <a:buChar char="•"/>
              </a:pPr>
              <a:r>
                <a:rPr lang="en-US" sz="1200" dirty="0">
                  <a:solidFill>
                    <a:srgbClr val="595959"/>
                  </a:solidFill>
                  <a:latin typeface="Trebuchet MS" pitchFamily="34" charset="0"/>
                </a:rPr>
                <a:t> Additional INR  </a:t>
              </a:r>
              <a:r>
                <a:rPr lang="en-US" sz="1200" b="1" dirty="0">
                  <a:solidFill>
                    <a:srgbClr val="595959"/>
                  </a:solidFill>
                  <a:latin typeface="Trebuchet MS" pitchFamily="34" charset="0"/>
                </a:rPr>
                <a:t>500 Cr of investment </a:t>
              </a:r>
              <a:r>
                <a:rPr lang="en-US" sz="1200" dirty="0">
                  <a:solidFill>
                    <a:srgbClr val="595959"/>
                  </a:solidFill>
                  <a:latin typeface="Trebuchet MS" pitchFamily="34" charset="0"/>
                </a:rPr>
                <a:t>for enhancing the electric plant in Chakan</a:t>
              </a:r>
            </a:p>
          </p:txBody>
        </p:sp>
        <p:pic>
          <p:nvPicPr>
            <p:cNvPr id="9" name="Picture 8" descr="Image result for mahindra &amp; Mahindra"/>
            <p:cNvPicPr>
              <a:picLocks noChangeAspect="1" noChangeArrowheads="1"/>
            </p:cNvPicPr>
            <p:nvPr/>
          </p:nvPicPr>
          <p:blipFill>
            <a:blip r:embed="rId3" cstate="print"/>
            <a:srcRect/>
            <a:stretch>
              <a:fillRect/>
            </a:stretch>
          </p:blipFill>
          <p:spPr bwMode="auto">
            <a:xfrm>
              <a:off x="6943564" y="1091293"/>
              <a:ext cx="1125183" cy="750122"/>
            </a:xfrm>
            <a:prstGeom prst="rect">
              <a:avLst/>
            </a:prstGeom>
            <a:noFill/>
          </p:spPr>
        </p:pic>
      </p:grpSp>
      <p:grpSp>
        <p:nvGrpSpPr>
          <p:cNvPr id="41" name="Group 40"/>
          <p:cNvGrpSpPr/>
          <p:nvPr/>
        </p:nvGrpSpPr>
        <p:grpSpPr>
          <a:xfrm>
            <a:off x="443852" y="1043940"/>
            <a:ext cx="5031090" cy="769708"/>
            <a:chOff x="443852" y="1043940"/>
            <a:chExt cx="5031090" cy="769708"/>
          </a:xfrm>
        </p:grpSpPr>
        <p:sp>
          <p:nvSpPr>
            <p:cNvPr id="5" name="Rectangle 4">
              <a:extLst>
                <a:ext uri="{FF2B5EF4-FFF2-40B4-BE49-F238E27FC236}">
                  <a16:creationId xmlns:a16="http://schemas.microsoft.com/office/drawing/2014/main" id="{F5BE83F5-826E-4C02-814D-47939401516D}"/>
                </a:ext>
              </a:extLst>
            </p:cNvPr>
            <p:cNvSpPr/>
            <p:nvPr/>
          </p:nvSpPr>
          <p:spPr>
            <a:xfrm>
              <a:off x="983847" y="1043940"/>
              <a:ext cx="4491095" cy="769708"/>
            </a:xfrm>
            <a:prstGeom prst="rect">
              <a:avLst/>
            </a:prstGeom>
            <a:noFill/>
          </p:spPr>
          <p:txBody>
            <a:bodyPr wrap="square" lIns="53096" tIns="26548" rIns="53096" bIns="26548">
              <a:spAutoFit/>
            </a:bodyPr>
            <a:lstStyle/>
            <a:p>
              <a:pPr marL="108000" indent="-108000">
                <a:lnSpc>
                  <a:spcPct val="90000"/>
                </a:lnSpc>
                <a:spcBef>
                  <a:spcPts val="400"/>
                </a:spcBef>
                <a:buFont typeface="Arial" pitchFamily="34" charset="0"/>
                <a:buChar char="•"/>
              </a:pPr>
              <a:r>
                <a:rPr lang="en-US" sz="1200" dirty="0">
                  <a:solidFill>
                    <a:srgbClr val="595959"/>
                  </a:solidFill>
                  <a:latin typeface="+mj-lt"/>
                </a:rPr>
                <a:t>Accounts for </a:t>
              </a:r>
              <a:r>
                <a:rPr lang="en-US" sz="1200" b="1" dirty="0">
                  <a:solidFill>
                    <a:srgbClr val="595959"/>
                  </a:solidFill>
                  <a:latin typeface="+mj-lt"/>
                </a:rPr>
                <a:t>7.1%</a:t>
              </a:r>
              <a:r>
                <a:rPr lang="en-US" sz="1200" dirty="0">
                  <a:solidFill>
                    <a:srgbClr val="595959"/>
                  </a:solidFill>
                  <a:latin typeface="+mj-lt"/>
                </a:rPr>
                <a:t> of the India’s GDP with </a:t>
              </a:r>
              <a:r>
                <a:rPr lang="en-US" sz="1200" b="1" dirty="0">
                  <a:solidFill>
                    <a:srgbClr val="595959"/>
                  </a:solidFill>
                  <a:latin typeface="+mj-lt"/>
                </a:rPr>
                <a:t>Electric vehicle (EV) </a:t>
              </a:r>
              <a:r>
                <a:rPr lang="en-US" sz="1200" dirty="0">
                  <a:solidFill>
                    <a:srgbClr val="595959"/>
                  </a:solidFill>
                  <a:latin typeface="+mj-lt"/>
                </a:rPr>
                <a:t>sales expected to witness a double-digit growth till 2020</a:t>
              </a:r>
            </a:p>
            <a:p>
              <a:pPr marL="108000" indent="-108000">
                <a:lnSpc>
                  <a:spcPct val="90000"/>
                </a:lnSpc>
                <a:spcBef>
                  <a:spcPts val="400"/>
                </a:spcBef>
                <a:buFont typeface="Arial" pitchFamily="34" charset="0"/>
                <a:buChar char="•"/>
              </a:pPr>
              <a:r>
                <a:rPr lang="en-US" sz="1200" dirty="0">
                  <a:solidFill>
                    <a:srgbClr val="595959"/>
                  </a:solidFill>
                  <a:latin typeface="+mj-lt"/>
                </a:rPr>
                <a:t>Automobile players in the Indian market expected to be a world leader in the 2W and 4W market by 2020 </a:t>
              </a:r>
            </a:p>
          </p:txBody>
        </p:sp>
        <p:grpSp>
          <p:nvGrpSpPr>
            <p:cNvPr id="20" name="Group 19"/>
            <p:cNvGrpSpPr/>
            <p:nvPr/>
          </p:nvGrpSpPr>
          <p:grpSpPr>
            <a:xfrm>
              <a:off x="443852" y="1216275"/>
              <a:ext cx="514059" cy="425039"/>
              <a:chOff x="-1747837" y="1933576"/>
              <a:chExt cx="684212" cy="622300"/>
            </a:xfrm>
          </p:grpSpPr>
          <p:sp>
            <p:nvSpPr>
              <p:cNvPr id="13" name="Freeform 5"/>
              <p:cNvSpPr>
                <a:spLocks noEditPoints="1"/>
              </p:cNvSpPr>
              <p:nvPr/>
            </p:nvSpPr>
            <p:spPr bwMode="auto">
              <a:xfrm>
                <a:off x="-1581150" y="2374901"/>
                <a:ext cx="66675" cy="180975"/>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solidFill>
                <a:srgbClr val="8FB4E0"/>
              </a:solidFill>
              <a:ln>
                <a:noFill/>
              </a:ln>
            </p:spPr>
            <p:txBody>
              <a:bodyPr vert="horz" wrap="square" lIns="91440" tIns="45720" rIns="91440" bIns="45720" numCol="1" anchor="t" anchorCtr="0" compatLnSpc="1">
                <a:prstTxWarp prst="textNoShape">
                  <a:avLst/>
                </a:prstTxWarp>
              </a:bodyPr>
              <a:lstStyle/>
              <a:p>
                <a:endParaRPr lang="en-IN"/>
              </a:p>
            </p:txBody>
          </p:sp>
          <p:sp>
            <p:nvSpPr>
              <p:cNvPr id="14" name="Freeform 6"/>
              <p:cNvSpPr>
                <a:spLocks noEditPoints="1"/>
              </p:cNvSpPr>
              <p:nvPr/>
            </p:nvSpPr>
            <p:spPr bwMode="auto">
              <a:xfrm>
                <a:off x="-1301750" y="2268538"/>
                <a:ext cx="61912" cy="28733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solidFill>
                <a:srgbClr val="8FB4E0"/>
              </a:solidFill>
              <a:ln>
                <a:noFill/>
              </a:ln>
            </p:spPr>
            <p:txBody>
              <a:bodyPr vert="horz" wrap="square" lIns="91440" tIns="45720" rIns="91440" bIns="45720" numCol="1" anchor="t" anchorCtr="0" compatLnSpc="1">
                <a:prstTxWarp prst="textNoShape">
                  <a:avLst/>
                </a:prstTxWarp>
              </a:bodyPr>
              <a:lstStyle/>
              <a:p>
                <a:endParaRPr lang="en-IN"/>
              </a:p>
            </p:txBody>
          </p:sp>
          <p:sp>
            <p:nvSpPr>
              <p:cNvPr id="15" name="Freeform 7"/>
              <p:cNvSpPr>
                <a:spLocks noEditPoints="1"/>
              </p:cNvSpPr>
              <p:nvPr/>
            </p:nvSpPr>
            <p:spPr bwMode="auto">
              <a:xfrm>
                <a:off x="-1211263" y="2178051"/>
                <a:ext cx="61912" cy="377825"/>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solidFill>
                <a:srgbClr val="8FB4E0"/>
              </a:solidFill>
              <a:ln>
                <a:noFill/>
              </a:ln>
            </p:spPr>
            <p:txBody>
              <a:bodyPr vert="horz" wrap="square" lIns="91440" tIns="45720" rIns="91440" bIns="45720" numCol="1" anchor="t" anchorCtr="0" compatLnSpc="1">
                <a:prstTxWarp prst="textNoShape">
                  <a:avLst/>
                </a:prstTxWarp>
              </a:bodyPr>
              <a:lstStyle/>
              <a:p>
                <a:endParaRPr lang="en-IN"/>
              </a:p>
            </p:txBody>
          </p:sp>
          <p:sp>
            <p:nvSpPr>
              <p:cNvPr id="16" name="Freeform 8"/>
              <p:cNvSpPr>
                <a:spLocks noEditPoints="1"/>
              </p:cNvSpPr>
              <p:nvPr/>
            </p:nvSpPr>
            <p:spPr bwMode="auto">
              <a:xfrm>
                <a:off x="-1395413" y="2359026"/>
                <a:ext cx="65087" cy="196850"/>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solidFill>
                <a:srgbClr val="8FB4E0"/>
              </a:solidFill>
              <a:ln>
                <a:noFill/>
              </a:ln>
            </p:spPr>
            <p:txBody>
              <a:bodyPr vert="horz" wrap="square" lIns="91440" tIns="45720" rIns="91440" bIns="45720" numCol="1" anchor="t" anchorCtr="0" compatLnSpc="1">
                <a:prstTxWarp prst="textNoShape">
                  <a:avLst/>
                </a:prstTxWarp>
              </a:bodyPr>
              <a:lstStyle/>
              <a:p>
                <a:endParaRPr lang="en-IN"/>
              </a:p>
            </p:txBody>
          </p:sp>
          <p:sp>
            <p:nvSpPr>
              <p:cNvPr id="17" name="Freeform 9"/>
              <p:cNvSpPr>
                <a:spLocks noEditPoints="1"/>
              </p:cNvSpPr>
              <p:nvPr/>
            </p:nvSpPr>
            <p:spPr bwMode="auto">
              <a:xfrm>
                <a:off x="-1485900" y="2368551"/>
                <a:ext cx="61912" cy="187325"/>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solidFill>
                <a:srgbClr val="8FB4E0"/>
              </a:solidFill>
              <a:ln>
                <a:noFill/>
              </a:ln>
            </p:spPr>
            <p:txBody>
              <a:bodyPr vert="horz" wrap="square" lIns="91440" tIns="45720" rIns="91440" bIns="45720" numCol="1" anchor="t" anchorCtr="0" compatLnSpc="1">
                <a:prstTxWarp prst="textNoShape">
                  <a:avLst/>
                </a:prstTxWarp>
              </a:bodyPr>
              <a:lstStyle/>
              <a:p>
                <a:endParaRPr lang="en-IN"/>
              </a:p>
            </p:txBody>
          </p:sp>
          <p:sp>
            <p:nvSpPr>
              <p:cNvPr id="18" name="Freeform 10"/>
              <p:cNvSpPr>
                <a:spLocks noEditPoints="1"/>
              </p:cNvSpPr>
              <p:nvPr/>
            </p:nvSpPr>
            <p:spPr bwMode="auto">
              <a:xfrm>
                <a:off x="-1681163" y="2465388"/>
                <a:ext cx="71437" cy="90488"/>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solidFill>
                <a:srgbClr val="8FB4E0"/>
              </a:solidFill>
              <a:ln>
                <a:noFill/>
              </a:ln>
            </p:spPr>
            <p:txBody>
              <a:bodyPr vert="horz" wrap="square" lIns="91440" tIns="45720" rIns="91440" bIns="45720" numCol="1" anchor="t" anchorCtr="0" compatLnSpc="1">
                <a:prstTxWarp prst="textNoShape">
                  <a:avLst/>
                </a:prstTxWarp>
              </a:bodyPr>
              <a:lstStyle/>
              <a:p>
                <a:endParaRPr lang="en-IN"/>
              </a:p>
            </p:txBody>
          </p:sp>
          <p:sp>
            <p:nvSpPr>
              <p:cNvPr id="19" name="Freeform 11"/>
              <p:cNvSpPr>
                <a:spLocks noEditPoints="1"/>
              </p:cNvSpPr>
              <p:nvPr/>
            </p:nvSpPr>
            <p:spPr bwMode="auto">
              <a:xfrm>
                <a:off x="-1747837" y="1933576"/>
                <a:ext cx="684212" cy="517525"/>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solidFill>
                <a:srgbClr val="8FB4E0"/>
              </a:solidFill>
              <a:ln>
                <a:noFill/>
              </a:ln>
            </p:spPr>
            <p:txBody>
              <a:bodyPr vert="horz" wrap="square" lIns="91440" tIns="45720" rIns="91440" bIns="45720" numCol="1" anchor="t" anchorCtr="0" compatLnSpc="1">
                <a:prstTxWarp prst="textNoShape">
                  <a:avLst/>
                </a:prstTxWarp>
              </a:bodyPr>
              <a:lstStyle/>
              <a:p>
                <a:endParaRPr lang="en-IN"/>
              </a:p>
            </p:txBody>
          </p:sp>
        </p:grpSp>
      </p:grpSp>
      <p:grpSp>
        <p:nvGrpSpPr>
          <p:cNvPr id="42" name="Group 41"/>
          <p:cNvGrpSpPr/>
          <p:nvPr/>
        </p:nvGrpSpPr>
        <p:grpSpPr>
          <a:xfrm>
            <a:off x="429195" y="2162545"/>
            <a:ext cx="5077323" cy="952643"/>
            <a:chOff x="429195" y="2245645"/>
            <a:chExt cx="5077323" cy="952643"/>
          </a:xfrm>
        </p:grpSpPr>
        <p:sp>
          <p:nvSpPr>
            <p:cNvPr id="8" name="Rectangle 7"/>
            <p:cNvSpPr/>
            <p:nvPr/>
          </p:nvSpPr>
          <p:spPr>
            <a:xfrm>
              <a:off x="983847" y="2245645"/>
              <a:ext cx="4522671" cy="952643"/>
            </a:xfrm>
            <a:prstGeom prst="rect">
              <a:avLst/>
            </a:prstGeom>
          </p:spPr>
          <p:txBody>
            <a:bodyPr wrap="square" lIns="69668" tIns="34835" rIns="69668" bIns="34835">
              <a:spAutoFit/>
            </a:bodyPr>
            <a:lstStyle/>
            <a:p>
              <a:pPr marL="108000" indent="-108000">
                <a:lnSpc>
                  <a:spcPct val="90000"/>
                </a:lnSpc>
                <a:spcBef>
                  <a:spcPts val="400"/>
                </a:spcBef>
                <a:buFont typeface="Arial" pitchFamily="34" charset="0"/>
                <a:buChar char="•"/>
              </a:pPr>
              <a:r>
                <a:rPr lang="en-US" sz="1200" dirty="0">
                  <a:solidFill>
                    <a:srgbClr val="595959"/>
                  </a:solidFill>
                  <a:latin typeface="+mj-lt"/>
                </a:rPr>
                <a:t>Big investments and experimentation in </a:t>
              </a:r>
              <a:r>
                <a:rPr lang="en-US" sz="1200" b="1" dirty="0">
                  <a:solidFill>
                    <a:srgbClr val="595959"/>
                  </a:solidFill>
                  <a:latin typeface="+mj-lt"/>
                </a:rPr>
                <a:t>Crossover vehicles</a:t>
              </a:r>
              <a:r>
                <a:rPr lang="en-US" sz="1200" dirty="0">
                  <a:solidFill>
                    <a:srgbClr val="595959"/>
                  </a:solidFill>
                  <a:latin typeface="+mj-lt"/>
                </a:rPr>
                <a:t> will be seen, for its versatality and practicality</a:t>
              </a:r>
              <a:endParaRPr lang="en-US" sz="1200" dirty="0">
                <a:latin typeface="+mj-lt"/>
                <a:cs typeface="Arial" pitchFamily="34" charset="0"/>
              </a:endParaRPr>
            </a:p>
            <a:p>
              <a:pPr marL="108000" indent="-108000">
                <a:lnSpc>
                  <a:spcPct val="90000"/>
                </a:lnSpc>
                <a:spcBef>
                  <a:spcPts val="400"/>
                </a:spcBef>
                <a:buFont typeface="Arial" pitchFamily="34" charset="0"/>
                <a:buChar char="•"/>
              </a:pPr>
              <a:r>
                <a:rPr lang="en-US" sz="1200" dirty="0">
                  <a:solidFill>
                    <a:srgbClr val="595959"/>
                  </a:solidFill>
                  <a:latin typeface="+mj-lt"/>
                </a:rPr>
                <a:t>Due to the safety benefits and cost-effective nature of </a:t>
              </a:r>
              <a:r>
                <a:rPr lang="en-US" sz="1200" b="1" dirty="0">
                  <a:solidFill>
                    <a:srgbClr val="595959"/>
                  </a:solidFill>
                  <a:latin typeface="+mj-lt"/>
                </a:rPr>
                <a:t>3D printed cars</a:t>
              </a:r>
              <a:r>
                <a:rPr lang="en-US" sz="1200" dirty="0">
                  <a:solidFill>
                    <a:srgbClr val="595959"/>
                  </a:solidFill>
                  <a:latin typeface="+mj-lt"/>
                </a:rPr>
                <a:t>, 2018 will witness larger investments from big-name manufacturers</a:t>
              </a:r>
              <a:endParaRPr lang="en-US" sz="1200" dirty="0">
                <a:latin typeface="+mj-lt"/>
                <a:cs typeface="Arial" pitchFamily="34" charset="0"/>
              </a:endParaRPr>
            </a:p>
          </p:txBody>
        </p:sp>
        <p:grpSp>
          <p:nvGrpSpPr>
            <p:cNvPr id="29" name="Group 28"/>
            <p:cNvGrpSpPr/>
            <p:nvPr/>
          </p:nvGrpSpPr>
          <p:grpSpPr>
            <a:xfrm>
              <a:off x="429195" y="2444010"/>
              <a:ext cx="554652" cy="555913"/>
              <a:chOff x="-3124201" y="1674813"/>
              <a:chExt cx="2095500" cy="2100263"/>
            </a:xfrm>
            <a:solidFill>
              <a:srgbClr val="E7B8B7"/>
            </a:solidFill>
          </p:grpSpPr>
          <p:sp>
            <p:nvSpPr>
              <p:cNvPr id="24" name="Freeform 15"/>
              <p:cNvSpPr>
                <a:spLocks/>
              </p:cNvSpPr>
              <p:nvPr/>
            </p:nvSpPr>
            <p:spPr bwMode="auto">
              <a:xfrm>
                <a:off x="-1990726" y="2005013"/>
                <a:ext cx="60325" cy="144463"/>
              </a:xfrm>
              <a:custGeom>
                <a:avLst/>
                <a:gdLst>
                  <a:gd name="T0" fmla="*/ 0 w 59"/>
                  <a:gd name="T1" fmla="*/ 70 h 140"/>
                  <a:gd name="T2" fmla="*/ 59 w 59"/>
                  <a:gd name="T3" fmla="*/ 140 h 140"/>
                  <a:gd name="T4" fmla="*/ 59 w 59"/>
                  <a:gd name="T5" fmla="*/ 0 h 140"/>
                  <a:gd name="T6" fmla="*/ 0 w 59"/>
                  <a:gd name="T7" fmla="*/ 70 h 140"/>
                </a:gdLst>
                <a:ahLst/>
                <a:cxnLst>
                  <a:cxn ang="0">
                    <a:pos x="T0" y="T1"/>
                  </a:cxn>
                  <a:cxn ang="0">
                    <a:pos x="T2" y="T3"/>
                  </a:cxn>
                  <a:cxn ang="0">
                    <a:pos x="T4" y="T5"/>
                  </a:cxn>
                  <a:cxn ang="0">
                    <a:pos x="T6" y="T7"/>
                  </a:cxn>
                </a:cxnLst>
                <a:rect l="0" t="0" r="r" b="b"/>
                <a:pathLst>
                  <a:path w="59" h="140">
                    <a:moveTo>
                      <a:pt x="0" y="70"/>
                    </a:moveTo>
                    <a:cubicBezTo>
                      <a:pt x="0" y="87"/>
                      <a:pt x="0" y="125"/>
                      <a:pt x="59" y="140"/>
                    </a:cubicBezTo>
                    <a:cubicBezTo>
                      <a:pt x="59" y="0"/>
                      <a:pt x="59" y="0"/>
                      <a:pt x="59" y="0"/>
                    </a:cubicBezTo>
                    <a:cubicBezTo>
                      <a:pt x="0" y="16"/>
                      <a:pt x="0" y="54"/>
                      <a:pt x="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16"/>
              <p:cNvSpPr>
                <a:spLocks/>
              </p:cNvSpPr>
              <p:nvPr/>
            </p:nvSpPr>
            <p:spPr bwMode="auto">
              <a:xfrm>
                <a:off x="-1804988" y="2287588"/>
                <a:ext cx="60325" cy="142875"/>
              </a:xfrm>
              <a:custGeom>
                <a:avLst/>
                <a:gdLst>
                  <a:gd name="T0" fmla="*/ 59 w 59"/>
                  <a:gd name="T1" fmla="*/ 70 h 139"/>
                  <a:gd name="T2" fmla="*/ 0 w 59"/>
                  <a:gd name="T3" fmla="*/ 0 h 139"/>
                  <a:gd name="T4" fmla="*/ 0 w 59"/>
                  <a:gd name="T5" fmla="*/ 139 h 139"/>
                  <a:gd name="T6" fmla="*/ 59 w 59"/>
                  <a:gd name="T7" fmla="*/ 70 h 139"/>
                </a:gdLst>
                <a:ahLst/>
                <a:cxnLst>
                  <a:cxn ang="0">
                    <a:pos x="T0" y="T1"/>
                  </a:cxn>
                  <a:cxn ang="0">
                    <a:pos x="T2" y="T3"/>
                  </a:cxn>
                  <a:cxn ang="0">
                    <a:pos x="T4" y="T5"/>
                  </a:cxn>
                  <a:cxn ang="0">
                    <a:pos x="T6" y="T7"/>
                  </a:cxn>
                </a:cxnLst>
                <a:rect l="0" t="0" r="r" b="b"/>
                <a:pathLst>
                  <a:path w="59" h="139">
                    <a:moveTo>
                      <a:pt x="59" y="70"/>
                    </a:moveTo>
                    <a:cubicBezTo>
                      <a:pt x="59" y="53"/>
                      <a:pt x="59" y="15"/>
                      <a:pt x="0" y="0"/>
                    </a:cubicBezTo>
                    <a:cubicBezTo>
                      <a:pt x="0" y="139"/>
                      <a:pt x="0" y="139"/>
                      <a:pt x="0" y="139"/>
                    </a:cubicBezTo>
                    <a:cubicBezTo>
                      <a:pt x="59" y="124"/>
                      <a:pt x="59" y="86"/>
                      <a:pt x="59"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17"/>
              <p:cNvSpPr>
                <a:spLocks noEditPoints="1"/>
              </p:cNvSpPr>
              <p:nvPr/>
            </p:nvSpPr>
            <p:spPr bwMode="auto">
              <a:xfrm>
                <a:off x="-2411413" y="1674813"/>
                <a:ext cx="1085850" cy="1087438"/>
              </a:xfrm>
              <a:custGeom>
                <a:avLst/>
                <a:gdLst>
                  <a:gd name="T0" fmla="*/ 531 w 1061"/>
                  <a:gd name="T1" fmla="*/ 1061 h 1061"/>
                  <a:gd name="T2" fmla="*/ 1061 w 1061"/>
                  <a:gd name="T3" fmla="*/ 530 h 1061"/>
                  <a:gd name="T4" fmla="*/ 531 w 1061"/>
                  <a:gd name="T5" fmla="*/ 0 h 1061"/>
                  <a:gd name="T6" fmla="*/ 0 w 1061"/>
                  <a:gd name="T7" fmla="*/ 530 h 1061"/>
                  <a:gd name="T8" fmla="*/ 531 w 1061"/>
                  <a:gd name="T9" fmla="*/ 1061 h 1061"/>
                  <a:gd name="T10" fmla="*/ 369 w 1061"/>
                  <a:gd name="T11" fmla="*/ 550 h 1061"/>
                  <a:gd name="T12" fmla="*/ 289 w 1061"/>
                  <a:gd name="T13" fmla="*/ 393 h 1061"/>
                  <a:gd name="T14" fmla="*/ 369 w 1061"/>
                  <a:gd name="T15" fmla="*/ 237 h 1061"/>
                  <a:gd name="T16" fmla="*/ 470 w 1061"/>
                  <a:gd name="T17" fmla="*/ 200 h 1061"/>
                  <a:gd name="T18" fmla="*/ 470 w 1061"/>
                  <a:gd name="T19" fmla="*/ 140 h 1061"/>
                  <a:gd name="T20" fmla="*/ 592 w 1061"/>
                  <a:gd name="T21" fmla="*/ 140 h 1061"/>
                  <a:gd name="T22" fmla="*/ 592 w 1061"/>
                  <a:gd name="T23" fmla="*/ 200 h 1061"/>
                  <a:gd name="T24" fmla="*/ 692 w 1061"/>
                  <a:gd name="T25" fmla="*/ 237 h 1061"/>
                  <a:gd name="T26" fmla="*/ 772 w 1061"/>
                  <a:gd name="T27" fmla="*/ 393 h 1061"/>
                  <a:gd name="T28" fmla="*/ 651 w 1061"/>
                  <a:gd name="T29" fmla="*/ 393 h 1061"/>
                  <a:gd name="T30" fmla="*/ 592 w 1061"/>
                  <a:gd name="T31" fmla="*/ 324 h 1061"/>
                  <a:gd name="T32" fmla="*/ 592 w 1061"/>
                  <a:gd name="T33" fmla="*/ 474 h 1061"/>
                  <a:gd name="T34" fmla="*/ 692 w 1061"/>
                  <a:gd name="T35" fmla="*/ 511 h 1061"/>
                  <a:gd name="T36" fmla="*/ 772 w 1061"/>
                  <a:gd name="T37" fmla="*/ 668 h 1061"/>
                  <a:gd name="T38" fmla="*/ 692 w 1061"/>
                  <a:gd name="T39" fmla="*/ 824 h 1061"/>
                  <a:gd name="T40" fmla="*/ 592 w 1061"/>
                  <a:gd name="T41" fmla="*/ 861 h 1061"/>
                  <a:gd name="T42" fmla="*/ 592 w 1061"/>
                  <a:gd name="T43" fmla="*/ 921 h 1061"/>
                  <a:gd name="T44" fmla="*/ 470 w 1061"/>
                  <a:gd name="T45" fmla="*/ 921 h 1061"/>
                  <a:gd name="T46" fmla="*/ 470 w 1061"/>
                  <a:gd name="T47" fmla="*/ 861 h 1061"/>
                  <a:gd name="T48" fmla="*/ 369 w 1061"/>
                  <a:gd name="T49" fmla="*/ 824 h 1061"/>
                  <a:gd name="T50" fmla="*/ 289 w 1061"/>
                  <a:gd name="T51" fmla="*/ 668 h 1061"/>
                  <a:gd name="T52" fmla="*/ 411 w 1061"/>
                  <a:gd name="T53" fmla="*/ 668 h 1061"/>
                  <a:gd name="T54" fmla="*/ 470 w 1061"/>
                  <a:gd name="T55" fmla="*/ 737 h 1061"/>
                  <a:gd name="T56" fmla="*/ 470 w 1061"/>
                  <a:gd name="T57" fmla="*/ 587 h 1061"/>
                  <a:gd name="T58" fmla="*/ 369 w 1061"/>
                  <a:gd name="T59" fmla="*/ 550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1" h="1061">
                    <a:moveTo>
                      <a:pt x="531" y="1061"/>
                    </a:moveTo>
                    <a:cubicBezTo>
                      <a:pt x="823" y="1061"/>
                      <a:pt x="1061" y="823"/>
                      <a:pt x="1061" y="530"/>
                    </a:cubicBezTo>
                    <a:cubicBezTo>
                      <a:pt x="1061" y="238"/>
                      <a:pt x="823" y="0"/>
                      <a:pt x="531" y="0"/>
                    </a:cubicBezTo>
                    <a:cubicBezTo>
                      <a:pt x="238" y="0"/>
                      <a:pt x="0" y="238"/>
                      <a:pt x="0" y="530"/>
                    </a:cubicBezTo>
                    <a:cubicBezTo>
                      <a:pt x="0" y="823"/>
                      <a:pt x="238" y="1061"/>
                      <a:pt x="531" y="1061"/>
                    </a:cubicBezTo>
                    <a:close/>
                    <a:moveTo>
                      <a:pt x="369" y="550"/>
                    </a:moveTo>
                    <a:cubicBezTo>
                      <a:pt x="317" y="515"/>
                      <a:pt x="289" y="461"/>
                      <a:pt x="289" y="393"/>
                    </a:cubicBezTo>
                    <a:cubicBezTo>
                      <a:pt x="289" y="326"/>
                      <a:pt x="317" y="272"/>
                      <a:pt x="369" y="237"/>
                    </a:cubicBezTo>
                    <a:cubicBezTo>
                      <a:pt x="397" y="218"/>
                      <a:pt x="431" y="206"/>
                      <a:pt x="470" y="200"/>
                    </a:cubicBezTo>
                    <a:cubicBezTo>
                      <a:pt x="470" y="140"/>
                      <a:pt x="470" y="140"/>
                      <a:pt x="470" y="140"/>
                    </a:cubicBezTo>
                    <a:cubicBezTo>
                      <a:pt x="592" y="140"/>
                      <a:pt x="592" y="140"/>
                      <a:pt x="592" y="140"/>
                    </a:cubicBezTo>
                    <a:cubicBezTo>
                      <a:pt x="592" y="200"/>
                      <a:pt x="592" y="200"/>
                      <a:pt x="592" y="200"/>
                    </a:cubicBezTo>
                    <a:cubicBezTo>
                      <a:pt x="631" y="206"/>
                      <a:pt x="665" y="218"/>
                      <a:pt x="692" y="237"/>
                    </a:cubicBezTo>
                    <a:cubicBezTo>
                      <a:pt x="745" y="272"/>
                      <a:pt x="772" y="326"/>
                      <a:pt x="772" y="393"/>
                    </a:cubicBezTo>
                    <a:cubicBezTo>
                      <a:pt x="651" y="393"/>
                      <a:pt x="651" y="393"/>
                      <a:pt x="651" y="393"/>
                    </a:cubicBezTo>
                    <a:cubicBezTo>
                      <a:pt x="651" y="377"/>
                      <a:pt x="651" y="339"/>
                      <a:pt x="592" y="324"/>
                    </a:cubicBezTo>
                    <a:cubicBezTo>
                      <a:pt x="592" y="474"/>
                      <a:pt x="592" y="474"/>
                      <a:pt x="592" y="474"/>
                    </a:cubicBezTo>
                    <a:cubicBezTo>
                      <a:pt x="631" y="480"/>
                      <a:pt x="665" y="492"/>
                      <a:pt x="692" y="511"/>
                    </a:cubicBezTo>
                    <a:cubicBezTo>
                      <a:pt x="745" y="546"/>
                      <a:pt x="772" y="600"/>
                      <a:pt x="772" y="668"/>
                    </a:cubicBezTo>
                    <a:cubicBezTo>
                      <a:pt x="772" y="735"/>
                      <a:pt x="745" y="789"/>
                      <a:pt x="692" y="824"/>
                    </a:cubicBezTo>
                    <a:cubicBezTo>
                      <a:pt x="665" y="843"/>
                      <a:pt x="631" y="855"/>
                      <a:pt x="592" y="861"/>
                    </a:cubicBezTo>
                    <a:cubicBezTo>
                      <a:pt x="592" y="921"/>
                      <a:pt x="592" y="921"/>
                      <a:pt x="592" y="921"/>
                    </a:cubicBezTo>
                    <a:cubicBezTo>
                      <a:pt x="470" y="921"/>
                      <a:pt x="470" y="921"/>
                      <a:pt x="470" y="921"/>
                    </a:cubicBezTo>
                    <a:cubicBezTo>
                      <a:pt x="470" y="861"/>
                      <a:pt x="470" y="861"/>
                      <a:pt x="470" y="861"/>
                    </a:cubicBezTo>
                    <a:cubicBezTo>
                      <a:pt x="431" y="855"/>
                      <a:pt x="397" y="843"/>
                      <a:pt x="369" y="824"/>
                    </a:cubicBezTo>
                    <a:cubicBezTo>
                      <a:pt x="317" y="789"/>
                      <a:pt x="289" y="735"/>
                      <a:pt x="289" y="668"/>
                    </a:cubicBezTo>
                    <a:cubicBezTo>
                      <a:pt x="411" y="668"/>
                      <a:pt x="411" y="668"/>
                      <a:pt x="411" y="668"/>
                    </a:cubicBezTo>
                    <a:cubicBezTo>
                      <a:pt x="411" y="684"/>
                      <a:pt x="411" y="722"/>
                      <a:pt x="470" y="737"/>
                    </a:cubicBezTo>
                    <a:cubicBezTo>
                      <a:pt x="470" y="587"/>
                      <a:pt x="470" y="587"/>
                      <a:pt x="470" y="587"/>
                    </a:cubicBezTo>
                    <a:cubicBezTo>
                      <a:pt x="431" y="581"/>
                      <a:pt x="397" y="568"/>
                      <a:pt x="369"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18"/>
              <p:cNvSpPr>
                <a:spLocks/>
              </p:cNvSpPr>
              <p:nvPr/>
            </p:nvSpPr>
            <p:spPr bwMode="auto">
              <a:xfrm>
                <a:off x="-3124201" y="2928938"/>
                <a:ext cx="306388" cy="846138"/>
              </a:xfrm>
              <a:custGeom>
                <a:avLst/>
                <a:gdLst>
                  <a:gd name="T0" fmla="*/ 193 w 193"/>
                  <a:gd name="T1" fmla="*/ 454 h 533"/>
                  <a:gd name="T2" fmla="*/ 193 w 193"/>
                  <a:gd name="T3" fmla="*/ 432 h 533"/>
                  <a:gd name="T4" fmla="*/ 193 w 193"/>
                  <a:gd name="T5" fmla="*/ 78 h 533"/>
                  <a:gd name="T6" fmla="*/ 193 w 193"/>
                  <a:gd name="T7" fmla="*/ 6 h 533"/>
                  <a:gd name="T8" fmla="*/ 193 w 193"/>
                  <a:gd name="T9" fmla="*/ 0 h 533"/>
                  <a:gd name="T10" fmla="*/ 0 w 193"/>
                  <a:gd name="T11" fmla="*/ 0 h 533"/>
                  <a:gd name="T12" fmla="*/ 0 w 193"/>
                  <a:gd name="T13" fmla="*/ 533 h 533"/>
                  <a:gd name="T14" fmla="*/ 193 w 193"/>
                  <a:gd name="T15" fmla="*/ 533 h 533"/>
                  <a:gd name="T16" fmla="*/ 193 w 193"/>
                  <a:gd name="T17" fmla="*/ 45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533">
                    <a:moveTo>
                      <a:pt x="193" y="454"/>
                    </a:moveTo>
                    <a:lnTo>
                      <a:pt x="193" y="432"/>
                    </a:lnTo>
                    <a:lnTo>
                      <a:pt x="193" y="78"/>
                    </a:lnTo>
                    <a:lnTo>
                      <a:pt x="193" y="6"/>
                    </a:lnTo>
                    <a:lnTo>
                      <a:pt x="193" y="0"/>
                    </a:lnTo>
                    <a:lnTo>
                      <a:pt x="0" y="0"/>
                    </a:lnTo>
                    <a:lnTo>
                      <a:pt x="0" y="533"/>
                    </a:lnTo>
                    <a:lnTo>
                      <a:pt x="193" y="533"/>
                    </a:lnTo>
                    <a:lnTo>
                      <a:pt x="193" y="4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19"/>
              <p:cNvSpPr>
                <a:spLocks/>
              </p:cNvSpPr>
              <p:nvPr/>
            </p:nvSpPr>
            <p:spPr bwMode="auto">
              <a:xfrm>
                <a:off x="-2692401" y="2836863"/>
                <a:ext cx="1663700" cy="893763"/>
              </a:xfrm>
              <a:custGeom>
                <a:avLst/>
                <a:gdLst>
                  <a:gd name="T0" fmla="*/ 1019 w 1048"/>
                  <a:gd name="T1" fmla="*/ 183 h 563"/>
                  <a:gd name="T2" fmla="*/ 692 w 1048"/>
                  <a:gd name="T3" fmla="*/ 273 h 563"/>
                  <a:gd name="T4" fmla="*/ 413 w 1048"/>
                  <a:gd name="T5" fmla="*/ 205 h 563"/>
                  <a:gd name="T6" fmla="*/ 432 w 1048"/>
                  <a:gd name="T7" fmla="*/ 128 h 563"/>
                  <a:gd name="T8" fmla="*/ 691 w 1048"/>
                  <a:gd name="T9" fmla="*/ 192 h 563"/>
                  <a:gd name="T10" fmla="*/ 692 w 1048"/>
                  <a:gd name="T11" fmla="*/ 192 h 563"/>
                  <a:gd name="T12" fmla="*/ 692 w 1048"/>
                  <a:gd name="T13" fmla="*/ 91 h 563"/>
                  <a:gd name="T14" fmla="*/ 330 w 1048"/>
                  <a:gd name="T15" fmla="*/ 0 h 563"/>
                  <a:gd name="T16" fmla="*/ 0 w 1048"/>
                  <a:gd name="T17" fmla="*/ 51 h 563"/>
                  <a:gd name="T18" fmla="*/ 0 w 1048"/>
                  <a:gd name="T19" fmla="*/ 58 h 563"/>
                  <a:gd name="T20" fmla="*/ 0 w 1048"/>
                  <a:gd name="T21" fmla="*/ 131 h 563"/>
                  <a:gd name="T22" fmla="*/ 0 w 1048"/>
                  <a:gd name="T23" fmla="*/ 402 h 563"/>
                  <a:gd name="T24" fmla="*/ 0 w 1048"/>
                  <a:gd name="T25" fmla="*/ 481 h 563"/>
                  <a:gd name="T26" fmla="*/ 191 w 1048"/>
                  <a:gd name="T27" fmla="*/ 459 h 563"/>
                  <a:gd name="T28" fmla="*/ 560 w 1048"/>
                  <a:gd name="T29" fmla="*/ 563 h 563"/>
                  <a:gd name="T30" fmla="*/ 1048 w 1048"/>
                  <a:gd name="T31" fmla="*/ 294 h 563"/>
                  <a:gd name="T32" fmla="*/ 1019 w 1048"/>
                  <a:gd name="T33" fmla="*/ 18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8" h="563">
                    <a:moveTo>
                      <a:pt x="1019" y="183"/>
                    </a:moveTo>
                    <a:lnTo>
                      <a:pt x="692" y="273"/>
                    </a:lnTo>
                    <a:lnTo>
                      <a:pt x="413" y="205"/>
                    </a:lnTo>
                    <a:lnTo>
                      <a:pt x="432" y="128"/>
                    </a:lnTo>
                    <a:lnTo>
                      <a:pt x="691" y="192"/>
                    </a:lnTo>
                    <a:lnTo>
                      <a:pt x="692" y="192"/>
                    </a:lnTo>
                    <a:lnTo>
                      <a:pt x="692" y="91"/>
                    </a:lnTo>
                    <a:lnTo>
                      <a:pt x="330" y="0"/>
                    </a:lnTo>
                    <a:lnTo>
                      <a:pt x="0" y="51"/>
                    </a:lnTo>
                    <a:lnTo>
                      <a:pt x="0" y="58"/>
                    </a:lnTo>
                    <a:lnTo>
                      <a:pt x="0" y="131"/>
                    </a:lnTo>
                    <a:lnTo>
                      <a:pt x="0" y="402"/>
                    </a:lnTo>
                    <a:lnTo>
                      <a:pt x="0" y="481"/>
                    </a:lnTo>
                    <a:lnTo>
                      <a:pt x="191" y="459"/>
                    </a:lnTo>
                    <a:lnTo>
                      <a:pt x="560" y="563"/>
                    </a:lnTo>
                    <a:lnTo>
                      <a:pt x="1048" y="294"/>
                    </a:lnTo>
                    <a:lnTo>
                      <a:pt x="1019"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grpSp>
        <p:nvGrpSpPr>
          <p:cNvPr id="43" name="Group 42"/>
          <p:cNvGrpSpPr/>
          <p:nvPr/>
        </p:nvGrpSpPr>
        <p:grpSpPr>
          <a:xfrm>
            <a:off x="358775" y="3464085"/>
            <a:ext cx="5104765" cy="1307024"/>
            <a:chOff x="358775" y="3464085"/>
            <a:chExt cx="5104765" cy="1307024"/>
          </a:xfrm>
        </p:grpSpPr>
        <p:sp>
          <p:nvSpPr>
            <p:cNvPr id="6" name="Rectangle 5">
              <a:extLst>
                <a:ext uri="{FF2B5EF4-FFF2-40B4-BE49-F238E27FC236}">
                  <a16:creationId xmlns:a16="http://schemas.microsoft.com/office/drawing/2014/main" id="{3D2F531A-9C2E-489A-A2CA-9261780F331C}"/>
                </a:ext>
              </a:extLst>
            </p:cNvPr>
            <p:cNvSpPr/>
            <p:nvPr/>
          </p:nvSpPr>
          <p:spPr>
            <a:xfrm>
              <a:off x="983847" y="3464085"/>
              <a:ext cx="4479693" cy="1307024"/>
            </a:xfrm>
            <a:prstGeom prst="rect">
              <a:avLst/>
            </a:prstGeom>
          </p:spPr>
          <p:txBody>
            <a:bodyPr wrap="square">
              <a:spAutoFit/>
            </a:bodyPr>
            <a:lstStyle/>
            <a:p>
              <a:pPr marL="108000" lvl="0" indent="-108000">
                <a:lnSpc>
                  <a:spcPct val="90000"/>
                </a:lnSpc>
                <a:spcBef>
                  <a:spcPts val="400"/>
                </a:spcBef>
                <a:buFont typeface="Arial" pitchFamily="34" charset="0"/>
                <a:buChar char="•"/>
              </a:pPr>
              <a:r>
                <a:rPr lang="en-US" sz="1200" b="1" dirty="0">
                  <a:solidFill>
                    <a:srgbClr val="595959"/>
                  </a:solidFill>
                  <a:latin typeface="+mj-lt"/>
                </a:rPr>
                <a:t>Driverless with autonomous vehicles </a:t>
              </a:r>
              <a:r>
                <a:rPr lang="en-US" sz="1200" dirty="0">
                  <a:solidFill>
                    <a:srgbClr val="595959"/>
                  </a:solidFill>
                  <a:latin typeface="+mj-lt"/>
                </a:rPr>
                <a:t>- After Google and Uber, 2018 will witness a string of automotive giants launching their own variants of autonomous vehicles</a:t>
              </a:r>
              <a:endParaRPr lang="en-US" sz="1200" b="1" dirty="0">
                <a:solidFill>
                  <a:prstClr val="black"/>
                </a:solidFill>
                <a:latin typeface="+mj-lt"/>
                <a:cs typeface="Arial" pitchFamily="34" charset="0"/>
              </a:endParaRPr>
            </a:p>
            <a:p>
              <a:pPr marL="108000" lvl="0" indent="-108000">
                <a:lnSpc>
                  <a:spcPct val="90000"/>
                </a:lnSpc>
                <a:spcBef>
                  <a:spcPts val="400"/>
                </a:spcBef>
                <a:buFont typeface="Arial" pitchFamily="34" charset="0"/>
                <a:buChar char="•"/>
              </a:pPr>
              <a:r>
                <a:rPr lang="en-US" sz="1200" dirty="0">
                  <a:solidFill>
                    <a:srgbClr val="595959"/>
                  </a:solidFill>
                  <a:latin typeface="+mj-lt"/>
                </a:rPr>
                <a:t>2018 will witness a higher number of </a:t>
              </a:r>
              <a:r>
                <a:rPr lang="en-US" sz="1200" b="1" dirty="0">
                  <a:solidFill>
                    <a:srgbClr val="595959"/>
                  </a:solidFill>
                  <a:latin typeface="+mj-lt"/>
                </a:rPr>
                <a:t>cars with interconnected features </a:t>
              </a:r>
              <a:r>
                <a:rPr lang="en-US" sz="1200" dirty="0">
                  <a:solidFill>
                    <a:srgbClr val="595959"/>
                  </a:solidFill>
                  <a:latin typeface="+mj-lt"/>
                </a:rPr>
                <a:t>that will allow app developers to adapt their offerings to cross platform users on mobile, tablet etc.</a:t>
              </a:r>
            </a:p>
          </p:txBody>
        </p:sp>
        <p:grpSp>
          <p:nvGrpSpPr>
            <p:cNvPr id="38" name="Group 37"/>
            <p:cNvGrpSpPr/>
            <p:nvPr/>
          </p:nvGrpSpPr>
          <p:grpSpPr>
            <a:xfrm>
              <a:off x="358775" y="3834348"/>
              <a:ext cx="565627" cy="566498"/>
              <a:chOff x="-2970213" y="1479550"/>
              <a:chExt cx="2060575" cy="2063750"/>
            </a:xfrm>
            <a:solidFill>
              <a:srgbClr val="B3A3C8"/>
            </a:solidFill>
          </p:grpSpPr>
          <p:sp>
            <p:nvSpPr>
              <p:cNvPr id="33" name="Freeform 23"/>
              <p:cNvSpPr>
                <a:spLocks noEditPoints="1"/>
              </p:cNvSpPr>
              <p:nvPr/>
            </p:nvSpPr>
            <p:spPr bwMode="auto">
              <a:xfrm>
                <a:off x="-2970213" y="1479550"/>
                <a:ext cx="2060575" cy="1943100"/>
              </a:xfrm>
              <a:custGeom>
                <a:avLst/>
                <a:gdLst>
                  <a:gd name="T0" fmla="*/ 2048 w 2048"/>
                  <a:gd name="T1" fmla="*/ 300 h 1928"/>
                  <a:gd name="T2" fmla="*/ 1808 w 2048"/>
                  <a:gd name="T3" fmla="*/ 240 h 1928"/>
                  <a:gd name="T4" fmla="*/ 1748 w 2048"/>
                  <a:gd name="T5" fmla="*/ 0 h 1928"/>
                  <a:gd name="T6" fmla="*/ 1688 w 2048"/>
                  <a:gd name="T7" fmla="*/ 120 h 1928"/>
                  <a:gd name="T8" fmla="*/ 1328 w 2048"/>
                  <a:gd name="T9" fmla="*/ 300 h 1928"/>
                  <a:gd name="T10" fmla="*/ 420 w 2048"/>
                  <a:gd name="T11" fmla="*/ 360 h 1928"/>
                  <a:gd name="T12" fmla="*/ 390 w 2048"/>
                  <a:gd name="T13" fmla="*/ 1197 h 1928"/>
                  <a:gd name="T14" fmla="*/ 363 w 2048"/>
                  <a:gd name="T15" fmla="*/ 1325 h 1928"/>
                  <a:gd name="T16" fmla="*/ 300 w 2048"/>
                  <a:gd name="T17" fmla="*/ 1568 h 1928"/>
                  <a:gd name="T18" fmla="*/ 300 w 2048"/>
                  <a:gd name="T19" fmla="*/ 1688 h 1928"/>
                  <a:gd name="T20" fmla="*/ 120 w 2048"/>
                  <a:gd name="T21" fmla="*/ 1748 h 1928"/>
                  <a:gd name="T22" fmla="*/ 540 w 2048"/>
                  <a:gd name="T23" fmla="*/ 1688 h 1928"/>
                  <a:gd name="T24" fmla="*/ 1388 w 2048"/>
                  <a:gd name="T25" fmla="*/ 1928 h 1928"/>
                  <a:gd name="T26" fmla="*/ 1868 w 2048"/>
                  <a:gd name="T27" fmla="*/ 1928 h 1928"/>
                  <a:gd name="T28" fmla="*/ 2042 w 2048"/>
                  <a:gd name="T29" fmla="*/ 1688 h 1928"/>
                  <a:gd name="T30" fmla="*/ 1808 w 2048"/>
                  <a:gd name="T31" fmla="*/ 1628 h 1928"/>
                  <a:gd name="T32" fmla="*/ 2006 w 2048"/>
                  <a:gd name="T33" fmla="*/ 1568 h 1928"/>
                  <a:gd name="T34" fmla="*/ 1678 w 2048"/>
                  <a:gd name="T35" fmla="*/ 1274 h 1928"/>
                  <a:gd name="T36" fmla="*/ 434 w 2048"/>
                  <a:gd name="T37" fmla="*/ 1083 h 1928"/>
                  <a:gd name="T38" fmla="*/ 120 w 2048"/>
                  <a:gd name="T39" fmla="*/ 780 h 1928"/>
                  <a:gd name="T40" fmla="*/ 1328 w 2048"/>
                  <a:gd name="T41" fmla="*/ 480 h 1928"/>
                  <a:gd name="T42" fmla="*/ 1508 w 2048"/>
                  <a:gd name="T43" fmla="*/ 720 h 1928"/>
                  <a:gd name="T44" fmla="*/ 1688 w 2048"/>
                  <a:gd name="T45" fmla="*/ 780 h 1928"/>
                  <a:gd name="T46" fmla="*/ 1808 w 2048"/>
                  <a:gd name="T47" fmla="*/ 780 h 1928"/>
                  <a:gd name="T48" fmla="*/ 1988 w 2048"/>
                  <a:gd name="T49" fmla="*/ 600 h 1928"/>
                  <a:gd name="T50" fmla="*/ 1988 w 2048"/>
                  <a:gd name="T51" fmla="*/ 480 h 1928"/>
                  <a:gd name="T52" fmla="*/ 1808 w 2048"/>
                  <a:gd name="T53" fmla="*/ 360 h 1928"/>
                  <a:gd name="T54" fmla="*/ 1268 w 2048"/>
                  <a:gd name="T55" fmla="*/ 1688 h 1928"/>
                  <a:gd name="T56" fmla="*/ 1084 w 2048"/>
                  <a:gd name="T57" fmla="*/ 1628 h 1928"/>
                  <a:gd name="T58" fmla="*/ 1268 w 2048"/>
                  <a:gd name="T59" fmla="*/ 1568 h 1928"/>
                  <a:gd name="T60" fmla="*/ 1268 w 2048"/>
                  <a:gd name="T61" fmla="*/ 1688 h 1928"/>
                  <a:gd name="T62" fmla="*/ 1024 w 2048"/>
                  <a:gd name="T63" fmla="*/ 960 h 1928"/>
                  <a:gd name="T64" fmla="*/ 1448 w 2048"/>
                  <a:gd name="T65" fmla="*/ 1380 h 1928"/>
                  <a:gd name="T66" fmla="*/ 660 w 2048"/>
                  <a:gd name="T67" fmla="*/ 1440 h 1928"/>
                  <a:gd name="T68" fmla="*/ 606 w 2048"/>
                  <a:gd name="T69" fmla="*/ 1321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8" h="1928">
                    <a:moveTo>
                      <a:pt x="1988" y="360"/>
                    </a:moveTo>
                    <a:cubicBezTo>
                      <a:pt x="2021" y="360"/>
                      <a:pt x="2048" y="333"/>
                      <a:pt x="2048" y="300"/>
                    </a:cubicBezTo>
                    <a:cubicBezTo>
                      <a:pt x="2048" y="267"/>
                      <a:pt x="2021" y="240"/>
                      <a:pt x="1988" y="240"/>
                    </a:cubicBezTo>
                    <a:cubicBezTo>
                      <a:pt x="1808" y="240"/>
                      <a:pt x="1808" y="240"/>
                      <a:pt x="1808" y="240"/>
                    </a:cubicBezTo>
                    <a:cubicBezTo>
                      <a:pt x="1808" y="228"/>
                      <a:pt x="1808" y="48"/>
                      <a:pt x="1808" y="60"/>
                    </a:cubicBezTo>
                    <a:cubicBezTo>
                      <a:pt x="1808" y="27"/>
                      <a:pt x="1781" y="0"/>
                      <a:pt x="1748" y="0"/>
                    </a:cubicBezTo>
                    <a:cubicBezTo>
                      <a:pt x="1715" y="0"/>
                      <a:pt x="1688" y="27"/>
                      <a:pt x="1688" y="60"/>
                    </a:cubicBezTo>
                    <a:cubicBezTo>
                      <a:pt x="1688" y="120"/>
                      <a:pt x="1688" y="120"/>
                      <a:pt x="1688" y="120"/>
                    </a:cubicBezTo>
                    <a:cubicBezTo>
                      <a:pt x="1508" y="120"/>
                      <a:pt x="1508" y="120"/>
                      <a:pt x="1508" y="120"/>
                    </a:cubicBezTo>
                    <a:cubicBezTo>
                      <a:pt x="1409" y="120"/>
                      <a:pt x="1328" y="201"/>
                      <a:pt x="1328" y="300"/>
                    </a:cubicBezTo>
                    <a:cubicBezTo>
                      <a:pt x="1328" y="360"/>
                      <a:pt x="1328" y="360"/>
                      <a:pt x="1328" y="360"/>
                    </a:cubicBezTo>
                    <a:cubicBezTo>
                      <a:pt x="420" y="360"/>
                      <a:pt x="420" y="360"/>
                      <a:pt x="420" y="360"/>
                    </a:cubicBezTo>
                    <a:cubicBezTo>
                      <a:pt x="188" y="360"/>
                      <a:pt x="0" y="548"/>
                      <a:pt x="0" y="780"/>
                    </a:cubicBezTo>
                    <a:cubicBezTo>
                      <a:pt x="0" y="1001"/>
                      <a:pt x="173" y="1181"/>
                      <a:pt x="390" y="1197"/>
                    </a:cubicBezTo>
                    <a:cubicBezTo>
                      <a:pt x="383" y="1222"/>
                      <a:pt x="375" y="1247"/>
                      <a:pt x="371" y="1273"/>
                    </a:cubicBezTo>
                    <a:cubicBezTo>
                      <a:pt x="367" y="1291"/>
                      <a:pt x="365" y="1308"/>
                      <a:pt x="363" y="1325"/>
                    </a:cubicBezTo>
                    <a:cubicBezTo>
                      <a:pt x="244" y="1348"/>
                      <a:pt x="151" y="1450"/>
                      <a:pt x="127" y="1568"/>
                    </a:cubicBezTo>
                    <a:cubicBezTo>
                      <a:pt x="300" y="1568"/>
                      <a:pt x="300" y="1568"/>
                      <a:pt x="300" y="1568"/>
                    </a:cubicBezTo>
                    <a:cubicBezTo>
                      <a:pt x="333" y="1568"/>
                      <a:pt x="360" y="1595"/>
                      <a:pt x="360" y="1628"/>
                    </a:cubicBezTo>
                    <a:cubicBezTo>
                      <a:pt x="360" y="1661"/>
                      <a:pt x="333" y="1688"/>
                      <a:pt x="300" y="1688"/>
                    </a:cubicBezTo>
                    <a:cubicBezTo>
                      <a:pt x="120" y="1688"/>
                      <a:pt x="120" y="1688"/>
                      <a:pt x="120" y="1688"/>
                    </a:cubicBezTo>
                    <a:cubicBezTo>
                      <a:pt x="120" y="1748"/>
                      <a:pt x="120" y="1748"/>
                      <a:pt x="120" y="1748"/>
                    </a:cubicBezTo>
                    <a:cubicBezTo>
                      <a:pt x="120" y="1847"/>
                      <a:pt x="201" y="1928"/>
                      <a:pt x="300" y="1928"/>
                    </a:cubicBezTo>
                    <a:cubicBezTo>
                      <a:pt x="300" y="1796"/>
                      <a:pt x="408" y="1688"/>
                      <a:pt x="540" y="1688"/>
                    </a:cubicBezTo>
                    <a:cubicBezTo>
                      <a:pt x="672" y="1688"/>
                      <a:pt x="780" y="1796"/>
                      <a:pt x="780" y="1928"/>
                    </a:cubicBezTo>
                    <a:cubicBezTo>
                      <a:pt x="1388" y="1928"/>
                      <a:pt x="1388" y="1928"/>
                      <a:pt x="1388" y="1928"/>
                    </a:cubicBezTo>
                    <a:cubicBezTo>
                      <a:pt x="1388" y="1796"/>
                      <a:pt x="1496" y="1688"/>
                      <a:pt x="1628" y="1688"/>
                    </a:cubicBezTo>
                    <a:cubicBezTo>
                      <a:pt x="1760" y="1688"/>
                      <a:pt x="1868" y="1796"/>
                      <a:pt x="1868" y="1928"/>
                    </a:cubicBezTo>
                    <a:cubicBezTo>
                      <a:pt x="1967" y="1928"/>
                      <a:pt x="2048" y="1847"/>
                      <a:pt x="2048" y="1748"/>
                    </a:cubicBezTo>
                    <a:cubicBezTo>
                      <a:pt x="2048" y="1728"/>
                      <a:pt x="2045" y="1708"/>
                      <a:pt x="2042" y="1688"/>
                    </a:cubicBezTo>
                    <a:cubicBezTo>
                      <a:pt x="1868" y="1688"/>
                      <a:pt x="1868" y="1688"/>
                      <a:pt x="1868" y="1688"/>
                    </a:cubicBezTo>
                    <a:cubicBezTo>
                      <a:pt x="1835" y="1688"/>
                      <a:pt x="1808" y="1661"/>
                      <a:pt x="1808" y="1628"/>
                    </a:cubicBezTo>
                    <a:cubicBezTo>
                      <a:pt x="1808" y="1595"/>
                      <a:pt x="1835" y="1568"/>
                      <a:pt x="1868" y="1568"/>
                    </a:cubicBezTo>
                    <a:cubicBezTo>
                      <a:pt x="2006" y="1568"/>
                      <a:pt x="2006" y="1568"/>
                      <a:pt x="2006" y="1568"/>
                    </a:cubicBezTo>
                    <a:cubicBezTo>
                      <a:pt x="1946" y="1443"/>
                      <a:pt x="1827" y="1343"/>
                      <a:pt x="1685" y="1324"/>
                    </a:cubicBezTo>
                    <a:cubicBezTo>
                      <a:pt x="1683" y="1307"/>
                      <a:pt x="1681" y="1290"/>
                      <a:pt x="1678" y="1274"/>
                    </a:cubicBezTo>
                    <a:cubicBezTo>
                      <a:pt x="1625" y="953"/>
                      <a:pt x="1348" y="720"/>
                      <a:pt x="1024" y="720"/>
                    </a:cubicBezTo>
                    <a:cubicBezTo>
                      <a:pt x="768" y="720"/>
                      <a:pt x="543" y="866"/>
                      <a:pt x="434" y="1083"/>
                    </a:cubicBezTo>
                    <a:cubicBezTo>
                      <a:pt x="429" y="1082"/>
                      <a:pt x="425" y="1080"/>
                      <a:pt x="420" y="1080"/>
                    </a:cubicBezTo>
                    <a:cubicBezTo>
                      <a:pt x="254" y="1080"/>
                      <a:pt x="120" y="946"/>
                      <a:pt x="120" y="780"/>
                    </a:cubicBezTo>
                    <a:cubicBezTo>
                      <a:pt x="120" y="614"/>
                      <a:pt x="254" y="480"/>
                      <a:pt x="420" y="480"/>
                    </a:cubicBezTo>
                    <a:cubicBezTo>
                      <a:pt x="1328" y="480"/>
                      <a:pt x="1328" y="480"/>
                      <a:pt x="1328" y="480"/>
                    </a:cubicBezTo>
                    <a:cubicBezTo>
                      <a:pt x="1328" y="540"/>
                      <a:pt x="1328" y="540"/>
                      <a:pt x="1328" y="540"/>
                    </a:cubicBezTo>
                    <a:cubicBezTo>
                      <a:pt x="1328" y="639"/>
                      <a:pt x="1409" y="720"/>
                      <a:pt x="1508" y="720"/>
                    </a:cubicBezTo>
                    <a:cubicBezTo>
                      <a:pt x="1688" y="720"/>
                      <a:pt x="1688" y="720"/>
                      <a:pt x="1688" y="720"/>
                    </a:cubicBezTo>
                    <a:cubicBezTo>
                      <a:pt x="1688" y="780"/>
                      <a:pt x="1688" y="780"/>
                      <a:pt x="1688" y="780"/>
                    </a:cubicBezTo>
                    <a:cubicBezTo>
                      <a:pt x="1688" y="813"/>
                      <a:pt x="1715" y="840"/>
                      <a:pt x="1748" y="840"/>
                    </a:cubicBezTo>
                    <a:cubicBezTo>
                      <a:pt x="1781" y="840"/>
                      <a:pt x="1808" y="813"/>
                      <a:pt x="1808" y="780"/>
                    </a:cubicBezTo>
                    <a:cubicBezTo>
                      <a:pt x="1808" y="768"/>
                      <a:pt x="1808" y="588"/>
                      <a:pt x="1808" y="600"/>
                    </a:cubicBezTo>
                    <a:cubicBezTo>
                      <a:pt x="1988" y="600"/>
                      <a:pt x="1988" y="600"/>
                      <a:pt x="1988" y="600"/>
                    </a:cubicBezTo>
                    <a:cubicBezTo>
                      <a:pt x="2021" y="600"/>
                      <a:pt x="2048" y="573"/>
                      <a:pt x="2048" y="540"/>
                    </a:cubicBezTo>
                    <a:cubicBezTo>
                      <a:pt x="2048" y="507"/>
                      <a:pt x="2021" y="480"/>
                      <a:pt x="1988" y="480"/>
                    </a:cubicBezTo>
                    <a:cubicBezTo>
                      <a:pt x="1808" y="480"/>
                      <a:pt x="1808" y="480"/>
                      <a:pt x="1808" y="480"/>
                    </a:cubicBezTo>
                    <a:cubicBezTo>
                      <a:pt x="1808" y="360"/>
                      <a:pt x="1808" y="360"/>
                      <a:pt x="1808" y="360"/>
                    </a:cubicBezTo>
                    <a:lnTo>
                      <a:pt x="1988" y="360"/>
                    </a:lnTo>
                    <a:close/>
                    <a:moveTo>
                      <a:pt x="1268" y="1688"/>
                    </a:moveTo>
                    <a:cubicBezTo>
                      <a:pt x="1144" y="1688"/>
                      <a:pt x="1144" y="1688"/>
                      <a:pt x="1144" y="1688"/>
                    </a:cubicBezTo>
                    <a:cubicBezTo>
                      <a:pt x="1111" y="1688"/>
                      <a:pt x="1084" y="1661"/>
                      <a:pt x="1084" y="1628"/>
                    </a:cubicBezTo>
                    <a:cubicBezTo>
                      <a:pt x="1084" y="1595"/>
                      <a:pt x="1111" y="1568"/>
                      <a:pt x="1144" y="1568"/>
                    </a:cubicBezTo>
                    <a:cubicBezTo>
                      <a:pt x="1268" y="1568"/>
                      <a:pt x="1268" y="1568"/>
                      <a:pt x="1268" y="1568"/>
                    </a:cubicBezTo>
                    <a:cubicBezTo>
                      <a:pt x="1301" y="1568"/>
                      <a:pt x="1328" y="1595"/>
                      <a:pt x="1328" y="1628"/>
                    </a:cubicBezTo>
                    <a:cubicBezTo>
                      <a:pt x="1328" y="1661"/>
                      <a:pt x="1301" y="1688"/>
                      <a:pt x="1268" y="1688"/>
                    </a:cubicBezTo>
                    <a:close/>
                    <a:moveTo>
                      <a:pt x="606" y="1321"/>
                    </a:moveTo>
                    <a:cubicBezTo>
                      <a:pt x="640" y="1109"/>
                      <a:pt x="814" y="960"/>
                      <a:pt x="1024" y="960"/>
                    </a:cubicBezTo>
                    <a:cubicBezTo>
                      <a:pt x="1230" y="960"/>
                      <a:pt x="1407" y="1108"/>
                      <a:pt x="1441" y="1312"/>
                    </a:cubicBezTo>
                    <a:cubicBezTo>
                      <a:pt x="1446" y="1341"/>
                      <a:pt x="1448" y="1360"/>
                      <a:pt x="1448" y="1380"/>
                    </a:cubicBezTo>
                    <a:cubicBezTo>
                      <a:pt x="1448" y="1413"/>
                      <a:pt x="1421" y="1440"/>
                      <a:pt x="1388" y="1440"/>
                    </a:cubicBezTo>
                    <a:cubicBezTo>
                      <a:pt x="660" y="1440"/>
                      <a:pt x="660" y="1440"/>
                      <a:pt x="660" y="1440"/>
                    </a:cubicBezTo>
                    <a:cubicBezTo>
                      <a:pt x="627" y="1440"/>
                      <a:pt x="600" y="1413"/>
                      <a:pt x="600" y="1380"/>
                    </a:cubicBezTo>
                    <a:cubicBezTo>
                      <a:pt x="600" y="1361"/>
                      <a:pt x="602" y="1341"/>
                      <a:pt x="606" y="13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Oval 24"/>
              <p:cNvSpPr>
                <a:spLocks noChangeArrowheads="1"/>
              </p:cNvSpPr>
              <p:nvPr/>
            </p:nvSpPr>
            <p:spPr bwMode="auto">
              <a:xfrm>
                <a:off x="-2547938" y="3302000"/>
                <a:ext cx="241300" cy="241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Oval 25"/>
              <p:cNvSpPr>
                <a:spLocks noChangeArrowheads="1"/>
              </p:cNvSpPr>
              <p:nvPr/>
            </p:nvSpPr>
            <p:spPr bwMode="auto">
              <a:xfrm>
                <a:off x="-1452563" y="3302000"/>
                <a:ext cx="241300" cy="241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Freeform 26"/>
              <p:cNvSpPr>
                <a:spLocks/>
              </p:cNvSpPr>
              <p:nvPr/>
            </p:nvSpPr>
            <p:spPr bwMode="auto">
              <a:xfrm>
                <a:off x="-2236788" y="2574925"/>
                <a:ext cx="236538" cy="234950"/>
              </a:xfrm>
              <a:custGeom>
                <a:avLst/>
                <a:gdLst>
                  <a:gd name="T0" fmla="*/ 236 w 236"/>
                  <a:gd name="T1" fmla="*/ 0 h 233"/>
                  <a:gd name="T2" fmla="*/ 0 w 236"/>
                  <a:gd name="T3" fmla="*/ 233 h 233"/>
                  <a:gd name="T4" fmla="*/ 236 w 236"/>
                  <a:gd name="T5" fmla="*/ 233 h 233"/>
                  <a:gd name="T6" fmla="*/ 236 w 236"/>
                  <a:gd name="T7" fmla="*/ 0 h 233"/>
                </a:gdLst>
                <a:ahLst/>
                <a:cxnLst>
                  <a:cxn ang="0">
                    <a:pos x="T0" y="T1"/>
                  </a:cxn>
                  <a:cxn ang="0">
                    <a:pos x="T2" y="T3"/>
                  </a:cxn>
                  <a:cxn ang="0">
                    <a:pos x="T4" y="T5"/>
                  </a:cxn>
                  <a:cxn ang="0">
                    <a:pos x="T6" y="T7"/>
                  </a:cxn>
                </a:cxnLst>
                <a:rect l="0" t="0" r="r" b="b"/>
                <a:pathLst>
                  <a:path w="236" h="233">
                    <a:moveTo>
                      <a:pt x="236" y="0"/>
                    </a:moveTo>
                    <a:cubicBezTo>
                      <a:pt x="122" y="23"/>
                      <a:pt x="28" y="111"/>
                      <a:pt x="0" y="233"/>
                    </a:cubicBezTo>
                    <a:cubicBezTo>
                      <a:pt x="236" y="233"/>
                      <a:pt x="236" y="233"/>
                      <a:pt x="236" y="233"/>
                    </a:cubicBezTo>
                    <a:lnTo>
                      <a:pt x="2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27"/>
              <p:cNvSpPr>
                <a:spLocks/>
              </p:cNvSpPr>
              <p:nvPr/>
            </p:nvSpPr>
            <p:spPr bwMode="auto">
              <a:xfrm>
                <a:off x="-1879600" y="2574925"/>
                <a:ext cx="238125" cy="234950"/>
              </a:xfrm>
              <a:custGeom>
                <a:avLst/>
                <a:gdLst>
                  <a:gd name="T0" fmla="*/ 0 w 236"/>
                  <a:gd name="T1" fmla="*/ 0 h 233"/>
                  <a:gd name="T2" fmla="*/ 0 w 236"/>
                  <a:gd name="T3" fmla="*/ 233 h 233"/>
                  <a:gd name="T4" fmla="*/ 236 w 236"/>
                  <a:gd name="T5" fmla="*/ 233 h 233"/>
                  <a:gd name="T6" fmla="*/ 0 w 236"/>
                  <a:gd name="T7" fmla="*/ 0 h 233"/>
                </a:gdLst>
                <a:ahLst/>
                <a:cxnLst>
                  <a:cxn ang="0">
                    <a:pos x="T0" y="T1"/>
                  </a:cxn>
                  <a:cxn ang="0">
                    <a:pos x="T2" y="T3"/>
                  </a:cxn>
                  <a:cxn ang="0">
                    <a:pos x="T4" y="T5"/>
                  </a:cxn>
                  <a:cxn ang="0">
                    <a:pos x="T6" y="T7"/>
                  </a:cxn>
                </a:cxnLst>
                <a:rect l="0" t="0" r="r" b="b"/>
                <a:pathLst>
                  <a:path w="236" h="233">
                    <a:moveTo>
                      <a:pt x="0" y="0"/>
                    </a:moveTo>
                    <a:cubicBezTo>
                      <a:pt x="0" y="233"/>
                      <a:pt x="0" y="233"/>
                      <a:pt x="0" y="233"/>
                    </a:cubicBezTo>
                    <a:cubicBezTo>
                      <a:pt x="236" y="233"/>
                      <a:pt x="236" y="233"/>
                      <a:pt x="236" y="233"/>
                    </a:cubicBezTo>
                    <a:cubicBezTo>
                      <a:pt x="211" y="113"/>
                      <a:pt x="115"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spTree>
    <p:extLst>
      <p:ext uri="{BB962C8B-B14F-4D97-AF65-F5344CB8AC3E}">
        <p14:creationId xmlns:p14="http://schemas.microsoft.com/office/powerpoint/2010/main" val="1374470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60" y="1042919"/>
            <a:ext cx="8400754" cy="253916"/>
          </a:xfrm>
          <a:prstGeom prst="rect">
            <a:avLst/>
          </a:prstGeom>
        </p:spPr>
        <p:txBody>
          <a:bodyPr wrap="square" lIns="69668" tIns="34835" rIns="69668" bIns="34835">
            <a:spAutoFit/>
          </a:bodyPr>
          <a:lstStyle/>
          <a:p>
            <a:pPr algn="just"/>
            <a:r>
              <a:rPr lang="en-US" sz="1200" dirty="0">
                <a:solidFill>
                  <a:srgbClr val="595959"/>
                </a:solidFill>
                <a:latin typeface="Arial" pitchFamily="34" charset="0"/>
                <a:cs typeface="Arial" pitchFamily="34" charset="0"/>
              </a:rPr>
              <a:t>ICT trends that will redefine the Business Strategy of all the key players not wanting to become obsolete tomorrow!</a:t>
            </a:r>
          </a:p>
        </p:txBody>
      </p:sp>
      <p:pic>
        <p:nvPicPr>
          <p:cNvPr id="3074" name="Picture 2" descr="Image result for cloud technology icon"/>
          <p:cNvPicPr>
            <a:picLocks noChangeAspect="1" noChangeArrowheads="1"/>
          </p:cNvPicPr>
          <p:nvPr/>
        </p:nvPicPr>
        <p:blipFill>
          <a:blip r:embed="rId3" cstate="print"/>
          <a:srcRect/>
          <a:stretch>
            <a:fillRect/>
          </a:stretch>
        </p:blipFill>
        <p:spPr bwMode="auto">
          <a:xfrm>
            <a:off x="640757" y="1411022"/>
            <a:ext cx="999959" cy="548415"/>
          </a:xfrm>
          <a:prstGeom prst="rect">
            <a:avLst/>
          </a:prstGeom>
          <a:noFill/>
        </p:spPr>
      </p:pic>
      <p:pic>
        <p:nvPicPr>
          <p:cNvPr id="3076" name="Picture 4" descr="Image result for iot icon"/>
          <p:cNvPicPr>
            <a:picLocks noChangeAspect="1" noChangeArrowheads="1"/>
          </p:cNvPicPr>
          <p:nvPr/>
        </p:nvPicPr>
        <p:blipFill>
          <a:blip r:embed="rId4" cstate="print"/>
          <a:srcRect/>
          <a:stretch>
            <a:fillRect/>
          </a:stretch>
        </p:blipFill>
        <p:spPr bwMode="auto">
          <a:xfrm>
            <a:off x="4307389" y="1435950"/>
            <a:ext cx="511343" cy="498559"/>
          </a:xfrm>
          <a:prstGeom prst="rect">
            <a:avLst/>
          </a:prstGeom>
          <a:noFill/>
        </p:spPr>
      </p:pic>
      <p:sp>
        <p:nvSpPr>
          <p:cNvPr id="3078" name="AutoShape 6" descr="Image result for security"/>
          <p:cNvSpPr>
            <a:spLocks noChangeAspect="1" noChangeArrowheads="1"/>
          </p:cNvSpPr>
          <p:nvPr/>
        </p:nvSpPr>
        <p:spPr bwMode="auto">
          <a:xfrm>
            <a:off x="119674" y="-108346"/>
            <a:ext cx="234462" cy="228601"/>
          </a:xfrm>
          <a:prstGeom prst="rect">
            <a:avLst/>
          </a:prstGeom>
          <a:noFill/>
        </p:spPr>
        <p:txBody>
          <a:bodyPr vert="horz" wrap="square" lIns="69668" tIns="34835" rIns="69668" bIns="34835" numCol="1" anchor="t" anchorCtr="0" compatLnSpc="1">
            <a:prstTxWarp prst="textNoShape">
              <a:avLst/>
            </a:prstTxWarp>
          </a:bodyPr>
          <a:lstStyle/>
          <a:p>
            <a:endParaRPr lang="en-US" dirty="0"/>
          </a:p>
        </p:txBody>
      </p:sp>
      <p:pic>
        <p:nvPicPr>
          <p:cNvPr id="3080" name="Picture 8" descr="Image result for security"/>
          <p:cNvPicPr>
            <a:picLocks noChangeAspect="1" noChangeArrowheads="1"/>
          </p:cNvPicPr>
          <p:nvPr/>
        </p:nvPicPr>
        <p:blipFill>
          <a:blip r:embed="rId5" cstate="print"/>
          <a:srcRect/>
          <a:stretch>
            <a:fillRect/>
          </a:stretch>
        </p:blipFill>
        <p:spPr bwMode="auto">
          <a:xfrm>
            <a:off x="2499865" y="1404973"/>
            <a:ext cx="702321" cy="560513"/>
          </a:xfrm>
          <a:prstGeom prst="rect">
            <a:avLst/>
          </a:prstGeom>
          <a:noFill/>
        </p:spPr>
      </p:pic>
      <p:pic>
        <p:nvPicPr>
          <p:cNvPr id="3082" name="Picture 10" descr="Image result for managed it services"/>
          <p:cNvPicPr>
            <a:picLocks noChangeAspect="1" noChangeArrowheads="1"/>
          </p:cNvPicPr>
          <p:nvPr/>
        </p:nvPicPr>
        <p:blipFill>
          <a:blip r:embed="rId6" cstate="print"/>
          <a:srcRect/>
          <a:stretch>
            <a:fillRect/>
          </a:stretch>
        </p:blipFill>
        <p:spPr bwMode="auto">
          <a:xfrm>
            <a:off x="7656260" y="1454803"/>
            <a:ext cx="661737" cy="460853"/>
          </a:xfrm>
          <a:prstGeom prst="rect">
            <a:avLst/>
          </a:prstGeom>
          <a:noFill/>
        </p:spPr>
      </p:pic>
      <p:pic>
        <p:nvPicPr>
          <p:cNvPr id="3084" name="Picture 12" descr="Image result for mobile technology"/>
          <p:cNvPicPr>
            <a:picLocks noChangeAspect="1" noChangeArrowheads="1"/>
          </p:cNvPicPr>
          <p:nvPr/>
        </p:nvPicPr>
        <p:blipFill>
          <a:blip r:embed="rId7" cstate="print"/>
          <a:srcRect/>
          <a:stretch>
            <a:fillRect/>
          </a:stretch>
        </p:blipFill>
        <p:spPr bwMode="auto">
          <a:xfrm>
            <a:off x="6049503" y="1417719"/>
            <a:ext cx="451185" cy="535020"/>
          </a:xfrm>
          <a:prstGeom prst="rect">
            <a:avLst/>
          </a:prstGeom>
          <a:noFill/>
        </p:spPr>
      </p:pic>
      <p:sp>
        <p:nvSpPr>
          <p:cNvPr id="11" name="TextBox 10"/>
          <p:cNvSpPr txBox="1"/>
          <p:nvPr/>
        </p:nvSpPr>
        <p:spPr>
          <a:xfrm>
            <a:off x="613198" y="2117671"/>
            <a:ext cx="1055077" cy="239644"/>
          </a:xfrm>
          <a:prstGeom prst="rect">
            <a:avLst/>
          </a:prstGeom>
          <a:noFill/>
        </p:spPr>
        <p:txBody>
          <a:bodyPr wrap="square" lIns="69668" tIns="34835" rIns="69668" bIns="34835" rtlCol="0">
            <a:spAutoFit/>
          </a:bodyPr>
          <a:lstStyle/>
          <a:p>
            <a:pPr algn="ctr"/>
            <a:r>
              <a:rPr lang="en-US" sz="1100" b="1" dirty="0">
                <a:solidFill>
                  <a:srgbClr val="595959"/>
                </a:solidFill>
                <a:latin typeface="Arial" pitchFamily="34" charset="0"/>
                <a:cs typeface="Arial" pitchFamily="34" charset="0"/>
              </a:rPr>
              <a:t>CLOUD</a:t>
            </a:r>
          </a:p>
        </p:txBody>
      </p:sp>
      <p:sp>
        <p:nvSpPr>
          <p:cNvPr id="12" name="TextBox 11"/>
          <p:cNvSpPr txBox="1"/>
          <p:nvPr/>
        </p:nvSpPr>
        <p:spPr>
          <a:xfrm>
            <a:off x="2168769" y="2117671"/>
            <a:ext cx="1055077" cy="239644"/>
          </a:xfrm>
          <a:prstGeom prst="rect">
            <a:avLst/>
          </a:prstGeom>
          <a:noFill/>
        </p:spPr>
        <p:txBody>
          <a:bodyPr wrap="square" lIns="69668" tIns="34835" rIns="69668" bIns="34835" rtlCol="0">
            <a:spAutoFit/>
          </a:bodyPr>
          <a:lstStyle/>
          <a:p>
            <a:pPr algn="ctr"/>
            <a:r>
              <a:rPr lang="en-US" sz="1100" b="1" dirty="0">
                <a:solidFill>
                  <a:srgbClr val="595959"/>
                </a:solidFill>
                <a:latin typeface="Arial" pitchFamily="34" charset="0"/>
                <a:cs typeface="Arial" pitchFamily="34" charset="0"/>
              </a:rPr>
              <a:t>SECURITY</a:t>
            </a:r>
          </a:p>
        </p:txBody>
      </p:sp>
      <p:sp>
        <p:nvSpPr>
          <p:cNvPr id="13" name="TextBox 12"/>
          <p:cNvSpPr txBox="1"/>
          <p:nvPr/>
        </p:nvSpPr>
        <p:spPr>
          <a:xfrm>
            <a:off x="4035522" y="2117671"/>
            <a:ext cx="1055077" cy="239627"/>
          </a:xfrm>
          <a:prstGeom prst="rect">
            <a:avLst/>
          </a:prstGeom>
          <a:noFill/>
        </p:spPr>
        <p:txBody>
          <a:bodyPr wrap="square" lIns="69668" tIns="34835" rIns="69668" bIns="34835" rtlCol="0">
            <a:spAutoFit/>
          </a:bodyPr>
          <a:lstStyle/>
          <a:p>
            <a:pPr algn="ctr"/>
            <a:r>
              <a:rPr lang="en-US" sz="1100" b="1" dirty="0">
                <a:solidFill>
                  <a:srgbClr val="595959"/>
                </a:solidFill>
                <a:latin typeface="Arial" pitchFamily="34" charset="0"/>
                <a:cs typeface="Arial" pitchFamily="34" charset="0"/>
              </a:rPr>
              <a:t>IoT </a:t>
            </a:r>
          </a:p>
        </p:txBody>
      </p:sp>
      <p:sp>
        <p:nvSpPr>
          <p:cNvPr id="14" name="TextBox 13"/>
          <p:cNvSpPr txBox="1"/>
          <p:nvPr/>
        </p:nvSpPr>
        <p:spPr>
          <a:xfrm>
            <a:off x="5747557" y="2117671"/>
            <a:ext cx="1055077" cy="239644"/>
          </a:xfrm>
          <a:prstGeom prst="rect">
            <a:avLst/>
          </a:prstGeom>
          <a:noFill/>
        </p:spPr>
        <p:txBody>
          <a:bodyPr wrap="square" lIns="69668" tIns="34835" rIns="69668" bIns="34835" rtlCol="0">
            <a:spAutoFit/>
          </a:bodyPr>
          <a:lstStyle/>
          <a:p>
            <a:pPr algn="ctr"/>
            <a:r>
              <a:rPr lang="en-US" sz="1100" b="1" dirty="0">
                <a:solidFill>
                  <a:srgbClr val="595959"/>
                </a:solidFill>
                <a:latin typeface="Arial" pitchFamily="34" charset="0"/>
                <a:cs typeface="Arial" pitchFamily="34" charset="0"/>
              </a:rPr>
              <a:t>MOBILE </a:t>
            </a:r>
          </a:p>
        </p:txBody>
      </p:sp>
      <p:sp>
        <p:nvSpPr>
          <p:cNvPr id="15" name="TextBox 14"/>
          <p:cNvSpPr txBox="1"/>
          <p:nvPr/>
        </p:nvSpPr>
        <p:spPr>
          <a:xfrm>
            <a:off x="7205112" y="2117671"/>
            <a:ext cx="1564033" cy="408905"/>
          </a:xfrm>
          <a:prstGeom prst="rect">
            <a:avLst/>
          </a:prstGeom>
          <a:noFill/>
        </p:spPr>
        <p:txBody>
          <a:bodyPr wrap="square" lIns="69668" tIns="34835" rIns="69668" bIns="34835" rtlCol="0">
            <a:spAutoFit/>
          </a:bodyPr>
          <a:lstStyle/>
          <a:p>
            <a:pPr algn="ctr"/>
            <a:r>
              <a:rPr lang="en-US" sz="1100" b="1" dirty="0">
                <a:solidFill>
                  <a:srgbClr val="595959"/>
                </a:solidFill>
                <a:latin typeface="Arial" pitchFamily="34" charset="0"/>
                <a:cs typeface="Arial" pitchFamily="34" charset="0"/>
              </a:rPr>
              <a:t>REMOTE MANAGED SERVICES </a:t>
            </a:r>
          </a:p>
        </p:txBody>
      </p:sp>
      <p:sp>
        <p:nvSpPr>
          <p:cNvPr id="16" name="TextBox 15"/>
          <p:cNvSpPr txBox="1"/>
          <p:nvPr/>
        </p:nvSpPr>
        <p:spPr>
          <a:xfrm>
            <a:off x="3776460" y="2601163"/>
            <a:ext cx="1573200" cy="2088000"/>
          </a:xfrm>
          <a:prstGeom prst="rect">
            <a:avLst/>
          </a:prstGeom>
          <a:solidFill>
            <a:srgbClr val="B3A3C8">
              <a:alpha val="50000"/>
            </a:srgbClr>
          </a:solidFill>
        </p:spPr>
        <p:txBody>
          <a:bodyPr wrap="square" lIns="36000" tIns="36000" rIns="36000" bIns="34835" rtlCol="0">
            <a:noAutofit/>
          </a:bodyPr>
          <a:lstStyle/>
          <a:p>
            <a:pPr marL="108000" lvl="1" indent="-108000">
              <a:lnSpc>
                <a:spcPct val="90000"/>
              </a:lnSpc>
              <a:spcBef>
                <a:spcPts val="600"/>
              </a:spcBef>
              <a:spcAft>
                <a:spcPct val="15000"/>
              </a:spcAft>
              <a:buFont typeface="Arial" pitchFamily="34" charset="0"/>
              <a:buChar char="•"/>
            </a:pPr>
            <a:r>
              <a:rPr lang="en-US" sz="1100" dirty="0">
                <a:solidFill>
                  <a:srgbClr val="595959"/>
                </a:solidFill>
                <a:latin typeface="Trebuchet MS" pitchFamily="34" charset="0"/>
              </a:rPr>
              <a:t>‘Internet of vehicles’ &amp; connected cars have entered the foray </a:t>
            </a:r>
          </a:p>
          <a:p>
            <a:pPr marL="108000" lvl="1" indent="-108000">
              <a:lnSpc>
                <a:spcPct val="90000"/>
              </a:lnSpc>
              <a:spcBef>
                <a:spcPts val="600"/>
              </a:spcBef>
              <a:spcAft>
                <a:spcPct val="15000"/>
              </a:spcAft>
              <a:buFont typeface="Arial" pitchFamily="34" charset="0"/>
              <a:buChar char="•"/>
            </a:pPr>
            <a:r>
              <a:rPr lang="en-US" sz="1100" dirty="0">
                <a:solidFill>
                  <a:srgbClr val="595959"/>
                </a:solidFill>
                <a:latin typeface="Trebuchet MS" pitchFamily="34" charset="0"/>
              </a:rPr>
              <a:t>Connected vehicles (to the internet) to be the next big ‘thing’, with steady adoption in the next 4 years </a:t>
            </a:r>
          </a:p>
        </p:txBody>
      </p:sp>
      <p:sp>
        <p:nvSpPr>
          <p:cNvPr id="17" name="TextBox 16"/>
          <p:cNvSpPr txBox="1"/>
          <p:nvPr/>
        </p:nvSpPr>
        <p:spPr>
          <a:xfrm>
            <a:off x="354136" y="2601163"/>
            <a:ext cx="1573200" cy="2088000"/>
          </a:xfrm>
          <a:prstGeom prst="rect">
            <a:avLst/>
          </a:prstGeom>
          <a:solidFill>
            <a:srgbClr val="8FB4E0">
              <a:alpha val="50000"/>
            </a:srgbClr>
          </a:solidFill>
        </p:spPr>
        <p:txBody>
          <a:bodyPr wrap="square" lIns="36000" tIns="36000" rIns="36000" bIns="34835" rtlCol="0">
            <a:noAutofit/>
          </a:bodyPr>
          <a:lstStyle/>
          <a:p>
            <a:pPr marL="108000" lvl="1" indent="-108000">
              <a:lnSpc>
                <a:spcPct val="90000"/>
              </a:lnSpc>
              <a:spcBef>
                <a:spcPts val="600"/>
              </a:spcBef>
              <a:spcAft>
                <a:spcPct val="15000"/>
              </a:spcAft>
              <a:buFont typeface="Arial" pitchFamily="34" charset="0"/>
              <a:buChar char="•"/>
            </a:pPr>
            <a:r>
              <a:rPr lang="en-US" sz="1100" dirty="0">
                <a:solidFill>
                  <a:srgbClr val="595959"/>
                </a:solidFill>
                <a:latin typeface="Trebuchet MS" pitchFamily="34" charset="0"/>
              </a:rPr>
              <a:t>PaaS, IaaS to aid Advanced Analytics, ML &amp; Big Data</a:t>
            </a:r>
          </a:p>
          <a:p>
            <a:pPr marL="108000" lvl="1" indent="-108000">
              <a:lnSpc>
                <a:spcPct val="90000"/>
              </a:lnSpc>
              <a:spcBef>
                <a:spcPts val="600"/>
              </a:spcBef>
              <a:spcAft>
                <a:spcPct val="15000"/>
              </a:spcAft>
              <a:buFont typeface="Arial" pitchFamily="34" charset="0"/>
              <a:buChar char="•"/>
            </a:pPr>
            <a:r>
              <a:rPr lang="en-US" sz="1100" dirty="0">
                <a:solidFill>
                  <a:srgbClr val="595959"/>
                </a:solidFill>
                <a:latin typeface="Trebuchet MS" pitchFamily="34" charset="0"/>
              </a:rPr>
              <a:t>Enablement of ‘Voice of customer ‘ programs to collect customer feedback</a:t>
            </a:r>
          </a:p>
          <a:p>
            <a:pPr marL="108000" lvl="1" indent="-108000">
              <a:lnSpc>
                <a:spcPct val="90000"/>
              </a:lnSpc>
              <a:spcBef>
                <a:spcPts val="600"/>
              </a:spcBef>
              <a:spcAft>
                <a:spcPct val="15000"/>
              </a:spcAft>
              <a:buFont typeface="Arial" pitchFamily="34" charset="0"/>
              <a:buChar char="•"/>
            </a:pPr>
            <a:r>
              <a:rPr lang="en-US" sz="1100" dirty="0">
                <a:solidFill>
                  <a:srgbClr val="595959"/>
                </a:solidFill>
                <a:latin typeface="Trebuchet MS" pitchFamily="34" charset="0"/>
              </a:rPr>
              <a:t>Improved visibility, transparency &amp; adaptability</a:t>
            </a:r>
          </a:p>
        </p:txBody>
      </p:sp>
      <p:sp>
        <p:nvSpPr>
          <p:cNvPr id="18" name="TextBox 17"/>
          <p:cNvSpPr txBox="1"/>
          <p:nvPr/>
        </p:nvSpPr>
        <p:spPr>
          <a:xfrm>
            <a:off x="2065298" y="2601163"/>
            <a:ext cx="1571454" cy="2087463"/>
          </a:xfrm>
          <a:prstGeom prst="rect">
            <a:avLst/>
          </a:prstGeom>
          <a:solidFill>
            <a:srgbClr val="E7B8B7">
              <a:alpha val="50000"/>
            </a:srgbClr>
          </a:solidFill>
        </p:spPr>
        <p:txBody>
          <a:bodyPr wrap="square" lIns="36000" tIns="36000" rIns="36000" bIns="34835" rtlCol="0">
            <a:noAutofit/>
          </a:bodyPr>
          <a:lstStyle/>
          <a:p>
            <a:pPr marL="108000" lvl="1" indent="-108000">
              <a:lnSpc>
                <a:spcPct val="90000"/>
              </a:lnSpc>
              <a:spcBef>
                <a:spcPts val="600"/>
              </a:spcBef>
              <a:spcAft>
                <a:spcPct val="15000"/>
              </a:spcAft>
              <a:buFont typeface="Arial" pitchFamily="34" charset="0"/>
              <a:buChar char="•"/>
            </a:pPr>
            <a:r>
              <a:rPr lang="en-US" sz="1100" dirty="0">
                <a:solidFill>
                  <a:srgbClr val="595959"/>
                </a:solidFill>
                <a:latin typeface="Trebuchet MS" pitchFamily="34" charset="0"/>
              </a:rPr>
              <a:t>Greater multichannel integration</a:t>
            </a:r>
          </a:p>
          <a:p>
            <a:pPr marL="108000" lvl="1" indent="-108000">
              <a:lnSpc>
                <a:spcPct val="90000"/>
              </a:lnSpc>
              <a:spcBef>
                <a:spcPts val="600"/>
              </a:spcBef>
              <a:spcAft>
                <a:spcPct val="15000"/>
              </a:spcAft>
              <a:buFont typeface="Arial" pitchFamily="34" charset="0"/>
              <a:buChar char="•"/>
            </a:pPr>
            <a:r>
              <a:rPr lang="en-US" sz="1100" dirty="0">
                <a:solidFill>
                  <a:srgbClr val="595959"/>
                </a:solidFill>
                <a:latin typeface="Trebuchet MS" pitchFamily="34" charset="0"/>
              </a:rPr>
              <a:t>protected APIs to permit integration among ecosystem partners</a:t>
            </a:r>
          </a:p>
          <a:p>
            <a:pPr marL="108000" lvl="1" indent="-108000">
              <a:lnSpc>
                <a:spcPct val="90000"/>
              </a:lnSpc>
              <a:spcBef>
                <a:spcPts val="600"/>
              </a:spcBef>
              <a:spcAft>
                <a:spcPct val="15000"/>
              </a:spcAft>
              <a:buFont typeface="Arial" pitchFamily="34" charset="0"/>
              <a:buChar char="•"/>
            </a:pPr>
            <a:r>
              <a:rPr lang="en-US" sz="1100" dirty="0">
                <a:solidFill>
                  <a:srgbClr val="595959"/>
                </a:solidFill>
                <a:latin typeface="Trebuchet MS" pitchFamily="34" charset="0"/>
              </a:rPr>
              <a:t>Security of data generated from sensors etc which are vulnerable to viruses and hackers</a:t>
            </a:r>
          </a:p>
        </p:txBody>
      </p:sp>
      <p:sp>
        <p:nvSpPr>
          <p:cNvPr id="19" name="TextBox 18"/>
          <p:cNvSpPr txBox="1"/>
          <p:nvPr/>
        </p:nvSpPr>
        <p:spPr>
          <a:xfrm>
            <a:off x="5488495" y="2601162"/>
            <a:ext cx="1573200" cy="2088000"/>
          </a:xfrm>
          <a:prstGeom prst="rect">
            <a:avLst/>
          </a:prstGeom>
          <a:solidFill>
            <a:srgbClr val="FDD5B4">
              <a:alpha val="50000"/>
            </a:srgbClr>
          </a:solidFill>
        </p:spPr>
        <p:txBody>
          <a:bodyPr wrap="square" lIns="36000" tIns="36000" rIns="36000" bIns="34835" rtlCol="0">
            <a:noAutofit/>
          </a:bodyPr>
          <a:lstStyle/>
          <a:p>
            <a:pPr marL="108000" lvl="1" indent="-108000">
              <a:lnSpc>
                <a:spcPct val="90000"/>
              </a:lnSpc>
              <a:spcBef>
                <a:spcPts val="600"/>
              </a:spcBef>
              <a:spcAft>
                <a:spcPct val="15000"/>
              </a:spcAft>
              <a:buFont typeface="Arial" pitchFamily="34" charset="0"/>
              <a:buChar char="•"/>
            </a:pPr>
            <a:r>
              <a:rPr lang="en-US" sz="1100" dirty="0">
                <a:solidFill>
                  <a:srgbClr val="595959"/>
                </a:solidFill>
                <a:latin typeface="Trebuchet MS" pitchFamily="34" charset="0"/>
              </a:rPr>
              <a:t>Paperless monitoring at garages</a:t>
            </a:r>
          </a:p>
          <a:p>
            <a:pPr marL="108000" lvl="1" indent="-108000">
              <a:lnSpc>
                <a:spcPct val="90000"/>
              </a:lnSpc>
              <a:spcBef>
                <a:spcPts val="600"/>
              </a:spcBef>
              <a:spcAft>
                <a:spcPct val="15000"/>
              </a:spcAft>
              <a:buFont typeface="Arial" pitchFamily="34" charset="0"/>
              <a:buChar char="•"/>
            </a:pPr>
            <a:r>
              <a:rPr lang="en-US" sz="1100" dirty="0">
                <a:solidFill>
                  <a:srgbClr val="595959"/>
                </a:solidFill>
                <a:latin typeface="Trebuchet MS" pitchFamily="34" charset="0"/>
              </a:rPr>
              <a:t>Access to accelerometer information</a:t>
            </a:r>
          </a:p>
          <a:p>
            <a:pPr marL="108000" lvl="1" indent="-108000">
              <a:lnSpc>
                <a:spcPct val="90000"/>
              </a:lnSpc>
              <a:spcBef>
                <a:spcPts val="600"/>
              </a:spcBef>
              <a:spcAft>
                <a:spcPct val="15000"/>
              </a:spcAft>
              <a:buFont typeface="Arial" pitchFamily="34" charset="0"/>
              <a:buChar char="•"/>
            </a:pPr>
            <a:r>
              <a:rPr lang="en-US" sz="1100" dirty="0">
                <a:solidFill>
                  <a:srgbClr val="595959"/>
                </a:solidFill>
                <a:latin typeface="Trebuchet MS" pitchFamily="34" charset="0"/>
              </a:rPr>
              <a:t>Connecting wirelessly to any onboard devices, getting insight into the cars</a:t>
            </a:r>
          </a:p>
        </p:txBody>
      </p:sp>
      <p:sp>
        <p:nvSpPr>
          <p:cNvPr id="20" name="TextBox 19"/>
          <p:cNvSpPr txBox="1"/>
          <p:nvPr/>
        </p:nvSpPr>
        <p:spPr>
          <a:xfrm>
            <a:off x="7200528" y="2601162"/>
            <a:ext cx="1573200" cy="2088000"/>
          </a:xfrm>
          <a:prstGeom prst="rect">
            <a:avLst/>
          </a:prstGeom>
          <a:solidFill>
            <a:schemeClr val="accent5">
              <a:alpha val="50000"/>
            </a:schemeClr>
          </a:solidFill>
        </p:spPr>
        <p:txBody>
          <a:bodyPr wrap="square" lIns="36000" tIns="36000" rIns="36000" bIns="34835" rtlCol="0">
            <a:noAutofit/>
          </a:bodyPr>
          <a:lstStyle/>
          <a:p>
            <a:pPr marL="108000" lvl="1" indent="-108000">
              <a:lnSpc>
                <a:spcPct val="90000"/>
              </a:lnSpc>
              <a:spcBef>
                <a:spcPts val="600"/>
              </a:spcBef>
              <a:spcAft>
                <a:spcPct val="15000"/>
              </a:spcAft>
              <a:buFont typeface="Arial" pitchFamily="34" charset="0"/>
              <a:buChar char="•"/>
            </a:pPr>
            <a:r>
              <a:rPr lang="en-US" sz="1100" dirty="0">
                <a:solidFill>
                  <a:srgbClr val="595959"/>
                </a:solidFill>
                <a:latin typeface="Trebuchet MS" pitchFamily="34" charset="0"/>
              </a:rPr>
              <a:t>Hassle-free, on-time fault rectification with zero downtime (complete management of ICT infrastructure)</a:t>
            </a:r>
          </a:p>
          <a:p>
            <a:pPr marL="108000" lvl="1" indent="-108000">
              <a:lnSpc>
                <a:spcPct val="90000"/>
              </a:lnSpc>
              <a:spcBef>
                <a:spcPts val="600"/>
              </a:spcBef>
              <a:spcAft>
                <a:spcPct val="15000"/>
              </a:spcAft>
              <a:buFont typeface="Arial" pitchFamily="34" charset="0"/>
              <a:buChar char="•"/>
            </a:pPr>
            <a:r>
              <a:rPr lang="en-US" sz="1100" dirty="0">
                <a:solidFill>
                  <a:srgbClr val="595959"/>
                </a:solidFill>
                <a:latin typeface="Trebuchet MS" pitchFamily="34" charset="0"/>
              </a:rPr>
              <a:t>Less pressure on internal IT staff</a:t>
            </a:r>
          </a:p>
          <a:p>
            <a:pPr marL="108000" lvl="1" indent="-108000">
              <a:lnSpc>
                <a:spcPct val="90000"/>
              </a:lnSpc>
              <a:spcBef>
                <a:spcPts val="600"/>
              </a:spcBef>
              <a:spcAft>
                <a:spcPct val="15000"/>
              </a:spcAft>
              <a:buFont typeface="Arial" pitchFamily="34" charset="0"/>
              <a:buChar char="•"/>
            </a:pPr>
            <a:r>
              <a:rPr lang="en-US" sz="1100" dirty="0">
                <a:solidFill>
                  <a:srgbClr val="595959"/>
                </a:solidFill>
                <a:latin typeface="Trebuchet MS" pitchFamily="34" charset="0"/>
              </a:rPr>
              <a:t>Ability to focus on core competencies</a:t>
            </a:r>
          </a:p>
        </p:txBody>
      </p:sp>
      <p:sp>
        <p:nvSpPr>
          <p:cNvPr id="2" name="Title 1"/>
          <p:cNvSpPr>
            <a:spLocks noGrp="1"/>
          </p:cNvSpPr>
          <p:nvPr>
            <p:ph type="ctrTitle"/>
          </p:nvPr>
        </p:nvSpPr>
        <p:spPr/>
        <p:txBody>
          <a:bodyPr/>
          <a:lstStyle/>
          <a:p>
            <a:r>
              <a:rPr lang="en-IN" dirty="0"/>
              <a:t>KEY ICT TRENDS</a:t>
            </a:r>
          </a:p>
        </p:txBody>
      </p:sp>
      <p:cxnSp>
        <p:nvCxnSpPr>
          <p:cNvPr id="9" name="Straight Connector 8"/>
          <p:cNvCxnSpPr/>
          <p:nvPr/>
        </p:nvCxnSpPr>
        <p:spPr>
          <a:xfrm>
            <a:off x="354136" y="2515240"/>
            <a:ext cx="1573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64425" y="2515240"/>
            <a:ext cx="1573200" cy="0"/>
          </a:xfrm>
          <a:prstGeom prst="line">
            <a:avLst/>
          </a:prstGeom>
          <a:ln w="28575">
            <a:solidFill>
              <a:srgbClr val="E7B8B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86988" y="2515240"/>
            <a:ext cx="1573200" cy="0"/>
          </a:xfrm>
          <a:prstGeom prst="line">
            <a:avLst/>
          </a:prstGeom>
          <a:ln w="28575">
            <a:solidFill>
              <a:srgbClr val="B3A3C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88495" y="2515240"/>
            <a:ext cx="1573200" cy="0"/>
          </a:xfrm>
          <a:prstGeom prst="line">
            <a:avLst/>
          </a:prstGeom>
          <a:ln w="28575">
            <a:solidFill>
              <a:srgbClr val="FDD5B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00528" y="2515240"/>
            <a:ext cx="15732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a:t>AUTOMOTIVE GIANTS ADOPTING ICT</a:t>
            </a:r>
          </a:p>
        </p:txBody>
      </p:sp>
      <p:sp>
        <p:nvSpPr>
          <p:cNvPr id="2" name="Slide Number Placeholder 1"/>
          <p:cNvSpPr>
            <a:spLocks noGrp="1"/>
          </p:cNvSpPr>
          <p:nvPr>
            <p:ph type="sldNum" sz="quarter" idx="12"/>
          </p:nvPr>
        </p:nvSpPr>
        <p:spPr/>
        <p:txBody>
          <a:bodyPr/>
          <a:lstStyle/>
          <a:p>
            <a:fld id="{00A528DF-D215-450C-9DB5-2AB96B301B6B}" type="slidenum">
              <a:rPr lang="en-US" smtClean="0"/>
              <a:pPr/>
              <a:t>18</a:t>
            </a:fld>
            <a:endParaRPr lang="en-US" dirty="0"/>
          </a:p>
        </p:txBody>
      </p:sp>
      <p:pic>
        <p:nvPicPr>
          <p:cNvPr id="1026" name="Picture 2" descr="Image result for renault logo"/>
          <p:cNvPicPr>
            <a:picLocks noChangeAspect="1" noChangeArrowheads="1"/>
          </p:cNvPicPr>
          <p:nvPr/>
        </p:nvPicPr>
        <p:blipFill>
          <a:blip r:embed="rId2" cstate="print"/>
          <a:srcRect/>
          <a:stretch>
            <a:fillRect/>
          </a:stretch>
        </p:blipFill>
        <p:spPr bwMode="auto">
          <a:xfrm>
            <a:off x="2719275" y="966923"/>
            <a:ext cx="792695" cy="772877"/>
          </a:xfrm>
          <a:prstGeom prst="rect">
            <a:avLst/>
          </a:prstGeom>
          <a:noFill/>
        </p:spPr>
      </p:pic>
      <p:pic>
        <p:nvPicPr>
          <p:cNvPr id="1028" name="Picture 4" descr="Image result for sify"/>
          <p:cNvPicPr>
            <a:picLocks noChangeAspect="1" noChangeArrowheads="1"/>
          </p:cNvPicPr>
          <p:nvPr/>
        </p:nvPicPr>
        <p:blipFill>
          <a:blip r:embed="rId3" cstate="print"/>
          <a:srcRect/>
          <a:stretch>
            <a:fillRect/>
          </a:stretch>
        </p:blipFill>
        <p:spPr bwMode="auto">
          <a:xfrm>
            <a:off x="5554856" y="1115322"/>
            <a:ext cx="924811" cy="476078"/>
          </a:xfrm>
          <a:prstGeom prst="rect">
            <a:avLst/>
          </a:prstGeom>
          <a:noFill/>
        </p:spPr>
      </p:pic>
      <p:sp>
        <p:nvSpPr>
          <p:cNvPr id="6" name="Rectangle 5"/>
          <p:cNvSpPr/>
          <p:nvPr/>
        </p:nvSpPr>
        <p:spPr>
          <a:xfrm>
            <a:off x="358773" y="1831783"/>
            <a:ext cx="8415339" cy="439682"/>
          </a:xfrm>
          <a:prstGeom prst="rect">
            <a:avLst/>
          </a:prstGeom>
        </p:spPr>
        <p:txBody>
          <a:bodyPr wrap="square" lIns="69668" tIns="34835" rIns="69668" bIns="34835">
            <a:spAutoFit/>
          </a:bodyPr>
          <a:lstStyle/>
          <a:p>
            <a:r>
              <a:rPr lang="en-US" sz="1200" dirty="0">
                <a:solidFill>
                  <a:srgbClr val="595959"/>
                </a:solidFill>
                <a:latin typeface="+mj-lt"/>
                <a:cs typeface="Arial" pitchFamily="34" charset="0"/>
              </a:rPr>
              <a:t>Sify transformed one of the most complex WAN networks in the automotive industry, leading to seamless operation of the dealer network</a:t>
            </a:r>
          </a:p>
        </p:txBody>
      </p:sp>
      <p:sp>
        <p:nvSpPr>
          <p:cNvPr id="14" name="TextBox 13"/>
          <p:cNvSpPr txBox="1"/>
          <p:nvPr/>
        </p:nvSpPr>
        <p:spPr>
          <a:xfrm>
            <a:off x="358773" y="2410691"/>
            <a:ext cx="2612062" cy="2274021"/>
          </a:xfrm>
          <a:prstGeom prst="rect">
            <a:avLst/>
          </a:prstGeom>
          <a:solidFill>
            <a:srgbClr val="8FB4E0"/>
          </a:solidFill>
          <a:ln>
            <a:noFill/>
          </a:ln>
        </p:spPr>
        <p:txBody>
          <a:bodyPr wrap="square" lIns="72000" tIns="36000" rIns="72000" bIns="36000" rtlCol="0">
            <a:noAutofit/>
          </a:bodyPr>
          <a:lstStyle/>
          <a:p>
            <a:pPr algn="just"/>
            <a:r>
              <a:rPr lang="en-US" sz="1400" b="1" dirty="0">
                <a:solidFill>
                  <a:schemeClr val="bg1"/>
                </a:solidFill>
              </a:rPr>
              <a:t>CHALLENGE</a:t>
            </a:r>
          </a:p>
          <a:p>
            <a:pPr>
              <a:lnSpc>
                <a:spcPct val="90000"/>
              </a:lnSpc>
              <a:spcBef>
                <a:spcPts val="600"/>
              </a:spcBef>
            </a:pPr>
            <a:r>
              <a:rPr lang="en-IN" sz="1200" dirty="0">
                <a:solidFill>
                  <a:schemeClr val="bg1"/>
                </a:solidFill>
                <a:latin typeface="Trebuchet MS" pitchFamily="34" charset="0"/>
              </a:rPr>
              <a:t>With the company increasing its product portfolio, a more robust dealer management system was needed to digitize the supply chain system</a:t>
            </a:r>
          </a:p>
          <a:p>
            <a:pPr>
              <a:lnSpc>
                <a:spcPct val="90000"/>
              </a:lnSpc>
              <a:spcBef>
                <a:spcPts val="600"/>
              </a:spcBef>
            </a:pPr>
            <a:r>
              <a:rPr lang="en-IN" sz="1200" dirty="0">
                <a:solidFill>
                  <a:schemeClr val="bg1"/>
                </a:solidFill>
                <a:latin typeface="Trebuchet MS" pitchFamily="34" charset="0"/>
              </a:rPr>
              <a:t>The dealer outlets were geographically dispersed</a:t>
            </a:r>
          </a:p>
          <a:p>
            <a:pPr>
              <a:lnSpc>
                <a:spcPct val="90000"/>
              </a:lnSpc>
              <a:spcBef>
                <a:spcPts val="600"/>
              </a:spcBef>
            </a:pPr>
            <a:r>
              <a:rPr lang="en-IN" sz="1200" dirty="0">
                <a:solidFill>
                  <a:schemeClr val="bg1"/>
                </a:solidFill>
                <a:latin typeface="Trebuchet MS" pitchFamily="34" charset="0"/>
              </a:rPr>
              <a:t>Sales are highly dependent on applications and a high performance WAN</a:t>
            </a:r>
          </a:p>
        </p:txBody>
      </p:sp>
      <p:sp>
        <p:nvSpPr>
          <p:cNvPr id="15" name="TextBox 14"/>
          <p:cNvSpPr txBox="1"/>
          <p:nvPr/>
        </p:nvSpPr>
        <p:spPr>
          <a:xfrm>
            <a:off x="3260411" y="2410691"/>
            <a:ext cx="2612062" cy="2274021"/>
          </a:xfrm>
          <a:prstGeom prst="rect">
            <a:avLst/>
          </a:prstGeom>
          <a:solidFill>
            <a:srgbClr val="E7B8B7"/>
          </a:solidFill>
          <a:ln>
            <a:noFill/>
          </a:ln>
        </p:spPr>
        <p:txBody>
          <a:bodyPr wrap="square" lIns="91417" tIns="45709" rIns="91417" bIns="45709" rtlCol="0">
            <a:noAutofit/>
          </a:bodyPr>
          <a:lstStyle>
            <a:defPPr>
              <a:defRPr lang="en-US"/>
            </a:defPPr>
            <a:lvl1pPr algn="just">
              <a:defRPr sz="1200" b="1"/>
            </a:lvl1pPr>
          </a:lstStyle>
          <a:p>
            <a:pPr algn="l"/>
            <a:r>
              <a:rPr lang="en-US" sz="1400" spc="-30" dirty="0">
                <a:solidFill>
                  <a:schemeClr val="bg1"/>
                </a:solidFill>
              </a:rPr>
              <a:t>SIFY SOLUTION</a:t>
            </a:r>
          </a:p>
          <a:p>
            <a:pPr algn="l">
              <a:lnSpc>
                <a:spcPct val="90000"/>
              </a:lnSpc>
              <a:spcBef>
                <a:spcPts val="600"/>
              </a:spcBef>
            </a:pPr>
            <a:r>
              <a:rPr lang="en-IN" b="0" dirty="0">
                <a:solidFill>
                  <a:schemeClr val="bg1"/>
                </a:solidFill>
                <a:latin typeface="Trebuchet MS" pitchFamily="34" charset="0"/>
              </a:rPr>
              <a:t>Sify designed the WAN across media and technologies</a:t>
            </a:r>
          </a:p>
          <a:p>
            <a:pPr algn="l">
              <a:lnSpc>
                <a:spcPct val="90000"/>
              </a:lnSpc>
              <a:spcBef>
                <a:spcPts val="600"/>
              </a:spcBef>
            </a:pPr>
            <a:r>
              <a:rPr lang="en-IN" b="0" dirty="0">
                <a:solidFill>
                  <a:schemeClr val="bg1"/>
                </a:solidFill>
                <a:latin typeface="Trebuchet MS" pitchFamily="34" charset="0"/>
              </a:rPr>
              <a:t>WAN is monitored and managed by the Sify Network Operating Center (NOC)</a:t>
            </a:r>
          </a:p>
          <a:p>
            <a:pPr algn="l">
              <a:lnSpc>
                <a:spcPct val="90000"/>
              </a:lnSpc>
              <a:spcBef>
                <a:spcPts val="600"/>
              </a:spcBef>
            </a:pPr>
            <a:r>
              <a:rPr lang="en-IN" b="0" dirty="0">
                <a:solidFill>
                  <a:schemeClr val="bg1"/>
                </a:solidFill>
                <a:latin typeface="Trebuchet MS" pitchFamily="34" charset="0"/>
              </a:rPr>
              <a:t>WAN security and compliance are enforced through a remote Security Operations Center (SOC)</a:t>
            </a:r>
          </a:p>
          <a:p>
            <a:pPr algn="l">
              <a:lnSpc>
                <a:spcPct val="90000"/>
              </a:lnSpc>
              <a:spcBef>
                <a:spcPts val="600"/>
              </a:spcBef>
            </a:pPr>
            <a:r>
              <a:rPr lang="en-IN" b="0" dirty="0">
                <a:solidFill>
                  <a:schemeClr val="bg1"/>
                </a:solidFill>
                <a:latin typeface="Trebuchet MS" pitchFamily="34" charset="0"/>
              </a:rPr>
              <a:t>Sify provided the company with secure access to remote users</a:t>
            </a:r>
          </a:p>
        </p:txBody>
      </p:sp>
      <p:sp>
        <p:nvSpPr>
          <p:cNvPr id="16" name="TextBox 15"/>
          <p:cNvSpPr txBox="1"/>
          <p:nvPr/>
        </p:nvSpPr>
        <p:spPr>
          <a:xfrm>
            <a:off x="6162050" y="2410692"/>
            <a:ext cx="2612062" cy="2274020"/>
          </a:xfrm>
          <a:prstGeom prst="rect">
            <a:avLst/>
          </a:prstGeom>
          <a:solidFill>
            <a:srgbClr val="B3A3C8"/>
          </a:solidFill>
          <a:ln>
            <a:noFill/>
          </a:ln>
        </p:spPr>
        <p:txBody>
          <a:bodyPr wrap="square" lIns="91417" tIns="45709" rIns="91417" bIns="45709" rtlCol="0">
            <a:noAutofit/>
          </a:bodyPr>
          <a:lstStyle/>
          <a:p>
            <a:r>
              <a:rPr lang="en-US" sz="1400" b="1" dirty="0">
                <a:solidFill>
                  <a:schemeClr val="bg1"/>
                </a:solidFill>
              </a:rPr>
              <a:t>BENEFITS</a:t>
            </a:r>
          </a:p>
          <a:p>
            <a:pPr>
              <a:lnSpc>
                <a:spcPct val="90000"/>
              </a:lnSpc>
              <a:spcBef>
                <a:spcPts val="600"/>
              </a:spcBef>
            </a:pPr>
            <a:r>
              <a:rPr lang="en-IN" sz="1100" dirty="0">
                <a:solidFill>
                  <a:schemeClr val="bg1"/>
                </a:solidFill>
              </a:rPr>
              <a:t>Low operations overhead and lower TCO</a:t>
            </a:r>
          </a:p>
          <a:p>
            <a:pPr>
              <a:lnSpc>
                <a:spcPct val="90000"/>
              </a:lnSpc>
              <a:spcBef>
                <a:spcPts val="600"/>
              </a:spcBef>
            </a:pPr>
            <a:r>
              <a:rPr lang="en-IN" sz="1100" dirty="0">
                <a:solidFill>
                  <a:schemeClr val="bg1"/>
                </a:solidFill>
              </a:rPr>
              <a:t>Seamless operations of the dealer network, consistent performance of the dealer management system on-site</a:t>
            </a:r>
          </a:p>
          <a:p>
            <a:pPr>
              <a:lnSpc>
                <a:spcPct val="90000"/>
              </a:lnSpc>
              <a:spcBef>
                <a:spcPts val="600"/>
              </a:spcBef>
            </a:pPr>
            <a:r>
              <a:rPr lang="en-IN" sz="1100" dirty="0">
                <a:solidFill>
                  <a:schemeClr val="bg1"/>
                </a:solidFill>
              </a:rPr>
              <a:t>High uptime with service resiliency</a:t>
            </a:r>
          </a:p>
          <a:p>
            <a:pPr>
              <a:lnSpc>
                <a:spcPct val="90000"/>
              </a:lnSpc>
              <a:spcBef>
                <a:spcPts val="600"/>
              </a:spcBef>
            </a:pPr>
            <a:r>
              <a:rPr lang="en-IN" sz="1100" dirty="0">
                <a:solidFill>
                  <a:schemeClr val="bg1"/>
                </a:solidFill>
              </a:rPr>
              <a:t>Secure and compliant WAN network, on par with global standards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dirty="0"/>
              <a:t>AUTOMOTIVE GIANTS ADOPTING ICT</a:t>
            </a:r>
          </a:p>
        </p:txBody>
      </p:sp>
      <p:sp>
        <p:nvSpPr>
          <p:cNvPr id="2" name="Slide Number Placeholder 1"/>
          <p:cNvSpPr>
            <a:spLocks noGrp="1"/>
          </p:cNvSpPr>
          <p:nvPr>
            <p:ph type="sldNum" sz="quarter" idx="12"/>
          </p:nvPr>
        </p:nvSpPr>
        <p:spPr/>
        <p:txBody>
          <a:bodyPr/>
          <a:lstStyle/>
          <a:p>
            <a:fld id="{00A528DF-D215-450C-9DB5-2AB96B301B6B}" type="slidenum">
              <a:rPr lang="en-US" smtClean="0"/>
              <a:pPr/>
              <a:t>19</a:t>
            </a:fld>
            <a:endParaRPr lang="en-US" dirty="0"/>
          </a:p>
        </p:txBody>
      </p:sp>
      <p:pic>
        <p:nvPicPr>
          <p:cNvPr id="2050" name="Picture 2" descr="Image result for maruti suzuki logo"/>
          <p:cNvPicPr>
            <a:picLocks noChangeAspect="1" noChangeArrowheads="1"/>
          </p:cNvPicPr>
          <p:nvPr/>
        </p:nvPicPr>
        <p:blipFill>
          <a:blip r:embed="rId3" cstate="print"/>
          <a:srcRect/>
          <a:stretch>
            <a:fillRect/>
          </a:stretch>
        </p:blipFill>
        <p:spPr bwMode="auto">
          <a:xfrm>
            <a:off x="358775" y="1119378"/>
            <a:ext cx="1113688" cy="271461"/>
          </a:xfrm>
          <a:prstGeom prst="rect">
            <a:avLst/>
          </a:prstGeom>
          <a:noFill/>
        </p:spPr>
      </p:pic>
      <p:pic>
        <p:nvPicPr>
          <p:cNvPr id="2052" name="Picture 4" descr="Image result for tata communications logo"/>
          <p:cNvPicPr>
            <a:picLocks noChangeAspect="1" noChangeArrowheads="1"/>
          </p:cNvPicPr>
          <p:nvPr/>
        </p:nvPicPr>
        <p:blipFill>
          <a:blip r:embed="rId4" cstate="print"/>
          <a:srcRect/>
          <a:stretch>
            <a:fillRect/>
          </a:stretch>
        </p:blipFill>
        <p:spPr bwMode="auto">
          <a:xfrm>
            <a:off x="3361507" y="983616"/>
            <a:ext cx="1066031" cy="674598"/>
          </a:xfrm>
          <a:prstGeom prst="rect">
            <a:avLst/>
          </a:prstGeom>
          <a:noFill/>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5513" y="963115"/>
            <a:ext cx="560463" cy="54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608" y="1017552"/>
            <a:ext cx="1130505" cy="62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735513" y="1509566"/>
            <a:ext cx="4038600" cy="3175147"/>
          </a:xfrm>
          <a:prstGeom prst="rect">
            <a:avLst/>
          </a:prstGeom>
          <a:solidFill>
            <a:srgbClr val="E7B8B7"/>
          </a:solidFill>
          <a:ln>
            <a:noFill/>
          </a:ln>
        </p:spPr>
        <p:style>
          <a:lnRef idx="2">
            <a:schemeClr val="dk1"/>
          </a:lnRef>
          <a:fillRef idx="1">
            <a:schemeClr val="lt1"/>
          </a:fillRef>
          <a:effectRef idx="0">
            <a:schemeClr val="dk1"/>
          </a:effectRef>
          <a:fontRef idx="minor">
            <a:schemeClr val="dk1"/>
          </a:fontRef>
        </p:style>
        <p:txBody>
          <a:bodyPr wrap="square" lIns="69667" tIns="34833" rIns="69667" bIns="34833" rtlCol="0">
            <a:noAutofit/>
          </a:bodyPr>
          <a:lstStyle/>
          <a:p>
            <a:pPr>
              <a:spcBef>
                <a:spcPts val="500"/>
              </a:spcBef>
            </a:pPr>
            <a:r>
              <a:rPr lang="en-US" sz="1000" b="1" dirty="0">
                <a:solidFill>
                  <a:schemeClr val="bg1"/>
                </a:solidFill>
                <a:latin typeface="+mj-lt"/>
                <a:cs typeface="Arial" pitchFamily="34" charset="0"/>
              </a:rPr>
              <a:t>Need</a:t>
            </a:r>
            <a:r>
              <a:rPr lang="en-US" sz="1000" dirty="0">
                <a:solidFill>
                  <a:schemeClr val="bg1"/>
                </a:solidFill>
                <a:latin typeface="+mj-lt"/>
                <a:cs typeface="Arial" pitchFamily="34" charset="0"/>
              </a:rPr>
              <a:t>:- Hosted on an outdated infrastructure at the end of its lifecycle. </a:t>
            </a:r>
          </a:p>
          <a:p>
            <a:pPr>
              <a:spcBef>
                <a:spcPts val="500"/>
              </a:spcBef>
            </a:pPr>
            <a:r>
              <a:rPr lang="en-US" sz="1000" dirty="0">
                <a:solidFill>
                  <a:schemeClr val="bg1"/>
                </a:solidFill>
                <a:latin typeface="+mj-lt"/>
                <a:cs typeface="Arial" pitchFamily="34" charset="0"/>
              </a:rPr>
              <a:t>Bandwidth was not optimized and the company recognized that the maintenance costs were no longer sustainable. </a:t>
            </a:r>
          </a:p>
          <a:p>
            <a:pPr>
              <a:spcBef>
                <a:spcPts val="500"/>
              </a:spcBef>
            </a:pPr>
            <a:r>
              <a:rPr lang="en-US" sz="1000" dirty="0">
                <a:solidFill>
                  <a:schemeClr val="bg1"/>
                </a:solidFill>
                <a:latin typeface="+mj-lt"/>
                <a:cs typeface="Arial" pitchFamily="34" charset="0"/>
              </a:rPr>
              <a:t>Furthermore, the old website infrastructure was not scalable, preventing the company from supporting new online initiatives as well as the increasing number of visitors to the website.</a:t>
            </a:r>
          </a:p>
          <a:p>
            <a:pPr>
              <a:spcBef>
                <a:spcPts val="1200"/>
              </a:spcBef>
            </a:pPr>
            <a:r>
              <a:rPr lang="en-US" sz="1000" b="1" dirty="0">
                <a:solidFill>
                  <a:schemeClr val="bg1"/>
                </a:solidFill>
                <a:latin typeface="+mj-lt"/>
                <a:cs typeface="Arial" pitchFamily="34" charset="0"/>
              </a:rPr>
              <a:t>Solution</a:t>
            </a:r>
            <a:r>
              <a:rPr lang="en-US" sz="1000" dirty="0">
                <a:solidFill>
                  <a:schemeClr val="bg1"/>
                </a:solidFill>
                <a:latin typeface="+mj-lt"/>
                <a:cs typeface="Arial" pitchFamily="34" charset="0"/>
              </a:rPr>
              <a:t> </a:t>
            </a:r>
            <a:r>
              <a:rPr lang="en-US" sz="1000" b="1" dirty="0">
                <a:solidFill>
                  <a:schemeClr val="bg1"/>
                </a:solidFill>
                <a:latin typeface="+mj-lt"/>
                <a:cs typeface="Arial" pitchFamily="34" charset="0"/>
              </a:rPr>
              <a:t>Offered</a:t>
            </a:r>
            <a:r>
              <a:rPr lang="en-US" sz="1000" dirty="0">
                <a:solidFill>
                  <a:schemeClr val="bg1"/>
                </a:solidFill>
                <a:latin typeface="+mj-lt"/>
                <a:cs typeface="Arial" pitchFamily="34" charset="0"/>
              </a:rPr>
              <a:t>: </a:t>
            </a:r>
            <a:r>
              <a:rPr lang="en-US" sz="1000" b="1" dirty="0">
                <a:solidFill>
                  <a:schemeClr val="bg1"/>
                </a:solidFill>
                <a:latin typeface="+mj-lt"/>
                <a:cs typeface="Arial" pitchFamily="34" charset="0"/>
              </a:rPr>
              <a:t>Cloud Computing (IaaS Model)</a:t>
            </a:r>
            <a:endParaRPr lang="en-US" sz="1000" dirty="0">
              <a:solidFill>
                <a:schemeClr val="bg1"/>
              </a:solidFill>
              <a:latin typeface="+mj-lt"/>
              <a:cs typeface="Arial" pitchFamily="34" charset="0"/>
            </a:endParaRPr>
          </a:p>
          <a:p>
            <a:pPr>
              <a:spcBef>
                <a:spcPts val="500"/>
              </a:spcBef>
            </a:pPr>
            <a:r>
              <a:rPr lang="en-US" sz="1000" b="1" dirty="0">
                <a:solidFill>
                  <a:schemeClr val="bg1"/>
                </a:solidFill>
                <a:latin typeface="+mj-lt"/>
                <a:cs typeface="Arial" pitchFamily="34" charset="0"/>
              </a:rPr>
              <a:t>Activity</a:t>
            </a:r>
            <a:r>
              <a:rPr lang="en-US" sz="1000" dirty="0">
                <a:solidFill>
                  <a:schemeClr val="bg1"/>
                </a:solidFill>
                <a:latin typeface="+mj-lt"/>
                <a:cs typeface="Arial" pitchFamily="34" charset="0"/>
              </a:rPr>
              <a:t>:- The company decided it wanted the scalability, flexibility, and cost benefits of cloud computing, and chose AWS. Lamborghini was able to take advantage of the AWS self-service approach to quickly design and implement a new architecture that could scale up or down to meet workload demands.</a:t>
            </a:r>
            <a:endParaRPr lang="en-US" sz="1000" b="1" dirty="0">
              <a:solidFill>
                <a:schemeClr val="bg1"/>
              </a:solidFill>
              <a:latin typeface="+mj-lt"/>
              <a:cs typeface="Arial" pitchFamily="34" charset="0"/>
            </a:endParaRPr>
          </a:p>
          <a:p>
            <a:pPr>
              <a:spcBef>
                <a:spcPts val="500"/>
              </a:spcBef>
            </a:pPr>
            <a:r>
              <a:rPr lang="en-US" sz="1000" b="1" dirty="0">
                <a:solidFill>
                  <a:schemeClr val="bg1"/>
                </a:solidFill>
                <a:latin typeface="+mj-lt"/>
                <a:cs typeface="Arial" pitchFamily="34" charset="0"/>
              </a:rPr>
              <a:t>Impact</a:t>
            </a:r>
            <a:r>
              <a:rPr lang="en-US" sz="1000" dirty="0">
                <a:solidFill>
                  <a:schemeClr val="bg1"/>
                </a:solidFill>
                <a:latin typeface="+mj-lt"/>
                <a:cs typeface="Arial" pitchFamily="34" charset="0"/>
              </a:rPr>
              <a:t>:-  Reduced the cost of our infrastructure by 50%, while at the same time achieving better performance and scalability. Today, their time-to-market is close to zero</a:t>
            </a:r>
          </a:p>
        </p:txBody>
      </p:sp>
      <p:sp>
        <p:nvSpPr>
          <p:cNvPr id="16" name="TextBox 15"/>
          <p:cNvSpPr txBox="1"/>
          <p:nvPr/>
        </p:nvSpPr>
        <p:spPr>
          <a:xfrm>
            <a:off x="358775" y="1509568"/>
            <a:ext cx="4068763" cy="3175146"/>
          </a:xfrm>
          <a:prstGeom prst="rect">
            <a:avLst/>
          </a:prstGeom>
          <a:solidFill>
            <a:srgbClr val="8FB4E0"/>
          </a:solidFill>
          <a:ln>
            <a:noFill/>
          </a:ln>
        </p:spPr>
        <p:style>
          <a:lnRef idx="2">
            <a:schemeClr val="dk1"/>
          </a:lnRef>
          <a:fillRef idx="1">
            <a:schemeClr val="lt1"/>
          </a:fillRef>
          <a:effectRef idx="0">
            <a:schemeClr val="dk1"/>
          </a:effectRef>
          <a:fontRef idx="minor">
            <a:schemeClr val="dk1"/>
          </a:fontRef>
        </p:style>
        <p:txBody>
          <a:bodyPr wrap="square" lIns="69667" tIns="34833" rIns="69667" bIns="34833" rtlCol="0">
            <a:noAutofit/>
          </a:bodyPr>
          <a:lstStyle/>
          <a:p>
            <a:pPr>
              <a:spcBef>
                <a:spcPts val="500"/>
              </a:spcBef>
            </a:pPr>
            <a:r>
              <a:rPr lang="en-US" sz="1000" b="1" dirty="0">
                <a:solidFill>
                  <a:schemeClr val="bg1"/>
                </a:solidFill>
                <a:latin typeface="+mj-lt"/>
                <a:cs typeface="Arial" pitchFamily="34" charset="0"/>
              </a:rPr>
              <a:t>Need</a:t>
            </a:r>
            <a:r>
              <a:rPr lang="en-US" sz="1000" dirty="0">
                <a:solidFill>
                  <a:schemeClr val="bg1"/>
                </a:solidFill>
                <a:latin typeface="+mj-lt"/>
                <a:cs typeface="Arial" pitchFamily="34" charset="0"/>
              </a:rPr>
              <a:t>: comprehensive network coverage for DDoS attacks, for ensuring that external threats do not bring down the infrastructure</a:t>
            </a:r>
          </a:p>
          <a:p>
            <a:pPr>
              <a:spcBef>
                <a:spcPts val="500"/>
              </a:spcBef>
            </a:pPr>
            <a:r>
              <a:rPr lang="en-US" sz="1000" dirty="0">
                <a:solidFill>
                  <a:schemeClr val="bg1"/>
                </a:solidFill>
                <a:latin typeface="+mj-lt"/>
                <a:cs typeface="Arial" pitchFamily="34" charset="0"/>
              </a:rPr>
              <a:t>Multiple bandwidth speeds and optimal bandwidth usage</a:t>
            </a:r>
          </a:p>
          <a:p>
            <a:pPr>
              <a:spcBef>
                <a:spcPts val="500"/>
              </a:spcBef>
            </a:pPr>
            <a:r>
              <a:rPr lang="en-US" sz="1000" b="1" dirty="0">
                <a:solidFill>
                  <a:schemeClr val="bg1"/>
                </a:solidFill>
                <a:latin typeface="+mj-lt"/>
                <a:cs typeface="Arial" pitchFamily="34" charset="0"/>
              </a:rPr>
              <a:t>Solution</a:t>
            </a:r>
            <a:r>
              <a:rPr lang="en-US" sz="1000" dirty="0">
                <a:solidFill>
                  <a:schemeClr val="bg1"/>
                </a:solidFill>
                <a:latin typeface="+mj-lt"/>
                <a:cs typeface="Arial" pitchFamily="34" charset="0"/>
              </a:rPr>
              <a:t> </a:t>
            </a:r>
            <a:r>
              <a:rPr lang="en-US" sz="1000" b="1" dirty="0">
                <a:solidFill>
                  <a:schemeClr val="bg1"/>
                </a:solidFill>
                <a:latin typeface="+mj-lt"/>
                <a:cs typeface="Arial" pitchFamily="34" charset="0"/>
              </a:rPr>
              <a:t>Offered</a:t>
            </a:r>
            <a:r>
              <a:rPr lang="en-US" sz="1000" dirty="0">
                <a:solidFill>
                  <a:schemeClr val="bg1"/>
                </a:solidFill>
                <a:latin typeface="+mj-lt"/>
                <a:cs typeface="Arial" pitchFamily="34" charset="0"/>
              </a:rPr>
              <a:t>: Managed DDoS solutions</a:t>
            </a:r>
          </a:p>
          <a:p>
            <a:pPr>
              <a:spcBef>
                <a:spcPts val="500"/>
              </a:spcBef>
            </a:pPr>
            <a:r>
              <a:rPr lang="en-US" sz="1000" b="1" dirty="0">
                <a:solidFill>
                  <a:schemeClr val="bg1"/>
                </a:solidFill>
                <a:latin typeface="+mj-lt"/>
                <a:cs typeface="Arial" pitchFamily="34" charset="0"/>
              </a:rPr>
              <a:t>Activity</a:t>
            </a:r>
            <a:r>
              <a:rPr lang="en-US" sz="1000" dirty="0">
                <a:solidFill>
                  <a:schemeClr val="bg1"/>
                </a:solidFill>
                <a:latin typeface="+mj-lt"/>
                <a:cs typeface="Arial" pitchFamily="34" charset="0"/>
              </a:rPr>
              <a:t>: By removing attack traffic within the Tata Communications’ IP backbone, this service rapidly clears threats in the cloud before they hit the customer network. Both bandwidth and security option was utilized ensuring problem escalation and resolution in taken care of at a single source. </a:t>
            </a:r>
            <a:endParaRPr lang="en-US" sz="1000" b="1" dirty="0">
              <a:solidFill>
                <a:schemeClr val="bg1"/>
              </a:solidFill>
              <a:latin typeface="+mj-lt"/>
              <a:cs typeface="Arial" pitchFamily="34" charset="0"/>
            </a:endParaRPr>
          </a:p>
          <a:p>
            <a:pPr>
              <a:spcBef>
                <a:spcPts val="500"/>
              </a:spcBef>
            </a:pPr>
            <a:r>
              <a:rPr lang="en-US" sz="1000" b="1" dirty="0">
                <a:solidFill>
                  <a:schemeClr val="bg1"/>
                </a:solidFill>
                <a:latin typeface="+mj-lt"/>
                <a:cs typeface="Arial" pitchFamily="34" charset="0"/>
              </a:rPr>
              <a:t>Benefit:</a:t>
            </a:r>
          </a:p>
          <a:p>
            <a:pPr marL="108000" lvl="1" indent="-108000">
              <a:lnSpc>
                <a:spcPct val="90000"/>
              </a:lnSpc>
              <a:spcBef>
                <a:spcPts val="500"/>
              </a:spcBef>
              <a:buFont typeface="Arial" pitchFamily="34" charset="0"/>
              <a:buChar char="•"/>
            </a:pPr>
            <a:r>
              <a:rPr lang="en-US" sz="1000" dirty="0">
                <a:solidFill>
                  <a:schemeClr val="bg1"/>
                </a:solidFill>
                <a:latin typeface="Trebuchet MS" pitchFamily="34" charset="0"/>
              </a:rPr>
              <a:t>Improved business continuity and availability of critical infrastructure</a:t>
            </a:r>
          </a:p>
          <a:p>
            <a:pPr marL="108000" lvl="1" indent="-108000">
              <a:lnSpc>
                <a:spcPct val="90000"/>
              </a:lnSpc>
              <a:spcBef>
                <a:spcPts val="500"/>
              </a:spcBef>
              <a:buFont typeface="Arial" pitchFamily="34" charset="0"/>
              <a:buChar char="•"/>
            </a:pPr>
            <a:r>
              <a:rPr lang="en-US" sz="1000" dirty="0">
                <a:solidFill>
                  <a:schemeClr val="bg1"/>
                </a:solidFill>
                <a:latin typeface="Trebuchet MS" pitchFamily="34" charset="0"/>
              </a:rPr>
              <a:t>24x7x365 service mitigates DDoS attacks while legitimate network traffic passes through </a:t>
            </a:r>
          </a:p>
          <a:p>
            <a:pPr marL="108000" lvl="1" indent="-108000">
              <a:lnSpc>
                <a:spcPct val="90000"/>
              </a:lnSpc>
              <a:spcBef>
                <a:spcPts val="500"/>
              </a:spcBef>
              <a:buFont typeface="Arial" pitchFamily="34" charset="0"/>
              <a:buChar char="•"/>
            </a:pPr>
            <a:r>
              <a:rPr lang="en-US" sz="1000" dirty="0">
                <a:solidFill>
                  <a:schemeClr val="bg1"/>
                </a:solidFill>
                <a:latin typeface="Trebuchet MS" pitchFamily="34" charset="0"/>
              </a:rPr>
              <a:t>Improved regulatory and information security compliance </a:t>
            </a:r>
          </a:p>
          <a:p>
            <a:pPr marL="108000" lvl="1" indent="-108000">
              <a:lnSpc>
                <a:spcPct val="90000"/>
              </a:lnSpc>
              <a:spcBef>
                <a:spcPts val="500"/>
              </a:spcBef>
              <a:buFont typeface="Arial" pitchFamily="34" charset="0"/>
              <a:buChar char="•"/>
            </a:pPr>
            <a:r>
              <a:rPr lang="en-US" sz="1000" dirty="0">
                <a:solidFill>
                  <a:schemeClr val="bg1"/>
                </a:solidFill>
                <a:latin typeface="Trebuchet MS" pitchFamily="34" charset="0"/>
              </a:rPr>
              <a:t>Scalability per bandwidth requirements </a:t>
            </a:r>
          </a:p>
          <a:p>
            <a:pPr marL="108000" lvl="1" indent="-108000">
              <a:lnSpc>
                <a:spcPct val="90000"/>
              </a:lnSpc>
              <a:spcBef>
                <a:spcPts val="500"/>
              </a:spcBef>
              <a:buFont typeface="Arial" pitchFamily="34" charset="0"/>
              <a:buChar char="•"/>
            </a:pPr>
            <a:r>
              <a:rPr lang="en-US" sz="1000" dirty="0">
                <a:solidFill>
                  <a:schemeClr val="bg1"/>
                </a:solidFill>
                <a:latin typeface="Trebuchet MS" pitchFamily="34" charset="0"/>
              </a:rPr>
              <a:t>High-speed, scalable, redundant backbone architecture</a:t>
            </a:r>
          </a:p>
        </p:txBody>
      </p:sp>
    </p:spTree>
    <p:extLst>
      <p:ext uri="{BB962C8B-B14F-4D97-AF65-F5344CB8AC3E}">
        <p14:creationId xmlns:p14="http://schemas.microsoft.com/office/powerpoint/2010/main" val="264386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3600" y="382595"/>
            <a:ext cx="7538400" cy="338544"/>
          </a:xfrm>
        </p:spPr>
        <p:txBody>
          <a:bodyPr/>
          <a:lstStyle/>
          <a:p>
            <a:r>
              <a:rPr lang="en-IN" sz="1600" dirty="0"/>
              <a:t>AGENDA</a:t>
            </a:r>
          </a:p>
        </p:txBody>
      </p:sp>
      <p:sp>
        <p:nvSpPr>
          <p:cNvPr id="22" name="Slide Number Placeholder 21"/>
          <p:cNvSpPr>
            <a:spLocks noGrp="1"/>
          </p:cNvSpPr>
          <p:nvPr>
            <p:ph type="sldNum" sz="quarter" idx="12"/>
          </p:nvPr>
        </p:nvSpPr>
        <p:spPr/>
        <p:txBody>
          <a:bodyPr/>
          <a:lstStyle/>
          <a:p>
            <a:fld id="{00A528DF-D215-450C-9DB5-2AB96B301B6B}" type="slidenum">
              <a:rPr lang="en-US" smtClean="0"/>
              <a:pPr/>
              <a:t>2</a:t>
            </a:fld>
            <a:endParaRPr lang="en-US" dirty="0"/>
          </a:p>
        </p:txBody>
      </p:sp>
      <p:grpSp>
        <p:nvGrpSpPr>
          <p:cNvPr id="2" name="Group 34"/>
          <p:cNvGrpSpPr/>
          <p:nvPr/>
        </p:nvGrpSpPr>
        <p:grpSpPr>
          <a:xfrm>
            <a:off x="368302" y="970388"/>
            <a:ext cx="4608513" cy="584775"/>
            <a:chOff x="342900" y="1112628"/>
            <a:chExt cx="4608513" cy="584775"/>
          </a:xfrm>
        </p:grpSpPr>
        <p:sp>
          <p:nvSpPr>
            <p:cNvPr id="6" name="Rectangle 5"/>
            <p:cNvSpPr/>
            <p:nvPr/>
          </p:nvSpPr>
          <p:spPr>
            <a:xfrm>
              <a:off x="1119142" y="1262220"/>
              <a:ext cx="3832271" cy="317779"/>
            </a:xfrm>
            <a:prstGeom prst="rect">
              <a:avLst/>
            </a:prstGeom>
          </p:spPr>
          <p:txBody>
            <a:bodyPr wrap="square">
              <a:spAutoFit/>
            </a:bodyPr>
            <a:lstStyle/>
            <a:p>
              <a:pPr>
                <a:lnSpc>
                  <a:spcPct val="114000"/>
                </a:lnSpc>
              </a:pPr>
              <a:r>
                <a:rPr lang="en-US" sz="1400" dirty="0">
                  <a:solidFill>
                    <a:srgbClr val="595959"/>
                  </a:solidFill>
                </a:rPr>
                <a:t>MANUFACTURING 4.0</a:t>
              </a:r>
            </a:p>
          </p:txBody>
        </p:sp>
        <p:sp>
          <p:nvSpPr>
            <p:cNvPr id="7" name="Rectangle 6"/>
            <p:cNvSpPr/>
            <p:nvPr/>
          </p:nvSpPr>
          <p:spPr>
            <a:xfrm>
              <a:off x="342900" y="117641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8" name="TextBox 7"/>
            <p:cNvSpPr txBox="1"/>
            <p:nvPr/>
          </p:nvSpPr>
          <p:spPr>
            <a:xfrm>
              <a:off x="481834" y="111262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4" name="Group 33"/>
          <p:cNvGrpSpPr/>
          <p:nvPr/>
        </p:nvGrpSpPr>
        <p:grpSpPr>
          <a:xfrm>
            <a:off x="358775" y="1609781"/>
            <a:ext cx="5914703" cy="584775"/>
            <a:chOff x="358775" y="1773334"/>
            <a:chExt cx="5914703" cy="584775"/>
          </a:xfrm>
        </p:grpSpPr>
        <p:sp>
          <p:nvSpPr>
            <p:cNvPr id="9" name="Rectangle 8"/>
            <p:cNvSpPr/>
            <p:nvPr/>
          </p:nvSpPr>
          <p:spPr>
            <a:xfrm>
              <a:off x="1135017" y="1922926"/>
              <a:ext cx="5138461" cy="317779"/>
            </a:xfrm>
            <a:prstGeom prst="rect">
              <a:avLst/>
            </a:prstGeom>
          </p:spPr>
          <p:txBody>
            <a:bodyPr wrap="square">
              <a:spAutoFit/>
            </a:bodyPr>
            <a:lstStyle/>
            <a:p>
              <a:pPr>
                <a:lnSpc>
                  <a:spcPct val="114000"/>
                </a:lnSpc>
              </a:pPr>
              <a:r>
                <a:rPr lang="en-US" sz="1400" dirty="0">
                  <a:solidFill>
                    <a:srgbClr val="595959"/>
                  </a:solidFill>
                </a:rPr>
                <a:t>INDIAN MANUFACTURING INDUSTRY</a:t>
              </a:r>
            </a:p>
          </p:txBody>
        </p:sp>
        <p:sp>
          <p:nvSpPr>
            <p:cNvPr id="10" name="Rectangle 9"/>
            <p:cNvSpPr/>
            <p:nvPr/>
          </p:nvSpPr>
          <p:spPr>
            <a:xfrm>
              <a:off x="358775" y="1837121"/>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1" name="TextBox 10"/>
            <p:cNvSpPr txBox="1"/>
            <p:nvPr/>
          </p:nvSpPr>
          <p:spPr>
            <a:xfrm>
              <a:off x="497709" y="1773334"/>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5" name="Group 32"/>
          <p:cNvGrpSpPr/>
          <p:nvPr/>
        </p:nvGrpSpPr>
        <p:grpSpPr>
          <a:xfrm>
            <a:off x="342900" y="2249171"/>
            <a:ext cx="5356860" cy="584775"/>
            <a:chOff x="342900" y="2434040"/>
            <a:chExt cx="5356860" cy="584775"/>
          </a:xfrm>
        </p:grpSpPr>
        <p:sp>
          <p:nvSpPr>
            <p:cNvPr id="12" name="Rectangle 11"/>
            <p:cNvSpPr/>
            <p:nvPr/>
          </p:nvSpPr>
          <p:spPr>
            <a:xfrm>
              <a:off x="1119142" y="2583632"/>
              <a:ext cx="4580618" cy="337913"/>
            </a:xfrm>
            <a:prstGeom prst="rect">
              <a:avLst/>
            </a:prstGeom>
          </p:spPr>
          <p:txBody>
            <a:bodyPr wrap="square">
              <a:spAutoFit/>
            </a:bodyPr>
            <a:lstStyle/>
            <a:p>
              <a:pPr>
                <a:lnSpc>
                  <a:spcPct val="114000"/>
                </a:lnSpc>
              </a:pPr>
              <a:r>
                <a:rPr lang="en-US" sz="1400" dirty="0">
                  <a:solidFill>
                    <a:srgbClr val="595959"/>
                  </a:solidFill>
                </a:rPr>
                <a:t>INDIAN AUTOMOTIVE INDUSTRY</a:t>
              </a:r>
            </a:p>
          </p:txBody>
        </p:sp>
        <p:sp>
          <p:nvSpPr>
            <p:cNvPr id="13" name="Rectangle 12"/>
            <p:cNvSpPr/>
            <p:nvPr/>
          </p:nvSpPr>
          <p:spPr>
            <a:xfrm>
              <a:off x="342900" y="249782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4" name="TextBox 13"/>
            <p:cNvSpPr txBox="1"/>
            <p:nvPr/>
          </p:nvSpPr>
          <p:spPr>
            <a:xfrm>
              <a:off x="481834" y="243404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18" name="Group 31"/>
          <p:cNvGrpSpPr/>
          <p:nvPr/>
        </p:nvGrpSpPr>
        <p:grpSpPr>
          <a:xfrm>
            <a:off x="342902" y="2888561"/>
            <a:ext cx="4608513" cy="584775"/>
            <a:chOff x="342900" y="3233824"/>
            <a:chExt cx="4608513" cy="584775"/>
          </a:xfrm>
        </p:grpSpPr>
        <p:sp>
          <p:nvSpPr>
            <p:cNvPr id="15" name="Rectangle 14"/>
            <p:cNvSpPr/>
            <p:nvPr/>
          </p:nvSpPr>
          <p:spPr>
            <a:xfrm>
              <a:off x="1119142" y="3383416"/>
              <a:ext cx="3832271" cy="337913"/>
            </a:xfrm>
            <a:prstGeom prst="rect">
              <a:avLst/>
            </a:prstGeom>
          </p:spPr>
          <p:txBody>
            <a:bodyPr wrap="square">
              <a:spAutoFit/>
            </a:bodyPr>
            <a:lstStyle/>
            <a:p>
              <a:pPr>
                <a:lnSpc>
                  <a:spcPct val="114000"/>
                </a:lnSpc>
              </a:pPr>
              <a:r>
                <a:rPr lang="en-US" sz="1400" dirty="0">
                  <a:solidFill>
                    <a:srgbClr val="595959"/>
                  </a:solidFill>
                </a:rPr>
                <a:t>SIFY CAPABILITY MAPPING</a:t>
              </a:r>
            </a:p>
          </p:txBody>
        </p:sp>
        <p:sp>
          <p:nvSpPr>
            <p:cNvPr id="16" name="Rectangle 15"/>
            <p:cNvSpPr/>
            <p:nvPr/>
          </p:nvSpPr>
          <p:spPr>
            <a:xfrm>
              <a:off x="342900" y="3297611"/>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p:cNvSpPr txBox="1"/>
            <p:nvPr/>
          </p:nvSpPr>
          <p:spPr>
            <a:xfrm>
              <a:off x="481834" y="3233824"/>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spTree>
    <p:extLst>
      <p:ext uri="{BB962C8B-B14F-4D97-AF65-F5344CB8AC3E}">
        <p14:creationId xmlns:p14="http://schemas.microsoft.com/office/powerpoint/2010/main" val="2979379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r="6396"/>
          <a:stretch/>
        </p:blipFill>
        <p:spPr>
          <a:xfrm flipH="1">
            <a:off x="-1" y="1418383"/>
            <a:ext cx="9143999" cy="3725117"/>
          </a:xfrm>
          <a:prstGeom prst="rect">
            <a:avLst/>
          </a:prstGeom>
        </p:spPr>
      </p:pic>
      <p:sp>
        <p:nvSpPr>
          <p:cNvPr id="21" name="Rectangle 20"/>
          <p:cNvSpPr/>
          <p:nvPr/>
        </p:nvSpPr>
        <p:spPr>
          <a:xfrm>
            <a:off x="0" y="1425323"/>
            <a:ext cx="9145026" cy="3718178"/>
          </a:xfrm>
          <a:prstGeom prst="rect">
            <a:avLst/>
          </a:prstGeom>
          <a:solidFill>
            <a:schemeClr val="tx1">
              <a:lumMod val="65000"/>
              <a:lumOff val="3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512" y="1"/>
            <a:ext cx="9145025" cy="1422400"/>
          </a:xfrm>
          <a:prstGeom prst="rect">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en-IN" dirty="0"/>
          </a:p>
        </p:txBody>
      </p:sp>
      <p:grpSp>
        <p:nvGrpSpPr>
          <p:cNvPr id="8" name="Group 71"/>
          <p:cNvGrpSpPr/>
          <p:nvPr/>
        </p:nvGrpSpPr>
        <p:grpSpPr>
          <a:xfrm>
            <a:off x="7306510" y="2"/>
            <a:ext cx="1465634" cy="829997"/>
            <a:chOff x="9753599" y="1"/>
            <a:chExt cx="1739885" cy="985307"/>
          </a:xfrm>
        </p:grpSpPr>
        <p:sp>
          <p:nvSpPr>
            <p:cNvPr id="9" name="Round Same Side Corner Rectangle 8"/>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2" descr="Image result for sify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AutoShape 2"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sp>
        <p:nvSpPr>
          <p:cNvPr id="12" name="AutoShape 4"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sp>
        <p:nvSpPr>
          <p:cNvPr id="13" name="AutoShape 6"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 y="0"/>
            <a:ext cx="5232005" cy="186542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575" y="80551"/>
            <a:ext cx="1415441" cy="645441"/>
          </a:xfrm>
          <a:prstGeom prst="rect">
            <a:avLst/>
          </a:prstGeom>
        </p:spPr>
      </p:pic>
      <p:sp>
        <p:nvSpPr>
          <p:cNvPr id="17" name="Title 1"/>
          <p:cNvSpPr txBox="1">
            <a:spLocks/>
          </p:cNvSpPr>
          <p:nvPr/>
        </p:nvSpPr>
        <p:spPr>
          <a:xfrm>
            <a:off x="358775" y="2841623"/>
            <a:ext cx="4808829" cy="523198"/>
          </a:xfrm>
          <a:prstGeom prst="rect">
            <a:avLst/>
          </a:prstGeom>
        </p:spPr>
        <p:txBody>
          <a:bodyPr wrap="square" lIns="0" tIns="45709" rIns="91417" bIns="45709" anchor="t" anchorCtr="0">
            <a:spAutoFit/>
          </a:bodyPr>
          <a:lstStyle>
            <a:lvl1pPr algn="l" defTabSz="1003960" rtl="0" eaLnBrk="1" latinLnBrk="0" hangingPunct="1">
              <a:spcBef>
                <a:spcPct val="0"/>
              </a:spcBef>
              <a:buNone/>
              <a:defRPr lang="en-GB" sz="2400" kern="1200">
                <a:solidFill>
                  <a:schemeClr val="tx2"/>
                </a:solidFill>
                <a:latin typeface="+mj-lt"/>
                <a:ea typeface="+mj-ea"/>
                <a:cs typeface="+mj-cs"/>
              </a:defRPr>
            </a:lvl1pPr>
          </a:lstStyle>
          <a:p>
            <a:r>
              <a:rPr lang="en-IN" sz="2800" dirty="0">
                <a:solidFill>
                  <a:schemeClr val="bg1"/>
                </a:solidFill>
                <a:latin typeface="Trebuchet MS" panose="020B0603020202020204" pitchFamily="34" charset="0"/>
              </a:rPr>
              <a:t>SIFY CAPABILITY MAPPING</a:t>
            </a:r>
          </a:p>
        </p:txBody>
      </p:sp>
      <p:sp>
        <p:nvSpPr>
          <p:cNvPr id="15" name="Rectangle 14"/>
          <p:cNvSpPr/>
          <p:nvPr/>
        </p:nvSpPr>
        <p:spPr>
          <a:xfrm>
            <a:off x="792000" y="1421304"/>
            <a:ext cx="8352000" cy="4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373347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66"/>
          <p:cNvGrpSpPr/>
          <p:nvPr/>
        </p:nvGrpSpPr>
        <p:grpSpPr>
          <a:xfrm>
            <a:off x="4789393" y="1254023"/>
            <a:ext cx="3997567" cy="2946453"/>
            <a:chOff x="4823460" y="965249"/>
            <a:chExt cx="4320540" cy="3184504"/>
          </a:xfrm>
        </p:grpSpPr>
        <p:sp>
          <p:nvSpPr>
            <p:cNvPr id="264" name="Freeform 263"/>
            <p:cNvSpPr/>
            <p:nvPr/>
          </p:nvSpPr>
          <p:spPr>
            <a:xfrm>
              <a:off x="4823460" y="1269393"/>
              <a:ext cx="4320540" cy="2880360"/>
            </a:xfrm>
            <a:custGeom>
              <a:avLst/>
              <a:gdLst>
                <a:gd name="connsiteX0" fmla="*/ 0 w 4160520"/>
                <a:gd name="connsiteY0" fmla="*/ 1333500 h 2880360"/>
                <a:gd name="connsiteX1" fmla="*/ 1607820 w 4160520"/>
                <a:gd name="connsiteY1" fmla="*/ 0 h 2880360"/>
                <a:gd name="connsiteX2" fmla="*/ 4160520 w 4160520"/>
                <a:gd name="connsiteY2" fmla="*/ 0 h 2880360"/>
                <a:gd name="connsiteX3" fmla="*/ 4160520 w 4160520"/>
                <a:gd name="connsiteY3" fmla="*/ 2880360 h 2880360"/>
                <a:gd name="connsiteX4" fmla="*/ 1623060 w 4160520"/>
                <a:gd name="connsiteY4" fmla="*/ 2880360 h 2880360"/>
                <a:gd name="connsiteX5" fmla="*/ 53340 w 4160520"/>
                <a:gd name="connsiteY5" fmla="*/ 1310640 h 2880360"/>
                <a:gd name="connsiteX6" fmla="*/ 83820 w 4160520"/>
                <a:gd name="connsiteY6" fmla="*/ 1280160 h 288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0520" h="2880360">
                  <a:moveTo>
                    <a:pt x="0" y="1333500"/>
                  </a:moveTo>
                  <a:lnTo>
                    <a:pt x="1607820" y="0"/>
                  </a:lnTo>
                  <a:lnTo>
                    <a:pt x="4160520" y="0"/>
                  </a:lnTo>
                  <a:lnTo>
                    <a:pt x="4160520" y="2880360"/>
                  </a:lnTo>
                  <a:lnTo>
                    <a:pt x="1623060" y="2880360"/>
                  </a:lnTo>
                  <a:lnTo>
                    <a:pt x="53340" y="1310640"/>
                  </a:lnTo>
                  <a:lnTo>
                    <a:pt x="83820" y="1280160"/>
                  </a:lnTo>
                </a:path>
              </a:pathLst>
            </a:custGeom>
            <a:solidFill>
              <a:srgbClr val="E7B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207" name="Rounded Rectangle 206"/>
            <p:cNvSpPr/>
            <p:nvPr/>
          </p:nvSpPr>
          <p:spPr>
            <a:xfrm>
              <a:off x="6882103" y="2680042"/>
              <a:ext cx="1680755" cy="3094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205" name="Rounded Rectangle 204"/>
            <p:cNvSpPr/>
            <p:nvPr/>
          </p:nvSpPr>
          <p:spPr>
            <a:xfrm>
              <a:off x="6369702" y="2329522"/>
              <a:ext cx="1680755" cy="3094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202" name="Rounded Rectangle 201"/>
            <p:cNvSpPr/>
            <p:nvPr/>
          </p:nvSpPr>
          <p:spPr>
            <a:xfrm>
              <a:off x="6369702" y="1613242"/>
              <a:ext cx="1680755" cy="3094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33" name="TextBox 32"/>
            <p:cNvSpPr txBox="1"/>
            <p:nvPr/>
          </p:nvSpPr>
          <p:spPr>
            <a:xfrm>
              <a:off x="6371175" y="965249"/>
              <a:ext cx="2360078" cy="698550"/>
            </a:xfrm>
            <a:prstGeom prst="rect">
              <a:avLst/>
            </a:prstGeom>
            <a:noFill/>
          </p:spPr>
          <p:txBody>
            <a:bodyPr wrap="square" rtlCol="0">
              <a:spAutoFit/>
            </a:bodyPr>
            <a:lstStyle>
              <a:defPPr marR="0" lvl="0" algn="l" rtl="0">
                <a:lnSpc>
                  <a:spcPct val="100000"/>
                </a:lnSpc>
                <a:spcBef>
                  <a:spcPts val="0"/>
                </a:spcBef>
                <a:spcAft>
                  <a:spcPts val="0"/>
                </a:spcAft>
              </a:defPPr>
              <a:lvl1pPr>
                <a:defRPr>
                  <a:solidFill>
                    <a:schemeClr val="bg1"/>
                  </a:solidFill>
                </a:defRPr>
              </a:lvl1pPr>
            </a:lstStyle>
            <a:p>
              <a:pPr algn="ctr"/>
              <a:r>
                <a:rPr lang="en-IN" b="1" dirty="0">
                  <a:solidFill>
                    <a:prstClr val="white"/>
                  </a:solidFill>
                </a:rPr>
                <a:t>OUTSIDE SHOP FLOOR</a:t>
              </a:r>
            </a:p>
          </p:txBody>
        </p:sp>
        <p:sp>
          <p:nvSpPr>
            <p:cNvPr id="35" name="TextBox 34"/>
            <p:cNvSpPr txBox="1"/>
            <p:nvPr/>
          </p:nvSpPr>
          <p:spPr>
            <a:xfrm>
              <a:off x="6381201" y="1662161"/>
              <a:ext cx="1379977" cy="216218"/>
            </a:xfrm>
            <a:prstGeom prst="rect">
              <a:avLst/>
            </a:prstGeom>
          </p:spPr>
          <p:txBody>
            <a:bodyPr wrap="square">
              <a:spAutoFit/>
            </a:bodyPr>
            <a:lstStyle>
              <a:defPPr marR="0" lvl="0" algn="l" rtl="0">
                <a:lnSpc>
                  <a:spcPct val="100000"/>
                </a:lnSpc>
                <a:spcBef>
                  <a:spcPts val="0"/>
                </a:spcBef>
                <a:spcAft>
                  <a:spcPts val="0"/>
                </a:spcAft>
              </a:defPPr>
              <a:lvl1pPr algn="just">
                <a:spcAft>
                  <a:spcPts val="450"/>
                </a:spcAft>
                <a:defRPr sz="700">
                  <a:solidFill>
                    <a:schemeClr val="bg1"/>
                  </a:solidFill>
                  <a:latin typeface="Arial" panose="020B0604020202020204" pitchFamily="34" charset="0"/>
                  <a:ea typeface="Calibri" panose="020F0502020204030204" pitchFamily="34" charset="0"/>
                  <a:cs typeface="Arial" panose="020B0604020202020204" pitchFamily="34" charset="0"/>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en-IN" dirty="0">
                  <a:solidFill>
                    <a:srgbClr val="595959"/>
                  </a:solidFill>
                  <a:latin typeface="+mn-lt"/>
                </a:rPr>
                <a:t>Fleet management</a:t>
              </a:r>
            </a:p>
          </p:txBody>
        </p:sp>
        <p:sp>
          <p:nvSpPr>
            <p:cNvPr id="38" name="TextBox 37"/>
            <p:cNvSpPr txBox="1"/>
            <p:nvPr/>
          </p:nvSpPr>
          <p:spPr>
            <a:xfrm>
              <a:off x="6372418" y="2379897"/>
              <a:ext cx="1449945" cy="216218"/>
            </a:xfrm>
            <a:prstGeom prst="rect">
              <a:avLst/>
            </a:prstGeom>
          </p:spPr>
          <p:txBody>
            <a:bodyPr wrap="square">
              <a:spAutoFit/>
            </a:bodyPr>
            <a:lstStyle>
              <a:defPPr marR="0" lvl="0" algn="l" rtl="0">
                <a:lnSpc>
                  <a:spcPct val="100000"/>
                </a:lnSpc>
                <a:spcBef>
                  <a:spcPts val="0"/>
                </a:spcBef>
                <a:spcAft>
                  <a:spcPts val="0"/>
                </a:spcAft>
              </a:defPPr>
              <a:lvl1pPr algn="just">
                <a:spcAft>
                  <a:spcPts val="450"/>
                </a:spcAft>
                <a:defRPr sz="700">
                  <a:solidFill>
                    <a:schemeClr val="bg1"/>
                  </a:solidFill>
                  <a:latin typeface="Arial" panose="020B0604020202020204" pitchFamily="34" charset="0"/>
                  <a:ea typeface="Calibri" panose="020F0502020204030204" pitchFamily="34" charset="0"/>
                  <a:cs typeface="Arial" panose="020B0604020202020204" pitchFamily="34" charset="0"/>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en-IN" dirty="0">
                  <a:solidFill>
                    <a:srgbClr val="595959"/>
                  </a:solidFill>
                  <a:latin typeface="+mn-lt"/>
                </a:rPr>
                <a:t>Connected refrigerator</a:t>
              </a:r>
            </a:p>
          </p:txBody>
        </p:sp>
        <p:sp>
          <p:nvSpPr>
            <p:cNvPr id="39" name="TextBox 38"/>
            <p:cNvSpPr txBox="1"/>
            <p:nvPr/>
          </p:nvSpPr>
          <p:spPr>
            <a:xfrm>
              <a:off x="6896841" y="2728760"/>
              <a:ext cx="1551075" cy="216218"/>
            </a:xfrm>
            <a:prstGeom prst="rect">
              <a:avLst/>
            </a:prstGeom>
          </p:spPr>
          <p:txBody>
            <a:bodyPr wrap="square">
              <a:spAutoFit/>
            </a:bodyPr>
            <a:lstStyle>
              <a:defPPr marR="0" lvl="0" algn="l" rtl="0">
                <a:lnSpc>
                  <a:spcPct val="100000"/>
                </a:lnSpc>
                <a:spcBef>
                  <a:spcPts val="0"/>
                </a:spcBef>
                <a:spcAft>
                  <a:spcPts val="0"/>
                </a:spcAft>
              </a:defPPr>
              <a:lvl1pPr algn="just">
                <a:spcAft>
                  <a:spcPts val="450"/>
                </a:spcAft>
                <a:defRPr sz="700">
                  <a:solidFill>
                    <a:schemeClr val="bg1"/>
                  </a:solidFill>
                  <a:latin typeface="Arial" panose="020B0604020202020204" pitchFamily="34" charset="0"/>
                  <a:ea typeface="Calibri" panose="020F0502020204030204" pitchFamily="34" charset="0"/>
                  <a:cs typeface="Arial" panose="020B0604020202020204" pitchFamily="34" charset="0"/>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en-IN" dirty="0">
                  <a:solidFill>
                    <a:srgbClr val="595959"/>
                  </a:solidFill>
                  <a:latin typeface="+mn-lt"/>
                </a:rPr>
                <a:t>Heavy equipment tracking</a:t>
              </a:r>
            </a:p>
          </p:txBody>
        </p:sp>
        <p:sp>
          <p:nvSpPr>
            <p:cNvPr id="203" name="Rounded Rectangle 202"/>
            <p:cNvSpPr/>
            <p:nvPr/>
          </p:nvSpPr>
          <p:spPr>
            <a:xfrm>
              <a:off x="6882103" y="1971382"/>
              <a:ext cx="1680755" cy="3094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209" name="Rounded Rectangle 208"/>
            <p:cNvSpPr/>
            <p:nvPr/>
          </p:nvSpPr>
          <p:spPr>
            <a:xfrm>
              <a:off x="6369702" y="3038182"/>
              <a:ext cx="1680755" cy="3094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37" name="TextBox 36"/>
            <p:cNvSpPr txBox="1"/>
            <p:nvPr/>
          </p:nvSpPr>
          <p:spPr>
            <a:xfrm>
              <a:off x="6895497" y="2030696"/>
              <a:ext cx="1669773" cy="216218"/>
            </a:xfrm>
            <a:prstGeom prst="rect">
              <a:avLst/>
            </a:prstGeom>
          </p:spPr>
          <p:txBody>
            <a:bodyPr wrap="square">
              <a:spAutoFit/>
            </a:bodyPr>
            <a:lstStyle>
              <a:defPPr marR="0" lvl="0" algn="l" rtl="0">
                <a:lnSpc>
                  <a:spcPct val="100000"/>
                </a:lnSpc>
                <a:spcBef>
                  <a:spcPts val="0"/>
                </a:spcBef>
                <a:spcAft>
                  <a:spcPts val="0"/>
                </a:spcAft>
              </a:defPPr>
              <a:lvl1pPr algn="just">
                <a:spcAft>
                  <a:spcPts val="450"/>
                </a:spcAft>
                <a:defRPr sz="700">
                  <a:solidFill>
                    <a:schemeClr val="bg1"/>
                  </a:solidFill>
                  <a:latin typeface="Arial" panose="020B0604020202020204" pitchFamily="34" charset="0"/>
                  <a:ea typeface="Calibri" panose="020F0502020204030204" pitchFamily="34" charset="0"/>
                  <a:cs typeface="Arial" panose="020B0604020202020204" pitchFamily="34" charset="0"/>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en-IN" dirty="0">
                  <a:solidFill>
                    <a:srgbClr val="595959"/>
                  </a:solidFill>
                  <a:latin typeface="+mn-lt"/>
                </a:rPr>
                <a:t>Cold chain monitoring</a:t>
              </a:r>
            </a:p>
          </p:txBody>
        </p:sp>
        <p:sp>
          <p:nvSpPr>
            <p:cNvPr id="40" name="TextBox 39"/>
            <p:cNvSpPr txBox="1"/>
            <p:nvPr/>
          </p:nvSpPr>
          <p:spPr>
            <a:xfrm>
              <a:off x="6369703" y="3105696"/>
              <a:ext cx="1163815" cy="216218"/>
            </a:xfrm>
            <a:prstGeom prst="rect">
              <a:avLst/>
            </a:prstGeom>
          </p:spPr>
          <p:txBody>
            <a:bodyPr wrap="square">
              <a:spAutoFit/>
            </a:bodyPr>
            <a:lstStyle>
              <a:defPPr marR="0" lvl="0" algn="l" rtl="0">
                <a:lnSpc>
                  <a:spcPct val="100000"/>
                </a:lnSpc>
                <a:spcBef>
                  <a:spcPts val="0"/>
                </a:spcBef>
                <a:spcAft>
                  <a:spcPts val="0"/>
                </a:spcAft>
              </a:defPPr>
              <a:lvl1pPr algn="just">
                <a:spcAft>
                  <a:spcPts val="450"/>
                </a:spcAft>
                <a:defRPr sz="700">
                  <a:solidFill>
                    <a:schemeClr val="bg1"/>
                  </a:solidFill>
                  <a:latin typeface="Arial" panose="020B0604020202020204" pitchFamily="34" charset="0"/>
                  <a:ea typeface="Calibri" panose="020F0502020204030204" pitchFamily="34" charset="0"/>
                  <a:cs typeface="Arial" panose="020B0604020202020204" pitchFamily="34" charset="0"/>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en-IN" dirty="0">
                  <a:solidFill>
                    <a:srgbClr val="595959"/>
                  </a:solidFill>
                  <a:latin typeface="+mn-lt"/>
                </a:rPr>
                <a:t>Connected appliance</a:t>
              </a:r>
            </a:p>
          </p:txBody>
        </p:sp>
        <p:sp>
          <p:nvSpPr>
            <p:cNvPr id="211" name="Rounded Rectangle 210"/>
            <p:cNvSpPr/>
            <p:nvPr/>
          </p:nvSpPr>
          <p:spPr>
            <a:xfrm>
              <a:off x="6882103" y="3388702"/>
              <a:ext cx="1680755" cy="3094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41" name="TextBox 40"/>
            <p:cNvSpPr txBox="1"/>
            <p:nvPr/>
          </p:nvSpPr>
          <p:spPr>
            <a:xfrm>
              <a:off x="6882419" y="3449681"/>
              <a:ext cx="1336897" cy="216218"/>
            </a:xfrm>
            <a:prstGeom prst="rect">
              <a:avLst/>
            </a:prstGeom>
          </p:spPr>
          <p:txBody>
            <a:bodyPr wrap="square">
              <a:spAutoFit/>
            </a:bodyPr>
            <a:lstStyle>
              <a:defPPr marR="0" lvl="0" algn="l" rtl="0">
                <a:lnSpc>
                  <a:spcPct val="100000"/>
                </a:lnSpc>
                <a:spcBef>
                  <a:spcPts val="0"/>
                </a:spcBef>
                <a:spcAft>
                  <a:spcPts val="0"/>
                </a:spcAft>
              </a:defPPr>
              <a:lvl1pPr algn="just">
                <a:spcAft>
                  <a:spcPts val="450"/>
                </a:spcAft>
                <a:defRPr sz="700">
                  <a:solidFill>
                    <a:schemeClr val="bg1"/>
                  </a:solidFill>
                  <a:latin typeface="Arial" panose="020B0604020202020204" pitchFamily="34" charset="0"/>
                  <a:ea typeface="Calibri" panose="020F0502020204030204" pitchFamily="34" charset="0"/>
                  <a:cs typeface="Arial" panose="020B0604020202020204" pitchFamily="34" charset="0"/>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r>
                <a:rPr lang="en-IN" dirty="0">
                  <a:solidFill>
                    <a:srgbClr val="595959"/>
                  </a:solidFill>
                  <a:latin typeface="+mn-lt"/>
                </a:rPr>
                <a:t>Product as a service</a:t>
              </a:r>
            </a:p>
          </p:txBody>
        </p:sp>
        <p:grpSp>
          <p:nvGrpSpPr>
            <p:cNvPr id="4" name="Group 7303"/>
            <p:cNvGrpSpPr>
              <a:grpSpLocks/>
            </p:cNvGrpSpPr>
            <p:nvPr/>
          </p:nvGrpSpPr>
          <p:grpSpPr bwMode="auto">
            <a:xfrm>
              <a:off x="8122917" y="1611595"/>
              <a:ext cx="500902" cy="265183"/>
              <a:chOff x="11336215" y="3510237"/>
              <a:chExt cx="733641" cy="389518"/>
            </a:xfrm>
            <a:solidFill>
              <a:schemeClr val="accent4"/>
            </a:solidFill>
          </p:grpSpPr>
          <p:sp>
            <p:nvSpPr>
              <p:cNvPr id="214" name="Freeform 79"/>
              <p:cNvSpPr>
                <a:spLocks noEditPoints="1"/>
              </p:cNvSpPr>
              <p:nvPr/>
            </p:nvSpPr>
            <p:spPr bwMode="auto">
              <a:xfrm>
                <a:off x="11386003" y="3787000"/>
                <a:ext cx="115684" cy="112755"/>
              </a:xfrm>
              <a:custGeom>
                <a:avLst/>
                <a:gdLst>
                  <a:gd name="T0" fmla="*/ 2147483646 w 63"/>
                  <a:gd name="T1" fmla="*/ 0 h 62"/>
                  <a:gd name="T2" fmla="*/ 0 w 63"/>
                  <a:gd name="T3" fmla="*/ 2147483646 h 62"/>
                  <a:gd name="T4" fmla="*/ 2147483646 w 63"/>
                  <a:gd name="T5" fmla="*/ 2147483646 h 62"/>
                  <a:gd name="T6" fmla="*/ 2147483646 w 63"/>
                  <a:gd name="T7" fmla="*/ 2147483646 h 62"/>
                  <a:gd name="T8" fmla="*/ 2147483646 w 63"/>
                  <a:gd name="T9" fmla="*/ 0 h 62"/>
                  <a:gd name="T10" fmla="*/ 2147483646 w 63"/>
                  <a:gd name="T11" fmla="*/ 2147483646 h 62"/>
                  <a:gd name="T12" fmla="*/ 2147483646 w 63"/>
                  <a:gd name="T13" fmla="*/ 2147483646 h 62"/>
                  <a:gd name="T14" fmla="*/ 2147483646 w 63"/>
                  <a:gd name="T15" fmla="*/ 2147483646 h 62"/>
                  <a:gd name="T16" fmla="*/ 2147483646 w 63"/>
                  <a:gd name="T17" fmla="*/ 2147483646 h 62"/>
                  <a:gd name="T18" fmla="*/ 2147483646 w 63"/>
                  <a:gd name="T19" fmla="*/ 2147483646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2">
                    <a:moveTo>
                      <a:pt x="32" y="0"/>
                    </a:moveTo>
                    <a:cubicBezTo>
                      <a:pt x="14" y="0"/>
                      <a:pt x="0" y="14"/>
                      <a:pt x="0" y="31"/>
                    </a:cubicBezTo>
                    <a:cubicBezTo>
                      <a:pt x="0" y="48"/>
                      <a:pt x="14" y="62"/>
                      <a:pt x="32" y="62"/>
                    </a:cubicBezTo>
                    <a:cubicBezTo>
                      <a:pt x="49" y="62"/>
                      <a:pt x="63" y="48"/>
                      <a:pt x="63" y="31"/>
                    </a:cubicBezTo>
                    <a:cubicBezTo>
                      <a:pt x="63" y="14"/>
                      <a:pt x="49" y="0"/>
                      <a:pt x="32" y="0"/>
                    </a:cubicBezTo>
                    <a:close/>
                    <a:moveTo>
                      <a:pt x="32" y="47"/>
                    </a:moveTo>
                    <a:cubicBezTo>
                      <a:pt x="23" y="47"/>
                      <a:pt x="16" y="40"/>
                      <a:pt x="16" y="31"/>
                    </a:cubicBezTo>
                    <a:cubicBezTo>
                      <a:pt x="16" y="22"/>
                      <a:pt x="23" y="15"/>
                      <a:pt x="32" y="15"/>
                    </a:cubicBezTo>
                    <a:cubicBezTo>
                      <a:pt x="40" y="15"/>
                      <a:pt x="47" y="22"/>
                      <a:pt x="47" y="31"/>
                    </a:cubicBezTo>
                    <a:cubicBezTo>
                      <a:pt x="47" y="40"/>
                      <a:pt x="40" y="47"/>
                      <a:pt x="32" y="47"/>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15" name="Freeform 80"/>
              <p:cNvSpPr>
                <a:spLocks noEditPoints="1"/>
              </p:cNvSpPr>
              <p:nvPr/>
            </p:nvSpPr>
            <p:spPr bwMode="auto">
              <a:xfrm>
                <a:off x="11530974" y="3787000"/>
                <a:ext cx="112755" cy="112755"/>
              </a:xfrm>
              <a:custGeom>
                <a:avLst/>
                <a:gdLst>
                  <a:gd name="T0" fmla="*/ 2147483646 w 62"/>
                  <a:gd name="T1" fmla="*/ 0 h 62"/>
                  <a:gd name="T2" fmla="*/ 0 w 62"/>
                  <a:gd name="T3" fmla="*/ 2147483646 h 62"/>
                  <a:gd name="T4" fmla="*/ 2147483646 w 62"/>
                  <a:gd name="T5" fmla="*/ 2147483646 h 62"/>
                  <a:gd name="T6" fmla="*/ 2147483646 w 62"/>
                  <a:gd name="T7" fmla="*/ 2147483646 h 62"/>
                  <a:gd name="T8" fmla="*/ 2147483646 w 62"/>
                  <a:gd name="T9" fmla="*/ 0 h 62"/>
                  <a:gd name="T10" fmla="*/ 2147483646 w 62"/>
                  <a:gd name="T11" fmla="*/ 2147483646 h 62"/>
                  <a:gd name="T12" fmla="*/ 2147483646 w 62"/>
                  <a:gd name="T13" fmla="*/ 2147483646 h 62"/>
                  <a:gd name="T14" fmla="*/ 2147483646 w 62"/>
                  <a:gd name="T15" fmla="*/ 2147483646 h 62"/>
                  <a:gd name="T16" fmla="*/ 2147483646 w 62"/>
                  <a:gd name="T17" fmla="*/ 2147483646 h 62"/>
                  <a:gd name="T18" fmla="*/ 2147483646 w 62"/>
                  <a:gd name="T19" fmla="*/ 2147483646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62">
                    <a:moveTo>
                      <a:pt x="31" y="0"/>
                    </a:moveTo>
                    <a:cubicBezTo>
                      <a:pt x="14" y="0"/>
                      <a:pt x="0" y="14"/>
                      <a:pt x="0" y="31"/>
                    </a:cubicBezTo>
                    <a:cubicBezTo>
                      <a:pt x="0" y="48"/>
                      <a:pt x="14" y="62"/>
                      <a:pt x="31" y="62"/>
                    </a:cubicBezTo>
                    <a:cubicBezTo>
                      <a:pt x="48" y="62"/>
                      <a:pt x="62" y="48"/>
                      <a:pt x="62" y="31"/>
                    </a:cubicBezTo>
                    <a:cubicBezTo>
                      <a:pt x="62" y="14"/>
                      <a:pt x="48" y="0"/>
                      <a:pt x="31" y="0"/>
                    </a:cubicBezTo>
                    <a:close/>
                    <a:moveTo>
                      <a:pt x="31" y="47"/>
                    </a:moveTo>
                    <a:cubicBezTo>
                      <a:pt x="22" y="47"/>
                      <a:pt x="15" y="40"/>
                      <a:pt x="15" y="31"/>
                    </a:cubicBezTo>
                    <a:cubicBezTo>
                      <a:pt x="15" y="22"/>
                      <a:pt x="22" y="15"/>
                      <a:pt x="31" y="15"/>
                    </a:cubicBezTo>
                    <a:cubicBezTo>
                      <a:pt x="40" y="15"/>
                      <a:pt x="47" y="22"/>
                      <a:pt x="47" y="31"/>
                    </a:cubicBezTo>
                    <a:cubicBezTo>
                      <a:pt x="47" y="40"/>
                      <a:pt x="40" y="47"/>
                      <a:pt x="31" y="47"/>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16" name="Freeform 81"/>
              <p:cNvSpPr>
                <a:spLocks noEditPoints="1"/>
              </p:cNvSpPr>
              <p:nvPr/>
            </p:nvSpPr>
            <p:spPr bwMode="auto">
              <a:xfrm>
                <a:off x="11878026" y="3787000"/>
                <a:ext cx="112755" cy="112755"/>
              </a:xfrm>
              <a:custGeom>
                <a:avLst/>
                <a:gdLst>
                  <a:gd name="T0" fmla="*/ 2147483646 w 62"/>
                  <a:gd name="T1" fmla="*/ 0 h 62"/>
                  <a:gd name="T2" fmla="*/ 0 w 62"/>
                  <a:gd name="T3" fmla="*/ 2147483646 h 62"/>
                  <a:gd name="T4" fmla="*/ 2147483646 w 62"/>
                  <a:gd name="T5" fmla="*/ 2147483646 h 62"/>
                  <a:gd name="T6" fmla="*/ 2147483646 w 62"/>
                  <a:gd name="T7" fmla="*/ 2147483646 h 62"/>
                  <a:gd name="T8" fmla="*/ 2147483646 w 62"/>
                  <a:gd name="T9" fmla="*/ 0 h 62"/>
                  <a:gd name="T10" fmla="*/ 2147483646 w 62"/>
                  <a:gd name="T11" fmla="*/ 2147483646 h 62"/>
                  <a:gd name="T12" fmla="*/ 2147483646 w 62"/>
                  <a:gd name="T13" fmla="*/ 2147483646 h 62"/>
                  <a:gd name="T14" fmla="*/ 2147483646 w 62"/>
                  <a:gd name="T15" fmla="*/ 2147483646 h 62"/>
                  <a:gd name="T16" fmla="*/ 2147483646 w 62"/>
                  <a:gd name="T17" fmla="*/ 2147483646 h 62"/>
                  <a:gd name="T18" fmla="*/ 2147483646 w 62"/>
                  <a:gd name="T19" fmla="*/ 2147483646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62">
                    <a:moveTo>
                      <a:pt x="31" y="0"/>
                    </a:moveTo>
                    <a:cubicBezTo>
                      <a:pt x="13" y="0"/>
                      <a:pt x="0" y="14"/>
                      <a:pt x="0" y="31"/>
                    </a:cubicBezTo>
                    <a:cubicBezTo>
                      <a:pt x="0" y="48"/>
                      <a:pt x="13" y="62"/>
                      <a:pt x="31" y="62"/>
                    </a:cubicBezTo>
                    <a:cubicBezTo>
                      <a:pt x="48" y="62"/>
                      <a:pt x="62" y="48"/>
                      <a:pt x="62" y="31"/>
                    </a:cubicBezTo>
                    <a:cubicBezTo>
                      <a:pt x="62" y="14"/>
                      <a:pt x="48" y="0"/>
                      <a:pt x="31" y="0"/>
                    </a:cubicBezTo>
                    <a:close/>
                    <a:moveTo>
                      <a:pt x="31" y="47"/>
                    </a:moveTo>
                    <a:cubicBezTo>
                      <a:pt x="22" y="47"/>
                      <a:pt x="15" y="40"/>
                      <a:pt x="15" y="31"/>
                    </a:cubicBezTo>
                    <a:cubicBezTo>
                      <a:pt x="15" y="22"/>
                      <a:pt x="22" y="15"/>
                      <a:pt x="31" y="15"/>
                    </a:cubicBezTo>
                    <a:cubicBezTo>
                      <a:pt x="40" y="15"/>
                      <a:pt x="47" y="22"/>
                      <a:pt x="47" y="31"/>
                    </a:cubicBezTo>
                    <a:cubicBezTo>
                      <a:pt x="47" y="40"/>
                      <a:pt x="40" y="47"/>
                      <a:pt x="31" y="47"/>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17" name="Freeform 82"/>
              <p:cNvSpPr>
                <a:spLocks noEditPoints="1"/>
              </p:cNvSpPr>
              <p:nvPr/>
            </p:nvSpPr>
            <p:spPr bwMode="auto">
              <a:xfrm>
                <a:off x="11336215" y="3612742"/>
                <a:ext cx="733641" cy="243083"/>
              </a:xfrm>
              <a:custGeom>
                <a:avLst/>
                <a:gdLst>
                  <a:gd name="T0" fmla="*/ 2147483646 w 401"/>
                  <a:gd name="T1" fmla="*/ 2147483646 h 133"/>
                  <a:gd name="T2" fmla="*/ 2147483646 w 401"/>
                  <a:gd name="T3" fmla="*/ 2147483646 h 133"/>
                  <a:gd name="T4" fmla="*/ 2147483646 w 401"/>
                  <a:gd name="T5" fmla="*/ 2147483646 h 133"/>
                  <a:gd name="T6" fmla="*/ 2147483646 w 401"/>
                  <a:gd name="T7" fmla="*/ 2147483646 h 133"/>
                  <a:gd name="T8" fmla="*/ 2147483646 w 401"/>
                  <a:gd name="T9" fmla="*/ 2147483646 h 133"/>
                  <a:gd name="T10" fmla="*/ 2147483646 w 401"/>
                  <a:gd name="T11" fmla="*/ 2147483646 h 133"/>
                  <a:gd name="T12" fmla="*/ 2147483646 w 401"/>
                  <a:gd name="T13" fmla="*/ 0 h 133"/>
                  <a:gd name="T14" fmla="*/ 2147483646 w 401"/>
                  <a:gd name="T15" fmla="*/ 0 h 133"/>
                  <a:gd name="T16" fmla="*/ 2147483646 w 401"/>
                  <a:gd name="T17" fmla="*/ 2147483646 h 133"/>
                  <a:gd name="T18" fmla="*/ 2147483646 w 401"/>
                  <a:gd name="T19" fmla="*/ 2147483646 h 133"/>
                  <a:gd name="T20" fmla="*/ 2147483646 w 401"/>
                  <a:gd name="T21" fmla="*/ 2147483646 h 133"/>
                  <a:gd name="T22" fmla="*/ 2147483646 w 401"/>
                  <a:gd name="T23" fmla="*/ 2147483646 h 133"/>
                  <a:gd name="T24" fmla="*/ 2147483646 w 401"/>
                  <a:gd name="T25" fmla="*/ 2147483646 h 133"/>
                  <a:gd name="T26" fmla="*/ 2147483646 w 401"/>
                  <a:gd name="T27" fmla="*/ 2147483646 h 133"/>
                  <a:gd name="T28" fmla="*/ 2147483646 w 401"/>
                  <a:gd name="T29" fmla="*/ 2147483646 h 133"/>
                  <a:gd name="T30" fmla="*/ 2147483646 w 401"/>
                  <a:gd name="T31" fmla="*/ 2147483646 h 133"/>
                  <a:gd name="T32" fmla="*/ 2147483646 w 401"/>
                  <a:gd name="T33" fmla="*/ 2147483646 h 133"/>
                  <a:gd name="T34" fmla="*/ 2147483646 w 401"/>
                  <a:gd name="T35" fmla="*/ 2147483646 h 133"/>
                  <a:gd name="T36" fmla="*/ 2147483646 w 401"/>
                  <a:gd name="T37" fmla="*/ 2147483646 h 133"/>
                  <a:gd name="T38" fmla="*/ 0 w 401"/>
                  <a:gd name="T39" fmla="*/ 2147483646 h 133"/>
                  <a:gd name="T40" fmla="*/ 2147483646 w 401"/>
                  <a:gd name="T41" fmla="*/ 2147483646 h 133"/>
                  <a:gd name="T42" fmla="*/ 2147483646 w 401"/>
                  <a:gd name="T43" fmla="*/ 2147483646 h 133"/>
                  <a:gd name="T44" fmla="*/ 2147483646 w 401"/>
                  <a:gd name="T45" fmla="*/ 2147483646 h 133"/>
                  <a:gd name="T46" fmla="*/ 2147483646 w 401"/>
                  <a:gd name="T47" fmla="*/ 2147483646 h 133"/>
                  <a:gd name="T48" fmla="*/ 2147483646 w 401"/>
                  <a:gd name="T49" fmla="*/ 2147483646 h 133"/>
                  <a:gd name="T50" fmla="*/ 2147483646 w 401"/>
                  <a:gd name="T51" fmla="*/ 2147483646 h 133"/>
                  <a:gd name="T52" fmla="*/ 2147483646 w 401"/>
                  <a:gd name="T53" fmla="*/ 2147483646 h 133"/>
                  <a:gd name="T54" fmla="*/ 2147483646 w 401"/>
                  <a:gd name="T55" fmla="*/ 2147483646 h 133"/>
                  <a:gd name="T56" fmla="*/ 2147483646 w 401"/>
                  <a:gd name="T57" fmla="*/ 2147483646 h 133"/>
                  <a:gd name="T58" fmla="*/ 2147483646 w 401"/>
                  <a:gd name="T59" fmla="*/ 2147483646 h 133"/>
                  <a:gd name="T60" fmla="*/ 2147483646 w 401"/>
                  <a:gd name="T61" fmla="*/ 2147483646 h 133"/>
                  <a:gd name="T62" fmla="*/ 2147483646 w 401"/>
                  <a:gd name="T63" fmla="*/ 2147483646 h 133"/>
                  <a:gd name="T64" fmla="*/ 2147483646 w 401"/>
                  <a:gd name="T65" fmla="*/ 2147483646 h 133"/>
                  <a:gd name="T66" fmla="*/ 2147483646 w 401"/>
                  <a:gd name="T67" fmla="*/ 2147483646 h 133"/>
                  <a:gd name="T68" fmla="*/ 2147483646 w 401"/>
                  <a:gd name="T69" fmla="*/ 2147483646 h 133"/>
                  <a:gd name="T70" fmla="*/ 2147483646 w 401"/>
                  <a:gd name="T71" fmla="*/ 2147483646 h 133"/>
                  <a:gd name="T72" fmla="*/ 2147483646 w 401"/>
                  <a:gd name="T73" fmla="*/ 2147483646 h 133"/>
                  <a:gd name="T74" fmla="*/ 2147483646 w 401"/>
                  <a:gd name="T75" fmla="*/ 2147483646 h 133"/>
                  <a:gd name="T76" fmla="*/ 2147483646 w 401"/>
                  <a:gd name="T77" fmla="*/ 2147483646 h 133"/>
                  <a:gd name="T78" fmla="*/ 2147483646 w 401"/>
                  <a:gd name="T79" fmla="*/ 2147483646 h 133"/>
                  <a:gd name="T80" fmla="*/ 2147483646 w 401"/>
                  <a:gd name="T81" fmla="*/ 2147483646 h 133"/>
                  <a:gd name="T82" fmla="*/ 2147483646 w 401"/>
                  <a:gd name="T83" fmla="*/ 2147483646 h 133"/>
                  <a:gd name="T84" fmla="*/ 2147483646 w 401"/>
                  <a:gd name="T85" fmla="*/ 2147483646 h 133"/>
                  <a:gd name="T86" fmla="*/ 2147483646 w 401"/>
                  <a:gd name="T87" fmla="*/ 2147483646 h 1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1" h="133">
                    <a:moveTo>
                      <a:pt x="396" y="116"/>
                    </a:moveTo>
                    <a:cubicBezTo>
                      <a:pt x="394" y="116"/>
                      <a:pt x="394" y="116"/>
                      <a:pt x="394" y="116"/>
                    </a:cubicBezTo>
                    <a:cubicBezTo>
                      <a:pt x="394" y="116"/>
                      <a:pt x="394" y="115"/>
                      <a:pt x="394" y="115"/>
                    </a:cubicBezTo>
                    <a:cubicBezTo>
                      <a:pt x="394" y="66"/>
                      <a:pt x="394" y="66"/>
                      <a:pt x="394" y="66"/>
                    </a:cubicBezTo>
                    <a:cubicBezTo>
                      <a:pt x="394" y="62"/>
                      <a:pt x="347" y="46"/>
                      <a:pt x="347" y="46"/>
                    </a:cubicBezTo>
                    <a:cubicBezTo>
                      <a:pt x="347" y="7"/>
                      <a:pt x="347" y="7"/>
                      <a:pt x="347" y="7"/>
                    </a:cubicBezTo>
                    <a:cubicBezTo>
                      <a:pt x="347" y="3"/>
                      <a:pt x="344" y="0"/>
                      <a:pt x="339" y="0"/>
                    </a:cubicBezTo>
                    <a:cubicBezTo>
                      <a:pt x="268" y="0"/>
                      <a:pt x="268" y="0"/>
                      <a:pt x="268" y="0"/>
                    </a:cubicBezTo>
                    <a:cubicBezTo>
                      <a:pt x="264" y="0"/>
                      <a:pt x="261" y="3"/>
                      <a:pt x="261" y="7"/>
                    </a:cubicBezTo>
                    <a:cubicBezTo>
                      <a:pt x="261" y="111"/>
                      <a:pt x="261" y="111"/>
                      <a:pt x="261" y="111"/>
                    </a:cubicBezTo>
                    <a:cubicBezTo>
                      <a:pt x="255" y="111"/>
                      <a:pt x="255" y="111"/>
                      <a:pt x="255" y="111"/>
                    </a:cubicBezTo>
                    <a:cubicBezTo>
                      <a:pt x="256" y="111"/>
                      <a:pt x="256" y="110"/>
                      <a:pt x="256" y="110"/>
                    </a:cubicBezTo>
                    <a:cubicBezTo>
                      <a:pt x="256" y="84"/>
                      <a:pt x="256" y="84"/>
                      <a:pt x="256" y="84"/>
                    </a:cubicBezTo>
                    <a:cubicBezTo>
                      <a:pt x="9" y="84"/>
                      <a:pt x="9" y="84"/>
                      <a:pt x="9" y="84"/>
                    </a:cubicBezTo>
                    <a:cubicBezTo>
                      <a:pt x="9" y="110"/>
                      <a:pt x="9" y="110"/>
                      <a:pt x="9" y="110"/>
                    </a:cubicBezTo>
                    <a:cubicBezTo>
                      <a:pt x="9" y="110"/>
                      <a:pt x="9" y="111"/>
                      <a:pt x="9" y="111"/>
                    </a:cubicBezTo>
                    <a:cubicBezTo>
                      <a:pt x="6" y="111"/>
                      <a:pt x="6" y="111"/>
                      <a:pt x="6" y="111"/>
                    </a:cubicBezTo>
                    <a:cubicBezTo>
                      <a:pt x="3" y="111"/>
                      <a:pt x="1" y="113"/>
                      <a:pt x="1" y="116"/>
                    </a:cubicBezTo>
                    <a:cubicBezTo>
                      <a:pt x="1" y="117"/>
                      <a:pt x="1" y="118"/>
                      <a:pt x="1" y="118"/>
                    </a:cubicBezTo>
                    <a:cubicBezTo>
                      <a:pt x="1" y="119"/>
                      <a:pt x="0" y="120"/>
                      <a:pt x="0" y="121"/>
                    </a:cubicBezTo>
                    <a:cubicBezTo>
                      <a:pt x="0" y="124"/>
                      <a:pt x="3" y="126"/>
                      <a:pt x="5" y="126"/>
                    </a:cubicBezTo>
                    <a:cubicBezTo>
                      <a:pt x="23" y="126"/>
                      <a:pt x="23" y="126"/>
                      <a:pt x="23" y="126"/>
                    </a:cubicBezTo>
                    <a:cubicBezTo>
                      <a:pt x="23" y="106"/>
                      <a:pt x="39" y="90"/>
                      <a:pt x="59" y="90"/>
                    </a:cubicBezTo>
                    <a:cubicBezTo>
                      <a:pt x="78" y="90"/>
                      <a:pt x="94" y="106"/>
                      <a:pt x="94" y="126"/>
                    </a:cubicBezTo>
                    <a:cubicBezTo>
                      <a:pt x="102" y="126"/>
                      <a:pt x="102" y="126"/>
                      <a:pt x="102" y="126"/>
                    </a:cubicBezTo>
                    <a:cubicBezTo>
                      <a:pt x="102" y="106"/>
                      <a:pt x="117" y="90"/>
                      <a:pt x="137" y="90"/>
                    </a:cubicBezTo>
                    <a:cubicBezTo>
                      <a:pt x="157" y="90"/>
                      <a:pt x="172" y="106"/>
                      <a:pt x="172" y="126"/>
                    </a:cubicBezTo>
                    <a:cubicBezTo>
                      <a:pt x="178" y="133"/>
                      <a:pt x="178" y="133"/>
                      <a:pt x="178" y="133"/>
                    </a:cubicBezTo>
                    <a:cubicBezTo>
                      <a:pt x="284" y="133"/>
                      <a:pt x="284" y="133"/>
                      <a:pt x="284" y="133"/>
                    </a:cubicBezTo>
                    <a:cubicBezTo>
                      <a:pt x="291" y="126"/>
                      <a:pt x="291" y="126"/>
                      <a:pt x="291" y="126"/>
                    </a:cubicBezTo>
                    <a:cubicBezTo>
                      <a:pt x="291" y="106"/>
                      <a:pt x="307" y="90"/>
                      <a:pt x="326" y="90"/>
                    </a:cubicBezTo>
                    <a:cubicBezTo>
                      <a:pt x="346" y="90"/>
                      <a:pt x="362" y="106"/>
                      <a:pt x="362" y="126"/>
                    </a:cubicBezTo>
                    <a:cubicBezTo>
                      <a:pt x="396" y="126"/>
                      <a:pt x="396" y="126"/>
                      <a:pt x="396" y="126"/>
                    </a:cubicBezTo>
                    <a:cubicBezTo>
                      <a:pt x="399" y="126"/>
                      <a:pt x="401" y="124"/>
                      <a:pt x="401" y="121"/>
                    </a:cubicBezTo>
                    <a:cubicBezTo>
                      <a:pt x="401" y="119"/>
                      <a:pt x="399" y="116"/>
                      <a:pt x="396" y="116"/>
                    </a:cubicBezTo>
                    <a:close/>
                    <a:moveTo>
                      <a:pt x="341" y="37"/>
                    </a:moveTo>
                    <a:cubicBezTo>
                      <a:pt x="341" y="41"/>
                      <a:pt x="339" y="44"/>
                      <a:pt x="336" y="44"/>
                    </a:cubicBezTo>
                    <a:cubicBezTo>
                      <a:pt x="290" y="44"/>
                      <a:pt x="290" y="44"/>
                      <a:pt x="290" y="44"/>
                    </a:cubicBezTo>
                    <a:cubicBezTo>
                      <a:pt x="287" y="44"/>
                      <a:pt x="284" y="41"/>
                      <a:pt x="284" y="37"/>
                    </a:cubicBezTo>
                    <a:cubicBezTo>
                      <a:pt x="284" y="13"/>
                      <a:pt x="284" y="13"/>
                      <a:pt x="284" y="13"/>
                    </a:cubicBezTo>
                    <a:cubicBezTo>
                      <a:pt x="284" y="9"/>
                      <a:pt x="287" y="6"/>
                      <a:pt x="290" y="6"/>
                    </a:cubicBezTo>
                    <a:cubicBezTo>
                      <a:pt x="336" y="6"/>
                      <a:pt x="336" y="6"/>
                      <a:pt x="336" y="6"/>
                    </a:cubicBezTo>
                    <a:cubicBezTo>
                      <a:pt x="339" y="6"/>
                      <a:pt x="341" y="9"/>
                      <a:pt x="341" y="13"/>
                    </a:cubicBezTo>
                    <a:lnTo>
                      <a:pt x="341" y="37"/>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18" name="Freeform 83"/>
              <p:cNvSpPr>
                <a:spLocks/>
              </p:cNvSpPr>
              <p:nvPr/>
            </p:nvSpPr>
            <p:spPr bwMode="auto">
              <a:xfrm>
                <a:off x="11362574" y="3678638"/>
                <a:ext cx="121541" cy="62967"/>
              </a:xfrm>
              <a:custGeom>
                <a:avLst/>
                <a:gdLst>
                  <a:gd name="T0" fmla="*/ 2147483646 w 67"/>
                  <a:gd name="T1" fmla="*/ 2147483646 h 34"/>
                  <a:gd name="T2" fmla="*/ 2147483646 w 67"/>
                  <a:gd name="T3" fmla="*/ 2147483646 h 34"/>
                  <a:gd name="T4" fmla="*/ 2147483646 w 67"/>
                  <a:gd name="T5" fmla="*/ 2147483646 h 34"/>
                  <a:gd name="T6" fmla="*/ 2147483646 w 67"/>
                  <a:gd name="T7" fmla="*/ 2147483646 h 34"/>
                  <a:gd name="T8" fmla="*/ 2147483646 w 67"/>
                  <a:gd name="T9" fmla="*/ 2147483646 h 34"/>
                  <a:gd name="T10" fmla="*/ 2147483646 w 67"/>
                  <a:gd name="T11" fmla="*/ 0 h 34"/>
                  <a:gd name="T12" fmla="*/ 2147483646 w 67"/>
                  <a:gd name="T13" fmla="*/ 0 h 34"/>
                  <a:gd name="T14" fmla="*/ 2147483646 w 67"/>
                  <a:gd name="T15" fmla="*/ 2147483646 h 34"/>
                  <a:gd name="T16" fmla="*/ 2147483646 w 67"/>
                  <a:gd name="T17" fmla="*/ 2147483646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34">
                    <a:moveTo>
                      <a:pt x="66" y="28"/>
                    </a:moveTo>
                    <a:cubicBezTo>
                      <a:pt x="67" y="32"/>
                      <a:pt x="65" y="34"/>
                      <a:pt x="61" y="34"/>
                    </a:cubicBezTo>
                    <a:cubicBezTo>
                      <a:pt x="7" y="34"/>
                      <a:pt x="7" y="34"/>
                      <a:pt x="7" y="34"/>
                    </a:cubicBezTo>
                    <a:cubicBezTo>
                      <a:pt x="2" y="34"/>
                      <a:pt x="0" y="32"/>
                      <a:pt x="1" y="28"/>
                    </a:cubicBezTo>
                    <a:cubicBezTo>
                      <a:pt x="10" y="6"/>
                      <a:pt x="10" y="6"/>
                      <a:pt x="10" y="6"/>
                    </a:cubicBezTo>
                    <a:cubicBezTo>
                      <a:pt x="11" y="3"/>
                      <a:pt x="14" y="0"/>
                      <a:pt x="17" y="0"/>
                    </a:cubicBezTo>
                    <a:cubicBezTo>
                      <a:pt x="51" y="0"/>
                      <a:pt x="51" y="0"/>
                      <a:pt x="51" y="0"/>
                    </a:cubicBezTo>
                    <a:cubicBezTo>
                      <a:pt x="54" y="0"/>
                      <a:pt x="57" y="3"/>
                      <a:pt x="58" y="6"/>
                    </a:cubicBezTo>
                    <a:lnTo>
                      <a:pt x="66" y="28"/>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19" name="Freeform 84"/>
              <p:cNvSpPr>
                <a:spLocks/>
              </p:cNvSpPr>
              <p:nvPr/>
            </p:nvSpPr>
            <p:spPr bwMode="auto">
              <a:xfrm>
                <a:off x="11516331" y="3678638"/>
                <a:ext cx="121541" cy="62967"/>
              </a:xfrm>
              <a:custGeom>
                <a:avLst/>
                <a:gdLst>
                  <a:gd name="T0" fmla="*/ 2147483646 w 67"/>
                  <a:gd name="T1" fmla="*/ 2147483646 h 34"/>
                  <a:gd name="T2" fmla="*/ 2147483646 w 67"/>
                  <a:gd name="T3" fmla="*/ 2147483646 h 34"/>
                  <a:gd name="T4" fmla="*/ 2147483646 w 67"/>
                  <a:gd name="T5" fmla="*/ 2147483646 h 34"/>
                  <a:gd name="T6" fmla="*/ 2147483646 w 67"/>
                  <a:gd name="T7" fmla="*/ 2147483646 h 34"/>
                  <a:gd name="T8" fmla="*/ 2147483646 w 67"/>
                  <a:gd name="T9" fmla="*/ 2147483646 h 34"/>
                  <a:gd name="T10" fmla="*/ 2147483646 w 67"/>
                  <a:gd name="T11" fmla="*/ 0 h 34"/>
                  <a:gd name="T12" fmla="*/ 2147483646 w 67"/>
                  <a:gd name="T13" fmla="*/ 0 h 34"/>
                  <a:gd name="T14" fmla="*/ 2147483646 w 67"/>
                  <a:gd name="T15" fmla="*/ 2147483646 h 34"/>
                  <a:gd name="T16" fmla="*/ 2147483646 w 67"/>
                  <a:gd name="T17" fmla="*/ 2147483646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34">
                    <a:moveTo>
                      <a:pt x="66" y="28"/>
                    </a:moveTo>
                    <a:cubicBezTo>
                      <a:pt x="67" y="32"/>
                      <a:pt x="65" y="34"/>
                      <a:pt x="61" y="34"/>
                    </a:cubicBezTo>
                    <a:cubicBezTo>
                      <a:pt x="6" y="34"/>
                      <a:pt x="6" y="34"/>
                      <a:pt x="6" y="34"/>
                    </a:cubicBezTo>
                    <a:cubicBezTo>
                      <a:pt x="2" y="34"/>
                      <a:pt x="0" y="32"/>
                      <a:pt x="1" y="28"/>
                    </a:cubicBezTo>
                    <a:cubicBezTo>
                      <a:pt x="9" y="6"/>
                      <a:pt x="9" y="6"/>
                      <a:pt x="9" y="6"/>
                    </a:cubicBezTo>
                    <a:cubicBezTo>
                      <a:pt x="11" y="3"/>
                      <a:pt x="14" y="0"/>
                      <a:pt x="17" y="0"/>
                    </a:cubicBezTo>
                    <a:cubicBezTo>
                      <a:pt x="51" y="0"/>
                      <a:pt x="51" y="0"/>
                      <a:pt x="51" y="0"/>
                    </a:cubicBezTo>
                    <a:cubicBezTo>
                      <a:pt x="54" y="0"/>
                      <a:pt x="57" y="3"/>
                      <a:pt x="58" y="6"/>
                    </a:cubicBezTo>
                    <a:lnTo>
                      <a:pt x="66" y="28"/>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20" name="Freeform 85"/>
              <p:cNvSpPr>
                <a:spLocks/>
              </p:cNvSpPr>
              <p:nvPr/>
            </p:nvSpPr>
            <p:spPr bwMode="auto">
              <a:xfrm>
                <a:off x="11668624" y="3678638"/>
                <a:ext cx="123006" cy="62967"/>
              </a:xfrm>
              <a:custGeom>
                <a:avLst/>
                <a:gdLst>
                  <a:gd name="T0" fmla="*/ 2147483646 w 67"/>
                  <a:gd name="T1" fmla="*/ 2147483646 h 34"/>
                  <a:gd name="T2" fmla="*/ 2147483646 w 67"/>
                  <a:gd name="T3" fmla="*/ 2147483646 h 34"/>
                  <a:gd name="T4" fmla="*/ 2147483646 w 67"/>
                  <a:gd name="T5" fmla="*/ 2147483646 h 34"/>
                  <a:gd name="T6" fmla="*/ 2147483646 w 67"/>
                  <a:gd name="T7" fmla="*/ 2147483646 h 34"/>
                  <a:gd name="T8" fmla="*/ 2147483646 w 67"/>
                  <a:gd name="T9" fmla="*/ 2147483646 h 34"/>
                  <a:gd name="T10" fmla="*/ 2147483646 w 67"/>
                  <a:gd name="T11" fmla="*/ 0 h 34"/>
                  <a:gd name="T12" fmla="*/ 2147483646 w 67"/>
                  <a:gd name="T13" fmla="*/ 0 h 34"/>
                  <a:gd name="T14" fmla="*/ 2147483646 w 67"/>
                  <a:gd name="T15" fmla="*/ 2147483646 h 34"/>
                  <a:gd name="T16" fmla="*/ 2147483646 w 67"/>
                  <a:gd name="T17" fmla="*/ 2147483646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34">
                    <a:moveTo>
                      <a:pt x="66" y="28"/>
                    </a:moveTo>
                    <a:cubicBezTo>
                      <a:pt x="67" y="32"/>
                      <a:pt x="65" y="34"/>
                      <a:pt x="60" y="34"/>
                    </a:cubicBezTo>
                    <a:cubicBezTo>
                      <a:pt x="6" y="34"/>
                      <a:pt x="6" y="34"/>
                      <a:pt x="6" y="34"/>
                    </a:cubicBezTo>
                    <a:cubicBezTo>
                      <a:pt x="2" y="34"/>
                      <a:pt x="0" y="32"/>
                      <a:pt x="1" y="28"/>
                    </a:cubicBezTo>
                    <a:cubicBezTo>
                      <a:pt x="9" y="6"/>
                      <a:pt x="9" y="6"/>
                      <a:pt x="9" y="6"/>
                    </a:cubicBezTo>
                    <a:cubicBezTo>
                      <a:pt x="11" y="3"/>
                      <a:pt x="14" y="0"/>
                      <a:pt x="16" y="0"/>
                    </a:cubicBezTo>
                    <a:cubicBezTo>
                      <a:pt x="51" y="0"/>
                      <a:pt x="51" y="0"/>
                      <a:pt x="51" y="0"/>
                    </a:cubicBezTo>
                    <a:cubicBezTo>
                      <a:pt x="54" y="0"/>
                      <a:pt x="57" y="3"/>
                      <a:pt x="58" y="6"/>
                    </a:cubicBezTo>
                    <a:lnTo>
                      <a:pt x="66" y="28"/>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21" name="Freeform 86"/>
              <p:cNvSpPr>
                <a:spLocks/>
              </p:cNvSpPr>
              <p:nvPr/>
            </p:nvSpPr>
            <p:spPr bwMode="auto">
              <a:xfrm>
                <a:off x="11438720" y="3595170"/>
                <a:ext cx="123006" cy="62967"/>
              </a:xfrm>
              <a:custGeom>
                <a:avLst/>
                <a:gdLst>
                  <a:gd name="T0" fmla="*/ 2147483646 w 67"/>
                  <a:gd name="T1" fmla="*/ 2147483646 h 35"/>
                  <a:gd name="T2" fmla="*/ 2147483646 w 67"/>
                  <a:gd name="T3" fmla="*/ 2147483646 h 35"/>
                  <a:gd name="T4" fmla="*/ 2147483646 w 67"/>
                  <a:gd name="T5" fmla="*/ 2147483646 h 35"/>
                  <a:gd name="T6" fmla="*/ 2147483646 w 67"/>
                  <a:gd name="T7" fmla="*/ 2147483646 h 35"/>
                  <a:gd name="T8" fmla="*/ 2147483646 w 67"/>
                  <a:gd name="T9" fmla="*/ 2147483646 h 35"/>
                  <a:gd name="T10" fmla="*/ 2147483646 w 67"/>
                  <a:gd name="T11" fmla="*/ 0 h 35"/>
                  <a:gd name="T12" fmla="*/ 2147483646 w 67"/>
                  <a:gd name="T13" fmla="*/ 0 h 35"/>
                  <a:gd name="T14" fmla="*/ 2147483646 w 67"/>
                  <a:gd name="T15" fmla="*/ 2147483646 h 35"/>
                  <a:gd name="T16" fmla="*/ 2147483646 w 67"/>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35">
                    <a:moveTo>
                      <a:pt x="66" y="29"/>
                    </a:moveTo>
                    <a:cubicBezTo>
                      <a:pt x="67" y="32"/>
                      <a:pt x="65" y="35"/>
                      <a:pt x="61" y="35"/>
                    </a:cubicBezTo>
                    <a:cubicBezTo>
                      <a:pt x="7" y="35"/>
                      <a:pt x="7" y="35"/>
                      <a:pt x="7" y="35"/>
                    </a:cubicBezTo>
                    <a:cubicBezTo>
                      <a:pt x="2" y="35"/>
                      <a:pt x="0" y="32"/>
                      <a:pt x="1" y="29"/>
                    </a:cubicBezTo>
                    <a:cubicBezTo>
                      <a:pt x="10" y="7"/>
                      <a:pt x="10" y="7"/>
                      <a:pt x="10" y="7"/>
                    </a:cubicBezTo>
                    <a:cubicBezTo>
                      <a:pt x="11" y="3"/>
                      <a:pt x="14" y="0"/>
                      <a:pt x="17" y="0"/>
                    </a:cubicBezTo>
                    <a:cubicBezTo>
                      <a:pt x="51" y="0"/>
                      <a:pt x="51" y="0"/>
                      <a:pt x="51" y="0"/>
                    </a:cubicBezTo>
                    <a:cubicBezTo>
                      <a:pt x="54" y="0"/>
                      <a:pt x="57" y="3"/>
                      <a:pt x="58" y="7"/>
                    </a:cubicBezTo>
                    <a:lnTo>
                      <a:pt x="66" y="29"/>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22" name="Freeform 87"/>
              <p:cNvSpPr>
                <a:spLocks/>
              </p:cNvSpPr>
              <p:nvPr/>
            </p:nvSpPr>
            <p:spPr bwMode="auto">
              <a:xfrm>
                <a:off x="11592477" y="3595170"/>
                <a:ext cx="123006" cy="62967"/>
              </a:xfrm>
              <a:custGeom>
                <a:avLst/>
                <a:gdLst>
                  <a:gd name="T0" fmla="*/ 2147483646 w 67"/>
                  <a:gd name="T1" fmla="*/ 2147483646 h 35"/>
                  <a:gd name="T2" fmla="*/ 2147483646 w 67"/>
                  <a:gd name="T3" fmla="*/ 2147483646 h 35"/>
                  <a:gd name="T4" fmla="*/ 2147483646 w 67"/>
                  <a:gd name="T5" fmla="*/ 2147483646 h 35"/>
                  <a:gd name="T6" fmla="*/ 2147483646 w 67"/>
                  <a:gd name="T7" fmla="*/ 2147483646 h 35"/>
                  <a:gd name="T8" fmla="*/ 2147483646 w 67"/>
                  <a:gd name="T9" fmla="*/ 2147483646 h 35"/>
                  <a:gd name="T10" fmla="*/ 2147483646 w 67"/>
                  <a:gd name="T11" fmla="*/ 0 h 35"/>
                  <a:gd name="T12" fmla="*/ 2147483646 w 67"/>
                  <a:gd name="T13" fmla="*/ 0 h 35"/>
                  <a:gd name="T14" fmla="*/ 2147483646 w 67"/>
                  <a:gd name="T15" fmla="*/ 2147483646 h 35"/>
                  <a:gd name="T16" fmla="*/ 2147483646 w 67"/>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35">
                    <a:moveTo>
                      <a:pt x="66" y="29"/>
                    </a:moveTo>
                    <a:cubicBezTo>
                      <a:pt x="67" y="32"/>
                      <a:pt x="65" y="35"/>
                      <a:pt x="61" y="35"/>
                    </a:cubicBezTo>
                    <a:cubicBezTo>
                      <a:pt x="6" y="35"/>
                      <a:pt x="6" y="35"/>
                      <a:pt x="6" y="35"/>
                    </a:cubicBezTo>
                    <a:cubicBezTo>
                      <a:pt x="2" y="35"/>
                      <a:pt x="0" y="32"/>
                      <a:pt x="1" y="29"/>
                    </a:cubicBezTo>
                    <a:cubicBezTo>
                      <a:pt x="9" y="7"/>
                      <a:pt x="9" y="7"/>
                      <a:pt x="9" y="7"/>
                    </a:cubicBezTo>
                    <a:cubicBezTo>
                      <a:pt x="11" y="3"/>
                      <a:pt x="14" y="0"/>
                      <a:pt x="17" y="0"/>
                    </a:cubicBezTo>
                    <a:cubicBezTo>
                      <a:pt x="51" y="0"/>
                      <a:pt x="51" y="0"/>
                      <a:pt x="51" y="0"/>
                    </a:cubicBezTo>
                    <a:cubicBezTo>
                      <a:pt x="54" y="0"/>
                      <a:pt x="57" y="3"/>
                      <a:pt x="58" y="7"/>
                    </a:cubicBezTo>
                    <a:lnTo>
                      <a:pt x="66" y="29"/>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23" name="Freeform 88"/>
              <p:cNvSpPr>
                <a:spLocks/>
              </p:cNvSpPr>
              <p:nvPr/>
            </p:nvSpPr>
            <p:spPr bwMode="auto">
              <a:xfrm>
                <a:off x="11516331" y="3510237"/>
                <a:ext cx="121541" cy="64432"/>
              </a:xfrm>
              <a:custGeom>
                <a:avLst/>
                <a:gdLst>
                  <a:gd name="T0" fmla="*/ 2147483646 w 67"/>
                  <a:gd name="T1" fmla="*/ 2147483646 h 35"/>
                  <a:gd name="T2" fmla="*/ 2147483646 w 67"/>
                  <a:gd name="T3" fmla="*/ 2147483646 h 35"/>
                  <a:gd name="T4" fmla="*/ 2147483646 w 67"/>
                  <a:gd name="T5" fmla="*/ 2147483646 h 35"/>
                  <a:gd name="T6" fmla="*/ 2147483646 w 67"/>
                  <a:gd name="T7" fmla="*/ 2147483646 h 35"/>
                  <a:gd name="T8" fmla="*/ 2147483646 w 67"/>
                  <a:gd name="T9" fmla="*/ 2147483646 h 35"/>
                  <a:gd name="T10" fmla="*/ 2147483646 w 67"/>
                  <a:gd name="T11" fmla="*/ 0 h 35"/>
                  <a:gd name="T12" fmla="*/ 2147483646 w 67"/>
                  <a:gd name="T13" fmla="*/ 0 h 35"/>
                  <a:gd name="T14" fmla="*/ 2147483646 w 67"/>
                  <a:gd name="T15" fmla="*/ 2147483646 h 35"/>
                  <a:gd name="T16" fmla="*/ 2147483646 w 67"/>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35">
                    <a:moveTo>
                      <a:pt x="66" y="28"/>
                    </a:moveTo>
                    <a:cubicBezTo>
                      <a:pt x="67" y="32"/>
                      <a:pt x="65" y="35"/>
                      <a:pt x="61" y="35"/>
                    </a:cubicBezTo>
                    <a:cubicBezTo>
                      <a:pt x="6" y="35"/>
                      <a:pt x="6" y="35"/>
                      <a:pt x="6" y="35"/>
                    </a:cubicBezTo>
                    <a:cubicBezTo>
                      <a:pt x="2" y="35"/>
                      <a:pt x="0" y="32"/>
                      <a:pt x="1" y="28"/>
                    </a:cubicBezTo>
                    <a:cubicBezTo>
                      <a:pt x="9" y="6"/>
                      <a:pt x="9" y="6"/>
                      <a:pt x="9" y="6"/>
                    </a:cubicBezTo>
                    <a:cubicBezTo>
                      <a:pt x="11" y="3"/>
                      <a:pt x="14" y="0"/>
                      <a:pt x="17" y="0"/>
                    </a:cubicBezTo>
                    <a:cubicBezTo>
                      <a:pt x="51" y="0"/>
                      <a:pt x="51" y="0"/>
                      <a:pt x="51" y="0"/>
                    </a:cubicBezTo>
                    <a:cubicBezTo>
                      <a:pt x="54" y="0"/>
                      <a:pt x="57" y="3"/>
                      <a:pt x="58" y="6"/>
                    </a:cubicBezTo>
                    <a:lnTo>
                      <a:pt x="66" y="28"/>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grpSp>
        <p:grpSp>
          <p:nvGrpSpPr>
            <p:cNvPr id="5" name="Group 2442"/>
            <p:cNvGrpSpPr>
              <a:grpSpLocks/>
            </p:cNvGrpSpPr>
            <p:nvPr/>
          </p:nvGrpSpPr>
          <p:grpSpPr bwMode="auto">
            <a:xfrm>
              <a:off x="6472421" y="2658673"/>
              <a:ext cx="359810" cy="359810"/>
              <a:chOff x="1381125" y="3676650"/>
              <a:chExt cx="650875" cy="650875"/>
            </a:xfrm>
            <a:solidFill>
              <a:schemeClr val="accent4"/>
            </a:solidFill>
          </p:grpSpPr>
          <p:sp>
            <p:nvSpPr>
              <p:cNvPr id="225" name="Freeform 353"/>
              <p:cNvSpPr>
                <a:spLocks noEditPoints="1"/>
              </p:cNvSpPr>
              <p:nvPr/>
            </p:nvSpPr>
            <p:spPr bwMode="auto">
              <a:xfrm>
                <a:off x="1793875" y="3676650"/>
                <a:ext cx="238125" cy="381000"/>
              </a:xfrm>
              <a:custGeom>
                <a:avLst/>
                <a:gdLst>
                  <a:gd name="T0" fmla="*/ 2147483646 w 75"/>
                  <a:gd name="T1" fmla="*/ 0 h 120"/>
                  <a:gd name="T2" fmla="*/ 0 w 75"/>
                  <a:gd name="T3" fmla="*/ 2147483646 h 120"/>
                  <a:gd name="T4" fmla="*/ 2147483646 w 75"/>
                  <a:gd name="T5" fmla="*/ 2147483646 h 120"/>
                  <a:gd name="T6" fmla="*/ 2147483646 w 75"/>
                  <a:gd name="T7" fmla="*/ 2147483646 h 120"/>
                  <a:gd name="T8" fmla="*/ 2147483646 w 75"/>
                  <a:gd name="T9" fmla="*/ 2147483646 h 120"/>
                  <a:gd name="T10" fmla="*/ 2147483646 w 75"/>
                  <a:gd name="T11" fmla="*/ 2147483646 h 120"/>
                  <a:gd name="T12" fmla="*/ 2147483646 w 75"/>
                  <a:gd name="T13" fmla="*/ 0 h 120"/>
                  <a:gd name="T14" fmla="*/ 2147483646 w 75"/>
                  <a:gd name="T15" fmla="*/ 2147483646 h 120"/>
                  <a:gd name="T16" fmla="*/ 2147483646 w 75"/>
                  <a:gd name="T17" fmla="*/ 2147483646 h 120"/>
                  <a:gd name="T18" fmla="*/ 2147483646 w 75"/>
                  <a:gd name="T19" fmla="*/ 2147483646 h 120"/>
                  <a:gd name="T20" fmla="*/ 2147483646 w 75"/>
                  <a:gd name="T21" fmla="*/ 2147483646 h 120"/>
                  <a:gd name="T22" fmla="*/ 2147483646 w 75"/>
                  <a:gd name="T23" fmla="*/ 2147483646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120">
                    <a:moveTo>
                      <a:pt x="38" y="0"/>
                    </a:moveTo>
                    <a:cubicBezTo>
                      <a:pt x="17" y="0"/>
                      <a:pt x="0" y="17"/>
                      <a:pt x="0" y="38"/>
                    </a:cubicBezTo>
                    <a:cubicBezTo>
                      <a:pt x="0" y="44"/>
                      <a:pt x="2" y="51"/>
                      <a:pt x="5" y="56"/>
                    </a:cubicBezTo>
                    <a:cubicBezTo>
                      <a:pt x="38" y="120"/>
                      <a:pt x="38" y="120"/>
                      <a:pt x="38" y="120"/>
                    </a:cubicBezTo>
                    <a:cubicBezTo>
                      <a:pt x="70" y="56"/>
                      <a:pt x="70" y="56"/>
                      <a:pt x="70" y="56"/>
                    </a:cubicBezTo>
                    <a:cubicBezTo>
                      <a:pt x="73" y="51"/>
                      <a:pt x="75" y="44"/>
                      <a:pt x="75" y="38"/>
                    </a:cubicBezTo>
                    <a:cubicBezTo>
                      <a:pt x="75" y="17"/>
                      <a:pt x="58" y="0"/>
                      <a:pt x="38" y="0"/>
                    </a:cubicBezTo>
                    <a:close/>
                    <a:moveTo>
                      <a:pt x="38" y="68"/>
                    </a:moveTo>
                    <a:cubicBezTo>
                      <a:pt x="21" y="68"/>
                      <a:pt x="8" y="54"/>
                      <a:pt x="8" y="38"/>
                    </a:cubicBezTo>
                    <a:cubicBezTo>
                      <a:pt x="8" y="21"/>
                      <a:pt x="21" y="8"/>
                      <a:pt x="38" y="8"/>
                    </a:cubicBezTo>
                    <a:cubicBezTo>
                      <a:pt x="54" y="8"/>
                      <a:pt x="68" y="21"/>
                      <a:pt x="68" y="38"/>
                    </a:cubicBezTo>
                    <a:cubicBezTo>
                      <a:pt x="68" y="54"/>
                      <a:pt x="54" y="68"/>
                      <a:pt x="38" y="68"/>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26" name="Freeform 354"/>
              <p:cNvSpPr>
                <a:spLocks/>
              </p:cNvSpPr>
              <p:nvPr/>
            </p:nvSpPr>
            <p:spPr bwMode="auto">
              <a:xfrm>
                <a:off x="1847850" y="3730625"/>
                <a:ext cx="130175" cy="76200"/>
              </a:xfrm>
              <a:custGeom>
                <a:avLst/>
                <a:gdLst>
                  <a:gd name="T0" fmla="*/ 2147483646 w 41"/>
                  <a:gd name="T1" fmla="*/ 2147483646 h 24"/>
                  <a:gd name="T2" fmla="*/ 2147483646 w 41"/>
                  <a:gd name="T3" fmla="*/ 2147483646 h 24"/>
                  <a:gd name="T4" fmla="*/ 2147483646 w 41"/>
                  <a:gd name="T5" fmla="*/ 2147483646 h 24"/>
                  <a:gd name="T6" fmla="*/ 2147483646 w 41"/>
                  <a:gd name="T7" fmla="*/ 2147483646 h 24"/>
                  <a:gd name="T8" fmla="*/ 2147483646 w 41"/>
                  <a:gd name="T9" fmla="*/ 2147483646 h 24"/>
                  <a:gd name="T10" fmla="*/ 2147483646 w 41"/>
                  <a:gd name="T11" fmla="*/ 2147483646 h 24"/>
                  <a:gd name="T12" fmla="*/ 2147483646 w 41"/>
                  <a:gd name="T13" fmla="*/ 2147483646 h 24"/>
                  <a:gd name="T14" fmla="*/ 2147483646 w 41"/>
                  <a:gd name="T15" fmla="*/ 2147483646 h 24"/>
                  <a:gd name="T16" fmla="*/ 2147483646 w 41"/>
                  <a:gd name="T17" fmla="*/ 2147483646 h 24"/>
                  <a:gd name="T18" fmla="*/ 2147483646 w 41"/>
                  <a:gd name="T19" fmla="*/ 2147483646 h 24"/>
                  <a:gd name="T20" fmla="*/ 2147483646 w 41"/>
                  <a:gd name="T21" fmla="*/ 2147483646 h 24"/>
                  <a:gd name="T22" fmla="*/ 2147483646 w 41"/>
                  <a:gd name="T23" fmla="*/ 2147483646 h 24"/>
                  <a:gd name="T24" fmla="*/ 2147483646 w 41"/>
                  <a:gd name="T25" fmla="*/ 2147483646 h 24"/>
                  <a:gd name="T26" fmla="*/ 2147483646 w 41"/>
                  <a:gd name="T27" fmla="*/ 2147483646 h 24"/>
                  <a:gd name="T28" fmla="*/ 2147483646 w 41"/>
                  <a:gd name="T29" fmla="*/ 2147483646 h 24"/>
                  <a:gd name="T30" fmla="*/ 2147483646 w 41"/>
                  <a:gd name="T31" fmla="*/ 2147483646 h 24"/>
                  <a:gd name="T32" fmla="*/ 2147483646 w 41"/>
                  <a:gd name="T33" fmla="*/ 2147483646 h 24"/>
                  <a:gd name="T34" fmla="*/ 2147483646 w 41"/>
                  <a:gd name="T35" fmla="*/ 214748364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24">
                    <a:moveTo>
                      <a:pt x="40" y="18"/>
                    </a:moveTo>
                    <a:cubicBezTo>
                      <a:pt x="34" y="12"/>
                      <a:pt x="34" y="12"/>
                      <a:pt x="34" y="12"/>
                    </a:cubicBezTo>
                    <a:cubicBezTo>
                      <a:pt x="34" y="12"/>
                      <a:pt x="34" y="12"/>
                      <a:pt x="34" y="12"/>
                    </a:cubicBezTo>
                    <a:cubicBezTo>
                      <a:pt x="34" y="5"/>
                      <a:pt x="34" y="5"/>
                      <a:pt x="34" y="5"/>
                    </a:cubicBezTo>
                    <a:cubicBezTo>
                      <a:pt x="34" y="4"/>
                      <a:pt x="33" y="4"/>
                      <a:pt x="32" y="4"/>
                    </a:cubicBezTo>
                    <a:cubicBezTo>
                      <a:pt x="29" y="4"/>
                      <a:pt x="29" y="4"/>
                      <a:pt x="29" y="4"/>
                    </a:cubicBezTo>
                    <a:cubicBezTo>
                      <a:pt x="28" y="4"/>
                      <a:pt x="27" y="4"/>
                      <a:pt x="27" y="5"/>
                    </a:cubicBezTo>
                    <a:cubicBezTo>
                      <a:pt x="27" y="6"/>
                      <a:pt x="27" y="6"/>
                      <a:pt x="27" y="6"/>
                    </a:cubicBezTo>
                    <a:cubicBezTo>
                      <a:pt x="23" y="1"/>
                      <a:pt x="23" y="1"/>
                      <a:pt x="23" y="1"/>
                    </a:cubicBezTo>
                    <a:cubicBezTo>
                      <a:pt x="21" y="0"/>
                      <a:pt x="20" y="0"/>
                      <a:pt x="18" y="1"/>
                    </a:cubicBezTo>
                    <a:cubicBezTo>
                      <a:pt x="1" y="18"/>
                      <a:pt x="1" y="18"/>
                      <a:pt x="1" y="18"/>
                    </a:cubicBezTo>
                    <a:cubicBezTo>
                      <a:pt x="0" y="19"/>
                      <a:pt x="0" y="21"/>
                      <a:pt x="1" y="23"/>
                    </a:cubicBezTo>
                    <a:cubicBezTo>
                      <a:pt x="3" y="24"/>
                      <a:pt x="4" y="24"/>
                      <a:pt x="6" y="23"/>
                    </a:cubicBezTo>
                    <a:cubicBezTo>
                      <a:pt x="21" y="8"/>
                      <a:pt x="21" y="8"/>
                      <a:pt x="21" y="8"/>
                    </a:cubicBezTo>
                    <a:cubicBezTo>
                      <a:pt x="35" y="23"/>
                      <a:pt x="35" y="23"/>
                      <a:pt x="35" y="23"/>
                    </a:cubicBezTo>
                    <a:cubicBezTo>
                      <a:pt x="36" y="23"/>
                      <a:pt x="37" y="23"/>
                      <a:pt x="38" y="23"/>
                    </a:cubicBezTo>
                    <a:cubicBezTo>
                      <a:pt x="38" y="23"/>
                      <a:pt x="39" y="23"/>
                      <a:pt x="40" y="23"/>
                    </a:cubicBezTo>
                    <a:cubicBezTo>
                      <a:pt x="41" y="21"/>
                      <a:pt x="41" y="19"/>
                      <a:pt x="40" y="18"/>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27" name="Freeform 355"/>
              <p:cNvSpPr>
                <a:spLocks/>
              </p:cNvSpPr>
              <p:nvPr/>
            </p:nvSpPr>
            <p:spPr bwMode="auto">
              <a:xfrm>
                <a:off x="1873250" y="3768725"/>
                <a:ext cx="82550" cy="92075"/>
              </a:xfrm>
              <a:custGeom>
                <a:avLst/>
                <a:gdLst>
                  <a:gd name="T0" fmla="*/ 2147483646 w 26"/>
                  <a:gd name="T1" fmla="*/ 0 h 29"/>
                  <a:gd name="T2" fmla="*/ 0 w 26"/>
                  <a:gd name="T3" fmla="*/ 2147483646 h 29"/>
                  <a:gd name="T4" fmla="*/ 0 w 26"/>
                  <a:gd name="T5" fmla="*/ 2147483646 h 29"/>
                  <a:gd name="T6" fmla="*/ 0 w 26"/>
                  <a:gd name="T7" fmla="*/ 2147483646 h 29"/>
                  <a:gd name="T8" fmla="*/ 2147483646 w 26"/>
                  <a:gd name="T9" fmla="*/ 2147483646 h 29"/>
                  <a:gd name="T10" fmla="*/ 2147483646 w 26"/>
                  <a:gd name="T11" fmla="*/ 2147483646 h 29"/>
                  <a:gd name="T12" fmla="*/ 2147483646 w 26"/>
                  <a:gd name="T13" fmla="*/ 2147483646 h 29"/>
                  <a:gd name="T14" fmla="*/ 2147483646 w 26"/>
                  <a:gd name="T15" fmla="*/ 2147483646 h 29"/>
                  <a:gd name="T16" fmla="*/ 2147483646 w 26"/>
                  <a:gd name="T17" fmla="*/ 2147483646 h 29"/>
                  <a:gd name="T18" fmla="*/ 2147483646 w 26"/>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9">
                    <a:moveTo>
                      <a:pt x="13" y="0"/>
                    </a:moveTo>
                    <a:cubicBezTo>
                      <a:pt x="0" y="13"/>
                      <a:pt x="0" y="13"/>
                      <a:pt x="0" y="13"/>
                    </a:cubicBezTo>
                    <a:cubicBezTo>
                      <a:pt x="0" y="13"/>
                      <a:pt x="0" y="13"/>
                      <a:pt x="0" y="13"/>
                    </a:cubicBezTo>
                    <a:cubicBezTo>
                      <a:pt x="0" y="22"/>
                      <a:pt x="0" y="22"/>
                      <a:pt x="0" y="22"/>
                    </a:cubicBezTo>
                    <a:cubicBezTo>
                      <a:pt x="0" y="26"/>
                      <a:pt x="3" y="29"/>
                      <a:pt x="6" y="29"/>
                    </a:cubicBezTo>
                    <a:cubicBezTo>
                      <a:pt x="19" y="29"/>
                      <a:pt x="19" y="29"/>
                      <a:pt x="19" y="29"/>
                    </a:cubicBezTo>
                    <a:cubicBezTo>
                      <a:pt x="23" y="29"/>
                      <a:pt x="26" y="26"/>
                      <a:pt x="26" y="22"/>
                    </a:cubicBezTo>
                    <a:cubicBezTo>
                      <a:pt x="26" y="13"/>
                      <a:pt x="26" y="13"/>
                      <a:pt x="26" y="13"/>
                    </a:cubicBezTo>
                    <a:cubicBezTo>
                      <a:pt x="26" y="13"/>
                      <a:pt x="25" y="13"/>
                      <a:pt x="25" y="13"/>
                    </a:cubicBezTo>
                    <a:lnTo>
                      <a:pt x="13"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28" name="Freeform 356"/>
              <p:cNvSpPr>
                <a:spLocks noEditPoints="1"/>
              </p:cNvSpPr>
              <p:nvPr/>
            </p:nvSpPr>
            <p:spPr bwMode="auto">
              <a:xfrm>
                <a:off x="1381125" y="3949700"/>
                <a:ext cx="238125" cy="377825"/>
              </a:xfrm>
              <a:custGeom>
                <a:avLst/>
                <a:gdLst>
                  <a:gd name="T0" fmla="*/ 2147483646 w 75"/>
                  <a:gd name="T1" fmla="*/ 0 h 119"/>
                  <a:gd name="T2" fmla="*/ 0 w 75"/>
                  <a:gd name="T3" fmla="*/ 2147483646 h 119"/>
                  <a:gd name="T4" fmla="*/ 2147483646 w 75"/>
                  <a:gd name="T5" fmla="*/ 2147483646 h 119"/>
                  <a:gd name="T6" fmla="*/ 2147483646 w 75"/>
                  <a:gd name="T7" fmla="*/ 2147483646 h 119"/>
                  <a:gd name="T8" fmla="*/ 2147483646 w 75"/>
                  <a:gd name="T9" fmla="*/ 2147483646 h 119"/>
                  <a:gd name="T10" fmla="*/ 2147483646 w 75"/>
                  <a:gd name="T11" fmla="*/ 2147483646 h 119"/>
                  <a:gd name="T12" fmla="*/ 2147483646 w 75"/>
                  <a:gd name="T13" fmla="*/ 0 h 119"/>
                  <a:gd name="T14" fmla="*/ 2147483646 w 75"/>
                  <a:gd name="T15" fmla="*/ 2147483646 h 119"/>
                  <a:gd name="T16" fmla="*/ 2147483646 w 75"/>
                  <a:gd name="T17" fmla="*/ 2147483646 h 119"/>
                  <a:gd name="T18" fmla="*/ 2147483646 w 75"/>
                  <a:gd name="T19" fmla="*/ 2147483646 h 119"/>
                  <a:gd name="T20" fmla="*/ 2147483646 w 75"/>
                  <a:gd name="T21" fmla="*/ 2147483646 h 119"/>
                  <a:gd name="T22" fmla="*/ 2147483646 w 75"/>
                  <a:gd name="T23" fmla="*/ 2147483646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119">
                    <a:moveTo>
                      <a:pt x="37" y="0"/>
                    </a:moveTo>
                    <a:cubicBezTo>
                      <a:pt x="17" y="0"/>
                      <a:pt x="0" y="17"/>
                      <a:pt x="0" y="37"/>
                    </a:cubicBezTo>
                    <a:cubicBezTo>
                      <a:pt x="0" y="44"/>
                      <a:pt x="2" y="50"/>
                      <a:pt x="5" y="56"/>
                    </a:cubicBezTo>
                    <a:cubicBezTo>
                      <a:pt x="37" y="119"/>
                      <a:pt x="37" y="119"/>
                      <a:pt x="37" y="119"/>
                    </a:cubicBezTo>
                    <a:cubicBezTo>
                      <a:pt x="70" y="56"/>
                      <a:pt x="70" y="56"/>
                      <a:pt x="70" y="56"/>
                    </a:cubicBezTo>
                    <a:cubicBezTo>
                      <a:pt x="73" y="50"/>
                      <a:pt x="75" y="44"/>
                      <a:pt x="75" y="37"/>
                    </a:cubicBezTo>
                    <a:cubicBezTo>
                      <a:pt x="75" y="17"/>
                      <a:pt x="58" y="0"/>
                      <a:pt x="37" y="0"/>
                    </a:cubicBezTo>
                    <a:close/>
                    <a:moveTo>
                      <a:pt x="37" y="67"/>
                    </a:moveTo>
                    <a:cubicBezTo>
                      <a:pt x="21" y="67"/>
                      <a:pt x="7" y="54"/>
                      <a:pt x="7" y="37"/>
                    </a:cubicBezTo>
                    <a:cubicBezTo>
                      <a:pt x="7" y="21"/>
                      <a:pt x="21" y="7"/>
                      <a:pt x="37" y="7"/>
                    </a:cubicBezTo>
                    <a:cubicBezTo>
                      <a:pt x="54" y="7"/>
                      <a:pt x="67" y="21"/>
                      <a:pt x="67" y="37"/>
                    </a:cubicBezTo>
                    <a:cubicBezTo>
                      <a:pt x="67" y="54"/>
                      <a:pt x="54" y="67"/>
                      <a:pt x="37" y="67"/>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29" name="Freeform 357"/>
              <p:cNvSpPr>
                <a:spLocks noEditPoints="1"/>
              </p:cNvSpPr>
              <p:nvPr/>
            </p:nvSpPr>
            <p:spPr bwMode="auto">
              <a:xfrm>
                <a:off x="1431925" y="4000500"/>
                <a:ext cx="136525" cy="136525"/>
              </a:xfrm>
              <a:custGeom>
                <a:avLst/>
                <a:gdLst>
                  <a:gd name="T0" fmla="*/ 2147483646 w 43"/>
                  <a:gd name="T1" fmla="*/ 2147483646 h 43"/>
                  <a:gd name="T2" fmla="*/ 2147483646 w 43"/>
                  <a:gd name="T3" fmla="*/ 0 h 43"/>
                  <a:gd name="T4" fmla="*/ 2147483646 w 43"/>
                  <a:gd name="T5" fmla="*/ 0 h 43"/>
                  <a:gd name="T6" fmla="*/ 2147483646 w 43"/>
                  <a:gd name="T7" fmla="*/ 2147483646 h 43"/>
                  <a:gd name="T8" fmla="*/ 0 w 43"/>
                  <a:gd name="T9" fmla="*/ 2147483646 h 43"/>
                  <a:gd name="T10" fmla="*/ 0 w 43"/>
                  <a:gd name="T11" fmla="*/ 2147483646 h 43"/>
                  <a:gd name="T12" fmla="*/ 2147483646 w 43"/>
                  <a:gd name="T13" fmla="*/ 2147483646 h 43"/>
                  <a:gd name="T14" fmla="*/ 2147483646 w 43"/>
                  <a:gd name="T15" fmla="*/ 2147483646 h 43"/>
                  <a:gd name="T16" fmla="*/ 2147483646 w 43"/>
                  <a:gd name="T17" fmla="*/ 2147483646 h 43"/>
                  <a:gd name="T18" fmla="*/ 2147483646 w 43"/>
                  <a:gd name="T19" fmla="*/ 2147483646 h 43"/>
                  <a:gd name="T20" fmla="*/ 2147483646 w 43"/>
                  <a:gd name="T21" fmla="*/ 2147483646 h 43"/>
                  <a:gd name="T22" fmla="*/ 2147483646 w 43"/>
                  <a:gd name="T23" fmla="*/ 2147483646 h 43"/>
                  <a:gd name="T24" fmla="*/ 2147483646 w 43"/>
                  <a:gd name="T25" fmla="*/ 2147483646 h 43"/>
                  <a:gd name="T26" fmla="*/ 2147483646 w 43"/>
                  <a:gd name="T27" fmla="*/ 2147483646 h 43"/>
                  <a:gd name="T28" fmla="*/ 2147483646 w 43"/>
                  <a:gd name="T29" fmla="*/ 2147483646 h 43"/>
                  <a:gd name="T30" fmla="*/ 2147483646 w 43"/>
                  <a:gd name="T31" fmla="*/ 2147483646 h 43"/>
                  <a:gd name="T32" fmla="*/ 2147483646 w 43"/>
                  <a:gd name="T33" fmla="*/ 2147483646 h 43"/>
                  <a:gd name="T34" fmla="*/ 2147483646 w 43"/>
                  <a:gd name="T35" fmla="*/ 2147483646 h 43"/>
                  <a:gd name="T36" fmla="*/ 2147483646 w 43"/>
                  <a:gd name="T37" fmla="*/ 2147483646 h 43"/>
                  <a:gd name="T38" fmla="*/ 2147483646 w 43"/>
                  <a:gd name="T39" fmla="*/ 2147483646 h 43"/>
                  <a:gd name="T40" fmla="*/ 2147483646 w 43"/>
                  <a:gd name="T41" fmla="*/ 2147483646 h 43"/>
                  <a:gd name="T42" fmla="*/ 2147483646 w 43"/>
                  <a:gd name="T43" fmla="*/ 2147483646 h 43"/>
                  <a:gd name="T44" fmla="*/ 2147483646 w 43"/>
                  <a:gd name="T45" fmla="*/ 2147483646 h 43"/>
                  <a:gd name="T46" fmla="*/ 2147483646 w 43"/>
                  <a:gd name="T47" fmla="*/ 2147483646 h 43"/>
                  <a:gd name="T48" fmla="*/ 2147483646 w 43"/>
                  <a:gd name="T49" fmla="*/ 2147483646 h 43"/>
                  <a:gd name="T50" fmla="*/ 2147483646 w 43"/>
                  <a:gd name="T51" fmla="*/ 2147483646 h 43"/>
                  <a:gd name="T52" fmla="*/ 2147483646 w 43"/>
                  <a:gd name="T53" fmla="*/ 2147483646 h 43"/>
                  <a:gd name="T54" fmla="*/ 2147483646 w 43"/>
                  <a:gd name="T55" fmla="*/ 2147483646 h 43"/>
                  <a:gd name="T56" fmla="*/ 2147483646 w 43"/>
                  <a:gd name="T57" fmla="*/ 2147483646 h 43"/>
                  <a:gd name="T58" fmla="*/ 2147483646 w 43"/>
                  <a:gd name="T59" fmla="*/ 2147483646 h 43"/>
                  <a:gd name="T60" fmla="*/ 2147483646 w 43"/>
                  <a:gd name="T61" fmla="*/ 2147483646 h 43"/>
                  <a:gd name="T62" fmla="*/ 2147483646 w 43"/>
                  <a:gd name="T63" fmla="*/ 2147483646 h 43"/>
                  <a:gd name="T64" fmla="*/ 2147483646 w 43"/>
                  <a:gd name="T65" fmla="*/ 2147483646 h 43"/>
                  <a:gd name="T66" fmla="*/ 2147483646 w 43"/>
                  <a:gd name="T67" fmla="*/ 2147483646 h 43"/>
                  <a:gd name="T68" fmla="*/ 2147483646 w 43"/>
                  <a:gd name="T69" fmla="*/ 2147483646 h 43"/>
                  <a:gd name="T70" fmla="*/ 2147483646 w 43"/>
                  <a:gd name="T71" fmla="*/ 2147483646 h 43"/>
                  <a:gd name="T72" fmla="*/ 2147483646 w 43"/>
                  <a:gd name="T73" fmla="*/ 2147483646 h 43"/>
                  <a:gd name="T74" fmla="*/ 2147483646 w 43"/>
                  <a:gd name="T75" fmla="*/ 2147483646 h 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3" h="43">
                    <a:moveTo>
                      <a:pt x="41" y="8"/>
                    </a:moveTo>
                    <a:cubicBezTo>
                      <a:pt x="25" y="0"/>
                      <a:pt x="25" y="0"/>
                      <a:pt x="25" y="0"/>
                    </a:cubicBezTo>
                    <a:cubicBezTo>
                      <a:pt x="24" y="0"/>
                      <a:pt x="23" y="0"/>
                      <a:pt x="22" y="0"/>
                    </a:cubicBezTo>
                    <a:cubicBezTo>
                      <a:pt x="2" y="8"/>
                      <a:pt x="2" y="8"/>
                      <a:pt x="2" y="8"/>
                    </a:cubicBezTo>
                    <a:cubicBezTo>
                      <a:pt x="1" y="9"/>
                      <a:pt x="0" y="10"/>
                      <a:pt x="0" y="11"/>
                    </a:cubicBezTo>
                    <a:cubicBezTo>
                      <a:pt x="0" y="31"/>
                      <a:pt x="0" y="31"/>
                      <a:pt x="0" y="31"/>
                    </a:cubicBezTo>
                    <a:cubicBezTo>
                      <a:pt x="0" y="32"/>
                      <a:pt x="1" y="33"/>
                      <a:pt x="2" y="34"/>
                    </a:cubicBezTo>
                    <a:cubicBezTo>
                      <a:pt x="14" y="40"/>
                      <a:pt x="17" y="42"/>
                      <a:pt x="18" y="42"/>
                    </a:cubicBezTo>
                    <a:cubicBezTo>
                      <a:pt x="18" y="42"/>
                      <a:pt x="19" y="43"/>
                      <a:pt x="19" y="43"/>
                    </a:cubicBezTo>
                    <a:cubicBezTo>
                      <a:pt x="20" y="43"/>
                      <a:pt x="20" y="42"/>
                      <a:pt x="20" y="42"/>
                    </a:cubicBezTo>
                    <a:cubicBezTo>
                      <a:pt x="20" y="42"/>
                      <a:pt x="20" y="42"/>
                      <a:pt x="41" y="34"/>
                    </a:cubicBezTo>
                    <a:cubicBezTo>
                      <a:pt x="42" y="33"/>
                      <a:pt x="43" y="32"/>
                      <a:pt x="43" y="31"/>
                    </a:cubicBezTo>
                    <a:cubicBezTo>
                      <a:pt x="43" y="11"/>
                      <a:pt x="43" y="11"/>
                      <a:pt x="43" y="11"/>
                    </a:cubicBezTo>
                    <a:cubicBezTo>
                      <a:pt x="43" y="10"/>
                      <a:pt x="42" y="9"/>
                      <a:pt x="41" y="8"/>
                    </a:cubicBezTo>
                    <a:close/>
                    <a:moveTo>
                      <a:pt x="36" y="11"/>
                    </a:moveTo>
                    <a:cubicBezTo>
                      <a:pt x="19" y="18"/>
                      <a:pt x="19" y="18"/>
                      <a:pt x="19" y="18"/>
                    </a:cubicBezTo>
                    <a:cubicBezTo>
                      <a:pt x="17" y="16"/>
                      <a:pt x="17" y="16"/>
                      <a:pt x="17" y="16"/>
                    </a:cubicBezTo>
                    <a:cubicBezTo>
                      <a:pt x="33" y="9"/>
                      <a:pt x="33" y="9"/>
                      <a:pt x="33" y="9"/>
                    </a:cubicBezTo>
                    <a:lnTo>
                      <a:pt x="36" y="11"/>
                    </a:lnTo>
                    <a:close/>
                    <a:moveTo>
                      <a:pt x="10" y="12"/>
                    </a:moveTo>
                    <a:cubicBezTo>
                      <a:pt x="7" y="11"/>
                      <a:pt x="7" y="11"/>
                      <a:pt x="7" y="11"/>
                    </a:cubicBezTo>
                    <a:cubicBezTo>
                      <a:pt x="24" y="4"/>
                      <a:pt x="24" y="4"/>
                      <a:pt x="24" y="4"/>
                    </a:cubicBezTo>
                    <a:cubicBezTo>
                      <a:pt x="26" y="6"/>
                      <a:pt x="26" y="6"/>
                      <a:pt x="26" y="6"/>
                    </a:cubicBezTo>
                    <a:lnTo>
                      <a:pt x="10" y="12"/>
                    </a:lnTo>
                    <a:close/>
                    <a:moveTo>
                      <a:pt x="14" y="24"/>
                    </a:moveTo>
                    <a:cubicBezTo>
                      <a:pt x="14" y="20"/>
                      <a:pt x="14" y="20"/>
                      <a:pt x="14" y="20"/>
                    </a:cubicBezTo>
                    <a:cubicBezTo>
                      <a:pt x="17" y="21"/>
                      <a:pt x="17" y="21"/>
                      <a:pt x="17" y="21"/>
                    </a:cubicBezTo>
                    <a:cubicBezTo>
                      <a:pt x="17" y="37"/>
                      <a:pt x="17" y="37"/>
                      <a:pt x="17" y="37"/>
                    </a:cubicBezTo>
                    <a:cubicBezTo>
                      <a:pt x="4" y="30"/>
                      <a:pt x="4" y="30"/>
                      <a:pt x="4" y="30"/>
                    </a:cubicBezTo>
                    <a:cubicBezTo>
                      <a:pt x="4" y="15"/>
                      <a:pt x="4" y="15"/>
                      <a:pt x="4" y="15"/>
                    </a:cubicBezTo>
                    <a:cubicBezTo>
                      <a:pt x="8" y="16"/>
                      <a:pt x="8" y="16"/>
                      <a:pt x="8" y="16"/>
                    </a:cubicBezTo>
                    <a:cubicBezTo>
                      <a:pt x="8" y="21"/>
                      <a:pt x="8" y="21"/>
                      <a:pt x="8" y="21"/>
                    </a:cubicBezTo>
                    <a:lnTo>
                      <a:pt x="14" y="24"/>
                    </a:lnTo>
                    <a:close/>
                    <a:moveTo>
                      <a:pt x="21" y="37"/>
                    </a:moveTo>
                    <a:cubicBezTo>
                      <a:pt x="21" y="22"/>
                      <a:pt x="21" y="22"/>
                      <a:pt x="21" y="22"/>
                    </a:cubicBezTo>
                    <a:cubicBezTo>
                      <a:pt x="38" y="15"/>
                      <a:pt x="38" y="15"/>
                      <a:pt x="38" y="15"/>
                    </a:cubicBezTo>
                    <a:cubicBezTo>
                      <a:pt x="38" y="30"/>
                      <a:pt x="38" y="30"/>
                      <a:pt x="38" y="30"/>
                    </a:cubicBezTo>
                    <a:lnTo>
                      <a:pt x="21" y="37"/>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30" name="Freeform 358"/>
              <p:cNvSpPr>
                <a:spLocks noEditPoints="1"/>
              </p:cNvSpPr>
              <p:nvPr/>
            </p:nvSpPr>
            <p:spPr bwMode="auto">
              <a:xfrm>
                <a:off x="1587500" y="3806825"/>
                <a:ext cx="238125" cy="381000"/>
              </a:xfrm>
              <a:custGeom>
                <a:avLst/>
                <a:gdLst>
                  <a:gd name="T0" fmla="*/ 2147483646 w 75"/>
                  <a:gd name="T1" fmla="*/ 0 h 120"/>
                  <a:gd name="T2" fmla="*/ 0 w 75"/>
                  <a:gd name="T3" fmla="*/ 2147483646 h 120"/>
                  <a:gd name="T4" fmla="*/ 2147483646 w 75"/>
                  <a:gd name="T5" fmla="*/ 2147483646 h 120"/>
                  <a:gd name="T6" fmla="*/ 2147483646 w 75"/>
                  <a:gd name="T7" fmla="*/ 2147483646 h 120"/>
                  <a:gd name="T8" fmla="*/ 2147483646 w 75"/>
                  <a:gd name="T9" fmla="*/ 2147483646 h 120"/>
                  <a:gd name="T10" fmla="*/ 2147483646 w 75"/>
                  <a:gd name="T11" fmla="*/ 2147483646 h 120"/>
                  <a:gd name="T12" fmla="*/ 2147483646 w 75"/>
                  <a:gd name="T13" fmla="*/ 0 h 120"/>
                  <a:gd name="T14" fmla="*/ 2147483646 w 75"/>
                  <a:gd name="T15" fmla="*/ 2147483646 h 120"/>
                  <a:gd name="T16" fmla="*/ 2147483646 w 75"/>
                  <a:gd name="T17" fmla="*/ 2147483646 h 120"/>
                  <a:gd name="T18" fmla="*/ 2147483646 w 75"/>
                  <a:gd name="T19" fmla="*/ 2147483646 h 120"/>
                  <a:gd name="T20" fmla="*/ 2147483646 w 75"/>
                  <a:gd name="T21" fmla="*/ 2147483646 h 120"/>
                  <a:gd name="T22" fmla="*/ 2147483646 w 75"/>
                  <a:gd name="T23" fmla="*/ 2147483646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120">
                    <a:moveTo>
                      <a:pt x="37" y="0"/>
                    </a:moveTo>
                    <a:cubicBezTo>
                      <a:pt x="17" y="0"/>
                      <a:pt x="0" y="17"/>
                      <a:pt x="0" y="38"/>
                    </a:cubicBezTo>
                    <a:cubicBezTo>
                      <a:pt x="0" y="44"/>
                      <a:pt x="2" y="51"/>
                      <a:pt x="5" y="56"/>
                    </a:cubicBezTo>
                    <a:cubicBezTo>
                      <a:pt x="37" y="120"/>
                      <a:pt x="37" y="120"/>
                      <a:pt x="37" y="120"/>
                    </a:cubicBezTo>
                    <a:cubicBezTo>
                      <a:pt x="70" y="56"/>
                      <a:pt x="70" y="56"/>
                      <a:pt x="70" y="56"/>
                    </a:cubicBezTo>
                    <a:cubicBezTo>
                      <a:pt x="73" y="51"/>
                      <a:pt x="75" y="44"/>
                      <a:pt x="75" y="38"/>
                    </a:cubicBezTo>
                    <a:cubicBezTo>
                      <a:pt x="75" y="17"/>
                      <a:pt x="58" y="0"/>
                      <a:pt x="37" y="0"/>
                    </a:cubicBezTo>
                    <a:close/>
                    <a:moveTo>
                      <a:pt x="37" y="68"/>
                    </a:moveTo>
                    <a:cubicBezTo>
                      <a:pt x="21" y="68"/>
                      <a:pt x="7" y="54"/>
                      <a:pt x="7" y="38"/>
                    </a:cubicBezTo>
                    <a:cubicBezTo>
                      <a:pt x="7" y="21"/>
                      <a:pt x="21" y="8"/>
                      <a:pt x="37" y="8"/>
                    </a:cubicBezTo>
                    <a:cubicBezTo>
                      <a:pt x="54" y="8"/>
                      <a:pt x="67" y="21"/>
                      <a:pt x="67" y="38"/>
                    </a:cubicBezTo>
                    <a:cubicBezTo>
                      <a:pt x="67" y="54"/>
                      <a:pt x="54" y="68"/>
                      <a:pt x="37" y="68"/>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31" name="Freeform 359"/>
              <p:cNvSpPr>
                <a:spLocks noEditPoints="1"/>
              </p:cNvSpPr>
              <p:nvPr/>
            </p:nvSpPr>
            <p:spPr bwMode="auto">
              <a:xfrm>
                <a:off x="1641475" y="3879850"/>
                <a:ext cx="127000" cy="79375"/>
              </a:xfrm>
              <a:custGeom>
                <a:avLst/>
                <a:gdLst>
                  <a:gd name="T0" fmla="*/ 2147483646 w 40"/>
                  <a:gd name="T1" fmla="*/ 2147483646 h 25"/>
                  <a:gd name="T2" fmla="*/ 2147483646 w 40"/>
                  <a:gd name="T3" fmla="*/ 2147483646 h 25"/>
                  <a:gd name="T4" fmla="*/ 2147483646 w 40"/>
                  <a:gd name="T5" fmla="*/ 2147483646 h 25"/>
                  <a:gd name="T6" fmla="*/ 2147483646 w 40"/>
                  <a:gd name="T7" fmla="*/ 2147483646 h 25"/>
                  <a:gd name="T8" fmla="*/ 2147483646 w 40"/>
                  <a:gd name="T9" fmla="*/ 2147483646 h 25"/>
                  <a:gd name="T10" fmla="*/ 2147483646 w 40"/>
                  <a:gd name="T11" fmla="*/ 2147483646 h 25"/>
                  <a:gd name="T12" fmla="*/ 2147483646 w 40"/>
                  <a:gd name="T13" fmla="*/ 0 h 25"/>
                  <a:gd name="T14" fmla="*/ 2147483646 w 40"/>
                  <a:gd name="T15" fmla="*/ 0 h 25"/>
                  <a:gd name="T16" fmla="*/ 2147483646 w 40"/>
                  <a:gd name="T17" fmla="*/ 0 h 25"/>
                  <a:gd name="T18" fmla="*/ 2147483646 w 40"/>
                  <a:gd name="T19" fmla="*/ 0 h 25"/>
                  <a:gd name="T20" fmla="*/ 2147483646 w 40"/>
                  <a:gd name="T21" fmla="*/ 0 h 25"/>
                  <a:gd name="T22" fmla="*/ 2147483646 w 40"/>
                  <a:gd name="T23" fmla="*/ 2147483646 h 25"/>
                  <a:gd name="T24" fmla="*/ 2147483646 w 40"/>
                  <a:gd name="T25" fmla="*/ 2147483646 h 25"/>
                  <a:gd name="T26" fmla="*/ 2147483646 w 40"/>
                  <a:gd name="T27" fmla="*/ 2147483646 h 25"/>
                  <a:gd name="T28" fmla="*/ 0 w 40"/>
                  <a:gd name="T29" fmla="*/ 2147483646 h 25"/>
                  <a:gd name="T30" fmla="*/ 0 w 40"/>
                  <a:gd name="T31" fmla="*/ 2147483646 h 25"/>
                  <a:gd name="T32" fmla="*/ 2147483646 w 40"/>
                  <a:gd name="T33" fmla="*/ 2147483646 h 25"/>
                  <a:gd name="T34" fmla="*/ 2147483646 w 40"/>
                  <a:gd name="T35" fmla="*/ 2147483646 h 25"/>
                  <a:gd name="T36" fmla="*/ 2147483646 w 40"/>
                  <a:gd name="T37" fmla="*/ 2147483646 h 25"/>
                  <a:gd name="T38" fmla="*/ 2147483646 w 40"/>
                  <a:gd name="T39" fmla="*/ 2147483646 h 25"/>
                  <a:gd name="T40" fmla="*/ 2147483646 w 40"/>
                  <a:gd name="T41" fmla="*/ 2147483646 h 25"/>
                  <a:gd name="T42" fmla="*/ 2147483646 w 40"/>
                  <a:gd name="T43" fmla="*/ 2147483646 h 25"/>
                  <a:gd name="T44" fmla="*/ 2147483646 w 40"/>
                  <a:gd name="T45" fmla="*/ 2147483646 h 25"/>
                  <a:gd name="T46" fmla="*/ 2147483646 w 40"/>
                  <a:gd name="T47" fmla="*/ 2147483646 h 25"/>
                  <a:gd name="T48" fmla="*/ 2147483646 w 40"/>
                  <a:gd name="T49" fmla="*/ 2147483646 h 25"/>
                  <a:gd name="T50" fmla="*/ 2147483646 w 40"/>
                  <a:gd name="T51" fmla="*/ 2147483646 h 25"/>
                  <a:gd name="T52" fmla="*/ 2147483646 w 40"/>
                  <a:gd name="T53" fmla="*/ 2147483646 h 25"/>
                  <a:gd name="T54" fmla="*/ 2147483646 w 40"/>
                  <a:gd name="T55" fmla="*/ 2147483646 h 25"/>
                  <a:gd name="T56" fmla="*/ 2147483646 w 40"/>
                  <a:gd name="T57" fmla="*/ 2147483646 h 25"/>
                  <a:gd name="T58" fmla="*/ 2147483646 w 40"/>
                  <a:gd name="T59" fmla="*/ 2147483646 h 25"/>
                  <a:gd name="T60" fmla="*/ 2147483646 w 40"/>
                  <a:gd name="T61" fmla="*/ 2147483646 h 25"/>
                  <a:gd name="T62" fmla="*/ 2147483646 w 40"/>
                  <a:gd name="T63" fmla="*/ 2147483646 h 25"/>
                  <a:gd name="T64" fmla="*/ 2147483646 w 40"/>
                  <a:gd name="T65" fmla="*/ 2147483646 h 25"/>
                  <a:gd name="T66" fmla="*/ 2147483646 w 40"/>
                  <a:gd name="T67" fmla="*/ 2147483646 h 25"/>
                  <a:gd name="T68" fmla="*/ 2147483646 w 40"/>
                  <a:gd name="T69" fmla="*/ 2147483646 h 25"/>
                  <a:gd name="T70" fmla="*/ 2147483646 w 40"/>
                  <a:gd name="T71" fmla="*/ 2147483646 h 25"/>
                  <a:gd name="T72" fmla="*/ 2147483646 w 40"/>
                  <a:gd name="T73" fmla="*/ 2147483646 h 25"/>
                  <a:gd name="T74" fmla="*/ 2147483646 w 40"/>
                  <a:gd name="T75" fmla="*/ 2147483646 h 25"/>
                  <a:gd name="T76" fmla="*/ 2147483646 w 40"/>
                  <a:gd name="T77" fmla="*/ 2147483646 h 25"/>
                  <a:gd name="T78" fmla="*/ 2147483646 w 40"/>
                  <a:gd name="T79" fmla="*/ 2147483646 h 25"/>
                  <a:gd name="T80" fmla="*/ 2147483646 w 40"/>
                  <a:gd name="T81" fmla="*/ 2147483646 h 25"/>
                  <a:gd name="T82" fmla="*/ 2147483646 w 40"/>
                  <a:gd name="T83" fmla="*/ 2147483646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 h="25">
                    <a:moveTo>
                      <a:pt x="40" y="22"/>
                    </a:moveTo>
                    <a:cubicBezTo>
                      <a:pt x="39" y="22"/>
                      <a:pt x="39" y="22"/>
                      <a:pt x="39" y="22"/>
                    </a:cubicBezTo>
                    <a:cubicBezTo>
                      <a:pt x="39" y="14"/>
                      <a:pt x="39" y="14"/>
                      <a:pt x="39" y="14"/>
                    </a:cubicBezTo>
                    <a:cubicBezTo>
                      <a:pt x="39" y="12"/>
                      <a:pt x="39" y="12"/>
                      <a:pt x="39" y="12"/>
                    </a:cubicBezTo>
                    <a:cubicBezTo>
                      <a:pt x="39" y="12"/>
                      <a:pt x="38" y="11"/>
                      <a:pt x="38" y="11"/>
                    </a:cubicBezTo>
                    <a:cubicBezTo>
                      <a:pt x="34" y="2"/>
                      <a:pt x="34" y="2"/>
                      <a:pt x="34" y="2"/>
                    </a:cubicBezTo>
                    <a:cubicBezTo>
                      <a:pt x="34" y="1"/>
                      <a:pt x="34" y="0"/>
                      <a:pt x="33" y="0"/>
                    </a:cubicBezTo>
                    <a:cubicBezTo>
                      <a:pt x="21" y="0"/>
                      <a:pt x="21" y="0"/>
                      <a:pt x="21" y="0"/>
                    </a:cubicBezTo>
                    <a:cubicBezTo>
                      <a:pt x="21" y="0"/>
                      <a:pt x="20" y="0"/>
                      <a:pt x="20" y="0"/>
                    </a:cubicBezTo>
                    <a:cubicBezTo>
                      <a:pt x="20" y="0"/>
                      <a:pt x="20" y="0"/>
                      <a:pt x="20" y="0"/>
                    </a:cubicBezTo>
                    <a:cubicBezTo>
                      <a:pt x="4" y="0"/>
                      <a:pt x="4" y="0"/>
                      <a:pt x="4" y="0"/>
                    </a:cubicBezTo>
                    <a:cubicBezTo>
                      <a:pt x="3" y="0"/>
                      <a:pt x="2" y="1"/>
                      <a:pt x="2" y="2"/>
                    </a:cubicBezTo>
                    <a:cubicBezTo>
                      <a:pt x="2" y="22"/>
                      <a:pt x="2" y="22"/>
                      <a:pt x="2" y="22"/>
                    </a:cubicBezTo>
                    <a:cubicBezTo>
                      <a:pt x="1" y="22"/>
                      <a:pt x="1" y="22"/>
                      <a:pt x="1" y="22"/>
                    </a:cubicBezTo>
                    <a:cubicBezTo>
                      <a:pt x="1" y="22"/>
                      <a:pt x="0" y="22"/>
                      <a:pt x="0" y="22"/>
                    </a:cubicBezTo>
                    <a:cubicBezTo>
                      <a:pt x="0" y="24"/>
                      <a:pt x="0" y="24"/>
                      <a:pt x="0" y="24"/>
                    </a:cubicBezTo>
                    <a:cubicBezTo>
                      <a:pt x="0" y="24"/>
                      <a:pt x="1" y="25"/>
                      <a:pt x="1" y="25"/>
                    </a:cubicBezTo>
                    <a:cubicBezTo>
                      <a:pt x="4" y="25"/>
                      <a:pt x="4" y="25"/>
                      <a:pt x="4" y="25"/>
                    </a:cubicBezTo>
                    <a:cubicBezTo>
                      <a:pt x="4" y="25"/>
                      <a:pt x="4" y="25"/>
                      <a:pt x="4" y="25"/>
                    </a:cubicBezTo>
                    <a:cubicBezTo>
                      <a:pt x="4" y="23"/>
                      <a:pt x="5" y="22"/>
                      <a:pt x="5" y="22"/>
                    </a:cubicBezTo>
                    <a:cubicBezTo>
                      <a:pt x="6" y="20"/>
                      <a:pt x="8" y="19"/>
                      <a:pt x="10" y="19"/>
                    </a:cubicBezTo>
                    <a:cubicBezTo>
                      <a:pt x="11" y="19"/>
                      <a:pt x="13" y="20"/>
                      <a:pt x="14" y="22"/>
                    </a:cubicBezTo>
                    <a:cubicBezTo>
                      <a:pt x="15" y="22"/>
                      <a:pt x="15" y="23"/>
                      <a:pt x="15" y="25"/>
                    </a:cubicBezTo>
                    <a:cubicBezTo>
                      <a:pt x="20" y="25"/>
                      <a:pt x="20" y="25"/>
                      <a:pt x="20" y="25"/>
                    </a:cubicBezTo>
                    <a:cubicBezTo>
                      <a:pt x="21" y="25"/>
                      <a:pt x="21" y="25"/>
                      <a:pt x="21" y="25"/>
                    </a:cubicBezTo>
                    <a:cubicBezTo>
                      <a:pt x="26" y="25"/>
                      <a:pt x="26" y="25"/>
                      <a:pt x="26" y="25"/>
                    </a:cubicBezTo>
                    <a:cubicBezTo>
                      <a:pt x="26" y="23"/>
                      <a:pt x="26" y="22"/>
                      <a:pt x="27" y="22"/>
                    </a:cubicBezTo>
                    <a:cubicBezTo>
                      <a:pt x="28" y="20"/>
                      <a:pt x="29" y="19"/>
                      <a:pt x="31" y="19"/>
                    </a:cubicBezTo>
                    <a:cubicBezTo>
                      <a:pt x="33" y="19"/>
                      <a:pt x="35" y="20"/>
                      <a:pt x="36" y="22"/>
                    </a:cubicBezTo>
                    <a:cubicBezTo>
                      <a:pt x="36" y="22"/>
                      <a:pt x="37" y="23"/>
                      <a:pt x="37" y="25"/>
                    </a:cubicBezTo>
                    <a:cubicBezTo>
                      <a:pt x="37" y="25"/>
                      <a:pt x="37" y="25"/>
                      <a:pt x="37" y="25"/>
                    </a:cubicBezTo>
                    <a:cubicBezTo>
                      <a:pt x="40" y="25"/>
                      <a:pt x="40" y="25"/>
                      <a:pt x="40" y="25"/>
                    </a:cubicBezTo>
                    <a:cubicBezTo>
                      <a:pt x="40" y="25"/>
                      <a:pt x="40" y="24"/>
                      <a:pt x="40" y="24"/>
                    </a:cubicBezTo>
                    <a:cubicBezTo>
                      <a:pt x="40" y="22"/>
                      <a:pt x="40" y="22"/>
                      <a:pt x="40" y="22"/>
                    </a:cubicBezTo>
                    <a:cubicBezTo>
                      <a:pt x="40" y="22"/>
                      <a:pt x="40" y="22"/>
                      <a:pt x="40" y="22"/>
                    </a:cubicBezTo>
                    <a:close/>
                    <a:moveTo>
                      <a:pt x="24" y="4"/>
                    </a:moveTo>
                    <a:cubicBezTo>
                      <a:pt x="24" y="3"/>
                      <a:pt x="24" y="3"/>
                      <a:pt x="25" y="3"/>
                    </a:cubicBezTo>
                    <a:cubicBezTo>
                      <a:pt x="31" y="3"/>
                      <a:pt x="31" y="3"/>
                      <a:pt x="31" y="3"/>
                    </a:cubicBezTo>
                    <a:cubicBezTo>
                      <a:pt x="32" y="3"/>
                      <a:pt x="32" y="3"/>
                      <a:pt x="32" y="4"/>
                    </a:cubicBezTo>
                    <a:cubicBezTo>
                      <a:pt x="35" y="10"/>
                      <a:pt x="35" y="10"/>
                      <a:pt x="35" y="10"/>
                    </a:cubicBezTo>
                    <a:cubicBezTo>
                      <a:pt x="24" y="10"/>
                      <a:pt x="24" y="10"/>
                      <a:pt x="24" y="10"/>
                    </a:cubicBezTo>
                    <a:lnTo>
                      <a:pt x="24" y="4"/>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32" name="Oval 360"/>
              <p:cNvSpPr>
                <a:spLocks noChangeArrowheads="1"/>
              </p:cNvSpPr>
              <p:nvPr/>
            </p:nvSpPr>
            <p:spPr bwMode="auto">
              <a:xfrm>
                <a:off x="1730375" y="3949700"/>
                <a:ext cx="19050" cy="19050"/>
              </a:xfrm>
              <a:prstGeom prst="ellipse">
                <a:avLst/>
              </a:pr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100000"/>
                  </a:spcBef>
                  <a:buClr>
                    <a:schemeClr val="tx1"/>
                  </a:buClr>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3600" dirty="0">
                  <a:solidFill>
                    <a:prstClr val="black"/>
                  </a:solidFill>
                  <a:latin typeface="+mn-lt"/>
                </a:endParaRPr>
              </a:p>
            </p:txBody>
          </p:sp>
          <p:sp>
            <p:nvSpPr>
              <p:cNvPr id="233" name="Oval 361"/>
              <p:cNvSpPr>
                <a:spLocks noChangeArrowheads="1"/>
              </p:cNvSpPr>
              <p:nvPr/>
            </p:nvSpPr>
            <p:spPr bwMode="auto">
              <a:xfrm>
                <a:off x="1663700" y="3949700"/>
                <a:ext cx="19050" cy="19050"/>
              </a:xfrm>
              <a:prstGeom prst="ellipse">
                <a:avLst/>
              </a:pr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100000"/>
                  </a:spcBef>
                  <a:buClr>
                    <a:schemeClr val="tx1"/>
                  </a:buClr>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3600" dirty="0">
                  <a:solidFill>
                    <a:prstClr val="black"/>
                  </a:solidFill>
                  <a:latin typeface="+mn-lt"/>
                </a:endParaRPr>
              </a:p>
            </p:txBody>
          </p:sp>
          <p:sp>
            <p:nvSpPr>
              <p:cNvPr id="234" name="Freeform 362"/>
              <p:cNvSpPr>
                <a:spLocks/>
              </p:cNvSpPr>
              <p:nvPr/>
            </p:nvSpPr>
            <p:spPr bwMode="auto">
              <a:xfrm>
                <a:off x="1517650" y="4102100"/>
                <a:ext cx="514350" cy="225425"/>
              </a:xfrm>
              <a:custGeom>
                <a:avLst/>
                <a:gdLst>
                  <a:gd name="T0" fmla="*/ 0 w 162"/>
                  <a:gd name="T1" fmla="*/ 2147483646 h 71"/>
                  <a:gd name="T2" fmla="*/ 2147483646 w 162"/>
                  <a:gd name="T3" fmla="*/ 2147483646 h 71"/>
                  <a:gd name="T4" fmla="*/ 2147483646 w 162"/>
                  <a:gd name="T5" fmla="*/ 2147483646 h 71"/>
                  <a:gd name="T6" fmla="*/ 2147483646 w 162"/>
                  <a:gd name="T7" fmla="*/ 2147483646 h 71"/>
                  <a:gd name="T8" fmla="*/ 2147483646 w 162"/>
                  <a:gd name="T9" fmla="*/ 2147483646 h 71"/>
                  <a:gd name="T10" fmla="*/ 2147483646 w 162"/>
                  <a:gd name="T11" fmla="*/ 2147483646 h 71"/>
                  <a:gd name="T12" fmla="*/ 2147483646 w 162"/>
                  <a:gd name="T13" fmla="*/ 2147483646 h 71"/>
                  <a:gd name="T14" fmla="*/ 2147483646 w 162"/>
                  <a:gd name="T15" fmla="*/ 2147483646 h 71"/>
                  <a:gd name="T16" fmla="*/ 2147483646 w 162"/>
                  <a:gd name="T17" fmla="*/ 2147483646 h 71"/>
                  <a:gd name="T18" fmla="*/ 2147483646 w 162"/>
                  <a:gd name="T19" fmla="*/ 2147483646 h 71"/>
                  <a:gd name="T20" fmla="*/ 2147483646 w 162"/>
                  <a:gd name="T21" fmla="*/ 2147483646 h 71"/>
                  <a:gd name="T22" fmla="*/ 2147483646 w 162"/>
                  <a:gd name="T23" fmla="*/ 2147483646 h 71"/>
                  <a:gd name="T24" fmla="*/ 2147483646 w 162"/>
                  <a:gd name="T25" fmla="*/ 0 h 71"/>
                  <a:gd name="T26" fmla="*/ 2147483646 w 162"/>
                  <a:gd name="T27" fmla="*/ 0 h 71"/>
                  <a:gd name="T28" fmla="*/ 2147483646 w 162"/>
                  <a:gd name="T29" fmla="*/ 2147483646 h 71"/>
                  <a:gd name="T30" fmla="*/ 2147483646 w 162"/>
                  <a:gd name="T31" fmla="*/ 2147483646 h 71"/>
                  <a:gd name="T32" fmla="*/ 2147483646 w 162"/>
                  <a:gd name="T33" fmla="*/ 2147483646 h 71"/>
                  <a:gd name="T34" fmla="*/ 2147483646 w 162"/>
                  <a:gd name="T35" fmla="*/ 2147483646 h 71"/>
                  <a:gd name="T36" fmla="*/ 2147483646 w 162"/>
                  <a:gd name="T37" fmla="*/ 2147483646 h 71"/>
                  <a:gd name="T38" fmla="*/ 2147483646 w 162"/>
                  <a:gd name="T39" fmla="*/ 2147483646 h 71"/>
                  <a:gd name="T40" fmla="*/ 2147483646 w 162"/>
                  <a:gd name="T41" fmla="*/ 2147483646 h 71"/>
                  <a:gd name="T42" fmla="*/ 2147483646 w 162"/>
                  <a:gd name="T43" fmla="*/ 2147483646 h 71"/>
                  <a:gd name="T44" fmla="*/ 2147483646 w 162"/>
                  <a:gd name="T45" fmla="*/ 2147483646 h 71"/>
                  <a:gd name="T46" fmla="*/ 2147483646 w 162"/>
                  <a:gd name="T47" fmla="*/ 2147483646 h 71"/>
                  <a:gd name="T48" fmla="*/ 2147483646 w 162"/>
                  <a:gd name="T49" fmla="*/ 2147483646 h 71"/>
                  <a:gd name="T50" fmla="*/ 0 w 162"/>
                  <a:gd name="T51" fmla="*/ 2147483646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2" h="71">
                    <a:moveTo>
                      <a:pt x="0" y="71"/>
                    </a:moveTo>
                    <a:cubicBezTo>
                      <a:pt x="3" y="66"/>
                      <a:pt x="3" y="66"/>
                      <a:pt x="3" y="66"/>
                    </a:cubicBezTo>
                    <a:cubicBezTo>
                      <a:pt x="39" y="66"/>
                      <a:pt x="39" y="66"/>
                      <a:pt x="39" y="66"/>
                    </a:cubicBezTo>
                    <a:cubicBezTo>
                      <a:pt x="62" y="65"/>
                      <a:pt x="83" y="60"/>
                      <a:pt x="83" y="56"/>
                    </a:cubicBezTo>
                    <a:cubicBezTo>
                      <a:pt x="79" y="53"/>
                      <a:pt x="66" y="53"/>
                      <a:pt x="58" y="53"/>
                    </a:cubicBezTo>
                    <a:cubicBezTo>
                      <a:pt x="47" y="53"/>
                      <a:pt x="41" y="52"/>
                      <a:pt x="40" y="48"/>
                    </a:cubicBezTo>
                    <a:cubicBezTo>
                      <a:pt x="39" y="41"/>
                      <a:pt x="52" y="34"/>
                      <a:pt x="57" y="31"/>
                    </a:cubicBezTo>
                    <a:cubicBezTo>
                      <a:pt x="58" y="31"/>
                      <a:pt x="58" y="31"/>
                      <a:pt x="58" y="31"/>
                    </a:cubicBezTo>
                    <a:cubicBezTo>
                      <a:pt x="125" y="31"/>
                      <a:pt x="125" y="31"/>
                      <a:pt x="125" y="31"/>
                    </a:cubicBezTo>
                    <a:cubicBezTo>
                      <a:pt x="153" y="31"/>
                      <a:pt x="157" y="29"/>
                      <a:pt x="157" y="23"/>
                    </a:cubicBezTo>
                    <a:cubicBezTo>
                      <a:pt x="157" y="18"/>
                      <a:pt x="149" y="16"/>
                      <a:pt x="137" y="15"/>
                    </a:cubicBezTo>
                    <a:cubicBezTo>
                      <a:pt x="126" y="14"/>
                      <a:pt x="113" y="12"/>
                      <a:pt x="113" y="2"/>
                    </a:cubicBezTo>
                    <a:cubicBezTo>
                      <a:pt x="113" y="0"/>
                      <a:pt x="113" y="0"/>
                      <a:pt x="113" y="0"/>
                    </a:cubicBezTo>
                    <a:cubicBezTo>
                      <a:pt x="119" y="0"/>
                      <a:pt x="119" y="0"/>
                      <a:pt x="119" y="0"/>
                    </a:cubicBezTo>
                    <a:cubicBezTo>
                      <a:pt x="119" y="2"/>
                      <a:pt x="119" y="2"/>
                      <a:pt x="119" y="2"/>
                    </a:cubicBezTo>
                    <a:cubicBezTo>
                      <a:pt x="119" y="7"/>
                      <a:pt x="127" y="9"/>
                      <a:pt x="138" y="10"/>
                    </a:cubicBezTo>
                    <a:cubicBezTo>
                      <a:pt x="149" y="11"/>
                      <a:pt x="162" y="13"/>
                      <a:pt x="162" y="23"/>
                    </a:cubicBezTo>
                    <a:cubicBezTo>
                      <a:pt x="162" y="35"/>
                      <a:pt x="150" y="36"/>
                      <a:pt x="125" y="36"/>
                    </a:cubicBezTo>
                    <a:cubicBezTo>
                      <a:pt x="59" y="36"/>
                      <a:pt x="59" y="36"/>
                      <a:pt x="59" y="36"/>
                    </a:cubicBezTo>
                    <a:cubicBezTo>
                      <a:pt x="52" y="40"/>
                      <a:pt x="45" y="45"/>
                      <a:pt x="45" y="47"/>
                    </a:cubicBezTo>
                    <a:cubicBezTo>
                      <a:pt x="45" y="47"/>
                      <a:pt x="45" y="47"/>
                      <a:pt x="45" y="47"/>
                    </a:cubicBezTo>
                    <a:cubicBezTo>
                      <a:pt x="45" y="47"/>
                      <a:pt x="47" y="48"/>
                      <a:pt x="57" y="48"/>
                    </a:cubicBezTo>
                    <a:cubicBezTo>
                      <a:pt x="61" y="48"/>
                      <a:pt x="80" y="47"/>
                      <a:pt x="86" y="52"/>
                    </a:cubicBezTo>
                    <a:cubicBezTo>
                      <a:pt x="87" y="53"/>
                      <a:pt x="88" y="55"/>
                      <a:pt x="88" y="56"/>
                    </a:cubicBezTo>
                    <a:cubicBezTo>
                      <a:pt x="88" y="68"/>
                      <a:pt x="54" y="71"/>
                      <a:pt x="39" y="71"/>
                    </a:cubicBezTo>
                    <a:lnTo>
                      <a:pt x="0" y="71"/>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35" name="Freeform 363"/>
              <p:cNvSpPr>
                <a:spLocks noEditPoints="1"/>
              </p:cNvSpPr>
              <p:nvPr/>
            </p:nvSpPr>
            <p:spPr bwMode="auto">
              <a:xfrm>
                <a:off x="1828800" y="4025900"/>
                <a:ext cx="168275" cy="66675"/>
              </a:xfrm>
              <a:custGeom>
                <a:avLst/>
                <a:gdLst>
                  <a:gd name="T0" fmla="*/ 2147483646 w 106"/>
                  <a:gd name="T1" fmla="*/ 2147483646 h 42"/>
                  <a:gd name="T2" fmla="*/ 0 w 106"/>
                  <a:gd name="T3" fmla="*/ 2147483646 h 42"/>
                  <a:gd name="T4" fmla="*/ 2147483646 w 106"/>
                  <a:gd name="T5" fmla="*/ 0 h 42"/>
                  <a:gd name="T6" fmla="*/ 2147483646 w 106"/>
                  <a:gd name="T7" fmla="*/ 0 h 42"/>
                  <a:gd name="T8" fmla="*/ 2147483646 w 106"/>
                  <a:gd name="T9" fmla="*/ 2147483646 h 42"/>
                  <a:gd name="T10" fmla="*/ 2147483646 w 106"/>
                  <a:gd name="T11" fmla="*/ 2147483646 h 42"/>
                  <a:gd name="T12" fmla="*/ 2147483646 w 106"/>
                  <a:gd name="T13" fmla="*/ 2147483646 h 42"/>
                  <a:gd name="T14" fmla="*/ 2147483646 w 106"/>
                  <a:gd name="T15" fmla="*/ 2147483646 h 42"/>
                  <a:gd name="T16" fmla="*/ 2147483646 w 106"/>
                  <a:gd name="T17" fmla="*/ 2147483646 h 42"/>
                  <a:gd name="T18" fmla="*/ 2147483646 w 106"/>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42">
                    <a:moveTo>
                      <a:pt x="66" y="42"/>
                    </a:moveTo>
                    <a:lnTo>
                      <a:pt x="0" y="42"/>
                    </a:lnTo>
                    <a:lnTo>
                      <a:pt x="40" y="0"/>
                    </a:lnTo>
                    <a:lnTo>
                      <a:pt x="106" y="0"/>
                    </a:lnTo>
                    <a:lnTo>
                      <a:pt x="66" y="42"/>
                    </a:lnTo>
                    <a:close/>
                    <a:moveTo>
                      <a:pt x="24" y="32"/>
                    </a:moveTo>
                    <a:lnTo>
                      <a:pt x="62" y="32"/>
                    </a:lnTo>
                    <a:lnTo>
                      <a:pt x="82" y="12"/>
                    </a:lnTo>
                    <a:lnTo>
                      <a:pt x="44" y="12"/>
                    </a:lnTo>
                    <a:lnTo>
                      <a:pt x="24" y="3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grpSp>
        <p:grpSp>
          <p:nvGrpSpPr>
            <p:cNvPr id="7" name="Group 244"/>
            <p:cNvGrpSpPr/>
            <p:nvPr/>
          </p:nvGrpSpPr>
          <p:grpSpPr>
            <a:xfrm>
              <a:off x="6570498" y="1993826"/>
              <a:ext cx="252740" cy="304883"/>
              <a:chOff x="6130926" y="3500438"/>
              <a:chExt cx="654050" cy="788988"/>
            </a:xfrm>
          </p:grpSpPr>
          <p:sp>
            <p:nvSpPr>
              <p:cNvPr id="239" name="Freeform 67"/>
              <p:cNvSpPr>
                <a:spLocks noEditPoints="1"/>
              </p:cNvSpPr>
              <p:nvPr/>
            </p:nvSpPr>
            <p:spPr bwMode="auto">
              <a:xfrm>
                <a:off x="6464301" y="3500438"/>
                <a:ext cx="320675" cy="788988"/>
              </a:xfrm>
              <a:custGeom>
                <a:avLst/>
                <a:gdLst>
                  <a:gd name="T0" fmla="*/ 131 w 251"/>
                  <a:gd name="T1" fmla="*/ 0 h 618"/>
                  <a:gd name="T2" fmla="*/ 144 w 251"/>
                  <a:gd name="T3" fmla="*/ 4 h 618"/>
                  <a:gd name="T4" fmla="*/ 184 w 251"/>
                  <a:gd name="T5" fmla="*/ 62 h 618"/>
                  <a:gd name="T6" fmla="*/ 184 w 251"/>
                  <a:gd name="T7" fmla="*/ 140 h 618"/>
                  <a:gd name="T8" fmla="*/ 184 w 251"/>
                  <a:gd name="T9" fmla="*/ 389 h 618"/>
                  <a:gd name="T10" fmla="*/ 190 w 251"/>
                  <a:gd name="T11" fmla="*/ 401 h 618"/>
                  <a:gd name="T12" fmla="*/ 240 w 251"/>
                  <a:gd name="T13" fmla="*/ 526 h 618"/>
                  <a:gd name="T14" fmla="*/ 143 w 251"/>
                  <a:gd name="T15" fmla="*/ 617 h 618"/>
                  <a:gd name="T16" fmla="*/ 139 w 251"/>
                  <a:gd name="T17" fmla="*/ 618 h 618"/>
                  <a:gd name="T18" fmla="*/ 108 w 251"/>
                  <a:gd name="T19" fmla="*/ 618 h 618"/>
                  <a:gd name="T20" fmla="*/ 83 w 251"/>
                  <a:gd name="T21" fmla="*/ 611 h 618"/>
                  <a:gd name="T22" fmla="*/ 5 w 251"/>
                  <a:gd name="T23" fmla="*/ 514 h 618"/>
                  <a:gd name="T24" fmla="*/ 56 w 251"/>
                  <a:gd name="T25" fmla="*/ 401 h 618"/>
                  <a:gd name="T26" fmla="*/ 63 w 251"/>
                  <a:gd name="T27" fmla="*/ 388 h 618"/>
                  <a:gd name="T28" fmla="*/ 63 w 251"/>
                  <a:gd name="T29" fmla="*/ 66 h 618"/>
                  <a:gd name="T30" fmla="*/ 113 w 251"/>
                  <a:gd name="T31" fmla="*/ 2 h 618"/>
                  <a:gd name="T32" fmla="*/ 115 w 251"/>
                  <a:gd name="T33" fmla="*/ 0 h 618"/>
                  <a:gd name="T34" fmla="*/ 131 w 251"/>
                  <a:gd name="T35" fmla="*/ 0 h 618"/>
                  <a:gd name="T36" fmla="*/ 165 w 251"/>
                  <a:gd name="T37" fmla="*/ 231 h 618"/>
                  <a:gd name="T38" fmla="*/ 165 w 251"/>
                  <a:gd name="T39" fmla="*/ 105 h 618"/>
                  <a:gd name="T40" fmla="*/ 165 w 251"/>
                  <a:gd name="T41" fmla="*/ 59 h 618"/>
                  <a:gd name="T42" fmla="*/ 117 w 251"/>
                  <a:gd name="T43" fmla="*/ 21 h 618"/>
                  <a:gd name="T44" fmla="*/ 82 w 251"/>
                  <a:gd name="T45" fmla="*/ 64 h 618"/>
                  <a:gd name="T46" fmla="*/ 82 w 251"/>
                  <a:gd name="T47" fmla="*/ 400 h 618"/>
                  <a:gd name="T48" fmla="*/ 75 w 251"/>
                  <a:gd name="T49" fmla="*/ 412 h 618"/>
                  <a:gd name="T50" fmla="*/ 25 w 251"/>
                  <a:gd name="T51" fmla="*/ 518 h 618"/>
                  <a:gd name="T52" fmla="*/ 117 w 251"/>
                  <a:gd name="T53" fmla="*/ 599 h 618"/>
                  <a:gd name="T54" fmla="*/ 219 w 251"/>
                  <a:gd name="T55" fmla="*/ 528 h 618"/>
                  <a:gd name="T56" fmla="*/ 172 w 251"/>
                  <a:gd name="T57" fmla="*/ 412 h 618"/>
                  <a:gd name="T58" fmla="*/ 165 w 251"/>
                  <a:gd name="T59" fmla="*/ 400 h 618"/>
                  <a:gd name="T60" fmla="*/ 165 w 251"/>
                  <a:gd name="T61" fmla="*/ 231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1" h="618">
                    <a:moveTo>
                      <a:pt x="131" y="0"/>
                    </a:moveTo>
                    <a:cubicBezTo>
                      <a:pt x="135" y="2"/>
                      <a:pt x="140" y="3"/>
                      <a:pt x="144" y="4"/>
                    </a:cubicBezTo>
                    <a:cubicBezTo>
                      <a:pt x="168" y="13"/>
                      <a:pt x="184" y="35"/>
                      <a:pt x="184" y="62"/>
                    </a:cubicBezTo>
                    <a:cubicBezTo>
                      <a:pt x="184" y="88"/>
                      <a:pt x="184" y="114"/>
                      <a:pt x="184" y="140"/>
                    </a:cubicBezTo>
                    <a:cubicBezTo>
                      <a:pt x="184" y="223"/>
                      <a:pt x="184" y="306"/>
                      <a:pt x="184" y="389"/>
                    </a:cubicBezTo>
                    <a:cubicBezTo>
                      <a:pt x="184" y="395"/>
                      <a:pt x="186" y="398"/>
                      <a:pt x="190" y="401"/>
                    </a:cubicBezTo>
                    <a:cubicBezTo>
                      <a:pt x="231" y="429"/>
                      <a:pt x="251" y="478"/>
                      <a:pt x="240" y="526"/>
                    </a:cubicBezTo>
                    <a:cubicBezTo>
                      <a:pt x="229" y="573"/>
                      <a:pt x="191" y="609"/>
                      <a:pt x="143" y="617"/>
                    </a:cubicBezTo>
                    <a:cubicBezTo>
                      <a:pt x="141" y="617"/>
                      <a:pt x="140" y="618"/>
                      <a:pt x="139" y="618"/>
                    </a:cubicBezTo>
                    <a:cubicBezTo>
                      <a:pt x="128" y="618"/>
                      <a:pt x="118" y="618"/>
                      <a:pt x="108" y="618"/>
                    </a:cubicBezTo>
                    <a:cubicBezTo>
                      <a:pt x="99" y="616"/>
                      <a:pt x="91" y="614"/>
                      <a:pt x="83" y="611"/>
                    </a:cubicBezTo>
                    <a:cubicBezTo>
                      <a:pt x="38" y="594"/>
                      <a:pt x="11" y="561"/>
                      <a:pt x="5" y="514"/>
                    </a:cubicBezTo>
                    <a:cubicBezTo>
                      <a:pt x="0" y="467"/>
                      <a:pt x="18" y="429"/>
                      <a:pt x="56" y="401"/>
                    </a:cubicBezTo>
                    <a:cubicBezTo>
                      <a:pt x="61" y="397"/>
                      <a:pt x="63" y="394"/>
                      <a:pt x="63" y="388"/>
                    </a:cubicBezTo>
                    <a:cubicBezTo>
                      <a:pt x="63" y="281"/>
                      <a:pt x="63" y="173"/>
                      <a:pt x="63" y="66"/>
                    </a:cubicBezTo>
                    <a:cubicBezTo>
                      <a:pt x="63" y="31"/>
                      <a:pt x="80" y="10"/>
                      <a:pt x="113" y="2"/>
                    </a:cubicBezTo>
                    <a:cubicBezTo>
                      <a:pt x="114" y="1"/>
                      <a:pt x="115" y="1"/>
                      <a:pt x="115" y="0"/>
                    </a:cubicBezTo>
                    <a:cubicBezTo>
                      <a:pt x="120" y="0"/>
                      <a:pt x="126" y="0"/>
                      <a:pt x="131" y="0"/>
                    </a:cubicBezTo>
                    <a:close/>
                    <a:moveTo>
                      <a:pt x="165" y="231"/>
                    </a:moveTo>
                    <a:cubicBezTo>
                      <a:pt x="165" y="189"/>
                      <a:pt x="165" y="147"/>
                      <a:pt x="165" y="105"/>
                    </a:cubicBezTo>
                    <a:cubicBezTo>
                      <a:pt x="165" y="90"/>
                      <a:pt x="166" y="75"/>
                      <a:pt x="165" y="59"/>
                    </a:cubicBezTo>
                    <a:cubicBezTo>
                      <a:pt x="163" y="34"/>
                      <a:pt x="141" y="16"/>
                      <a:pt x="117" y="21"/>
                    </a:cubicBezTo>
                    <a:cubicBezTo>
                      <a:pt x="96" y="24"/>
                      <a:pt x="82" y="41"/>
                      <a:pt x="82" y="64"/>
                    </a:cubicBezTo>
                    <a:cubicBezTo>
                      <a:pt x="82" y="176"/>
                      <a:pt x="82" y="288"/>
                      <a:pt x="82" y="400"/>
                    </a:cubicBezTo>
                    <a:cubicBezTo>
                      <a:pt x="82" y="406"/>
                      <a:pt x="81" y="409"/>
                      <a:pt x="75" y="412"/>
                    </a:cubicBezTo>
                    <a:cubicBezTo>
                      <a:pt x="37" y="432"/>
                      <a:pt x="17" y="475"/>
                      <a:pt x="25" y="518"/>
                    </a:cubicBezTo>
                    <a:cubicBezTo>
                      <a:pt x="33" y="562"/>
                      <a:pt x="72" y="597"/>
                      <a:pt x="117" y="599"/>
                    </a:cubicBezTo>
                    <a:cubicBezTo>
                      <a:pt x="164" y="602"/>
                      <a:pt x="207" y="572"/>
                      <a:pt x="219" y="528"/>
                    </a:cubicBezTo>
                    <a:cubicBezTo>
                      <a:pt x="232" y="482"/>
                      <a:pt x="213" y="434"/>
                      <a:pt x="172" y="412"/>
                    </a:cubicBezTo>
                    <a:cubicBezTo>
                      <a:pt x="166" y="409"/>
                      <a:pt x="165" y="406"/>
                      <a:pt x="165" y="400"/>
                    </a:cubicBezTo>
                    <a:cubicBezTo>
                      <a:pt x="165" y="344"/>
                      <a:pt x="165" y="287"/>
                      <a:pt x="165" y="231"/>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0" name="Freeform 68"/>
              <p:cNvSpPr>
                <a:spLocks noEditPoints="1"/>
              </p:cNvSpPr>
              <p:nvPr/>
            </p:nvSpPr>
            <p:spPr bwMode="auto">
              <a:xfrm>
                <a:off x="6130926" y="3500438"/>
                <a:ext cx="315913" cy="788988"/>
              </a:xfrm>
              <a:custGeom>
                <a:avLst/>
                <a:gdLst>
                  <a:gd name="T0" fmla="*/ 125 w 246"/>
                  <a:gd name="T1" fmla="*/ 0 h 618"/>
                  <a:gd name="T2" fmla="*/ 141 w 246"/>
                  <a:gd name="T3" fmla="*/ 3 h 618"/>
                  <a:gd name="T4" fmla="*/ 236 w 246"/>
                  <a:gd name="T5" fmla="*/ 95 h 618"/>
                  <a:gd name="T6" fmla="*/ 188 w 246"/>
                  <a:gd name="T7" fmla="*/ 217 h 618"/>
                  <a:gd name="T8" fmla="*/ 180 w 246"/>
                  <a:gd name="T9" fmla="*/ 232 h 618"/>
                  <a:gd name="T10" fmla="*/ 180 w 246"/>
                  <a:gd name="T11" fmla="*/ 553 h 618"/>
                  <a:gd name="T12" fmla="*/ 140 w 246"/>
                  <a:gd name="T13" fmla="*/ 615 h 618"/>
                  <a:gd name="T14" fmla="*/ 129 w 246"/>
                  <a:gd name="T15" fmla="*/ 618 h 618"/>
                  <a:gd name="T16" fmla="*/ 110 w 246"/>
                  <a:gd name="T17" fmla="*/ 618 h 618"/>
                  <a:gd name="T18" fmla="*/ 109 w 246"/>
                  <a:gd name="T19" fmla="*/ 617 h 618"/>
                  <a:gd name="T20" fmla="*/ 59 w 246"/>
                  <a:gd name="T21" fmla="*/ 553 h 618"/>
                  <a:gd name="T22" fmla="*/ 60 w 246"/>
                  <a:gd name="T23" fmla="*/ 230 h 618"/>
                  <a:gd name="T24" fmla="*/ 54 w 246"/>
                  <a:gd name="T25" fmla="*/ 219 h 618"/>
                  <a:gd name="T26" fmla="*/ 4 w 246"/>
                  <a:gd name="T27" fmla="*/ 147 h 618"/>
                  <a:gd name="T28" fmla="*/ 0 w 246"/>
                  <a:gd name="T29" fmla="*/ 123 h 618"/>
                  <a:gd name="T30" fmla="*/ 0 w 246"/>
                  <a:gd name="T31" fmla="*/ 118 h 618"/>
                  <a:gd name="T32" fmla="*/ 1 w 246"/>
                  <a:gd name="T33" fmla="*/ 112 h 618"/>
                  <a:gd name="T34" fmla="*/ 92 w 246"/>
                  <a:gd name="T35" fmla="*/ 5 h 618"/>
                  <a:gd name="T36" fmla="*/ 113 w 246"/>
                  <a:gd name="T37" fmla="*/ 0 h 618"/>
                  <a:gd name="T38" fmla="*/ 125 w 246"/>
                  <a:gd name="T39" fmla="*/ 0 h 618"/>
                  <a:gd name="T40" fmla="*/ 120 w 246"/>
                  <a:gd name="T41" fmla="*/ 19 h 618"/>
                  <a:gd name="T42" fmla="*/ 107 w 246"/>
                  <a:gd name="T43" fmla="*/ 21 h 618"/>
                  <a:gd name="T44" fmla="*/ 21 w 246"/>
                  <a:gd name="T45" fmla="*/ 102 h 618"/>
                  <a:gd name="T46" fmla="*/ 71 w 246"/>
                  <a:gd name="T47" fmla="*/ 208 h 618"/>
                  <a:gd name="T48" fmla="*/ 78 w 246"/>
                  <a:gd name="T49" fmla="*/ 220 h 618"/>
                  <a:gd name="T50" fmla="*/ 78 w 246"/>
                  <a:gd name="T51" fmla="*/ 437 h 618"/>
                  <a:gd name="T52" fmla="*/ 78 w 246"/>
                  <a:gd name="T53" fmla="*/ 558 h 618"/>
                  <a:gd name="T54" fmla="*/ 103 w 246"/>
                  <a:gd name="T55" fmla="*/ 596 h 618"/>
                  <a:gd name="T56" fmla="*/ 147 w 246"/>
                  <a:gd name="T57" fmla="*/ 589 h 618"/>
                  <a:gd name="T58" fmla="*/ 162 w 246"/>
                  <a:gd name="T59" fmla="*/ 552 h 618"/>
                  <a:gd name="T60" fmla="*/ 162 w 246"/>
                  <a:gd name="T61" fmla="*/ 218 h 618"/>
                  <a:gd name="T62" fmla="*/ 168 w 246"/>
                  <a:gd name="T63" fmla="*/ 208 h 618"/>
                  <a:gd name="T64" fmla="*/ 220 w 246"/>
                  <a:gd name="T65" fmla="*/ 111 h 618"/>
                  <a:gd name="T66" fmla="*/ 120 w 246"/>
                  <a:gd name="T67" fmla="*/ 19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618">
                    <a:moveTo>
                      <a:pt x="125" y="0"/>
                    </a:moveTo>
                    <a:cubicBezTo>
                      <a:pt x="130" y="1"/>
                      <a:pt x="136" y="2"/>
                      <a:pt x="141" y="3"/>
                    </a:cubicBezTo>
                    <a:cubicBezTo>
                      <a:pt x="189" y="12"/>
                      <a:pt x="225" y="48"/>
                      <a:pt x="236" y="95"/>
                    </a:cubicBezTo>
                    <a:cubicBezTo>
                      <a:pt x="246" y="141"/>
                      <a:pt x="227" y="190"/>
                      <a:pt x="188" y="217"/>
                    </a:cubicBezTo>
                    <a:cubicBezTo>
                      <a:pt x="182" y="221"/>
                      <a:pt x="180" y="225"/>
                      <a:pt x="180" y="232"/>
                    </a:cubicBezTo>
                    <a:cubicBezTo>
                      <a:pt x="180" y="339"/>
                      <a:pt x="180" y="446"/>
                      <a:pt x="180" y="553"/>
                    </a:cubicBezTo>
                    <a:cubicBezTo>
                      <a:pt x="180" y="583"/>
                      <a:pt x="166" y="605"/>
                      <a:pt x="140" y="615"/>
                    </a:cubicBezTo>
                    <a:cubicBezTo>
                      <a:pt x="137" y="616"/>
                      <a:pt x="133" y="617"/>
                      <a:pt x="129" y="618"/>
                    </a:cubicBezTo>
                    <a:cubicBezTo>
                      <a:pt x="123" y="618"/>
                      <a:pt x="117" y="618"/>
                      <a:pt x="110" y="618"/>
                    </a:cubicBezTo>
                    <a:cubicBezTo>
                      <a:pt x="110" y="618"/>
                      <a:pt x="109" y="617"/>
                      <a:pt x="109" y="617"/>
                    </a:cubicBezTo>
                    <a:cubicBezTo>
                      <a:pt x="75" y="608"/>
                      <a:pt x="59" y="587"/>
                      <a:pt x="59" y="553"/>
                    </a:cubicBezTo>
                    <a:cubicBezTo>
                      <a:pt x="59" y="445"/>
                      <a:pt x="59" y="338"/>
                      <a:pt x="60" y="230"/>
                    </a:cubicBezTo>
                    <a:cubicBezTo>
                      <a:pt x="60" y="225"/>
                      <a:pt x="58" y="222"/>
                      <a:pt x="54" y="219"/>
                    </a:cubicBezTo>
                    <a:cubicBezTo>
                      <a:pt x="28" y="201"/>
                      <a:pt x="11" y="177"/>
                      <a:pt x="4" y="147"/>
                    </a:cubicBezTo>
                    <a:cubicBezTo>
                      <a:pt x="2" y="139"/>
                      <a:pt x="1" y="131"/>
                      <a:pt x="0" y="123"/>
                    </a:cubicBezTo>
                    <a:cubicBezTo>
                      <a:pt x="0" y="121"/>
                      <a:pt x="0" y="120"/>
                      <a:pt x="0" y="118"/>
                    </a:cubicBezTo>
                    <a:cubicBezTo>
                      <a:pt x="0" y="116"/>
                      <a:pt x="1" y="114"/>
                      <a:pt x="1" y="112"/>
                    </a:cubicBezTo>
                    <a:cubicBezTo>
                      <a:pt x="5" y="60"/>
                      <a:pt x="41" y="17"/>
                      <a:pt x="92" y="5"/>
                    </a:cubicBezTo>
                    <a:cubicBezTo>
                      <a:pt x="99" y="3"/>
                      <a:pt x="106" y="2"/>
                      <a:pt x="113" y="0"/>
                    </a:cubicBezTo>
                    <a:cubicBezTo>
                      <a:pt x="117" y="0"/>
                      <a:pt x="121" y="0"/>
                      <a:pt x="125" y="0"/>
                    </a:cubicBezTo>
                    <a:close/>
                    <a:moveTo>
                      <a:pt x="120" y="19"/>
                    </a:moveTo>
                    <a:cubicBezTo>
                      <a:pt x="116" y="20"/>
                      <a:pt x="111" y="20"/>
                      <a:pt x="107" y="21"/>
                    </a:cubicBezTo>
                    <a:cubicBezTo>
                      <a:pt x="63" y="26"/>
                      <a:pt x="29" y="59"/>
                      <a:pt x="21" y="102"/>
                    </a:cubicBezTo>
                    <a:cubicBezTo>
                      <a:pt x="13" y="144"/>
                      <a:pt x="33" y="187"/>
                      <a:pt x="71" y="208"/>
                    </a:cubicBezTo>
                    <a:cubicBezTo>
                      <a:pt x="76" y="211"/>
                      <a:pt x="78" y="214"/>
                      <a:pt x="78" y="220"/>
                    </a:cubicBezTo>
                    <a:cubicBezTo>
                      <a:pt x="78" y="292"/>
                      <a:pt x="78" y="365"/>
                      <a:pt x="78" y="437"/>
                    </a:cubicBezTo>
                    <a:cubicBezTo>
                      <a:pt x="78" y="478"/>
                      <a:pt x="77" y="518"/>
                      <a:pt x="78" y="558"/>
                    </a:cubicBezTo>
                    <a:cubicBezTo>
                      <a:pt x="78" y="576"/>
                      <a:pt x="87" y="589"/>
                      <a:pt x="103" y="596"/>
                    </a:cubicBezTo>
                    <a:cubicBezTo>
                      <a:pt x="119" y="603"/>
                      <a:pt x="134" y="601"/>
                      <a:pt x="147" y="589"/>
                    </a:cubicBezTo>
                    <a:cubicBezTo>
                      <a:pt x="159" y="579"/>
                      <a:pt x="162" y="566"/>
                      <a:pt x="162" y="552"/>
                    </a:cubicBezTo>
                    <a:cubicBezTo>
                      <a:pt x="162" y="441"/>
                      <a:pt x="162" y="330"/>
                      <a:pt x="162" y="218"/>
                    </a:cubicBezTo>
                    <a:cubicBezTo>
                      <a:pt x="162" y="213"/>
                      <a:pt x="163" y="211"/>
                      <a:pt x="168" y="208"/>
                    </a:cubicBezTo>
                    <a:cubicBezTo>
                      <a:pt x="205" y="186"/>
                      <a:pt x="223" y="154"/>
                      <a:pt x="220" y="111"/>
                    </a:cubicBezTo>
                    <a:cubicBezTo>
                      <a:pt x="216" y="60"/>
                      <a:pt x="172" y="20"/>
                      <a:pt x="120" y="19"/>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1" name="Freeform 69"/>
              <p:cNvSpPr>
                <a:spLocks noEditPoints="1"/>
              </p:cNvSpPr>
              <p:nvPr/>
            </p:nvSpPr>
            <p:spPr bwMode="auto">
              <a:xfrm>
                <a:off x="6486526" y="3521075"/>
                <a:ext cx="274638" cy="747713"/>
              </a:xfrm>
              <a:custGeom>
                <a:avLst/>
                <a:gdLst>
                  <a:gd name="T0" fmla="*/ 148 w 215"/>
                  <a:gd name="T1" fmla="*/ 215 h 586"/>
                  <a:gd name="T2" fmla="*/ 148 w 215"/>
                  <a:gd name="T3" fmla="*/ 384 h 586"/>
                  <a:gd name="T4" fmla="*/ 155 w 215"/>
                  <a:gd name="T5" fmla="*/ 396 h 586"/>
                  <a:gd name="T6" fmla="*/ 202 w 215"/>
                  <a:gd name="T7" fmla="*/ 512 h 586"/>
                  <a:gd name="T8" fmla="*/ 100 w 215"/>
                  <a:gd name="T9" fmla="*/ 583 h 586"/>
                  <a:gd name="T10" fmla="*/ 8 w 215"/>
                  <a:gd name="T11" fmla="*/ 502 h 586"/>
                  <a:gd name="T12" fmla="*/ 58 w 215"/>
                  <a:gd name="T13" fmla="*/ 396 h 586"/>
                  <a:gd name="T14" fmla="*/ 65 w 215"/>
                  <a:gd name="T15" fmla="*/ 384 h 586"/>
                  <a:gd name="T16" fmla="*/ 65 w 215"/>
                  <a:gd name="T17" fmla="*/ 48 h 586"/>
                  <a:gd name="T18" fmla="*/ 100 w 215"/>
                  <a:gd name="T19" fmla="*/ 5 h 586"/>
                  <a:gd name="T20" fmla="*/ 148 w 215"/>
                  <a:gd name="T21" fmla="*/ 43 h 586"/>
                  <a:gd name="T22" fmla="*/ 148 w 215"/>
                  <a:gd name="T23" fmla="*/ 89 h 586"/>
                  <a:gd name="T24" fmla="*/ 148 w 215"/>
                  <a:gd name="T25" fmla="*/ 215 h 586"/>
                  <a:gd name="T26" fmla="*/ 128 w 215"/>
                  <a:gd name="T27" fmla="*/ 250 h 586"/>
                  <a:gd name="T28" fmla="*/ 128 w 215"/>
                  <a:gd name="T29" fmla="*/ 186 h 586"/>
                  <a:gd name="T30" fmla="*/ 128 w 215"/>
                  <a:gd name="T31" fmla="*/ 94 h 586"/>
                  <a:gd name="T32" fmla="*/ 110 w 215"/>
                  <a:gd name="T33" fmla="*/ 71 h 586"/>
                  <a:gd name="T34" fmla="*/ 83 w 215"/>
                  <a:gd name="T35" fmla="*/ 95 h 586"/>
                  <a:gd name="T36" fmla="*/ 84 w 215"/>
                  <a:gd name="T37" fmla="*/ 406 h 586"/>
                  <a:gd name="T38" fmla="*/ 77 w 215"/>
                  <a:gd name="T39" fmla="*/ 416 h 586"/>
                  <a:gd name="T40" fmla="*/ 33 w 215"/>
                  <a:gd name="T41" fmla="*/ 494 h 586"/>
                  <a:gd name="T42" fmla="*/ 100 w 215"/>
                  <a:gd name="T43" fmla="*/ 557 h 586"/>
                  <a:gd name="T44" fmla="*/ 177 w 215"/>
                  <a:gd name="T45" fmla="*/ 500 h 586"/>
                  <a:gd name="T46" fmla="*/ 134 w 215"/>
                  <a:gd name="T47" fmla="*/ 416 h 586"/>
                  <a:gd name="T48" fmla="*/ 128 w 215"/>
                  <a:gd name="T49" fmla="*/ 406 h 586"/>
                  <a:gd name="T50" fmla="*/ 128 w 215"/>
                  <a:gd name="T51" fmla="*/ 25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5" h="586">
                    <a:moveTo>
                      <a:pt x="148" y="215"/>
                    </a:moveTo>
                    <a:cubicBezTo>
                      <a:pt x="148" y="271"/>
                      <a:pt x="148" y="328"/>
                      <a:pt x="148" y="384"/>
                    </a:cubicBezTo>
                    <a:cubicBezTo>
                      <a:pt x="148" y="390"/>
                      <a:pt x="149" y="393"/>
                      <a:pt x="155" y="396"/>
                    </a:cubicBezTo>
                    <a:cubicBezTo>
                      <a:pt x="196" y="418"/>
                      <a:pt x="215" y="466"/>
                      <a:pt x="202" y="512"/>
                    </a:cubicBezTo>
                    <a:cubicBezTo>
                      <a:pt x="190" y="556"/>
                      <a:pt x="147" y="586"/>
                      <a:pt x="100" y="583"/>
                    </a:cubicBezTo>
                    <a:cubicBezTo>
                      <a:pt x="55" y="581"/>
                      <a:pt x="16" y="546"/>
                      <a:pt x="8" y="502"/>
                    </a:cubicBezTo>
                    <a:cubicBezTo>
                      <a:pt x="0" y="459"/>
                      <a:pt x="20" y="416"/>
                      <a:pt x="58" y="396"/>
                    </a:cubicBezTo>
                    <a:cubicBezTo>
                      <a:pt x="64" y="393"/>
                      <a:pt x="65" y="390"/>
                      <a:pt x="65" y="384"/>
                    </a:cubicBezTo>
                    <a:cubicBezTo>
                      <a:pt x="65" y="272"/>
                      <a:pt x="65" y="160"/>
                      <a:pt x="65" y="48"/>
                    </a:cubicBezTo>
                    <a:cubicBezTo>
                      <a:pt x="65" y="25"/>
                      <a:pt x="79" y="8"/>
                      <a:pt x="100" y="5"/>
                    </a:cubicBezTo>
                    <a:cubicBezTo>
                      <a:pt x="124" y="0"/>
                      <a:pt x="146" y="18"/>
                      <a:pt x="148" y="43"/>
                    </a:cubicBezTo>
                    <a:cubicBezTo>
                      <a:pt x="149" y="59"/>
                      <a:pt x="148" y="74"/>
                      <a:pt x="148" y="89"/>
                    </a:cubicBezTo>
                    <a:cubicBezTo>
                      <a:pt x="148" y="131"/>
                      <a:pt x="148" y="173"/>
                      <a:pt x="148" y="215"/>
                    </a:cubicBezTo>
                    <a:close/>
                    <a:moveTo>
                      <a:pt x="128" y="250"/>
                    </a:moveTo>
                    <a:cubicBezTo>
                      <a:pt x="128" y="229"/>
                      <a:pt x="128" y="207"/>
                      <a:pt x="128" y="186"/>
                    </a:cubicBezTo>
                    <a:cubicBezTo>
                      <a:pt x="128" y="155"/>
                      <a:pt x="128" y="125"/>
                      <a:pt x="128" y="94"/>
                    </a:cubicBezTo>
                    <a:cubicBezTo>
                      <a:pt x="128" y="82"/>
                      <a:pt x="121" y="73"/>
                      <a:pt x="110" y="71"/>
                    </a:cubicBezTo>
                    <a:cubicBezTo>
                      <a:pt x="95" y="68"/>
                      <a:pt x="83" y="79"/>
                      <a:pt x="83" y="95"/>
                    </a:cubicBezTo>
                    <a:cubicBezTo>
                      <a:pt x="83" y="199"/>
                      <a:pt x="83" y="302"/>
                      <a:pt x="84" y="406"/>
                    </a:cubicBezTo>
                    <a:cubicBezTo>
                      <a:pt x="84" y="412"/>
                      <a:pt x="82" y="414"/>
                      <a:pt x="77" y="416"/>
                    </a:cubicBezTo>
                    <a:cubicBezTo>
                      <a:pt x="46" y="428"/>
                      <a:pt x="28" y="461"/>
                      <a:pt x="33" y="494"/>
                    </a:cubicBezTo>
                    <a:cubicBezTo>
                      <a:pt x="38" y="528"/>
                      <a:pt x="67" y="555"/>
                      <a:pt x="100" y="557"/>
                    </a:cubicBezTo>
                    <a:cubicBezTo>
                      <a:pt x="138" y="558"/>
                      <a:pt x="170" y="535"/>
                      <a:pt x="177" y="500"/>
                    </a:cubicBezTo>
                    <a:cubicBezTo>
                      <a:pt x="185" y="465"/>
                      <a:pt x="167" y="430"/>
                      <a:pt x="134" y="416"/>
                    </a:cubicBezTo>
                    <a:cubicBezTo>
                      <a:pt x="129" y="414"/>
                      <a:pt x="128" y="411"/>
                      <a:pt x="128" y="406"/>
                    </a:cubicBezTo>
                    <a:cubicBezTo>
                      <a:pt x="128" y="354"/>
                      <a:pt x="128" y="302"/>
                      <a:pt x="128" y="250"/>
                    </a:cubicBezTo>
                    <a:close/>
                  </a:path>
                </a:pathLst>
              </a:custGeom>
              <a:noFill/>
              <a:ln>
                <a:noFill/>
              </a:ln>
            </p:spPr>
            <p:txBody>
              <a:bodyPr vert="horz" wrap="square" lIns="91440" tIns="45720" rIns="91440" bIns="45720" numCol="1" anchor="t" anchorCtr="0" compatLnSpc="1">
                <a:prstTxWarp prst="textNoShape">
                  <a:avLst/>
                </a:prstTxWarp>
              </a:bodyPr>
              <a:lstStyle/>
              <a:p>
                <a:endParaRPr lang="en-IN" dirty="0"/>
              </a:p>
            </p:txBody>
          </p:sp>
          <p:sp>
            <p:nvSpPr>
              <p:cNvPr id="242" name="Freeform 70"/>
              <p:cNvSpPr>
                <a:spLocks noEditPoints="1"/>
              </p:cNvSpPr>
              <p:nvPr/>
            </p:nvSpPr>
            <p:spPr bwMode="auto">
              <a:xfrm>
                <a:off x="6148388" y="3524250"/>
                <a:ext cx="268288" cy="746125"/>
              </a:xfrm>
              <a:custGeom>
                <a:avLst/>
                <a:gdLst>
                  <a:gd name="T0" fmla="*/ 107 w 210"/>
                  <a:gd name="T1" fmla="*/ 0 h 584"/>
                  <a:gd name="T2" fmla="*/ 207 w 210"/>
                  <a:gd name="T3" fmla="*/ 92 h 584"/>
                  <a:gd name="T4" fmla="*/ 155 w 210"/>
                  <a:gd name="T5" fmla="*/ 189 h 584"/>
                  <a:gd name="T6" fmla="*/ 149 w 210"/>
                  <a:gd name="T7" fmla="*/ 199 h 584"/>
                  <a:gd name="T8" fmla="*/ 149 w 210"/>
                  <a:gd name="T9" fmla="*/ 533 h 584"/>
                  <a:gd name="T10" fmla="*/ 134 w 210"/>
                  <a:gd name="T11" fmla="*/ 570 h 584"/>
                  <a:gd name="T12" fmla="*/ 90 w 210"/>
                  <a:gd name="T13" fmla="*/ 577 h 584"/>
                  <a:gd name="T14" fmla="*/ 65 w 210"/>
                  <a:gd name="T15" fmla="*/ 539 h 584"/>
                  <a:gd name="T16" fmla="*/ 65 w 210"/>
                  <a:gd name="T17" fmla="*/ 418 h 584"/>
                  <a:gd name="T18" fmla="*/ 65 w 210"/>
                  <a:gd name="T19" fmla="*/ 201 h 584"/>
                  <a:gd name="T20" fmla="*/ 58 w 210"/>
                  <a:gd name="T21" fmla="*/ 189 h 584"/>
                  <a:gd name="T22" fmla="*/ 8 w 210"/>
                  <a:gd name="T23" fmla="*/ 83 h 584"/>
                  <a:gd name="T24" fmla="*/ 94 w 210"/>
                  <a:gd name="T25" fmla="*/ 2 h 584"/>
                  <a:gd name="T26" fmla="*/ 107 w 210"/>
                  <a:gd name="T27" fmla="*/ 0 h 584"/>
                  <a:gd name="T28" fmla="*/ 85 w 210"/>
                  <a:gd name="T29" fmla="*/ 211 h 584"/>
                  <a:gd name="T30" fmla="*/ 85 w 210"/>
                  <a:gd name="T31" fmla="*/ 211 h 584"/>
                  <a:gd name="T32" fmla="*/ 85 w 210"/>
                  <a:gd name="T33" fmla="*/ 246 h 584"/>
                  <a:gd name="T34" fmla="*/ 86 w 210"/>
                  <a:gd name="T35" fmla="*/ 248 h 584"/>
                  <a:gd name="T36" fmla="*/ 100 w 210"/>
                  <a:gd name="T37" fmla="*/ 267 h 584"/>
                  <a:gd name="T38" fmla="*/ 129 w 210"/>
                  <a:gd name="T39" fmla="*/ 245 h 584"/>
                  <a:gd name="T40" fmla="*/ 129 w 210"/>
                  <a:gd name="T41" fmla="*/ 178 h 584"/>
                  <a:gd name="T42" fmla="*/ 136 w 210"/>
                  <a:gd name="T43" fmla="*/ 167 h 584"/>
                  <a:gd name="T44" fmla="*/ 177 w 210"/>
                  <a:gd name="T45" fmla="*/ 79 h 584"/>
                  <a:gd name="T46" fmla="*/ 93 w 210"/>
                  <a:gd name="T47" fmla="*/ 29 h 584"/>
                  <a:gd name="T48" fmla="*/ 34 w 210"/>
                  <a:gd name="T49" fmla="*/ 94 h 584"/>
                  <a:gd name="T50" fmla="*/ 78 w 210"/>
                  <a:gd name="T51" fmla="*/ 167 h 584"/>
                  <a:gd name="T52" fmla="*/ 86 w 210"/>
                  <a:gd name="T53" fmla="*/ 179 h 584"/>
                  <a:gd name="T54" fmla="*/ 85 w 210"/>
                  <a:gd name="T55" fmla="*/ 211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0" h="584">
                    <a:moveTo>
                      <a:pt x="107" y="0"/>
                    </a:moveTo>
                    <a:cubicBezTo>
                      <a:pt x="159" y="1"/>
                      <a:pt x="203" y="41"/>
                      <a:pt x="207" y="92"/>
                    </a:cubicBezTo>
                    <a:cubicBezTo>
                      <a:pt x="210" y="135"/>
                      <a:pt x="192" y="167"/>
                      <a:pt x="155" y="189"/>
                    </a:cubicBezTo>
                    <a:cubicBezTo>
                      <a:pt x="150" y="192"/>
                      <a:pt x="149" y="194"/>
                      <a:pt x="149" y="199"/>
                    </a:cubicBezTo>
                    <a:cubicBezTo>
                      <a:pt x="149" y="311"/>
                      <a:pt x="149" y="422"/>
                      <a:pt x="149" y="533"/>
                    </a:cubicBezTo>
                    <a:cubicBezTo>
                      <a:pt x="149" y="547"/>
                      <a:pt x="146" y="560"/>
                      <a:pt x="134" y="570"/>
                    </a:cubicBezTo>
                    <a:cubicBezTo>
                      <a:pt x="121" y="582"/>
                      <a:pt x="106" y="584"/>
                      <a:pt x="90" y="577"/>
                    </a:cubicBezTo>
                    <a:cubicBezTo>
                      <a:pt x="74" y="570"/>
                      <a:pt x="65" y="557"/>
                      <a:pt x="65" y="539"/>
                    </a:cubicBezTo>
                    <a:cubicBezTo>
                      <a:pt x="64" y="499"/>
                      <a:pt x="65" y="459"/>
                      <a:pt x="65" y="418"/>
                    </a:cubicBezTo>
                    <a:cubicBezTo>
                      <a:pt x="65" y="346"/>
                      <a:pt x="65" y="273"/>
                      <a:pt x="65" y="201"/>
                    </a:cubicBezTo>
                    <a:cubicBezTo>
                      <a:pt x="65" y="195"/>
                      <a:pt x="63" y="192"/>
                      <a:pt x="58" y="189"/>
                    </a:cubicBezTo>
                    <a:cubicBezTo>
                      <a:pt x="20" y="168"/>
                      <a:pt x="0" y="125"/>
                      <a:pt x="8" y="83"/>
                    </a:cubicBezTo>
                    <a:cubicBezTo>
                      <a:pt x="16" y="40"/>
                      <a:pt x="50" y="7"/>
                      <a:pt x="94" y="2"/>
                    </a:cubicBezTo>
                    <a:cubicBezTo>
                      <a:pt x="98" y="1"/>
                      <a:pt x="103" y="1"/>
                      <a:pt x="107" y="0"/>
                    </a:cubicBezTo>
                    <a:close/>
                    <a:moveTo>
                      <a:pt x="85" y="211"/>
                    </a:moveTo>
                    <a:cubicBezTo>
                      <a:pt x="85" y="211"/>
                      <a:pt x="85" y="211"/>
                      <a:pt x="85" y="211"/>
                    </a:cubicBezTo>
                    <a:cubicBezTo>
                      <a:pt x="85" y="223"/>
                      <a:pt x="85" y="234"/>
                      <a:pt x="85" y="246"/>
                    </a:cubicBezTo>
                    <a:cubicBezTo>
                      <a:pt x="85" y="246"/>
                      <a:pt x="86" y="247"/>
                      <a:pt x="86" y="248"/>
                    </a:cubicBezTo>
                    <a:cubicBezTo>
                      <a:pt x="86" y="257"/>
                      <a:pt x="91" y="263"/>
                      <a:pt x="100" y="267"/>
                    </a:cubicBezTo>
                    <a:cubicBezTo>
                      <a:pt x="114" y="272"/>
                      <a:pt x="129" y="262"/>
                      <a:pt x="129" y="245"/>
                    </a:cubicBezTo>
                    <a:cubicBezTo>
                      <a:pt x="129" y="223"/>
                      <a:pt x="129" y="200"/>
                      <a:pt x="129" y="178"/>
                    </a:cubicBezTo>
                    <a:cubicBezTo>
                      <a:pt x="129" y="172"/>
                      <a:pt x="130" y="170"/>
                      <a:pt x="136" y="167"/>
                    </a:cubicBezTo>
                    <a:cubicBezTo>
                      <a:pt x="170" y="153"/>
                      <a:pt x="188" y="115"/>
                      <a:pt x="177" y="79"/>
                    </a:cubicBezTo>
                    <a:cubicBezTo>
                      <a:pt x="166" y="44"/>
                      <a:pt x="130" y="22"/>
                      <a:pt x="93" y="29"/>
                    </a:cubicBezTo>
                    <a:cubicBezTo>
                      <a:pt x="62" y="35"/>
                      <a:pt x="38" y="61"/>
                      <a:pt x="34" y="94"/>
                    </a:cubicBezTo>
                    <a:cubicBezTo>
                      <a:pt x="31" y="124"/>
                      <a:pt x="49" y="155"/>
                      <a:pt x="78" y="167"/>
                    </a:cubicBezTo>
                    <a:cubicBezTo>
                      <a:pt x="84" y="169"/>
                      <a:pt x="86" y="172"/>
                      <a:pt x="86" y="179"/>
                    </a:cubicBezTo>
                    <a:cubicBezTo>
                      <a:pt x="85" y="190"/>
                      <a:pt x="85" y="200"/>
                      <a:pt x="85" y="211"/>
                    </a:cubicBezTo>
                    <a:close/>
                  </a:path>
                </a:pathLst>
              </a:custGeom>
              <a:noFill/>
              <a:ln>
                <a:noFill/>
              </a:ln>
            </p:spPr>
            <p:txBody>
              <a:bodyPr vert="horz" wrap="square" lIns="91440" tIns="45720" rIns="91440" bIns="45720" numCol="1" anchor="t" anchorCtr="0" compatLnSpc="1">
                <a:prstTxWarp prst="textNoShape">
                  <a:avLst/>
                </a:prstTxWarp>
              </a:bodyPr>
              <a:lstStyle/>
              <a:p>
                <a:endParaRPr lang="en-IN" dirty="0"/>
              </a:p>
            </p:txBody>
          </p:sp>
          <p:sp>
            <p:nvSpPr>
              <p:cNvPr id="243" name="Freeform 71"/>
              <p:cNvSpPr>
                <a:spLocks/>
              </p:cNvSpPr>
              <p:nvPr/>
            </p:nvSpPr>
            <p:spPr bwMode="auto">
              <a:xfrm>
                <a:off x="6521451" y="3606800"/>
                <a:ext cx="201613" cy="627063"/>
              </a:xfrm>
              <a:custGeom>
                <a:avLst/>
                <a:gdLst>
                  <a:gd name="T0" fmla="*/ 100 w 157"/>
                  <a:gd name="T1" fmla="*/ 182 h 490"/>
                  <a:gd name="T2" fmla="*/ 100 w 157"/>
                  <a:gd name="T3" fmla="*/ 338 h 490"/>
                  <a:gd name="T4" fmla="*/ 106 w 157"/>
                  <a:gd name="T5" fmla="*/ 348 h 490"/>
                  <a:gd name="T6" fmla="*/ 149 w 157"/>
                  <a:gd name="T7" fmla="*/ 432 h 490"/>
                  <a:gd name="T8" fmla="*/ 72 w 157"/>
                  <a:gd name="T9" fmla="*/ 489 h 490"/>
                  <a:gd name="T10" fmla="*/ 5 w 157"/>
                  <a:gd name="T11" fmla="*/ 426 h 490"/>
                  <a:gd name="T12" fmla="*/ 49 w 157"/>
                  <a:gd name="T13" fmla="*/ 348 h 490"/>
                  <a:gd name="T14" fmla="*/ 56 w 157"/>
                  <a:gd name="T15" fmla="*/ 338 h 490"/>
                  <a:gd name="T16" fmla="*/ 55 w 157"/>
                  <a:gd name="T17" fmla="*/ 27 h 490"/>
                  <a:gd name="T18" fmla="*/ 82 w 157"/>
                  <a:gd name="T19" fmla="*/ 3 h 490"/>
                  <a:gd name="T20" fmla="*/ 100 w 157"/>
                  <a:gd name="T21" fmla="*/ 26 h 490"/>
                  <a:gd name="T22" fmla="*/ 100 w 157"/>
                  <a:gd name="T23" fmla="*/ 118 h 490"/>
                  <a:gd name="T24" fmla="*/ 100 w 157"/>
                  <a:gd name="T25" fmla="*/ 18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490">
                    <a:moveTo>
                      <a:pt x="100" y="182"/>
                    </a:moveTo>
                    <a:cubicBezTo>
                      <a:pt x="100" y="234"/>
                      <a:pt x="100" y="286"/>
                      <a:pt x="100" y="338"/>
                    </a:cubicBezTo>
                    <a:cubicBezTo>
                      <a:pt x="100" y="343"/>
                      <a:pt x="101" y="346"/>
                      <a:pt x="106" y="348"/>
                    </a:cubicBezTo>
                    <a:cubicBezTo>
                      <a:pt x="139" y="362"/>
                      <a:pt x="157" y="397"/>
                      <a:pt x="149" y="432"/>
                    </a:cubicBezTo>
                    <a:cubicBezTo>
                      <a:pt x="142" y="467"/>
                      <a:pt x="110" y="490"/>
                      <a:pt x="72" y="489"/>
                    </a:cubicBezTo>
                    <a:cubicBezTo>
                      <a:pt x="39" y="487"/>
                      <a:pt x="10" y="460"/>
                      <a:pt x="5" y="426"/>
                    </a:cubicBezTo>
                    <a:cubicBezTo>
                      <a:pt x="0" y="393"/>
                      <a:pt x="18" y="360"/>
                      <a:pt x="49" y="348"/>
                    </a:cubicBezTo>
                    <a:cubicBezTo>
                      <a:pt x="54" y="346"/>
                      <a:pt x="56" y="344"/>
                      <a:pt x="56" y="338"/>
                    </a:cubicBezTo>
                    <a:cubicBezTo>
                      <a:pt x="55" y="234"/>
                      <a:pt x="55" y="131"/>
                      <a:pt x="55" y="27"/>
                    </a:cubicBezTo>
                    <a:cubicBezTo>
                      <a:pt x="55" y="11"/>
                      <a:pt x="67" y="0"/>
                      <a:pt x="82" y="3"/>
                    </a:cubicBezTo>
                    <a:cubicBezTo>
                      <a:pt x="93" y="5"/>
                      <a:pt x="100" y="14"/>
                      <a:pt x="100" y="26"/>
                    </a:cubicBezTo>
                    <a:cubicBezTo>
                      <a:pt x="100" y="57"/>
                      <a:pt x="100" y="87"/>
                      <a:pt x="100" y="118"/>
                    </a:cubicBezTo>
                    <a:cubicBezTo>
                      <a:pt x="100" y="139"/>
                      <a:pt x="100" y="161"/>
                      <a:pt x="100" y="182"/>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4" name="Freeform 72"/>
              <p:cNvSpPr>
                <a:spLocks/>
              </p:cNvSpPr>
              <p:nvPr/>
            </p:nvSpPr>
            <p:spPr bwMode="auto">
              <a:xfrm>
                <a:off x="6188076" y="3552825"/>
                <a:ext cx="200025" cy="319088"/>
              </a:xfrm>
              <a:custGeom>
                <a:avLst/>
                <a:gdLst>
                  <a:gd name="T0" fmla="*/ 54 w 157"/>
                  <a:gd name="T1" fmla="*/ 189 h 250"/>
                  <a:gd name="T2" fmla="*/ 55 w 157"/>
                  <a:gd name="T3" fmla="*/ 157 h 250"/>
                  <a:gd name="T4" fmla="*/ 47 w 157"/>
                  <a:gd name="T5" fmla="*/ 145 h 250"/>
                  <a:gd name="T6" fmla="*/ 3 w 157"/>
                  <a:gd name="T7" fmla="*/ 72 h 250"/>
                  <a:gd name="T8" fmla="*/ 62 w 157"/>
                  <a:gd name="T9" fmla="*/ 7 h 250"/>
                  <a:gd name="T10" fmla="*/ 146 w 157"/>
                  <a:gd name="T11" fmla="*/ 57 h 250"/>
                  <a:gd name="T12" fmla="*/ 105 w 157"/>
                  <a:gd name="T13" fmla="*/ 145 h 250"/>
                  <a:gd name="T14" fmla="*/ 98 w 157"/>
                  <a:gd name="T15" fmla="*/ 156 h 250"/>
                  <a:gd name="T16" fmla="*/ 98 w 157"/>
                  <a:gd name="T17" fmla="*/ 223 h 250"/>
                  <a:gd name="T18" fmla="*/ 69 w 157"/>
                  <a:gd name="T19" fmla="*/ 245 h 250"/>
                  <a:gd name="T20" fmla="*/ 55 w 157"/>
                  <a:gd name="T21" fmla="*/ 226 h 250"/>
                  <a:gd name="T22" fmla="*/ 54 w 157"/>
                  <a:gd name="T23" fmla="*/ 224 h 250"/>
                  <a:gd name="T24" fmla="*/ 54 w 157"/>
                  <a:gd name="T25" fmla="*/ 189 h 250"/>
                  <a:gd name="T26" fmla="*/ 54 w 157"/>
                  <a:gd name="T27" fmla="*/ 1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250">
                    <a:moveTo>
                      <a:pt x="54" y="189"/>
                    </a:moveTo>
                    <a:cubicBezTo>
                      <a:pt x="54" y="178"/>
                      <a:pt x="54" y="168"/>
                      <a:pt x="55" y="157"/>
                    </a:cubicBezTo>
                    <a:cubicBezTo>
                      <a:pt x="55" y="150"/>
                      <a:pt x="53" y="147"/>
                      <a:pt x="47" y="145"/>
                    </a:cubicBezTo>
                    <a:cubicBezTo>
                      <a:pt x="18" y="133"/>
                      <a:pt x="0" y="102"/>
                      <a:pt x="3" y="72"/>
                    </a:cubicBezTo>
                    <a:cubicBezTo>
                      <a:pt x="7" y="39"/>
                      <a:pt x="31" y="13"/>
                      <a:pt x="62" y="7"/>
                    </a:cubicBezTo>
                    <a:cubicBezTo>
                      <a:pt x="99" y="0"/>
                      <a:pt x="135" y="22"/>
                      <a:pt x="146" y="57"/>
                    </a:cubicBezTo>
                    <a:cubicBezTo>
                      <a:pt x="157" y="93"/>
                      <a:pt x="139" y="131"/>
                      <a:pt x="105" y="145"/>
                    </a:cubicBezTo>
                    <a:cubicBezTo>
                      <a:pt x="99" y="148"/>
                      <a:pt x="98" y="150"/>
                      <a:pt x="98" y="156"/>
                    </a:cubicBezTo>
                    <a:cubicBezTo>
                      <a:pt x="98" y="178"/>
                      <a:pt x="98" y="201"/>
                      <a:pt x="98" y="223"/>
                    </a:cubicBezTo>
                    <a:cubicBezTo>
                      <a:pt x="98" y="240"/>
                      <a:pt x="83" y="250"/>
                      <a:pt x="69" y="245"/>
                    </a:cubicBezTo>
                    <a:cubicBezTo>
                      <a:pt x="60" y="241"/>
                      <a:pt x="55" y="235"/>
                      <a:pt x="55" y="226"/>
                    </a:cubicBezTo>
                    <a:cubicBezTo>
                      <a:pt x="55" y="225"/>
                      <a:pt x="54" y="224"/>
                      <a:pt x="54" y="224"/>
                    </a:cubicBezTo>
                    <a:cubicBezTo>
                      <a:pt x="54" y="212"/>
                      <a:pt x="54" y="201"/>
                      <a:pt x="54" y="189"/>
                    </a:cubicBezTo>
                    <a:cubicBezTo>
                      <a:pt x="54" y="189"/>
                      <a:pt x="54" y="189"/>
                      <a:pt x="54" y="189"/>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49" name="Freeform 76"/>
            <p:cNvSpPr>
              <a:spLocks/>
            </p:cNvSpPr>
            <p:nvPr/>
          </p:nvSpPr>
          <p:spPr bwMode="auto">
            <a:xfrm>
              <a:off x="8156996" y="2319602"/>
              <a:ext cx="150839" cy="299222"/>
            </a:xfrm>
            <a:custGeom>
              <a:avLst/>
              <a:gdLst>
                <a:gd name="T0" fmla="*/ 145 w 509"/>
                <a:gd name="T1" fmla="*/ 61 h 1012"/>
                <a:gd name="T2" fmla="*/ 146 w 509"/>
                <a:gd name="T3" fmla="*/ 29 h 1012"/>
                <a:gd name="T4" fmla="*/ 181 w 509"/>
                <a:gd name="T5" fmla="*/ 2 h 1012"/>
                <a:gd name="T6" fmla="*/ 475 w 509"/>
                <a:gd name="T7" fmla="*/ 46 h 1012"/>
                <a:gd name="T8" fmla="*/ 508 w 509"/>
                <a:gd name="T9" fmla="*/ 85 h 1012"/>
                <a:gd name="T10" fmla="*/ 509 w 509"/>
                <a:gd name="T11" fmla="*/ 933 h 1012"/>
                <a:gd name="T12" fmla="*/ 472 w 509"/>
                <a:gd name="T13" fmla="*/ 976 h 1012"/>
                <a:gd name="T14" fmla="*/ 195 w 509"/>
                <a:gd name="T15" fmla="*/ 1007 h 1012"/>
                <a:gd name="T16" fmla="*/ 142 w 509"/>
                <a:gd name="T17" fmla="*/ 964 h 1012"/>
                <a:gd name="T18" fmla="*/ 48 w 509"/>
                <a:gd name="T19" fmla="*/ 964 h 1012"/>
                <a:gd name="T20" fmla="*/ 0 w 509"/>
                <a:gd name="T21" fmla="*/ 916 h 1012"/>
                <a:gd name="T22" fmla="*/ 0 w 509"/>
                <a:gd name="T23" fmla="*/ 616 h 1012"/>
                <a:gd name="T24" fmla="*/ 28 w 509"/>
                <a:gd name="T25" fmla="*/ 593 h 1012"/>
                <a:gd name="T26" fmla="*/ 28 w 509"/>
                <a:gd name="T27" fmla="*/ 615 h 1012"/>
                <a:gd name="T28" fmla="*/ 28 w 509"/>
                <a:gd name="T29" fmla="*/ 908 h 1012"/>
                <a:gd name="T30" fmla="*/ 53 w 509"/>
                <a:gd name="T31" fmla="*/ 934 h 1012"/>
                <a:gd name="T32" fmla="*/ 142 w 509"/>
                <a:gd name="T33" fmla="*/ 933 h 1012"/>
                <a:gd name="T34" fmla="*/ 142 w 509"/>
                <a:gd name="T35" fmla="*/ 801 h 1012"/>
                <a:gd name="T36" fmla="*/ 86 w 509"/>
                <a:gd name="T37" fmla="*/ 801 h 1012"/>
                <a:gd name="T38" fmla="*/ 71 w 509"/>
                <a:gd name="T39" fmla="*/ 792 h 1012"/>
                <a:gd name="T40" fmla="*/ 87 w 509"/>
                <a:gd name="T41" fmla="*/ 785 h 1012"/>
                <a:gd name="T42" fmla="*/ 143 w 509"/>
                <a:gd name="T43" fmla="*/ 784 h 1012"/>
                <a:gd name="T44" fmla="*/ 143 w 509"/>
                <a:gd name="T45" fmla="*/ 570 h 1012"/>
                <a:gd name="T46" fmla="*/ 111 w 509"/>
                <a:gd name="T47" fmla="*/ 553 h 1012"/>
                <a:gd name="T48" fmla="*/ 143 w 509"/>
                <a:gd name="T49" fmla="*/ 550 h 1012"/>
                <a:gd name="T50" fmla="*/ 143 w 509"/>
                <a:gd name="T51" fmla="*/ 332 h 1012"/>
                <a:gd name="T52" fmla="*/ 85 w 509"/>
                <a:gd name="T53" fmla="*/ 331 h 1012"/>
                <a:gd name="T54" fmla="*/ 72 w 509"/>
                <a:gd name="T55" fmla="*/ 325 h 1012"/>
                <a:gd name="T56" fmla="*/ 85 w 509"/>
                <a:gd name="T57" fmla="*/ 318 h 1012"/>
                <a:gd name="T58" fmla="*/ 116 w 509"/>
                <a:gd name="T59" fmla="*/ 318 h 1012"/>
                <a:gd name="T60" fmla="*/ 116 w 509"/>
                <a:gd name="T61" fmla="*/ 312 h 1012"/>
                <a:gd name="T62" fmla="*/ 94 w 509"/>
                <a:gd name="T63" fmla="*/ 312 h 1012"/>
                <a:gd name="T64" fmla="*/ 70 w 509"/>
                <a:gd name="T65" fmla="*/ 290 h 1012"/>
                <a:gd name="T66" fmla="*/ 71 w 509"/>
                <a:gd name="T67" fmla="*/ 240 h 1012"/>
                <a:gd name="T68" fmla="*/ 87 w 509"/>
                <a:gd name="T69" fmla="*/ 197 h 1012"/>
                <a:gd name="T70" fmla="*/ 106 w 509"/>
                <a:gd name="T71" fmla="*/ 202 h 1012"/>
                <a:gd name="T72" fmla="*/ 123 w 509"/>
                <a:gd name="T73" fmla="*/ 258 h 1012"/>
                <a:gd name="T74" fmla="*/ 145 w 509"/>
                <a:gd name="T75" fmla="*/ 215 h 1012"/>
                <a:gd name="T76" fmla="*/ 145 w 509"/>
                <a:gd name="T77" fmla="*/ 85 h 1012"/>
                <a:gd name="T78" fmla="*/ 41 w 509"/>
                <a:gd name="T79" fmla="*/ 85 h 1012"/>
                <a:gd name="T80" fmla="*/ 26 w 509"/>
                <a:gd name="T81" fmla="*/ 108 h 1012"/>
                <a:gd name="T82" fmla="*/ 27 w 509"/>
                <a:gd name="T83" fmla="*/ 264 h 1012"/>
                <a:gd name="T84" fmla="*/ 27 w 509"/>
                <a:gd name="T85" fmla="*/ 436 h 1012"/>
                <a:gd name="T86" fmla="*/ 0 w 509"/>
                <a:gd name="T87" fmla="*/ 408 h 1012"/>
                <a:gd name="T88" fmla="*/ 1 w 509"/>
                <a:gd name="T89" fmla="*/ 104 h 1012"/>
                <a:gd name="T90" fmla="*/ 45 w 509"/>
                <a:gd name="T91" fmla="*/ 61 h 1012"/>
                <a:gd name="T92" fmla="*/ 145 w 509"/>
                <a:gd name="T93" fmla="*/ 61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9" h="1012">
                  <a:moveTo>
                    <a:pt x="145" y="61"/>
                  </a:moveTo>
                  <a:cubicBezTo>
                    <a:pt x="145" y="48"/>
                    <a:pt x="145" y="38"/>
                    <a:pt x="146" y="29"/>
                  </a:cubicBezTo>
                  <a:cubicBezTo>
                    <a:pt x="148" y="10"/>
                    <a:pt x="162" y="0"/>
                    <a:pt x="181" y="2"/>
                  </a:cubicBezTo>
                  <a:cubicBezTo>
                    <a:pt x="279" y="17"/>
                    <a:pt x="377" y="31"/>
                    <a:pt x="475" y="46"/>
                  </a:cubicBezTo>
                  <a:cubicBezTo>
                    <a:pt x="503" y="50"/>
                    <a:pt x="508" y="56"/>
                    <a:pt x="508" y="85"/>
                  </a:cubicBezTo>
                  <a:cubicBezTo>
                    <a:pt x="508" y="368"/>
                    <a:pt x="509" y="650"/>
                    <a:pt x="509" y="933"/>
                  </a:cubicBezTo>
                  <a:cubicBezTo>
                    <a:pt x="509" y="968"/>
                    <a:pt x="506" y="972"/>
                    <a:pt x="472" y="976"/>
                  </a:cubicBezTo>
                  <a:cubicBezTo>
                    <a:pt x="379" y="987"/>
                    <a:pt x="287" y="997"/>
                    <a:pt x="195" y="1007"/>
                  </a:cubicBezTo>
                  <a:cubicBezTo>
                    <a:pt x="152" y="1012"/>
                    <a:pt x="148" y="1007"/>
                    <a:pt x="142" y="964"/>
                  </a:cubicBezTo>
                  <a:cubicBezTo>
                    <a:pt x="111" y="964"/>
                    <a:pt x="80" y="964"/>
                    <a:pt x="48" y="964"/>
                  </a:cubicBezTo>
                  <a:cubicBezTo>
                    <a:pt x="14" y="963"/>
                    <a:pt x="0" y="950"/>
                    <a:pt x="0" y="916"/>
                  </a:cubicBezTo>
                  <a:cubicBezTo>
                    <a:pt x="0" y="816"/>
                    <a:pt x="0" y="716"/>
                    <a:pt x="0" y="616"/>
                  </a:cubicBezTo>
                  <a:cubicBezTo>
                    <a:pt x="0" y="592"/>
                    <a:pt x="2" y="591"/>
                    <a:pt x="28" y="593"/>
                  </a:cubicBezTo>
                  <a:cubicBezTo>
                    <a:pt x="28" y="600"/>
                    <a:pt x="28" y="607"/>
                    <a:pt x="28" y="615"/>
                  </a:cubicBezTo>
                  <a:cubicBezTo>
                    <a:pt x="28" y="712"/>
                    <a:pt x="28" y="810"/>
                    <a:pt x="28" y="908"/>
                  </a:cubicBezTo>
                  <a:cubicBezTo>
                    <a:pt x="27" y="928"/>
                    <a:pt x="34" y="935"/>
                    <a:pt x="53" y="934"/>
                  </a:cubicBezTo>
                  <a:cubicBezTo>
                    <a:pt x="82" y="933"/>
                    <a:pt x="111" y="933"/>
                    <a:pt x="142" y="933"/>
                  </a:cubicBezTo>
                  <a:cubicBezTo>
                    <a:pt x="142" y="890"/>
                    <a:pt x="142" y="847"/>
                    <a:pt x="142" y="801"/>
                  </a:cubicBezTo>
                  <a:cubicBezTo>
                    <a:pt x="124" y="801"/>
                    <a:pt x="105" y="802"/>
                    <a:pt x="86" y="801"/>
                  </a:cubicBezTo>
                  <a:cubicBezTo>
                    <a:pt x="81" y="800"/>
                    <a:pt x="76" y="795"/>
                    <a:pt x="71" y="792"/>
                  </a:cubicBezTo>
                  <a:cubicBezTo>
                    <a:pt x="76" y="790"/>
                    <a:pt x="81" y="785"/>
                    <a:pt x="87" y="785"/>
                  </a:cubicBezTo>
                  <a:cubicBezTo>
                    <a:pt x="105" y="784"/>
                    <a:pt x="123" y="784"/>
                    <a:pt x="143" y="784"/>
                  </a:cubicBezTo>
                  <a:cubicBezTo>
                    <a:pt x="143" y="711"/>
                    <a:pt x="143" y="640"/>
                    <a:pt x="143" y="570"/>
                  </a:cubicBezTo>
                  <a:cubicBezTo>
                    <a:pt x="134" y="561"/>
                    <a:pt x="113" y="576"/>
                    <a:pt x="111" y="553"/>
                  </a:cubicBezTo>
                  <a:cubicBezTo>
                    <a:pt x="122" y="552"/>
                    <a:pt x="132" y="551"/>
                    <a:pt x="143" y="550"/>
                  </a:cubicBezTo>
                  <a:cubicBezTo>
                    <a:pt x="143" y="478"/>
                    <a:pt x="143" y="406"/>
                    <a:pt x="143" y="332"/>
                  </a:cubicBezTo>
                  <a:cubicBezTo>
                    <a:pt x="123" y="332"/>
                    <a:pt x="104" y="332"/>
                    <a:pt x="85" y="331"/>
                  </a:cubicBezTo>
                  <a:cubicBezTo>
                    <a:pt x="81" y="331"/>
                    <a:pt x="77" y="327"/>
                    <a:pt x="72" y="325"/>
                  </a:cubicBezTo>
                  <a:cubicBezTo>
                    <a:pt x="77" y="323"/>
                    <a:pt x="80" y="319"/>
                    <a:pt x="85" y="318"/>
                  </a:cubicBezTo>
                  <a:cubicBezTo>
                    <a:pt x="95" y="318"/>
                    <a:pt x="105" y="318"/>
                    <a:pt x="116" y="318"/>
                  </a:cubicBezTo>
                  <a:cubicBezTo>
                    <a:pt x="116" y="316"/>
                    <a:pt x="116" y="314"/>
                    <a:pt x="116" y="312"/>
                  </a:cubicBezTo>
                  <a:cubicBezTo>
                    <a:pt x="108" y="312"/>
                    <a:pt x="101" y="312"/>
                    <a:pt x="94" y="312"/>
                  </a:cubicBezTo>
                  <a:cubicBezTo>
                    <a:pt x="77" y="314"/>
                    <a:pt x="68" y="309"/>
                    <a:pt x="70" y="290"/>
                  </a:cubicBezTo>
                  <a:cubicBezTo>
                    <a:pt x="71" y="274"/>
                    <a:pt x="68" y="257"/>
                    <a:pt x="71" y="240"/>
                  </a:cubicBezTo>
                  <a:cubicBezTo>
                    <a:pt x="73" y="225"/>
                    <a:pt x="79" y="210"/>
                    <a:pt x="87" y="197"/>
                  </a:cubicBezTo>
                  <a:cubicBezTo>
                    <a:pt x="92" y="188"/>
                    <a:pt x="102" y="191"/>
                    <a:pt x="106" y="202"/>
                  </a:cubicBezTo>
                  <a:cubicBezTo>
                    <a:pt x="112" y="220"/>
                    <a:pt x="117" y="239"/>
                    <a:pt x="123" y="258"/>
                  </a:cubicBezTo>
                  <a:cubicBezTo>
                    <a:pt x="136" y="248"/>
                    <a:pt x="146" y="236"/>
                    <a:pt x="145" y="215"/>
                  </a:cubicBezTo>
                  <a:cubicBezTo>
                    <a:pt x="143" y="173"/>
                    <a:pt x="145" y="130"/>
                    <a:pt x="145" y="85"/>
                  </a:cubicBezTo>
                  <a:cubicBezTo>
                    <a:pt x="109" y="85"/>
                    <a:pt x="75" y="84"/>
                    <a:pt x="41" y="85"/>
                  </a:cubicBezTo>
                  <a:cubicBezTo>
                    <a:pt x="27" y="85"/>
                    <a:pt x="26" y="97"/>
                    <a:pt x="26" y="108"/>
                  </a:cubicBezTo>
                  <a:cubicBezTo>
                    <a:pt x="26" y="160"/>
                    <a:pt x="27" y="212"/>
                    <a:pt x="27" y="264"/>
                  </a:cubicBezTo>
                  <a:cubicBezTo>
                    <a:pt x="27" y="321"/>
                    <a:pt x="27" y="377"/>
                    <a:pt x="27" y="436"/>
                  </a:cubicBezTo>
                  <a:cubicBezTo>
                    <a:pt x="10" y="432"/>
                    <a:pt x="0" y="426"/>
                    <a:pt x="0" y="408"/>
                  </a:cubicBezTo>
                  <a:cubicBezTo>
                    <a:pt x="1" y="306"/>
                    <a:pt x="1" y="205"/>
                    <a:pt x="1" y="104"/>
                  </a:cubicBezTo>
                  <a:cubicBezTo>
                    <a:pt x="1" y="75"/>
                    <a:pt x="16" y="61"/>
                    <a:pt x="45" y="61"/>
                  </a:cubicBezTo>
                  <a:cubicBezTo>
                    <a:pt x="77" y="61"/>
                    <a:pt x="110" y="61"/>
                    <a:pt x="145" y="61"/>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IN" dirty="0"/>
            </a:p>
          </p:txBody>
        </p:sp>
        <p:grpSp>
          <p:nvGrpSpPr>
            <p:cNvPr id="8" name="Group 258"/>
            <p:cNvGrpSpPr/>
            <p:nvPr/>
          </p:nvGrpSpPr>
          <p:grpSpPr>
            <a:xfrm>
              <a:off x="8132243" y="2997986"/>
              <a:ext cx="416065" cy="367139"/>
              <a:chOff x="5594350" y="3551238"/>
              <a:chExt cx="1633538" cy="1441449"/>
            </a:xfrm>
            <a:solidFill>
              <a:schemeClr val="accent4"/>
            </a:solidFill>
          </p:grpSpPr>
          <p:sp>
            <p:nvSpPr>
              <p:cNvPr id="253" name="Freeform 80"/>
              <p:cNvSpPr>
                <a:spLocks/>
              </p:cNvSpPr>
              <p:nvPr/>
            </p:nvSpPr>
            <p:spPr bwMode="auto">
              <a:xfrm>
                <a:off x="5594350" y="4076700"/>
                <a:ext cx="939800" cy="769937"/>
              </a:xfrm>
              <a:custGeom>
                <a:avLst/>
                <a:gdLst>
                  <a:gd name="T0" fmla="*/ 864 w 864"/>
                  <a:gd name="T1" fmla="*/ 153 h 707"/>
                  <a:gd name="T2" fmla="*/ 836 w 864"/>
                  <a:gd name="T3" fmla="*/ 154 h 707"/>
                  <a:gd name="T4" fmla="*/ 668 w 864"/>
                  <a:gd name="T5" fmla="*/ 154 h 707"/>
                  <a:gd name="T6" fmla="*/ 598 w 864"/>
                  <a:gd name="T7" fmla="*/ 225 h 707"/>
                  <a:gd name="T8" fmla="*/ 598 w 864"/>
                  <a:gd name="T9" fmla="*/ 517 h 707"/>
                  <a:gd name="T10" fmla="*/ 576 w 864"/>
                  <a:gd name="T11" fmla="*/ 538 h 707"/>
                  <a:gd name="T12" fmla="*/ 480 w 864"/>
                  <a:gd name="T13" fmla="*/ 538 h 707"/>
                  <a:gd name="T14" fmla="*/ 463 w 864"/>
                  <a:gd name="T15" fmla="*/ 554 h 707"/>
                  <a:gd name="T16" fmla="*/ 463 w 864"/>
                  <a:gd name="T17" fmla="*/ 644 h 707"/>
                  <a:gd name="T18" fmla="*/ 512 w 864"/>
                  <a:gd name="T19" fmla="*/ 644 h 707"/>
                  <a:gd name="T20" fmla="*/ 547 w 864"/>
                  <a:gd name="T21" fmla="*/ 675 h 707"/>
                  <a:gd name="T22" fmla="*/ 513 w 864"/>
                  <a:gd name="T23" fmla="*/ 707 h 707"/>
                  <a:gd name="T24" fmla="*/ 351 w 864"/>
                  <a:gd name="T25" fmla="*/ 707 h 707"/>
                  <a:gd name="T26" fmla="*/ 317 w 864"/>
                  <a:gd name="T27" fmla="*/ 674 h 707"/>
                  <a:gd name="T28" fmla="*/ 353 w 864"/>
                  <a:gd name="T29" fmla="*/ 644 h 707"/>
                  <a:gd name="T30" fmla="*/ 395 w 864"/>
                  <a:gd name="T31" fmla="*/ 644 h 707"/>
                  <a:gd name="T32" fmla="*/ 399 w 864"/>
                  <a:gd name="T33" fmla="*/ 641 h 707"/>
                  <a:gd name="T34" fmla="*/ 399 w 864"/>
                  <a:gd name="T35" fmla="*/ 539 h 707"/>
                  <a:gd name="T36" fmla="*/ 378 w 864"/>
                  <a:gd name="T37" fmla="*/ 538 h 707"/>
                  <a:gd name="T38" fmla="*/ 50 w 864"/>
                  <a:gd name="T39" fmla="*/ 538 h 707"/>
                  <a:gd name="T40" fmla="*/ 0 w 864"/>
                  <a:gd name="T41" fmla="*/ 488 h 707"/>
                  <a:gd name="T42" fmla="*/ 0 w 864"/>
                  <a:gd name="T43" fmla="*/ 42 h 707"/>
                  <a:gd name="T44" fmla="*/ 41 w 864"/>
                  <a:gd name="T45" fmla="*/ 0 h 707"/>
                  <a:gd name="T46" fmla="*/ 823 w 864"/>
                  <a:gd name="T47" fmla="*/ 0 h 707"/>
                  <a:gd name="T48" fmla="*/ 864 w 864"/>
                  <a:gd name="T49" fmla="*/ 40 h 707"/>
                  <a:gd name="T50" fmla="*/ 864 w 864"/>
                  <a:gd name="T51" fmla="*/ 153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4" h="707">
                    <a:moveTo>
                      <a:pt x="864" y="153"/>
                    </a:moveTo>
                    <a:cubicBezTo>
                      <a:pt x="853" y="153"/>
                      <a:pt x="844" y="154"/>
                      <a:pt x="836" y="154"/>
                    </a:cubicBezTo>
                    <a:cubicBezTo>
                      <a:pt x="780" y="154"/>
                      <a:pt x="724" y="154"/>
                      <a:pt x="668" y="154"/>
                    </a:cubicBezTo>
                    <a:cubicBezTo>
                      <a:pt x="622" y="154"/>
                      <a:pt x="598" y="179"/>
                      <a:pt x="598" y="225"/>
                    </a:cubicBezTo>
                    <a:cubicBezTo>
                      <a:pt x="597" y="322"/>
                      <a:pt x="597" y="420"/>
                      <a:pt x="598" y="517"/>
                    </a:cubicBezTo>
                    <a:cubicBezTo>
                      <a:pt x="598" y="534"/>
                      <a:pt x="593" y="539"/>
                      <a:pt x="576" y="538"/>
                    </a:cubicBezTo>
                    <a:cubicBezTo>
                      <a:pt x="544" y="537"/>
                      <a:pt x="512" y="538"/>
                      <a:pt x="480" y="538"/>
                    </a:cubicBezTo>
                    <a:cubicBezTo>
                      <a:pt x="468" y="538"/>
                      <a:pt x="462" y="540"/>
                      <a:pt x="463" y="554"/>
                    </a:cubicBezTo>
                    <a:cubicBezTo>
                      <a:pt x="463" y="583"/>
                      <a:pt x="463" y="613"/>
                      <a:pt x="463" y="644"/>
                    </a:cubicBezTo>
                    <a:cubicBezTo>
                      <a:pt x="481" y="644"/>
                      <a:pt x="497" y="644"/>
                      <a:pt x="512" y="644"/>
                    </a:cubicBezTo>
                    <a:cubicBezTo>
                      <a:pt x="534" y="645"/>
                      <a:pt x="547" y="656"/>
                      <a:pt x="547" y="675"/>
                    </a:cubicBezTo>
                    <a:cubicBezTo>
                      <a:pt x="547" y="693"/>
                      <a:pt x="534" y="706"/>
                      <a:pt x="513" y="707"/>
                    </a:cubicBezTo>
                    <a:cubicBezTo>
                      <a:pt x="459" y="707"/>
                      <a:pt x="405" y="707"/>
                      <a:pt x="351" y="707"/>
                    </a:cubicBezTo>
                    <a:cubicBezTo>
                      <a:pt x="330" y="706"/>
                      <a:pt x="315" y="692"/>
                      <a:pt x="317" y="674"/>
                    </a:cubicBezTo>
                    <a:cubicBezTo>
                      <a:pt x="318" y="656"/>
                      <a:pt x="332" y="645"/>
                      <a:pt x="353" y="644"/>
                    </a:cubicBezTo>
                    <a:cubicBezTo>
                      <a:pt x="367" y="644"/>
                      <a:pt x="381" y="644"/>
                      <a:pt x="395" y="644"/>
                    </a:cubicBezTo>
                    <a:cubicBezTo>
                      <a:pt x="396" y="644"/>
                      <a:pt x="397" y="643"/>
                      <a:pt x="399" y="641"/>
                    </a:cubicBezTo>
                    <a:cubicBezTo>
                      <a:pt x="399" y="608"/>
                      <a:pt x="399" y="575"/>
                      <a:pt x="399" y="539"/>
                    </a:cubicBezTo>
                    <a:cubicBezTo>
                      <a:pt x="392" y="539"/>
                      <a:pt x="385" y="538"/>
                      <a:pt x="378" y="538"/>
                    </a:cubicBezTo>
                    <a:cubicBezTo>
                      <a:pt x="268" y="538"/>
                      <a:pt x="159" y="538"/>
                      <a:pt x="50" y="538"/>
                    </a:cubicBezTo>
                    <a:cubicBezTo>
                      <a:pt x="7" y="538"/>
                      <a:pt x="0" y="531"/>
                      <a:pt x="0" y="488"/>
                    </a:cubicBezTo>
                    <a:cubicBezTo>
                      <a:pt x="0" y="339"/>
                      <a:pt x="0" y="191"/>
                      <a:pt x="0" y="42"/>
                    </a:cubicBezTo>
                    <a:cubicBezTo>
                      <a:pt x="0" y="10"/>
                      <a:pt x="9" y="0"/>
                      <a:pt x="41" y="0"/>
                    </a:cubicBezTo>
                    <a:cubicBezTo>
                      <a:pt x="302" y="0"/>
                      <a:pt x="562" y="0"/>
                      <a:pt x="823" y="0"/>
                    </a:cubicBezTo>
                    <a:cubicBezTo>
                      <a:pt x="854" y="0"/>
                      <a:pt x="864" y="9"/>
                      <a:pt x="864" y="40"/>
                    </a:cubicBezTo>
                    <a:cubicBezTo>
                      <a:pt x="864" y="77"/>
                      <a:pt x="864" y="114"/>
                      <a:pt x="864" y="153"/>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4" name="Freeform 81"/>
              <p:cNvSpPr>
                <a:spLocks/>
              </p:cNvSpPr>
              <p:nvPr/>
            </p:nvSpPr>
            <p:spPr bwMode="auto">
              <a:xfrm>
                <a:off x="6280150" y="4281488"/>
                <a:ext cx="766763" cy="558800"/>
              </a:xfrm>
              <a:custGeom>
                <a:avLst/>
                <a:gdLst>
                  <a:gd name="T0" fmla="*/ 704 w 704"/>
                  <a:gd name="T1" fmla="*/ 185 h 514"/>
                  <a:gd name="T2" fmla="*/ 641 w 704"/>
                  <a:gd name="T3" fmla="*/ 185 h 514"/>
                  <a:gd name="T4" fmla="*/ 551 w 704"/>
                  <a:gd name="T5" fmla="*/ 275 h 514"/>
                  <a:gd name="T6" fmla="*/ 551 w 704"/>
                  <a:gd name="T7" fmla="*/ 513 h 514"/>
                  <a:gd name="T8" fmla="*/ 530 w 704"/>
                  <a:gd name="T9" fmla="*/ 514 h 514"/>
                  <a:gd name="T10" fmla="*/ 48 w 704"/>
                  <a:gd name="T11" fmla="*/ 514 h 514"/>
                  <a:gd name="T12" fmla="*/ 0 w 704"/>
                  <a:gd name="T13" fmla="*/ 466 h 514"/>
                  <a:gd name="T14" fmla="*/ 0 w 704"/>
                  <a:gd name="T15" fmla="*/ 42 h 514"/>
                  <a:gd name="T16" fmla="*/ 43 w 704"/>
                  <a:gd name="T17" fmla="*/ 0 h 514"/>
                  <a:gd name="T18" fmla="*/ 661 w 704"/>
                  <a:gd name="T19" fmla="*/ 0 h 514"/>
                  <a:gd name="T20" fmla="*/ 688 w 704"/>
                  <a:gd name="T21" fmla="*/ 5 h 514"/>
                  <a:gd name="T22" fmla="*/ 703 w 704"/>
                  <a:gd name="T23" fmla="*/ 28 h 514"/>
                  <a:gd name="T24" fmla="*/ 704 w 704"/>
                  <a:gd name="T25" fmla="*/ 185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4" h="514">
                    <a:moveTo>
                      <a:pt x="704" y="185"/>
                    </a:moveTo>
                    <a:cubicBezTo>
                      <a:pt x="681" y="185"/>
                      <a:pt x="661" y="185"/>
                      <a:pt x="641" y="185"/>
                    </a:cubicBezTo>
                    <a:cubicBezTo>
                      <a:pt x="581" y="185"/>
                      <a:pt x="551" y="215"/>
                      <a:pt x="551" y="275"/>
                    </a:cubicBezTo>
                    <a:cubicBezTo>
                      <a:pt x="551" y="353"/>
                      <a:pt x="551" y="432"/>
                      <a:pt x="551" y="513"/>
                    </a:cubicBezTo>
                    <a:cubicBezTo>
                      <a:pt x="544" y="513"/>
                      <a:pt x="537" y="514"/>
                      <a:pt x="530" y="514"/>
                    </a:cubicBezTo>
                    <a:cubicBezTo>
                      <a:pt x="369" y="514"/>
                      <a:pt x="209" y="514"/>
                      <a:pt x="48" y="514"/>
                    </a:cubicBezTo>
                    <a:cubicBezTo>
                      <a:pt x="8" y="514"/>
                      <a:pt x="0" y="506"/>
                      <a:pt x="0" y="466"/>
                    </a:cubicBezTo>
                    <a:cubicBezTo>
                      <a:pt x="0" y="325"/>
                      <a:pt x="0" y="184"/>
                      <a:pt x="0" y="42"/>
                    </a:cubicBezTo>
                    <a:cubicBezTo>
                      <a:pt x="0" y="9"/>
                      <a:pt x="9" y="0"/>
                      <a:pt x="43" y="0"/>
                    </a:cubicBezTo>
                    <a:cubicBezTo>
                      <a:pt x="249" y="0"/>
                      <a:pt x="455" y="0"/>
                      <a:pt x="661" y="0"/>
                    </a:cubicBezTo>
                    <a:cubicBezTo>
                      <a:pt x="670" y="0"/>
                      <a:pt x="681" y="0"/>
                      <a:pt x="688" y="5"/>
                    </a:cubicBezTo>
                    <a:cubicBezTo>
                      <a:pt x="695" y="9"/>
                      <a:pt x="703" y="20"/>
                      <a:pt x="703" y="28"/>
                    </a:cubicBezTo>
                    <a:cubicBezTo>
                      <a:pt x="704" y="79"/>
                      <a:pt x="704" y="130"/>
                      <a:pt x="704" y="185"/>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5" name="Freeform 82"/>
              <p:cNvSpPr>
                <a:spLocks/>
              </p:cNvSpPr>
              <p:nvPr/>
            </p:nvSpPr>
            <p:spPr bwMode="auto">
              <a:xfrm>
                <a:off x="6916738" y="4519613"/>
                <a:ext cx="311150" cy="361950"/>
              </a:xfrm>
              <a:custGeom>
                <a:avLst/>
                <a:gdLst>
                  <a:gd name="T0" fmla="*/ 0 w 286"/>
                  <a:gd name="T1" fmla="*/ 329 h 332"/>
                  <a:gd name="T2" fmla="*/ 0 w 286"/>
                  <a:gd name="T3" fmla="*/ 179 h 332"/>
                  <a:gd name="T4" fmla="*/ 0 w 286"/>
                  <a:gd name="T5" fmla="*/ 51 h 332"/>
                  <a:gd name="T6" fmla="*/ 50 w 286"/>
                  <a:gd name="T7" fmla="*/ 1 h 332"/>
                  <a:gd name="T8" fmla="*/ 238 w 286"/>
                  <a:gd name="T9" fmla="*/ 1 h 332"/>
                  <a:gd name="T10" fmla="*/ 286 w 286"/>
                  <a:gd name="T11" fmla="*/ 47 h 332"/>
                  <a:gd name="T12" fmla="*/ 286 w 286"/>
                  <a:gd name="T13" fmla="*/ 315 h 332"/>
                  <a:gd name="T14" fmla="*/ 270 w 286"/>
                  <a:gd name="T15" fmla="*/ 332 h 332"/>
                  <a:gd name="T16" fmla="*/ 8 w 286"/>
                  <a:gd name="T17" fmla="*/ 331 h 332"/>
                  <a:gd name="T18" fmla="*/ 0 w 286"/>
                  <a:gd name="T19" fmla="*/ 32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332">
                    <a:moveTo>
                      <a:pt x="0" y="329"/>
                    </a:moveTo>
                    <a:cubicBezTo>
                      <a:pt x="0" y="279"/>
                      <a:pt x="0" y="229"/>
                      <a:pt x="0" y="179"/>
                    </a:cubicBezTo>
                    <a:cubicBezTo>
                      <a:pt x="0" y="136"/>
                      <a:pt x="0" y="94"/>
                      <a:pt x="0" y="51"/>
                    </a:cubicBezTo>
                    <a:cubicBezTo>
                      <a:pt x="0" y="17"/>
                      <a:pt x="16" y="1"/>
                      <a:pt x="50" y="1"/>
                    </a:cubicBezTo>
                    <a:cubicBezTo>
                      <a:pt x="112" y="0"/>
                      <a:pt x="175" y="0"/>
                      <a:pt x="238" y="1"/>
                    </a:cubicBezTo>
                    <a:cubicBezTo>
                      <a:pt x="268" y="1"/>
                      <a:pt x="285" y="18"/>
                      <a:pt x="286" y="47"/>
                    </a:cubicBezTo>
                    <a:cubicBezTo>
                      <a:pt x="286" y="137"/>
                      <a:pt x="286" y="226"/>
                      <a:pt x="286" y="315"/>
                    </a:cubicBezTo>
                    <a:cubicBezTo>
                      <a:pt x="286" y="327"/>
                      <a:pt x="283" y="332"/>
                      <a:pt x="270" y="332"/>
                    </a:cubicBezTo>
                    <a:cubicBezTo>
                      <a:pt x="183" y="331"/>
                      <a:pt x="96" y="331"/>
                      <a:pt x="8" y="331"/>
                    </a:cubicBezTo>
                    <a:cubicBezTo>
                      <a:pt x="7" y="331"/>
                      <a:pt x="5" y="330"/>
                      <a:pt x="0" y="329"/>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6" name="Freeform 83"/>
              <p:cNvSpPr>
                <a:spLocks/>
              </p:cNvSpPr>
              <p:nvPr/>
            </p:nvSpPr>
            <p:spPr bwMode="auto">
              <a:xfrm>
                <a:off x="6018213" y="3551238"/>
                <a:ext cx="1096963" cy="915987"/>
              </a:xfrm>
              <a:custGeom>
                <a:avLst/>
                <a:gdLst>
                  <a:gd name="T0" fmla="*/ 608 w 1008"/>
                  <a:gd name="T1" fmla="*/ 284 h 842"/>
                  <a:gd name="T2" fmla="*/ 608 w 1008"/>
                  <a:gd name="T3" fmla="*/ 408 h 842"/>
                  <a:gd name="T4" fmla="*/ 608 w 1008"/>
                  <a:gd name="T5" fmla="*/ 622 h 842"/>
                  <a:gd name="T6" fmla="*/ 608 w 1008"/>
                  <a:gd name="T7" fmla="*/ 636 h 842"/>
                  <a:gd name="T8" fmla="*/ 593 w 1008"/>
                  <a:gd name="T9" fmla="*/ 652 h 842"/>
                  <a:gd name="T10" fmla="*/ 578 w 1008"/>
                  <a:gd name="T11" fmla="*/ 637 h 842"/>
                  <a:gd name="T12" fmla="*/ 578 w 1008"/>
                  <a:gd name="T13" fmla="*/ 621 h 842"/>
                  <a:gd name="T14" fmla="*/ 578 w 1008"/>
                  <a:gd name="T15" fmla="*/ 309 h 842"/>
                  <a:gd name="T16" fmla="*/ 578 w 1008"/>
                  <a:gd name="T17" fmla="*/ 285 h 842"/>
                  <a:gd name="T18" fmla="*/ 32 w 1008"/>
                  <a:gd name="T19" fmla="*/ 285 h 842"/>
                  <a:gd name="T20" fmla="*/ 32 w 1008"/>
                  <a:gd name="T21" fmla="*/ 347 h 842"/>
                  <a:gd name="T22" fmla="*/ 32 w 1008"/>
                  <a:gd name="T23" fmla="*/ 429 h 842"/>
                  <a:gd name="T24" fmla="*/ 18 w 1008"/>
                  <a:gd name="T25" fmla="*/ 447 h 842"/>
                  <a:gd name="T26" fmla="*/ 2 w 1008"/>
                  <a:gd name="T27" fmla="*/ 430 h 842"/>
                  <a:gd name="T28" fmla="*/ 2 w 1008"/>
                  <a:gd name="T29" fmla="*/ 416 h 842"/>
                  <a:gd name="T30" fmla="*/ 2 w 1008"/>
                  <a:gd name="T31" fmla="*/ 278 h 842"/>
                  <a:gd name="T32" fmla="*/ 27 w 1008"/>
                  <a:gd name="T33" fmla="*/ 253 h 842"/>
                  <a:gd name="T34" fmla="*/ 313 w 1008"/>
                  <a:gd name="T35" fmla="*/ 254 h 842"/>
                  <a:gd name="T36" fmla="*/ 324 w 1008"/>
                  <a:gd name="T37" fmla="*/ 252 h 842"/>
                  <a:gd name="T38" fmla="*/ 324 w 1008"/>
                  <a:gd name="T39" fmla="*/ 126 h 842"/>
                  <a:gd name="T40" fmla="*/ 291 w 1008"/>
                  <a:gd name="T41" fmla="*/ 126 h 842"/>
                  <a:gd name="T42" fmla="*/ 271 w 1008"/>
                  <a:gd name="T43" fmla="*/ 107 h 842"/>
                  <a:gd name="T44" fmla="*/ 271 w 1008"/>
                  <a:gd name="T45" fmla="*/ 19 h 842"/>
                  <a:gd name="T46" fmla="*/ 291 w 1008"/>
                  <a:gd name="T47" fmla="*/ 0 h 842"/>
                  <a:gd name="T48" fmla="*/ 393 w 1008"/>
                  <a:gd name="T49" fmla="*/ 0 h 842"/>
                  <a:gd name="T50" fmla="*/ 412 w 1008"/>
                  <a:gd name="T51" fmla="*/ 20 h 842"/>
                  <a:gd name="T52" fmla="*/ 412 w 1008"/>
                  <a:gd name="T53" fmla="*/ 106 h 842"/>
                  <a:gd name="T54" fmla="*/ 391 w 1008"/>
                  <a:gd name="T55" fmla="*/ 126 h 842"/>
                  <a:gd name="T56" fmla="*/ 358 w 1008"/>
                  <a:gd name="T57" fmla="*/ 126 h 842"/>
                  <a:gd name="T58" fmla="*/ 358 w 1008"/>
                  <a:gd name="T59" fmla="*/ 253 h 842"/>
                  <a:gd name="T60" fmla="*/ 381 w 1008"/>
                  <a:gd name="T61" fmla="*/ 254 h 842"/>
                  <a:gd name="T62" fmla="*/ 959 w 1008"/>
                  <a:gd name="T63" fmla="*/ 253 h 842"/>
                  <a:gd name="T64" fmla="*/ 1002 w 1008"/>
                  <a:gd name="T65" fmla="*/ 296 h 842"/>
                  <a:gd name="T66" fmla="*/ 1001 w 1008"/>
                  <a:gd name="T67" fmla="*/ 812 h 842"/>
                  <a:gd name="T68" fmla="*/ 1000 w 1008"/>
                  <a:gd name="T69" fmla="*/ 832 h 842"/>
                  <a:gd name="T70" fmla="*/ 988 w 1008"/>
                  <a:gd name="T71" fmla="*/ 842 h 842"/>
                  <a:gd name="T72" fmla="*/ 974 w 1008"/>
                  <a:gd name="T73" fmla="*/ 832 h 842"/>
                  <a:gd name="T74" fmla="*/ 972 w 1008"/>
                  <a:gd name="T75" fmla="*/ 814 h 842"/>
                  <a:gd name="T76" fmla="*/ 972 w 1008"/>
                  <a:gd name="T77" fmla="*/ 312 h 842"/>
                  <a:gd name="T78" fmla="*/ 943 w 1008"/>
                  <a:gd name="T79" fmla="*/ 283 h 842"/>
                  <a:gd name="T80" fmla="*/ 627 w 1008"/>
                  <a:gd name="T81" fmla="*/ 283 h 842"/>
                  <a:gd name="T82" fmla="*/ 608 w 1008"/>
                  <a:gd name="T83" fmla="*/ 28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842">
                    <a:moveTo>
                      <a:pt x="608" y="284"/>
                    </a:moveTo>
                    <a:cubicBezTo>
                      <a:pt x="608" y="327"/>
                      <a:pt x="608" y="368"/>
                      <a:pt x="608" y="408"/>
                    </a:cubicBezTo>
                    <a:cubicBezTo>
                      <a:pt x="608" y="480"/>
                      <a:pt x="608" y="551"/>
                      <a:pt x="608" y="622"/>
                    </a:cubicBezTo>
                    <a:cubicBezTo>
                      <a:pt x="608" y="627"/>
                      <a:pt x="610" y="633"/>
                      <a:pt x="608" y="636"/>
                    </a:cubicBezTo>
                    <a:cubicBezTo>
                      <a:pt x="604" y="642"/>
                      <a:pt x="598" y="647"/>
                      <a:pt x="593" y="652"/>
                    </a:cubicBezTo>
                    <a:cubicBezTo>
                      <a:pt x="588" y="647"/>
                      <a:pt x="582" y="643"/>
                      <a:pt x="578" y="637"/>
                    </a:cubicBezTo>
                    <a:cubicBezTo>
                      <a:pt x="576" y="633"/>
                      <a:pt x="578" y="626"/>
                      <a:pt x="578" y="621"/>
                    </a:cubicBezTo>
                    <a:cubicBezTo>
                      <a:pt x="578" y="517"/>
                      <a:pt x="578" y="413"/>
                      <a:pt x="578" y="309"/>
                    </a:cubicBezTo>
                    <a:cubicBezTo>
                      <a:pt x="578" y="301"/>
                      <a:pt x="578" y="293"/>
                      <a:pt x="578" y="285"/>
                    </a:cubicBezTo>
                    <a:cubicBezTo>
                      <a:pt x="395" y="285"/>
                      <a:pt x="215" y="285"/>
                      <a:pt x="32" y="285"/>
                    </a:cubicBezTo>
                    <a:cubicBezTo>
                      <a:pt x="32" y="306"/>
                      <a:pt x="32" y="327"/>
                      <a:pt x="32" y="347"/>
                    </a:cubicBezTo>
                    <a:cubicBezTo>
                      <a:pt x="32" y="375"/>
                      <a:pt x="33" y="402"/>
                      <a:pt x="32" y="429"/>
                    </a:cubicBezTo>
                    <a:cubicBezTo>
                      <a:pt x="31" y="435"/>
                      <a:pt x="23" y="441"/>
                      <a:pt x="18" y="447"/>
                    </a:cubicBezTo>
                    <a:cubicBezTo>
                      <a:pt x="12" y="441"/>
                      <a:pt x="6" y="436"/>
                      <a:pt x="2" y="430"/>
                    </a:cubicBezTo>
                    <a:cubicBezTo>
                      <a:pt x="0" y="426"/>
                      <a:pt x="2" y="421"/>
                      <a:pt x="2" y="416"/>
                    </a:cubicBezTo>
                    <a:cubicBezTo>
                      <a:pt x="2" y="370"/>
                      <a:pt x="2" y="324"/>
                      <a:pt x="2" y="278"/>
                    </a:cubicBezTo>
                    <a:cubicBezTo>
                      <a:pt x="2" y="257"/>
                      <a:pt x="7" y="253"/>
                      <a:pt x="27" y="253"/>
                    </a:cubicBezTo>
                    <a:cubicBezTo>
                      <a:pt x="123" y="253"/>
                      <a:pt x="218" y="253"/>
                      <a:pt x="313" y="254"/>
                    </a:cubicBezTo>
                    <a:cubicBezTo>
                      <a:pt x="316" y="254"/>
                      <a:pt x="320" y="253"/>
                      <a:pt x="324" y="252"/>
                    </a:cubicBezTo>
                    <a:cubicBezTo>
                      <a:pt x="324" y="211"/>
                      <a:pt x="324" y="170"/>
                      <a:pt x="324" y="126"/>
                    </a:cubicBezTo>
                    <a:cubicBezTo>
                      <a:pt x="313" y="126"/>
                      <a:pt x="302" y="126"/>
                      <a:pt x="291" y="126"/>
                    </a:cubicBezTo>
                    <a:cubicBezTo>
                      <a:pt x="278" y="127"/>
                      <a:pt x="271" y="120"/>
                      <a:pt x="271" y="107"/>
                    </a:cubicBezTo>
                    <a:cubicBezTo>
                      <a:pt x="271" y="78"/>
                      <a:pt x="271" y="49"/>
                      <a:pt x="271" y="19"/>
                    </a:cubicBezTo>
                    <a:cubicBezTo>
                      <a:pt x="271" y="6"/>
                      <a:pt x="277" y="0"/>
                      <a:pt x="291" y="0"/>
                    </a:cubicBezTo>
                    <a:cubicBezTo>
                      <a:pt x="325" y="0"/>
                      <a:pt x="359" y="0"/>
                      <a:pt x="393" y="0"/>
                    </a:cubicBezTo>
                    <a:cubicBezTo>
                      <a:pt x="406" y="0"/>
                      <a:pt x="412" y="7"/>
                      <a:pt x="412" y="20"/>
                    </a:cubicBezTo>
                    <a:cubicBezTo>
                      <a:pt x="412" y="48"/>
                      <a:pt x="412" y="77"/>
                      <a:pt x="412" y="106"/>
                    </a:cubicBezTo>
                    <a:cubicBezTo>
                      <a:pt x="412" y="119"/>
                      <a:pt x="406" y="127"/>
                      <a:pt x="391" y="126"/>
                    </a:cubicBezTo>
                    <a:cubicBezTo>
                      <a:pt x="381" y="126"/>
                      <a:pt x="370" y="126"/>
                      <a:pt x="358" y="126"/>
                    </a:cubicBezTo>
                    <a:cubicBezTo>
                      <a:pt x="358" y="168"/>
                      <a:pt x="358" y="209"/>
                      <a:pt x="358" y="253"/>
                    </a:cubicBezTo>
                    <a:cubicBezTo>
                      <a:pt x="366" y="253"/>
                      <a:pt x="373" y="254"/>
                      <a:pt x="381" y="254"/>
                    </a:cubicBezTo>
                    <a:cubicBezTo>
                      <a:pt x="574" y="254"/>
                      <a:pt x="766" y="254"/>
                      <a:pt x="959" y="253"/>
                    </a:cubicBezTo>
                    <a:cubicBezTo>
                      <a:pt x="1008" y="253"/>
                      <a:pt x="1002" y="255"/>
                      <a:pt x="1002" y="296"/>
                    </a:cubicBezTo>
                    <a:cubicBezTo>
                      <a:pt x="1001" y="468"/>
                      <a:pt x="1001" y="640"/>
                      <a:pt x="1001" y="812"/>
                    </a:cubicBezTo>
                    <a:cubicBezTo>
                      <a:pt x="1001" y="819"/>
                      <a:pt x="1002" y="826"/>
                      <a:pt x="1000" y="832"/>
                    </a:cubicBezTo>
                    <a:cubicBezTo>
                      <a:pt x="998" y="836"/>
                      <a:pt x="992" y="842"/>
                      <a:pt x="988" y="842"/>
                    </a:cubicBezTo>
                    <a:cubicBezTo>
                      <a:pt x="983" y="841"/>
                      <a:pt x="976" y="836"/>
                      <a:pt x="974" y="832"/>
                    </a:cubicBezTo>
                    <a:cubicBezTo>
                      <a:pt x="971" y="827"/>
                      <a:pt x="972" y="820"/>
                      <a:pt x="972" y="814"/>
                    </a:cubicBezTo>
                    <a:cubicBezTo>
                      <a:pt x="972" y="647"/>
                      <a:pt x="972" y="479"/>
                      <a:pt x="972" y="312"/>
                    </a:cubicBezTo>
                    <a:cubicBezTo>
                      <a:pt x="972" y="283"/>
                      <a:pt x="972" y="283"/>
                      <a:pt x="943" y="283"/>
                    </a:cubicBezTo>
                    <a:cubicBezTo>
                      <a:pt x="837" y="283"/>
                      <a:pt x="732" y="283"/>
                      <a:pt x="627" y="283"/>
                    </a:cubicBezTo>
                    <a:cubicBezTo>
                      <a:pt x="622" y="283"/>
                      <a:pt x="616" y="284"/>
                      <a:pt x="608" y="284"/>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7" name="Freeform 84"/>
              <p:cNvSpPr>
                <a:spLocks/>
              </p:cNvSpPr>
              <p:nvPr/>
            </p:nvSpPr>
            <p:spPr bwMode="auto">
              <a:xfrm>
                <a:off x="6234113" y="4859338"/>
                <a:ext cx="644525" cy="68262"/>
              </a:xfrm>
              <a:custGeom>
                <a:avLst/>
                <a:gdLst>
                  <a:gd name="T0" fmla="*/ 593 w 593"/>
                  <a:gd name="T1" fmla="*/ 0 h 62"/>
                  <a:gd name="T2" fmla="*/ 593 w 593"/>
                  <a:gd name="T3" fmla="*/ 60 h 62"/>
                  <a:gd name="T4" fmla="*/ 576 w 593"/>
                  <a:gd name="T5" fmla="*/ 62 h 62"/>
                  <a:gd name="T6" fmla="*/ 36 w 593"/>
                  <a:gd name="T7" fmla="*/ 61 h 62"/>
                  <a:gd name="T8" fmla="*/ 14 w 593"/>
                  <a:gd name="T9" fmla="*/ 56 h 62"/>
                  <a:gd name="T10" fmla="*/ 1 w 593"/>
                  <a:gd name="T11" fmla="*/ 24 h 62"/>
                  <a:gd name="T12" fmla="*/ 31 w 593"/>
                  <a:gd name="T13" fmla="*/ 0 h 62"/>
                  <a:gd name="T14" fmla="*/ 153 w 593"/>
                  <a:gd name="T15" fmla="*/ 0 h 62"/>
                  <a:gd name="T16" fmla="*/ 567 w 593"/>
                  <a:gd name="T17" fmla="*/ 0 h 62"/>
                  <a:gd name="T18" fmla="*/ 593 w 593"/>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3" h="62">
                    <a:moveTo>
                      <a:pt x="593" y="0"/>
                    </a:moveTo>
                    <a:cubicBezTo>
                      <a:pt x="593" y="21"/>
                      <a:pt x="593" y="40"/>
                      <a:pt x="593" y="60"/>
                    </a:cubicBezTo>
                    <a:cubicBezTo>
                      <a:pt x="588" y="60"/>
                      <a:pt x="582" y="62"/>
                      <a:pt x="576" y="62"/>
                    </a:cubicBezTo>
                    <a:cubicBezTo>
                      <a:pt x="396" y="62"/>
                      <a:pt x="216" y="62"/>
                      <a:pt x="36" y="61"/>
                    </a:cubicBezTo>
                    <a:cubicBezTo>
                      <a:pt x="29" y="61"/>
                      <a:pt x="18" y="61"/>
                      <a:pt x="14" y="56"/>
                    </a:cubicBezTo>
                    <a:cubicBezTo>
                      <a:pt x="7" y="47"/>
                      <a:pt x="0" y="34"/>
                      <a:pt x="1" y="24"/>
                    </a:cubicBezTo>
                    <a:cubicBezTo>
                      <a:pt x="2" y="8"/>
                      <a:pt x="15" y="0"/>
                      <a:pt x="31" y="0"/>
                    </a:cubicBezTo>
                    <a:cubicBezTo>
                      <a:pt x="72" y="0"/>
                      <a:pt x="112" y="0"/>
                      <a:pt x="153" y="0"/>
                    </a:cubicBezTo>
                    <a:cubicBezTo>
                      <a:pt x="291" y="0"/>
                      <a:pt x="429" y="0"/>
                      <a:pt x="567" y="0"/>
                    </a:cubicBezTo>
                    <a:cubicBezTo>
                      <a:pt x="575" y="0"/>
                      <a:pt x="584" y="0"/>
                      <a:pt x="593" y="0"/>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8" name="Freeform 85"/>
              <p:cNvSpPr>
                <a:spLocks/>
              </p:cNvSpPr>
              <p:nvPr/>
            </p:nvSpPr>
            <p:spPr bwMode="auto">
              <a:xfrm>
                <a:off x="6916738" y="4905375"/>
                <a:ext cx="311150" cy="87312"/>
              </a:xfrm>
              <a:custGeom>
                <a:avLst/>
                <a:gdLst>
                  <a:gd name="T0" fmla="*/ 1 w 287"/>
                  <a:gd name="T1" fmla="*/ 1 h 81"/>
                  <a:gd name="T2" fmla="*/ 123 w 287"/>
                  <a:gd name="T3" fmla="*/ 1 h 81"/>
                  <a:gd name="T4" fmla="*/ 269 w 287"/>
                  <a:gd name="T5" fmla="*/ 0 h 81"/>
                  <a:gd name="T6" fmla="*/ 287 w 287"/>
                  <a:gd name="T7" fmla="*/ 18 h 81"/>
                  <a:gd name="T8" fmla="*/ 226 w 287"/>
                  <a:gd name="T9" fmla="*/ 81 h 81"/>
                  <a:gd name="T10" fmla="*/ 62 w 287"/>
                  <a:gd name="T11" fmla="*/ 81 h 81"/>
                  <a:gd name="T12" fmla="*/ 1 w 287"/>
                  <a:gd name="T13" fmla="*/ 19 h 81"/>
                  <a:gd name="T14" fmla="*/ 1 w 287"/>
                  <a:gd name="T15" fmla="*/ 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81">
                    <a:moveTo>
                      <a:pt x="1" y="1"/>
                    </a:moveTo>
                    <a:cubicBezTo>
                      <a:pt x="43" y="1"/>
                      <a:pt x="83" y="1"/>
                      <a:pt x="123" y="1"/>
                    </a:cubicBezTo>
                    <a:cubicBezTo>
                      <a:pt x="172" y="1"/>
                      <a:pt x="220" y="1"/>
                      <a:pt x="269" y="0"/>
                    </a:cubicBezTo>
                    <a:cubicBezTo>
                      <a:pt x="283" y="0"/>
                      <a:pt x="287" y="4"/>
                      <a:pt x="287" y="18"/>
                    </a:cubicBezTo>
                    <a:cubicBezTo>
                      <a:pt x="287" y="66"/>
                      <a:pt x="273" y="81"/>
                      <a:pt x="226" y="81"/>
                    </a:cubicBezTo>
                    <a:cubicBezTo>
                      <a:pt x="171" y="81"/>
                      <a:pt x="117" y="81"/>
                      <a:pt x="62" y="81"/>
                    </a:cubicBezTo>
                    <a:cubicBezTo>
                      <a:pt x="14" y="81"/>
                      <a:pt x="0" y="67"/>
                      <a:pt x="1" y="19"/>
                    </a:cubicBezTo>
                    <a:cubicBezTo>
                      <a:pt x="1" y="14"/>
                      <a:pt x="1" y="9"/>
                      <a:pt x="1" y="1"/>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nvGrpSpPr>
            <p:cNvPr id="9" name="Group 2461"/>
            <p:cNvGrpSpPr>
              <a:grpSpLocks/>
            </p:cNvGrpSpPr>
            <p:nvPr/>
          </p:nvGrpSpPr>
          <p:grpSpPr bwMode="auto">
            <a:xfrm>
              <a:off x="6421128" y="3384716"/>
              <a:ext cx="401273" cy="336262"/>
              <a:chOff x="6010275" y="6057900"/>
              <a:chExt cx="568325" cy="476250"/>
            </a:xfrm>
            <a:solidFill>
              <a:schemeClr val="accent4"/>
            </a:solidFill>
          </p:grpSpPr>
          <p:sp>
            <p:nvSpPr>
              <p:cNvPr id="261" name="Freeform 405"/>
              <p:cNvSpPr>
                <a:spLocks noEditPoints="1"/>
              </p:cNvSpPr>
              <p:nvPr/>
            </p:nvSpPr>
            <p:spPr bwMode="auto">
              <a:xfrm>
                <a:off x="6010275" y="6127750"/>
                <a:ext cx="374650" cy="390525"/>
              </a:xfrm>
              <a:custGeom>
                <a:avLst/>
                <a:gdLst>
                  <a:gd name="T0" fmla="*/ 0 w 236"/>
                  <a:gd name="T1" fmla="*/ 2147483646 h 246"/>
                  <a:gd name="T2" fmla="*/ 2147483646 w 236"/>
                  <a:gd name="T3" fmla="*/ 2147483646 h 246"/>
                  <a:gd name="T4" fmla="*/ 2147483646 w 236"/>
                  <a:gd name="T5" fmla="*/ 2147483646 h 246"/>
                  <a:gd name="T6" fmla="*/ 2147483646 w 236"/>
                  <a:gd name="T7" fmla="*/ 2147483646 h 246"/>
                  <a:gd name="T8" fmla="*/ 2147483646 w 236"/>
                  <a:gd name="T9" fmla="*/ 2147483646 h 246"/>
                  <a:gd name="T10" fmla="*/ 2147483646 w 236"/>
                  <a:gd name="T11" fmla="*/ 2147483646 h 246"/>
                  <a:gd name="T12" fmla="*/ 2147483646 w 236"/>
                  <a:gd name="T13" fmla="*/ 2147483646 h 246"/>
                  <a:gd name="T14" fmla="*/ 0 w 236"/>
                  <a:gd name="T15" fmla="*/ 2147483646 h 246"/>
                  <a:gd name="T16" fmla="*/ 0 w 236"/>
                  <a:gd name="T17" fmla="*/ 2147483646 h 246"/>
                  <a:gd name="T18" fmla="*/ 2147483646 w 236"/>
                  <a:gd name="T19" fmla="*/ 2147483646 h 246"/>
                  <a:gd name="T20" fmla="*/ 2147483646 w 236"/>
                  <a:gd name="T21" fmla="*/ 2147483646 h 246"/>
                  <a:gd name="T22" fmla="*/ 0 w 236"/>
                  <a:gd name="T23" fmla="*/ 2147483646 h 246"/>
                  <a:gd name="T24" fmla="*/ 0 w 236"/>
                  <a:gd name="T25" fmla="*/ 2147483646 h 246"/>
                  <a:gd name="T26" fmla="*/ 0 w 236"/>
                  <a:gd name="T27" fmla="*/ 2147483646 h 246"/>
                  <a:gd name="T28" fmla="*/ 2147483646 w 236"/>
                  <a:gd name="T29" fmla="*/ 2147483646 h 246"/>
                  <a:gd name="T30" fmla="*/ 2147483646 w 236"/>
                  <a:gd name="T31" fmla="*/ 2147483646 h 246"/>
                  <a:gd name="T32" fmla="*/ 2147483646 w 236"/>
                  <a:gd name="T33" fmla="*/ 2147483646 h 246"/>
                  <a:gd name="T34" fmla="*/ 2147483646 w 236"/>
                  <a:gd name="T35" fmla="*/ 2147483646 h 246"/>
                  <a:gd name="T36" fmla="*/ 2147483646 w 236"/>
                  <a:gd name="T37" fmla="*/ 2147483646 h 246"/>
                  <a:gd name="T38" fmla="*/ 2147483646 w 236"/>
                  <a:gd name="T39" fmla="*/ 2147483646 h 246"/>
                  <a:gd name="T40" fmla="*/ 2147483646 w 236"/>
                  <a:gd name="T41" fmla="*/ 2147483646 h 246"/>
                  <a:gd name="T42" fmla="*/ 2147483646 w 236"/>
                  <a:gd name="T43" fmla="*/ 2147483646 h 246"/>
                  <a:gd name="T44" fmla="*/ 2147483646 w 236"/>
                  <a:gd name="T45" fmla="*/ 2147483646 h 246"/>
                  <a:gd name="T46" fmla="*/ 2147483646 w 236"/>
                  <a:gd name="T47" fmla="*/ 2147483646 h 246"/>
                  <a:gd name="T48" fmla="*/ 2147483646 w 236"/>
                  <a:gd name="T49" fmla="*/ 2147483646 h 246"/>
                  <a:gd name="T50" fmla="*/ 2147483646 w 236"/>
                  <a:gd name="T51" fmla="*/ 2147483646 h 246"/>
                  <a:gd name="T52" fmla="*/ 2147483646 w 236"/>
                  <a:gd name="T53" fmla="*/ 0 h 246"/>
                  <a:gd name="T54" fmla="*/ 2147483646 w 236"/>
                  <a:gd name="T55" fmla="*/ 0 h 246"/>
                  <a:gd name="T56" fmla="*/ 2147483646 w 236"/>
                  <a:gd name="T57" fmla="*/ 2147483646 h 246"/>
                  <a:gd name="T58" fmla="*/ 2147483646 w 236"/>
                  <a:gd name="T59" fmla="*/ 2147483646 h 246"/>
                  <a:gd name="T60" fmla="*/ 2147483646 w 236"/>
                  <a:gd name="T61" fmla="*/ 0 h 246"/>
                  <a:gd name="T62" fmla="*/ 2147483646 w 236"/>
                  <a:gd name="T63" fmla="*/ 0 h 246"/>
                  <a:gd name="T64" fmla="*/ 2147483646 w 236"/>
                  <a:gd name="T65" fmla="*/ 2147483646 h 246"/>
                  <a:gd name="T66" fmla="*/ 2147483646 w 236"/>
                  <a:gd name="T67" fmla="*/ 2147483646 h 246"/>
                  <a:gd name="T68" fmla="*/ 2147483646 w 236"/>
                  <a:gd name="T69" fmla="*/ 0 h 246"/>
                  <a:gd name="T70" fmla="*/ 2147483646 w 236"/>
                  <a:gd name="T71" fmla="*/ 0 h 246"/>
                  <a:gd name="T72" fmla="*/ 2147483646 w 236"/>
                  <a:gd name="T73" fmla="*/ 2147483646 h 246"/>
                  <a:gd name="T74" fmla="*/ 2147483646 w 236"/>
                  <a:gd name="T75" fmla="*/ 2147483646 h 246"/>
                  <a:gd name="T76" fmla="*/ 2147483646 w 236"/>
                  <a:gd name="T77" fmla="*/ 2147483646 h 246"/>
                  <a:gd name="T78" fmla="*/ 2147483646 w 236"/>
                  <a:gd name="T79" fmla="*/ 2147483646 h 246"/>
                  <a:gd name="T80" fmla="*/ 2147483646 w 236"/>
                  <a:gd name="T81" fmla="*/ 2147483646 h 246"/>
                  <a:gd name="T82" fmla="*/ 2147483646 w 236"/>
                  <a:gd name="T83" fmla="*/ 2147483646 h 246"/>
                  <a:gd name="T84" fmla="*/ 2147483646 w 236"/>
                  <a:gd name="T85" fmla="*/ 2147483646 h 246"/>
                  <a:gd name="T86" fmla="*/ 2147483646 w 236"/>
                  <a:gd name="T87" fmla="*/ 2147483646 h 246"/>
                  <a:gd name="T88" fmla="*/ 2147483646 w 236"/>
                  <a:gd name="T89" fmla="*/ 2147483646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6" h="246">
                    <a:moveTo>
                      <a:pt x="0" y="200"/>
                    </a:moveTo>
                    <a:lnTo>
                      <a:pt x="236" y="200"/>
                    </a:lnTo>
                    <a:lnTo>
                      <a:pt x="236" y="214"/>
                    </a:lnTo>
                    <a:lnTo>
                      <a:pt x="228" y="214"/>
                    </a:lnTo>
                    <a:lnTo>
                      <a:pt x="228" y="232"/>
                    </a:lnTo>
                    <a:lnTo>
                      <a:pt x="236" y="232"/>
                    </a:lnTo>
                    <a:lnTo>
                      <a:pt x="236" y="246"/>
                    </a:lnTo>
                    <a:lnTo>
                      <a:pt x="0" y="246"/>
                    </a:lnTo>
                    <a:lnTo>
                      <a:pt x="0" y="232"/>
                    </a:lnTo>
                    <a:lnTo>
                      <a:pt x="10" y="232"/>
                    </a:lnTo>
                    <a:lnTo>
                      <a:pt x="10" y="214"/>
                    </a:lnTo>
                    <a:lnTo>
                      <a:pt x="0" y="214"/>
                    </a:lnTo>
                    <a:lnTo>
                      <a:pt x="0" y="200"/>
                    </a:lnTo>
                    <a:close/>
                    <a:moveTo>
                      <a:pt x="198" y="214"/>
                    </a:moveTo>
                    <a:lnTo>
                      <a:pt x="134" y="214"/>
                    </a:lnTo>
                    <a:lnTo>
                      <a:pt x="134" y="232"/>
                    </a:lnTo>
                    <a:lnTo>
                      <a:pt x="198" y="232"/>
                    </a:lnTo>
                    <a:lnTo>
                      <a:pt x="198" y="214"/>
                    </a:lnTo>
                    <a:close/>
                    <a:moveTo>
                      <a:pt x="104" y="214"/>
                    </a:moveTo>
                    <a:lnTo>
                      <a:pt x="38" y="214"/>
                    </a:lnTo>
                    <a:lnTo>
                      <a:pt x="38" y="232"/>
                    </a:lnTo>
                    <a:lnTo>
                      <a:pt x="104" y="232"/>
                    </a:lnTo>
                    <a:lnTo>
                      <a:pt x="104" y="214"/>
                    </a:lnTo>
                    <a:close/>
                    <a:moveTo>
                      <a:pt x="22" y="0"/>
                    </a:moveTo>
                    <a:lnTo>
                      <a:pt x="60" y="0"/>
                    </a:lnTo>
                    <a:lnTo>
                      <a:pt x="60" y="18"/>
                    </a:lnTo>
                    <a:lnTo>
                      <a:pt x="72" y="18"/>
                    </a:lnTo>
                    <a:lnTo>
                      <a:pt x="72" y="0"/>
                    </a:lnTo>
                    <a:lnTo>
                      <a:pt x="112" y="0"/>
                    </a:lnTo>
                    <a:lnTo>
                      <a:pt x="112" y="90"/>
                    </a:lnTo>
                    <a:lnTo>
                      <a:pt x="22" y="90"/>
                    </a:lnTo>
                    <a:lnTo>
                      <a:pt x="22" y="0"/>
                    </a:lnTo>
                    <a:close/>
                    <a:moveTo>
                      <a:pt x="22" y="100"/>
                    </a:moveTo>
                    <a:lnTo>
                      <a:pt x="60" y="100"/>
                    </a:lnTo>
                    <a:lnTo>
                      <a:pt x="60" y="118"/>
                    </a:lnTo>
                    <a:lnTo>
                      <a:pt x="72" y="118"/>
                    </a:lnTo>
                    <a:lnTo>
                      <a:pt x="72" y="100"/>
                    </a:lnTo>
                    <a:lnTo>
                      <a:pt x="112" y="100"/>
                    </a:lnTo>
                    <a:lnTo>
                      <a:pt x="112" y="190"/>
                    </a:lnTo>
                    <a:lnTo>
                      <a:pt x="22" y="190"/>
                    </a:lnTo>
                    <a:lnTo>
                      <a:pt x="22" y="10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62" name="Freeform 406"/>
              <p:cNvSpPr>
                <a:spLocks/>
              </p:cNvSpPr>
              <p:nvPr/>
            </p:nvSpPr>
            <p:spPr bwMode="auto">
              <a:xfrm>
                <a:off x="6216650" y="6162675"/>
                <a:ext cx="146050" cy="146050"/>
              </a:xfrm>
              <a:custGeom>
                <a:avLst/>
                <a:gdLst>
                  <a:gd name="T0" fmla="*/ 2147483646 w 46"/>
                  <a:gd name="T1" fmla="*/ 0 h 46"/>
                  <a:gd name="T2" fmla="*/ 2147483646 w 46"/>
                  <a:gd name="T3" fmla="*/ 0 h 46"/>
                  <a:gd name="T4" fmla="*/ 2147483646 w 46"/>
                  <a:gd name="T5" fmla="*/ 2147483646 h 46"/>
                  <a:gd name="T6" fmla="*/ 2147483646 w 46"/>
                  <a:gd name="T7" fmla="*/ 2147483646 h 46"/>
                  <a:gd name="T8" fmla="*/ 2147483646 w 46"/>
                  <a:gd name="T9" fmla="*/ 0 h 46"/>
                  <a:gd name="T10" fmla="*/ 0 w 46"/>
                  <a:gd name="T11" fmla="*/ 0 h 46"/>
                  <a:gd name="T12" fmla="*/ 0 w 46"/>
                  <a:gd name="T13" fmla="*/ 2147483646 h 46"/>
                  <a:gd name="T14" fmla="*/ 2147483646 w 46"/>
                  <a:gd name="T15" fmla="*/ 2147483646 h 46"/>
                  <a:gd name="T16" fmla="*/ 2147483646 w 46"/>
                  <a:gd name="T17" fmla="*/ 2147483646 h 46"/>
                  <a:gd name="T18" fmla="*/ 2147483646 w 46"/>
                  <a:gd name="T19" fmla="*/ 2147483646 h 46"/>
                  <a:gd name="T20" fmla="*/ 2147483646 w 46"/>
                  <a:gd name="T21" fmla="*/ 2147483646 h 46"/>
                  <a:gd name="T22" fmla="*/ 2147483646 w 46"/>
                  <a:gd name="T23" fmla="*/ 2147483646 h 46"/>
                  <a:gd name="T24" fmla="*/ 2147483646 w 46"/>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46">
                    <a:moveTo>
                      <a:pt x="46" y="0"/>
                    </a:moveTo>
                    <a:cubicBezTo>
                      <a:pt x="26" y="0"/>
                      <a:pt x="26" y="0"/>
                      <a:pt x="26" y="0"/>
                    </a:cubicBezTo>
                    <a:cubicBezTo>
                      <a:pt x="26" y="9"/>
                      <a:pt x="26" y="9"/>
                      <a:pt x="26" y="9"/>
                    </a:cubicBezTo>
                    <a:cubicBezTo>
                      <a:pt x="20" y="9"/>
                      <a:pt x="20" y="9"/>
                      <a:pt x="20" y="9"/>
                    </a:cubicBezTo>
                    <a:cubicBezTo>
                      <a:pt x="20" y="0"/>
                      <a:pt x="20" y="0"/>
                      <a:pt x="20" y="0"/>
                    </a:cubicBezTo>
                    <a:cubicBezTo>
                      <a:pt x="0" y="0"/>
                      <a:pt x="0" y="0"/>
                      <a:pt x="0" y="0"/>
                    </a:cubicBezTo>
                    <a:cubicBezTo>
                      <a:pt x="0" y="46"/>
                      <a:pt x="0" y="46"/>
                      <a:pt x="0" y="46"/>
                    </a:cubicBezTo>
                    <a:cubicBezTo>
                      <a:pt x="46" y="46"/>
                      <a:pt x="46" y="46"/>
                      <a:pt x="46" y="46"/>
                    </a:cubicBezTo>
                    <a:cubicBezTo>
                      <a:pt x="46" y="31"/>
                      <a:pt x="46" y="31"/>
                      <a:pt x="46" y="31"/>
                    </a:cubicBezTo>
                    <a:cubicBezTo>
                      <a:pt x="37" y="29"/>
                      <a:pt x="37" y="29"/>
                      <a:pt x="37" y="29"/>
                    </a:cubicBezTo>
                    <a:cubicBezTo>
                      <a:pt x="24" y="27"/>
                      <a:pt x="25" y="11"/>
                      <a:pt x="39" y="12"/>
                    </a:cubicBezTo>
                    <a:cubicBezTo>
                      <a:pt x="46" y="13"/>
                      <a:pt x="46" y="13"/>
                      <a:pt x="46" y="13"/>
                    </a:cubicBezTo>
                    <a:lnTo>
                      <a:pt x="46"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263" name="Freeform 407"/>
              <p:cNvSpPr>
                <a:spLocks noEditPoints="1"/>
              </p:cNvSpPr>
              <p:nvPr/>
            </p:nvSpPr>
            <p:spPr bwMode="auto">
              <a:xfrm>
                <a:off x="6308725" y="6057900"/>
                <a:ext cx="269875" cy="476250"/>
              </a:xfrm>
              <a:custGeom>
                <a:avLst/>
                <a:gdLst>
                  <a:gd name="T0" fmla="*/ 2147483646 w 85"/>
                  <a:gd name="T1" fmla="*/ 2147483646 h 150"/>
                  <a:gd name="T2" fmla="*/ 2147483646 w 85"/>
                  <a:gd name="T3" fmla="*/ 2147483646 h 150"/>
                  <a:gd name="T4" fmla="*/ 2147483646 w 85"/>
                  <a:gd name="T5" fmla="*/ 2147483646 h 150"/>
                  <a:gd name="T6" fmla="*/ 2147483646 w 85"/>
                  <a:gd name="T7" fmla="*/ 2147483646 h 150"/>
                  <a:gd name="T8" fmla="*/ 2147483646 w 85"/>
                  <a:gd name="T9" fmla="*/ 2147483646 h 150"/>
                  <a:gd name="T10" fmla="*/ 2147483646 w 85"/>
                  <a:gd name="T11" fmla="*/ 2147483646 h 150"/>
                  <a:gd name="T12" fmla="*/ 2147483646 w 85"/>
                  <a:gd name="T13" fmla="*/ 2147483646 h 150"/>
                  <a:gd name="T14" fmla="*/ 2147483646 w 85"/>
                  <a:gd name="T15" fmla="*/ 2147483646 h 150"/>
                  <a:gd name="T16" fmla="*/ 2147483646 w 85"/>
                  <a:gd name="T17" fmla="*/ 2147483646 h 150"/>
                  <a:gd name="T18" fmla="*/ 2147483646 w 85"/>
                  <a:gd name="T19" fmla="*/ 2147483646 h 150"/>
                  <a:gd name="T20" fmla="*/ 2147483646 w 85"/>
                  <a:gd name="T21" fmla="*/ 2147483646 h 150"/>
                  <a:gd name="T22" fmla="*/ 2147483646 w 85"/>
                  <a:gd name="T23" fmla="*/ 2147483646 h 150"/>
                  <a:gd name="T24" fmla="*/ 2147483646 w 85"/>
                  <a:gd name="T25" fmla="*/ 2147483646 h 150"/>
                  <a:gd name="T26" fmla="*/ 2147483646 w 85"/>
                  <a:gd name="T27" fmla="*/ 2147483646 h 150"/>
                  <a:gd name="T28" fmla="*/ 2147483646 w 85"/>
                  <a:gd name="T29" fmla="*/ 2147483646 h 150"/>
                  <a:gd name="T30" fmla="*/ 2147483646 w 85"/>
                  <a:gd name="T31" fmla="*/ 2147483646 h 150"/>
                  <a:gd name="T32" fmla="*/ 2147483646 w 85"/>
                  <a:gd name="T33" fmla="*/ 2147483646 h 150"/>
                  <a:gd name="T34" fmla="*/ 2147483646 w 85"/>
                  <a:gd name="T35" fmla="*/ 2147483646 h 150"/>
                  <a:gd name="T36" fmla="*/ 2147483646 w 85"/>
                  <a:gd name="T37" fmla="*/ 2147483646 h 150"/>
                  <a:gd name="T38" fmla="*/ 2147483646 w 85"/>
                  <a:gd name="T39" fmla="*/ 2147483646 h 150"/>
                  <a:gd name="T40" fmla="*/ 2147483646 w 85"/>
                  <a:gd name="T41" fmla="*/ 2147483646 h 150"/>
                  <a:gd name="T42" fmla="*/ 2147483646 w 85"/>
                  <a:gd name="T43" fmla="*/ 2147483646 h 150"/>
                  <a:gd name="T44" fmla="*/ 2147483646 w 85"/>
                  <a:gd name="T45" fmla="*/ 2147483646 h 150"/>
                  <a:gd name="T46" fmla="*/ 2147483646 w 85"/>
                  <a:gd name="T47" fmla="*/ 2147483646 h 150"/>
                  <a:gd name="T48" fmla="*/ 2147483646 w 85"/>
                  <a:gd name="T49" fmla="*/ 2147483646 h 150"/>
                  <a:gd name="T50" fmla="*/ 2147483646 w 85"/>
                  <a:gd name="T51" fmla="*/ 2147483646 h 150"/>
                  <a:gd name="T52" fmla="*/ 2147483646 w 85"/>
                  <a:gd name="T53" fmla="*/ 2147483646 h 150"/>
                  <a:gd name="T54" fmla="*/ 2147483646 w 85"/>
                  <a:gd name="T55" fmla="*/ 2147483646 h 150"/>
                  <a:gd name="T56" fmla="*/ 2147483646 w 85"/>
                  <a:gd name="T57" fmla="*/ 2147483646 h 150"/>
                  <a:gd name="T58" fmla="*/ 2147483646 w 85"/>
                  <a:gd name="T59" fmla="*/ 2147483646 h 150"/>
                  <a:gd name="T60" fmla="*/ 2147483646 w 85"/>
                  <a:gd name="T61" fmla="*/ 2147483646 h 150"/>
                  <a:gd name="T62" fmla="*/ 2147483646 w 85"/>
                  <a:gd name="T63" fmla="*/ 2147483646 h 150"/>
                  <a:gd name="T64" fmla="*/ 2147483646 w 85"/>
                  <a:gd name="T65" fmla="*/ 2147483646 h 150"/>
                  <a:gd name="T66" fmla="*/ 2147483646 w 85"/>
                  <a:gd name="T67" fmla="*/ 2147483646 h 150"/>
                  <a:gd name="T68" fmla="*/ 2147483646 w 85"/>
                  <a:gd name="T69" fmla="*/ 2147483646 h 150"/>
                  <a:gd name="T70" fmla="*/ 2147483646 w 85"/>
                  <a:gd name="T71" fmla="*/ 2147483646 h 150"/>
                  <a:gd name="T72" fmla="*/ 2147483646 w 85"/>
                  <a:gd name="T73" fmla="*/ 2147483646 h 150"/>
                  <a:gd name="T74" fmla="*/ 2147483646 w 85"/>
                  <a:gd name="T75" fmla="*/ 2147483646 h 150"/>
                  <a:gd name="T76" fmla="*/ 2147483646 w 85"/>
                  <a:gd name="T77" fmla="*/ 2147483646 h 150"/>
                  <a:gd name="T78" fmla="*/ 2147483646 w 85"/>
                  <a:gd name="T79" fmla="*/ 2147483646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5" h="150">
                    <a:moveTo>
                      <a:pt x="53" y="15"/>
                    </a:moveTo>
                    <a:cubicBezTo>
                      <a:pt x="53" y="17"/>
                      <a:pt x="54" y="20"/>
                      <a:pt x="53" y="22"/>
                    </a:cubicBezTo>
                    <a:cubicBezTo>
                      <a:pt x="53" y="29"/>
                      <a:pt x="47" y="34"/>
                      <a:pt x="40" y="33"/>
                    </a:cubicBezTo>
                    <a:cubicBezTo>
                      <a:pt x="35" y="32"/>
                      <a:pt x="30" y="28"/>
                      <a:pt x="29" y="24"/>
                    </a:cubicBezTo>
                    <a:cubicBezTo>
                      <a:pt x="23" y="26"/>
                      <a:pt x="23" y="26"/>
                      <a:pt x="23" y="26"/>
                    </a:cubicBezTo>
                    <a:cubicBezTo>
                      <a:pt x="23" y="26"/>
                      <a:pt x="22" y="26"/>
                      <a:pt x="22" y="25"/>
                    </a:cubicBezTo>
                    <a:cubicBezTo>
                      <a:pt x="21" y="24"/>
                      <a:pt x="21" y="24"/>
                      <a:pt x="21" y="24"/>
                    </a:cubicBezTo>
                    <a:cubicBezTo>
                      <a:pt x="21" y="23"/>
                      <a:pt x="21" y="23"/>
                      <a:pt x="22" y="22"/>
                    </a:cubicBezTo>
                    <a:cubicBezTo>
                      <a:pt x="28" y="21"/>
                      <a:pt x="28" y="21"/>
                      <a:pt x="28" y="21"/>
                    </a:cubicBezTo>
                    <a:cubicBezTo>
                      <a:pt x="24" y="5"/>
                      <a:pt x="49" y="0"/>
                      <a:pt x="53" y="15"/>
                    </a:cubicBezTo>
                    <a:close/>
                    <a:moveTo>
                      <a:pt x="58" y="79"/>
                    </a:moveTo>
                    <a:cubicBezTo>
                      <a:pt x="41" y="95"/>
                      <a:pt x="41" y="95"/>
                      <a:pt x="41" y="95"/>
                    </a:cubicBezTo>
                    <a:cubicBezTo>
                      <a:pt x="40" y="96"/>
                      <a:pt x="39" y="98"/>
                      <a:pt x="39" y="100"/>
                    </a:cubicBezTo>
                    <a:cubicBezTo>
                      <a:pt x="34" y="135"/>
                      <a:pt x="34" y="135"/>
                      <a:pt x="34" y="135"/>
                    </a:cubicBezTo>
                    <a:cubicBezTo>
                      <a:pt x="32" y="147"/>
                      <a:pt x="48" y="149"/>
                      <a:pt x="49" y="138"/>
                    </a:cubicBezTo>
                    <a:cubicBezTo>
                      <a:pt x="53" y="106"/>
                      <a:pt x="53" y="106"/>
                      <a:pt x="53" y="106"/>
                    </a:cubicBezTo>
                    <a:cubicBezTo>
                      <a:pt x="59" y="101"/>
                      <a:pt x="59" y="101"/>
                      <a:pt x="59" y="101"/>
                    </a:cubicBezTo>
                    <a:cubicBezTo>
                      <a:pt x="60" y="94"/>
                      <a:pt x="59" y="88"/>
                      <a:pt x="59" y="81"/>
                    </a:cubicBezTo>
                    <a:cubicBezTo>
                      <a:pt x="59" y="80"/>
                      <a:pt x="59" y="80"/>
                      <a:pt x="58" y="79"/>
                    </a:cubicBezTo>
                    <a:close/>
                    <a:moveTo>
                      <a:pt x="67" y="137"/>
                    </a:moveTo>
                    <a:cubicBezTo>
                      <a:pt x="69" y="150"/>
                      <a:pt x="85" y="146"/>
                      <a:pt x="83" y="134"/>
                    </a:cubicBezTo>
                    <a:cubicBezTo>
                      <a:pt x="78" y="104"/>
                      <a:pt x="78" y="104"/>
                      <a:pt x="78" y="104"/>
                    </a:cubicBezTo>
                    <a:cubicBezTo>
                      <a:pt x="78" y="102"/>
                      <a:pt x="78" y="99"/>
                      <a:pt x="79" y="97"/>
                    </a:cubicBezTo>
                    <a:cubicBezTo>
                      <a:pt x="82" y="79"/>
                      <a:pt x="82" y="79"/>
                      <a:pt x="82" y="79"/>
                    </a:cubicBezTo>
                    <a:cubicBezTo>
                      <a:pt x="83" y="74"/>
                      <a:pt x="83" y="70"/>
                      <a:pt x="81" y="65"/>
                    </a:cubicBezTo>
                    <a:cubicBezTo>
                      <a:pt x="68" y="39"/>
                      <a:pt x="68" y="39"/>
                      <a:pt x="68" y="39"/>
                    </a:cubicBezTo>
                    <a:cubicBezTo>
                      <a:pt x="66" y="35"/>
                      <a:pt x="62" y="32"/>
                      <a:pt x="57" y="31"/>
                    </a:cubicBezTo>
                    <a:cubicBezTo>
                      <a:pt x="52" y="31"/>
                      <a:pt x="48" y="33"/>
                      <a:pt x="44" y="37"/>
                    </a:cubicBezTo>
                    <a:cubicBezTo>
                      <a:pt x="40" y="40"/>
                      <a:pt x="33" y="46"/>
                      <a:pt x="30" y="49"/>
                    </a:cubicBezTo>
                    <a:cubicBezTo>
                      <a:pt x="29" y="50"/>
                      <a:pt x="29" y="50"/>
                      <a:pt x="28" y="50"/>
                    </a:cubicBezTo>
                    <a:cubicBezTo>
                      <a:pt x="10" y="48"/>
                      <a:pt x="10" y="48"/>
                      <a:pt x="10" y="48"/>
                    </a:cubicBezTo>
                    <a:cubicBezTo>
                      <a:pt x="0" y="47"/>
                      <a:pt x="0" y="58"/>
                      <a:pt x="8" y="59"/>
                    </a:cubicBezTo>
                    <a:cubicBezTo>
                      <a:pt x="28" y="63"/>
                      <a:pt x="28" y="63"/>
                      <a:pt x="28" y="63"/>
                    </a:cubicBezTo>
                    <a:cubicBezTo>
                      <a:pt x="31" y="63"/>
                      <a:pt x="34" y="63"/>
                      <a:pt x="36" y="61"/>
                    </a:cubicBezTo>
                    <a:cubicBezTo>
                      <a:pt x="48" y="55"/>
                      <a:pt x="48" y="55"/>
                      <a:pt x="48" y="55"/>
                    </a:cubicBezTo>
                    <a:cubicBezTo>
                      <a:pt x="60" y="77"/>
                      <a:pt x="60" y="77"/>
                      <a:pt x="60" y="77"/>
                    </a:cubicBezTo>
                    <a:cubicBezTo>
                      <a:pt x="61" y="79"/>
                      <a:pt x="62" y="79"/>
                      <a:pt x="62" y="82"/>
                    </a:cubicBezTo>
                    <a:cubicBezTo>
                      <a:pt x="62" y="100"/>
                      <a:pt x="62" y="100"/>
                      <a:pt x="62" y="100"/>
                    </a:cubicBezTo>
                    <a:cubicBezTo>
                      <a:pt x="62" y="102"/>
                      <a:pt x="62" y="105"/>
                      <a:pt x="62" y="108"/>
                    </a:cubicBezTo>
                    <a:lnTo>
                      <a:pt x="67" y="137"/>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grpSp>
      </p:grpSp>
      <p:grpSp>
        <p:nvGrpSpPr>
          <p:cNvPr id="10" name="Group 2"/>
          <p:cNvGrpSpPr/>
          <p:nvPr/>
        </p:nvGrpSpPr>
        <p:grpSpPr>
          <a:xfrm>
            <a:off x="357254" y="769785"/>
            <a:ext cx="4267367" cy="3914928"/>
            <a:chOff x="0" y="633665"/>
            <a:chExt cx="4533754" cy="4159314"/>
          </a:xfrm>
        </p:grpSpPr>
        <p:sp>
          <p:nvSpPr>
            <p:cNvPr id="23" name="TextBox 22"/>
            <p:cNvSpPr txBox="1"/>
            <p:nvPr/>
          </p:nvSpPr>
          <p:spPr>
            <a:xfrm>
              <a:off x="905312" y="633665"/>
              <a:ext cx="1398742" cy="686678"/>
            </a:xfrm>
            <a:prstGeom prst="rect">
              <a:avLst/>
            </a:prstGeom>
            <a:noFill/>
          </p:spPr>
          <p:txBody>
            <a:bodyPr wrap="square" rtlCol="0">
              <a:spAutoFit/>
            </a:bodyPr>
            <a:lstStyle/>
            <a:p>
              <a:r>
                <a:rPr lang="en-IN" b="1" dirty="0">
                  <a:solidFill>
                    <a:prstClr val="white"/>
                  </a:solidFill>
                </a:rPr>
                <a:t>SHOP FLOOR</a:t>
              </a:r>
            </a:p>
          </p:txBody>
        </p:sp>
        <p:grpSp>
          <p:nvGrpSpPr>
            <p:cNvPr id="11" name="Group 12"/>
            <p:cNvGrpSpPr/>
            <p:nvPr/>
          </p:nvGrpSpPr>
          <p:grpSpPr>
            <a:xfrm>
              <a:off x="0" y="930508"/>
              <a:ext cx="4533754" cy="3862471"/>
              <a:chOff x="0" y="930508"/>
              <a:chExt cx="4533754" cy="3862471"/>
            </a:xfrm>
          </p:grpSpPr>
          <p:sp>
            <p:nvSpPr>
              <p:cNvPr id="265" name="Freeform 264"/>
              <p:cNvSpPr/>
              <p:nvPr/>
            </p:nvSpPr>
            <p:spPr>
              <a:xfrm flipH="1">
                <a:off x="0" y="930508"/>
                <a:ext cx="4533754" cy="3862471"/>
              </a:xfrm>
              <a:custGeom>
                <a:avLst/>
                <a:gdLst>
                  <a:gd name="connsiteX0" fmla="*/ 0 w 4160520"/>
                  <a:gd name="connsiteY0" fmla="*/ 1333500 h 2880360"/>
                  <a:gd name="connsiteX1" fmla="*/ 1607820 w 4160520"/>
                  <a:gd name="connsiteY1" fmla="*/ 0 h 2880360"/>
                  <a:gd name="connsiteX2" fmla="*/ 4160520 w 4160520"/>
                  <a:gd name="connsiteY2" fmla="*/ 0 h 2880360"/>
                  <a:gd name="connsiteX3" fmla="*/ 4160520 w 4160520"/>
                  <a:gd name="connsiteY3" fmla="*/ 2880360 h 2880360"/>
                  <a:gd name="connsiteX4" fmla="*/ 1623060 w 4160520"/>
                  <a:gd name="connsiteY4" fmla="*/ 2880360 h 2880360"/>
                  <a:gd name="connsiteX5" fmla="*/ 53340 w 4160520"/>
                  <a:gd name="connsiteY5" fmla="*/ 1310640 h 2880360"/>
                  <a:gd name="connsiteX6" fmla="*/ 83820 w 4160520"/>
                  <a:gd name="connsiteY6" fmla="*/ 1280160 h 288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0520" h="2880360">
                    <a:moveTo>
                      <a:pt x="0" y="1333500"/>
                    </a:moveTo>
                    <a:lnTo>
                      <a:pt x="1607820" y="0"/>
                    </a:lnTo>
                    <a:lnTo>
                      <a:pt x="4160520" y="0"/>
                    </a:lnTo>
                    <a:lnTo>
                      <a:pt x="4160520" y="2880360"/>
                    </a:lnTo>
                    <a:lnTo>
                      <a:pt x="1623060" y="2880360"/>
                    </a:lnTo>
                    <a:lnTo>
                      <a:pt x="53340" y="1310640"/>
                    </a:lnTo>
                    <a:lnTo>
                      <a:pt x="83820" y="1280160"/>
                    </a:lnTo>
                  </a:path>
                </a:pathLst>
              </a:custGeom>
              <a:solidFill>
                <a:srgbClr val="8FB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grpSp>
            <p:nvGrpSpPr>
              <p:cNvPr id="12" name="Group 11"/>
              <p:cNvGrpSpPr/>
              <p:nvPr/>
            </p:nvGrpSpPr>
            <p:grpSpPr>
              <a:xfrm>
                <a:off x="234730" y="1382709"/>
                <a:ext cx="2825883" cy="415498"/>
                <a:chOff x="234730" y="1196097"/>
                <a:chExt cx="2825883" cy="415498"/>
              </a:xfrm>
            </p:grpSpPr>
            <p:sp>
              <p:nvSpPr>
                <p:cNvPr id="6" name="Rounded Rectangle 5"/>
                <p:cNvSpPr/>
                <p:nvPr/>
              </p:nvSpPr>
              <p:spPr>
                <a:xfrm>
                  <a:off x="658449" y="1196097"/>
                  <a:ext cx="2402164" cy="4154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24" name="Rectangle 23"/>
                <p:cNvSpPr/>
                <p:nvPr/>
              </p:nvSpPr>
              <p:spPr>
                <a:xfrm>
                  <a:off x="651263" y="1249437"/>
                  <a:ext cx="2371110" cy="326990"/>
                </a:xfrm>
                <a:prstGeom prst="rect">
                  <a:avLst/>
                </a:prstGeom>
              </p:spPr>
              <p:txBody>
                <a:bodyPr wrap="square">
                  <a:spAutoFit/>
                </a:bodyPr>
                <a:lstStyle/>
                <a:p>
                  <a:pPr>
                    <a:spcAft>
                      <a:spcPts val="450"/>
                    </a:spcAft>
                  </a:pPr>
                  <a:r>
                    <a:rPr lang="en-IN" sz="700" dirty="0">
                      <a:solidFill>
                        <a:srgbClr val="595959"/>
                      </a:solidFill>
                      <a:ea typeface="Calibri" panose="020F0502020204030204" pitchFamily="34" charset="0"/>
                      <a:cs typeface="Arial" panose="020B0604020202020204" pitchFamily="34" charset="0"/>
                    </a:rPr>
                    <a:t>Sify managed Wi-Fi converts factory floor into Connected factory</a:t>
                  </a:r>
                </a:p>
              </p:txBody>
            </p:sp>
            <p:grpSp>
              <p:nvGrpSpPr>
                <p:cNvPr id="13" name="Group 4"/>
                <p:cNvGrpSpPr>
                  <a:grpSpLocks noChangeAspect="1"/>
                </p:cNvGrpSpPr>
                <p:nvPr/>
              </p:nvGrpSpPr>
              <p:grpSpPr bwMode="auto">
                <a:xfrm>
                  <a:off x="234730" y="1215474"/>
                  <a:ext cx="307674" cy="376744"/>
                  <a:chOff x="2195" y="2545"/>
                  <a:chExt cx="392" cy="480"/>
                </a:xfrm>
                <a:solidFill>
                  <a:srgbClr val="C0D72F"/>
                </a:solidFill>
              </p:grpSpPr>
              <p:sp>
                <p:nvSpPr>
                  <p:cNvPr id="85" name="Freeform 5"/>
                  <p:cNvSpPr>
                    <a:spLocks/>
                  </p:cNvSpPr>
                  <p:nvPr/>
                </p:nvSpPr>
                <p:spPr bwMode="auto">
                  <a:xfrm>
                    <a:off x="2195" y="2545"/>
                    <a:ext cx="80" cy="245"/>
                  </a:xfrm>
                  <a:custGeom>
                    <a:avLst/>
                    <a:gdLst>
                      <a:gd name="T0" fmla="*/ 23 w 33"/>
                      <a:gd name="T1" fmla="*/ 1 h 102"/>
                      <a:gd name="T2" fmla="*/ 29 w 33"/>
                      <a:gd name="T3" fmla="*/ 4 h 102"/>
                      <a:gd name="T4" fmla="*/ 23 w 33"/>
                      <a:gd name="T5" fmla="*/ 14 h 102"/>
                      <a:gd name="T6" fmla="*/ 16 w 33"/>
                      <a:gd name="T7" fmla="*/ 76 h 102"/>
                      <a:gd name="T8" fmla="*/ 23 w 33"/>
                      <a:gd name="T9" fmla="*/ 86 h 102"/>
                      <a:gd name="T10" fmla="*/ 25 w 33"/>
                      <a:gd name="T11" fmla="*/ 100 h 102"/>
                      <a:gd name="T12" fmla="*/ 8 w 33"/>
                      <a:gd name="T13" fmla="*/ 83 h 102"/>
                      <a:gd name="T14" fmla="*/ 1 w 33"/>
                      <a:gd name="T15" fmla="*/ 45 h 102"/>
                      <a:gd name="T16" fmla="*/ 21 w 33"/>
                      <a:gd name="T17" fmla="*/ 1 h 102"/>
                      <a:gd name="T18" fmla="*/ 23 w 33"/>
                      <a:gd name="T19"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02">
                        <a:moveTo>
                          <a:pt x="23" y="1"/>
                        </a:moveTo>
                        <a:cubicBezTo>
                          <a:pt x="26" y="0"/>
                          <a:pt x="28" y="2"/>
                          <a:pt x="29" y="4"/>
                        </a:cubicBezTo>
                        <a:cubicBezTo>
                          <a:pt x="29" y="9"/>
                          <a:pt x="25" y="12"/>
                          <a:pt x="23" y="14"/>
                        </a:cubicBezTo>
                        <a:cubicBezTo>
                          <a:pt x="11" y="29"/>
                          <a:pt x="6" y="56"/>
                          <a:pt x="16" y="76"/>
                        </a:cubicBezTo>
                        <a:cubicBezTo>
                          <a:pt x="17" y="79"/>
                          <a:pt x="20" y="83"/>
                          <a:pt x="23" y="86"/>
                        </a:cubicBezTo>
                        <a:cubicBezTo>
                          <a:pt x="25" y="89"/>
                          <a:pt x="33" y="98"/>
                          <a:pt x="25" y="100"/>
                        </a:cubicBezTo>
                        <a:cubicBezTo>
                          <a:pt x="18" y="102"/>
                          <a:pt x="11" y="87"/>
                          <a:pt x="8" y="83"/>
                        </a:cubicBezTo>
                        <a:cubicBezTo>
                          <a:pt x="2" y="71"/>
                          <a:pt x="0" y="61"/>
                          <a:pt x="1" y="45"/>
                        </a:cubicBezTo>
                        <a:cubicBezTo>
                          <a:pt x="2" y="27"/>
                          <a:pt x="12" y="9"/>
                          <a:pt x="21" y="1"/>
                        </a:cubicBezTo>
                        <a:cubicBezTo>
                          <a:pt x="22" y="1"/>
                          <a:pt x="22" y="1"/>
                          <a:pt x="23" y="1"/>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6" name="Freeform 6"/>
                  <p:cNvSpPr>
                    <a:spLocks/>
                  </p:cNvSpPr>
                  <p:nvPr/>
                </p:nvSpPr>
                <p:spPr bwMode="auto">
                  <a:xfrm>
                    <a:off x="2503" y="2545"/>
                    <a:ext cx="84" cy="243"/>
                  </a:xfrm>
                  <a:custGeom>
                    <a:avLst/>
                    <a:gdLst>
                      <a:gd name="T0" fmla="*/ 10 w 35"/>
                      <a:gd name="T1" fmla="*/ 1 h 101"/>
                      <a:gd name="T2" fmla="*/ 21 w 35"/>
                      <a:gd name="T3" fmla="*/ 10 h 101"/>
                      <a:gd name="T4" fmla="*/ 34 w 35"/>
                      <a:gd name="T5" fmla="*/ 55 h 101"/>
                      <a:gd name="T6" fmla="*/ 20 w 35"/>
                      <a:gd name="T7" fmla="*/ 93 h 101"/>
                      <a:gd name="T8" fmla="*/ 10 w 35"/>
                      <a:gd name="T9" fmla="*/ 100 h 101"/>
                      <a:gd name="T10" fmla="*/ 13 w 35"/>
                      <a:gd name="T11" fmla="*/ 86 h 101"/>
                      <a:gd name="T12" fmla="*/ 25 w 35"/>
                      <a:gd name="T13" fmla="*/ 50 h 101"/>
                      <a:gd name="T14" fmla="*/ 12 w 35"/>
                      <a:gd name="T15" fmla="*/ 15 h 101"/>
                      <a:gd name="T16" fmla="*/ 10 w 35"/>
                      <a:gd name="T17" fmla="*/ 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01">
                        <a:moveTo>
                          <a:pt x="10" y="1"/>
                        </a:moveTo>
                        <a:cubicBezTo>
                          <a:pt x="14" y="0"/>
                          <a:pt x="18" y="6"/>
                          <a:pt x="21" y="10"/>
                        </a:cubicBezTo>
                        <a:cubicBezTo>
                          <a:pt x="29" y="20"/>
                          <a:pt x="35" y="36"/>
                          <a:pt x="34" y="55"/>
                        </a:cubicBezTo>
                        <a:cubicBezTo>
                          <a:pt x="33" y="71"/>
                          <a:pt x="28" y="83"/>
                          <a:pt x="20" y="93"/>
                        </a:cubicBezTo>
                        <a:cubicBezTo>
                          <a:pt x="18" y="95"/>
                          <a:pt x="15" y="101"/>
                          <a:pt x="10" y="100"/>
                        </a:cubicBezTo>
                        <a:cubicBezTo>
                          <a:pt x="2" y="98"/>
                          <a:pt x="11" y="88"/>
                          <a:pt x="13" y="86"/>
                        </a:cubicBezTo>
                        <a:cubicBezTo>
                          <a:pt x="19" y="78"/>
                          <a:pt x="25" y="64"/>
                          <a:pt x="25" y="50"/>
                        </a:cubicBezTo>
                        <a:cubicBezTo>
                          <a:pt x="24" y="33"/>
                          <a:pt x="19" y="24"/>
                          <a:pt x="12" y="15"/>
                        </a:cubicBezTo>
                        <a:cubicBezTo>
                          <a:pt x="11" y="13"/>
                          <a:pt x="0" y="3"/>
                          <a:pt x="10" y="1"/>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7" name="Freeform 7"/>
                  <p:cNvSpPr>
                    <a:spLocks/>
                  </p:cNvSpPr>
                  <p:nvPr/>
                </p:nvSpPr>
                <p:spPr bwMode="auto">
                  <a:xfrm>
                    <a:off x="2248" y="2584"/>
                    <a:ext cx="65" cy="163"/>
                  </a:xfrm>
                  <a:custGeom>
                    <a:avLst/>
                    <a:gdLst>
                      <a:gd name="T0" fmla="*/ 15 w 27"/>
                      <a:gd name="T1" fmla="*/ 2 h 68"/>
                      <a:gd name="T2" fmla="*/ 19 w 27"/>
                      <a:gd name="T3" fmla="*/ 13 h 68"/>
                      <a:gd name="T4" fmla="*/ 11 w 27"/>
                      <a:gd name="T5" fmla="*/ 36 h 68"/>
                      <a:gd name="T6" fmla="*/ 15 w 27"/>
                      <a:gd name="T7" fmla="*/ 52 h 68"/>
                      <a:gd name="T8" fmla="*/ 18 w 27"/>
                      <a:gd name="T9" fmla="*/ 67 h 68"/>
                      <a:gd name="T10" fmla="*/ 1 w 27"/>
                      <a:gd name="T11" fmla="*/ 40 h 68"/>
                      <a:gd name="T12" fmla="*/ 15 w 27"/>
                      <a:gd name="T13" fmla="*/ 3 h 68"/>
                      <a:gd name="T14" fmla="*/ 15 w 27"/>
                      <a:gd name="T15" fmla="*/ 2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68">
                        <a:moveTo>
                          <a:pt x="15" y="2"/>
                        </a:moveTo>
                        <a:cubicBezTo>
                          <a:pt x="25" y="0"/>
                          <a:pt x="22" y="9"/>
                          <a:pt x="19" y="13"/>
                        </a:cubicBezTo>
                        <a:cubicBezTo>
                          <a:pt x="15" y="19"/>
                          <a:pt x="10" y="25"/>
                          <a:pt x="11" y="36"/>
                        </a:cubicBezTo>
                        <a:cubicBezTo>
                          <a:pt x="11" y="43"/>
                          <a:pt x="13" y="48"/>
                          <a:pt x="15" y="52"/>
                        </a:cubicBezTo>
                        <a:cubicBezTo>
                          <a:pt x="17" y="55"/>
                          <a:pt x="27" y="66"/>
                          <a:pt x="18" y="67"/>
                        </a:cubicBezTo>
                        <a:cubicBezTo>
                          <a:pt x="9" y="68"/>
                          <a:pt x="2" y="48"/>
                          <a:pt x="1" y="40"/>
                        </a:cubicBezTo>
                        <a:cubicBezTo>
                          <a:pt x="0" y="25"/>
                          <a:pt x="6" y="8"/>
                          <a:pt x="15" y="3"/>
                        </a:cubicBezTo>
                        <a:cubicBezTo>
                          <a:pt x="15" y="2"/>
                          <a:pt x="15" y="2"/>
                          <a:pt x="15" y="2"/>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8" name="Freeform 8"/>
                  <p:cNvSpPr>
                    <a:spLocks/>
                  </p:cNvSpPr>
                  <p:nvPr/>
                </p:nvSpPr>
                <p:spPr bwMode="auto">
                  <a:xfrm>
                    <a:off x="2474" y="2581"/>
                    <a:ext cx="60" cy="163"/>
                  </a:xfrm>
                  <a:custGeom>
                    <a:avLst/>
                    <a:gdLst>
                      <a:gd name="T0" fmla="*/ 6 w 25"/>
                      <a:gd name="T1" fmla="*/ 3 h 68"/>
                      <a:gd name="T2" fmla="*/ 24 w 25"/>
                      <a:gd name="T3" fmla="*/ 30 h 68"/>
                      <a:gd name="T4" fmla="*/ 19 w 25"/>
                      <a:gd name="T5" fmla="*/ 57 h 68"/>
                      <a:gd name="T6" fmla="*/ 8 w 25"/>
                      <a:gd name="T7" fmla="*/ 68 h 68"/>
                      <a:gd name="T8" fmla="*/ 3 w 25"/>
                      <a:gd name="T9" fmla="*/ 64 h 68"/>
                      <a:gd name="T10" fmla="*/ 10 w 25"/>
                      <a:gd name="T11" fmla="*/ 53 h 68"/>
                      <a:gd name="T12" fmla="*/ 6 w 25"/>
                      <a:gd name="T13" fmla="*/ 14 h 68"/>
                      <a:gd name="T14" fmla="*/ 6 w 25"/>
                      <a:gd name="T15" fmla="*/ 3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68">
                        <a:moveTo>
                          <a:pt x="6" y="3"/>
                        </a:moveTo>
                        <a:cubicBezTo>
                          <a:pt x="15" y="0"/>
                          <a:pt x="23" y="21"/>
                          <a:pt x="24" y="30"/>
                        </a:cubicBezTo>
                        <a:cubicBezTo>
                          <a:pt x="25" y="40"/>
                          <a:pt x="23" y="50"/>
                          <a:pt x="19" y="57"/>
                        </a:cubicBezTo>
                        <a:cubicBezTo>
                          <a:pt x="16" y="61"/>
                          <a:pt x="13" y="68"/>
                          <a:pt x="8" y="68"/>
                        </a:cubicBezTo>
                        <a:cubicBezTo>
                          <a:pt x="5" y="68"/>
                          <a:pt x="3" y="66"/>
                          <a:pt x="3" y="64"/>
                        </a:cubicBezTo>
                        <a:cubicBezTo>
                          <a:pt x="2" y="59"/>
                          <a:pt x="7" y="57"/>
                          <a:pt x="10" y="53"/>
                        </a:cubicBezTo>
                        <a:cubicBezTo>
                          <a:pt x="17" y="41"/>
                          <a:pt x="14" y="25"/>
                          <a:pt x="6" y="14"/>
                        </a:cubicBezTo>
                        <a:cubicBezTo>
                          <a:pt x="5" y="12"/>
                          <a:pt x="0" y="6"/>
                          <a:pt x="6" y="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9" name="Freeform 9"/>
                  <p:cNvSpPr>
                    <a:spLocks/>
                  </p:cNvSpPr>
                  <p:nvPr/>
                </p:nvSpPr>
                <p:spPr bwMode="auto">
                  <a:xfrm>
                    <a:off x="2301" y="2629"/>
                    <a:ext cx="41" cy="75"/>
                  </a:xfrm>
                  <a:custGeom>
                    <a:avLst/>
                    <a:gdLst>
                      <a:gd name="T0" fmla="*/ 8 w 17"/>
                      <a:gd name="T1" fmla="*/ 1 h 31"/>
                      <a:gd name="T2" fmla="*/ 15 w 17"/>
                      <a:gd name="T3" fmla="*/ 3 h 31"/>
                      <a:gd name="T4" fmla="*/ 11 w 17"/>
                      <a:gd name="T5" fmla="*/ 16 h 31"/>
                      <a:gd name="T6" fmla="*/ 16 w 17"/>
                      <a:gd name="T7" fmla="*/ 26 h 31"/>
                      <a:gd name="T8" fmla="*/ 10 w 17"/>
                      <a:gd name="T9" fmla="*/ 31 h 31"/>
                      <a:gd name="T10" fmla="*/ 1 w 17"/>
                      <a:gd name="T11" fmla="*/ 12 h 31"/>
                      <a:gd name="T12" fmla="*/ 8 w 17"/>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17" h="31">
                        <a:moveTo>
                          <a:pt x="8" y="1"/>
                        </a:moveTo>
                        <a:cubicBezTo>
                          <a:pt x="10" y="0"/>
                          <a:pt x="14" y="0"/>
                          <a:pt x="15" y="3"/>
                        </a:cubicBezTo>
                        <a:cubicBezTo>
                          <a:pt x="17" y="9"/>
                          <a:pt x="11" y="10"/>
                          <a:pt x="11" y="16"/>
                        </a:cubicBezTo>
                        <a:cubicBezTo>
                          <a:pt x="11" y="21"/>
                          <a:pt x="16" y="23"/>
                          <a:pt x="16" y="26"/>
                        </a:cubicBezTo>
                        <a:cubicBezTo>
                          <a:pt x="16" y="29"/>
                          <a:pt x="13" y="31"/>
                          <a:pt x="10" y="31"/>
                        </a:cubicBezTo>
                        <a:cubicBezTo>
                          <a:pt x="4" y="31"/>
                          <a:pt x="0" y="21"/>
                          <a:pt x="1" y="12"/>
                        </a:cubicBezTo>
                        <a:cubicBezTo>
                          <a:pt x="2" y="8"/>
                          <a:pt x="5" y="2"/>
                          <a:pt x="8" y="1"/>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0" name="Freeform 10"/>
                  <p:cNvSpPr>
                    <a:spLocks/>
                  </p:cNvSpPr>
                  <p:nvPr/>
                </p:nvSpPr>
                <p:spPr bwMode="auto">
                  <a:xfrm>
                    <a:off x="2431" y="2624"/>
                    <a:ext cx="50" cy="82"/>
                  </a:xfrm>
                  <a:custGeom>
                    <a:avLst/>
                    <a:gdLst>
                      <a:gd name="T0" fmla="*/ 9 w 21"/>
                      <a:gd name="T1" fmla="*/ 3 h 34"/>
                      <a:gd name="T2" fmla="*/ 20 w 21"/>
                      <a:gd name="T3" fmla="*/ 14 h 34"/>
                      <a:gd name="T4" fmla="*/ 11 w 21"/>
                      <a:gd name="T5" fmla="*/ 33 h 34"/>
                      <a:gd name="T6" fmla="*/ 4 w 21"/>
                      <a:gd name="T7" fmla="*/ 29 h 34"/>
                      <a:gd name="T8" fmla="*/ 10 w 21"/>
                      <a:gd name="T9" fmla="*/ 21 h 34"/>
                      <a:gd name="T10" fmla="*/ 9 w 21"/>
                      <a:gd name="T11" fmla="*/ 3 h 34"/>
                    </a:gdLst>
                    <a:ahLst/>
                    <a:cxnLst>
                      <a:cxn ang="0">
                        <a:pos x="T0" y="T1"/>
                      </a:cxn>
                      <a:cxn ang="0">
                        <a:pos x="T2" y="T3"/>
                      </a:cxn>
                      <a:cxn ang="0">
                        <a:pos x="T4" y="T5"/>
                      </a:cxn>
                      <a:cxn ang="0">
                        <a:pos x="T6" y="T7"/>
                      </a:cxn>
                      <a:cxn ang="0">
                        <a:pos x="T8" y="T9"/>
                      </a:cxn>
                      <a:cxn ang="0">
                        <a:pos x="T10" y="T11"/>
                      </a:cxn>
                    </a:cxnLst>
                    <a:rect l="0" t="0" r="r" b="b"/>
                    <a:pathLst>
                      <a:path w="21" h="34">
                        <a:moveTo>
                          <a:pt x="9" y="3"/>
                        </a:moveTo>
                        <a:cubicBezTo>
                          <a:pt x="14" y="0"/>
                          <a:pt x="19" y="8"/>
                          <a:pt x="20" y="14"/>
                        </a:cubicBezTo>
                        <a:cubicBezTo>
                          <a:pt x="21" y="23"/>
                          <a:pt x="16" y="33"/>
                          <a:pt x="11" y="33"/>
                        </a:cubicBezTo>
                        <a:cubicBezTo>
                          <a:pt x="8" y="34"/>
                          <a:pt x="5" y="32"/>
                          <a:pt x="4" y="29"/>
                        </a:cubicBezTo>
                        <a:cubicBezTo>
                          <a:pt x="4" y="26"/>
                          <a:pt x="9" y="25"/>
                          <a:pt x="10" y="21"/>
                        </a:cubicBezTo>
                        <a:cubicBezTo>
                          <a:pt x="12" y="14"/>
                          <a:pt x="0" y="6"/>
                          <a:pt x="9" y="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1" name="Freeform 11"/>
                  <p:cNvSpPr>
                    <a:spLocks noEditPoints="1"/>
                  </p:cNvSpPr>
                  <p:nvPr/>
                </p:nvSpPr>
                <p:spPr bwMode="auto">
                  <a:xfrm>
                    <a:off x="2299" y="2634"/>
                    <a:ext cx="185" cy="391"/>
                  </a:xfrm>
                  <a:custGeom>
                    <a:avLst/>
                    <a:gdLst>
                      <a:gd name="T0" fmla="*/ 41 w 77"/>
                      <a:gd name="T1" fmla="*/ 23 h 163"/>
                      <a:gd name="T2" fmla="*/ 41 w 77"/>
                      <a:gd name="T3" fmla="*/ 62 h 163"/>
                      <a:gd name="T4" fmla="*/ 50 w 77"/>
                      <a:gd name="T5" fmla="*/ 86 h 163"/>
                      <a:gd name="T6" fmla="*/ 67 w 77"/>
                      <a:gd name="T7" fmla="*/ 135 h 163"/>
                      <a:gd name="T8" fmla="*/ 73 w 77"/>
                      <a:gd name="T9" fmla="*/ 160 h 163"/>
                      <a:gd name="T10" fmla="*/ 65 w 77"/>
                      <a:gd name="T11" fmla="*/ 152 h 163"/>
                      <a:gd name="T12" fmla="*/ 16 w 77"/>
                      <a:gd name="T13" fmla="*/ 141 h 163"/>
                      <a:gd name="T14" fmla="*/ 7 w 77"/>
                      <a:gd name="T15" fmla="*/ 161 h 163"/>
                      <a:gd name="T16" fmla="*/ 4 w 77"/>
                      <a:gd name="T17" fmla="*/ 150 h 163"/>
                      <a:gd name="T18" fmla="*/ 31 w 77"/>
                      <a:gd name="T19" fmla="*/ 75 h 163"/>
                      <a:gd name="T20" fmla="*/ 36 w 77"/>
                      <a:gd name="T21" fmla="*/ 62 h 163"/>
                      <a:gd name="T22" fmla="*/ 36 w 77"/>
                      <a:gd name="T23" fmla="*/ 24 h 163"/>
                      <a:gd name="T24" fmla="*/ 28 w 77"/>
                      <a:gd name="T25" fmla="*/ 16 h 163"/>
                      <a:gd name="T26" fmla="*/ 43 w 77"/>
                      <a:gd name="T27" fmla="*/ 4 h 163"/>
                      <a:gd name="T28" fmla="*/ 41 w 77"/>
                      <a:gd name="T29" fmla="*/ 23 h 163"/>
                      <a:gd name="T30" fmla="*/ 33 w 77"/>
                      <a:gd name="T31" fmla="*/ 95 h 163"/>
                      <a:gd name="T32" fmla="*/ 47 w 77"/>
                      <a:gd name="T33" fmla="*/ 100 h 163"/>
                      <a:gd name="T34" fmla="*/ 38 w 77"/>
                      <a:gd name="T35" fmla="*/ 78 h 163"/>
                      <a:gd name="T36" fmla="*/ 33 w 77"/>
                      <a:gd name="T37" fmla="*/ 95 h 163"/>
                      <a:gd name="T38" fmla="*/ 32 w 77"/>
                      <a:gd name="T39" fmla="*/ 99 h 163"/>
                      <a:gd name="T40" fmla="*/ 31 w 77"/>
                      <a:gd name="T41" fmla="*/ 99 h 163"/>
                      <a:gd name="T42" fmla="*/ 20 w 77"/>
                      <a:gd name="T43" fmla="*/ 130 h 163"/>
                      <a:gd name="T44" fmla="*/ 50 w 77"/>
                      <a:gd name="T45" fmla="*/ 110 h 163"/>
                      <a:gd name="T46" fmla="*/ 32 w 77"/>
                      <a:gd name="T47" fmla="*/ 99 h 163"/>
                      <a:gd name="T48" fmla="*/ 52 w 77"/>
                      <a:gd name="T49" fmla="*/ 116 h 163"/>
                      <a:gd name="T50" fmla="*/ 20 w 77"/>
                      <a:gd name="T51" fmla="*/ 137 h 163"/>
                      <a:gd name="T52" fmla="*/ 63 w 77"/>
                      <a:gd name="T53" fmla="*/ 147 h 163"/>
                      <a:gd name="T54" fmla="*/ 52 w 77"/>
                      <a:gd name="T55" fmla="*/ 11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163">
                        <a:moveTo>
                          <a:pt x="41" y="23"/>
                        </a:moveTo>
                        <a:cubicBezTo>
                          <a:pt x="42" y="34"/>
                          <a:pt x="39" y="49"/>
                          <a:pt x="41" y="62"/>
                        </a:cubicBezTo>
                        <a:cubicBezTo>
                          <a:pt x="42" y="69"/>
                          <a:pt x="47" y="78"/>
                          <a:pt x="50" y="86"/>
                        </a:cubicBezTo>
                        <a:cubicBezTo>
                          <a:pt x="56" y="104"/>
                          <a:pt x="61" y="117"/>
                          <a:pt x="67" y="135"/>
                        </a:cubicBezTo>
                        <a:cubicBezTo>
                          <a:pt x="69" y="140"/>
                          <a:pt x="77" y="157"/>
                          <a:pt x="73" y="160"/>
                        </a:cubicBezTo>
                        <a:cubicBezTo>
                          <a:pt x="69" y="163"/>
                          <a:pt x="66" y="156"/>
                          <a:pt x="65" y="152"/>
                        </a:cubicBezTo>
                        <a:cubicBezTo>
                          <a:pt x="48" y="149"/>
                          <a:pt x="32" y="145"/>
                          <a:pt x="16" y="141"/>
                        </a:cubicBezTo>
                        <a:cubicBezTo>
                          <a:pt x="13" y="143"/>
                          <a:pt x="12" y="160"/>
                          <a:pt x="7" y="161"/>
                        </a:cubicBezTo>
                        <a:cubicBezTo>
                          <a:pt x="0" y="161"/>
                          <a:pt x="3" y="153"/>
                          <a:pt x="4" y="150"/>
                        </a:cubicBezTo>
                        <a:cubicBezTo>
                          <a:pt x="14" y="125"/>
                          <a:pt x="22" y="100"/>
                          <a:pt x="31" y="75"/>
                        </a:cubicBezTo>
                        <a:cubicBezTo>
                          <a:pt x="33" y="70"/>
                          <a:pt x="35" y="66"/>
                          <a:pt x="36" y="62"/>
                        </a:cubicBezTo>
                        <a:cubicBezTo>
                          <a:pt x="38" y="50"/>
                          <a:pt x="34" y="35"/>
                          <a:pt x="36" y="24"/>
                        </a:cubicBezTo>
                        <a:cubicBezTo>
                          <a:pt x="33" y="21"/>
                          <a:pt x="30" y="20"/>
                          <a:pt x="28" y="16"/>
                        </a:cubicBezTo>
                        <a:cubicBezTo>
                          <a:pt x="27" y="5"/>
                          <a:pt x="36" y="0"/>
                          <a:pt x="43" y="4"/>
                        </a:cubicBezTo>
                        <a:cubicBezTo>
                          <a:pt x="51" y="8"/>
                          <a:pt x="49" y="21"/>
                          <a:pt x="41" y="23"/>
                        </a:cubicBezTo>
                        <a:close/>
                        <a:moveTo>
                          <a:pt x="33" y="95"/>
                        </a:moveTo>
                        <a:cubicBezTo>
                          <a:pt x="38" y="96"/>
                          <a:pt x="42" y="100"/>
                          <a:pt x="47" y="100"/>
                        </a:cubicBezTo>
                        <a:cubicBezTo>
                          <a:pt x="43" y="93"/>
                          <a:pt x="42" y="85"/>
                          <a:pt x="38" y="78"/>
                        </a:cubicBezTo>
                        <a:cubicBezTo>
                          <a:pt x="37" y="84"/>
                          <a:pt x="34" y="88"/>
                          <a:pt x="33" y="95"/>
                        </a:cubicBezTo>
                        <a:close/>
                        <a:moveTo>
                          <a:pt x="32" y="99"/>
                        </a:moveTo>
                        <a:cubicBezTo>
                          <a:pt x="31" y="99"/>
                          <a:pt x="31" y="99"/>
                          <a:pt x="31" y="99"/>
                        </a:cubicBezTo>
                        <a:cubicBezTo>
                          <a:pt x="27" y="110"/>
                          <a:pt x="23" y="120"/>
                          <a:pt x="20" y="130"/>
                        </a:cubicBezTo>
                        <a:cubicBezTo>
                          <a:pt x="30" y="124"/>
                          <a:pt x="41" y="118"/>
                          <a:pt x="50" y="110"/>
                        </a:cubicBezTo>
                        <a:cubicBezTo>
                          <a:pt x="46" y="104"/>
                          <a:pt x="37" y="104"/>
                          <a:pt x="32" y="99"/>
                        </a:cubicBezTo>
                        <a:close/>
                        <a:moveTo>
                          <a:pt x="52" y="116"/>
                        </a:moveTo>
                        <a:cubicBezTo>
                          <a:pt x="41" y="123"/>
                          <a:pt x="30" y="129"/>
                          <a:pt x="20" y="137"/>
                        </a:cubicBezTo>
                        <a:cubicBezTo>
                          <a:pt x="34" y="140"/>
                          <a:pt x="48" y="144"/>
                          <a:pt x="63" y="147"/>
                        </a:cubicBezTo>
                        <a:cubicBezTo>
                          <a:pt x="59" y="136"/>
                          <a:pt x="56" y="125"/>
                          <a:pt x="52" y="116"/>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grpSp>
            <p:nvGrpSpPr>
              <p:cNvPr id="14" name="Group 10"/>
              <p:cNvGrpSpPr/>
              <p:nvPr/>
            </p:nvGrpSpPr>
            <p:grpSpPr>
              <a:xfrm>
                <a:off x="48143" y="1839909"/>
                <a:ext cx="3132302" cy="415498"/>
                <a:chOff x="48143" y="1653297"/>
                <a:chExt cx="3132302" cy="415498"/>
              </a:xfrm>
            </p:grpSpPr>
            <p:sp>
              <p:nvSpPr>
                <p:cNvPr id="42" name="Rounded Rectangle 41"/>
                <p:cNvSpPr/>
                <p:nvPr/>
              </p:nvSpPr>
              <p:spPr>
                <a:xfrm>
                  <a:off x="86175" y="1653297"/>
                  <a:ext cx="2402164" cy="4154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25" name="Rectangle 24"/>
                <p:cNvSpPr/>
                <p:nvPr/>
              </p:nvSpPr>
              <p:spPr>
                <a:xfrm>
                  <a:off x="48143" y="1701156"/>
                  <a:ext cx="2435034" cy="326990"/>
                </a:xfrm>
                <a:prstGeom prst="rect">
                  <a:avLst/>
                </a:prstGeom>
              </p:spPr>
              <p:txBody>
                <a:bodyPr wrap="square">
                  <a:spAutoFit/>
                </a:bodyPr>
                <a:lstStyle/>
                <a:p>
                  <a:pPr algn="just">
                    <a:spcAft>
                      <a:spcPts val="450"/>
                    </a:spcAft>
                  </a:pPr>
                  <a:r>
                    <a:rPr lang="en-IN" sz="700" dirty="0">
                      <a:solidFill>
                        <a:srgbClr val="595959"/>
                      </a:solidFill>
                      <a:ea typeface="Calibri" panose="020F0502020204030204" pitchFamily="34" charset="0"/>
                      <a:cs typeface="Arial" panose="020B0604020202020204" pitchFamily="34" charset="0"/>
                    </a:rPr>
                    <a:t>Sify Wi-Fi helps in IT &amp; OT integration by connecting things, machine, database, business systems</a:t>
                  </a:r>
                </a:p>
              </p:txBody>
            </p:sp>
            <p:grpSp>
              <p:nvGrpSpPr>
                <p:cNvPr id="15" name="Group 116"/>
                <p:cNvGrpSpPr/>
                <p:nvPr/>
              </p:nvGrpSpPr>
              <p:grpSpPr>
                <a:xfrm>
                  <a:off x="2509479" y="1676743"/>
                  <a:ext cx="670966" cy="313732"/>
                  <a:chOff x="3900488" y="4051301"/>
                  <a:chExt cx="1616076" cy="755649"/>
                </a:xfrm>
                <a:solidFill>
                  <a:srgbClr val="C0D72F"/>
                </a:solidFill>
              </p:grpSpPr>
              <p:sp>
                <p:nvSpPr>
                  <p:cNvPr id="105" name="Freeform 18"/>
                  <p:cNvSpPr>
                    <a:spLocks noEditPoints="1"/>
                  </p:cNvSpPr>
                  <p:nvPr/>
                </p:nvSpPr>
                <p:spPr bwMode="auto">
                  <a:xfrm>
                    <a:off x="4557713" y="4699000"/>
                    <a:ext cx="860425" cy="69850"/>
                  </a:xfrm>
                  <a:custGeom>
                    <a:avLst/>
                    <a:gdLst>
                      <a:gd name="T0" fmla="*/ 219 w 228"/>
                      <a:gd name="T1" fmla="*/ 0 h 18"/>
                      <a:gd name="T2" fmla="*/ 10 w 228"/>
                      <a:gd name="T3" fmla="*/ 0 h 18"/>
                      <a:gd name="T4" fmla="*/ 0 w 228"/>
                      <a:gd name="T5" fmla="*/ 9 h 18"/>
                      <a:gd name="T6" fmla="*/ 10 w 228"/>
                      <a:gd name="T7" fmla="*/ 18 h 18"/>
                      <a:gd name="T8" fmla="*/ 219 w 228"/>
                      <a:gd name="T9" fmla="*/ 18 h 18"/>
                      <a:gd name="T10" fmla="*/ 228 w 228"/>
                      <a:gd name="T11" fmla="*/ 9 h 18"/>
                      <a:gd name="T12" fmla="*/ 219 w 228"/>
                      <a:gd name="T13" fmla="*/ 0 h 18"/>
                      <a:gd name="T14" fmla="*/ 127 w 228"/>
                      <a:gd name="T15" fmla="*/ 9 h 18"/>
                      <a:gd name="T16" fmla="*/ 100 w 228"/>
                      <a:gd name="T17" fmla="*/ 9 h 18"/>
                      <a:gd name="T18" fmla="*/ 98 w 228"/>
                      <a:gd name="T19" fmla="*/ 6 h 18"/>
                      <a:gd name="T20" fmla="*/ 100 w 228"/>
                      <a:gd name="T21" fmla="*/ 4 h 18"/>
                      <a:gd name="T22" fmla="*/ 127 w 228"/>
                      <a:gd name="T23" fmla="*/ 4 h 18"/>
                      <a:gd name="T24" fmla="*/ 130 w 228"/>
                      <a:gd name="T25" fmla="*/ 6 h 18"/>
                      <a:gd name="T26" fmla="*/ 127 w 228"/>
                      <a:gd name="T2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18">
                        <a:moveTo>
                          <a:pt x="219" y="0"/>
                        </a:moveTo>
                        <a:cubicBezTo>
                          <a:pt x="10" y="0"/>
                          <a:pt x="10" y="0"/>
                          <a:pt x="10" y="0"/>
                        </a:cubicBezTo>
                        <a:cubicBezTo>
                          <a:pt x="5" y="0"/>
                          <a:pt x="0" y="4"/>
                          <a:pt x="0" y="9"/>
                        </a:cubicBezTo>
                        <a:cubicBezTo>
                          <a:pt x="0" y="14"/>
                          <a:pt x="5" y="18"/>
                          <a:pt x="10" y="18"/>
                        </a:cubicBezTo>
                        <a:cubicBezTo>
                          <a:pt x="219" y="18"/>
                          <a:pt x="219" y="18"/>
                          <a:pt x="219" y="18"/>
                        </a:cubicBezTo>
                        <a:cubicBezTo>
                          <a:pt x="224" y="18"/>
                          <a:pt x="228" y="14"/>
                          <a:pt x="228" y="9"/>
                        </a:cubicBezTo>
                        <a:cubicBezTo>
                          <a:pt x="228" y="4"/>
                          <a:pt x="224" y="0"/>
                          <a:pt x="219" y="0"/>
                        </a:cubicBezTo>
                        <a:close/>
                        <a:moveTo>
                          <a:pt x="127" y="9"/>
                        </a:moveTo>
                        <a:cubicBezTo>
                          <a:pt x="100" y="9"/>
                          <a:pt x="100" y="9"/>
                          <a:pt x="100" y="9"/>
                        </a:cubicBezTo>
                        <a:cubicBezTo>
                          <a:pt x="99" y="9"/>
                          <a:pt x="98" y="7"/>
                          <a:pt x="98" y="6"/>
                        </a:cubicBezTo>
                        <a:cubicBezTo>
                          <a:pt x="98" y="5"/>
                          <a:pt x="99" y="4"/>
                          <a:pt x="100" y="4"/>
                        </a:cubicBezTo>
                        <a:cubicBezTo>
                          <a:pt x="127" y="4"/>
                          <a:pt x="127" y="4"/>
                          <a:pt x="127" y="4"/>
                        </a:cubicBezTo>
                        <a:cubicBezTo>
                          <a:pt x="128" y="4"/>
                          <a:pt x="130" y="5"/>
                          <a:pt x="130" y="6"/>
                        </a:cubicBezTo>
                        <a:cubicBezTo>
                          <a:pt x="130" y="7"/>
                          <a:pt x="128" y="9"/>
                          <a:pt x="127" y="9"/>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 name="Freeform 19"/>
                  <p:cNvSpPr>
                    <a:spLocks noEditPoints="1"/>
                  </p:cNvSpPr>
                  <p:nvPr/>
                </p:nvSpPr>
                <p:spPr bwMode="auto">
                  <a:xfrm>
                    <a:off x="4606926" y="4211638"/>
                    <a:ext cx="758825" cy="468312"/>
                  </a:xfrm>
                  <a:custGeom>
                    <a:avLst/>
                    <a:gdLst>
                      <a:gd name="T0" fmla="*/ 189 w 201"/>
                      <a:gd name="T1" fmla="*/ 0 h 123"/>
                      <a:gd name="T2" fmla="*/ 12 w 201"/>
                      <a:gd name="T3" fmla="*/ 0 h 123"/>
                      <a:gd name="T4" fmla="*/ 0 w 201"/>
                      <a:gd name="T5" fmla="*/ 12 h 123"/>
                      <a:gd name="T6" fmla="*/ 0 w 201"/>
                      <a:gd name="T7" fmla="*/ 111 h 123"/>
                      <a:gd name="T8" fmla="*/ 12 w 201"/>
                      <a:gd name="T9" fmla="*/ 123 h 123"/>
                      <a:gd name="T10" fmla="*/ 189 w 201"/>
                      <a:gd name="T11" fmla="*/ 123 h 123"/>
                      <a:gd name="T12" fmla="*/ 201 w 201"/>
                      <a:gd name="T13" fmla="*/ 111 h 123"/>
                      <a:gd name="T14" fmla="*/ 201 w 201"/>
                      <a:gd name="T15" fmla="*/ 12 h 123"/>
                      <a:gd name="T16" fmla="*/ 189 w 201"/>
                      <a:gd name="T17" fmla="*/ 0 h 123"/>
                      <a:gd name="T18" fmla="*/ 191 w 201"/>
                      <a:gd name="T19" fmla="*/ 106 h 123"/>
                      <a:gd name="T20" fmla="*/ 180 w 201"/>
                      <a:gd name="T21" fmla="*/ 117 h 123"/>
                      <a:gd name="T22" fmla="*/ 21 w 201"/>
                      <a:gd name="T23" fmla="*/ 117 h 123"/>
                      <a:gd name="T24" fmla="*/ 10 w 201"/>
                      <a:gd name="T25" fmla="*/ 106 h 123"/>
                      <a:gd name="T26" fmla="*/ 10 w 201"/>
                      <a:gd name="T27" fmla="*/ 17 h 123"/>
                      <a:gd name="T28" fmla="*/ 21 w 201"/>
                      <a:gd name="T29" fmla="*/ 6 h 123"/>
                      <a:gd name="T30" fmla="*/ 180 w 201"/>
                      <a:gd name="T31" fmla="*/ 6 h 123"/>
                      <a:gd name="T32" fmla="*/ 191 w 201"/>
                      <a:gd name="T33" fmla="*/ 17 h 123"/>
                      <a:gd name="T34" fmla="*/ 191 w 201"/>
                      <a:gd name="T35" fmla="*/ 106 h 123"/>
                      <a:gd name="T36" fmla="*/ 191 w 201"/>
                      <a:gd name="T37" fmla="*/ 10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123">
                        <a:moveTo>
                          <a:pt x="189" y="0"/>
                        </a:moveTo>
                        <a:cubicBezTo>
                          <a:pt x="12" y="0"/>
                          <a:pt x="12" y="0"/>
                          <a:pt x="12" y="0"/>
                        </a:cubicBezTo>
                        <a:cubicBezTo>
                          <a:pt x="6" y="0"/>
                          <a:pt x="0" y="6"/>
                          <a:pt x="0" y="12"/>
                        </a:cubicBezTo>
                        <a:cubicBezTo>
                          <a:pt x="0" y="111"/>
                          <a:pt x="0" y="111"/>
                          <a:pt x="0" y="111"/>
                        </a:cubicBezTo>
                        <a:cubicBezTo>
                          <a:pt x="0" y="117"/>
                          <a:pt x="6" y="123"/>
                          <a:pt x="12" y="123"/>
                        </a:cubicBezTo>
                        <a:cubicBezTo>
                          <a:pt x="189" y="123"/>
                          <a:pt x="189" y="123"/>
                          <a:pt x="189" y="123"/>
                        </a:cubicBezTo>
                        <a:cubicBezTo>
                          <a:pt x="196" y="123"/>
                          <a:pt x="201" y="117"/>
                          <a:pt x="201" y="111"/>
                        </a:cubicBezTo>
                        <a:cubicBezTo>
                          <a:pt x="201" y="12"/>
                          <a:pt x="201" y="12"/>
                          <a:pt x="201" y="12"/>
                        </a:cubicBezTo>
                        <a:cubicBezTo>
                          <a:pt x="201" y="6"/>
                          <a:pt x="196" y="0"/>
                          <a:pt x="189" y="0"/>
                        </a:cubicBezTo>
                        <a:close/>
                        <a:moveTo>
                          <a:pt x="191" y="106"/>
                        </a:moveTo>
                        <a:cubicBezTo>
                          <a:pt x="191" y="112"/>
                          <a:pt x="186" y="117"/>
                          <a:pt x="180" y="117"/>
                        </a:cubicBezTo>
                        <a:cubicBezTo>
                          <a:pt x="21" y="117"/>
                          <a:pt x="21" y="117"/>
                          <a:pt x="21" y="117"/>
                        </a:cubicBezTo>
                        <a:cubicBezTo>
                          <a:pt x="15" y="117"/>
                          <a:pt x="10" y="112"/>
                          <a:pt x="10" y="106"/>
                        </a:cubicBezTo>
                        <a:cubicBezTo>
                          <a:pt x="10" y="17"/>
                          <a:pt x="10" y="17"/>
                          <a:pt x="10" y="17"/>
                        </a:cubicBezTo>
                        <a:cubicBezTo>
                          <a:pt x="10" y="11"/>
                          <a:pt x="15" y="6"/>
                          <a:pt x="21" y="6"/>
                        </a:cubicBezTo>
                        <a:cubicBezTo>
                          <a:pt x="180" y="6"/>
                          <a:pt x="180" y="6"/>
                          <a:pt x="180" y="6"/>
                        </a:cubicBezTo>
                        <a:cubicBezTo>
                          <a:pt x="186" y="6"/>
                          <a:pt x="191" y="11"/>
                          <a:pt x="191" y="17"/>
                        </a:cubicBezTo>
                        <a:cubicBezTo>
                          <a:pt x="191" y="106"/>
                          <a:pt x="191" y="106"/>
                          <a:pt x="191" y="106"/>
                        </a:cubicBezTo>
                        <a:cubicBezTo>
                          <a:pt x="191" y="106"/>
                          <a:pt x="191" y="106"/>
                          <a:pt x="191" y="106"/>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7" name="Freeform 20"/>
                  <p:cNvSpPr>
                    <a:spLocks/>
                  </p:cNvSpPr>
                  <p:nvPr/>
                </p:nvSpPr>
                <p:spPr bwMode="auto">
                  <a:xfrm>
                    <a:off x="4664076" y="4298950"/>
                    <a:ext cx="644525" cy="317500"/>
                  </a:xfrm>
                  <a:custGeom>
                    <a:avLst/>
                    <a:gdLst>
                      <a:gd name="T0" fmla="*/ 170 w 171"/>
                      <a:gd name="T1" fmla="*/ 7 h 83"/>
                      <a:gd name="T2" fmla="*/ 137 w 171"/>
                      <a:gd name="T3" fmla="*/ 42 h 83"/>
                      <a:gd name="T4" fmla="*/ 137 w 171"/>
                      <a:gd name="T5" fmla="*/ 43 h 83"/>
                      <a:gd name="T6" fmla="*/ 137 w 171"/>
                      <a:gd name="T7" fmla="*/ 43 h 83"/>
                      <a:gd name="T8" fmla="*/ 136 w 171"/>
                      <a:gd name="T9" fmla="*/ 43 h 83"/>
                      <a:gd name="T10" fmla="*/ 136 w 171"/>
                      <a:gd name="T11" fmla="*/ 43 h 83"/>
                      <a:gd name="T12" fmla="*/ 135 w 171"/>
                      <a:gd name="T13" fmla="*/ 43 h 83"/>
                      <a:gd name="T14" fmla="*/ 132 w 171"/>
                      <a:gd name="T15" fmla="*/ 43 h 83"/>
                      <a:gd name="T16" fmla="*/ 130 w 171"/>
                      <a:gd name="T17" fmla="*/ 42 h 83"/>
                      <a:gd name="T18" fmla="*/ 116 w 171"/>
                      <a:gd name="T19" fmla="*/ 27 h 83"/>
                      <a:gd name="T20" fmla="*/ 92 w 171"/>
                      <a:gd name="T21" fmla="*/ 62 h 83"/>
                      <a:gd name="T22" fmla="*/ 87 w 171"/>
                      <a:gd name="T23" fmla="*/ 64 h 83"/>
                      <a:gd name="T24" fmla="*/ 84 w 171"/>
                      <a:gd name="T25" fmla="*/ 61 h 83"/>
                      <a:gd name="T26" fmla="*/ 83 w 171"/>
                      <a:gd name="T27" fmla="*/ 61 h 83"/>
                      <a:gd name="T28" fmla="*/ 67 w 171"/>
                      <a:gd name="T29" fmla="*/ 44 h 83"/>
                      <a:gd name="T30" fmla="*/ 7 w 171"/>
                      <a:gd name="T31" fmla="*/ 82 h 83"/>
                      <a:gd name="T32" fmla="*/ 1 w 171"/>
                      <a:gd name="T33" fmla="*/ 81 h 83"/>
                      <a:gd name="T34" fmla="*/ 2 w 171"/>
                      <a:gd name="T35" fmla="*/ 76 h 83"/>
                      <a:gd name="T36" fmla="*/ 65 w 171"/>
                      <a:gd name="T37" fmla="*/ 35 h 83"/>
                      <a:gd name="T38" fmla="*/ 67 w 171"/>
                      <a:gd name="T39" fmla="*/ 35 h 83"/>
                      <a:gd name="T40" fmla="*/ 71 w 171"/>
                      <a:gd name="T41" fmla="*/ 37 h 83"/>
                      <a:gd name="T42" fmla="*/ 88 w 171"/>
                      <a:gd name="T43" fmla="*/ 54 h 83"/>
                      <a:gd name="T44" fmla="*/ 111 w 171"/>
                      <a:gd name="T45" fmla="*/ 20 h 83"/>
                      <a:gd name="T46" fmla="*/ 115 w 171"/>
                      <a:gd name="T47" fmla="*/ 18 h 83"/>
                      <a:gd name="T48" fmla="*/ 120 w 171"/>
                      <a:gd name="T49" fmla="*/ 20 h 83"/>
                      <a:gd name="T50" fmla="*/ 133 w 171"/>
                      <a:gd name="T51" fmla="*/ 34 h 83"/>
                      <a:gd name="T52" fmla="*/ 164 w 171"/>
                      <a:gd name="T53" fmla="*/ 2 h 83"/>
                      <a:gd name="T54" fmla="*/ 170 w 171"/>
                      <a:gd name="T55" fmla="*/ 1 h 83"/>
                      <a:gd name="T56" fmla="*/ 170 w 171"/>
                      <a:gd name="T5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83">
                        <a:moveTo>
                          <a:pt x="170" y="7"/>
                        </a:moveTo>
                        <a:cubicBezTo>
                          <a:pt x="137" y="42"/>
                          <a:pt x="137" y="42"/>
                          <a:pt x="137" y="42"/>
                        </a:cubicBezTo>
                        <a:cubicBezTo>
                          <a:pt x="137" y="43"/>
                          <a:pt x="137" y="43"/>
                          <a:pt x="137" y="43"/>
                        </a:cubicBezTo>
                        <a:cubicBezTo>
                          <a:pt x="137" y="43"/>
                          <a:pt x="137" y="43"/>
                          <a:pt x="137" y="43"/>
                        </a:cubicBezTo>
                        <a:cubicBezTo>
                          <a:pt x="136" y="43"/>
                          <a:pt x="136" y="43"/>
                          <a:pt x="136" y="43"/>
                        </a:cubicBezTo>
                        <a:cubicBezTo>
                          <a:pt x="136" y="43"/>
                          <a:pt x="136" y="43"/>
                          <a:pt x="136" y="43"/>
                        </a:cubicBezTo>
                        <a:cubicBezTo>
                          <a:pt x="135" y="43"/>
                          <a:pt x="135" y="43"/>
                          <a:pt x="135" y="43"/>
                        </a:cubicBezTo>
                        <a:cubicBezTo>
                          <a:pt x="133" y="43"/>
                          <a:pt x="133" y="43"/>
                          <a:pt x="132" y="43"/>
                        </a:cubicBezTo>
                        <a:cubicBezTo>
                          <a:pt x="131" y="43"/>
                          <a:pt x="131" y="43"/>
                          <a:pt x="130" y="42"/>
                        </a:cubicBezTo>
                        <a:cubicBezTo>
                          <a:pt x="116" y="27"/>
                          <a:pt x="116" y="27"/>
                          <a:pt x="116" y="27"/>
                        </a:cubicBezTo>
                        <a:cubicBezTo>
                          <a:pt x="92" y="62"/>
                          <a:pt x="92" y="62"/>
                          <a:pt x="92" y="62"/>
                        </a:cubicBezTo>
                        <a:cubicBezTo>
                          <a:pt x="90" y="65"/>
                          <a:pt x="88" y="65"/>
                          <a:pt x="87" y="64"/>
                        </a:cubicBezTo>
                        <a:cubicBezTo>
                          <a:pt x="86" y="64"/>
                          <a:pt x="86" y="62"/>
                          <a:pt x="84" y="61"/>
                        </a:cubicBezTo>
                        <a:cubicBezTo>
                          <a:pt x="83" y="61"/>
                          <a:pt x="83" y="61"/>
                          <a:pt x="83" y="61"/>
                        </a:cubicBezTo>
                        <a:cubicBezTo>
                          <a:pt x="67" y="44"/>
                          <a:pt x="67" y="44"/>
                          <a:pt x="67" y="44"/>
                        </a:cubicBezTo>
                        <a:cubicBezTo>
                          <a:pt x="7" y="82"/>
                          <a:pt x="7" y="82"/>
                          <a:pt x="7" y="82"/>
                        </a:cubicBezTo>
                        <a:cubicBezTo>
                          <a:pt x="5" y="83"/>
                          <a:pt x="2" y="83"/>
                          <a:pt x="1" y="81"/>
                        </a:cubicBezTo>
                        <a:cubicBezTo>
                          <a:pt x="0" y="79"/>
                          <a:pt x="1" y="77"/>
                          <a:pt x="2" y="76"/>
                        </a:cubicBezTo>
                        <a:cubicBezTo>
                          <a:pt x="65" y="35"/>
                          <a:pt x="65" y="35"/>
                          <a:pt x="65" y="35"/>
                        </a:cubicBezTo>
                        <a:cubicBezTo>
                          <a:pt x="66" y="35"/>
                          <a:pt x="67" y="35"/>
                          <a:pt x="67" y="35"/>
                        </a:cubicBezTo>
                        <a:cubicBezTo>
                          <a:pt x="68" y="35"/>
                          <a:pt x="70" y="35"/>
                          <a:pt x="71" y="37"/>
                        </a:cubicBezTo>
                        <a:cubicBezTo>
                          <a:pt x="88" y="54"/>
                          <a:pt x="88" y="54"/>
                          <a:pt x="88" y="54"/>
                        </a:cubicBezTo>
                        <a:cubicBezTo>
                          <a:pt x="111" y="20"/>
                          <a:pt x="111" y="20"/>
                          <a:pt x="111" y="20"/>
                        </a:cubicBezTo>
                        <a:cubicBezTo>
                          <a:pt x="113" y="18"/>
                          <a:pt x="114" y="18"/>
                          <a:pt x="115" y="18"/>
                        </a:cubicBezTo>
                        <a:cubicBezTo>
                          <a:pt x="116" y="18"/>
                          <a:pt x="119" y="18"/>
                          <a:pt x="120" y="20"/>
                        </a:cubicBezTo>
                        <a:cubicBezTo>
                          <a:pt x="133" y="34"/>
                          <a:pt x="133" y="34"/>
                          <a:pt x="133" y="34"/>
                        </a:cubicBezTo>
                        <a:cubicBezTo>
                          <a:pt x="164" y="2"/>
                          <a:pt x="164" y="2"/>
                          <a:pt x="164" y="2"/>
                        </a:cubicBezTo>
                        <a:cubicBezTo>
                          <a:pt x="165" y="0"/>
                          <a:pt x="168" y="0"/>
                          <a:pt x="170" y="1"/>
                        </a:cubicBezTo>
                        <a:cubicBezTo>
                          <a:pt x="171" y="4"/>
                          <a:pt x="171" y="6"/>
                          <a:pt x="170" y="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8" name="Freeform 21"/>
                  <p:cNvSpPr>
                    <a:spLocks/>
                  </p:cNvSpPr>
                  <p:nvPr/>
                </p:nvSpPr>
                <p:spPr bwMode="auto">
                  <a:xfrm>
                    <a:off x="5302251" y="4051301"/>
                    <a:ext cx="214313" cy="146050"/>
                  </a:xfrm>
                  <a:custGeom>
                    <a:avLst/>
                    <a:gdLst>
                      <a:gd name="T0" fmla="*/ 56 w 57"/>
                      <a:gd name="T1" fmla="*/ 36 h 38"/>
                      <a:gd name="T2" fmla="*/ 53 w 57"/>
                      <a:gd name="T3" fmla="*/ 38 h 38"/>
                      <a:gd name="T4" fmla="*/ 49 w 57"/>
                      <a:gd name="T5" fmla="*/ 31 h 38"/>
                      <a:gd name="T6" fmla="*/ 18 w 57"/>
                      <a:gd name="T7" fmla="*/ 7 h 38"/>
                      <a:gd name="T8" fmla="*/ 10 w 57"/>
                      <a:gd name="T9" fmla="*/ 8 h 38"/>
                      <a:gd name="T10" fmla="*/ 2 w 57"/>
                      <a:gd name="T11" fmla="*/ 4 h 38"/>
                      <a:gd name="T12" fmla="*/ 17 w 57"/>
                      <a:gd name="T13" fmla="*/ 0 h 38"/>
                      <a:gd name="T14" fmla="*/ 40 w 57"/>
                      <a:gd name="T15" fmla="*/ 9 h 38"/>
                      <a:gd name="T16" fmla="*/ 57 w 57"/>
                      <a:gd name="T17" fmla="*/ 35 h 38"/>
                      <a:gd name="T18" fmla="*/ 56 w 57"/>
                      <a:gd name="T19"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8">
                        <a:moveTo>
                          <a:pt x="56" y="36"/>
                        </a:moveTo>
                        <a:cubicBezTo>
                          <a:pt x="56" y="38"/>
                          <a:pt x="54" y="38"/>
                          <a:pt x="53" y="38"/>
                        </a:cubicBezTo>
                        <a:cubicBezTo>
                          <a:pt x="50" y="36"/>
                          <a:pt x="50" y="33"/>
                          <a:pt x="49" y="31"/>
                        </a:cubicBezTo>
                        <a:cubicBezTo>
                          <a:pt x="45" y="20"/>
                          <a:pt x="32" y="8"/>
                          <a:pt x="18" y="7"/>
                        </a:cubicBezTo>
                        <a:cubicBezTo>
                          <a:pt x="16" y="7"/>
                          <a:pt x="13" y="7"/>
                          <a:pt x="10" y="8"/>
                        </a:cubicBezTo>
                        <a:cubicBezTo>
                          <a:pt x="8" y="8"/>
                          <a:pt x="0" y="9"/>
                          <a:pt x="2" y="4"/>
                        </a:cubicBezTo>
                        <a:cubicBezTo>
                          <a:pt x="3" y="0"/>
                          <a:pt x="13" y="1"/>
                          <a:pt x="17" y="0"/>
                        </a:cubicBezTo>
                        <a:cubicBezTo>
                          <a:pt x="25" y="1"/>
                          <a:pt x="31" y="3"/>
                          <a:pt x="40" y="9"/>
                        </a:cubicBezTo>
                        <a:cubicBezTo>
                          <a:pt x="49" y="16"/>
                          <a:pt x="55" y="27"/>
                          <a:pt x="57" y="35"/>
                        </a:cubicBezTo>
                        <a:cubicBezTo>
                          <a:pt x="56" y="35"/>
                          <a:pt x="56" y="35"/>
                          <a:pt x="56" y="36"/>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9" name="Freeform 22"/>
                  <p:cNvSpPr>
                    <a:spLocks/>
                  </p:cNvSpPr>
                  <p:nvPr/>
                </p:nvSpPr>
                <p:spPr bwMode="auto">
                  <a:xfrm>
                    <a:off x="5313363" y="4102100"/>
                    <a:ext cx="146050" cy="117475"/>
                  </a:xfrm>
                  <a:custGeom>
                    <a:avLst/>
                    <a:gdLst>
                      <a:gd name="T0" fmla="*/ 39 w 39"/>
                      <a:gd name="T1" fmla="*/ 25 h 31"/>
                      <a:gd name="T2" fmla="*/ 32 w 39"/>
                      <a:gd name="T3" fmla="*/ 23 h 31"/>
                      <a:gd name="T4" fmla="*/ 22 w 39"/>
                      <a:gd name="T5" fmla="*/ 11 h 31"/>
                      <a:gd name="T6" fmla="*/ 12 w 39"/>
                      <a:gd name="T7" fmla="*/ 8 h 31"/>
                      <a:gd name="T8" fmla="*/ 3 w 39"/>
                      <a:gd name="T9" fmla="*/ 5 h 31"/>
                      <a:gd name="T10" fmla="*/ 23 w 39"/>
                      <a:gd name="T11" fmla="*/ 4 h 31"/>
                      <a:gd name="T12" fmla="*/ 39 w 39"/>
                      <a:gd name="T13" fmla="*/ 24 h 31"/>
                      <a:gd name="T14" fmla="*/ 39 w 39"/>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1">
                        <a:moveTo>
                          <a:pt x="39" y="25"/>
                        </a:moveTo>
                        <a:cubicBezTo>
                          <a:pt x="37" y="31"/>
                          <a:pt x="33" y="26"/>
                          <a:pt x="32" y="23"/>
                        </a:cubicBezTo>
                        <a:cubicBezTo>
                          <a:pt x="30" y="19"/>
                          <a:pt x="29" y="14"/>
                          <a:pt x="22" y="11"/>
                        </a:cubicBezTo>
                        <a:cubicBezTo>
                          <a:pt x="18" y="9"/>
                          <a:pt x="15" y="8"/>
                          <a:pt x="12" y="8"/>
                        </a:cubicBezTo>
                        <a:cubicBezTo>
                          <a:pt x="10" y="8"/>
                          <a:pt x="0" y="10"/>
                          <a:pt x="3" y="5"/>
                        </a:cubicBezTo>
                        <a:cubicBezTo>
                          <a:pt x="5" y="0"/>
                          <a:pt x="19" y="2"/>
                          <a:pt x="23" y="4"/>
                        </a:cubicBezTo>
                        <a:cubicBezTo>
                          <a:pt x="32" y="9"/>
                          <a:pt x="39" y="18"/>
                          <a:pt x="39" y="24"/>
                        </a:cubicBezTo>
                        <a:cubicBezTo>
                          <a:pt x="39" y="25"/>
                          <a:pt x="39" y="25"/>
                          <a:pt x="39" y="2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0" name="Freeform 23"/>
                  <p:cNvSpPr>
                    <a:spLocks/>
                  </p:cNvSpPr>
                  <p:nvPr/>
                </p:nvSpPr>
                <p:spPr bwMode="auto">
                  <a:xfrm>
                    <a:off x="5338763" y="4159250"/>
                    <a:ext cx="68263" cy="57150"/>
                  </a:xfrm>
                  <a:custGeom>
                    <a:avLst/>
                    <a:gdLst>
                      <a:gd name="T0" fmla="*/ 18 w 18"/>
                      <a:gd name="T1" fmla="*/ 12 h 15"/>
                      <a:gd name="T2" fmla="*/ 14 w 18"/>
                      <a:gd name="T3" fmla="*/ 15 h 15"/>
                      <a:gd name="T4" fmla="*/ 9 w 18"/>
                      <a:gd name="T5" fmla="*/ 9 h 15"/>
                      <a:gd name="T6" fmla="*/ 1 w 18"/>
                      <a:gd name="T7" fmla="*/ 8 h 15"/>
                      <a:gd name="T8" fmla="*/ 1 w 18"/>
                      <a:gd name="T9" fmla="*/ 3 h 15"/>
                      <a:gd name="T10" fmla="*/ 14 w 18"/>
                      <a:gd name="T11" fmla="*/ 4 h 15"/>
                      <a:gd name="T12" fmla="*/ 18 w 18"/>
                      <a:gd name="T13" fmla="*/ 12 h 15"/>
                    </a:gdLst>
                    <a:ahLst/>
                    <a:cxnLst>
                      <a:cxn ang="0">
                        <a:pos x="T0" y="T1"/>
                      </a:cxn>
                      <a:cxn ang="0">
                        <a:pos x="T2" y="T3"/>
                      </a:cxn>
                      <a:cxn ang="0">
                        <a:pos x="T4" y="T5"/>
                      </a:cxn>
                      <a:cxn ang="0">
                        <a:pos x="T6" y="T7"/>
                      </a:cxn>
                      <a:cxn ang="0">
                        <a:pos x="T8" y="T9"/>
                      </a:cxn>
                      <a:cxn ang="0">
                        <a:pos x="T10" y="T11"/>
                      </a:cxn>
                      <a:cxn ang="0">
                        <a:pos x="T12" y="T13"/>
                      </a:cxn>
                    </a:cxnLst>
                    <a:rect l="0" t="0" r="r" b="b"/>
                    <a:pathLst>
                      <a:path w="18" h="15">
                        <a:moveTo>
                          <a:pt x="18" y="12"/>
                        </a:moveTo>
                        <a:cubicBezTo>
                          <a:pt x="17" y="13"/>
                          <a:pt x="16" y="15"/>
                          <a:pt x="14" y="15"/>
                        </a:cubicBezTo>
                        <a:cubicBezTo>
                          <a:pt x="10" y="14"/>
                          <a:pt x="12" y="10"/>
                          <a:pt x="9" y="9"/>
                        </a:cubicBezTo>
                        <a:cubicBezTo>
                          <a:pt x="6" y="7"/>
                          <a:pt x="3" y="9"/>
                          <a:pt x="1" y="8"/>
                        </a:cubicBezTo>
                        <a:cubicBezTo>
                          <a:pt x="0" y="7"/>
                          <a:pt x="0" y="5"/>
                          <a:pt x="1" y="3"/>
                        </a:cubicBezTo>
                        <a:cubicBezTo>
                          <a:pt x="3" y="0"/>
                          <a:pt x="9" y="1"/>
                          <a:pt x="14" y="4"/>
                        </a:cubicBezTo>
                        <a:cubicBezTo>
                          <a:pt x="16" y="6"/>
                          <a:pt x="18" y="10"/>
                          <a:pt x="18" y="12"/>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1" name="Oval 24"/>
                  <p:cNvSpPr>
                    <a:spLocks noChangeArrowheads="1"/>
                  </p:cNvSpPr>
                  <p:nvPr/>
                </p:nvSpPr>
                <p:spPr bwMode="auto">
                  <a:xfrm>
                    <a:off x="4327526" y="4211638"/>
                    <a:ext cx="82550" cy="106362"/>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2" name="Oval 25"/>
                  <p:cNvSpPr>
                    <a:spLocks noChangeArrowheads="1"/>
                  </p:cNvSpPr>
                  <p:nvPr/>
                </p:nvSpPr>
                <p:spPr bwMode="auto">
                  <a:xfrm>
                    <a:off x="3979863" y="4211638"/>
                    <a:ext cx="84138" cy="106362"/>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3" name="Freeform 26"/>
                  <p:cNvSpPr>
                    <a:spLocks noEditPoints="1"/>
                  </p:cNvSpPr>
                  <p:nvPr/>
                </p:nvSpPr>
                <p:spPr bwMode="auto">
                  <a:xfrm>
                    <a:off x="4300538" y="4330700"/>
                    <a:ext cx="227013" cy="438150"/>
                  </a:xfrm>
                  <a:custGeom>
                    <a:avLst/>
                    <a:gdLst>
                      <a:gd name="T0" fmla="*/ 3 w 60"/>
                      <a:gd name="T1" fmla="*/ 68 h 115"/>
                      <a:gd name="T2" fmla="*/ 9 w 60"/>
                      <a:gd name="T3" fmla="*/ 68 h 115"/>
                      <a:gd name="T4" fmla="*/ 3 w 60"/>
                      <a:gd name="T5" fmla="*/ 6 h 115"/>
                      <a:gd name="T6" fmla="*/ 1 w 60"/>
                      <a:gd name="T7" fmla="*/ 0 h 115"/>
                      <a:gd name="T8" fmla="*/ 3 w 60"/>
                      <a:gd name="T9" fmla="*/ 0 h 115"/>
                      <a:gd name="T10" fmla="*/ 3 w 60"/>
                      <a:gd name="T11" fmla="*/ 0 h 115"/>
                      <a:gd name="T12" fmla="*/ 9 w 60"/>
                      <a:gd name="T13" fmla="*/ 0 h 115"/>
                      <a:gd name="T14" fmla="*/ 9 w 60"/>
                      <a:gd name="T15" fmla="*/ 0 h 115"/>
                      <a:gd name="T16" fmla="*/ 3 w 60"/>
                      <a:gd name="T17" fmla="*/ 4 h 115"/>
                      <a:gd name="T18" fmla="*/ 9 w 60"/>
                      <a:gd name="T19" fmla="*/ 8 h 115"/>
                      <a:gd name="T20" fmla="*/ 7 w 60"/>
                      <a:gd name="T21" fmla="*/ 12 h 115"/>
                      <a:gd name="T22" fmla="*/ 15 w 60"/>
                      <a:gd name="T23" fmla="*/ 29 h 115"/>
                      <a:gd name="T24" fmla="*/ 17 w 60"/>
                      <a:gd name="T25" fmla="*/ 6 h 115"/>
                      <a:gd name="T26" fmla="*/ 15 w 60"/>
                      <a:gd name="T27" fmla="*/ 4 h 115"/>
                      <a:gd name="T28" fmla="*/ 17 w 60"/>
                      <a:gd name="T29" fmla="*/ 0 h 115"/>
                      <a:gd name="T30" fmla="*/ 20 w 60"/>
                      <a:gd name="T31" fmla="*/ 0 h 115"/>
                      <a:gd name="T32" fmla="*/ 22 w 60"/>
                      <a:gd name="T33" fmla="*/ 4 h 115"/>
                      <a:gd name="T34" fmla="*/ 20 w 60"/>
                      <a:gd name="T35" fmla="*/ 6 h 115"/>
                      <a:gd name="T36" fmla="*/ 22 w 60"/>
                      <a:gd name="T37" fmla="*/ 29 h 115"/>
                      <a:gd name="T38" fmla="*/ 30 w 60"/>
                      <a:gd name="T39" fmla="*/ 12 h 115"/>
                      <a:gd name="T40" fmla="*/ 28 w 60"/>
                      <a:gd name="T41" fmla="*/ 8 h 115"/>
                      <a:gd name="T42" fmla="*/ 34 w 60"/>
                      <a:gd name="T43" fmla="*/ 4 h 115"/>
                      <a:gd name="T44" fmla="*/ 28 w 60"/>
                      <a:gd name="T45" fmla="*/ 0 h 115"/>
                      <a:gd name="T46" fmla="*/ 28 w 60"/>
                      <a:gd name="T47" fmla="*/ 0 h 115"/>
                      <a:gd name="T48" fmla="*/ 34 w 60"/>
                      <a:gd name="T49" fmla="*/ 0 h 115"/>
                      <a:gd name="T50" fmla="*/ 34 w 60"/>
                      <a:gd name="T51" fmla="*/ 0 h 115"/>
                      <a:gd name="T52" fmla="*/ 39 w 60"/>
                      <a:gd name="T53" fmla="*/ 4 h 115"/>
                      <a:gd name="T54" fmla="*/ 58 w 60"/>
                      <a:gd name="T55" fmla="*/ 25 h 115"/>
                      <a:gd name="T56" fmla="*/ 58 w 60"/>
                      <a:gd name="T57" fmla="*/ 25 h 115"/>
                      <a:gd name="T58" fmla="*/ 58 w 60"/>
                      <a:gd name="T59" fmla="*/ 25 h 115"/>
                      <a:gd name="T60" fmla="*/ 60 w 60"/>
                      <a:gd name="T61" fmla="*/ 32 h 115"/>
                      <a:gd name="T62" fmla="*/ 60 w 60"/>
                      <a:gd name="T63" fmla="*/ 32 h 115"/>
                      <a:gd name="T64" fmla="*/ 60 w 60"/>
                      <a:gd name="T65" fmla="*/ 32 h 115"/>
                      <a:gd name="T66" fmla="*/ 60 w 60"/>
                      <a:gd name="T67" fmla="*/ 32 h 115"/>
                      <a:gd name="T68" fmla="*/ 58 w 60"/>
                      <a:gd name="T69" fmla="*/ 32 h 115"/>
                      <a:gd name="T70" fmla="*/ 58 w 60"/>
                      <a:gd name="T71" fmla="*/ 34 h 115"/>
                      <a:gd name="T72" fmla="*/ 58 w 60"/>
                      <a:gd name="T73" fmla="*/ 36 h 115"/>
                      <a:gd name="T74" fmla="*/ 56 w 60"/>
                      <a:gd name="T75" fmla="*/ 38 h 115"/>
                      <a:gd name="T76" fmla="*/ 53 w 60"/>
                      <a:gd name="T77" fmla="*/ 46 h 115"/>
                      <a:gd name="T78" fmla="*/ 47 w 60"/>
                      <a:gd name="T79" fmla="*/ 57 h 115"/>
                      <a:gd name="T80" fmla="*/ 37 w 60"/>
                      <a:gd name="T81" fmla="*/ 53 h 115"/>
                      <a:gd name="T82" fmla="*/ 37 w 60"/>
                      <a:gd name="T83" fmla="*/ 61 h 115"/>
                      <a:gd name="T84" fmla="*/ 37 w 60"/>
                      <a:gd name="T85" fmla="*/ 61 h 115"/>
                      <a:gd name="T86" fmla="*/ 37 w 60"/>
                      <a:gd name="T87" fmla="*/ 61 h 115"/>
                      <a:gd name="T88" fmla="*/ 36 w 60"/>
                      <a:gd name="T89" fmla="*/ 115 h 115"/>
                      <a:gd name="T90" fmla="*/ 18 w 60"/>
                      <a:gd name="T91" fmla="*/ 115 h 115"/>
                      <a:gd name="T92" fmla="*/ 18 w 60"/>
                      <a:gd name="T93" fmla="*/ 61 h 115"/>
                      <a:gd name="T94" fmla="*/ 18 w 60"/>
                      <a:gd name="T95" fmla="*/ 61 h 115"/>
                      <a:gd name="T96" fmla="*/ 17 w 60"/>
                      <a:gd name="T97" fmla="*/ 115 h 115"/>
                      <a:gd name="T98" fmla="*/ 0 w 60"/>
                      <a:gd name="T99" fmla="*/ 115 h 115"/>
                      <a:gd name="T100" fmla="*/ 0 w 60"/>
                      <a:gd name="T101" fmla="*/ 68 h 115"/>
                      <a:gd name="T102" fmla="*/ 3 w 60"/>
                      <a:gd name="T103" fmla="*/ 68 h 115"/>
                      <a:gd name="T104" fmla="*/ 37 w 60"/>
                      <a:gd name="T105" fmla="*/ 40 h 115"/>
                      <a:gd name="T106" fmla="*/ 39 w 60"/>
                      <a:gd name="T107" fmla="*/ 38 h 115"/>
                      <a:gd name="T108" fmla="*/ 43 w 60"/>
                      <a:gd name="T109" fmla="*/ 32 h 115"/>
                      <a:gd name="T110" fmla="*/ 45 w 60"/>
                      <a:gd name="T111" fmla="*/ 31 h 115"/>
                      <a:gd name="T112" fmla="*/ 37 w 60"/>
                      <a:gd name="T113" fmla="*/ 21 h 115"/>
                      <a:gd name="T114" fmla="*/ 37 w 60"/>
                      <a:gd name="T115" fmla="*/ 4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115">
                        <a:moveTo>
                          <a:pt x="3" y="68"/>
                        </a:moveTo>
                        <a:cubicBezTo>
                          <a:pt x="9" y="68"/>
                          <a:pt x="9" y="68"/>
                          <a:pt x="9" y="68"/>
                        </a:cubicBezTo>
                        <a:cubicBezTo>
                          <a:pt x="3" y="6"/>
                          <a:pt x="3" y="6"/>
                          <a:pt x="3" y="6"/>
                        </a:cubicBezTo>
                        <a:cubicBezTo>
                          <a:pt x="3" y="4"/>
                          <a:pt x="3" y="2"/>
                          <a:pt x="1" y="0"/>
                        </a:cubicBezTo>
                        <a:cubicBezTo>
                          <a:pt x="1" y="0"/>
                          <a:pt x="1" y="0"/>
                          <a:pt x="3" y="0"/>
                        </a:cubicBezTo>
                        <a:cubicBezTo>
                          <a:pt x="3" y="0"/>
                          <a:pt x="3" y="0"/>
                          <a:pt x="3" y="0"/>
                        </a:cubicBezTo>
                        <a:cubicBezTo>
                          <a:pt x="5" y="0"/>
                          <a:pt x="7" y="0"/>
                          <a:pt x="9" y="0"/>
                        </a:cubicBezTo>
                        <a:cubicBezTo>
                          <a:pt x="9" y="0"/>
                          <a:pt x="9" y="0"/>
                          <a:pt x="9" y="0"/>
                        </a:cubicBezTo>
                        <a:cubicBezTo>
                          <a:pt x="3" y="4"/>
                          <a:pt x="3" y="4"/>
                          <a:pt x="3" y="4"/>
                        </a:cubicBezTo>
                        <a:cubicBezTo>
                          <a:pt x="9" y="8"/>
                          <a:pt x="9" y="8"/>
                          <a:pt x="9" y="8"/>
                        </a:cubicBezTo>
                        <a:cubicBezTo>
                          <a:pt x="7" y="12"/>
                          <a:pt x="7" y="12"/>
                          <a:pt x="7" y="12"/>
                        </a:cubicBezTo>
                        <a:cubicBezTo>
                          <a:pt x="15" y="29"/>
                          <a:pt x="15" y="29"/>
                          <a:pt x="15" y="29"/>
                        </a:cubicBezTo>
                        <a:cubicBezTo>
                          <a:pt x="17" y="6"/>
                          <a:pt x="17" y="6"/>
                          <a:pt x="17" y="6"/>
                        </a:cubicBezTo>
                        <a:cubicBezTo>
                          <a:pt x="15" y="4"/>
                          <a:pt x="15" y="4"/>
                          <a:pt x="15" y="4"/>
                        </a:cubicBezTo>
                        <a:cubicBezTo>
                          <a:pt x="17" y="0"/>
                          <a:pt x="17" y="0"/>
                          <a:pt x="17" y="0"/>
                        </a:cubicBezTo>
                        <a:cubicBezTo>
                          <a:pt x="20" y="0"/>
                          <a:pt x="20" y="0"/>
                          <a:pt x="20" y="0"/>
                        </a:cubicBezTo>
                        <a:cubicBezTo>
                          <a:pt x="22" y="4"/>
                          <a:pt x="22" y="4"/>
                          <a:pt x="22" y="4"/>
                        </a:cubicBezTo>
                        <a:cubicBezTo>
                          <a:pt x="20" y="6"/>
                          <a:pt x="20" y="6"/>
                          <a:pt x="20" y="6"/>
                        </a:cubicBezTo>
                        <a:cubicBezTo>
                          <a:pt x="22" y="29"/>
                          <a:pt x="22" y="29"/>
                          <a:pt x="22" y="29"/>
                        </a:cubicBezTo>
                        <a:cubicBezTo>
                          <a:pt x="30" y="12"/>
                          <a:pt x="30" y="12"/>
                          <a:pt x="30" y="12"/>
                        </a:cubicBezTo>
                        <a:cubicBezTo>
                          <a:pt x="28" y="8"/>
                          <a:pt x="28" y="8"/>
                          <a:pt x="28" y="8"/>
                        </a:cubicBezTo>
                        <a:cubicBezTo>
                          <a:pt x="34" y="4"/>
                          <a:pt x="34" y="4"/>
                          <a:pt x="34" y="4"/>
                        </a:cubicBezTo>
                        <a:cubicBezTo>
                          <a:pt x="28" y="0"/>
                          <a:pt x="28" y="0"/>
                          <a:pt x="28" y="0"/>
                        </a:cubicBezTo>
                        <a:cubicBezTo>
                          <a:pt x="28" y="0"/>
                          <a:pt x="28" y="0"/>
                          <a:pt x="28" y="0"/>
                        </a:cubicBezTo>
                        <a:cubicBezTo>
                          <a:pt x="30" y="0"/>
                          <a:pt x="32" y="0"/>
                          <a:pt x="34" y="0"/>
                        </a:cubicBezTo>
                        <a:cubicBezTo>
                          <a:pt x="34" y="0"/>
                          <a:pt x="34" y="0"/>
                          <a:pt x="34" y="0"/>
                        </a:cubicBezTo>
                        <a:cubicBezTo>
                          <a:pt x="36" y="0"/>
                          <a:pt x="37" y="2"/>
                          <a:pt x="39" y="4"/>
                        </a:cubicBezTo>
                        <a:cubicBezTo>
                          <a:pt x="58" y="25"/>
                          <a:pt x="58" y="25"/>
                          <a:pt x="58" y="25"/>
                        </a:cubicBezTo>
                        <a:cubicBezTo>
                          <a:pt x="58" y="25"/>
                          <a:pt x="58" y="25"/>
                          <a:pt x="58" y="25"/>
                        </a:cubicBezTo>
                        <a:cubicBezTo>
                          <a:pt x="58" y="25"/>
                          <a:pt x="58" y="25"/>
                          <a:pt x="58" y="25"/>
                        </a:cubicBezTo>
                        <a:cubicBezTo>
                          <a:pt x="60" y="40"/>
                          <a:pt x="58" y="29"/>
                          <a:pt x="60" y="32"/>
                        </a:cubicBezTo>
                        <a:cubicBezTo>
                          <a:pt x="60" y="32"/>
                          <a:pt x="60" y="32"/>
                          <a:pt x="60" y="32"/>
                        </a:cubicBezTo>
                        <a:cubicBezTo>
                          <a:pt x="60" y="32"/>
                          <a:pt x="60" y="32"/>
                          <a:pt x="60" y="32"/>
                        </a:cubicBezTo>
                        <a:cubicBezTo>
                          <a:pt x="60" y="32"/>
                          <a:pt x="60" y="32"/>
                          <a:pt x="60" y="32"/>
                        </a:cubicBezTo>
                        <a:cubicBezTo>
                          <a:pt x="58" y="32"/>
                          <a:pt x="58" y="32"/>
                          <a:pt x="58" y="32"/>
                        </a:cubicBezTo>
                        <a:cubicBezTo>
                          <a:pt x="58" y="34"/>
                          <a:pt x="58" y="34"/>
                          <a:pt x="58" y="34"/>
                        </a:cubicBezTo>
                        <a:cubicBezTo>
                          <a:pt x="58" y="36"/>
                          <a:pt x="58" y="36"/>
                          <a:pt x="58" y="36"/>
                        </a:cubicBezTo>
                        <a:cubicBezTo>
                          <a:pt x="56" y="38"/>
                          <a:pt x="56" y="38"/>
                          <a:pt x="56" y="38"/>
                        </a:cubicBezTo>
                        <a:cubicBezTo>
                          <a:pt x="53" y="46"/>
                          <a:pt x="53" y="46"/>
                          <a:pt x="53" y="46"/>
                        </a:cubicBezTo>
                        <a:cubicBezTo>
                          <a:pt x="47" y="57"/>
                          <a:pt x="47" y="57"/>
                          <a:pt x="47" y="57"/>
                        </a:cubicBezTo>
                        <a:cubicBezTo>
                          <a:pt x="43" y="57"/>
                          <a:pt x="41" y="55"/>
                          <a:pt x="37" y="53"/>
                        </a:cubicBezTo>
                        <a:cubicBezTo>
                          <a:pt x="37" y="55"/>
                          <a:pt x="37" y="59"/>
                          <a:pt x="37" y="61"/>
                        </a:cubicBezTo>
                        <a:cubicBezTo>
                          <a:pt x="37" y="61"/>
                          <a:pt x="37" y="61"/>
                          <a:pt x="37" y="61"/>
                        </a:cubicBezTo>
                        <a:cubicBezTo>
                          <a:pt x="37" y="61"/>
                          <a:pt x="37" y="61"/>
                          <a:pt x="37" y="61"/>
                        </a:cubicBezTo>
                        <a:cubicBezTo>
                          <a:pt x="36" y="115"/>
                          <a:pt x="36" y="115"/>
                          <a:pt x="36" y="115"/>
                        </a:cubicBezTo>
                        <a:cubicBezTo>
                          <a:pt x="18" y="115"/>
                          <a:pt x="18" y="115"/>
                          <a:pt x="18" y="115"/>
                        </a:cubicBezTo>
                        <a:cubicBezTo>
                          <a:pt x="18" y="100"/>
                          <a:pt x="18" y="72"/>
                          <a:pt x="18" y="61"/>
                        </a:cubicBezTo>
                        <a:cubicBezTo>
                          <a:pt x="18" y="61"/>
                          <a:pt x="18" y="61"/>
                          <a:pt x="18" y="61"/>
                        </a:cubicBezTo>
                        <a:cubicBezTo>
                          <a:pt x="17" y="115"/>
                          <a:pt x="17" y="115"/>
                          <a:pt x="17" y="115"/>
                        </a:cubicBezTo>
                        <a:cubicBezTo>
                          <a:pt x="0" y="115"/>
                          <a:pt x="0" y="115"/>
                          <a:pt x="0" y="115"/>
                        </a:cubicBezTo>
                        <a:cubicBezTo>
                          <a:pt x="0" y="102"/>
                          <a:pt x="0" y="81"/>
                          <a:pt x="0" y="68"/>
                        </a:cubicBezTo>
                        <a:cubicBezTo>
                          <a:pt x="1" y="68"/>
                          <a:pt x="3" y="68"/>
                          <a:pt x="3" y="68"/>
                        </a:cubicBezTo>
                        <a:close/>
                        <a:moveTo>
                          <a:pt x="37" y="40"/>
                        </a:moveTo>
                        <a:cubicBezTo>
                          <a:pt x="39" y="38"/>
                          <a:pt x="39" y="38"/>
                          <a:pt x="39" y="38"/>
                        </a:cubicBezTo>
                        <a:cubicBezTo>
                          <a:pt x="43" y="32"/>
                          <a:pt x="43" y="32"/>
                          <a:pt x="43" y="32"/>
                        </a:cubicBezTo>
                        <a:cubicBezTo>
                          <a:pt x="45" y="31"/>
                          <a:pt x="45" y="31"/>
                          <a:pt x="45" y="31"/>
                        </a:cubicBezTo>
                        <a:cubicBezTo>
                          <a:pt x="37" y="21"/>
                          <a:pt x="37" y="21"/>
                          <a:pt x="37" y="21"/>
                        </a:cubicBezTo>
                        <a:cubicBezTo>
                          <a:pt x="37" y="29"/>
                          <a:pt x="37" y="34"/>
                          <a:pt x="37" y="4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4" name="Freeform 27"/>
                  <p:cNvSpPr>
                    <a:spLocks/>
                  </p:cNvSpPr>
                  <p:nvPr/>
                </p:nvSpPr>
                <p:spPr bwMode="auto">
                  <a:xfrm>
                    <a:off x="3900488" y="4330700"/>
                    <a:ext cx="200025" cy="438150"/>
                  </a:xfrm>
                  <a:custGeom>
                    <a:avLst/>
                    <a:gdLst>
                      <a:gd name="T0" fmla="*/ 0 w 53"/>
                      <a:gd name="T1" fmla="*/ 34 h 115"/>
                      <a:gd name="T2" fmla="*/ 0 w 53"/>
                      <a:gd name="T3" fmla="*/ 34 h 115"/>
                      <a:gd name="T4" fmla="*/ 0 w 53"/>
                      <a:gd name="T5" fmla="*/ 34 h 115"/>
                      <a:gd name="T6" fmla="*/ 0 w 53"/>
                      <a:gd name="T7" fmla="*/ 34 h 115"/>
                      <a:gd name="T8" fmla="*/ 0 w 53"/>
                      <a:gd name="T9" fmla="*/ 32 h 115"/>
                      <a:gd name="T10" fmla="*/ 9 w 53"/>
                      <a:gd name="T11" fmla="*/ 6 h 115"/>
                      <a:gd name="T12" fmla="*/ 17 w 53"/>
                      <a:gd name="T13" fmla="*/ 0 h 115"/>
                      <a:gd name="T14" fmla="*/ 17 w 53"/>
                      <a:gd name="T15" fmla="*/ 0 h 115"/>
                      <a:gd name="T16" fmla="*/ 23 w 53"/>
                      <a:gd name="T17" fmla="*/ 0 h 115"/>
                      <a:gd name="T18" fmla="*/ 23 w 53"/>
                      <a:gd name="T19" fmla="*/ 0 h 115"/>
                      <a:gd name="T20" fmla="*/ 17 w 53"/>
                      <a:gd name="T21" fmla="*/ 4 h 115"/>
                      <a:gd name="T22" fmla="*/ 23 w 53"/>
                      <a:gd name="T23" fmla="*/ 8 h 115"/>
                      <a:gd name="T24" fmla="*/ 21 w 53"/>
                      <a:gd name="T25" fmla="*/ 12 h 115"/>
                      <a:gd name="T26" fmla="*/ 28 w 53"/>
                      <a:gd name="T27" fmla="*/ 29 h 115"/>
                      <a:gd name="T28" fmla="*/ 28 w 53"/>
                      <a:gd name="T29" fmla="*/ 6 h 115"/>
                      <a:gd name="T30" fmla="*/ 28 w 53"/>
                      <a:gd name="T31" fmla="*/ 4 h 115"/>
                      <a:gd name="T32" fmla="*/ 30 w 53"/>
                      <a:gd name="T33" fmla="*/ 0 h 115"/>
                      <a:gd name="T34" fmla="*/ 34 w 53"/>
                      <a:gd name="T35" fmla="*/ 0 h 115"/>
                      <a:gd name="T36" fmla="*/ 36 w 53"/>
                      <a:gd name="T37" fmla="*/ 4 h 115"/>
                      <a:gd name="T38" fmla="*/ 34 w 53"/>
                      <a:gd name="T39" fmla="*/ 6 h 115"/>
                      <a:gd name="T40" fmla="*/ 36 w 53"/>
                      <a:gd name="T41" fmla="*/ 29 h 115"/>
                      <a:gd name="T42" fmla="*/ 44 w 53"/>
                      <a:gd name="T43" fmla="*/ 12 h 115"/>
                      <a:gd name="T44" fmla="*/ 40 w 53"/>
                      <a:gd name="T45" fmla="*/ 8 h 115"/>
                      <a:gd name="T46" fmla="*/ 47 w 53"/>
                      <a:gd name="T47" fmla="*/ 4 h 115"/>
                      <a:gd name="T48" fmla="*/ 42 w 53"/>
                      <a:gd name="T49" fmla="*/ 0 h 115"/>
                      <a:gd name="T50" fmla="*/ 42 w 53"/>
                      <a:gd name="T51" fmla="*/ 0 h 115"/>
                      <a:gd name="T52" fmla="*/ 47 w 53"/>
                      <a:gd name="T53" fmla="*/ 0 h 115"/>
                      <a:gd name="T54" fmla="*/ 47 w 53"/>
                      <a:gd name="T55" fmla="*/ 0 h 115"/>
                      <a:gd name="T56" fmla="*/ 53 w 53"/>
                      <a:gd name="T57" fmla="*/ 2 h 115"/>
                      <a:gd name="T58" fmla="*/ 51 w 53"/>
                      <a:gd name="T59" fmla="*/ 6 h 115"/>
                      <a:gd name="T60" fmla="*/ 47 w 53"/>
                      <a:gd name="T61" fmla="*/ 68 h 115"/>
                      <a:gd name="T62" fmla="*/ 49 w 53"/>
                      <a:gd name="T63" fmla="*/ 68 h 115"/>
                      <a:gd name="T64" fmla="*/ 49 w 53"/>
                      <a:gd name="T65" fmla="*/ 115 h 115"/>
                      <a:gd name="T66" fmla="*/ 32 w 53"/>
                      <a:gd name="T67" fmla="*/ 115 h 115"/>
                      <a:gd name="T68" fmla="*/ 32 w 53"/>
                      <a:gd name="T69" fmla="*/ 61 h 115"/>
                      <a:gd name="T70" fmla="*/ 32 w 53"/>
                      <a:gd name="T71" fmla="*/ 61 h 115"/>
                      <a:gd name="T72" fmla="*/ 30 w 53"/>
                      <a:gd name="T73" fmla="*/ 115 h 115"/>
                      <a:gd name="T74" fmla="*/ 13 w 53"/>
                      <a:gd name="T75" fmla="*/ 115 h 115"/>
                      <a:gd name="T76" fmla="*/ 13 w 53"/>
                      <a:gd name="T77" fmla="*/ 63 h 115"/>
                      <a:gd name="T78" fmla="*/ 11 w 53"/>
                      <a:gd name="T79" fmla="*/ 64 h 115"/>
                      <a:gd name="T80" fmla="*/ 6 w 53"/>
                      <a:gd name="T81" fmla="*/ 51 h 115"/>
                      <a:gd name="T82" fmla="*/ 2 w 53"/>
                      <a:gd name="T83" fmla="*/ 46 h 115"/>
                      <a:gd name="T84" fmla="*/ 2 w 53"/>
                      <a:gd name="T85" fmla="*/ 42 h 115"/>
                      <a:gd name="T86" fmla="*/ 0 w 53"/>
                      <a:gd name="T87" fmla="*/ 40 h 115"/>
                      <a:gd name="T88" fmla="*/ 0 w 53"/>
                      <a:gd name="T89" fmla="*/ 40 h 115"/>
                      <a:gd name="T90" fmla="*/ 0 w 53"/>
                      <a:gd name="T91" fmla="*/ 40 h 115"/>
                      <a:gd name="T92" fmla="*/ 0 w 53"/>
                      <a:gd name="T93" fmla="*/ 40 h 115"/>
                      <a:gd name="T94" fmla="*/ 0 w 53"/>
                      <a:gd name="T95"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 h="115">
                        <a:moveTo>
                          <a:pt x="0" y="34"/>
                        </a:moveTo>
                        <a:cubicBezTo>
                          <a:pt x="0" y="34"/>
                          <a:pt x="0" y="34"/>
                          <a:pt x="0" y="34"/>
                        </a:cubicBezTo>
                        <a:cubicBezTo>
                          <a:pt x="0" y="34"/>
                          <a:pt x="0" y="34"/>
                          <a:pt x="0" y="34"/>
                        </a:cubicBezTo>
                        <a:cubicBezTo>
                          <a:pt x="0" y="34"/>
                          <a:pt x="0" y="34"/>
                          <a:pt x="0" y="34"/>
                        </a:cubicBezTo>
                        <a:cubicBezTo>
                          <a:pt x="0" y="32"/>
                          <a:pt x="0" y="32"/>
                          <a:pt x="0" y="32"/>
                        </a:cubicBezTo>
                        <a:cubicBezTo>
                          <a:pt x="9" y="6"/>
                          <a:pt x="9" y="6"/>
                          <a:pt x="9" y="6"/>
                        </a:cubicBezTo>
                        <a:cubicBezTo>
                          <a:pt x="11" y="2"/>
                          <a:pt x="13" y="0"/>
                          <a:pt x="17" y="0"/>
                        </a:cubicBezTo>
                        <a:cubicBezTo>
                          <a:pt x="17" y="0"/>
                          <a:pt x="17" y="0"/>
                          <a:pt x="17" y="0"/>
                        </a:cubicBezTo>
                        <a:cubicBezTo>
                          <a:pt x="19" y="0"/>
                          <a:pt x="21" y="0"/>
                          <a:pt x="23" y="0"/>
                        </a:cubicBezTo>
                        <a:cubicBezTo>
                          <a:pt x="23" y="0"/>
                          <a:pt x="23" y="0"/>
                          <a:pt x="23" y="0"/>
                        </a:cubicBezTo>
                        <a:cubicBezTo>
                          <a:pt x="17" y="4"/>
                          <a:pt x="17" y="4"/>
                          <a:pt x="17" y="4"/>
                        </a:cubicBezTo>
                        <a:cubicBezTo>
                          <a:pt x="23" y="8"/>
                          <a:pt x="23" y="8"/>
                          <a:pt x="23" y="8"/>
                        </a:cubicBezTo>
                        <a:cubicBezTo>
                          <a:pt x="21" y="12"/>
                          <a:pt x="21" y="12"/>
                          <a:pt x="21" y="12"/>
                        </a:cubicBezTo>
                        <a:cubicBezTo>
                          <a:pt x="28" y="29"/>
                          <a:pt x="28" y="29"/>
                          <a:pt x="28" y="29"/>
                        </a:cubicBezTo>
                        <a:cubicBezTo>
                          <a:pt x="28" y="6"/>
                          <a:pt x="28" y="6"/>
                          <a:pt x="28" y="6"/>
                        </a:cubicBezTo>
                        <a:cubicBezTo>
                          <a:pt x="28" y="4"/>
                          <a:pt x="28" y="4"/>
                          <a:pt x="28" y="4"/>
                        </a:cubicBezTo>
                        <a:cubicBezTo>
                          <a:pt x="30" y="0"/>
                          <a:pt x="30" y="0"/>
                          <a:pt x="30" y="0"/>
                        </a:cubicBezTo>
                        <a:cubicBezTo>
                          <a:pt x="34" y="0"/>
                          <a:pt x="34" y="0"/>
                          <a:pt x="34" y="0"/>
                        </a:cubicBezTo>
                        <a:cubicBezTo>
                          <a:pt x="36" y="4"/>
                          <a:pt x="36" y="4"/>
                          <a:pt x="36" y="4"/>
                        </a:cubicBezTo>
                        <a:cubicBezTo>
                          <a:pt x="34" y="6"/>
                          <a:pt x="34" y="6"/>
                          <a:pt x="34" y="6"/>
                        </a:cubicBezTo>
                        <a:cubicBezTo>
                          <a:pt x="36" y="29"/>
                          <a:pt x="36" y="29"/>
                          <a:pt x="36" y="29"/>
                        </a:cubicBezTo>
                        <a:cubicBezTo>
                          <a:pt x="44" y="12"/>
                          <a:pt x="44" y="12"/>
                          <a:pt x="44" y="12"/>
                        </a:cubicBezTo>
                        <a:cubicBezTo>
                          <a:pt x="40" y="8"/>
                          <a:pt x="40" y="8"/>
                          <a:pt x="40" y="8"/>
                        </a:cubicBezTo>
                        <a:cubicBezTo>
                          <a:pt x="47" y="4"/>
                          <a:pt x="47" y="4"/>
                          <a:pt x="47" y="4"/>
                        </a:cubicBezTo>
                        <a:cubicBezTo>
                          <a:pt x="42" y="0"/>
                          <a:pt x="42" y="0"/>
                          <a:pt x="42" y="0"/>
                        </a:cubicBezTo>
                        <a:cubicBezTo>
                          <a:pt x="42" y="0"/>
                          <a:pt x="42" y="0"/>
                          <a:pt x="42" y="0"/>
                        </a:cubicBezTo>
                        <a:cubicBezTo>
                          <a:pt x="44" y="0"/>
                          <a:pt x="46" y="0"/>
                          <a:pt x="47" y="0"/>
                        </a:cubicBezTo>
                        <a:cubicBezTo>
                          <a:pt x="47" y="0"/>
                          <a:pt x="47" y="0"/>
                          <a:pt x="47" y="0"/>
                        </a:cubicBezTo>
                        <a:cubicBezTo>
                          <a:pt x="49" y="0"/>
                          <a:pt x="51" y="2"/>
                          <a:pt x="53" y="2"/>
                        </a:cubicBezTo>
                        <a:cubicBezTo>
                          <a:pt x="51" y="4"/>
                          <a:pt x="51" y="4"/>
                          <a:pt x="51" y="6"/>
                        </a:cubicBezTo>
                        <a:cubicBezTo>
                          <a:pt x="47" y="68"/>
                          <a:pt x="47" y="68"/>
                          <a:pt x="47" y="68"/>
                        </a:cubicBezTo>
                        <a:cubicBezTo>
                          <a:pt x="49" y="68"/>
                          <a:pt x="49" y="68"/>
                          <a:pt x="49" y="68"/>
                        </a:cubicBezTo>
                        <a:cubicBezTo>
                          <a:pt x="49" y="115"/>
                          <a:pt x="49" y="115"/>
                          <a:pt x="49" y="115"/>
                        </a:cubicBezTo>
                        <a:cubicBezTo>
                          <a:pt x="32" y="115"/>
                          <a:pt x="32" y="115"/>
                          <a:pt x="32" y="115"/>
                        </a:cubicBezTo>
                        <a:cubicBezTo>
                          <a:pt x="32" y="100"/>
                          <a:pt x="32" y="72"/>
                          <a:pt x="32" y="61"/>
                        </a:cubicBezTo>
                        <a:cubicBezTo>
                          <a:pt x="32" y="61"/>
                          <a:pt x="32" y="61"/>
                          <a:pt x="32" y="61"/>
                        </a:cubicBezTo>
                        <a:cubicBezTo>
                          <a:pt x="30" y="115"/>
                          <a:pt x="30" y="115"/>
                          <a:pt x="30" y="115"/>
                        </a:cubicBezTo>
                        <a:cubicBezTo>
                          <a:pt x="13" y="115"/>
                          <a:pt x="13" y="115"/>
                          <a:pt x="13" y="115"/>
                        </a:cubicBezTo>
                        <a:cubicBezTo>
                          <a:pt x="13" y="100"/>
                          <a:pt x="13" y="76"/>
                          <a:pt x="13" y="63"/>
                        </a:cubicBezTo>
                        <a:cubicBezTo>
                          <a:pt x="13" y="64"/>
                          <a:pt x="11" y="64"/>
                          <a:pt x="11" y="64"/>
                        </a:cubicBezTo>
                        <a:cubicBezTo>
                          <a:pt x="6" y="51"/>
                          <a:pt x="6" y="51"/>
                          <a:pt x="6" y="51"/>
                        </a:cubicBezTo>
                        <a:cubicBezTo>
                          <a:pt x="2" y="46"/>
                          <a:pt x="2" y="46"/>
                          <a:pt x="2" y="46"/>
                        </a:cubicBezTo>
                        <a:cubicBezTo>
                          <a:pt x="2" y="42"/>
                          <a:pt x="2" y="42"/>
                          <a:pt x="2" y="42"/>
                        </a:cubicBezTo>
                        <a:cubicBezTo>
                          <a:pt x="0" y="40"/>
                          <a:pt x="0" y="40"/>
                          <a:pt x="0" y="40"/>
                        </a:cubicBezTo>
                        <a:cubicBezTo>
                          <a:pt x="0" y="40"/>
                          <a:pt x="0" y="40"/>
                          <a:pt x="0" y="40"/>
                        </a:cubicBezTo>
                        <a:cubicBezTo>
                          <a:pt x="0" y="40"/>
                          <a:pt x="0" y="40"/>
                          <a:pt x="0" y="40"/>
                        </a:cubicBezTo>
                        <a:cubicBezTo>
                          <a:pt x="0" y="40"/>
                          <a:pt x="0" y="40"/>
                          <a:pt x="0" y="40"/>
                        </a:cubicBezTo>
                        <a:cubicBezTo>
                          <a:pt x="0" y="36"/>
                          <a:pt x="0" y="44"/>
                          <a:pt x="0" y="34"/>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5" name="Oval 28"/>
                  <p:cNvSpPr>
                    <a:spLocks noChangeArrowheads="1"/>
                  </p:cNvSpPr>
                  <p:nvPr/>
                </p:nvSpPr>
                <p:spPr bwMode="auto">
                  <a:xfrm>
                    <a:off x="4157663" y="4197350"/>
                    <a:ext cx="93663" cy="114300"/>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6" name="Freeform 29"/>
                  <p:cNvSpPr>
                    <a:spLocks/>
                  </p:cNvSpPr>
                  <p:nvPr/>
                </p:nvSpPr>
                <p:spPr bwMode="auto">
                  <a:xfrm>
                    <a:off x="4094163" y="4325938"/>
                    <a:ext cx="217488" cy="481012"/>
                  </a:xfrm>
                  <a:custGeom>
                    <a:avLst/>
                    <a:gdLst>
                      <a:gd name="T0" fmla="*/ 12 w 58"/>
                      <a:gd name="T1" fmla="*/ 0 h 126"/>
                      <a:gd name="T2" fmla="*/ 13 w 58"/>
                      <a:gd name="T3" fmla="*/ 0 h 126"/>
                      <a:gd name="T4" fmla="*/ 19 w 58"/>
                      <a:gd name="T5" fmla="*/ 0 h 126"/>
                      <a:gd name="T6" fmla="*/ 19 w 58"/>
                      <a:gd name="T7" fmla="*/ 0 h 126"/>
                      <a:gd name="T8" fmla="*/ 13 w 58"/>
                      <a:gd name="T9" fmla="*/ 3 h 126"/>
                      <a:gd name="T10" fmla="*/ 21 w 58"/>
                      <a:gd name="T11" fmla="*/ 7 h 126"/>
                      <a:gd name="T12" fmla="*/ 17 w 58"/>
                      <a:gd name="T13" fmla="*/ 13 h 126"/>
                      <a:gd name="T14" fmla="*/ 25 w 58"/>
                      <a:gd name="T15" fmla="*/ 30 h 126"/>
                      <a:gd name="T16" fmla="*/ 26 w 58"/>
                      <a:gd name="T17" fmla="*/ 5 h 126"/>
                      <a:gd name="T18" fmla="*/ 25 w 58"/>
                      <a:gd name="T19" fmla="*/ 3 h 126"/>
                      <a:gd name="T20" fmla="*/ 26 w 58"/>
                      <a:gd name="T21" fmla="*/ 0 h 126"/>
                      <a:gd name="T22" fmla="*/ 32 w 58"/>
                      <a:gd name="T23" fmla="*/ 0 h 126"/>
                      <a:gd name="T24" fmla="*/ 34 w 58"/>
                      <a:gd name="T25" fmla="*/ 3 h 126"/>
                      <a:gd name="T26" fmla="*/ 32 w 58"/>
                      <a:gd name="T27" fmla="*/ 5 h 126"/>
                      <a:gd name="T28" fmla="*/ 34 w 58"/>
                      <a:gd name="T29" fmla="*/ 30 h 126"/>
                      <a:gd name="T30" fmla="*/ 41 w 58"/>
                      <a:gd name="T31" fmla="*/ 13 h 126"/>
                      <a:gd name="T32" fmla="*/ 40 w 58"/>
                      <a:gd name="T33" fmla="*/ 7 h 126"/>
                      <a:gd name="T34" fmla="*/ 45 w 58"/>
                      <a:gd name="T35" fmla="*/ 3 h 126"/>
                      <a:gd name="T36" fmla="*/ 40 w 58"/>
                      <a:gd name="T37" fmla="*/ 0 h 126"/>
                      <a:gd name="T38" fmla="*/ 40 w 58"/>
                      <a:gd name="T39" fmla="*/ 0 h 126"/>
                      <a:gd name="T40" fmla="*/ 45 w 58"/>
                      <a:gd name="T41" fmla="*/ 0 h 126"/>
                      <a:gd name="T42" fmla="*/ 47 w 58"/>
                      <a:gd name="T43" fmla="*/ 0 h 126"/>
                      <a:gd name="T44" fmla="*/ 53 w 58"/>
                      <a:gd name="T45" fmla="*/ 7 h 126"/>
                      <a:gd name="T46" fmla="*/ 58 w 58"/>
                      <a:gd name="T47" fmla="*/ 66 h 126"/>
                      <a:gd name="T48" fmla="*/ 51 w 58"/>
                      <a:gd name="T49" fmla="*/ 66 h 126"/>
                      <a:gd name="T50" fmla="*/ 51 w 58"/>
                      <a:gd name="T51" fmla="*/ 66 h 126"/>
                      <a:gd name="T52" fmla="*/ 51 w 58"/>
                      <a:gd name="T53" fmla="*/ 66 h 126"/>
                      <a:gd name="T54" fmla="*/ 49 w 58"/>
                      <a:gd name="T55" fmla="*/ 66 h 126"/>
                      <a:gd name="T56" fmla="*/ 47 w 58"/>
                      <a:gd name="T57" fmla="*/ 126 h 126"/>
                      <a:gd name="T58" fmla="*/ 30 w 58"/>
                      <a:gd name="T59" fmla="*/ 126 h 126"/>
                      <a:gd name="T60" fmla="*/ 30 w 58"/>
                      <a:gd name="T61" fmla="*/ 66 h 126"/>
                      <a:gd name="T62" fmla="*/ 28 w 58"/>
                      <a:gd name="T63" fmla="*/ 66 h 126"/>
                      <a:gd name="T64" fmla="*/ 26 w 58"/>
                      <a:gd name="T65" fmla="*/ 126 h 126"/>
                      <a:gd name="T66" fmla="*/ 10 w 58"/>
                      <a:gd name="T67" fmla="*/ 126 h 126"/>
                      <a:gd name="T68" fmla="*/ 10 w 58"/>
                      <a:gd name="T69" fmla="*/ 66 h 126"/>
                      <a:gd name="T70" fmla="*/ 8 w 58"/>
                      <a:gd name="T71" fmla="*/ 66 h 126"/>
                      <a:gd name="T72" fmla="*/ 8 w 58"/>
                      <a:gd name="T73" fmla="*/ 66 h 126"/>
                      <a:gd name="T74" fmla="*/ 8 w 58"/>
                      <a:gd name="T75" fmla="*/ 66 h 126"/>
                      <a:gd name="T76" fmla="*/ 0 w 58"/>
                      <a:gd name="T77" fmla="*/ 66 h 126"/>
                      <a:gd name="T78" fmla="*/ 6 w 58"/>
                      <a:gd name="T79" fmla="*/ 7 h 126"/>
                      <a:gd name="T80" fmla="*/ 12 w 58"/>
                      <a:gd name="T8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 h="126">
                        <a:moveTo>
                          <a:pt x="12" y="0"/>
                        </a:moveTo>
                        <a:cubicBezTo>
                          <a:pt x="13" y="0"/>
                          <a:pt x="13" y="0"/>
                          <a:pt x="13" y="0"/>
                        </a:cubicBezTo>
                        <a:cubicBezTo>
                          <a:pt x="15" y="0"/>
                          <a:pt x="17" y="0"/>
                          <a:pt x="19" y="0"/>
                        </a:cubicBezTo>
                        <a:cubicBezTo>
                          <a:pt x="19" y="0"/>
                          <a:pt x="19" y="0"/>
                          <a:pt x="19" y="0"/>
                        </a:cubicBezTo>
                        <a:cubicBezTo>
                          <a:pt x="13" y="3"/>
                          <a:pt x="13" y="3"/>
                          <a:pt x="13" y="3"/>
                        </a:cubicBezTo>
                        <a:cubicBezTo>
                          <a:pt x="21" y="7"/>
                          <a:pt x="21" y="7"/>
                          <a:pt x="21" y="7"/>
                        </a:cubicBezTo>
                        <a:cubicBezTo>
                          <a:pt x="17" y="13"/>
                          <a:pt x="17" y="13"/>
                          <a:pt x="17" y="13"/>
                        </a:cubicBezTo>
                        <a:cubicBezTo>
                          <a:pt x="25" y="30"/>
                          <a:pt x="25" y="30"/>
                          <a:pt x="25" y="30"/>
                        </a:cubicBezTo>
                        <a:cubicBezTo>
                          <a:pt x="26" y="5"/>
                          <a:pt x="26" y="5"/>
                          <a:pt x="26" y="5"/>
                        </a:cubicBezTo>
                        <a:cubicBezTo>
                          <a:pt x="25" y="3"/>
                          <a:pt x="25" y="3"/>
                          <a:pt x="25" y="3"/>
                        </a:cubicBezTo>
                        <a:cubicBezTo>
                          <a:pt x="26" y="0"/>
                          <a:pt x="26" y="0"/>
                          <a:pt x="26" y="0"/>
                        </a:cubicBezTo>
                        <a:cubicBezTo>
                          <a:pt x="32" y="0"/>
                          <a:pt x="32" y="0"/>
                          <a:pt x="32" y="0"/>
                        </a:cubicBezTo>
                        <a:cubicBezTo>
                          <a:pt x="34" y="3"/>
                          <a:pt x="34" y="3"/>
                          <a:pt x="34" y="3"/>
                        </a:cubicBezTo>
                        <a:cubicBezTo>
                          <a:pt x="32" y="5"/>
                          <a:pt x="32" y="5"/>
                          <a:pt x="32" y="5"/>
                        </a:cubicBezTo>
                        <a:cubicBezTo>
                          <a:pt x="34" y="30"/>
                          <a:pt x="34" y="30"/>
                          <a:pt x="34" y="30"/>
                        </a:cubicBezTo>
                        <a:cubicBezTo>
                          <a:pt x="41" y="13"/>
                          <a:pt x="41" y="13"/>
                          <a:pt x="41" y="13"/>
                        </a:cubicBezTo>
                        <a:cubicBezTo>
                          <a:pt x="40" y="7"/>
                          <a:pt x="40" y="7"/>
                          <a:pt x="40" y="7"/>
                        </a:cubicBezTo>
                        <a:cubicBezTo>
                          <a:pt x="45" y="3"/>
                          <a:pt x="45" y="3"/>
                          <a:pt x="45" y="3"/>
                        </a:cubicBezTo>
                        <a:cubicBezTo>
                          <a:pt x="40" y="0"/>
                          <a:pt x="40" y="0"/>
                          <a:pt x="40" y="0"/>
                        </a:cubicBezTo>
                        <a:cubicBezTo>
                          <a:pt x="40" y="0"/>
                          <a:pt x="40" y="0"/>
                          <a:pt x="40" y="0"/>
                        </a:cubicBezTo>
                        <a:cubicBezTo>
                          <a:pt x="41" y="0"/>
                          <a:pt x="43" y="0"/>
                          <a:pt x="45" y="0"/>
                        </a:cubicBezTo>
                        <a:cubicBezTo>
                          <a:pt x="45" y="0"/>
                          <a:pt x="45" y="0"/>
                          <a:pt x="47" y="0"/>
                        </a:cubicBezTo>
                        <a:cubicBezTo>
                          <a:pt x="49" y="0"/>
                          <a:pt x="53" y="3"/>
                          <a:pt x="53" y="7"/>
                        </a:cubicBezTo>
                        <a:cubicBezTo>
                          <a:pt x="58" y="66"/>
                          <a:pt x="58" y="66"/>
                          <a:pt x="58" y="66"/>
                        </a:cubicBezTo>
                        <a:cubicBezTo>
                          <a:pt x="56" y="66"/>
                          <a:pt x="53" y="66"/>
                          <a:pt x="51" y="66"/>
                        </a:cubicBezTo>
                        <a:cubicBezTo>
                          <a:pt x="51" y="66"/>
                          <a:pt x="51" y="66"/>
                          <a:pt x="51" y="66"/>
                        </a:cubicBezTo>
                        <a:cubicBezTo>
                          <a:pt x="51" y="66"/>
                          <a:pt x="51" y="66"/>
                          <a:pt x="51" y="66"/>
                        </a:cubicBezTo>
                        <a:cubicBezTo>
                          <a:pt x="49" y="66"/>
                          <a:pt x="49" y="66"/>
                          <a:pt x="49" y="66"/>
                        </a:cubicBezTo>
                        <a:cubicBezTo>
                          <a:pt x="47" y="126"/>
                          <a:pt x="47" y="126"/>
                          <a:pt x="47" y="126"/>
                        </a:cubicBezTo>
                        <a:cubicBezTo>
                          <a:pt x="30" y="126"/>
                          <a:pt x="30" y="126"/>
                          <a:pt x="30" y="126"/>
                        </a:cubicBezTo>
                        <a:cubicBezTo>
                          <a:pt x="30" y="109"/>
                          <a:pt x="30" y="79"/>
                          <a:pt x="30" y="66"/>
                        </a:cubicBezTo>
                        <a:cubicBezTo>
                          <a:pt x="28" y="66"/>
                          <a:pt x="28" y="66"/>
                          <a:pt x="28" y="66"/>
                        </a:cubicBezTo>
                        <a:cubicBezTo>
                          <a:pt x="26" y="126"/>
                          <a:pt x="26" y="126"/>
                          <a:pt x="26" y="126"/>
                        </a:cubicBezTo>
                        <a:cubicBezTo>
                          <a:pt x="10" y="126"/>
                          <a:pt x="10" y="126"/>
                          <a:pt x="10" y="126"/>
                        </a:cubicBezTo>
                        <a:cubicBezTo>
                          <a:pt x="10" y="109"/>
                          <a:pt x="10" y="79"/>
                          <a:pt x="10" y="66"/>
                        </a:cubicBezTo>
                        <a:cubicBezTo>
                          <a:pt x="10" y="66"/>
                          <a:pt x="10" y="66"/>
                          <a:pt x="8" y="66"/>
                        </a:cubicBezTo>
                        <a:cubicBezTo>
                          <a:pt x="8" y="66"/>
                          <a:pt x="8" y="66"/>
                          <a:pt x="8" y="66"/>
                        </a:cubicBezTo>
                        <a:cubicBezTo>
                          <a:pt x="8" y="66"/>
                          <a:pt x="8" y="66"/>
                          <a:pt x="8" y="66"/>
                        </a:cubicBezTo>
                        <a:cubicBezTo>
                          <a:pt x="6" y="66"/>
                          <a:pt x="2" y="66"/>
                          <a:pt x="0" y="66"/>
                        </a:cubicBezTo>
                        <a:cubicBezTo>
                          <a:pt x="6" y="7"/>
                          <a:pt x="6" y="7"/>
                          <a:pt x="6" y="7"/>
                        </a:cubicBezTo>
                        <a:cubicBezTo>
                          <a:pt x="6" y="3"/>
                          <a:pt x="10" y="0"/>
                          <a:pt x="12"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grpSp>
            <p:nvGrpSpPr>
              <p:cNvPr id="16" name="Group 9"/>
              <p:cNvGrpSpPr/>
              <p:nvPr/>
            </p:nvGrpSpPr>
            <p:grpSpPr>
              <a:xfrm>
                <a:off x="124955" y="2297108"/>
                <a:ext cx="2935658" cy="510272"/>
                <a:chOff x="124955" y="2110496"/>
                <a:chExt cx="2935658" cy="510272"/>
              </a:xfrm>
            </p:grpSpPr>
            <p:sp>
              <p:nvSpPr>
                <p:cNvPr id="43" name="Rounded Rectangle 42"/>
                <p:cNvSpPr/>
                <p:nvPr/>
              </p:nvSpPr>
              <p:spPr>
                <a:xfrm>
                  <a:off x="658449" y="2110496"/>
                  <a:ext cx="2402164" cy="510272"/>
                </a:xfrm>
                <a:prstGeom prst="roundRect">
                  <a:avLst>
                    <a:gd name="adj" fmla="val 85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26" name="Rectangle 25"/>
                <p:cNvSpPr/>
                <p:nvPr/>
              </p:nvSpPr>
              <p:spPr>
                <a:xfrm>
                  <a:off x="668562" y="2147298"/>
                  <a:ext cx="2392049" cy="441435"/>
                </a:xfrm>
                <a:prstGeom prst="rect">
                  <a:avLst/>
                </a:prstGeom>
              </p:spPr>
              <p:txBody>
                <a:bodyPr wrap="square">
                  <a:spAutoFit/>
                </a:bodyPr>
                <a:lstStyle/>
                <a:p>
                  <a:pPr algn="just">
                    <a:spcAft>
                      <a:spcPts val="450"/>
                    </a:spcAft>
                  </a:pPr>
                  <a:r>
                    <a:rPr lang="en-IN" sz="700" dirty="0">
                      <a:solidFill>
                        <a:srgbClr val="595959"/>
                      </a:solidFill>
                      <a:ea typeface="Calibri" panose="020F0502020204030204" pitchFamily="34" charset="0"/>
                      <a:cs typeface="Arial" panose="020B0604020202020204" pitchFamily="34" charset="0"/>
                    </a:rPr>
                    <a:t>With Sify managed Wi-Fi and IoT application, one can do asset tracking, TAT control, wireless tooling, cyber physical interfacing</a:t>
                  </a:r>
                </a:p>
              </p:txBody>
            </p:sp>
            <p:grpSp>
              <p:nvGrpSpPr>
                <p:cNvPr id="17" name="Group 129"/>
                <p:cNvGrpSpPr/>
                <p:nvPr/>
              </p:nvGrpSpPr>
              <p:grpSpPr>
                <a:xfrm>
                  <a:off x="124955" y="2204232"/>
                  <a:ext cx="459074" cy="327287"/>
                  <a:chOff x="4241800" y="4273550"/>
                  <a:chExt cx="835025" cy="595313"/>
                </a:xfrm>
                <a:solidFill>
                  <a:srgbClr val="C0D72F"/>
                </a:solidFill>
              </p:grpSpPr>
              <p:sp>
                <p:nvSpPr>
                  <p:cNvPr id="121" name="Freeform 33"/>
                  <p:cNvSpPr>
                    <a:spLocks noEditPoints="1"/>
                  </p:cNvSpPr>
                  <p:nvPr/>
                </p:nvSpPr>
                <p:spPr bwMode="auto">
                  <a:xfrm>
                    <a:off x="4457700" y="4343400"/>
                    <a:ext cx="274638" cy="266700"/>
                  </a:xfrm>
                  <a:custGeom>
                    <a:avLst/>
                    <a:gdLst>
                      <a:gd name="T0" fmla="*/ 36 w 72"/>
                      <a:gd name="T1" fmla="*/ 57 h 70"/>
                      <a:gd name="T2" fmla="*/ 14 w 72"/>
                      <a:gd name="T3" fmla="*/ 35 h 70"/>
                      <a:gd name="T4" fmla="*/ 36 w 72"/>
                      <a:gd name="T5" fmla="*/ 13 h 70"/>
                      <a:gd name="T6" fmla="*/ 58 w 72"/>
                      <a:gd name="T7" fmla="*/ 35 h 70"/>
                      <a:gd name="T8" fmla="*/ 36 w 72"/>
                      <a:gd name="T9" fmla="*/ 57 h 70"/>
                      <a:gd name="T10" fmla="*/ 62 w 72"/>
                      <a:gd name="T11" fmla="*/ 52 h 70"/>
                      <a:gd name="T12" fmla="*/ 66 w 72"/>
                      <a:gd name="T13" fmla="*/ 42 h 70"/>
                      <a:gd name="T14" fmla="*/ 72 w 72"/>
                      <a:gd name="T15" fmla="*/ 42 h 70"/>
                      <a:gd name="T16" fmla="*/ 72 w 72"/>
                      <a:gd name="T17" fmla="*/ 29 h 70"/>
                      <a:gd name="T18" fmla="*/ 66 w 72"/>
                      <a:gd name="T19" fmla="*/ 29 h 70"/>
                      <a:gd name="T20" fmla="*/ 62 w 72"/>
                      <a:gd name="T21" fmla="*/ 18 h 70"/>
                      <a:gd name="T22" fmla="*/ 66 w 72"/>
                      <a:gd name="T23" fmla="*/ 14 h 70"/>
                      <a:gd name="T24" fmla="*/ 57 w 72"/>
                      <a:gd name="T25" fmla="*/ 5 h 70"/>
                      <a:gd name="T26" fmla="*/ 53 w 72"/>
                      <a:gd name="T27" fmla="*/ 9 h 70"/>
                      <a:gd name="T28" fmla="*/ 42 w 72"/>
                      <a:gd name="T29" fmla="*/ 5 h 70"/>
                      <a:gd name="T30" fmla="*/ 42 w 72"/>
                      <a:gd name="T31" fmla="*/ 0 h 70"/>
                      <a:gd name="T32" fmla="*/ 29 w 72"/>
                      <a:gd name="T33" fmla="*/ 0 h 70"/>
                      <a:gd name="T34" fmla="*/ 29 w 72"/>
                      <a:gd name="T35" fmla="*/ 5 h 70"/>
                      <a:gd name="T36" fmla="*/ 20 w 72"/>
                      <a:gd name="T37" fmla="*/ 9 h 70"/>
                      <a:gd name="T38" fmla="*/ 15 w 72"/>
                      <a:gd name="T39" fmla="*/ 5 h 70"/>
                      <a:gd name="T40" fmla="*/ 6 w 72"/>
                      <a:gd name="T41" fmla="*/ 14 h 70"/>
                      <a:gd name="T42" fmla="*/ 11 w 72"/>
                      <a:gd name="T43" fmla="*/ 18 h 70"/>
                      <a:gd name="T44" fmla="*/ 6 w 72"/>
                      <a:gd name="T45" fmla="*/ 29 h 70"/>
                      <a:gd name="T46" fmla="*/ 0 w 72"/>
                      <a:gd name="T47" fmla="*/ 29 h 70"/>
                      <a:gd name="T48" fmla="*/ 0 w 72"/>
                      <a:gd name="T49" fmla="*/ 42 h 70"/>
                      <a:gd name="T50" fmla="*/ 6 w 72"/>
                      <a:gd name="T51" fmla="*/ 42 h 70"/>
                      <a:gd name="T52" fmla="*/ 11 w 72"/>
                      <a:gd name="T53" fmla="*/ 52 h 70"/>
                      <a:gd name="T54" fmla="*/ 6 w 72"/>
                      <a:gd name="T55" fmla="*/ 56 h 70"/>
                      <a:gd name="T56" fmla="*/ 15 w 72"/>
                      <a:gd name="T57" fmla="*/ 65 h 70"/>
                      <a:gd name="T58" fmla="*/ 20 w 72"/>
                      <a:gd name="T59" fmla="*/ 61 h 70"/>
                      <a:gd name="T60" fmla="*/ 29 w 72"/>
                      <a:gd name="T61" fmla="*/ 65 h 70"/>
                      <a:gd name="T62" fmla="*/ 29 w 72"/>
                      <a:gd name="T63" fmla="*/ 70 h 70"/>
                      <a:gd name="T64" fmla="*/ 42 w 72"/>
                      <a:gd name="T65" fmla="*/ 70 h 70"/>
                      <a:gd name="T66" fmla="*/ 42 w 72"/>
                      <a:gd name="T67" fmla="*/ 65 h 70"/>
                      <a:gd name="T68" fmla="*/ 53 w 72"/>
                      <a:gd name="T69" fmla="*/ 61 h 70"/>
                      <a:gd name="T70" fmla="*/ 57 w 72"/>
                      <a:gd name="T71" fmla="*/ 65 h 70"/>
                      <a:gd name="T72" fmla="*/ 66 w 72"/>
                      <a:gd name="T73" fmla="*/ 56 h 70"/>
                      <a:gd name="T74" fmla="*/ 62 w 72"/>
                      <a:gd name="T7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70">
                        <a:moveTo>
                          <a:pt x="36" y="57"/>
                        </a:moveTo>
                        <a:cubicBezTo>
                          <a:pt x="24" y="57"/>
                          <a:pt x="14" y="47"/>
                          <a:pt x="14" y="35"/>
                        </a:cubicBezTo>
                        <a:cubicBezTo>
                          <a:pt x="14" y="23"/>
                          <a:pt x="24" y="13"/>
                          <a:pt x="36" y="13"/>
                        </a:cubicBezTo>
                        <a:cubicBezTo>
                          <a:pt x="49" y="13"/>
                          <a:pt x="58" y="23"/>
                          <a:pt x="58" y="35"/>
                        </a:cubicBezTo>
                        <a:cubicBezTo>
                          <a:pt x="58" y="47"/>
                          <a:pt x="49" y="57"/>
                          <a:pt x="36" y="57"/>
                        </a:cubicBezTo>
                        <a:close/>
                        <a:moveTo>
                          <a:pt x="62" y="52"/>
                        </a:moveTo>
                        <a:cubicBezTo>
                          <a:pt x="64" y="49"/>
                          <a:pt x="65" y="46"/>
                          <a:pt x="66" y="42"/>
                        </a:cubicBezTo>
                        <a:cubicBezTo>
                          <a:pt x="72" y="42"/>
                          <a:pt x="72" y="42"/>
                          <a:pt x="72" y="42"/>
                        </a:cubicBezTo>
                        <a:cubicBezTo>
                          <a:pt x="72" y="29"/>
                          <a:pt x="72" y="29"/>
                          <a:pt x="72" y="29"/>
                        </a:cubicBezTo>
                        <a:cubicBezTo>
                          <a:pt x="66" y="29"/>
                          <a:pt x="66" y="29"/>
                          <a:pt x="66" y="29"/>
                        </a:cubicBezTo>
                        <a:cubicBezTo>
                          <a:pt x="65" y="25"/>
                          <a:pt x="64" y="22"/>
                          <a:pt x="62" y="18"/>
                        </a:cubicBezTo>
                        <a:cubicBezTo>
                          <a:pt x="66" y="14"/>
                          <a:pt x="66" y="14"/>
                          <a:pt x="66" y="14"/>
                        </a:cubicBezTo>
                        <a:cubicBezTo>
                          <a:pt x="57" y="5"/>
                          <a:pt x="57" y="5"/>
                          <a:pt x="57" y="5"/>
                        </a:cubicBezTo>
                        <a:cubicBezTo>
                          <a:pt x="53" y="9"/>
                          <a:pt x="53" y="9"/>
                          <a:pt x="53" y="9"/>
                        </a:cubicBezTo>
                        <a:cubicBezTo>
                          <a:pt x="50" y="8"/>
                          <a:pt x="46" y="6"/>
                          <a:pt x="42" y="5"/>
                        </a:cubicBezTo>
                        <a:cubicBezTo>
                          <a:pt x="42" y="0"/>
                          <a:pt x="42" y="0"/>
                          <a:pt x="42" y="0"/>
                        </a:cubicBezTo>
                        <a:cubicBezTo>
                          <a:pt x="29" y="0"/>
                          <a:pt x="29" y="0"/>
                          <a:pt x="29" y="0"/>
                        </a:cubicBezTo>
                        <a:cubicBezTo>
                          <a:pt x="29" y="5"/>
                          <a:pt x="29" y="5"/>
                          <a:pt x="29" y="5"/>
                        </a:cubicBezTo>
                        <a:cubicBezTo>
                          <a:pt x="26" y="6"/>
                          <a:pt x="22" y="8"/>
                          <a:pt x="20" y="9"/>
                        </a:cubicBezTo>
                        <a:cubicBezTo>
                          <a:pt x="15" y="5"/>
                          <a:pt x="15" y="5"/>
                          <a:pt x="15" y="5"/>
                        </a:cubicBezTo>
                        <a:cubicBezTo>
                          <a:pt x="6" y="14"/>
                          <a:pt x="6" y="14"/>
                          <a:pt x="6" y="14"/>
                        </a:cubicBezTo>
                        <a:cubicBezTo>
                          <a:pt x="11" y="18"/>
                          <a:pt x="11" y="18"/>
                          <a:pt x="11" y="18"/>
                        </a:cubicBezTo>
                        <a:cubicBezTo>
                          <a:pt x="8" y="22"/>
                          <a:pt x="7" y="25"/>
                          <a:pt x="6" y="29"/>
                        </a:cubicBezTo>
                        <a:cubicBezTo>
                          <a:pt x="0" y="29"/>
                          <a:pt x="0" y="29"/>
                          <a:pt x="0" y="29"/>
                        </a:cubicBezTo>
                        <a:cubicBezTo>
                          <a:pt x="0" y="42"/>
                          <a:pt x="0" y="42"/>
                          <a:pt x="0" y="42"/>
                        </a:cubicBezTo>
                        <a:cubicBezTo>
                          <a:pt x="6" y="42"/>
                          <a:pt x="6" y="42"/>
                          <a:pt x="6" y="42"/>
                        </a:cubicBezTo>
                        <a:cubicBezTo>
                          <a:pt x="7" y="46"/>
                          <a:pt x="9" y="49"/>
                          <a:pt x="11" y="52"/>
                        </a:cubicBezTo>
                        <a:cubicBezTo>
                          <a:pt x="6" y="56"/>
                          <a:pt x="6" y="56"/>
                          <a:pt x="6" y="56"/>
                        </a:cubicBezTo>
                        <a:cubicBezTo>
                          <a:pt x="15" y="65"/>
                          <a:pt x="15" y="65"/>
                          <a:pt x="15" y="65"/>
                        </a:cubicBezTo>
                        <a:cubicBezTo>
                          <a:pt x="20" y="61"/>
                          <a:pt x="20" y="61"/>
                          <a:pt x="20" y="61"/>
                        </a:cubicBezTo>
                        <a:cubicBezTo>
                          <a:pt x="23" y="63"/>
                          <a:pt x="26" y="64"/>
                          <a:pt x="29" y="65"/>
                        </a:cubicBezTo>
                        <a:cubicBezTo>
                          <a:pt x="29" y="70"/>
                          <a:pt x="29" y="70"/>
                          <a:pt x="29" y="70"/>
                        </a:cubicBezTo>
                        <a:cubicBezTo>
                          <a:pt x="42" y="70"/>
                          <a:pt x="42" y="70"/>
                          <a:pt x="42" y="70"/>
                        </a:cubicBezTo>
                        <a:cubicBezTo>
                          <a:pt x="42" y="65"/>
                          <a:pt x="42" y="65"/>
                          <a:pt x="42" y="65"/>
                        </a:cubicBezTo>
                        <a:cubicBezTo>
                          <a:pt x="46" y="64"/>
                          <a:pt x="50" y="63"/>
                          <a:pt x="53" y="61"/>
                        </a:cubicBezTo>
                        <a:cubicBezTo>
                          <a:pt x="57" y="65"/>
                          <a:pt x="57" y="65"/>
                          <a:pt x="57" y="65"/>
                        </a:cubicBezTo>
                        <a:cubicBezTo>
                          <a:pt x="66" y="56"/>
                          <a:pt x="66" y="56"/>
                          <a:pt x="66" y="56"/>
                        </a:cubicBezTo>
                        <a:cubicBezTo>
                          <a:pt x="62" y="52"/>
                          <a:pt x="62" y="52"/>
                          <a:pt x="62" y="52"/>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2" name="Freeform 34"/>
                  <p:cNvSpPr>
                    <a:spLocks noEditPoints="1"/>
                  </p:cNvSpPr>
                  <p:nvPr/>
                </p:nvSpPr>
                <p:spPr bwMode="auto">
                  <a:xfrm>
                    <a:off x="4530725" y="4414838"/>
                    <a:ext cx="128588" cy="127000"/>
                  </a:xfrm>
                  <a:custGeom>
                    <a:avLst/>
                    <a:gdLst>
                      <a:gd name="T0" fmla="*/ 17 w 34"/>
                      <a:gd name="T1" fmla="*/ 27 h 33"/>
                      <a:gd name="T2" fmla="*/ 6 w 34"/>
                      <a:gd name="T3" fmla="*/ 16 h 33"/>
                      <a:gd name="T4" fmla="*/ 17 w 34"/>
                      <a:gd name="T5" fmla="*/ 5 h 33"/>
                      <a:gd name="T6" fmla="*/ 28 w 34"/>
                      <a:gd name="T7" fmla="*/ 16 h 33"/>
                      <a:gd name="T8" fmla="*/ 17 w 34"/>
                      <a:gd name="T9" fmla="*/ 27 h 33"/>
                      <a:gd name="T10" fmla="*/ 17 w 34"/>
                      <a:gd name="T11" fmla="*/ 0 h 33"/>
                      <a:gd name="T12" fmla="*/ 0 w 34"/>
                      <a:gd name="T13" fmla="*/ 16 h 33"/>
                      <a:gd name="T14" fmla="*/ 17 w 34"/>
                      <a:gd name="T15" fmla="*/ 33 h 33"/>
                      <a:gd name="T16" fmla="*/ 34 w 34"/>
                      <a:gd name="T17" fmla="*/ 16 h 33"/>
                      <a:gd name="T18" fmla="*/ 17 w 34"/>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27"/>
                        </a:moveTo>
                        <a:cubicBezTo>
                          <a:pt x="11" y="27"/>
                          <a:pt x="6" y="23"/>
                          <a:pt x="6" y="16"/>
                        </a:cubicBezTo>
                        <a:cubicBezTo>
                          <a:pt x="6" y="10"/>
                          <a:pt x="11" y="5"/>
                          <a:pt x="17" y="5"/>
                        </a:cubicBezTo>
                        <a:cubicBezTo>
                          <a:pt x="24" y="5"/>
                          <a:pt x="28" y="10"/>
                          <a:pt x="28" y="16"/>
                        </a:cubicBezTo>
                        <a:cubicBezTo>
                          <a:pt x="28" y="23"/>
                          <a:pt x="24" y="27"/>
                          <a:pt x="17" y="27"/>
                        </a:cubicBezTo>
                        <a:close/>
                        <a:moveTo>
                          <a:pt x="17" y="0"/>
                        </a:moveTo>
                        <a:cubicBezTo>
                          <a:pt x="8" y="0"/>
                          <a:pt x="0" y="7"/>
                          <a:pt x="0" y="16"/>
                        </a:cubicBezTo>
                        <a:cubicBezTo>
                          <a:pt x="0" y="25"/>
                          <a:pt x="8" y="33"/>
                          <a:pt x="17" y="33"/>
                        </a:cubicBezTo>
                        <a:cubicBezTo>
                          <a:pt x="26" y="33"/>
                          <a:pt x="34" y="25"/>
                          <a:pt x="34" y="16"/>
                        </a:cubicBezTo>
                        <a:cubicBezTo>
                          <a:pt x="34" y="7"/>
                          <a:pt x="26" y="0"/>
                          <a:pt x="17"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3" name="Oval 35"/>
                  <p:cNvSpPr>
                    <a:spLocks noChangeArrowheads="1"/>
                  </p:cNvSpPr>
                  <p:nvPr/>
                </p:nvSpPr>
                <p:spPr bwMode="auto">
                  <a:xfrm>
                    <a:off x="4572000" y="4457700"/>
                    <a:ext cx="46038" cy="41275"/>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4" name="Freeform 36"/>
                  <p:cNvSpPr>
                    <a:spLocks noEditPoints="1"/>
                  </p:cNvSpPr>
                  <p:nvPr/>
                </p:nvSpPr>
                <p:spPr bwMode="auto">
                  <a:xfrm>
                    <a:off x="4697413" y="4525963"/>
                    <a:ext cx="160338" cy="157163"/>
                  </a:xfrm>
                  <a:custGeom>
                    <a:avLst/>
                    <a:gdLst>
                      <a:gd name="T0" fmla="*/ 21 w 42"/>
                      <a:gd name="T1" fmla="*/ 33 h 41"/>
                      <a:gd name="T2" fmla="*/ 8 w 42"/>
                      <a:gd name="T3" fmla="*/ 21 h 41"/>
                      <a:gd name="T4" fmla="*/ 21 w 42"/>
                      <a:gd name="T5" fmla="*/ 8 h 41"/>
                      <a:gd name="T6" fmla="*/ 34 w 42"/>
                      <a:gd name="T7" fmla="*/ 21 h 41"/>
                      <a:gd name="T8" fmla="*/ 21 w 42"/>
                      <a:gd name="T9" fmla="*/ 33 h 41"/>
                      <a:gd name="T10" fmla="*/ 39 w 42"/>
                      <a:gd name="T11" fmla="*/ 17 h 41"/>
                      <a:gd name="T12" fmla="*/ 36 w 42"/>
                      <a:gd name="T13" fmla="*/ 11 h 41"/>
                      <a:gd name="T14" fmla="*/ 39 w 42"/>
                      <a:gd name="T15" fmla="*/ 8 h 41"/>
                      <a:gd name="T16" fmla="*/ 33 w 42"/>
                      <a:gd name="T17" fmla="*/ 3 h 41"/>
                      <a:gd name="T18" fmla="*/ 31 w 42"/>
                      <a:gd name="T19" fmla="*/ 6 h 41"/>
                      <a:gd name="T20" fmla="*/ 25 w 42"/>
                      <a:gd name="T21" fmla="*/ 3 h 41"/>
                      <a:gd name="T22" fmla="*/ 25 w 42"/>
                      <a:gd name="T23" fmla="*/ 0 h 41"/>
                      <a:gd name="T24" fmla="*/ 17 w 42"/>
                      <a:gd name="T25" fmla="*/ 0 h 41"/>
                      <a:gd name="T26" fmla="*/ 17 w 42"/>
                      <a:gd name="T27" fmla="*/ 3 h 41"/>
                      <a:gd name="T28" fmla="*/ 11 w 42"/>
                      <a:gd name="T29" fmla="*/ 6 h 41"/>
                      <a:gd name="T30" fmla="*/ 9 w 42"/>
                      <a:gd name="T31" fmla="*/ 3 h 41"/>
                      <a:gd name="T32" fmla="*/ 3 w 42"/>
                      <a:gd name="T33" fmla="*/ 8 h 41"/>
                      <a:gd name="T34" fmla="*/ 6 w 42"/>
                      <a:gd name="T35" fmla="*/ 11 h 41"/>
                      <a:gd name="T36" fmla="*/ 3 w 42"/>
                      <a:gd name="T37" fmla="*/ 17 h 41"/>
                      <a:gd name="T38" fmla="*/ 0 w 42"/>
                      <a:gd name="T39" fmla="*/ 17 h 41"/>
                      <a:gd name="T40" fmla="*/ 0 w 42"/>
                      <a:gd name="T41" fmla="*/ 24 h 41"/>
                      <a:gd name="T42" fmla="*/ 3 w 42"/>
                      <a:gd name="T43" fmla="*/ 24 h 41"/>
                      <a:gd name="T44" fmla="*/ 6 w 42"/>
                      <a:gd name="T45" fmla="*/ 30 h 41"/>
                      <a:gd name="T46" fmla="*/ 3 w 42"/>
                      <a:gd name="T47" fmla="*/ 32 h 41"/>
                      <a:gd name="T48" fmla="*/ 9 w 42"/>
                      <a:gd name="T49" fmla="*/ 38 h 41"/>
                      <a:gd name="T50" fmla="*/ 11 w 42"/>
                      <a:gd name="T51" fmla="*/ 36 h 41"/>
                      <a:gd name="T52" fmla="*/ 17 w 42"/>
                      <a:gd name="T53" fmla="*/ 38 h 41"/>
                      <a:gd name="T54" fmla="*/ 17 w 42"/>
                      <a:gd name="T55" fmla="*/ 41 h 41"/>
                      <a:gd name="T56" fmla="*/ 25 w 42"/>
                      <a:gd name="T57" fmla="*/ 41 h 41"/>
                      <a:gd name="T58" fmla="*/ 25 w 42"/>
                      <a:gd name="T59" fmla="*/ 38 h 41"/>
                      <a:gd name="T60" fmla="*/ 31 w 42"/>
                      <a:gd name="T61" fmla="*/ 36 h 41"/>
                      <a:gd name="T62" fmla="*/ 33 w 42"/>
                      <a:gd name="T63" fmla="*/ 38 h 41"/>
                      <a:gd name="T64" fmla="*/ 38 w 42"/>
                      <a:gd name="T65" fmla="*/ 32 h 41"/>
                      <a:gd name="T66" fmla="*/ 36 w 42"/>
                      <a:gd name="T67" fmla="*/ 30 h 41"/>
                      <a:gd name="T68" fmla="*/ 39 w 42"/>
                      <a:gd name="T69" fmla="*/ 24 h 41"/>
                      <a:gd name="T70" fmla="*/ 42 w 42"/>
                      <a:gd name="T71" fmla="*/ 24 h 41"/>
                      <a:gd name="T72" fmla="*/ 42 w 42"/>
                      <a:gd name="T73" fmla="*/ 17 h 41"/>
                      <a:gd name="T74" fmla="*/ 39 w 42"/>
                      <a:gd name="T75"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1">
                        <a:moveTo>
                          <a:pt x="21" y="33"/>
                        </a:moveTo>
                        <a:cubicBezTo>
                          <a:pt x="14" y="33"/>
                          <a:pt x="8" y="27"/>
                          <a:pt x="8" y="21"/>
                        </a:cubicBezTo>
                        <a:cubicBezTo>
                          <a:pt x="8" y="14"/>
                          <a:pt x="14" y="8"/>
                          <a:pt x="21" y="8"/>
                        </a:cubicBezTo>
                        <a:cubicBezTo>
                          <a:pt x="28" y="8"/>
                          <a:pt x="34" y="14"/>
                          <a:pt x="34" y="21"/>
                        </a:cubicBezTo>
                        <a:cubicBezTo>
                          <a:pt x="34" y="27"/>
                          <a:pt x="28" y="33"/>
                          <a:pt x="21" y="33"/>
                        </a:cubicBezTo>
                        <a:close/>
                        <a:moveTo>
                          <a:pt x="39" y="17"/>
                        </a:moveTo>
                        <a:cubicBezTo>
                          <a:pt x="38" y="15"/>
                          <a:pt x="37" y="13"/>
                          <a:pt x="36" y="11"/>
                        </a:cubicBezTo>
                        <a:cubicBezTo>
                          <a:pt x="39" y="8"/>
                          <a:pt x="39" y="8"/>
                          <a:pt x="39" y="8"/>
                        </a:cubicBezTo>
                        <a:cubicBezTo>
                          <a:pt x="33" y="3"/>
                          <a:pt x="33" y="3"/>
                          <a:pt x="33" y="3"/>
                        </a:cubicBezTo>
                        <a:cubicBezTo>
                          <a:pt x="31" y="6"/>
                          <a:pt x="31" y="6"/>
                          <a:pt x="31" y="6"/>
                        </a:cubicBezTo>
                        <a:cubicBezTo>
                          <a:pt x="29" y="4"/>
                          <a:pt x="27" y="3"/>
                          <a:pt x="25" y="3"/>
                        </a:cubicBezTo>
                        <a:cubicBezTo>
                          <a:pt x="25" y="0"/>
                          <a:pt x="25" y="0"/>
                          <a:pt x="25" y="0"/>
                        </a:cubicBezTo>
                        <a:cubicBezTo>
                          <a:pt x="17" y="0"/>
                          <a:pt x="17" y="0"/>
                          <a:pt x="17" y="0"/>
                        </a:cubicBezTo>
                        <a:cubicBezTo>
                          <a:pt x="17" y="3"/>
                          <a:pt x="17" y="3"/>
                          <a:pt x="17" y="3"/>
                        </a:cubicBezTo>
                        <a:cubicBezTo>
                          <a:pt x="15" y="3"/>
                          <a:pt x="13" y="4"/>
                          <a:pt x="11" y="6"/>
                        </a:cubicBezTo>
                        <a:cubicBezTo>
                          <a:pt x="9" y="3"/>
                          <a:pt x="9" y="3"/>
                          <a:pt x="9" y="3"/>
                        </a:cubicBezTo>
                        <a:cubicBezTo>
                          <a:pt x="3" y="8"/>
                          <a:pt x="3" y="8"/>
                          <a:pt x="3" y="8"/>
                        </a:cubicBezTo>
                        <a:cubicBezTo>
                          <a:pt x="6" y="11"/>
                          <a:pt x="6" y="11"/>
                          <a:pt x="6" y="11"/>
                        </a:cubicBezTo>
                        <a:cubicBezTo>
                          <a:pt x="5" y="13"/>
                          <a:pt x="4" y="15"/>
                          <a:pt x="3" y="17"/>
                        </a:cubicBezTo>
                        <a:cubicBezTo>
                          <a:pt x="0" y="17"/>
                          <a:pt x="0" y="17"/>
                          <a:pt x="0" y="17"/>
                        </a:cubicBezTo>
                        <a:cubicBezTo>
                          <a:pt x="0" y="24"/>
                          <a:pt x="0" y="24"/>
                          <a:pt x="0" y="24"/>
                        </a:cubicBezTo>
                        <a:cubicBezTo>
                          <a:pt x="3" y="24"/>
                          <a:pt x="3" y="24"/>
                          <a:pt x="3" y="24"/>
                        </a:cubicBezTo>
                        <a:cubicBezTo>
                          <a:pt x="4" y="26"/>
                          <a:pt x="5" y="29"/>
                          <a:pt x="6" y="30"/>
                        </a:cubicBezTo>
                        <a:cubicBezTo>
                          <a:pt x="3" y="32"/>
                          <a:pt x="3" y="32"/>
                          <a:pt x="3" y="32"/>
                        </a:cubicBezTo>
                        <a:cubicBezTo>
                          <a:pt x="9" y="38"/>
                          <a:pt x="9" y="38"/>
                          <a:pt x="9" y="38"/>
                        </a:cubicBezTo>
                        <a:cubicBezTo>
                          <a:pt x="11" y="36"/>
                          <a:pt x="11" y="36"/>
                          <a:pt x="11" y="36"/>
                        </a:cubicBezTo>
                        <a:cubicBezTo>
                          <a:pt x="13" y="37"/>
                          <a:pt x="15" y="38"/>
                          <a:pt x="17" y="38"/>
                        </a:cubicBezTo>
                        <a:cubicBezTo>
                          <a:pt x="17" y="41"/>
                          <a:pt x="17" y="41"/>
                          <a:pt x="17" y="41"/>
                        </a:cubicBezTo>
                        <a:cubicBezTo>
                          <a:pt x="25" y="41"/>
                          <a:pt x="25" y="41"/>
                          <a:pt x="25" y="41"/>
                        </a:cubicBezTo>
                        <a:cubicBezTo>
                          <a:pt x="25" y="38"/>
                          <a:pt x="25" y="38"/>
                          <a:pt x="25" y="38"/>
                        </a:cubicBezTo>
                        <a:cubicBezTo>
                          <a:pt x="27" y="38"/>
                          <a:pt x="29" y="37"/>
                          <a:pt x="31" y="36"/>
                        </a:cubicBezTo>
                        <a:cubicBezTo>
                          <a:pt x="33" y="38"/>
                          <a:pt x="33" y="38"/>
                          <a:pt x="33" y="38"/>
                        </a:cubicBezTo>
                        <a:cubicBezTo>
                          <a:pt x="38" y="32"/>
                          <a:pt x="38" y="32"/>
                          <a:pt x="38" y="32"/>
                        </a:cubicBezTo>
                        <a:cubicBezTo>
                          <a:pt x="36" y="30"/>
                          <a:pt x="36" y="30"/>
                          <a:pt x="36" y="30"/>
                        </a:cubicBezTo>
                        <a:cubicBezTo>
                          <a:pt x="37" y="29"/>
                          <a:pt x="38" y="26"/>
                          <a:pt x="39" y="24"/>
                        </a:cubicBezTo>
                        <a:cubicBezTo>
                          <a:pt x="42" y="24"/>
                          <a:pt x="42" y="24"/>
                          <a:pt x="42" y="24"/>
                        </a:cubicBezTo>
                        <a:cubicBezTo>
                          <a:pt x="42" y="17"/>
                          <a:pt x="42" y="17"/>
                          <a:pt x="42" y="17"/>
                        </a:cubicBezTo>
                        <a:cubicBezTo>
                          <a:pt x="39" y="17"/>
                          <a:pt x="39" y="17"/>
                          <a:pt x="39" y="1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5" name="Freeform 37"/>
                  <p:cNvSpPr>
                    <a:spLocks noEditPoints="1"/>
                  </p:cNvSpPr>
                  <p:nvPr/>
                </p:nvSpPr>
                <p:spPr bwMode="auto">
                  <a:xfrm>
                    <a:off x="4738688" y="4568825"/>
                    <a:ext cx="76200" cy="71438"/>
                  </a:xfrm>
                  <a:custGeom>
                    <a:avLst/>
                    <a:gdLst>
                      <a:gd name="T0" fmla="*/ 10 w 20"/>
                      <a:gd name="T1" fmla="*/ 16 h 19"/>
                      <a:gd name="T2" fmla="*/ 3 w 20"/>
                      <a:gd name="T3" fmla="*/ 10 h 19"/>
                      <a:gd name="T4" fmla="*/ 10 w 20"/>
                      <a:gd name="T5" fmla="*/ 3 h 19"/>
                      <a:gd name="T6" fmla="*/ 16 w 20"/>
                      <a:gd name="T7" fmla="*/ 10 h 19"/>
                      <a:gd name="T8" fmla="*/ 10 w 20"/>
                      <a:gd name="T9" fmla="*/ 16 h 19"/>
                      <a:gd name="T10" fmla="*/ 10 w 20"/>
                      <a:gd name="T11" fmla="*/ 0 h 19"/>
                      <a:gd name="T12" fmla="*/ 0 w 20"/>
                      <a:gd name="T13" fmla="*/ 10 h 19"/>
                      <a:gd name="T14" fmla="*/ 10 w 20"/>
                      <a:gd name="T15" fmla="*/ 19 h 19"/>
                      <a:gd name="T16" fmla="*/ 20 w 20"/>
                      <a:gd name="T17" fmla="*/ 10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6"/>
                        </a:moveTo>
                        <a:cubicBezTo>
                          <a:pt x="7" y="16"/>
                          <a:pt x="3" y="13"/>
                          <a:pt x="3" y="10"/>
                        </a:cubicBezTo>
                        <a:cubicBezTo>
                          <a:pt x="3" y="6"/>
                          <a:pt x="7" y="3"/>
                          <a:pt x="10" y="3"/>
                        </a:cubicBezTo>
                        <a:cubicBezTo>
                          <a:pt x="14" y="3"/>
                          <a:pt x="16" y="6"/>
                          <a:pt x="16" y="10"/>
                        </a:cubicBezTo>
                        <a:cubicBezTo>
                          <a:pt x="16" y="13"/>
                          <a:pt x="14" y="16"/>
                          <a:pt x="10" y="16"/>
                        </a:cubicBezTo>
                        <a:close/>
                        <a:moveTo>
                          <a:pt x="10" y="0"/>
                        </a:moveTo>
                        <a:cubicBezTo>
                          <a:pt x="5" y="0"/>
                          <a:pt x="0" y="4"/>
                          <a:pt x="0" y="10"/>
                        </a:cubicBezTo>
                        <a:cubicBezTo>
                          <a:pt x="0" y="15"/>
                          <a:pt x="5" y="19"/>
                          <a:pt x="10" y="19"/>
                        </a:cubicBezTo>
                        <a:cubicBezTo>
                          <a:pt x="15" y="19"/>
                          <a:pt x="20" y="15"/>
                          <a:pt x="20" y="10"/>
                        </a:cubicBezTo>
                        <a:cubicBezTo>
                          <a:pt x="20" y="4"/>
                          <a:pt x="15" y="0"/>
                          <a:pt x="10"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6" name="Oval 38"/>
                  <p:cNvSpPr>
                    <a:spLocks noChangeArrowheads="1"/>
                  </p:cNvSpPr>
                  <p:nvPr/>
                </p:nvSpPr>
                <p:spPr bwMode="auto">
                  <a:xfrm>
                    <a:off x="4765675" y="4591050"/>
                    <a:ext cx="26988" cy="26988"/>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7" name="Freeform 39"/>
                  <p:cNvSpPr>
                    <a:spLocks noEditPoints="1"/>
                  </p:cNvSpPr>
                  <p:nvPr/>
                </p:nvSpPr>
                <p:spPr bwMode="auto">
                  <a:xfrm>
                    <a:off x="4241800" y="4759325"/>
                    <a:ext cx="835025" cy="109538"/>
                  </a:xfrm>
                  <a:custGeom>
                    <a:avLst/>
                    <a:gdLst>
                      <a:gd name="T0" fmla="*/ 200 w 220"/>
                      <a:gd name="T1" fmla="*/ 2 h 29"/>
                      <a:gd name="T2" fmla="*/ 197 w 220"/>
                      <a:gd name="T3" fmla="*/ 0 h 29"/>
                      <a:gd name="T4" fmla="*/ 197 w 220"/>
                      <a:gd name="T5" fmla="*/ 0 h 29"/>
                      <a:gd name="T6" fmla="*/ 26 w 220"/>
                      <a:gd name="T7" fmla="*/ 0 h 29"/>
                      <a:gd name="T8" fmla="*/ 23 w 220"/>
                      <a:gd name="T9" fmla="*/ 0 h 29"/>
                      <a:gd name="T10" fmla="*/ 20 w 220"/>
                      <a:gd name="T11" fmla="*/ 2 h 29"/>
                      <a:gd name="T12" fmla="*/ 0 w 220"/>
                      <a:gd name="T13" fmla="*/ 27 h 29"/>
                      <a:gd name="T14" fmla="*/ 3 w 220"/>
                      <a:gd name="T15" fmla="*/ 29 h 29"/>
                      <a:gd name="T16" fmla="*/ 217 w 220"/>
                      <a:gd name="T17" fmla="*/ 29 h 29"/>
                      <a:gd name="T18" fmla="*/ 220 w 220"/>
                      <a:gd name="T19" fmla="*/ 27 h 29"/>
                      <a:gd name="T20" fmla="*/ 200 w 220"/>
                      <a:gd name="T21" fmla="*/ 2 h 29"/>
                      <a:gd name="T22" fmla="*/ 200 w 220"/>
                      <a:gd name="T23" fmla="*/ 2 h 29"/>
                      <a:gd name="T24" fmla="*/ 142 w 220"/>
                      <a:gd name="T25" fmla="*/ 25 h 29"/>
                      <a:gd name="T26" fmla="*/ 140 w 220"/>
                      <a:gd name="T27" fmla="*/ 27 h 29"/>
                      <a:gd name="T28" fmla="*/ 79 w 220"/>
                      <a:gd name="T29" fmla="*/ 27 h 29"/>
                      <a:gd name="T30" fmla="*/ 77 w 220"/>
                      <a:gd name="T31" fmla="*/ 25 h 29"/>
                      <a:gd name="T32" fmla="*/ 77 w 220"/>
                      <a:gd name="T33" fmla="*/ 25 h 29"/>
                      <a:gd name="T34" fmla="*/ 83 w 220"/>
                      <a:gd name="T35" fmla="*/ 18 h 29"/>
                      <a:gd name="T36" fmla="*/ 85 w 220"/>
                      <a:gd name="T37" fmla="*/ 17 h 29"/>
                      <a:gd name="T38" fmla="*/ 134 w 220"/>
                      <a:gd name="T39" fmla="*/ 17 h 29"/>
                      <a:gd name="T40" fmla="*/ 136 w 220"/>
                      <a:gd name="T41" fmla="*/ 18 h 29"/>
                      <a:gd name="T42" fmla="*/ 142 w 220"/>
                      <a:gd name="T4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 h="29">
                        <a:moveTo>
                          <a:pt x="200" y="2"/>
                        </a:moveTo>
                        <a:cubicBezTo>
                          <a:pt x="200" y="1"/>
                          <a:pt x="199" y="0"/>
                          <a:pt x="197" y="0"/>
                        </a:cubicBezTo>
                        <a:cubicBezTo>
                          <a:pt x="197" y="0"/>
                          <a:pt x="197" y="0"/>
                          <a:pt x="197" y="0"/>
                        </a:cubicBezTo>
                        <a:cubicBezTo>
                          <a:pt x="26" y="0"/>
                          <a:pt x="26" y="0"/>
                          <a:pt x="26" y="0"/>
                        </a:cubicBezTo>
                        <a:cubicBezTo>
                          <a:pt x="23" y="0"/>
                          <a:pt x="23" y="0"/>
                          <a:pt x="23" y="0"/>
                        </a:cubicBezTo>
                        <a:cubicBezTo>
                          <a:pt x="21" y="0"/>
                          <a:pt x="20" y="1"/>
                          <a:pt x="20" y="2"/>
                        </a:cubicBezTo>
                        <a:cubicBezTo>
                          <a:pt x="0" y="27"/>
                          <a:pt x="0" y="27"/>
                          <a:pt x="0" y="27"/>
                        </a:cubicBezTo>
                        <a:cubicBezTo>
                          <a:pt x="0" y="28"/>
                          <a:pt x="2" y="29"/>
                          <a:pt x="3" y="29"/>
                        </a:cubicBezTo>
                        <a:cubicBezTo>
                          <a:pt x="217" y="29"/>
                          <a:pt x="217" y="29"/>
                          <a:pt x="217" y="29"/>
                        </a:cubicBezTo>
                        <a:cubicBezTo>
                          <a:pt x="218" y="29"/>
                          <a:pt x="220" y="28"/>
                          <a:pt x="220" y="27"/>
                        </a:cubicBezTo>
                        <a:cubicBezTo>
                          <a:pt x="200" y="2"/>
                          <a:pt x="200" y="2"/>
                          <a:pt x="200" y="2"/>
                        </a:cubicBezTo>
                        <a:cubicBezTo>
                          <a:pt x="200" y="2"/>
                          <a:pt x="200" y="2"/>
                          <a:pt x="200" y="2"/>
                        </a:cubicBezTo>
                        <a:close/>
                        <a:moveTo>
                          <a:pt x="142" y="25"/>
                        </a:moveTo>
                        <a:cubicBezTo>
                          <a:pt x="142" y="26"/>
                          <a:pt x="141" y="27"/>
                          <a:pt x="140" y="27"/>
                        </a:cubicBezTo>
                        <a:cubicBezTo>
                          <a:pt x="79" y="27"/>
                          <a:pt x="79" y="27"/>
                          <a:pt x="79" y="27"/>
                        </a:cubicBezTo>
                        <a:cubicBezTo>
                          <a:pt x="78" y="27"/>
                          <a:pt x="77" y="26"/>
                          <a:pt x="77" y="25"/>
                        </a:cubicBezTo>
                        <a:cubicBezTo>
                          <a:pt x="77" y="25"/>
                          <a:pt x="77" y="25"/>
                          <a:pt x="77" y="25"/>
                        </a:cubicBezTo>
                        <a:cubicBezTo>
                          <a:pt x="83" y="18"/>
                          <a:pt x="83" y="18"/>
                          <a:pt x="83" y="18"/>
                        </a:cubicBezTo>
                        <a:cubicBezTo>
                          <a:pt x="83" y="17"/>
                          <a:pt x="84" y="17"/>
                          <a:pt x="85" y="17"/>
                        </a:cubicBezTo>
                        <a:cubicBezTo>
                          <a:pt x="134" y="17"/>
                          <a:pt x="134" y="17"/>
                          <a:pt x="134" y="17"/>
                        </a:cubicBezTo>
                        <a:cubicBezTo>
                          <a:pt x="135" y="17"/>
                          <a:pt x="136" y="17"/>
                          <a:pt x="136" y="18"/>
                        </a:cubicBezTo>
                        <a:cubicBezTo>
                          <a:pt x="142" y="25"/>
                          <a:pt x="142" y="25"/>
                          <a:pt x="142" y="2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8" name="Freeform 40"/>
                  <p:cNvSpPr>
                    <a:spLocks/>
                  </p:cNvSpPr>
                  <p:nvPr/>
                </p:nvSpPr>
                <p:spPr bwMode="auto">
                  <a:xfrm>
                    <a:off x="4549775" y="4830763"/>
                    <a:ext cx="223838" cy="23813"/>
                  </a:xfrm>
                  <a:custGeom>
                    <a:avLst/>
                    <a:gdLst>
                      <a:gd name="T0" fmla="*/ 129 w 141"/>
                      <a:gd name="T1" fmla="*/ 0 h 15"/>
                      <a:gd name="T2" fmla="*/ 12 w 141"/>
                      <a:gd name="T3" fmla="*/ 0 h 15"/>
                      <a:gd name="T4" fmla="*/ 9 w 141"/>
                      <a:gd name="T5" fmla="*/ 0 h 15"/>
                      <a:gd name="T6" fmla="*/ 0 w 141"/>
                      <a:gd name="T7" fmla="*/ 15 h 15"/>
                      <a:gd name="T8" fmla="*/ 141 w 141"/>
                      <a:gd name="T9" fmla="*/ 15 h 15"/>
                      <a:gd name="T10" fmla="*/ 129 w 141"/>
                      <a:gd name="T11" fmla="*/ 0 h 15"/>
                      <a:gd name="T12" fmla="*/ 129 w 141"/>
                      <a:gd name="T13" fmla="*/ 0 h 15"/>
                      <a:gd name="T14" fmla="*/ 129 w 14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5">
                        <a:moveTo>
                          <a:pt x="129" y="0"/>
                        </a:moveTo>
                        <a:lnTo>
                          <a:pt x="12" y="0"/>
                        </a:lnTo>
                        <a:lnTo>
                          <a:pt x="9" y="0"/>
                        </a:lnTo>
                        <a:lnTo>
                          <a:pt x="0" y="15"/>
                        </a:lnTo>
                        <a:lnTo>
                          <a:pt x="141" y="15"/>
                        </a:lnTo>
                        <a:lnTo>
                          <a:pt x="129" y="0"/>
                        </a:lnTo>
                        <a:lnTo>
                          <a:pt x="129" y="0"/>
                        </a:lnTo>
                        <a:lnTo>
                          <a:pt x="129"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9" name="Freeform 41"/>
                  <p:cNvSpPr>
                    <a:spLocks noEditPoints="1"/>
                  </p:cNvSpPr>
                  <p:nvPr/>
                </p:nvSpPr>
                <p:spPr bwMode="auto">
                  <a:xfrm>
                    <a:off x="4318000" y="4273550"/>
                    <a:ext cx="687388" cy="477838"/>
                  </a:xfrm>
                  <a:custGeom>
                    <a:avLst/>
                    <a:gdLst>
                      <a:gd name="T0" fmla="*/ 3 w 181"/>
                      <a:gd name="T1" fmla="*/ 125 h 125"/>
                      <a:gd name="T2" fmla="*/ 178 w 181"/>
                      <a:gd name="T3" fmla="*/ 125 h 125"/>
                      <a:gd name="T4" fmla="*/ 181 w 181"/>
                      <a:gd name="T5" fmla="*/ 122 h 125"/>
                      <a:gd name="T6" fmla="*/ 181 w 181"/>
                      <a:gd name="T7" fmla="*/ 3 h 125"/>
                      <a:gd name="T8" fmla="*/ 178 w 181"/>
                      <a:gd name="T9" fmla="*/ 0 h 125"/>
                      <a:gd name="T10" fmla="*/ 3 w 181"/>
                      <a:gd name="T11" fmla="*/ 0 h 125"/>
                      <a:gd name="T12" fmla="*/ 0 w 181"/>
                      <a:gd name="T13" fmla="*/ 3 h 125"/>
                      <a:gd name="T14" fmla="*/ 0 w 181"/>
                      <a:gd name="T15" fmla="*/ 122 h 125"/>
                      <a:gd name="T16" fmla="*/ 3 w 181"/>
                      <a:gd name="T17" fmla="*/ 125 h 125"/>
                      <a:gd name="T18" fmla="*/ 10 w 181"/>
                      <a:gd name="T19" fmla="*/ 8 h 125"/>
                      <a:gd name="T20" fmla="*/ 172 w 181"/>
                      <a:gd name="T21" fmla="*/ 8 h 125"/>
                      <a:gd name="T22" fmla="*/ 172 w 181"/>
                      <a:gd name="T23" fmla="*/ 117 h 125"/>
                      <a:gd name="T24" fmla="*/ 10 w 181"/>
                      <a:gd name="T25" fmla="*/ 117 h 125"/>
                      <a:gd name="T26" fmla="*/ 10 w 181"/>
                      <a:gd name="T27" fmla="*/ 8 h 125"/>
                      <a:gd name="T28" fmla="*/ 10 w 181"/>
                      <a:gd name="T29"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125">
                        <a:moveTo>
                          <a:pt x="3" y="125"/>
                        </a:moveTo>
                        <a:cubicBezTo>
                          <a:pt x="178" y="125"/>
                          <a:pt x="178" y="125"/>
                          <a:pt x="178" y="125"/>
                        </a:cubicBezTo>
                        <a:cubicBezTo>
                          <a:pt x="180" y="125"/>
                          <a:pt x="181" y="124"/>
                          <a:pt x="181" y="122"/>
                        </a:cubicBezTo>
                        <a:cubicBezTo>
                          <a:pt x="181" y="3"/>
                          <a:pt x="181" y="3"/>
                          <a:pt x="181" y="3"/>
                        </a:cubicBezTo>
                        <a:cubicBezTo>
                          <a:pt x="181" y="1"/>
                          <a:pt x="180" y="0"/>
                          <a:pt x="178" y="0"/>
                        </a:cubicBezTo>
                        <a:cubicBezTo>
                          <a:pt x="3" y="0"/>
                          <a:pt x="3" y="0"/>
                          <a:pt x="3" y="0"/>
                        </a:cubicBezTo>
                        <a:cubicBezTo>
                          <a:pt x="1" y="0"/>
                          <a:pt x="0" y="1"/>
                          <a:pt x="0" y="3"/>
                        </a:cubicBezTo>
                        <a:cubicBezTo>
                          <a:pt x="0" y="122"/>
                          <a:pt x="0" y="122"/>
                          <a:pt x="0" y="122"/>
                        </a:cubicBezTo>
                        <a:cubicBezTo>
                          <a:pt x="0" y="124"/>
                          <a:pt x="1" y="125"/>
                          <a:pt x="3" y="125"/>
                        </a:cubicBezTo>
                        <a:close/>
                        <a:moveTo>
                          <a:pt x="10" y="8"/>
                        </a:moveTo>
                        <a:cubicBezTo>
                          <a:pt x="172" y="8"/>
                          <a:pt x="172" y="8"/>
                          <a:pt x="172" y="8"/>
                        </a:cubicBezTo>
                        <a:cubicBezTo>
                          <a:pt x="172" y="117"/>
                          <a:pt x="172" y="117"/>
                          <a:pt x="172" y="117"/>
                        </a:cubicBezTo>
                        <a:cubicBezTo>
                          <a:pt x="10" y="117"/>
                          <a:pt x="10" y="117"/>
                          <a:pt x="10" y="117"/>
                        </a:cubicBezTo>
                        <a:cubicBezTo>
                          <a:pt x="10" y="8"/>
                          <a:pt x="10" y="8"/>
                          <a:pt x="10" y="8"/>
                        </a:cubicBezTo>
                        <a:cubicBezTo>
                          <a:pt x="10" y="8"/>
                          <a:pt x="10" y="8"/>
                          <a:pt x="10" y="8"/>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grpSp>
            <p:nvGrpSpPr>
              <p:cNvPr id="18" name="Group 8"/>
              <p:cNvGrpSpPr/>
              <p:nvPr/>
            </p:nvGrpSpPr>
            <p:grpSpPr>
              <a:xfrm>
                <a:off x="186176" y="2843727"/>
                <a:ext cx="2909699" cy="444520"/>
                <a:chOff x="186176" y="2657115"/>
                <a:chExt cx="2909699" cy="444520"/>
              </a:xfrm>
            </p:grpSpPr>
            <p:sp>
              <p:nvSpPr>
                <p:cNvPr id="45" name="Rounded Rectangle 44"/>
                <p:cNvSpPr/>
                <p:nvPr/>
              </p:nvSpPr>
              <p:spPr>
                <a:xfrm>
                  <a:off x="186176" y="2657115"/>
                  <a:ext cx="2402164" cy="4154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28" name="Rectangle 27"/>
                <p:cNvSpPr/>
                <p:nvPr/>
              </p:nvSpPr>
              <p:spPr>
                <a:xfrm>
                  <a:off x="196215" y="2660200"/>
                  <a:ext cx="2353885" cy="441435"/>
                </a:xfrm>
                <a:prstGeom prst="rect">
                  <a:avLst/>
                </a:prstGeom>
              </p:spPr>
              <p:txBody>
                <a:bodyPr wrap="square">
                  <a:spAutoFit/>
                </a:bodyPr>
                <a:lstStyle/>
                <a:p>
                  <a:pPr algn="just">
                    <a:spcAft>
                      <a:spcPts val="450"/>
                    </a:spcAft>
                  </a:pPr>
                  <a:r>
                    <a:rPr lang="en-IN" sz="700" dirty="0">
                      <a:solidFill>
                        <a:srgbClr val="595959"/>
                      </a:solidFill>
                      <a:ea typeface="Calibri" panose="020F0502020204030204" pitchFamily="34" charset="0"/>
                      <a:cs typeface="Arial" panose="020B0604020202020204" pitchFamily="34" charset="0"/>
                    </a:rPr>
                    <a:t>Predictive analysis, Operational intelligence  through data in motion analysis at the edge and data at rest analysis in cloud</a:t>
                  </a:r>
                </a:p>
              </p:txBody>
            </p:sp>
            <p:grpSp>
              <p:nvGrpSpPr>
                <p:cNvPr id="19" name="Group 269"/>
                <p:cNvGrpSpPr>
                  <a:grpSpLocks/>
                </p:cNvGrpSpPr>
                <p:nvPr/>
              </p:nvGrpSpPr>
              <p:grpSpPr bwMode="auto">
                <a:xfrm>
                  <a:off x="2617550" y="2689477"/>
                  <a:ext cx="478325" cy="333152"/>
                  <a:chOff x="14372089" y="1716482"/>
                  <a:chExt cx="672520" cy="467727"/>
                </a:xfrm>
                <a:solidFill>
                  <a:srgbClr val="C0D72F"/>
                </a:solidFill>
              </p:grpSpPr>
              <p:sp>
                <p:nvSpPr>
                  <p:cNvPr id="158" name="Freeform 211"/>
                  <p:cNvSpPr>
                    <a:spLocks noEditPoints="1"/>
                  </p:cNvSpPr>
                  <p:nvPr/>
                </p:nvSpPr>
                <p:spPr bwMode="auto">
                  <a:xfrm>
                    <a:off x="14597708" y="1716482"/>
                    <a:ext cx="196115" cy="262933"/>
                  </a:xfrm>
                  <a:custGeom>
                    <a:avLst/>
                    <a:gdLst>
                      <a:gd name="T0" fmla="*/ 2147483646 w 96"/>
                      <a:gd name="T1" fmla="*/ 2147483646 h 128"/>
                      <a:gd name="T2" fmla="*/ 2147483646 w 96"/>
                      <a:gd name="T3" fmla="*/ 2147483646 h 128"/>
                      <a:gd name="T4" fmla="*/ 2147483646 w 96"/>
                      <a:gd name="T5" fmla="*/ 2147483646 h 128"/>
                      <a:gd name="T6" fmla="*/ 2147483646 w 96"/>
                      <a:gd name="T7" fmla="*/ 2147483646 h 128"/>
                      <a:gd name="T8" fmla="*/ 2147483646 w 96"/>
                      <a:gd name="T9" fmla="*/ 2147483646 h 128"/>
                      <a:gd name="T10" fmla="*/ 2147483646 w 96"/>
                      <a:gd name="T11" fmla="*/ 2147483646 h 128"/>
                      <a:gd name="T12" fmla="*/ 2147483646 w 96"/>
                      <a:gd name="T13" fmla="*/ 2147483646 h 128"/>
                      <a:gd name="T14" fmla="*/ 2147483646 w 96"/>
                      <a:gd name="T15" fmla="*/ 2147483646 h 128"/>
                      <a:gd name="T16" fmla="*/ 2147483646 w 96"/>
                      <a:gd name="T17" fmla="*/ 2147483646 h 128"/>
                      <a:gd name="T18" fmla="*/ 2147483646 w 96"/>
                      <a:gd name="T19" fmla="*/ 2147483646 h 128"/>
                      <a:gd name="T20" fmla="*/ 2147483646 w 96"/>
                      <a:gd name="T21" fmla="*/ 2147483646 h 128"/>
                      <a:gd name="T22" fmla="*/ 2147483646 w 96"/>
                      <a:gd name="T23" fmla="*/ 2147483646 h 128"/>
                      <a:gd name="T24" fmla="*/ 2147483646 w 96"/>
                      <a:gd name="T25" fmla="*/ 2147483646 h 128"/>
                      <a:gd name="T26" fmla="*/ 2147483646 w 96"/>
                      <a:gd name="T27" fmla="*/ 2147483646 h 128"/>
                      <a:gd name="T28" fmla="*/ 2147483646 w 96"/>
                      <a:gd name="T29" fmla="*/ 2147483646 h 128"/>
                      <a:gd name="T30" fmla="*/ 2147483646 w 96"/>
                      <a:gd name="T31" fmla="*/ 2147483646 h 128"/>
                      <a:gd name="T32" fmla="*/ 2147483646 w 96"/>
                      <a:gd name="T33" fmla="*/ 2147483646 h 128"/>
                      <a:gd name="T34" fmla="*/ 2147483646 w 96"/>
                      <a:gd name="T35" fmla="*/ 2147483646 h 128"/>
                      <a:gd name="T36" fmla="*/ 2147483646 w 96"/>
                      <a:gd name="T37" fmla="*/ 2147483646 h 128"/>
                      <a:gd name="T38" fmla="*/ 2147483646 w 96"/>
                      <a:gd name="T39" fmla="*/ 2147483646 h 128"/>
                      <a:gd name="T40" fmla="*/ 2147483646 w 96"/>
                      <a:gd name="T41" fmla="*/ 2147483646 h 128"/>
                      <a:gd name="T42" fmla="*/ 2147483646 w 96"/>
                      <a:gd name="T43" fmla="*/ 2147483646 h 128"/>
                      <a:gd name="T44" fmla="*/ 2147483646 w 96"/>
                      <a:gd name="T45" fmla="*/ 2147483646 h 128"/>
                      <a:gd name="T46" fmla="*/ 2147483646 w 96"/>
                      <a:gd name="T47" fmla="*/ 2147483646 h 128"/>
                      <a:gd name="T48" fmla="*/ 2147483646 w 96"/>
                      <a:gd name="T49" fmla="*/ 2147483646 h 128"/>
                      <a:gd name="T50" fmla="*/ 2147483646 w 96"/>
                      <a:gd name="T51" fmla="*/ 2147483646 h 128"/>
                      <a:gd name="T52" fmla="*/ 2147483646 w 96"/>
                      <a:gd name="T53" fmla="*/ 2147483646 h 128"/>
                      <a:gd name="T54" fmla="*/ 2147483646 w 96"/>
                      <a:gd name="T55" fmla="*/ 2147483646 h 128"/>
                      <a:gd name="T56" fmla="*/ 2147483646 w 96"/>
                      <a:gd name="T57" fmla="*/ 2147483646 h 128"/>
                      <a:gd name="T58" fmla="*/ 2147483646 w 96"/>
                      <a:gd name="T59" fmla="*/ 2147483646 h 128"/>
                      <a:gd name="T60" fmla="*/ 2147483646 w 96"/>
                      <a:gd name="T61" fmla="*/ 2147483646 h 128"/>
                      <a:gd name="T62" fmla="*/ 2147483646 w 96"/>
                      <a:gd name="T63" fmla="*/ 2147483646 h 128"/>
                      <a:gd name="T64" fmla="*/ 2147483646 w 96"/>
                      <a:gd name="T65" fmla="*/ 2147483646 h 128"/>
                      <a:gd name="T66" fmla="*/ 2147483646 w 96"/>
                      <a:gd name="T67" fmla="*/ 2147483646 h 128"/>
                      <a:gd name="T68" fmla="*/ 2147483646 w 96"/>
                      <a:gd name="T69" fmla="*/ 2147483646 h 128"/>
                      <a:gd name="T70" fmla="*/ 2147483646 w 96"/>
                      <a:gd name="T71" fmla="*/ 2147483646 h 128"/>
                      <a:gd name="T72" fmla="*/ 2147483646 w 96"/>
                      <a:gd name="T73" fmla="*/ 2147483646 h 128"/>
                      <a:gd name="T74" fmla="*/ 2147483646 w 96"/>
                      <a:gd name="T75" fmla="*/ 2147483646 h 128"/>
                      <a:gd name="T76" fmla="*/ 2147483646 w 96"/>
                      <a:gd name="T77" fmla="*/ 2147483646 h 128"/>
                      <a:gd name="T78" fmla="*/ 2147483646 w 96"/>
                      <a:gd name="T79" fmla="*/ 2147483646 h 128"/>
                      <a:gd name="T80" fmla="*/ 2147483646 w 96"/>
                      <a:gd name="T81" fmla="*/ 2147483646 h 128"/>
                      <a:gd name="T82" fmla="*/ 2147483646 w 96"/>
                      <a:gd name="T83" fmla="*/ 2147483646 h 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6" h="128">
                        <a:moveTo>
                          <a:pt x="7" y="80"/>
                        </a:moveTo>
                        <a:cubicBezTo>
                          <a:pt x="7" y="86"/>
                          <a:pt x="11" y="91"/>
                          <a:pt x="15" y="91"/>
                        </a:cubicBezTo>
                        <a:cubicBezTo>
                          <a:pt x="19" y="112"/>
                          <a:pt x="33" y="128"/>
                          <a:pt x="50" y="128"/>
                        </a:cubicBezTo>
                        <a:cubicBezTo>
                          <a:pt x="67" y="128"/>
                          <a:pt x="81" y="112"/>
                          <a:pt x="84" y="91"/>
                        </a:cubicBezTo>
                        <a:cubicBezTo>
                          <a:pt x="85" y="91"/>
                          <a:pt x="85" y="91"/>
                          <a:pt x="85" y="91"/>
                        </a:cubicBezTo>
                        <a:cubicBezTo>
                          <a:pt x="90" y="91"/>
                          <a:pt x="94" y="86"/>
                          <a:pt x="94" y="80"/>
                        </a:cubicBezTo>
                        <a:cubicBezTo>
                          <a:pt x="94" y="75"/>
                          <a:pt x="91" y="70"/>
                          <a:pt x="87" y="69"/>
                        </a:cubicBezTo>
                        <a:cubicBezTo>
                          <a:pt x="87" y="69"/>
                          <a:pt x="87" y="69"/>
                          <a:pt x="87" y="69"/>
                        </a:cubicBezTo>
                        <a:cubicBezTo>
                          <a:pt x="87" y="69"/>
                          <a:pt x="96" y="37"/>
                          <a:pt x="76" y="28"/>
                        </a:cubicBezTo>
                        <a:cubicBezTo>
                          <a:pt x="74" y="0"/>
                          <a:pt x="25" y="22"/>
                          <a:pt x="25" y="22"/>
                        </a:cubicBezTo>
                        <a:cubicBezTo>
                          <a:pt x="0" y="35"/>
                          <a:pt x="12" y="70"/>
                          <a:pt x="12" y="70"/>
                        </a:cubicBezTo>
                        <a:cubicBezTo>
                          <a:pt x="12" y="70"/>
                          <a:pt x="12" y="70"/>
                          <a:pt x="12" y="70"/>
                        </a:cubicBezTo>
                        <a:cubicBezTo>
                          <a:pt x="9" y="72"/>
                          <a:pt x="7" y="76"/>
                          <a:pt x="7" y="80"/>
                        </a:cubicBezTo>
                        <a:close/>
                        <a:moveTo>
                          <a:pt x="16" y="71"/>
                        </a:moveTo>
                        <a:cubicBezTo>
                          <a:pt x="16" y="71"/>
                          <a:pt x="16" y="71"/>
                          <a:pt x="16" y="71"/>
                        </a:cubicBezTo>
                        <a:cubicBezTo>
                          <a:pt x="17" y="71"/>
                          <a:pt x="17" y="71"/>
                          <a:pt x="17" y="71"/>
                        </a:cubicBezTo>
                        <a:cubicBezTo>
                          <a:pt x="17" y="69"/>
                          <a:pt x="17" y="69"/>
                          <a:pt x="17" y="69"/>
                        </a:cubicBezTo>
                        <a:cubicBezTo>
                          <a:pt x="19" y="54"/>
                          <a:pt x="19" y="54"/>
                          <a:pt x="19" y="54"/>
                        </a:cubicBezTo>
                        <a:cubicBezTo>
                          <a:pt x="21" y="51"/>
                          <a:pt x="23" y="50"/>
                          <a:pt x="23" y="50"/>
                        </a:cubicBezTo>
                        <a:cubicBezTo>
                          <a:pt x="45" y="51"/>
                          <a:pt x="62" y="40"/>
                          <a:pt x="62" y="40"/>
                        </a:cubicBezTo>
                        <a:cubicBezTo>
                          <a:pt x="77" y="28"/>
                          <a:pt x="82" y="72"/>
                          <a:pt x="82" y="72"/>
                        </a:cubicBezTo>
                        <a:cubicBezTo>
                          <a:pt x="82" y="72"/>
                          <a:pt x="82" y="72"/>
                          <a:pt x="82" y="72"/>
                        </a:cubicBezTo>
                        <a:cubicBezTo>
                          <a:pt x="84" y="71"/>
                          <a:pt x="84" y="71"/>
                          <a:pt x="84" y="71"/>
                        </a:cubicBezTo>
                        <a:cubicBezTo>
                          <a:pt x="85" y="71"/>
                          <a:pt x="85" y="71"/>
                          <a:pt x="85" y="71"/>
                        </a:cubicBezTo>
                        <a:cubicBezTo>
                          <a:pt x="87" y="71"/>
                          <a:pt x="88" y="72"/>
                          <a:pt x="89" y="74"/>
                        </a:cubicBezTo>
                        <a:cubicBezTo>
                          <a:pt x="91" y="75"/>
                          <a:pt x="91" y="78"/>
                          <a:pt x="91" y="80"/>
                        </a:cubicBezTo>
                        <a:cubicBezTo>
                          <a:pt x="91" y="83"/>
                          <a:pt x="91" y="85"/>
                          <a:pt x="89" y="87"/>
                        </a:cubicBezTo>
                        <a:cubicBezTo>
                          <a:pt x="88" y="88"/>
                          <a:pt x="87" y="89"/>
                          <a:pt x="85" y="89"/>
                        </a:cubicBezTo>
                        <a:cubicBezTo>
                          <a:pt x="85" y="89"/>
                          <a:pt x="85" y="89"/>
                          <a:pt x="85" y="89"/>
                        </a:cubicBezTo>
                        <a:cubicBezTo>
                          <a:pt x="82" y="89"/>
                          <a:pt x="82" y="89"/>
                          <a:pt x="82" y="89"/>
                        </a:cubicBezTo>
                        <a:cubicBezTo>
                          <a:pt x="82" y="91"/>
                          <a:pt x="82" y="91"/>
                          <a:pt x="82" y="91"/>
                        </a:cubicBezTo>
                        <a:cubicBezTo>
                          <a:pt x="80" y="101"/>
                          <a:pt x="76" y="109"/>
                          <a:pt x="71" y="116"/>
                        </a:cubicBezTo>
                        <a:cubicBezTo>
                          <a:pt x="68" y="119"/>
                          <a:pt x="64" y="121"/>
                          <a:pt x="61" y="123"/>
                        </a:cubicBezTo>
                        <a:cubicBezTo>
                          <a:pt x="57" y="124"/>
                          <a:pt x="54" y="125"/>
                          <a:pt x="50" y="125"/>
                        </a:cubicBezTo>
                        <a:cubicBezTo>
                          <a:pt x="46" y="125"/>
                          <a:pt x="42" y="124"/>
                          <a:pt x="39" y="123"/>
                        </a:cubicBezTo>
                        <a:cubicBezTo>
                          <a:pt x="35" y="121"/>
                          <a:pt x="32" y="119"/>
                          <a:pt x="29" y="116"/>
                        </a:cubicBezTo>
                        <a:cubicBezTo>
                          <a:pt x="23" y="109"/>
                          <a:pt x="19" y="101"/>
                          <a:pt x="18" y="91"/>
                        </a:cubicBezTo>
                        <a:cubicBezTo>
                          <a:pt x="17" y="89"/>
                          <a:pt x="17" y="89"/>
                          <a:pt x="17" y="89"/>
                        </a:cubicBezTo>
                        <a:cubicBezTo>
                          <a:pt x="15" y="89"/>
                          <a:pt x="15" y="89"/>
                          <a:pt x="15" y="89"/>
                        </a:cubicBezTo>
                        <a:cubicBezTo>
                          <a:pt x="12" y="89"/>
                          <a:pt x="9" y="85"/>
                          <a:pt x="9" y="80"/>
                        </a:cubicBezTo>
                        <a:cubicBezTo>
                          <a:pt x="9" y="78"/>
                          <a:pt x="10" y="75"/>
                          <a:pt x="11" y="74"/>
                        </a:cubicBezTo>
                        <a:cubicBezTo>
                          <a:pt x="13" y="72"/>
                          <a:pt x="14" y="71"/>
                          <a:pt x="16" y="71"/>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59" name="Freeform 212"/>
                  <p:cNvSpPr>
                    <a:spLocks noEditPoints="1"/>
                  </p:cNvSpPr>
                  <p:nvPr/>
                </p:nvSpPr>
                <p:spPr bwMode="auto">
                  <a:xfrm>
                    <a:off x="14779940" y="1911730"/>
                    <a:ext cx="264669" cy="257727"/>
                  </a:xfrm>
                  <a:custGeom>
                    <a:avLst/>
                    <a:gdLst>
                      <a:gd name="T0" fmla="*/ 2147483646 w 129"/>
                      <a:gd name="T1" fmla="*/ 2147483646 h 126"/>
                      <a:gd name="T2" fmla="*/ 2147483646 w 129"/>
                      <a:gd name="T3" fmla="*/ 2147483646 h 126"/>
                      <a:gd name="T4" fmla="*/ 2147483646 w 129"/>
                      <a:gd name="T5" fmla="*/ 2147483646 h 126"/>
                      <a:gd name="T6" fmla="*/ 2147483646 w 129"/>
                      <a:gd name="T7" fmla="*/ 2147483646 h 126"/>
                      <a:gd name="T8" fmla="*/ 2147483646 w 129"/>
                      <a:gd name="T9" fmla="*/ 2147483646 h 126"/>
                      <a:gd name="T10" fmla="*/ 2147483646 w 129"/>
                      <a:gd name="T11" fmla="*/ 2147483646 h 126"/>
                      <a:gd name="T12" fmla="*/ 2147483646 w 129"/>
                      <a:gd name="T13" fmla="*/ 0 h 126"/>
                      <a:gd name="T14" fmla="*/ 2147483646 w 129"/>
                      <a:gd name="T15" fmla="*/ 0 h 126"/>
                      <a:gd name="T16" fmla="*/ 2147483646 w 129"/>
                      <a:gd name="T17" fmla="*/ 2147483646 h 126"/>
                      <a:gd name="T18" fmla="*/ 2147483646 w 129"/>
                      <a:gd name="T19" fmla="*/ 2147483646 h 126"/>
                      <a:gd name="T20" fmla="*/ 2147483646 w 129"/>
                      <a:gd name="T21" fmla="*/ 2147483646 h 126"/>
                      <a:gd name="T22" fmla="*/ 2147483646 w 129"/>
                      <a:gd name="T23" fmla="*/ 2147483646 h 126"/>
                      <a:gd name="T24" fmla="*/ 2147483646 w 129"/>
                      <a:gd name="T25" fmla="*/ 2147483646 h 126"/>
                      <a:gd name="T26" fmla="*/ 2147483646 w 129"/>
                      <a:gd name="T27" fmla="*/ 2147483646 h 126"/>
                      <a:gd name="T28" fmla="*/ 0 w 129"/>
                      <a:gd name="T29" fmla="*/ 2147483646 h 126"/>
                      <a:gd name="T30" fmla="*/ 0 w 129"/>
                      <a:gd name="T31" fmla="*/ 2147483646 h 126"/>
                      <a:gd name="T32" fmla="*/ 2147483646 w 129"/>
                      <a:gd name="T33" fmla="*/ 2147483646 h 126"/>
                      <a:gd name="T34" fmla="*/ 2147483646 w 129"/>
                      <a:gd name="T35" fmla="*/ 2147483646 h 126"/>
                      <a:gd name="T36" fmla="*/ 2147483646 w 129"/>
                      <a:gd name="T37" fmla="*/ 2147483646 h 126"/>
                      <a:gd name="T38" fmla="*/ 2147483646 w 129"/>
                      <a:gd name="T39" fmla="*/ 2147483646 h 126"/>
                      <a:gd name="T40" fmla="*/ 2147483646 w 129"/>
                      <a:gd name="T41" fmla="*/ 2147483646 h 126"/>
                      <a:gd name="T42" fmla="*/ 2147483646 w 129"/>
                      <a:gd name="T43" fmla="*/ 2147483646 h 126"/>
                      <a:gd name="T44" fmla="*/ 2147483646 w 129"/>
                      <a:gd name="T45" fmla="*/ 2147483646 h 126"/>
                      <a:gd name="T46" fmla="*/ 2147483646 w 129"/>
                      <a:gd name="T47" fmla="*/ 2147483646 h 126"/>
                      <a:gd name="T48" fmla="*/ 2147483646 w 129"/>
                      <a:gd name="T49" fmla="*/ 2147483646 h 126"/>
                      <a:gd name="T50" fmla="*/ 2147483646 w 129"/>
                      <a:gd name="T51" fmla="*/ 2147483646 h 126"/>
                      <a:gd name="T52" fmla="*/ 2147483646 w 129"/>
                      <a:gd name="T53" fmla="*/ 2147483646 h 126"/>
                      <a:gd name="T54" fmla="*/ 2147483646 w 129"/>
                      <a:gd name="T55" fmla="*/ 2147483646 h 126"/>
                      <a:gd name="T56" fmla="*/ 2147483646 w 129"/>
                      <a:gd name="T57" fmla="*/ 2147483646 h 126"/>
                      <a:gd name="T58" fmla="*/ 2147483646 w 129"/>
                      <a:gd name="T59" fmla="*/ 2147483646 h 126"/>
                      <a:gd name="T60" fmla="*/ 2147483646 w 129"/>
                      <a:gd name="T61" fmla="*/ 2147483646 h 126"/>
                      <a:gd name="T62" fmla="*/ 2147483646 w 129"/>
                      <a:gd name="T63" fmla="*/ 2147483646 h 126"/>
                      <a:gd name="T64" fmla="*/ 2147483646 w 129"/>
                      <a:gd name="T65" fmla="*/ 2147483646 h 126"/>
                      <a:gd name="T66" fmla="*/ 2147483646 w 129"/>
                      <a:gd name="T67" fmla="*/ 2147483646 h 126"/>
                      <a:gd name="T68" fmla="*/ 2147483646 w 129"/>
                      <a:gd name="T69" fmla="*/ 2147483646 h 126"/>
                      <a:gd name="T70" fmla="*/ 2147483646 w 129"/>
                      <a:gd name="T71" fmla="*/ 2147483646 h 126"/>
                      <a:gd name="T72" fmla="*/ 2147483646 w 129"/>
                      <a:gd name="T73" fmla="*/ 2147483646 h 126"/>
                      <a:gd name="T74" fmla="*/ 2147483646 w 129"/>
                      <a:gd name="T75" fmla="*/ 2147483646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9" h="126">
                        <a:moveTo>
                          <a:pt x="119" y="52"/>
                        </a:moveTo>
                        <a:cubicBezTo>
                          <a:pt x="118" y="45"/>
                          <a:pt x="115" y="38"/>
                          <a:pt x="111" y="32"/>
                        </a:cubicBezTo>
                        <a:cubicBezTo>
                          <a:pt x="119" y="25"/>
                          <a:pt x="119" y="25"/>
                          <a:pt x="119" y="25"/>
                        </a:cubicBezTo>
                        <a:cubicBezTo>
                          <a:pt x="102" y="9"/>
                          <a:pt x="102" y="9"/>
                          <a:pt x="102" y="9"/>
                        </a:cubicBezTo>
                        <a:cubicBezTo>
                          <a:pt x="95" y="16"/>
                          <a:pt x="95" y="16"/>
                          <a:pt x="95" y="16"/>
                        </a:cubicBezTo>
                        <a:cubicBezTo>
                          <a:pt x="89" y="12"/>
                          <a:pt x="83" y="10"/>
                          <a:pt x="76" y="8"/>
                        </a:cubicBezTo>
                        <a:cubicBezTo>
                          <a:pt x="76" y="0"/>
                          <a:pt x="76" y="0"/>
                          <a:pt x="76" y="0"/>
                        </a:cubicBezTo>
                        <a:cubicBezTo>
                          <a:pt x="53" y="0"/>
                          <a:pt x="53" y="0"/>
                          <a:pt x="53" y="0"/>
                        </a:cubicBezTo>
                        <a:cubicBezTo>
                          <a:pt x="53" y="9"/>
                          <a:pt x="53" y="9"/>
                          <a:pt x="53" y="9"/>
                        </a:cubicBezTo>
                        <a:cubicBezTo>
                          <a:pt x="46" y="10"/>
                          <a:pt x="40" y="13"/>
                          <a:pt x="34" y="16"/>
                        </a:cubicBezTo>
                        <a:cubicBezTo>
                          <a:pt x="27" y="9"/>
                          <a:pt x="27" y="9"/>
                          <a:pt x="27" y="9"/>
                        </a:cubicBezTo>
                        <a:cubicBezTo>
                          <a:pt x="10" y="25"/>
                          <a:pt x="10" y="25"/>
                          <a:pt x="10" y="25"/>
                        </a:cubicBezTo>
                        <a:cubicBezTo>
                          <a:pt x="18" y="33"/>
                          <a:pt x="18" y="33"/>
                          <a:pt x="18" y="33"/>
                        </a:cubicBezTo>
                        <a:cubicBezTo>
                          <a:pt x="14" y="38"/>
                          <a:pt x="12" y="45"/>
                          <a:pt x="10" y="52"/>
                        </a:cubicBezTo>
                        <a:cubicBezTo>
                          <a:pt x="0" y="52"/>
                          <a:pt x="0" y="52"/>
                          <a:pt x="0" y="52"/>
                        </a:cubicBezTo>
                        <a:cubicBezTo>
                          <a:pt x="0" y="75"/>
                          <a:pt x="0" y="75"/>
                          <a:pt x="0" y="75"/>
                        </a:cubicBezTo>
                        <a:cubicBezTo>
                          <a:pt x="10" y="75"/>
                          <a:pt x="10" y="75"/>
                          <a:pt x="10" y="75"/>
                        </a:cubicBezTo>
                        <a:cubicBezTo>
                          <a:pt x="12" y="81"/>
                          <a:pt x="15" y="87"/>
                          <a:pt x="18" y="93"/>
                        </a:cubicBezTo>
                        <a:cubicBezTo>
                          <a:pt x="11" y="100"/>
                          <a:pt x="11" y="100"/>
                          <a:pt x="11" y="100"/>
                        </a:cubicBezTo>
                        <a:cubicBezTo>
                          <a:pt x="27" y="116"/>
                          <a:pt x="27" y="116"/>
                          <a:pt x="27" y="116"/>
                        </a:cubicBezTo>
                        <a:cubicBezTo>
                          <a:pt x="35" y="109"/>
                          <a:pt x="35" y="109"/>
                          <a:pt x="35" y="109"/>
                        </a:cubicBezTo>
                        <a:cubicBezTo>
                          <a:pt x="40" y="112"/>
                          <a:pt x="46" y="115"/>
                          <a:pt x="53" y="117"/>
                        </a:cubicBezTo>
                        <a:cubicBezTo>
                          <a:pt x="53" y="126"/>
                          <a:pt x="53" y="126"/>
                          <a:pt x="53" y="126"/>
                        </a:cubicBezTo>
                        <a:cubicBezTo>
                          <a:pt x="76" y="126"/>
                          <a:pt x="76" y="126"/>
                          <a:pt x="76" y="126"/>
                        </a:cubicBezTo>
                        <a:cubicBezTo>
                          <a:pt x="76" y="117"/>
                          <a:pt x="76" y="117"/>
                          <a:pt x="76" y="117"/>
                        </a:cubicBezTo>
                        <a:cubicBezTo>
                          <a:pt x="83" y="115"/>
                          <a:pt x="89" y="113"/>
                          <a:pt x="95" y="109"/>
                        </a:cubicBezTo>
                        <a:cubicBezTo>
                          <a:pt x="102" y="116"/>
                          <a:pt x="102" y="116"/>
                          <a:pt x="102" y="116"/>
                        </a:cubicBezTo>
                        <a:cubicBezTo>
                          <a:pt x="118" y="100"/>
                          <a:pt x="118" y="100"/>
                          <a:pt x="118" y="100"/>
                        </a:cubicBezTo>
                        <a:cubicBezTo>
                          <a:pt x="111" y="93"/>
                          <a:pt x="111" y="93"/>
                          <a:pt x="111" y="93"/>
                        </a:cubicBezTo>
                        <a:cubicBezTo>
                          <a:pt x="115" y="88"/>
                          <a:pt x="118" y="81"/>
                          <a:pt x="119" y="75"/>
                        </a:cubicBezTo>
                        <a:cubicBezTo>
                          <a:pt x="129" y="75"/>
                          <a:pt x="129" y="75"/>
                          <a:pt x="129" y="75"/>
                        </a:cubicBezTo>
                        <a:cubicBezTo>
                          <a:pt x="129" y="52"/>
                          <a:pt x="129" y="52"/>
                          <a:pt x="129" y="52"/>
                        </a:cubicBezTo>
                        <a:lnTo>
                          <a:pt x="119" y="52"/>
                        </a:lnTo>
                        <a:close/>
                        <a:moveTo>
                          <a:pt x="65" y="102"/>
                        </a:moveTo>
                        <a:cubicBezTo>
                          <a:pt x="43" y="102"/>
                          <a:pt x="25" y="84"/>
                          <a:pt x="25" y="63"/>
                        </a:cubicBezTo>
                        <a:cubicBezTo>
                          <a:pt x="25" y="41"/>
                          <a:pt x="43" y="23"/>
                          <a:pt x="65" y="23"/>
                        </a:cubicBezTo>
                        <a:cubicBezTo>
                          <a:pt x="87" y="23"/>
                          <a:pt x="104" y="41"/>
                          <a:pt x="104" y="63"/>
                        </a:cubicBezTo>
                        <a:cubicBezTo>
                          <a:pt x="104" y="84"/>
                          <a:pt x="87" y="102"/>
                          <a:pt x="65" y="102"/>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60" name="Freeform 213"/>
                  <p:cNvSpPr>
                    <a:spLocks noEditPoints="1"/>
                  </p:cNvSpPr>
                  <p:nvPr/>
                </p:nvSpPr>
                <p:spPr bwMode="auto">
                  <a:xfrm>
                    <a:off x="14851964" y="1979416"/>
                    <a:ext cx="120620" cy="120620"/>
                  </a:xfrm>
                  <a:custGeom>
                    <a:avLst/>
                    <a:gdLst>
                      <a:gd name="T0" fmla="*/ 2147483646 w 59"/>
                      <a:gd name="T1" fmla="*/ 0 h 59"/>
                      <a:gd name="T2" fmla="*/ 0 w 59"/>
                      <a:gd name="T3" fmla="*/ 2147483646 h 59"/>
                      <a:gd name="T4" fmla="*/ 2147483646 w 59"/>
                      <a:gd name="T5" fmla="*/ 2147483646 h 59"/>
                      <a:gd name="T6" fmla="*/ 2147483646 w 59"/>
                      <a:gd name="T7" fmla="*/ 2147483646 h 59"/>
                      <a:gd name="T8" fmla="*/ 2147483646 w 59"/>
                      <a:gd name="T9" fmla="*/ 0 h 59"/>
                      <a:gd name="T10" fmla="*/ 2147483646 w 59"/>
                      <a:gd name="T11" fmla="*/ 2147483646 h 59"/>
                      <a:gd name="T12" fmla="*/ 2147483646 w 59"/>
                      <a:gd name="T13" fmla="*/ 2147483646 h 59"/>
                      <a:gd name="T14" fmla="*/ 2147483646 w 59"/>
                      <a:gd name="T15" fmla="*/ 2147483646 h 59"/>
                      <a:gd name="T16" fmla="*/ 2147483646 w 59"/>
                      <a:gd name="T17" fmla="*/ 2147483646 h 59"/>
                      <a:gd name="T18" fmla="*/ 2147483646 w 59"/>
                      <a:gd name="T19" fmla="*/ 21474836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59">
                        <a:moveTo>
                          <a:pt x="29" y="0"/>
                        </a:moveTo>
                        <a:cubicBezTo>
                          <a:pt x="13" y="0"/>
                          <a:pt x="0" y="13"/>
                          <a:pt x="0" y="30"/>
                        </a:cubicBezTo>
                        <a:cubicBezTo>
                          <a:pt x="0" y="46"/>
                          <a:pt x="13" y="59"/>
                          <a:pt x="29" y="59"/>
                        </a:cubicBezTo>
                        <a:cubicBezTo>
                          <a:pt x="46" y="59"/>
                          <a:pt x="59" y="46"/>
                          <a:pt x="59" y="30"/>
                        </a:cubicBezTo>
                        <a:cubicBezTo>
                          <a:pt x="59" y="13"/>
                          <a:pt x="46" y="0"/>
                          <a:pt x="29" y="0"/>
                        </a:cubicBezTo>
                        <a:close/>
                        <a:moveTo>
                          <a:pt x="29" y="50"/>
                        </a:moveTo>
                        <a:cubicBezTo>
                          <a:pt x="18" y="50"/>
                          <a:pt x="9" y="41"/>
                          <a:pt x="9" y="30"/>
                        </a:cubicBezTo>
                        <a:cubicBezTo>
                          <a:pt x="9" y="19"/>
                          <a:pt x="18" y="10"/>
                          <a:pt x="29" y="10"/>
                        </a:cubicBezTo>
                        <a:cubicBezTo>
                          <a:pt x="41" y="10"/>
                          <a:pt x="50" y="19"/>
                          <a:pt x="50" y="30"/>
                        </a:cubicBezTo>
                        <a:cubicBezTo>
                          <a:pt x="50" y="41"/>
                          <a:pt x="41" y="50"/>
                          <a:pt x="29" y="5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61" name="Oval 214"/>
                  <p:cNvSpPr>
                    <a:spLocks noChangeArrowheads="1"/>
                  </p:cNvSpPr>
                  <p:nvPr/>
                </p:nvSpPr>
                <p:spPr bwMode="auto">
                  <a:xfrm>
                    <a:off x="14890146" y="2018465"/>
                    <a:ext cx="43388" cy="42521"/>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100000"/>
                      </a:spcBef>
                      <a:buClr>
                        <a:schemeClr val="tx1"/>
                      </a:buClr>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3600" dirty="0">
                      <a:solidFill>
                        <a:prstClr val="black"/>
                      </a:solidFill>
                      <a:latin typeface="+mn-lt"/>
                    </a:endParaRPr>
                  </a:p>
                </p:txBody>
              </p:sp>
              <p:sp>
                <p:nvSpPr>
                  <p:cNvPr id="162" name="Freeform 215"/>
                  <p:cNvSpPr>
                    <a:spLocks/>
                  </p:cNvSpPr>
                  <p:nvPr/>
                </p:nvSpPr>
                <p:spPr bwMode="auto">
                  <a:xfrm>
                    <a:off x="14556056" y="1967267"/>
                    <a:ext cx="291570" cy="216942"/>
                  </a:xfrm>
                  <a:custGeom>
                    <a:avLst/>
                    <a:gdLst>
                      <a:gd name="T0" fmla="*/ 2147483646 w 142"/>
                      <a:gd name="T1" fmla="*/ 2147483646 h 106"/>
                      <a:gd name="T2" fmla="*/ 2147483646 w 142"/>
                      <a:gd name="T3" fmla="*/ 2147483646 h 106"/>
                      <a:gd name="T4" fmla="*/ 2147483646 w 142"/>
                      <a:gd name="T5" fmla="*/ 2147483646 h 106"/>
                      <a:gd name="T6" fmla="*/ 2147483646 w 142"/>
                      <a:gd name="T7" fmla="*/ 2147483646 h 106"/>
                      <a:gd name="T8" fmla="*/ 2147483646 w 142"/>
                      <a:gd name="T9" fmla="*/ 2147483646 h 106"/>
                      <a:gd name="T10" fmla="*/ 2147483646 w 142"/>
                      <a:gd name="T11" fmla="*/ 2147483646 h 106"/>
                      <a:gd name="T12" fmla="*/ 2147483646 w 142"/>
                      <a:gd name="T13" fmla="*/ 2147483646 h 106"/>
                      <a:gd name="T14" fmla="*/ 2147483646 w 142"/>
                      <a:gd name="T15" fmla="*/ 0 h 106"/>
                      <a:gd name="T16" fmla="*/ 2147483646 w 142"/>
                      <a:gd name="T17" fmla="*/ 2147483646 h 106"/>
                      <a:gd name="T18" fmla="*/ 2147483646 w 142"/>
                      <a:gd name="T19" fmla="*/ 2147483646 h 106"/>
                      <a:gd name="T20" fmla="*/ 2147483646 w 142"/>
                      <a:gd name="T21" fmla="*/ 2147483646 h 106"/>
                      <a:gd name="T22" fmla="*/ 2147483646 w 142"/>
                      <a:gd name="T23" fmla="*/ 2147483646 h 106"/>
                      <a:gd name="T24" fmla="*/ 2147483646 w 142"/>
                      <a:gd name="T25" fmla="*/ 2147483646 h 106"/>
                      <a:gd name="T26" fmla="*/ 2147483646 w 142"/>
                      <a:gd name="T27" fmla="*/ 2147483646 h 106"/>
                      <a:gd name="T28" fmla="*/ 2147483646 w 142"/>
                      <a:gd name="T29" fmla="*/ 2147483646 h 106"/>
                      <a:gd name="T30" fmla="*/ 2147483646 w 142"/>
                      <a:gd name="T31" fmla="*/ 0 h 106"/>
                      <a:gd name="T32" fmla="*/ 0 w 142"/>
                      <a:gd name="T33" fmla="*/ 2147483646 h 106"/>
                      <a:gd name="T34" fmla="*/ 0 w 142"/>
                      <a:gd name="T35" fmla="*/ 2147483646 h 106"/>
                      <a:gd name="T36" fmla="*/ 0 w 142"/>
                      <a:gd name="T37" fmla="*/ 2147483646 h 106"/>
                      <a:gd name="T38" fmla="*/ 2147483646 w 142"/>
                      <a:gd name="T39" fmla="*/ 2147483646 h 106"/>
                      <a:gd name="T40" fmla="*/ 2147483646 w 142"/>
                      <a:gd name="T41" fmla="*/ 2147483646 h 106"/>
                      <a:gd name="T42" fmla="*/ 2147483646 w 142"/>
                      <a:gd name="T43" fmla="*/ 2147483646 h 106"/>
                      <a:gd name="T44" fmla="*/ 2147483646 w 142"/>
                      <a:gd name="T45" fmla="*/ 2147483646 h 106"/>
                      <a:gd name="T46" fmla="*/ 2147483646 w 142"/>
                      <a:gd name="T47" fmla="*/ 2147483646 h 106"/>
                      <a:gd name="T48" fmla="*/ 2147483646 w 142"/>
                      <a:gd name="T49" fmla="*/ 2147483646 h 106"/>
                      <a:gd name="T50" fmla="*/ 2147483646 w 142"/>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2" h="106">
                        <a:moveTo>
                          <a:pt x="113" y="73"/>
                        </a:moveTo>
                        <a:cubicBezTo>
                          <a:pt x="121" y="65"/>
                          <a:pt x="121" y="65"/>
                          <a:pt x="121" y="65"/>
                        </a:cubicBezTo>
                        <a:cubicBezTo>
                          <a:pt x="119" y="61"/>
                          <a:pt x="117" y="57"/>
                          <a:pt x="116" y="52"/>
                        </a:cubicBezTo>
                        <a:cubicBezTo>
                          <a:pt x="104" y="52"/>
                          <a:pt x="104" y="52"/>
                          <a:pt x="104" y="52"/>
                        </a:cubicBezTo>
                        <a:cubicBezTo>
                          <a:pt x="104" y="20"/>
                          <a:pt x="104" y="20"/>
                          <a:pt x="104" y="20"/>
                        </a:cubicBezTo>
                        <a:cubicBezTo>
                          <a:pt x="116" y="20"/>
                          <a:pt x="116" y="20"/>
                          <a:pt x="116" y="20"/>
                        </a:cubicBezTo>
                        <a:cubicBezTo>
                          <a:pt x="117" y="15"/>
                          <a:pt x="119" y="11"/>
                          <a:pt x="121" y="6"/>
                        </a:cubicBezTo>
                        <a:cubicBezTo>
                          <a:pt x="118" y="4"/>
                          <a:pt x="114" y="2"/>
                          <a:pt x="110" y="0"/>
                        </a:cubicBezTo>
                        <a:cubicBezTo>
                          <a:pt x="79" y="52"/>
                          <a:pt x="79" y="52"/>
                          <a:pt x="79" y="52"/>
                        </a:cubicBezTo>
                        <a:cubicBezTo>
                          <a:pt x="75" y="29"/>
                          <a:pt x="75" y="29"/>
                          <a:pt x="75" y="29"/>
                        </a:cubicBezTo>
                        <a:cubicBezTo>
                          <a:pt x="78" y="27"/>
                          <a:pt x="80" y="25"/>
                          <a:pt x="80" y="21"/>
                        </a:cubicBezTo>
                        <a:cubicBezTo>
                          <a:pt x="80" y="17"/>
                          <a:pt x="76" y="13"/>
                          <a:pt x="71" y="13"/>
                        </a:cubicBezTo>
                        <a:cubicBezTo>
                          <a:pt x="66" y="13"/>
                          <a:pt x="62" y="17"/>
                          <a:pt x="62" y="21"/>
                        </a:cubicBezTo>
                        <a:cubicBezTo>
                          <a:pt x="62" y="25"/>
                          <a:pt x="64" y="27"/>
                          <a:pt x="66" y="29"/>
                        </a:cubicBezTo>
                        <a:cubicBezTo>
                          <a:pt x="62" y="52"/>
                          <a:pt x="62" y="52"/>
                          <a:pt x="62" y="52"/>
                        </a:cubicBezTo>
                        <a:cubicBezTo>
                          <a:pt x="32" y="0"/>
                          <a:pt x="32" y="0"/>
                          <a:pt x="32" y="0"/>
                        </a:cubicBezTo>
                        <a:cubicBezTo>
                          <a:pt x="15" y="8"/>
                          <a:pt x="3" y="20"/>
                          <a:pt x="0" y="34"/>
                        </a:cubicBezTo>
                        <a:cubicBezTo>
                          <a:pt x="0" y="34"/>
                          <a:pt x="0" y="34"/>
                          <a:pt x="0" y="34"/>
                        </a:cubicBezTo>
                        <a:cubicBezTo>
                          <a:pt x="0" y="98"/>
                          <a:pt x="0" y="98"/>
                          <a:pt x="0" y="98"/>
                        </a:cubicBezTo>
                        <a:cubicBezTo>
                          <a:pt x="1" y="98"/>
                          <a:pt x="1" y="98"/>
                          <a:pt x="1" y="98"/>
                        </a:cubicBezTo>
                        <a:cubicBezTo>
                          <a:pt x="8" y="102"/>
                          <a:pt x="36" y="106"/>
                          <a:pt x="71" y="106"/>
                        </a:cubicBezTo>
                        <a:cubicBezTo>
                          <a:pt x="105" y="106"/>
                          <a:pt x="134" y="102"/>
                          <a:pt x="141" y="98"/>
                        </a:cubicBezTo>
                        <a:cubicBezTo>
                          <a:pt x="142" y="98"/>
                          <a:pt x="142" y="98"/>
                          <a:pt x="142" y="98"/>
                        </a:cubicBezTo>
                        <a:cubicBezTo>
                          <a:pt x="142" y="90"/>
                          <a:pt x="142" y="90"/>
                          <a:pt x="142" y="90"/>
                        </a:cubicBezTo>
                        <a:cubicBezTo>
                          <a:pt x="136" y="96"/>
                          <a:pt x="136" y="96"/>
                          <a:pt x="136" y="96"/>
                        </a:cubicBezTo>
                        <a:lnTo>
                          <a:pt x="113" y="73"/>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63" name="Freeform 216"/>
                  <p:cNvSpPr>
                    <a:spLocks noEditPoints="1"/>
                  </p:cNvSpPr>
                  <p:nvPr/>
                </p:nvSpPr>
                <p:spPr bwMode="auto">
                  <a:xfrm>
                    <a:off x="14372089" y="1743383"/>
                    <a:ext cx="231694" cy="213471"/>
                  </a:xfrm>
                  <a:custGeom>
                    <a:avLst/>
                    <a:gdLst>
                      <a:gd name="T0" fmla="*/ 2147483646 w 113"/>
                      <a:gd name="T1" fmla="*/ 2147483646 h 104"/>
                      <a:gd name="T2" fmla="*/ 2147483646 w 113"/>
                      <a:gd name="T3" fmla="*/ 2147483646 h 104"/>
                      <a:gd name="T4" fmla="*/ 2147483646 w 113"/>
                      <a:gd name="T5" fmla="*/ 2147483646 h 104"/>
                      <a:gd name="T6" fmla="*/ 2147483646 w 113"/>
                      <a:gd name="T7" fmla="*/ 2147483646 h 104"/>
                      <a:gd name="T8" fmla="*/ 2147483646 w 113"/>
                      <a:gd name="T9" fmla="*/ 2147483646 h 104"/>
                      <a:gd name="T10" fmla="*/ 2147483646 w 113"/>
                      <a:gd name="T11" fmla="*/ 2147483646 h 104"/>
                      <a:gd name="T12" fmla="*/ 2147483646 w 113"/>
                      <a:gd name="T13" fmla="*/ 2147483646 h 104"/>
                      <a:gd name="T14" fmla="*/ 2147483646 w 113"/>
                      <a:gd name="T15" fmla="*/ 2147483646 h 104"/>
                      <a:gd name="T16" fmla="*/ 2147483646 w 113"/>
                      <a:gd name="T17" fmla="*/ 2147483646 h 104"/>
                      <a:gd name="T18" fmla="*/ 2147483646 w 113"/>
                      <a:gd name="T19" fmla="*/ 2147483646 h 104"/>
                      <a:gd name="T20" fmla="*/ 2147483646 w 113"/>
                      <a:gd name="T21" fmla="*/ 2147483646 h 104"/>
                      <a:gd name="T22" fmla="*/ 2147483646 w 113"/>
                      <a:gd name="T23" fmla="*/ 2147483646 h 104"/>
                      <a:gd name="T24" fmla="*/ 2147483646 w 113"/>
                      <a:gd name="T25" fmla="*/ 2147483646 h 104"/>
                      <a:gd name="T26" fmla="*/ 2147483646 w 113"/>
                      <a:gd name="T27" fmla="*/ 2147483646 h 104"/>
                      <a:gd name="T28" fmla="*/ 2147483646 w 113"/>
                      <a:gd name="T29" fmla="*/ 2147483646 h 104"/>
                      <a:gd name="T30" fmla="*/ 2147483646 w 113"/>
                      <a:gd name="T31" fmla="*/ 2147483646 h 1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3" h="104">
                        <a:moveTo>
                          <a:pt x="99" y="65"/>
                        </a:moveTo>
                        <a:cubicBezTo>
                          <a:pt x="104" y="46"/>
                          <a:pt x="97" y="26"/>
                          <a:pt x="80" y="15"/>
                        </a:cubicBezTo>
                        <a:cubicBezTo>
                          <a:pt x="59" y="0"/>
                          <a:pt x="30" y="6"/>
                          <a:pt x="15" y="27"/>
                        </a:cubicBezTo>
                        <a:cubicBezTo>
                          <a:pt x="0" y="49"/>
                          <a:pt x="5" y="78"/>
                          <a:pt x="26" y="93"/>
                        </a:cubicBezTo>
                        <a:cubicBezTo>
                          <a:pt x="43" y="104"/>
                          <a:pt x="64" y="104"/>
                          <a:pt x="80" y="93"/>
                        </a:cubicBezTo>
                        <a:cubicBezTo>
                          <a:pt x="113" y="96"/>
                          <a:pt x="113" y="96"/>
                          <a:pt x="113" y="96"/>
                        </a:cubicBezTo>
                        <a:lnTo>
                          <a:pt x="99" y="65"/>
                        </a:lnTo>
                        <a:close/>
                        <a:moveTo>
                          <a:pt x="77" y="84"/>
                        </a:moveTo>
                        <a:cubicBezTo>
                          <a:pt x="75" y="85"/>
                          <a:pt x="75" y="85"/>
                          <a:pt x="75" y="85"/>
                        </a:cubicBezTo>
                        <a:cubicBezTo>
                          <a:pt x="61" y="95"/>
                          <a:pt x="44" y="95"/>
                          <a:pt x="31" y="86"/>
                        </a:cubicBezTo>
                        <a:cubicBezTo>
                          <a:pt x="14" y="74"/>
                          <a:pt x="10" y="50"/>
                          <a:pt x="22" y="32"/>
                        </a:cubicBezTo>
                        <a:cubicBezTo>
                          <a:pt x="34" y="15"/>
                          <a:pt x="58" y="10"/>
                          <a:pt x="75" y="22"/>
                        </a:cubicBezTo>
                        <a:cubicBezTo>
                          <a:pt x="88" y="31"/>
                          <a:pt x="94" y="47"/>
                          <a:pt x="90" y="63"/>
                        </a:cubicBezTo>
                        <a:cubicBezTo>
                          <a:pt x="90" y="66"/>
                          <a:pt x="90" y="66"/>
                          <a:pt x="90" y="66"/>
                        </a:cubicBezTo>
                        <a:cubicBezTo>
                          <a:pt x="99" y="86"/>
                          <a:pt x="99" y="86"/>
                          <a:pt x="99" y="86"/>
                        </a:cubicBezTo>
                        <a:lnTo>
                          <a:pt x="77" y="84"/>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64" name="Rectangle 217"/>
                  <p:cNvSpPr>
                    <a:spLocks noChangeArrowheads="1"/>
                  </p:cNvSpPr>
                  <p:nvPr/>
                </p:nvSpPr>
                <p:spPr bwMode="auto">
                  <a:xfrm>
                    <a:off x="14418948" y="1856193"/>
                    <a:ext cx="22562" cy="32975"/>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0"/>
                      </a:spcBef>
                      <a:buClr>
                        <a:schemeClr val="tx1"/>
                      </a:buClr>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3600" dirty="0">
                      <a:solidFill>
                        <a:prstClr val="black"/>
                      </a:solidFill>
                      <a:latin typeface="+mn-lt"/>
                    </a:endParaRPr>
                  </a:p>
                </p:txBody>
              </p:sp>
              <p:sp>
                <p:nvSpPr>
                  <p:cNvPr id="165" name="Rectangle 218"/>
                  <p:cNvSpPr>
                    <a:spLocks noChangeArrowheads="1"/>
                  </p:cNvSpPr>
                  <p:nvPr/>
                </p:nvSpPr>
                <p:spPr bwMode="auto">
                  <a:xfrm>
                    <a:off x="14453659" y="1837970"/>
                    <a:ext cx="25165" cy="51198"/>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0"/>
                      </a:spcBef>
                      <a:buClr>
                        <a:schemeClr val="tx1"/>
                      </a:buClr>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3600" dirty="0">
                      <a:solidFill>
                        <a:prstClr val="black"/>
                      </a:solidFill>
                      <a:latin typeface="+mn-lt"/>
                    </a:endParaRPr>
                  </a:p>
                </p:txBody>
              </p:sp>
              <p:sp>
                <p:nvSpPr>
                  <p:cNvPr id="166" name="Rectangle 219"/>
                  <p:cNvSpPr>
                    <a:spLocks noChangeArrowheads="1"/>
                  </p:cNvSpPr>
                  <p:nvPr/>
                </p:nvSpPr>
                <p:spPr bwMode="auto">
                  <a:xfrm>
                    <a:off x="14488370" y="1827556"/>
                    <a:ext cx="25165" cy="61611"/>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0"/>
                      </a:spcBef>
                      <a:buClr>
                        <a:schemeClr val="tx1"/>
                      </a:buClr>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3600" dirty="0">
                      <a:solidFill>
                        <a:prstClr val="black"/>
                      </a:solidFill>
                      <a:latin typeface="+mn-lt"/>
                    </a:endParaRPr>
                  </a:p>
                </p:txBody>
              </p:sp>
              <p:sp>
                <p:nvSpPr>
                  <p:cNvPr id="167" name="Rectangle 220"/>
                  <p:cNvSpPr>
                    <a:spLocks noChangeArrowheads="1"/>
                  </p:cNvSpPr>
                  <p:nvPr/>
                </p:nvSpPr>
                <p:spPr bwMode="auto">
                  <a:xfrm>
                    <a:off x="14523948" y="1817143"/>
                    <a:ext cx="24297" cy="72025"/>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0"/>
                      </a:spcBef>
                      <a:buClr>
                        <a:schemeClr val="tx1"/>
                      </a:buClr>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3600" dirty="0">
                      <a:solidFill>
                        <a:prstClr val="black"/>
                      </a:solidFill>
                      <a:latin typeface="+mn-lt"/>
                    </a:endParaRPr>
                  </a:p>
                </p:txBody>
              </p:sp>
            </p:grpSp>
          </p:grpSp>
          <p:grpSp>
            <p:nvGrpSpPr>
              <p:cNvPr id="20" name="Group 3"/>
              <p:cNvGrpSpPr/>
              <p:nvPr/>
            </p:nvGrpSpPr>
            <p:grpSpPr>
              <a:xfrm>
                <a:off x="95526" y="3623052"/>
                <a:ext cx="2841481" cy="349828"/>
                <a:chOff x="95526" y="3543332"/>
                <a:chExt cx="2841481" cy="349828"/>
              </a:xfrm>
            </p:grpSpPr>
            <p:sp>
              <p:nvSpPr>
                <p:cNvPr id="46" name="Rounded Rectangle 45"/>
                <p:cNvSpPr/>
                <p:nvPr/>
              </p:nvSpPr>
              <p:spPr>
                <a:xfrm>
                  <a:off x="95526" y="3561232"/>
                  <a:ext cx="2402164" cy="2917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32" name="Rectangle 31"/>
                <p:cNvSpPr/>
                <p:nvPr/>
              </p:nvSpPr>
              <p:spPr>
                <a:xfrm>
                  <a:off x="133793" y="3615386"/>
                  <a:ext cx="1334805" cy="212544"/>
                </a:xfrm>
                <a:prstGeom prst="rect">
                  <a:avLst/>
                </a:prstGeom>
              </p:spPr>
              <p:txBody>
                <a:bodyPr wrap="square">
                  <a:spAutoFit/>
                </a:bodyPr>
                <a:lstStyle/>
                <a:p>
                  <a:pPr algn="just">
                    <a:spcAft>
                      <a:spcPts val="450"/>
                    </a:spcAft>
                  </a:pPr>
                  <a:r>
                    <a:rPr lang="en-IN" sz="700" dirty="0">
                      <a:solidFill>
                        <a:srgbClr val="595959"/>
                      </a:solidFill>
                      <a:ea typeface="Calibri" panose="020F0502020204030204" pitchFamily="34" charset="0"/>
                      <a:cs typeface="Arial" panose="020B0604020202020204" pitchFamily="34" charset="0"/>
                    </a:rPr>
                    <a:t>Waste management</a:t>
                  </a:r>
                </a:p>
              </p:txBody>
            </p:sp>
            <p:grpSp>
              <p:nvGrpSpPr>
                <p:cNvPr id="21" name="Group 176"/>
                <p:cNvGrpSpPr/>
                <p:nvPr/>
              </p:nvGrpSpPr>
              <p:grpSpPr>
                <a:xfrm>
                  <a:off x="2577367" y="3543332"/>
                  <a:ext cx="359640" cy="349828"/>
                  <a:chOff x="3200401" y="3722688"/>
                  <a:chExt cx="1163636" cy="1131888"/>
                </a:xfrm>
                <a:solidFill>
                  <a:srgbClr val="C0D72F"/>
                </a:solidFill>
              </p:grpSpPr>
              <p:sp>
                <p:nvSpPr>
                  <p:cNvPr id="171" name="Freeform 52"/>
                  <p:cNvSpPr>
                    <a:spLocks/>
                  </p:cNvSpPr>
                  <p:nvPr/>
                </p:nvSpPr>
                <p:spPr bwMode="auto">
                  <a:xfrm>
                    <a:off x="3743325" y="4406901"/>
                    <a:ext cx="614362" cy="447675"/>
                  </a:xfrm>
                  <a:custGeom>
                    <a:avLst/>
                    <a:gdLst>
                      <a:gd name="T0" fmla="*/ 144 w 396"/>
                      <a:gd name="T1" fmla="*/ 289 h 289"/>
                      <a:gd name="T2" fmla="*/ 0 w 396"/>
                      <a:gd name="T3" fmla="*/ 141 h 289"/>
                      <a:gd name="T4" fmla="*/ 146 w 396"/>
                      <a:gd name="T5" fmla="*/ 0 h 289"/>
                      <a:gd name="T6" fmla="*/ 146 w 396"/>
                      <a:gd name="T7" fmla="*/ 65 h 289"/>
                      <a:gd name="T8" fmla="*/ 277 w 396"/>
                      <a:gd name="T9" fmla="*/ 65 h 289"/>
                      <a:gd name="T10" fmla="*/ 352 w 396"/>
                      <a:gd name="T11" fmla="*/ 65 h 289"/>
                      <a:gd name="T12" fmla="*/ 396 w 396"/>
                      <a:gd name="T13" fmla="*/ 45 h 289"/>
                      <a:gd name="T14" fmla="*/ 396 w 396"/>
                      <a:gd name="T15" fmla="*/ 61 h 289"/>
                      <a:gd name="T16" fmla="*/ 330 w 396"/>
                      <a:gd name="T17" fmla="*/ 178 h 289"/>
                      <a:gd name="T18" fmla="*/ 262 w 396"/>
                      <a:gd name="T19" fmla="*/ 216 h 289"/>
                      <a:gd name="T20" fmla="*/ 148 w 396"/>
                      <a:gd name="T21" fmla="*/ 216 h 289"/>
                      <a:gd name="T22" fmla="*/ 148 w 396"/>
                      <a:gd name="T23" fmla="*/ 289 h 289"/>
                      <a:gd name="T24" fmla="*/ 144 w 396"/>
                      <a:gd name="T25"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89">
                        <a:moveTo>
                          <a:pt x="144" y="289"/>
                        </a:moveTo>
                        <a:cubicBezTo>
                          <a:pt x="96" y="240"/>
                          <a:pt x="48" y="191"/>
                          <a:pt x="0" y="141"/>
                        </a:cubicBezTo>
                        <a:cubicBezTo>
                          <a:pt x="48" y="95"/>
                          <a:pt x="97" y="48"/>
                          <a:pt x="146" y="0"/>
                        </a:cubicBezTo>
                        <a:cubicBezTo>
                          <a:pt x="146" y="20"/>
                          <a:pt x="146" y="43"/>
                          <a:pt x="146" y="65"/>
                        </a:cubicBezTo>
                        <a:cubicBezTo>
                          <a:pt x="192" y="65"/>
                          <a:pt x="234" y="66"/>
                          <a:pt x="277" y="65"/>
                        </a:cubicBezTo>
                        <a:cubicBezTo>
                          <a:pt x="302" y="65"/>
                          <a:pt x="327" y="64"/>
                          <a:pt x="352" y="65"/>
                        </a:cubicBezTo>
                        <a:cubicBezTo>
                          <a:pt x="371" y="66"/>
                          <a:pt x="386" y="61"/>
                          <a:pt x="396" y="45"/>
                        </a:cubicBezTo>
                        <a:cubicBezTo>
                          <a:pt x="396" y="50"/>
                          <a:pt x="396" y="55"/>
                          <a:pt x="396" y="61"/>
                        </a:cubicBezTo>
                        <a:cubicBezTo>
                          <a:pt x="374" y="100"/>
                          <a:pt x="350" y="138"/>
                          <a:pt x="330" y="178"/>
                        </a:cubicBezTo>
                        <a:cubicBezTo>
                          <a:pt x="315" y="206"/>
                          <a:pt x="293" y="217"/>
                          <a:pt x="262" y="216"/>
                        </a:cubicBezTo>
                        <a:cubicBezTo>
                          <a:pt x="224" y="216"/>
                          <a:pt x="187" y="216"/>
                          <a:pt x="148" y="216"/>
                        </a:cubicBezTo>
                        <a:cubicBezTo>
                          <a:pt x="148" y="242"/>
                          <a:pt x="148" y="265"/>
                          <a:pt x="148" y="289"/>
                        </a:cubicBezTo>
                        <a:cubicBezTo>
                          <a:pt x="146" y="289"/>
                          <a:pt x="145" y="289"/>
                          <a:pt x="144" y="289"/>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2" name="Freeform 53"/>
                  <p:cNvSpPr>
                    <a:spLocks/>
                  </p:cNvSpPr>
                  <p:nvPr/>
                </p:nvSpPr>
                <p:spPr bwMode="auto">
                  <a:xfrm>
                    <a:off x="3200401" y="4124326"/>
                    <a:ext cx="407987" cy="579438"/>
                  </a:xfrm>
                  <a:custGeom>
                    <a:avLst/>
                    <a:gdLst>
                      <a:gd name="T0" fmla="*/ 200 w 263"/>
                      <a:gd name="T1" fmla="*/ 162 h 374"/>
                      <a:gd name="T2" fmla="*/ 96 w 263"/>
                      <a:gd name="T3" fmla="*/ 341 h 374"/>
                      <a:gd name="T4" fmla="*/ 87 w 263"/>
                      <a:gd name="T5" fmla="*/ 374 h 374"/>
                      <a:gd name="T6" fmla="*/ 84 w 263"/>
                      <a:gd name="T7" fmla="*/ 372 h 374"/>
                      <a:gd name="T8" fmla="*/ 9 w 263"/>
                      <a:gd name="T9" fmla="*/ 243 h 374"/>
                      <a:gd name="T10" fmla="*/ 15 w 263"/>
                      <a:gd name="T11" fmla="*/ 193 h 374"/>
                      <a:gd name="T12" fmla="*/ 74 w 263"/>
                      <a:gd name="T13" fmla="*/ 90 h 374"/>
                      <a:gd name="T14" fmla="*/ 12 w 263"/>
                      <a:gd name="T15" fmla="*/ 53 h 374"/>
                      <a:gd name="T16" fmla="*/ 210 w 263"/>
                      <a:gd name="T17" fmla="*/ 0 h 374"/>
                      <a:gd name="T18" fmla="*/ 263 w 263"/>
                      <a:gd name="T19" fmla="*/ 197 h 374"/>
                      <a:gd name="T20" fmla="*/ 200 w 263"/>
                      <a:gd name="T21" fmla="*/ 16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74">
                        <a:moveTo>
                          <a:pt x="200" y="162"/>
                        </a:moveTo>
                        <a:cubicBezTo>
                          <a:pt x="165" y="222"/>
                          <a:pt x="130" y="281"/>
                          <a:pt x="96" y="341"/>
                        </a:cubicBezTo>
                        <a:cubicBezTo>
                          <a:pt x="91" y="351"/>
                          <a:pt x="90" y="363"/>
                          <a:pt x="87" y="374"/>
                        </a:cubicBezTo>
                        <a:cubicBezTo>
                          <a:pt x="87" y="374"/>
                          <a:pt x="84" y="373"/>
                          <a:pt x="84" y="372"/>
                        </a:cubicBezTo>
                        <a:cubicBezTo>
                          <a:pt x="58" y="329"/>
                          <a:pt x="33" y="286"/>
                          <a:pt x="9" y="243"/>
                        </a:cubicBezTo>
                        <a:cubicBezTo>
                          <a:pt x="0" y="226"/>
                          <a:pt x="6" y="209"/>
                          <a:pt x="15" y="193"/>
                        </a:cubicBezTo>
                        <a:cubicBezTo>
                          <a:pt x="34" y="159"/>
                          <a:pt x="54" y="125"/>
                          <a:pt x="74" y="90"/>
                        </a:cubicBezTo>
                        <a:cubicBezTo>
                          <a:pt x="55" y="78"/>
                          <a:pt x="35" y="67"/>
                          <a:pt x="12" y="53"/>
                        </a:cubicBezTo>
                        <a:cubicBezTo>
                          <a:pt x="81" y="35"/>
                          <a:pt x="144" y="18"/>
                          <a:pt x="210" y="0"/>
                        </a:cubicBezTo>
                        <a:cubicBezTo>
                          <a:pt x="227" y="66"/>
                          <a:pt x="244" y="129"/>
                          <a:pt x="263" y="197"/>
                        </a:cubicBezTo>
                        <a:cubicBezTo>
                          <a:pt x="239" y="184"/>
                          <a:pt x="220" y="173"/>
                          <a:pt x="200" y="162"/>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3" name="Freeform 54"/>
                  <p:cNvSpPr>
                    <a:spLocks/>
                  </p:cNvSpPr>
                  <p:nvPr/>
                </p:nvSpPr>
                <p:spPr bwMode="auto">
                  <a:xfrm>
                    <a:off x="3632200" y="3722688"/>
                    <a:ext cx="492125" cy="460375"/>
                  </a:xfrm>
                  <a:custGeom>
                    <a:avLst/>
                    <a:gdLst>
                      <a:gd name="T0" fmla="*/ 0 w 317"/>
                      <a:gd name="T1" fmla="*/ 1 h 297"/>
                      <a:gd name="T2" fmla="*/ 29 w 317"/>
                      <a:gd name="T3" fmla="*/ 1 h 297"/>
                      <a:gd name="T4" fmla="*/ 137 w 317"/>
                      <a:gd name="T5" fmla="*/ 1 h 297"/>
                      <a:gd name="T6" fmla="*/ 198 w 317"/>
                      <a:gd name="T7" fmla="*/ 37 h 297"/>
                      <a:gd name="T8" fmla="*/ 254 w 317"/>
                      <a:gd name="T9" fmla="*/ 135 h 297"/>
                      <a:gd name="T10" fmla="*/ 317 w 317"/>
                      <a:gd name="T11" fmla="*/ 101 h 297"/>
                      <a:gd name="T12" fmla="*/ 264 w 317"/>
                      <a:gd name="T13" fmla="*/ 297 h 297"/>
                      <a:gd name="T14" fmla="*/ 67 w 317"/>
                      <a:gd name="T15" fmla="*/ 244 h 297"/>
                      <a:gd name="T16" fmla="*/ 128 w 317"/>
                      <a:gd name="T17" fmla="*/ 207 h 297"/>
                      <a:gd name="T18" fmla="*/ 83 w 317"/>
                      <a:gd name="T19" fmla="*/ 127 h 297"/>
                      <a:gd name="T20" fmla="*/ 30 w 317"/>
                      <a:gd name="T21" fmla="*/ 36 h 297"/>
                      <a:gd name="T22" fmla="*/ 0 w 317"/>
                      <a:gd name="T23" fmla="*/ 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7" h="297">
                        <a:moveTo>
                          <a:pt x="0" y="1"/>
                        </a:moveTo>
                        <a:cubicBezTo>
                          <a:pt x="10" y="1"/>
                          <a:pt x="19" y="1"/>
                          <a:pt x="29" y="1"/>
                        </a:cubicBezTo>
                        <a:cubicBezTo>
                          <a:pt x="65" y="1"/>
                          <a:pt x="101" y="2"/>
                          <a:pt x="137" y="1"/>
                        </a:cubicBezTo>
                        <a:cubicBezTo>
                          <a:pt x="166" y="0"/>
                          <a:pt x="184" y="12"/>
                          <a:pt x="198" y="37"/>
                        </a:cubicBezTo>
                        <a:cubicBezTo>
                          <a:pt x="215" y="70"/>
                          <a:pt x="234" y="102"/>
                          <a:pt x="254" y="135"/>
                        </a:cubicBezTo>
                        <a:cubicBezTo>
                          <a:pt x="274" y="124"/>
                          <a:pt x="293" y="114"/>
                          <a:pt x="317" y="101"/>
                        </a:cubicBezTo>
                        <a:cubicBezTo>
                          <a:pt x="299" y="168"/>
                          <a:pt x="281" y="232"/>
                          <a:pt x="264" y="297"/>
                        </a:cubicBezTo>
                        <a:cubicBezTo>
                          <a:pt x="198" y="280"/>
                          <a:pt x="135" y="263"/>
                          <a:pt x="67" y="244"/>
                        </a:cubicBezTo>
                        <a:cubicBezTo>
                          <a:pt x="89" y="231"/>
                          <a:pt x="108" y="219"/>
                          <a:pt x="128" y="207"/>
                        </a:cubicBezTo>
                        <a:cubicBezTo>
                          <a:pt x="113" y="180"/>
                          <a:pt x="98" y="154"/>
                          <a:pt x="83" y="127"/>
                        </a:cubicBezTo>
                        <a:cubicBezTo>
                          <a:pt x="66" y="97"/>
                          <a:pt x="49" y="66"/>
                          <a:pt x="30" y="36"/>
                        </a:cubicBezTo>
                        <a:cubicBezTo>
                          <a:pt x="23" y="24"/>
                          <a:pt x="12" y="14"/>
                          <a:pt x="0" y="1"/>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4" name="Freeform 55"/>
                  <p:cNvSpPr>
                    <a:spLocks/>
                  </p:cNvSpPr>
                  <p:nvPr/>
                </p:nvSpPr>
                <p:spPr bwMode="auto">
                  <a:xfrm>
                    <a:off x="3984625" y="4151313"/>
                    <a:ext cx="379412" cy="346075"/>
                  </a:xfrm>
                  <a:custGeom>
                    <a:avLst/>
                    <a:gdLst>
                      <a:gd name="T0" fmla="*/ 0 w 244"/>
                      <a:gd name="T1" fmla="*/ 76 h 224"/>
                      <a:gd name="T2" fmla="*/ 128 w 244"/>
                      <a:gd name="T3" fmla="*/ 0 h 224"/>
                      <a:gd name="T4" fmla="*/ 199 w 244"/>
                      <a:gd name="T5" fmla="*/ 120 h 224"/>
                      <a:gd name="T6" fmla="*/ 230 w 244"/>
                      <a:gd name="T7" fmla="*/ 173 h 224"/>
                      <a:gd name="T8" fmla="*/ 202 w 244"/>
                      <a:gd name="T9" fmla="*/ 222 h 224"/>
                      <a:gd name="T10" fmla="*/ 98 w 244"/>
                      <a:gd name="T11" fmla="*/ 224 h 224"/>
                      <a:gd name="T12" fmla="*/ 82 w 244"/>
                      <a:gd name="T13" fmla="*/ 216 h 224"/>
                      <a:gd name="T14" fmla="*/ 0 w 244"/>
                      <a:gd name="T15" fmla="*/ 76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224">
                        <a:moveTo>
                          <a:pt x="0" y="76"/>
                        </a:moveTo>
                        <a:cubicBezTo>
                          <a:pt x="42" y="51"/>
                          <a:pt x="85" y="26"/>
                          <a:pt x="128" y="0"/>
                        </a:cubicBezTo>
                        <a:cubicBezTo>
                          <a:pt x="152" y="41"/>
                          <a:pt x="176" y="80"/>
                          <a:pt x="199" y="120"/>
                        </a:cubicBezTo>
                        <a:cubicBezTo>
                          <a:pt x="210" y="138"/>
                          <a:pt x="221" y="155"/>
                          <a:pt x="230" y="173"/>
                        </a:cubicBezTo>
                        <a:cubicBezTo>
                          <a:pt x="244" y="200"/>
                          <a:pt x="232" y="221"/>
                          <a:pt x="202" y="222"/>
                        </a:cubicBezTo>
                        <a:cubicBezTo>
                          <a:pt x="167" y="224"/>
                          <a:pt x="133" y="224"/>
                          <a:pt x="98" y="224"/>
                        </a:cubicBezTo>
                        <a:cubicBezTo>
                          <a:pt x="93" y="224"/>
                          <a:pt x="85" y="220"/>
                          <a:pt x="82" y="216"/>
                        </a:cubicBezTo>
                        <a:cubicBezTo>
                          <a:pt x="54" y="170"/>
                          <a:pt x="28" y="124"/>
                          <a:pt x="0" y="76"/>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5" name="Freeform 56"/>
                  <p:cNvSpPr>
                    <a:spLocks/>
                  </p:cNvSpPr>
                  <p:nvPr/>
                </p:nvSpPr>
                <p:spPr bwMode="auto">
                  <a:xfrm>
                    <a:off x="3341688" y="4502151"/>
                    <a:ext cx="366712" cy="227013"/>
                  </a:xfrm>
                  <a:custGeom>
                    <a:avLst/>
                    <a:gdLst>
                      <a:gd name="T0" fmla="*/ 236 w 236"/>
                      <a:gd name="T1" fmla="*/ 3 h 146"/>
                      <a:gd name="T2" fmla="*/ 236 w 236"/>
                      <a:gd name="T3" fmla="*/ 144 h 146"/>
                      <a:gd name="T4" fmla="*/ 217 w 236"/>
                      <a:gd name="T5" fmla="*/ 145 h 146"/>
                      <a:gd name="T6" fmla="*/ 53 w 236"/>
                      <a:gd name="T7" fmla="*/ 146 h 146"/>
                      <a:gd name="T8" fmla="*/ 20 w 236"/>
                      <a:gd name="T9" fmla="*/ 89 h 146"/>
                      <a:gd name="T10" fmla="*/ 64 w 236"/>
                      <a:gd name="T11" fmla="*/ 14 h 146"/>
                      <a:gd name="T12" fmla="*/ 82 w 236"/>
                      <a:gd name="T13" fmla="*/ 1 h 146"/>
                      <a:gd name="T14" fmla="*/ 230 w 236"/>
                      <a:gd name="T15" fmla="*/ 1 h 146"/>
                      <a:gd name="T16" fmla="*/ 236 w 236"/>
                      <a:gd name="T17"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146">
                        <a:moveTo>
                          <a:pt x="236" y="3"/>
                        </a:moveTo>
                        <a:cubicBezTo>
                          <a:pt x="236" y="50"/>
                          <a:pt x="236" y="96"/>
                          <a:pt x="236" y="144"/>
                        </a:cubicBezTo>
                        <a:cubicBezTo>
                          <a:pt x="230" y="145"/>
                          <a:pt x="224" y="145"/>
                          <a:pt x="217" y="145"/>
                        </a:cubicBezTo>
                        <a:cubicBezTo>
                          <a:pt x="163" y="145"/>
                          <a:pt x="108" y="145"/>
                          <a:pt x="53" y="146"/>
                        </a:cubicBezTo>
                        <a:cubicBezTo>
                          <a:pt x="12" y="146"/>
                          <a:pt x="0" y="124"/>
                          <a:pt x="20" y="89"/>
                        </a:cubicBezTo>
                        <a:cubicBezTo>
                          <a:pt x="34" y="64"/>
                          <a:pt x="49" y="39"/>
                          <a:pt x="64" y="14"/>
                        </a:cubicBezTo>
                        <a:cubicBezTo>
                          <a:pt x="68" y="8"/>
                          <a:pt x="76" y="1"/>
                          <a:pt x="82" y="1"/>
                        </a:cubicBezTo>
                        <a:cubicBezTo>
                          <a:pt x="131" y="0"/>
                          <a:pt x="180" y="1"/>
                          <a:pt x="230" y="1"/>
                        </a:cubicBezTo>
                        <a:cubicBezTo>
                          <a:pt x="232" y="1"/>
                          <a:pt x="233" y="2"/>
                          <a:pt x="236" y="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6" name="Freeform 57"/>
                  <p:cNvSpPr>
                    <a:spLocks/>
                  </p:cNvSpPr>
                  <p:nvPr/>
                </p:nvSpPr>
                <p:spPr bwMode="auto">
                  <a:xfrm>
                    <a:off x="3421063" y="3730626"/>
                    <a:ext cx="319087" cy="411163"/>
                  </a:xfrm>
                  <a:custGeom>
                    <a:avLst/>
                    <a:gdLst>
                      <a:gd name="T0" fmla="*/ 124 w 205"/>
                      <a:gd name="T1" fmla="*/ 265 h 265"/>
                      <a:gd name="T2" fmla="*/ 0 w 205"/>
                      <a:gd name="T3" fmla="*/ 193 h 265"/>
                      <a:gd name="T4" fmla="*/ 41 w 205"/>
                      <a:gd name="T5" fmla="*/ 122 h 265"/>
                      <a:gd name="T6" fmla="*/ 96 w 205"/>
                      <a:gd name="T7" fmla="*/ 27 h 265"/>
                      <a:gd name="T8" fmla="*/ 153 w 205"/>
                      <a:gd name="T9" fmla="*/ 25 h 265"/>
                      <a:gd name="T10" fmla="*/ 203 w 205"/>
                      <a:gd name="T11" fmla="*/ 114 h 265"/>
                      <a:gd name="T12" fmla="*/ 203 w 205"/>
                      <a:gd name="T13" fmla="*/ 130 h 265"/>
                      <a:gd name="T14" fmla="*/ 133 w 205"/>
                      <a:gd name="T15" fmla="*/ 250 h 265"/>
                      <a:gd name="T16" fmla="*/ 124 w 205"/>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65">
                        <a:moveTo>
                          <a:pt x="124" y="265"/>
                        </a:moveTo>
                        <a:cubicBezTo>
                          <a:pt x="82" y="241"/>
                          <a:pt x="42" y="217"/>
                          <a:pt x="0" y="193"/>
                        </a:cubicBezTo>
                        <a:cubicBezTo>
                          <a:pt x="14" y="169"/>
                          <a:pt x="27" y="145"/>
                          <a:pt x="41" y="122"/>
                        </a:cubicBezTo>
                        <a:cubicBezTo>
                          <a:pt x="59" y="90"/>
                          <a:pt x="77" y="59"/>
                          <a:pt x="96" y="27"/>
                        </a:cubicBezTo>
                        <a:cubicBezTo>
                          <a:pt x="112" y="1"/>
                          <a:pt x="137" y="0"/>
                          <a:pt x="153" y="25"/>
                        </a:cubicBezTo>
                        <a:cubicBezTo>
                          <a:pt x="170" y="54"/>
                          <a:pt x="187" y="84"/>
                          <a:pt x="203" y="114"/>
                        </a:cubicBezTo>
                        <a:cubicBezTo>
                          <a:pt x="205" y="118"/>
                          <a:pt x="205" y="126"/>
                          <a:pt x="203" y="130"/>
                        </a:cubicBezTo>
                        <a:cubicBezTo>
                          <a:pt x="180" y="170"/>
                          <a:pt x="156" y="210"/>
                          <a:pt x="133" y="250"/>
                        </a:cubicBezTo>
                        <a:cubicBezTo>
                          <a:pt x="130" y="255"/>
                          <a:pt x="127" y="259"/>
                          <a:pt x="124" y="26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grpSp>
            <p:nvGrpSpPr>
              <p:cNvPr id="27" name="Group 4"/>
              <p:cNvGrpSpPr/>
              <p:nvPr/>
            </p:nvGrpSpPr>
            <p:grpSpPr>
              <a:xfrm>
                <a:off x="337316" y="3276369"/>
                <a:ext cx="3892314" cy="491993"/>
                <a:chOff x="337316" y="3862306"/>
                <a:chExt cx="3892314" cy="491993"/>
              </a:xfrm>
            </p:grpSpPr>
            <p:sp>
              <p:nvSpPr>
                <p:cNvPr id="47" name="Rounded Rectangle 46"/>
                <p:cNvSpPr/>
                <p:nvPr/>
              </p:nvSpPr>
              <p:spPr>
                <a:xfrm>
                  <a:off x="658449" y="3886548"/>
                  <a:ext cx="2402165" cy="2917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30" name="Rectangle 29"/>
                <p:cNvSpPr/>
                <p:nvPr/>
              </p:nvSpPr>
              <p:spPr>
                <a:xfrm>
                  <a:off x="3094210" y="4027309"/>
                  <a:ext cx="1135420" cy="326990"/>
                </a:xfrm>
                <a:prstGeom prst="rect">
                  <a:avLst/>
                </a:prstGeom>
              </p:spPr>
              <p:txBody>
                <a:bodyPr wrap="square">
                  <a:spAutoFit/>
                </a:bodyPr>
                <a:lstStyle/>
                <a:p>
                  <a:pPr algn="just">
                    <a:spcAft>
                      <a:spcPts val="450"/>
                    </a:spcAft>
                  </a:pPr>
                  <a:r>
                    <a:rPr lang="en-IN" sz="700" dirty="0">
                      <a:solidFill>
                        <a:prstClr val="white"/>
                      </a:solidFill>
                      <a:ea typeface="Calibri" panose="020F0502020204030204" pitchFamily="34" charset="0"/>
                      <a:cs typeface="Arial" panose="020B0604020202020204" pitchFamily="34" charset="0"/>
                    </a:rPr>
                    <a:t>Air quality management</a:t>
                  </a:r>
                </a:p>
              </p:txBody>
            </p:sp>
            <p:sp>
              <p:nvSpPr>
                <p:cNvPr id="31" name="Rectangle 30"/>
                <p:cNvSpPr/>
                <p:nvPr/>
              </p:nvSpPr>
              <p:spPr>
                <a:xfrm>
                  <a:off x="720150" y="3910510"/>
                  <a:ext cx="2114780" cy="212543"/>
                </a:xfrm>
                <a:prstGeom prst="rect">
                  <a:avLst/>
                </a:prstGeom>
              </p:spPr>
              <p:txBody>
                <a:bodyPr wrap="square">
                  <a:spAutoFit/>
                </a:bodyPr>
                <a:lstStyle/>
                <a:p>
                  <a:pPr>
                    <a:spcAft>
                      <a:spcPts val="450"/>
                    </a:spcAft>
                  </a:pPr>
                  <a:r>
                    <a:rPr lang="en-IN" sz="700" dirty="0">
                      <a:solidFill>
                        <a:srgbClr val="595959"/>
                      </a:solidFill>
                      <a:ea typeface="Calibri" panose="020F0502020204030204" pitchFamily="34" charset="0"/>
                      <a:cs typeface="Arial" panose="020B0604020202020204" pitchFamily="34" charset="0"/>
                    </a:rPr>
                    <a:t>Building energy management</a:t>
                  </a:r>
                </a:p>
              </p:txBody>
            </p:sp>
            <p:grpSp>
              <p:nvGrpSpPr>
                <p:cNvPr id="224" name="Group 4521"/>
                <p:cNvGrpSpPr>
                  <a:grpSpLocks/>
                </p:cNvGrpSpPr>
                <p:nvPr/>
              </p:nvGrpSpPr>
              <p:grpSpPr bwMode="auto">
                <a:xfrm>
                  <a:off x="337316" y="3862306"/>
                  <a:ext cx="243332" cy="325010"/>
                  <a:chOff x="3771900" y="2465388"/>
                  <a:chExt cx="454025" cy="606425"/>
                </a:xfrm>
                <a:solidFill>
                  <a:srgbClr val="C0D72F"/>
                </a:solidFill>
              </p:grpSpPr>
              <p:sp>
                <p:nvSpPr>
                  <p:cNvPr id="179" name="Freeform 368"/>
                  <p:cNvSpPr>
                    <a:spLocks noEditPoints="1"/>
                  </p:cNvSpPr>
                  <p:nvPr/>
                </p:nvSpPr>
                <p:spPr bwMode="auto">
                  <a:xfrm>
                    <a:off x="3771900" y="2528888"/>
                    <a:ext cx="193675" cy="339725"/>
                  </a:xfrm>
                  <a:custGeom>
                    <a:avLst/>
                    <a:gdLst>
                      <a:gd name="T0" fmla="*/ 2147483646 w 61"/>
                      <a:gd name="T1" fmla="*/ 2147483646 h 107"/>
                      <a:gd name="T2" fmla="*/ 2147483646 w 61"/>
                      <a:gd name="T3" fmla="*/ 2147483646 h 107"/>
                      <a:gd name="T4" fmla="*/ 0 w 61"/>
                      <a:gd name="T5" fmla="*/ 2147483646 h 107"/>
                      <a:gd name="T6" fmla="*/ 0 w 61"/>
                      <a:gd name="T7" fmla="*/ 2147483646 h 107"/>
                      <a:gd name="T8" fmla="*/ 2147483646 w 61"/>
                      <a:gd name="T9" fmla="*/ 0 h 107"/>
                      <a:gd name="T10" fmla="*/ 2147483646 w 61"/>
                      <a:gd name="T11" fmla="*/ 0 h 107"/>
                      <a:gd name="T12" fmla="*/ 2147483646 w 61"/>
                      <a:gd name="T13" fmla="*/ 2147483646 h 107"/>
                      <a:gd name="T14" fmla="*/ 2147483646 w 61"/>
                      <a:gd name="T15" fmla="*/ 2147483646 h 107"/>
                      <a:gd name="T16" fmla="*/ 2147483646 w 61"/>
                      <a:gd name="T17" fmla="*/ 2147483646 h 107"/>
                      <a:gd name="T18" fmla="*/ 2147483646 w 61"/>
                      <a:gd name="T19" fmla="*/ 2147483646 h 107"/>
                      <a:gd name="T20" fmla="*/ 2147483646 w 61"/>
                      <a:gd name="T21" fmla="*/ 2147483646 h 107"/>
                      <a:gd name="T22" fmla="*/ 2147483646 w 61"/>
                      <a:gd name="T23" fmla="*/ 2147483646 h 107"/>
                      <a:gd name="T24" fmla="*/ 2147483646 w 61"/>
                      <a:gd name="T25" fmla="*/ 2147483646 h 107"/>
                      <a:gd name="T26" fmla="*/ 2147483646 w 61"/>
                      <a:gd name="T27" fmla="*/ 2147483646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107">
                        <a:moveTo>
                          <a:pt x="57" y="107"/>
                        </a:moveTo>
                        <a:cubicBezTo>
                          <a:pt x="4" y="107"/>
                          <a:pt x="4" y="107"/>
                          <a:pt x="4" y="107"/>
                        </a:cubicBezTo>
                        <a:cubicBezTo>
                          <a:pt x="2" y="107"/>
                          <a:pt x="0" y="105"/>
                          <a:pt x="0" y="103"/>
                        </a:cubicBezTo>
                        <a:cubicBezTo>
                          <a:pt x="0" y="4"/>
                          <a:pt x="0" y="4"/>
                          <a:pt x="0" y="4"/>
                        </a:cubicBezTo>
                        <a:cubicBezTo>
                          <a:pt x="0" y="2"/>
                          <a:pt x="2" y="0"/>
                          <a:pt x="4" y="0"/>
                        </a:cubicBezTo>
                        <a:cubicBezTo>
                          <a:pt x="57" y="0"/>
                          <a:pt x="57" y="0"/>
                          <a:pt x="57" y="0"/>
                        </a:cubicBezTo>
                        <a:cubicBezTo>
                          <a:pt x="60" y="0"/>
                          <a:pt x="61" y="2"/>
                          <a:pt x="61" y="4"/>
                        </a:cubicBezTo>
                        <a:cubicBezTo>
                          <a:pt x="61" y="103"/>
                          <a:pt x="61" y="103"/>
                          <a:pt x="61" y="103"/>
                        </a:cubicBezTo>
                        <a:cubicBezTo>
                          <a:pt x="61" y="105"/>
                          <a:pt x="60" y="107"/>
                          <a:pt x="57" y="107"/>
                        </a:cubicBezTo>
                        <a:close/>
                        <a:moveTo>
                          <a:pt x="8" y="99"/>
                        </a:moveTo>
                        <a:cubicBezTo>
                          <a:pt x="54" y="99"/>
                          <a:pt x="54" y="99"/>
                          <a:pt x="54" y="99"/>
                        </a:cubicBezTo>
                        <a:cubicBezTo>
                          <a:pt x="54" y="8"/>
                          <a:pt x="54" y="8"/>
                          <a:pt x="54" y="8"/>
                        </a:cubicBezTo>
                        <a:cubicBezTo>
                          <a:pt x="8" y="8"/>
                          <a:pt x="8" y="8"/>
                          <a:pt x="8" y="8"/>
                        </a:cubicBezTo>
                        <a:lnTo>
                          <a:pt x="8" y="99"/>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80" name="Freeform 369"/>
                  <p:cNvSpPr>
                    <a:spLocks noEditPoints="1"/>
                  </p:cNvSpPr>
                  <p:nvPr/>
                </p:nvSpPr>
                <p:spPr bwMode="auto">
                  <a:xfrm>
                    <a:off x="3806825" y="2620963"/>
                    <a:ext cx="123825" cy="209550"/>
                  </a:xfrm>
                  <a:custGeom>
                    <a:avLst/>
                    <a:gdLst>
                      <a:gd name="T0" fmla="*/ 0 w 78"/>
                      <a:gd name="T1" fmla="*/ 0 h 132"/>
                      <a:gd name="T2" fmla="*/ 0 w 78"/>
                      <a:gd name="T3" fmla="*/ 2147483646 h 132"/>
                      <a:gd name="T4" fmla="*/ 2147483646 w 78"/>
                      <a:gd name="T5" fmla="*/ 2147483646 h 132"/>
                      <a:gd name="T6" fmla="*/ 2147483646 w 78"/>
                      <a:gd name="T7" fmla="*/ 2147483646 h 132"/>
                      <a:gd name="T8" fmla="*/ 0 w 78"/>
                      <a:gd name="T9" fmla="*/ 0 h 132"/>
                      <a:gd name="T10" fmla="*/ 2147483646 w 78"/>
                      <a:gd name="T11" fmla="*/ 2147483646 h 132"/>
                      <a:gd name="T12" fmla="*/ 2147483646 w 78"/>
                      <a:gd name="T13" fmla="*/ 2147483646 h 132"/>
                      <a:gd name="T14" fmla="*/ 2147483646 w 78"/>
                      <a:gd name="T15" fmla="*/ 2147483646 h 132"/>
                      <a:gd name="T16" fmla="*/ 2147483646 w 78"/>
                      <a:gd name="T17" fmla="*/ 2147483646 h 132"/>
                      <a:gd name="T18" fmla="*/ 2147483646 w 78"/>
                      <a:gd name="T19" fmla="*/ 2147483646 h 132"/>
                      <a:gd name="T20" fmla="*/ 2147483646 w 78"/>
                      <a:gd name="T21" fmla="*/ 2147483646 h 132"/>
                      <a:gd name="T22" fmla="*/ 2147483646 w 78"/>
                      <a:gd name="T23" fmla="*/ 2147483646 h 132"/>
                      <a:gd name="T24" fmla="*/ 2147483646 w 78"/>
                      <a:gd name="T25" fmla="*/ 2147483646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32">
                        <a:moveTo>
                          <a:pt x="0" y="0"/>
                        </a:moveTo>
                        <a:lnTo>
                          <a:pt x="0" y="132"/>
                        </a:lnTo>
                        <a:lnTo>
                          <a:pt x="78" y="132"/>
                        </a:lnTo>
                        <a:lnTo>
                          <a:pt x="78" y="30"/>
                        </a:lnTo>
                        <a:lnTo>
                          <a:pt x="0" y="0"/>
                        </a:lnTo>
                        <a:close/>
                        <a:moveTo>
                          <a:pt x="38" y="122"/>
                        </a:moveTo>
                        <a:lnTo>
                          <a:pt x="44" y="78"/>
                        </a:lnTo>
                        <a:lnTo>
                          <a:pt x="24" y="78"/>
                        </a:lnTo>
                        <a:lnTo>
                          <a:pt x="26" y="36"/>
                        </a:lnTo>
                        <a:lnTo>
                          <a:pt x="50" y="36"/>
                        </a:lnTo>
                        <a:lnTo>
                          <a:pt x="40" y="66"/>
                        </a:lnTo>
                        <a:lnTo>
                          <a:pt x="60" y="66"/>
                        </a:lnTo>
                        <a:lnTo>
                          <a:pt x="38" y="122"/>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81" name="Freeform 370"/>
                  <p:cNvSpPr>
                    <a:spLocks/>
                  </p:cNvSpPr>
                  <p:nvPr/>
                </p:nvSpPr>
                <p:spPr bwMode="auto">
                  <a:xfrm>
                    <a:off x="3860800" y="2738438"/>
                    <a:ext cx="273050" cy="333375"/>
                  </a:xfrm>
                  <a:custGeom>
                    <a:avLst/>
                    <a:gdLst>
                      <a:gd name="T0" fmla="*/ 2147483646 w 86"/>
                      <a:gd name="T1" fmla="*/ 2147483646 h 105"/>
                      <a:gd name="T2" fmla="*/ 0 w 86"/>
                      <a:gd name="T3" fmla="*/ 2147483646 h 105"/>
                      <a:gd name="T4" fmla="*/ 0 w 86"/>
                      <a:gd name="T5" fmla="*/ 2147483646 h 105"/>
                      <a:gd name="T6" fmla="*/ 2147483646 w 86"/>
                      <a:gd name="T7" fmla="*/ 2147483646 h 105"/>
                      <a:gd name="T8" fmla="*/ 2147483646 w 86"/>
                      <a:gd name="T9" fmla="*/ 2147483646 h 105"/>
                      <a:gd name="T10" fmla="*/ 2147483646 w 86"/>
                      <a:gd name="T11" fmla="*/ 2147483646 h 105"/>
                      <a:gd name="T12" fmla="*/ 2147483646 w 86"/>
                      <a:gd name="T13" fmla="*/ 2147483646 h 105"/>
                      <a:gd name="T14" fmla="*/ 2147483646 w 86"/>
                      <a:gd name="T15" fmla="*/ 2147483646 h 105"/>
                      <a:gd name="T16" fmla="*/ 2147483646 w 86"/>
                      <a:gd name="T17" fmla="*/ 2147483646 h 105"/>
                      <a:gd name="T18" fmla="*/ 2147483646 w 86"/>
                      <a:gd name="T19" fmla="*/ 0 h 105"/>
                      <a:gd name="T20" fmla="*/ 2147483646 w 86"/>
                      <a:gd name="T21" fmla="*/ 2147483646 h 105"/>
                      <a:gd name="T22" fmla="*/ 2147483646 w 86"/>
                      <a:gd name="T23" fmla="*/ 2147483646 h 105"/>
                      <a:gd name="T24" fmla="*/ 2147483646 w 86"/>
                      <a:gd name="T25" fmla="*/ 2147483646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105">
                        <a:moveTo>
                          <a:pt x="43" y="105"/>
                        </a:moveTo>
                        <a:cubicBezTo>
                          <a:pt x="19" y="105"/>
                          <a:pt x="0" y="86"/>
                          <a:pt x="0" y="63"/>
                        </a:cubicBezTo>
                        <a:cubicBezTo>
                          <a:pt x="0" y="37"/>
                          <a:pt x="0" y="37"/>
                          <a:pt x="0" y="37"/>
                        </a:cubicBezTo>
                        <a:cubicBezTo>
                          <a:pt x="0" y="35"/>
                          <a:pt x="2" y="33"/>
                          <a:pt x="4" y="33"/>
                        </a:cubicBezTo>
                        <a:cubicBezTo>
                          <a:pt x="6" y="33"/>
                          <a:pt x="8" y="35"/>
                          <a:pt x="8" y="37"/>
                        </a:cubicBezTo>
                        <a:cubicBezTo>
                          <a:pt x="8" y="63"/>
                          <a:pt x="8" y="63"/>
                          <a:pt x="8" y="63"/>
                        </a:cubicBezTo>
                        <a:cubicBezTo>
                          <a:pt x="8" y="82"/>
                          <a:pt x="23" y="98"/>
                          <a:pt x="43" y="98"/>
                        </a:cubicBezTo>
                        <a:cubicBezTo>
                          <a:pt x="62" y="98"/>
                          <a:pt x="78" y="82"/>
                          <a:pt x="78" y="63"/>
                        </a:cubicBezTo>
                        <a:cubicBezTo>
                          <a:pt x="78" y="4"/>
                          <a:pt x="78" y="4"/>
                          <a:pt x="78" y="4"/>
                        </a:cubicBezTo>
                        <a:cubicBezTo>
                          <a:pt x="78" y="2"/>
                          <a:pt x="80" y="0"/>
                          <a:pt x="82" y="0"/>
                        </a:cubicBezTo>
                        <a:cubicBezTo>
                          <a:pt x="84" y="0"/>
                          <a:pt x="86" y="2"/>
                          <a:pt x="86" y="4"/>
                        </a:cubicBezTo>
                        <a:cubicBezTo>
                          <a:pt x="86" y="63"/>
                          <a:pt x="86" y="63"/>
                          <a:pt x="86" y="63"/>
                        </a:cubicBezTo>
                        <a:cubicBezTo>
                          <a:pt x="86" y="86"/>
                          <a:pt x="66" y="105"/>
                          <a:pt x="43" y="10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82" name="Freeform 371"/>
                  <p:cNvSpPr>
                    <a:spLocks/>
                  </p:cNvSpPr>
                  <p:nvPr/>
                </p:nvSpPr>
                <p:spPr bwMode="auto">
                  <a:xfrm>
                    <a:off x="4057650" y="2716213"/>
                    <a:ext cx="123825" cy="44450"/>
                  </a:xfrm>
                  <a:custGeom>
                    <a:avLst/>
                    <a:gdLst>
                      <a:gd name="T0" fmla="*/ 2147483646 w 39"/>
                      <a:gd name="T1" fmla="*/ 2147483646 h 14"/>
                      <a:gd name="T2" fmla="*/ 2147483646 w 39"/>
                      <a:gd name="T3" fmla="*/ 2147483646 h 14"/>
                      <a:gd name="T4" fmla="*/ 0 w 39"/>
                      <a:gd name="T5" fmla="*/ 2147483646 h 14"/>
                      <a:gd name="T6" fmla="*/ 2147483646 w 39"/>
                      <a:gd name="T7" fmla="*/ 0 h 14"/>
                      <a:gd name="T8" fmla="*/ 2147483646 w 39"/>
                      <a:gd name="T9" fmla="*/ 0 h 14"/>
                      <a:gd name="T10" fmla="*/ 2147483646 w 39"/>
                      <a:gd name="T11" fmla="*/ 2147483646 h 14"/>
                      <a:gd name="T12" fmla="*/ 2147483646 w 39"/>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14">
                        <a:moveTo>
                          <a:pt x="32" y="14"/>
                        </a:moveTo>
                        <a:cubicBezTo>
                          <a:pt x="7" y="14"/>
                          <a:pt x="7" y="14"/>
                          <a:pt x="7" y="14"/>
                        </a:cubicBezTo>
                        <a:cubicBezTo>
                          <a:pt x="3" y="14"/>
                          <a:pt x="0" y="11"/>
                          <a:pt x="0" y="7"/>
                        </a:cubicBezTo>
                        <a:cubicBezTo>
                          <a:pt x="0" y="3"/>
                          <a:pt x="3" y="0"/>
                          <a:pt x="7" y="0"/>
                        </a:cubicBezTo>
                        <a:cubicBezTo>
                          <a:pt x="32" y="0"/>
                          <a:pt x="32" y="0"/>
                          <a:pt x="32" y="0"/>
                        </a:cubicBezTo>
                        <a:cubicBezTo>
                          <a:pt x="36" y="0"/>
                          <a:pt x="39" y="3"/>
                          <a:pt x="39" y="7"/>
                        </a:cubicBezTo>
                        <a:cubicBezTo>
                          <a:pt x="39" y="11"/>
                          <a:pt x="36" y="14"/>
                          <a:pt x="32" y="14"/>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83" name="Freeform 372"/>
                  <p:cNvSpPr>
                    <a:spLocks/>
                  </p:cNvSpPr>
                  <p:nvPr/>
                </p:nvSpPr>
                <p:spPr bwMode="auto">
                  <a:xfrm>
                    <a:off x="4032250" y="2557463"/>
                    <a:ext cx="63500" cy="180975"/>
                  </a:xfrm>
                  <a:custGeom>
                    <a:avLst/>
                    <a:gdLst>
                      <a:gd name="T0" fmla="*/ 2147483646 w 20"/>
                      <a:gd name="T1" fmla="*/ 2147483646 h 57"/>
                      <a:gd name="T2" fmla="*/ 2147483646 w 20"/>
                      <a:gd name="T3" fmla="*/ 2147483646 h 57"/>
                      <a:gd name="T4" fmla="*/ 2147483646 w 20"/>
                      <a:gd name="T5" fmla="*/ 2147483646 h 57"/>
                      <a:gd name="T6" fmla="*/ 2147483646 w 20"/>
                      <a:gd name="T7" fmla="*/ 2147483646 h 57"/>
                      <a:gd name="T8" fmla="*/ 0 w 20"/>
                      <a:gd name="T9" fmla="*/ 2147483646 h 57"/>
                      <a:gd name="T10" fmla="*/ 0 w 20"/>
                      <a:gd name="T11" fmla="*/ 2147483646 h 57"/>
                      <a:gd name="T12" fmla="*/ 2147483646 w 20"/>
                      <a:gd name="T13" fmla="*/ 0 h 57"/>
                      <a:gd name="T14" fmla="*/ 2147483646 w 20"/>
                      <a:gd name="T15" fmla="*/ 2147483646 h 57"/>
                      <a:gd name="T16" fmla="*/ 2147483646 w 20"/>
                      <a:gd name="T17" fmla="*/ 2147483646 h 57"/>
                      <a:gd name="T18" fmla="*/ 2147483646 w 20"/>
                      <a:gd name="T19" fmla="*/ 2147483646 h 57"/>
                      <a:gd name="T20" fmla="*/ 2147483646 w 20"/>
                      <a:gd name="T21" fmla="*/ 2147483646 h 57"/>
                      <a:gd name="T22" fmla="*/ 2147483646 w 20"/>
                      <a:gd name="T23" fmla="*/ 2147483646 h 57"/>
                      <a:gd name="T24" fmla="*/ 2147483646 w 20"/>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57">
                        <a:moveTo>
                          <a:pt x="16" y="57"/>
                        </a:moveTo>
                        <a:cubicBezTo>
                          <a:pt x="14" y="57"/>
                          <a:pt x="12" y="55"/>
                          <a:pt x="12" y="53"/>
                        </a:cubicBezTo>
                        <a:cubicBezTo>
                          <a:pt x="12" y="49"/>
                          <a:pt x="12" y="49"/>
                          <a:pt x="12" y="49"/>
                        </a:cubicBezTo>
                        <a:cubicBezTo>
                          <a:pt x="12" y="49"/>
                          <a:pt x="11" y="48"/>
                          <a:pt x="10" y="48"/>
                        </a:cubicBezTo>
                        <a:cubicBezTo>
                          <a:pt x="6" y="45"/>
                          <a:pt x="0" y="40"/>
                          <a:pt x="0" y="32"/>
                        </a:cubicBezTo>
                        <a:cubicBezTo>
                          <a:pt x="0" y="4"/>
                          <a:pt x="0" y="4"/>
                          <a:pt x="0" y="4"/>
                        </a:cubicBezTo>
                        <a:cubicBezTo>
                          <a:pt x="0" y="2"/>
                          <a:pt x="2" y="0"/>
                          <a:pt x="4" y="0"/>
                        </a:cubicBezTo>
                        <a:cubicBezTo>
                          <a:pt x="6" y="0"/>
                          <a:pt x="8" y="2"/>
                          <a:pt x="8" y="4"/>
                        </a:cubicBezTo>
                        <a:cubicBezTo>
                          <a:pt x="8" y="32"/>
                          <a:pt x="8" y="32"/>
                          <a:pt x="8" y="32"/>
                        </a:cubicBezTo>
                        <a:cubicBezTo>
                          <a:pt x="8" y="36"/>
                          <a:pt x="11" y="39"/>
                          <a:pt x="15" y="42"/>
                        </a:cubicBezTo>
                        <a:cubicBezTo>
                          <a:pt x="17" y="43"/>
                          <a:pt x="20" y="45"/>
                          <a:pt x="20" y="49"/>
                        </a:cubicBezTo>
                        <a:cubicBezTo>
                          <a:pt x="20" y="53"/>
                          <a:pt x="20" y="53"/>
                          <a:pt x="20" y="53"/>
                        </a:cubicBezTo>
                        <a:cubicBezTo>
                          <a:pt x="20" y="55"/>
                          <a:pt x="18" y="57"/>
                          <a:pt x="16" y="5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84" name="Freeform 373"/>
                  <p:cNvSpPr>
                    <a:spLocks/>
                  </p:cNvSpPr>
                  <p:nvPr/>
                </p:nvSpPr>
                <p:spPr bwMode="auto">
                  <a:xfrm>
                    <a:off x="4146550" y="2557463"/>
                    <a:ext cx="63500" cy="180975"/>
                  </a:xfrm>
                  <a:custGeom>
                    <a:avLst/>
                    <a:gdLst>
                      <a:gd name="T0" fmla="*/ 2147483646 w 20"/>
                      <a:gd name="T1" fmla="*/ 2147483646 h 57"/>
                      <a:gd name="T2" fmla="*/ 0 w 20"/>
                      <a:gd name="T3" fmla="*/ 2147483646 h 57"/>
                      <a:gd name="T4" fmla="*/ 0 w 20"/>
                      <a:gd name="T5" fmla="*/ 2147483646 h 57"/>
                      <a:gd name="T6" fmla="*/ 2147483646 w 20"/>
                      <a:gd name="T7" fmla="*/ 2147483646 h 57"/>
                      <a:gd name="T8" fmla="*/ 2147483646 w 20"/>
                      <a:gd name="T9" fmla="*/ 2147483646 h 57"/>
                      <a:gd name="T10" fmla="*/ 2147483646 w 20"/>
                      <a:gd name="T11" fmla="*/ 2147483646 h 57"/>
                      <a:gd name="T12" fmla="*/ 2147483646 w 20"/>
                      <a:gd name="T13" fmla="*/ 0 h 57"/>
                      <a:gd name="T14" fmla="*/ 2147483646 w 20"/>
                      <a:gd name="T15" fmla="*/ 2147483646 h 57"/>
                      <a:gd name="T16" fmla="*/ 2147483646 w 20"/>
                      <a:gd name="T17" fmla="*/ 2147483646 h 57"/>
                      <a:gd name="T18" fmla="*/ 2147483646 w 20"/>
                      <a:gd name="T19" fmla="*/ 2147483646 h 57"/>
                      <a:gd name="T20" fmla="*/ 2147483646 w 20"/>
                      <a:gd name="T21" fmla="*/ 2147483646 h 57"/>
                      <a:gd name="T22" fmla="*/ 2147483646 w 20"/>
                      <a:gd name="T23" fmla="*/ 2147483646 h 57"/>
                      <a:gd name="T24" fmla="*/ 2147483646 w 20"/>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57">
                        <a:moveTo>
                          <a:pt x="4" y="57"/>
                        </a:moveTo>
                        <a:cubicBezTo>
                          <a:pt x="2" y="57"/>
                          <a:pt x="0" y="55"/>
                          <a:pt x="0" y="53"/>
                        </a:cubicBezTo>
                        <a:cubicBezTo>
                          <a:pt x="0" y="49"/>
                          <a:pt x="0" y="49"/>
                          <a:pt x="0" y="49"/>
                        </a:cubicBezTo>
                        <a:cubicBezTo>
                          <a:pt x="0" y="45"/>
                          <a:pt x="3" y="43"/>
                          <a:pt x="6" y="42"/>
                        </a:cubicBezTo>
                        <a:cubicBezTo>
                          <a:pt x="10" y="39"/>
                          <a:pt x="12" y="36"/>
                          <a:pt x="12" y="32"/>
                        </a:cubicBezTo>
                        <a:cubicBezTo>
                          <a:pt x="12" y="4"/>
                          <a:pt x="12" y="4"/>
                          <a:pt x="12" y="4"/>
                        </a:cubicBezTo>
                        <a:cubicBezTo>
                          <a:pt x="12" y="2"/>
                          <a:pt x="14" y="0"/>
                          <a:pt x="16" y="0"/>
                        </a:cubicBezTo>
                        <a:cubicBezTo>
                          <a:pt x="18" y="0"/>
                          <a:pt x="20" y="2"/>
                          <a:pt x="20" y="4"/>
                        </a:cubicBezTo>
                        <a:cubicBezTo>
                          <a:pt x="20" y="32"/>
                          <a:pt x="20" y="32"/>
                          <a:pt x="20" y="32"/>
                        </a:cubicBezTo>
                        <a:cubicBezTo>
                          <a:pt x="20" y="40"/>
                          <a:pt x="14" y="45"/>
                          <a:pt x="10" y="48"/>
                        </a:cubicBezTo>
                        <a:cubicBezTo>
                          <a:pt x="9" y="48"/>
                          <a:pt x="9" y="49"/>
                          <a:pt x="8" y="49"/>
                        </a:cubicBezTo>
                        <a:cubicBezTo>
                          <a:pt x="8" y="53"/>
                          <a:pt x="8" y="53"/>
                          <a:pt x="8" y="53"/>
                        </a:cubicBezTo>
                        <a:cubicBezTo>
                          <a:pt x="8" y="55"/>
                          <a:pt x="6" y="57"/>
                          <a:pt x="4" y="5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85" name="Freeform 374"/>
                  <p:cNvSpPr>
                    <a:spLocks/>
                  </p:cNvSpPr>
                  <p:nvPr/>
                </p:nvSpPr>
                <p:spPr bwMode="auto">
                  <a:xfrm>
                    <a:off x="4016375" y="2541588"/>
                    <a:ext cx="209550" cy="31750"/>
                  </a:xfrm>
                  <a:custGeom>
                    <a:avLst/>
                    <a:gdLst>
                      <a:gd name="T0" fmla="*/ 2147483646 w 66"/>
                      <a:gd name="T1" fmla="*/ 2147483646 h 10"/>
                      <a:gd name="T2" fmla="*/ 2147483646 w 66"/>
                      <a:gd name="T3" fmla="*/ 2147483646 h 10"/>
                      <a:gd name="T4" fmla="*/ 2147483646 w 66"/>
                      <a:gd name="T5" fmla="*/ 2147483646 h 10"/>
                      <a:gd name="T6" fmla="*/ 0 w 66"/>
                      <a:gd name="T7" fmla="*/ 2147483646 h 10"/>
                      <a:gd name="T8" fmla="*/ 0 w 66"/>
                      <a:gd name="T9" fmla="*/ 2147483646 h 10"/>
                      <a:gd name="T10" fmla="*/ 2147483646 w 66"/>
                      <a:gd name="T11" fmla="*/ 0 h 10"/>
                      <a:gd name="T12" fmla="*/ 2147483646 w 66"/>
                      <a:gd name="T13" fmla="*/ 0 h 10"/>
                      <a:gd name="T14" fmla="*/ 2147483646 w 66"/>
                      <a:gd name="T15" fmla="*/ 2147483646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
                        <a:moveTo>
                          <a:pt x="66" y="5"/>
                        </a:moveTo>
                        <a:cubicBezTo>
                          <a:pt x="66" y="8"/>
                          <a:pt x="63" y="10"/>
                          <a:pt x="60" y="10"/>
                        </a:cubicBezTo>
                        <a:cubicBezTo>
                          <a:pt x="5" y="10"/>
                          <a:pt x="5" y="10"/>
                          <a:pt x="5" y="10"/>
                        </a:cubicBezTo>
                        <a:cubicBezTo>
                          <a:pt x="2" y="10"/>
                          <a:pt x="0" y="8"/>
                          <a:pt x="0" y="5"/>
                        </a:cubicBezTo>
                        <a:cubicBezTo>
                          <a:pt x="0" y="5"/>
                          <a:pt x="0" y="5"/>
                          <a:pt x="0" y="5"/>
                        </a:cubicBezTo>
                        <a:cubicBezTo>
                          <a:pt x="0" y="2"/>
                          <a:pt x="2" y="0"/>
                          <a:pt x="5" y="0"/>
                        </a:cubicBezTo>
                        <a:cubicBezTo>
                          <a:pt x="60" y="0"/>
                          <a:pt x="60" y="0"/>
                          <a:pt x="60" y="0"/>
                        </a:cubicBezTo>
                        <a:cubicBezTo>
                          <a:pt x="63" y="0"/>
                          <a:pt x="66" y="2"/>
                          <a:pt x="66" y="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86" name="Freeform 375"/>
                  <p:cNvSpPr>
                    <a:spLocks/>
                  </p:cNvSpPr>
                  <p:nvPr/>
                </p:nvSpPr>
                <p:spPr bwMode="auto">
                  <a:xfrm>
                    <a:off x="4067175" y="2465388"/>
                    <a:ext cx="22225" cy="98425"/>
                  </a:xfrm>
                  <a:custGeom>
                    <a:avLst/>
                    <a:gdLst>
                      <a:gd name="T0" fmla="*/ 2147483646 w 7"/>
                      <a:gd name="T1" fmla="*/ 2147483646 h 31"/>
                      <a:gd name="T2" fmla="*/ 2147483646 w 7"/>
                      <a:gd name="T3" fmla="*/ 2147483646 h 31"/>
                      <a:gd name="T4" fmla="*/ 2147483646 w 7"/>
                      <a:gd name="T5" fmla="*/ 2147483646 h 31"/>
                      <a:gd name="T6" fmla="*/ 0 w 7"/>
                      <a:gd name="T7" fmla="*/ 2147483646 h 31"/>
                      <a:gd name="T8" fmla="*/ 0 w 7"/>
                      <a:gd name="T9" fmla="*/ 2147483646 h 31"/>
                      <a:gd name="T10" fmla="*/ 2147483646 w 7"/>
                      <a:gd name="T11" fmla="*/ 0 h 31"/>
                      <a:gd name="T12" fmla="*/ 2147483646 w 7"/>
                      <a:gd name="T13" fmla="*/ 0 h 31"/>
                      <a:gd name="T14" fmla="*/ 2147483646 w 7"/>
                      <a:gd name="T15" fmla="*/ 2147483646 h 31"/>
                      <a:gd name="T16" fmla="*/ 2147483646 w 7"/>
                      <a:gd name="T17" fmla="*/ 2147483646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7" y="27"/>
                        </a:moveTo>
                        <a:cubicBezTo>
                          <a:pt x="7" y="29"/>
                          <a:pt x="6" y="31"/>
                          <a:pt x="4" y="31"/>
                        </a:cubicBezTo>
                        <a:cubicBezTo>
                          <a:pt x="4" y="31"/>
                          <a:pt x="4" y="31"/>
                          <a:pt x="4" y="31"/>
                        </a:cubicBezTo>
                        <a:cubicBezTo>
                          <a:pt x="2" y="31"/>
                          <a:pt x="0" y="29"/>
                          <a:pt x="0" y="27"/>
                        </a:cubicBezTo>
                        <a:cubicBezTo>
                          <a:pt x="0" y="4"/>
                          <a:pt x="0" y="4"/>
                          <a:pt x="0" y="4"/>
                        </a:cubicBezTo>
                        <a:cubicBezTo>
                          <a:pt x="0" y="2"/>
                          <a:pt x="2" y="0"/>
                          <a:pt x="4" y="0"/>
                        </a:cubicBezTo>
                        <a:cubicBezTo>
                          <a:pt x="4" y="0"/>
                          <a:pt x="4" y="0"/>
                          <a:pt x="4" y="0"/>
                        </a:cubicBezTo>
                        <a:cubicBezTo>
                          <a:pt x="6" y="0"/>
                          <a:pt x="7" y="2"/>
                          <a:pt x="7" y="4"/>
                        </a:cubicBezTo>
                        <a:lnTo>
                          <a:pt x="7" y="27"/>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87" name="Freeform 376"/>
                  <p:cNvSpPr>
                    <a:spLocks/>
                  </p:cNvSpPr>
                  <p:nvPr/>
                </p:nvSpPr>
                <p:spPr bwMode="auto">
                  <a:xfrm>
                    <a:off x="4149725" y="2465388"/>
                    <a:ext cx="22225" cy="98425"/>
                  </a:xfrm>
                  <a:custGeom>
                    <a:avLst/>
                    <a:gdLst>
                      <a:gd name="T0" fmla="*/ 2147483646 w 7"/>
                      <a:gd name="T1" fmla="*/ 2147483646 h 31"/>
                      <a:gd name="T2" fmla="*/ 2147483646 w 7"/>
                      <a:gd name="T3" fmla="*/ 2147483646 h 31"/>
                      <a:gd name="T4" fmla="*/ 2147483646 w 7"/>
                      <a:gd name="T5" fmla="*/ 2147483646 h 31"/>
                      <a:gd name="T6" fmla="*/ 0 w 7"/>
                      <a:gd name="T7" fmla="*/ 2147483646 h 31"/>
                      <a:gd name="T8" fmla="*/ 0 w 7"/>
                      <a:gd name="T9" fmla="*/ 2147483646 h 31"/>
                      <a:gd name="T10" fmla="*/ 2147483646 w 7"/>
                      <a:gd name="T11" fmla="*/ 0 h 31"/>
                      <a:gd name="T12" fmla="*/ 2147483646 w 7"/>
                      <a:gd name="T13" fmla="*/ 0 h 31"/>
                      <a:gd name="T14" fmla="*/ 2147483646 w 7"/>
                      <a:gd name="T15" fmla="*/ 2147483646 h 31"/>
                      <a:gd name="T16" fmla="*/ 2147483646 w 7"/>
                      <a:gd name="T17" fmla="*/ 2147483646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7" y="27"/>
                        </a:moveTo>
                        <a:cubicBezTo>
                          <a:pt x="7" y="29"/>
                          <a:pt x="6" y="31"/>
                          <a:pt x="4" y="31"/>
                        </a:cubicBezTo>
                        <a:cubicBezTo>
                          <a:pt x="4" y="31"/>
                          <a:pt x="4" y="31"/>
                          <a:pt x="4" y="31"/>
                        </a:cubicBezTo>
                        <a:cubicBezTo>
                          <a:pt x="2" y="31"/>
                          <a:pt x="0" y="29"/>
                          <a:pt x="0" y="27"/>
                        </a:cubicBezTo>
                        <a:cubicBezTo>
                          <a:pt x="0" y="4"/>
                          <a:pt x="0" y="4"/>
                          <a:pt x="0" y="4"/>
                        </a:cubicBezTo>
                        <a:cubicBezTo>
                          <a:pt x="0" y="2"/>
                          <a:pt x="2" y="0"/>
                          <a:pt x="4" y="0"/>
                        </a:cubicBezTo>
                        <a:cubicBezTo>
                          <a:pt x="4" y="0"/>
                          <a:pt x="4" y="0"/>
                          <a:pt x="4" y="0"/>
                        </a:cubicBezTo>
                        <a:cubicBezTo>
                          <a:pt x="6" y="0"/>
                          <a:pt x="7" y="2"/>
                          <a:pt x="7" y="4"/>
                        </a:cubicBezTo>
                        <a:lnTo>
                          <a:pt x="7" y="27"/>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88" name="Freeform 377"/>
                  <p:cNvSpPr>
                    <a:spLocks/>
                  </p:cNvSpPr>
                  <p:nvPr/>
                </p:nvSpPr>
                <p:spPr bwMode="auto">
                  <a:xfrm>
                    <a:off x="4089400" y="2592388"/>
                    <a:ext cx="63500" cy="9525"/>
                  </a:xfrm>
                  <a:custGeom>
                    <a:avLst/>
                    <a:gdLst>
                      <a:gd name="T0" fmla="*/ 2147483646 w 20"/>
                      <a:gd name="T1" fmla="*/ 2147483646 h 3"/>
                      <a:gd name="T2" fmla="*/ 2147483646 w 20"/>
                      <a:gd name="T3" fmla="*/ 2147483646 h 3"/>
                      <a:gd name="T4" fmla="*/ 2147483646 w 20"/>
                      <a:gd name="T5" fmla="*/ 2147483646 h 3"/>
                      <a:gd name="T6" fmla="*/ 0 w 20"/>
                      <a:gd name="T7" fmla="*/ 2147483646 h 3"/>
                      <a:gd name="T8" fmla="*/ 0 w 20"/>
                      <a:gd name="T9" fmla="*/ 2147483646 h 3"/>
                      <a:gd name="T10" fmla="*/ 2147483646 w 20"/>
                      <a:gd name="T11" fmla="*/ 0 h 3"/>
                      <a:gd name="T12" fmla="*/ 2147483646 w 20"/>
                      <a:gd name="T13" fmla="*/ 0 h 3"/>
                      <a:gd name="T14" fmla="*/ 2147483646 w 20"/>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3">
                        <a:moveTo>
                          <a:pt x="20" y="1"/>
                        </a:moveTo>
                        <a:cubicBezTo>
                          <a:pt x="20" y="2"/>
                          <a:pt x="19" y="3"/>
                          <a:pt x="18" y="3"/>
                        </a:cubicBezTo>
                        <a:cubicBezTo>
                          <a:pt x="1" y="3"/>
                          <a:pt x="1" y="3"/>
                          <a:pt x="1" y="3"/>
                        </a:cubicBezTo>
                        <a:cubicBezTo>
                          <a:pt x="0" y="3"/>
                          <a:pt x="0" y="2"/>
                          <a:pt x="0" y="1"/>
                        </a:cubicBezTo>
                        <a:cubicBezTo>
                          <a:pt x="0" y="1"/>
                          <a:pt x="0" y="1"/>
                          <a:pt x="0" y="1"/>
                        </a:cubicBezTo>
                        <a:cubicBezTo>
                          <a:pt x="0" y="0"/>
                          <a:pt x="0" y="0"/>
                          <a:pt x="1" y="0"/>
                        </a:cubicBezTo>
                        <a:cubicBezTo>
                          <a:pt x="18" y="0"/>
                          <a:pt x="18" y="0"/>
                          <a:pt x="18" y="0"/>
                        </a:cubicBezTo>
                        <a:cubicBezTo>
                          <a:pt x="19" y="0"/>
                          <a:pt x="20" y="0"/>
                          <a:pt x="20" y="1"/>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89" name="Freeform 378"/>
                  <p:cNvSpPr>
                    <a:spLocks/>
                  </p:cNvSpPr>
                  <p:nvPr/>
                </p:nvSpPr>
                <p:spPr bwMode="auto">
                  <a:xfrm>
                    <a:off x="4089400" y="2614613"/>
                    <a:ext cx="63500" cy="9525"/>
                  </a:xfrm>
                  <a:custGeom>
                    <a:avLst/>
                    <a:gdLst>
                      <a:gd name="T0" fmla="*/ 2147483646 w 20"/>
                      <a:gd name="T1" fmla="*/ 2147483646 h 3"/>
                      <a:gd name="T2" fmla="*/ 2147483646 w 20"/>
                      <a:gd name="T3" fmla="*/ 2147483646 h 3"/>
                      <a:gd name="T4" fmla="*/ 2147483646 w 20"/>
                      <a:gd name="T5" fmla="*/ 2147483646 h 3"/>
                      <a:gd name="T6" fmla="*/ 0 w 20"/>
                      <a:gd name="T7" fmla="*/ 2147483646 h 3"/>
                      <a:gd name="T8" fmla="*/ 0 w 20"/>
                      <a:gd name="T9" fmla="*/ 2147483646 h 3"/>
                      <a:gd name="T10" fmla="*/ 2147483646 w 20"/>
                      <a:gd name="T11" fmla="*/ 0 h 3"/>
                      <a:gd name="T12" fmla="*/ 2147483646 w 20"/>
                      <a:gd name="T13" fmla="*/ 0 h 3"/>
                      <a:gd name="T14" fmla="*/ 2147483646 w 20"/>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3">
                        <a:moveTo>
                          <a:pt x="20" y="1"/>
                        </a:moveTo>
                        <a:cubicBezTo>
                          <a:pt x="20" y="2"/>
                          <a:pt x="19" y="3"/>
                          <a:pt x="18" y="3"/>
                        </a:cubicBezTo>
                        <a:cubicBezTo>
                          <a:pt x="1" y="3"/>
                          <a:pt x="1" y="3"/>
                          <a:pt x="1" y="3"/>
                        </a:cubicBezTo>
                        <a:cubicBezTo>
                          <a:pt x="0" y="3"/>
                          <a:pt x="0" y="2"/>
                          <a:pt x="0" y="1"/>
                        </a:cubicBezTo>
                        <a:cubicBezTo>
                          <a:pt x="0" y="1"/>
                          <a:pt x="0" y="1"/>
                          <a:pt x="0" y="1"/>
                        </a:cubicBezTo>
                        <a:cubicBezTo>
                          <a:pt x="0" y="1"/>
                          <a:pt x="0" y="0"/>
                          <a:pt x="1" y="0"/>
                        </a:cubicBezTo>
                        <a:cubicBezTo>
                          <a:pt x="18" y="0"/>
                          <a:pt x="18" y="0"/>
                          <a:pt x="18" y="0"/>
                        </a:cubicBezTo>
                        <a:cubicBezTo>
                          <a:pt x="19" y="0"/>
                          <a:pt x="20" y="1"/>
                          <a:pt x="20" y="1"/>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sp>
                <p:nvSpPr>
                  <p:cNvPr id="190" name="Freeform 379"/>
                  <p:cNvSpPr>
                    <a:spLocks/>
                  </p:cNvSpPr>
                  <p:nvPr/>
                </p:nvSpPr>
                <p:spPr bwMode="auto">
                  <a:xfrm>
                    <a:off x="4089400" y="2636838"/>
                    <a:ext cx="63500" cy="9525"/>
                  </a:xfrm>
                  <a:custGeom>
                    <a:avLst/>
                    <a:gdLst>
                      <a:gd name="T0" fmla="*/ 2147483646 w 20"/>
                      <a:gd name="T1" fmla="*/ 2147483646 h 3"/>
                      <a:gd name="T2" fmla="*/ 2147483646 w 20"/>
                      <a:gd name="T3" fmla="*/ 2147483646 h 3"/>
                      <a:gd name="T4" fmla="*/ 2147483646 w 20"/>
                      <a:gd name="T5" fmla="*/ 2147483646 h 3"/>
                      <a:gd name="T6" fmla="*/ 0 w 20"/>
                      <a:gd name="T7" fmla="*/ 2147483646 h 3"/>
                      <a:gd name="T8" fmla="*/ 0 w 20"/>
                      <a:gd name="T9" fmla="*/ 2147483646 h 3"/>
                      <a:gd name="T10" fmla="*/ 2147483646 w 20"/>
                      <a:gd name="T11" fmla="*/ 0 h 3"/>
                      <a:gd name="T12" fmla="*/ 2147483646 w 20"/>
                      <a:gd name="T13" fmla="*/ 0 h 3"/>
                      <a:gd name="T14" fmla="*/ 2147483646 w 20"/>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3">
                        <a:moveTo>
                          <a:pt x="20" y="1"/>
                        </a:moveTo>
                        <a:cubicBezTo>
                          <a:pt x="20" y="2"/>
                          <a:pt x="19" y="3"/>
                          <a:pt x="18" y="3"/>
                        </a:cubicBezTo>
                        <a:cubicBezTo>
                          <a:pt x="1" y="3"/>
                          <a:pt x="1" y="3"/>
                          <a:pt x="1" y="3"/>
                        </a:cubicBezTo>
                        <a:cubicBezTo>
                          <a:pt x="0" y="3"/>
                          <a:pt x="0" y="2"/>
                          <a:pt x="0" y="1"/>
                        </a:cubicBezTo>
                        <a:cubicBezTo>
                          <a:pt x="0" y="1"/>
                          <a:pt x="0" y="1"/>
                          <a:pt x="0" y="1"/>
                        </a:cubicBezTo>
                        <a:cubicBezTo>
                          <a:pt x="0" y="1"/>
                          <a:pt x="0" y="0"/>
                          <a:pt x="1" y="0"/>
                        </a:cubicBezTo>
                        <a:cubicBezTo>
                          <a:pt x="18" y="0"/>
                          <a:pt x="18" y="0"/>
                          <a:pt x="18" y="0"/>
                        </a:cubicBezTo>
                        <a:cubicBezTo>
                          <a:pt x="19" y="0"/>
                          <a:pt x="20" y="1"/>
                          <a:pt x="20" y="1"/>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p>
                </p:txBody>
              </p:sp>
            </p:grpSp>
          </p:grpSp>
          <p:grpSp>
            <p:nvGrpSpPr>
              <p:cNvPr id="236" name="Group 7"/>
              <p:cNvGrpSpPr/>
              <p:nvPr/>
            </p:nvGrpSpPr>
            <p:grpSpPr>
              <a:xfrm>
                <a:off x="213897" y="3947125"/>
                <a:ext cx="2844036" cy="377687"/>
                <a:chOff x="213897" y="3760513"/>
                <a:chExt cx="2844036" cy="377687"/>
              </a:xfrm>
            </p:grpSpPr>
            <p:sp>
              <p:nvSpPr>
                <p:cNvPr id="48" name="Rounded Rectangle 47"/>
                <p:cNvSpPr/>
                <p:nvPr/>
              </p:nvSpPr>
              <p:spPr>
                <a:xfrm>
                  <a:off x="655769" y="3785102"/>
                  <a:ext cx="2402164" cy="2917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29" name="Rectangle 28"/>
                <p:cNvSpPr/>
                <p:nvPr/>
              </p:nvSpPr>
              <p:spPr>
                <a:xfrm>
                  <a:off x="728476" y="3821094"/>
                  <a:ext cx="2029388" cy="212544"/>
                </a:xfrm>
                <a:prstGeom prst="rect">
                  <a:avLst/>
                </a:prstGeom>
              </p:spPr>
              <p:txBody>
                <a:bodyPr wrap="square">
                  <a:spAutoFit/>
                </a:bodyPr>
                <a:lstStyle/>
                <a:p>
                  <a:pPr algn="just">
                    <a:spcAft>
                      <a:spcPts val="450"/>
                    </a:spcAft>
                  </a:pPr>
                  <a:r>
                    <a:rPr lang="en-IN" sz="700" dirty="0">
                      <a:solidFill>
                        <a:srgbClr val="595959"/>
                      </a:solidFill>
                      <a:ea typeface="Calibri" panose="020F0502020204030204" pitchFamily="34" charset="0"/>
                      <a:cs typeface="Arial" panose="020B0604020202020204" pitchFamily="34" charset="0"/>
                    </a:rPr>
                    <a:t>Employee tracking and safety</a:t>
                  </a:r>
                </a:p>
              </p:txBody>
            </p:sp>
            <p:grpSp>
              <p:nvGrpSpPr>
                <p:cNvPr id="237" name="Group 200"/>
                <p:cNvGrpSpPr/>
                <p:nvPr/>
              </p:nvGrpSpPr>
              <p:grpSpPr>
                <a:xfrm>
                  <a:off x="213897" y="3760513"/>
                  <a:ext cx="330858" cy="377687"/>
                  <a:chOff x="3394075" y="3848100"/>
                  <a:chExt cx="1200150" cy="1370013"/>
                </a:xfrm>
                <a:solidFill>
                  <a:srgbClr val="C0D72F"/>
                </a:solidFill>
              </p:grpSpPr>
              <p:sp>
                <p:nvSpPr>
                  <p:cNvPr id="198" name="Freeform 61"/>
                  <p:cNvSpPr>
                    <a:spLocks/>
                  </p:cNvSpPr>
                  <p:nvPr/>
                </p:nvSpPr>
                <p:spPr bwMode="auto">
                  <a:xfrm>
                    <a:off x="3752850" y="4148138"/>
                    <a:ext cx="481013" cy="912813"/>
                  </a:xfrm>
                  <a:custGeom>
                    <a:avLst/>
                    <a:gdLst>
                      <a:gd name="T0" fmla="*/ 124 w 286"/>
                      <a:gd name="T1" fmla="*/ 73 h 543"/>
                      <a:gd name="T2" fmla="*/ 126 w 286"/>
                      <a:gd name="T3" fmla="*/ 13 h 543"/>
                      <a:gd name="T4" fmla="*/ 131 w 286"/>
                      <a:gd name="T5" fmla="*/ 7 h 543"/>
                      <a:gd name="T6" fmla="*/ 154 w 286"/>
                      <a:gd name="T7" fmla="*/ 7 h 543"/>
                      <a:gd name="T8" fmla="*/ 160 w 286"/>
                      <a:gd name="T9" fmla="*/ 15 h 543"/>
                      <a:gd name="T10" fmla="*/ 162 w 286"/>
                      <a:gd name="T11" fmla="*/ 73 h 543"/>
                      <a:gd name="T12" fmla="*/ 187 w 286"/>
                      <a:gd name="T13" fmla="*/ 18 h 543"/>
                      <a:gd name="T14" fmla="*/ 214 w 286"/>
                      <a:gd name="T15" fmla="*/ 6 h 543"/>
                      <a:gd name="T16" fmla="*/ 269 w 286"/>
                      <a:gd name="T17" fmla="*/ 35 h 543"/>
                      <a:gd name="T18" fmla="*/ 285 w 286"/>
                      <a:gd name="T19" fmla="*/ 75 h 543"/>
                      <a:gd name="T20" fmla="*/ 280 w 286"/>
                      <a:gd name="T21" fmla="*/ 232 h 543"/>
                      <a:gd name="T22" fmla="*/ 278 w 286"/>
                      <a:gd name="T23" fmla="*/ 273 h 543"/>
                      <a:gd name="T24" fmla="*/ 250 w 286"/>
                      <a:gd name="T25" fmla="*/ 304 h 543"/>
                      <a:gd name="T26" fmla="*/ 232 w 286"/>
                      <a:gd name="T27" fmla="*/ 325 h 543"/>
                      <a:gd name="T28" fmla="*/ 219 w 286"/>
                      <a:gd name="T29" fmla="*/ 524 h 543"/>
                      <a:gd name="T30" fmla="*/ 198 w 286"/>
                      <a:gd name="T31" fmla="*/ 543 h 543"/>
                      <a:gd name="T32" fmla="*/ 88 w 286"/>
                      <a:gd name="T33" fmla="*/ 543 h 543"/>
                      <a:gd name="T34" fmla="*/ 67 w 286"/>
                      <a:gd name="T35" fmla="*/ 524 h 543"/>
                      <a:gd name="T36" fmla="*/ 59 w 286"/>
                      <a:gd name="T37" fmla="*/ 408 h 543"/>
                      <a:gd name="T38" fmla="*/ 53 w 286"/>
                      <a:gd name="T39" fmla="*/ 314 h 543"/>
                      <a:gd name="T40" fmla="*/ 47 w 286"/>
                      <a:gd name="T41" fmla="*/ 307 h 543"/>
                      <a:gd name="T42" fmla="*/ 35 w 286"/>
                      <a:gd name="T43" fmla="*/ 304 h 543"/>
                      <a:gd name="T44" fmla="*/ 8 w 286"/>
                      <a:gd name="T45" fmla="*/ 274 h 543"/>
                      <a:gd name="T46" fmla="*/ 6 w 286"/>
                      <a:gd name="T47" fmla="*/ 218 h 543"/>
                      <a:gd name="T48" fmla="*/ 1 w 286"/>
                      <a:gd name="T49" fmla="*/ 82 h 543"/>
                      <a:gd name="T50" fmla="*/ 32 w 286"/>
                      <a:gd name="T51" fmla="*/ 23 h 543"/>
                      <a:gd name="T52" fmla="*/ 87 w 286"/>
                      <a:gd name="T53" fmla="*/ 2 h 543"/>
                      <a:gd name="T54" fmla="*/ 94 w 286"/>
                      <a:gd name="T55" fmla="*/ 7 h 543"/>
                      <a:gd name="T56" fmla="*/ 121 w 286"/>
                      <a:gd name="T57" fmla="*/ 66 h 543"/>
                      <a:gd name="T58" fmla="*/ 124 w 286"/>
                      <a:gd name="T59" fmla="*/ 7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6" h="543">
                        <a:moveTo>
                          <a:pt x="124" y="73"/>
                        </a:moveTo>
                        <a:cubicBezTo>
                          <a:pt x="127" y="53"/>
                          <a:pt x="131" y="33"/>
                          <a:pt x="126" y="13"/>
                        </a:cubicBezTo>
                        <a:cubicBezTo>
                          <a:pt x="125" y="9"/>
                          <a:pt x="127" y="7"/>
                          <a:pt x="131" y="7"/>
                        </a:cubicBezTo>
                        <a:cubicBezTo>
                          <a:pt x="139" y="7"/>
                          <a:pt x="146" y="7"/>
                          <a:pt x="154" y="7"/>
                        </a:cubicBezTo>
                        <a:cubicBezTo>
                          <a:pt x="160" y="7"/>
                          <a:pt x="161" y="10"/>
                          <a:pt x="160" y="15"/>
                        </a:cubicBezTo>
                        <a:cubicBezTo>
                          <a:pt x="155" y="34"/>
                          <a:pt x="160" y="53"/>
                          <a:pt x="162" y="73"/>
                        </a:cubicBezTo>
                        <a:cubicBezTo>
                          <a:pt x="170" y="54"/>
                          <a:pt x="179" y="36"/>
                          <a:pt x="187" y="18"/>
                        </a:cubicBezTo>
                        <a:cubicBezTo>
                          <a:pt x="195" y="0"/>
                          <a:pt x="195" y="0"/>
                          <a:pt x="214" y="6"/>
                        </a:cubicBezTo>
                        <a:cubicBezTo>
                          <a:pt x="234" y="12"/>
                          <a:pt x="253" y="19"/>
                          <a:pt x="269" y="35"/>
                        </a:cubicBezTo>
                        <a:cubicBezTo>
                          <a:pt x="280" y="46"/>
                          <a:pt x="286" y="59"/>
                          <a:pt x="285" y="75"/>
                        </a:cubicBezTo>
                        <a:cubicBezTo>
                          <a:pt x="284" y="127"/>
                          <a:pt x="282" y="180"/>
                          <a:pt x="280" y="232"/>
                        </a:cubicBezTo>
                        <a:cubicBezTo>
                          <a:pt x="279" y="246"/>
                          <a:pt x="279" y="259"/>
                          <a:pt x="278" y="273"/>
                        </a:cubicBezTo>
                        <a:cubicBezTo>
                          <a:pt x="276" y="291"/>
                          <a:pt x="268" y="300"/>
                          <a:pt x="250" y="304"/>
                        </a:cubicBezTo>
                        <a:cubicBezTo>
                          <a:pt x="233" y="309"/>
                          <a:pt x="234" y="309"/>
                          <a:pt x="232" y="325"/>
                        </a:cubicBezTo>
                        <a:cubicBezTo>
                          <a:pt x="228" y="392"/>
                          <a:pt x="223" y="458"/>
                          <a:pt x="219" y="524"/>
                        </a:cubicBezTo>
                        <a:cubicBezTo>
                          <a:pt x="218" y="538"/>
                          <a:pt x="213" y="543"/>
                          <a:pt x="198" y="543"/>
                        </a:cubicBezTo>
                        <a:cubicBezTo>
                          <a:pt x="162" y="543"/>
                          <a:pt x="125" y="543"/>
                          <a:pt x="88" y="543"/>
                        </a:cubicBezTo>
                        <a:cubicBezTo>
                          <a:pt x="73" y="543"/>
                          <a:pt x="68" y="539"/>
                          <a:pt x="67" y="524"/>
                        </a:cubicBezTo>
                        <a:cubicBezTo>
                          <a:pt x="65" y="485"/>
                          <a:pt x="62" y="447"/>
                          <a:pt x="59" y="408"/>
                        </a:cubicBezTo>
                        <a:cubicBezTo>
                          <a:pt x="57" y="377"/>
                          <a:pt x="55" y="346"/>
                          <a:pt x="53" y="314"/>
                        </a:cubicBezTo>
                        <a:cubicBezTo>
                          <a:pt x="53" y="310"/>
                          <a:pt x="51" y="308"/>
                          <a:pt x="47" y="307"/>
                        </a:cubicBezTo>
                        <a:cubicBezTo>
                          <a:pt x="43" y="306"/>
                          <a:pt x="39" y="305"/>
                          <a:pt x="35" y="304"/>
                        </a:cubicBezTo>
                        <a:cubicBezTo>
                          <a:pt x="18" y="300"/>
                          <a:pt x="10" y="291"/>
                          <a:pt x="8" y="274"/>
                        </a:cubicBezTo>
                        <a:cubicBezTo>
                          <a:pt x="7" y="255"/>
                          <a:pt x="6" y="237"/>
                          <a:pt x="6" y="218"/>
                        </a:cubicBezTo>
                        <a:cubicBezTo>
                          <a:pt x="4" y="173"/>
                          <a:pt x="3" y="127"/>
                          <a:pt x="1" y="82"/>
                        </a:cubicBezTo>
                        <a:cubicBezTo>
                          <a:pt x="0" y="56"/>
                          <a:pt x="10" y="37"/>
                          <a:pt x="32" y="23"/>
                        </a:cubicBezTo>
                        <a:cubicBezTo>
                          <a:pt x="48" y="12"/>
                          <a:pt x="67" y="7"/>
                          <a:pt x="87" y="2"/>
                        </a:cubicBezTo>
                        <a:cubicBezTo>
                          <a:pt x="91" y="0"/>
                          <a:pt x="93" y="3"/>
                          <a:pt x="94" y="7"/>
                        </a:cubicBezTo>
                        <a:cubicBezTo>
                          <a:pt x="103" y="26"/>
                          <a:pt x="112" y="46"/>
                          <a:pt x="121" y="66"/>
                        </a:cubicBezTo>
                        <a:cubicBezTo>
                          <a:pt x="122" y="68"/>
                          <a:pt x="123" y="70"/>
                          <a:pt x="124" y="7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9" name="Freeform 62"/>
                  <p:cNvSpPr>
                    <a:spLocks/>
                  </p:cNvSpPr>
                  <p:nvPr/>
                </p:nvSpPr>
                <p:spPr bwMode="auto">
                  <a:xfrm>
                    <a:off x="3394075" y="4929188"/>
                    <a:ext cx="1200150" cy="288925"/>
                  </a:xfrm>
                  <a:custGeom>
                    <a:avLst/>
                    <a:gdLst>
                      <a:gd name="T0" fmla="*/ 601 w 713"/>
                      <a:gd name="T1" fmla="*/ 73 h 172"/>
                      <a:gd name="T2" fmla="*/ 504 w 713"/>
                      <a:gd name="T3" fmla="*/ 55 h 172"/>
                      <a:gd name="T4" fmla="*/ 504 w 713"/>
                      <a:gd name="T5" fmla="*/ 76 h 172"/>
                      <a:gd name="T6" fmla="*/ 467 w 713"/>
                      <a:gd name="T7" fmla="*/ 38 h 172"/>
                      <a:gd name="T8" fmla="*/ 504 w 713"/>
                      <a:gd name="T9" fmla="*/ 0 h 172"/>
                      <a:gd name="T10" fmla="*/ 504 w 713"/>
                      <a:gd name="T11" fmla="*/ 26 h 172"/>
                      <a:gd name="T12" fmla="*/ 539 w 713"/>
                      <a:gd name="T13" fmla="*/ 30 h 172"/>
                      <a:gd name="T14" fmla="*/ 656 w 713"/>
                      <a:gd name="T15" fmla="*/ 55 h 172"/>
                      <a:gd name="T16" fmla="*/ 693 w 713"/>
                      <a:gd name="T17" fmla="*/ 73 h 172"/>
                      <a:gd name="T18" fmla="*/ 693 w 713"/>
                      <a:gd name="T19" fmla="*/ 119 h 172"/>
                      <a:gd name="T20" fmla="*/ 627 w 713"/>
                      <a:gd name="T21" fmla="*/ 145 h 172"/>
                      <a:gd name="T22" fmla="*/ 480 w 713"/>
                      <a:gd name="T23" fmla="*/ 166 h 172"/>
                      <a:gd name="T24" fmla="*/ 277 w 713"/>
                      <a:gd name="T25" fmla="*/ 169 h 172"/>
                      <a:gd name="T26" fmla="*/ 68 w 713"/>
                      <a:gd name="T27" fmla="*/ 140 h 172"/>
                      <a:gd name="T28" fmla="*/ 35 w 713"/>
                      <a:gd name="T29" fmla="*/ 128 h 172"/>
                      <a:gd name="T30" fmla="*/ 16 w 713"/>
                      <a:gd name="T31" fmla="*/ 116 h 172"/>
                      <a:gd name="T32" fmla="*/ 16 w 713"/>
                      <a:gd name="T33" fmla="*/ 75 h 172"/>
                      <a:gd name="T34" fmla="*/ 47 w 713"/>
                      <a:gd name="T35" fmla="*/ 58 h 172"/>
                      <a:gd name="T36" fmla="*/ 151 w 713"/>
                      <a:gd name="T37" fmla="*/ 33 h 172"/>
                      <a:gd name="T38" fmla="*/ 202 w 713"/>
                      <a:gd name="T39" fmla="*/ 27 h 172"/>
                      <a:gd name="T40" fmla="*/ 209 w 713"/>
                      <a:gd name="T41" fmla="*/ 20 h 172"/>
                      <a:gd name="T42" fmla="*/ 209 w 713"/>
                      <a:gd name="T43" fmla="*/ 0 h 172"/>
                      <a:gd name="T44" fmla="*/ 246 w 713"/>
                      <a:gd name="T45" fmla="*/ 39 h 172"/>
                      <a:gd name="T46" fmla="*/ 209 w 713"/>
                      <a:gd name="T47" fmla="*/ 77 h 172"/>
                      <a:gd name="T48" fmla="*/ 209 w 713"/>
                      <a:gd name="T49" fmla="*/ 55 h 172"/>
                      <a:gd name="T50" fmla="*/ 111 w 713"/>
                      <a:gd name="T51" fmla="*/ 74 h 172"/>
                      <a:gd name="T52" fmla="*/ 120 w 713"/>
                      <a:gd name="T53" fmla="*/ 78 h 172"/>
                      <a:gd name="T54" fmla="*/ 199 w 713"/>
                      <a:gd name="T55" fmla="*/ 92 h 172"/>
                      <a:gd name="T56" fmla="*/ 421 w 713"/>
                      <a:gd name="T57" fmla="*/ 97 h 172"/>
                      <a:gd name="T58" fmla="*/ 580 w 713"/>
                      <a:gd name="T59" fmla="*/ 81 h 172"/>
                      <a:gd name="T60" fmla="*/ 601 w 713"/>
                      <a:gd name="T61" fmla="*/ 75 h 172"/>
                      <a:gd name="T62" fmla="*/ 601 w 713"/>
                      <a:gd name="T63" fmla="*/ 7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3" h="172">
                        <a:moveTo>
                          <a:pt x="601" y="73"/>
                        </a:moveTo>
                        <a:cubicBezTo>
                          <a:pt x="570" y="62"/>
                          <a:pt x="538" y="59"/>
                          <a:pt x="504" y="55"/>
                        </a:cubicBezTo>
                        <a:cubicBezTo>
                          <a:pt x="504" y="63"/>
                          <a:pt x="504" y="69"/>
                          <a:pt x="504" y="76"/>
                        </a:cubicBezTo>
                        <a:cubicBezTo>
                          <a:pt x="491" y="63"/>
                          <a:pt x="479" y="50"/>
                          <a:pt x="467" y="38"/>
                        </a:cubicBezTo>
                        <a:cubicBezTo>
                          <a:pt x="478" y="27"/>
                          <a:pt x="490" y="14"/>
                          <a:pt x="504" y="0"/>
                        </a:cubicBezTo>
                        <a:cubicBezTo>
                          <a:pt x="504" y="9"/>
                          <a:pt x="504" y="17"/>
                          <a:pt x="504" y="26"/>
                        </a:cubicBezTo>
                        <a:cubicBezTo>
                          <a:pt x="516" y="28"/>
                          <a:pt x="527" y="29"/>
                          <a:pt x="539" y="30"/>
                        </a:cubicBezTo>
                        <a:cubicBezTo>
                          <a:pt x="579" y="36"/>
                          <a:pt x="618" y="41"/>
                          <a:pt x="656" y="55"/>
                        </a:cubicBezTo>
                        <a:cubicBezTo>
                          <a:pt x="669" y="59"/>
                          <a:pt x="682" y="65"/>
                          <a:pt x="693" y="73"/>
                        </a:cubicBezTo>
                        <a:cubicBezTo>
                          <a:pt x="713" y="86"/>
                          <a:pt x="712" y="105"/>
                          <a:pt x="693" y="119"/>
                        </a:cubicBezTo>
                        <a:cubicBezTo>
                          <a:pt x="673" y="133"/>
                          <a:pt x="650" y="139"/>
                          <a:pt x="627" y="145"/>
                        </a:cubicBezTo>
                        <a:cubicBezTo>
                          <a:pt x="579" y="156"/>
                          <a:pt x="530" y="163"/>
                          <a:pt x="480" y="166"/>
                        </a:cubicBezTo>
                        <a:cubicBezTo>
                          <a:pt x="412" y="171"/>
                          <a:pt x="345" y="172"/>
                          <a:pt x="277" y="169"/>
                        </a:cubicBezTo>
                        <a:cubicBezTo>
                          <a:pt x="206" y="166"/>
                          <a:pt x="136" y="159"/>
                          <a:pt x="68" y="140"/>
                        </a:cubicBezTo>
                        <a:cubicBezTo>
                          <a:pt x="57" y="137"/>
                          <a:pt x="46" y="133"/>
                          <a:pt x="35" y="128"/>
                        </a:cubicBezTo>
                        <a:cubicBezTo>
                          <a:pt x="29" y="125"/>
                          <a:pt x="22" y="121"/>
                          <a:pt x="16" y="116"/>
                        </a:cubicBezTo>
                        <a:cubicBezTo>
                          <a:pt x="1" y="103"/>
                          <a:pt x="0" y="87"/>
                          <a:pt x="16" y="75"/>
                        </a:cubicBezTo>
                        <a:cubicBezTo>
                          <a:pt x="25" y="68"/>
                          <a:pt x="36" y="62"/>
                          <a:pt x="47" y="58"/>
                        </a:cubicBezTo>
                        <a:cubicBezTo>
                          <a:pt x="81" y="44"/>
                          <a:pt x="116" y="39"/>
                          <a:pt x="151" y="33"/>
                        </a:cubicBezTo>
                        <a:cubicBezTo>
                          <a:pt x="168" y="31"/>
                          <a:pt x="185" y="29"/>
                          <a:pt x="202" y="27"/>
                        </a:cubicBezTo>
                        <a:cubicBezTo>
                          <a:pt x="207" y="27"/>
                          <a:pt x="210" y="25"/>
                          <a:pt x="209" y="20"/>
                        </a:cubicBezTo>
                        <a:cubicBezTo>
                          <a:pt x="209" y="14"/>
                          <a:pt x="209" y="8"/>
                          <a:pt x="209" y="0"/>
                        </a:cubicBezTo>
                        <a:cubicBezTo>
                          <a:pt x="222" y="14"/>
                          <a:pt x="235" y="27"/>
                          <a:pt x="246" y="39"/>
                        </a:cubicBezTo>
                        <a:cubicBezTo>
                          <a:pt x="235" y="50"/>
                          <a:pt x="223" y="63"/>
                          <a:pt x="209" y="77"/>
                        </a:cubicBezTo>
                        <a:cubicBezTo>
                          <a:pt x="209" y="70"/>
                          <a:pt x="209" y="63"/>
                          <a:pt x="209" y="55"/>
                        </a:cubicBezTo>
                        <a:cubicBezTo>
                          <a:pt x="175" y="59"/>
                          <a:pt x="143" y="62"/>
                          <a:pt x="111" y="74"/>
                        </a:cubicBezTo>
                        <a:cubicBezTo>
                          <a:pt x="114" y="76"/>
                          <a:pt x="117" y="78"/>
                          <a:pt x="120" y="78"/>
                        </a:cubicBezTo>
                        <a:cubicBezTo>
                          <a:pt x="147" y="83"/>
                          <a:pt x="173" y="89"/>
                          <a:pt x="199" y="92"/>
                        </a:cubicBezTo>
                        <a:cubicBezTo>
                          <a:pt x="273" y="100"/>
                          <a:pt x="347" y="99"/>
                          <a:pt x="421" y="97"/>
                        </a:cubicBezTo>
                        <a:cubicBezTo>
                          <a:pt x="474" y="96"/>
                          <a:pt x="528" y="93"/>
                          <a:pt x="580" y="81"/>
                        </a:cubicBezTo>
                        <a:cubicBezTo>
                          <a:pt x="587" y="80"/>
                          <a:pt x="594" y="77"/>
                          <a:pt x="601" y="75"/>
                        </a:cubicBezTo>
                        <a:cubicBezTo>
                          <a:pt x="601" y="74"/>
                          <a:pt x="601" y="74"/>
                          <a:pt x="601" y="7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0" name="Freeform 63"/>
                  <p:cNvSpPr>
                    <a:spLocks/>
                  </p:cNvSpPr>
                  <p:nvPr/>
                </p:nvSpPr>
                <p:spPr bwMode="auto">
                  <a:xfrm>
                    <a:off x="3876675" y="3848100"/>
                    <a:ext cx="234950" cy="311150"/>
                  </a:xfrm>
                  <a:custGeom>
                    <a:avLst/>
                    <a:gdLst>
                      <a:gd name="T0" fmla="*/ 139 w 139"/>
                      <a:gd name="T1" fmla="*/ 66 h 185"/>
                      <a:gd name="T2" fmla="*/ 133 w 139"/>
                      <a:gd name="T3" fmla="*/ 111 h 185"/>
                      <a:gd name="T4" fmla="*/ 28 w 139"/>
                      <a:gd name="T5" fmla="*/ 149 h 185"/>
                      <a:gd name="T6" fmla="*/ 5 w 139"/>
                      <a:gd name="T7" fmla="*/ 109 h 185"/>
                      <a:gd name="T8" fmla="*/ 1 w 139"/>
                      <a:gd name="T9" fmla="*/ 62 h 185"/>
                      <a:gd name="T10" fmla="*/ 46 w 139"/>
                      <a:gd name="T11" fmla="*/ 4 h 185"/>
                      <a:gd name="T12" fmla="*/ 92 w 139"/>
                      <a:gd name="T13" fmla="*/ 4 h 185"/>
                      <a:gd name="T14" fmla="*/ 139 w 139"/>
                      <a:gd name="T15" fmla="*/ 66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85">
                        <a:moveTo>
                          <a:pt x="139" y="66"/>
                        </a:moveTo>
                        <a:cubicBezTo>
                          <a:pt x="137" y="81"/>
                          <a:pt x="135" y="96"/>
                          <a:pt x="133" y="111"/>
                        </a:cubicBezTo>
                        <a:cubicBezTo>
                          <a:pt x="128" y="151"/>
                          <a:pt x="73" y="185"/>
                          <a:pt x="28" y="149"/>
                        </a:cubicBezTo>
                        <a:cubicBezTo>
                          <a:pt x="15" y="139"/>
                          <a:pt x="7" y="126"/>
                          <a:pt x="5" y="109"/>
                        </a:cubicBezTo>
                        <a:cubicBezTo>
                          <a:pt x="3" y="94"/>
                          <a:pt x="1" y="78"/>
                          <a:pt x="1" y="62"/>
                        </a:cubicBezTo>
                        <a:cubicBezTo>
                          <a:pt x="0" y="32"/>
                          <a:pt x="16" y="11"/>
                          <a:pt x="46" y="4"/>
                        </a:cubicBezTo>
                        <a:cubicBezTo>
                          <a:pt x="61" y="0"/>
                          <a:pt x="77" y="0"/>
                          <a:pt x="92" y="4"/>
                        </a:cubicBezTo>
                        <a:cubicBezTo>
                          <a:pt x="123" y="11"/>
                          <a:pt x="138" y="32"/>
                          <a:pt x="139" y="66"/>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grpSp>
      </p:grpSp>
      <p:sp>
        <p:nvSpPr>
          <p:cNvPr id="2" name="Title 1"/>
          <p:cNvSpPr>
            <a:spLocks noGrp="1"/>
          </p:cNvSpPr>
          <p:nvPr>
            <p:ph type="ctrTitle"/>
          </p:nvPr>
        </p:nvSpPr>
        <p:spPr/>
        <p:txBody>
          <a:bodyPr>
            <a:normAutofit/>
          </a:bodyPr>
          <a:lstStyle/>
          <a:p>
            <a:pPr defTabSz="696603">
              <a:defRPr/>
            </a:pPr>
            <a:r>
              <a:rPr lang="en-US" dirty="0">
                <a:solidFill>
                  <a:prstClr val="black">
                    <a:lumMod val="65000"/>
                    <a:lumOff val="35000"/>
                  </a:prstClr>
                </a:solidFill>
              </a:rPr>
              <a:t>SIFY’s IOT PLAY</a:t>
            </a:r>
          </a:p>
        </p:txBody>
      </p:sp>
      <p:grpSp>
        <p:nvGrpSpPr>
          <p:cNvPr id="238" name="Group 267"/>
          <p:cNvGrpSpPr/>
          <p:nvPr/>
        </p:nvGrpSpPr>
        <p:grpSpPr>
          <a:xfrm>
            <a:off x="3542244" y="1400211"/>
            <a:ext cx="2343078" cy="2343078"/>
            <a:chOff x="3425090" y="1530823"/>
            <a:chExt cx="2577386" cy="2577386"/>
          </a:xfrm>
        </p:grpSpPr>
        <p:sp>
          <p:nvSpPr>
            <p:cNvPr id="67" name="Oval 66"/>
            <p:cNvSpPr/>
            <p:nvPr/>
          </p:nvSpPr>
          <p:spPr>
            <a:xfrm>
              <a:off x="3425090" y="1530823"/>
              <a:ext cx="2577386" cy="2577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5447" y="1917738"/>
              <a:ext cx="1950987" cy="1983041"/>
            </a:xfrm>
            <a:prstGeom prst="rect">
              <a:avLst/>
            </a:prstGeom>
          </p:spPr>
        </p:pic>
      </p:grpSp>
    </p:spTree>
    <p:extLst>
      <p:ext uri="{BB962C8B-B14F-4D97-AF65-F5344CB8AC3E}">
        <p14:creationId xmlns:p14="http://schemas.microsoft.com/office/powerpoint/2010/main" val="14892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8"/>
                                        </p:tgtEl>
                                        <p:attrNameLst>
                                          <p:attrName>style.visibility</p:attrName>
                                        </p:attrNameLst>
                                      </p:cBhvr>
                                      <p:to>
                                        <p:strVal val="visible"/>
                                      </p:to>
                                    </p:set>
                                    <p:anim calcmode="lin" valueType="num">
                                      <p:cBhvr>
                                        <p:cTn id="7" dur="500" fill="hold"/>
                                        <p:tgtEl>
                                          <p:spTgt spid="238"/>
                                        </p:tgtEl>
                                        <p:attrNameLst>
                                          <p:attrName>ppt_w</p:attrName>
                                        </p:attrNameLst>
                                      </p:cBhvr>
                                      <p:tavLst>
                                        <p:tav tm="0">
                                          <p:val>
                                            <p:fltVal val="0"/>
                                          </p:val>
                                        </p:tav>
                                        <p:tav tm="100000">
                                          <p:val>
                                            <p:strVal val="#ppt_w"/>
                                          </p:val>
                                        </p:tav>
                                      </p:tavLst>
                                    </p:anim>
                                    <p:anim calcmode="lin" valueType="num">
                                      <p:cBhvr>
                                        <p:cTn id="8" dur="500" fill="hold"/>
                                        <p:tgtEl>
                                          <p:spTgt spid="238"/>
                                        </p:tgtEl>
                                        <p:attrNameLst>
                                          <p:attrName>ppt_h</p:attrName>
                                        </p:attrNameLst>
                                      </p:cBhvr>
                                      <p:tavLst>
                                        <p:tav tm="0">
                                          <p:val>
                                            <p:fltVal val="0"/>
                                          </p:val>
                                        </p:tav>
                                        <p:tav tm="100000">
                                          <p:val>
                                            <p:strVal val="#ppt_h"/>
                                          </p:val>
                                        </p:tav>
                                      </p:tavLst>
                                    </p:anim>
                                    <p:animEffect transition="in" filter="fade">
                                      <p:cBhvr>
                                        <p:cTn id="9" dur="500"/>
                                        <p:tgtEl>
                                          <p:spTgt spid="23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000"/>
                                        <p:tgtEl>
                                          <p:spTgt spid="10"/>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p:cNvSpPr/>
          <p:nvPr/>
        </p:nvSpPr>
        <p:spPr>
          <a:xfrm>
            <a:off x="3975871" y="960595"/>
            <a:ext cx="1772996" cy="347833"/>
          </a:xfrm>
          <a:prstGeom prst="rect">
            <a:avLst/>
          </a:prstGeom>
          <a:solidFill>
            <a:schemeClr val="bg1"/>
          </a:solidFill>
          <a:ln>
            <a:noFill/>
          </a:ln>
          <a:effectLst/>
        </p:spPr>
        <p:style>
          <a:lnRef idx="1">
            <a:schemeClr val="accent3"/>
          </a:lnRef>
          <a:fillRef idx="3">
            <a:schemeClr val="accent3"/>
          </a:fillRef>
          <a:effectRef idx="2">
            <a:schemeClr val="accent3"/>
          </a:effectRef>
          <a:fontRef idx="minor">
            <a:schemeClr val="lt1"/>
          </a:fontRef>
        </p:style>
        <p:txBody>
          <a:bodyPr lIns="81630" tIns="40816" rIns="81630" bIns="40816"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r" defTabSz="678469" fontAlgn="base">
              <a:spcBef>
                <a:spcPct val="0"/>
              </a:spcBef>
              <a:spcAft>
                <a:spcPct val="0"/>
              </a:spcAft>
            </a:pPr>
            <a:r>
              <a:rPr lang="en-US" dirty="0">
                <a:solidFill>
                  <a:srgbClr val="595959"/>
                </a:solidFill>
              </a:rPr>
              <a:t>SAP S/4 HANA</a:t>
            </a:r>
          </a:p>
        </p:txBody>
      </p:sp>
      <p:sp>
        <p:nvSpPr>
          <p:cNvPr id="87" name="Round Diagonal Corner Rectangle 86"/>
          <p:cNvSpPr/>
          <p:nvPr/>
        </p:nvSpPr>
        <p:spPr>
          <a:xfrm>
            <a:off x="4743888" y="2881180"/>
            <a:ext cx="4030225" cy="1726436"/>
          </a:xfrm>
          <a:prstGeom prst="round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7" tIns="45709" rIns="91417" bIns="45709" numCol="1" spcCol="0" rtlCol="0" fromWordArt="0" anchor="ctr" anchorCtr="0" forceAA="0" compatLnSpc="1">
            <a:prstTxWarp prst="textNoShape">
              <a:avLst/>
            </a:prstTxWarp>
            <a:noAutofit/>
          </a:bodyPr>
          <a:lstStyle/>
          <a:p>
            <a:pPr algn="ctr"/>
            <a:endParaRPr lang="en-IN" dirty="0">
              <a:solidFill>
                <a:prstClr val="white"/>
              </a:solidFill>
            </a:endParaRPr>
          </a:p>
        </p:txBody>
      </p:sp>
      <p:grpSp>
        <p:nvGrpSpPr>
          <p:cNvPr id="22" name="Group 21"/>
          <p:cNvGrpSpPr/>
          <p:nvPr/>
        </p:nvGrpSpPr>
        <p:grpSpPr>
          <a:xfrm>
            <a:off x="7883125" y="3314132"/>
            <a:ext cx="522299" cy="750944"/>
            <a:chOff x="7883125" y="3350708"/>
            <a:chExt cx="522299" cy="750944"/>
          </a:xfrm>
        </p:grpSpPr>
        <p:sp>
          <p:nvSpPr>
            <p:cNvPr id="77" name="TextBox 76"/>
            <p:cNvSpPr txBox="1"/>
            <p:nvPr/>
          </p:nvSpPr>
          <p:spPr>
            <a:xfrm>
              <a:off x="7883125" y="3932375"/>
              <a:ext cx="522299" cy="169277"/>
            </a:xfrm>
            <a:prstGeom prst="rect">
              <a:avLst/>
            </a:prstGeom>
            <a:noFill/>
          </p:spPr>
          <p:txBody>
            <a:bodyPr wrap="square" lIns="0" tIns="0" rIns="0" bIns="0" rtlCol="0">
              <a:spAutoFit/>
            </a:bodyPr>
            <a:lstStyle/>
            <a:p>
              <a:pPr algn="ctr"/>
              <a:r>
                <a:rPr lang="en-US" sz="1100" dirty="0">
                  <a:solidFill>
                    <a:srgbClr val="595959"/>
                  </a:solidFill>
                </a:rPr>
                <a:t>Retailer</a:t>
              </a:r>
              <a:endParaRPr lang="en-IN" sz="1100" dirty="0">
                <a:solidFill>
                  <a:srgbClr val="595959"/>
                </a:solidFill>
              </a:endParaRPr>
            </a:p>
          </p:txBody>
        </p:sp>
        <p:pic>
          <p:nvPicPr>
            <p:cNvPr id="79" name="Picture 9" descr="C:\Program Files (x86)\Microsoft Office\MEDIA\CAGCAT10\j0292020.wmf"/>
            <p:cNvPicPr>
              <a:picLocks noChangeAspect="1" noChangeArrowheads="1"/>
            </p:cNvPicPr>
            <p:nvPr/>
          </p:nvPicPr>
          <p:blipFill>
            <a:blip r:embed="rId3" cstate="print"/>
            <a:srcRect/>
            <a:stretch>
              <a:fillRect/>
            </a:stretch>
          </p:blipFill>
          <p:spPr bwMode="auto">
            <a:xfrm>
              <a:off x="7885367" y="3350708"/>
              <a:ext cx="517814" cy="412905"/>
            </a:xfrm>
            <a:prstGeom prst="rect">
              <a:avLst/>
            </a:prstGeom>
            <a:noFill/>
          </p:spPr>
        </p:pic>
      </p:grpSp>
      <p:sp>
        <p:nvSpPr>
          <p:cNvPr id="80" name="Right Arrow 21"/>
          <p:cNvSpPr/>
          <p:nvPr/>
        </p:nvSpPr>
        <p:spPr>
          <a:xfrm>
            <a:off x="7366789" y="3478316"/>
            <a:ext cx="317452" cy="162135"/>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en-IN" sz="800" dirty="0">
              <a:solidFill>
                <a:prstClr val="black"/>
              </a:solidFill>
            </a:endParaRPr>
          </a:p>
        </p:txBody>
      </p:sp>
      <p:sp>
        <p:nvSpPr>
          <p:cNvPr id="81" name="Right Arrow 30"/>
          <p:cNvSpPr/>
          <p:nvPr/>
        </p:nvSpPr>
        <p:spPr>
          <a:xfrm>
            <a:off x="5998028" y="3481616"/>
            <a:ext cx="317452" cy="162135"/>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en-IN" sz="800" dirty="0">
              <a:solidFill>
                <a:prstClr val="black"/>
              </a:solidFill>
            </a:endParaRPr>
          </a:p>
        </p:txBody>
      </p:sp>
      <p:grpSp>
        <p:nvGrpSpPr>
          <p:cNvPr id="23" name="Group 22"/>
          <p:cNvGrpSpPr/>
          <p:nvPr/>
        </p:nvGrpSpPr>
        <p:grpSpPr>
          <a:xfrm>
            <a:off x="4982632" y="3217607"/>
            <a:ext cx="816512" cy="806014"/>
            <a:chOff x="5418261" y="3295638"/>
            <a:chExt cx="816512" cy="806014"/>
          </a:xfrm>
        </p:grpSpPr>
        <p:sp>
          <p:nvSpPr>
            <p:cNvPr id="78" name="TextBox 77"/>
            <p:cNvSpPr txBox="1"/>
            <p:nvPr/>
          </p:nvSpPr>
          <p:spPr>
            <a:xfrm>
              <a:off x="5464217" y="3932375"/>
              <a:ext cx="724601" cy="169277"/>
            </a:xfrm>
            <a:prstGeom prst="rect">
              <a:avLst/>
            </a:prstGeom>
            <a:noFill/>
          </p:spPr>
          <p:txBody>
            <a:bodyPr wrap="square" lIns="0" tIns="0" rIns="0" bIns="0" rtlCol="0">
              <a:spAutoFit/>
            </a:bodyPr>
            <a:lstStyle/>
            <a:p>
              <a:pPr algn="ctr"/>
              <a:r>
                <a:rPr lang="en-US" sz="1100" dirty="0">
                  <a:solidFill>
                    <a:srgbClr val="595959"/>
                  </a:solidFill>
                </a:rPr>
                <a:t>Distributor</a:t>
              </a:r>
              <a:endParaRPr lang="en-IN" sz="1100" dirty="0">
                <a:solidFill>
                  <a:srgbClr val="595959"/>
                </a:solidFill>
              </a:endParaRPr>
            </a:p>
          </p:txBody>
        </p:sp>
        <p:pic>
          <p:nvPicPr>
            <p:cNvPr id="83" name="Picture 6" descr="C:\Program Files (x86)\Microsoft Office\MEDIA\CAGCAT10\j0297185.wmf"/>
            <p:cNvPicPr>
              <a:picLocks noChangeAspect="1" noChangeArrowheads="1"/>
            </p:cNvPicPr>
            <p:nvPr/>
          </p:nvPicPr>
          <p:blipFill>
            <a:blip r:embed="rId4" cstate="print"/>
            <a:srcRect/>
            <a:stretch>
              <a:fillRect/>
            </a:stretch>
          </p:blipFill>
          <p:spPr bwMode="auto">
            <a:xfrm>
              <a:off x="5418261" y="3295638"/>
              <a:ext cx="816512" cy="511375"/>
            </a:xfrm>
            <a:prstGeom prst="rect">
              <a:avLst/>
            </a:prstGeom>
            <a:noFill/>
          </p:spPr>
        </p:pic>
      </p:grpSp>
      <p:grpSp>
        <p:nvGrpSpPr>
          <p:cNvPr id="21" name="Group 20"/>
          <p:cNvGrpSpPr/>
          <p:nvPr/>
        </p:nvGrpSpPr>
        <p:grpSpPr>
          <a:xfrm>
            <a:off x="6514364" y="3312381"/>
            <a:ext cx="653541" cy="752695"/>
            <a:chOff x="6756864" y="3348957"/>
            <a:chExt cx="653541" cy="752695"/>
          </a:xfrm>
        </p:grpSpPr>
        <p:pic>
          <p:nvPicPr>
            <p:cNvPr id="82" name="Picture 4" descr="C:\Program Files (x86)\Microsoft Office\MEDIA\CAGCAT10\j0285410.wmf"/>
            <p:cNvPicPr>
              <a:picLocks noChangeAspect="1" noChangeArrowheads="1"/>
            </p:cNvPicPr>
            <p:nvPr/>
          </p:nvPicPr>
          <p:blipFill>
            <a:blip r:embed="rId5" cstate="print"/>
            <a:srcRect/>
            <a:stretch>
              <a:fillRect/>
            </a:stretch>
          </p:blipFill>
          <p:spPr bwMode="auto">
            <a:xfrm>
              <a:off x="6756864" y="3348957"/>
              <a:ext cx="653541" cy="488743"/>
            </a:xfrm>
            <a:prstGeom prst="rect">
              <a:avLst/>
            </a:prstGeom>
            <a:noFill/>
          </p:spPr>
        </p:pic>
        <p:sp>
          <p:nvSpPr>
            <p:cNvPr id="84" name="TextBox 83"/>
            <p:cNvSpPr txBox="1"/>
            <p:nvPr/>
          </p:nvSpPr>
          <p:spPr>
            <a:xfrm>
              <a:off x="6772569" y="3932375"/>
              <a:ext cx="622131" cy="169277"/>
            </a:xfrm>
            <a:prstGeom prst="rect">
              <a:avLst/>
            </a:prstGeom>
            <a:noFill/>
          </p:spPr>
          <p:txBody>
            <a:bodyPr wrap="square" lIns="0" tIns="0" rIns="0" bIns="0" rtlCol="0">
              <a:spAutoFit/>
            </a:bodyPr>
            <a:lstStyle/>
            <a:p>
              <a:pPr algn="ctr"/>
              <a:r>
                <a:rPr lang="en-US" sz="1100" dirty="0">
                  <a:solidFill>
                    <a:srgbClr val="595959"/>
                  </a:solidFill>
                </a:rPr>
                <a:t>Salesman</a:t>
              </a:r>
              <a:endParaRPr lang="en-IN" sz="1100" dirty="0">
                <a:solidFill>
                  <a:srgbClr val="595959"/>
                </a:solidFill>
              </a:endParaRPr>
            </a:p>
          </p:txBody>
        </p:sp>
      </p:grpSp>
      <p:sp>
        <p:nvSpPr>
          <p:cNvPr id="88" name="Rectangle 87"/>
          <p:cNvSpPr/>
          <p:nvPr/>
        </p:nvSpPr>
        <p:spPr>
          <a:xfrm>
            <a:off x="4743888" y="4238284"/>
            <a:ext cx="4030226" cy="369332"/>
          </a:xfrm>
          <a:prstGeom prst="rect">
            <a:avLst/>
          </a:prstGeom>
          <a:solidFill>
            <a:schemeClr val="accent2"/>
          </a:solidFill>
        </p:spPr>
        <p:txBody>
          <a:bodyPr wrap="square" lIns="91417" tIns="45709" rIns="91417" bIns="45709">
            <a:spAutoFit/>
          </a:bodyPr>
          <a:lstStyle/>
          <a:p>
            <a:pPr algn="ctr"/>
            <a:r>
              <a:rPr lang="en-US" dirty="0">
                <a:solidFill>
                  <a:prstClr val="white"/>
                </a:solidFill>
                <a:ea typeface="+mn-ea"/>
              </a:rPr>
              <a:t>Sify Forum (DMS + mobility)</a:t>
            </a:r>
          </a:p>
        </p:txBody>
      </p:sp>
      <p:grpSp>
        <p:nvGrpSpPr>
          <p:cNvPr id="3" name="Group 14"/>
          <p:cNvGrpSpPr/>
          <p:nvPr/>
        </p:nvGrpSpPr>
        <p:grpSpPr>
          <a:xfrm>
            <a:off x="363600" y="1036637"/>
            <a:ext cx="4064498" cy="3648075"/>
            <a:chOff x="185783" y="546346"/>
            <a:chExt cx="4480003" cy="4299430"/>
          </a:xfrm>
        </p:grpSpPr>
        <p:sp>
          <p:nvSpPr>
            <p:cNvPr id="12" name="Rectangle 11"/>
            <p:cNvSpPr/>
            <p:nvPr/>
          </p:nvSpPr>
          <p:spPr>
            <a:xfrm>
              <a:off x="185783" y="2440460"/>
              <a:ext cx="4480002" cy="2405316"/>
            </a:xfrm>
            <a:prstGeom prst="rect">
              <a:avLst/>
            </a:prstGeom>
            <a:solidFill>
              <a:srgbClr val="8FB4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prstClr val="white"/>
                </a:solidFill>
              </a:endParaRPr>
            </a:p>
          </p:txBody>
        </p:sp>
        <p:sp>
          <p:nvSpPr>
            <p:cNvPr id="6" name="Rectangle 5"/>
            <p:cNvSpPr/>
            <p:nvPr/>
          </p:nvSpPr>
          <p:spPr>
            <a:xfrm>
              <a:off x="185783" y="546346"/>
              <a:ext cx="4480002" cy="1959428"/>
            </a:xfrm>
            <a:prstGeom prst="rect">
              <a:avLst/>
            </a:prstGeom>
            <a:solidFill>
              <a:srgbClr val="8FB4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prstClr val="white"/>
                </a:solidFill>
              </a:endParaRPr>
            </a:p>
          </p:txBody>
        </p:sp>
        <p:sp>
          <p:nvSpPr>
            <p:cNvPr id="52" name="Rectangle 51"/>
            <p:cNvSpPr/>
            <p:nvPr/>
          </p:nvSpPr>
          <p:spPr bwMode="gray">
            <a:xfrm>
              <a:off x="288424" y="1078730"/>
              <a:ext cx="673615" cy="193090"/>
            </a:xfrm>
            <a:prstGeom prst="rect">
              <a:avLst/>
            </a:prstGeom>
            <a:solidFill>
              <a:schemeClr val="accent1">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800" dirty="0">
                  <a:solidFill>
                    <a:schemeClr val="bg1"/>
                  </a:solidFill>
                  <a:ea typeface="Arial Unicode MS" pitchFamily="34" charset="-128"/>
                  <a:cs typeface="Arial Unicode MS" pitchFamily="34" charset="-128"/>
                </a:rPr>
                <a:t>SALES</a:t>
              </a:r>
            </a:p>
          </p:txBody>
        </p:sp>
        <p:sp>
          <p:nvSpPr>
            <p:cNvPr id="54" name="Rectangle 53"/>
            <p:cNvSpPr/>
            <p:nvPr/>
          </p:nvSpPr>
          <p:spPr bwMode="gray">
            <a:xfrm>
              <a:off x="2126175" y="1081301"/>
              <a:ext cx="1157465" cy="192960"/>
            </a:xfrm>
            <a:prstGeom prst="rect">
              <a:avLst/>
            </a:prstGeom>
            <a:solidFill>
              <a:schemeClr val="accent1">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800" dirty="0">
                  <a:solidFill>
                    <a:schemeClr val="bg1"/>
                  </a:solidFill>
                  <a:ea typeface="Arial Unicode MS" pitchFamily="34" charset="-128"/>
                  <a:cs typeface="Arial Unicode MS" pitchFamily="34" charset="-128"/>
                </a:rPr>
                <a:t>MANUFACTURING</a:t>
              </a:r>
            </a:p>
          </p:txBody>
        </p:sp>
        <p:sp>
          <p:nvSpPr>
            <p:cNvPr id="55" name="Rectangle 54"/>
            <p:cNvSpPr/>
            <p:nvPr/>
          </p:nvSpPr>
          <p:spPr bwMode="gray">
            <a:xfrm>
              <a:off x="3323446" y="1073681"/>
              <a:ext cx="1239682" cy="202469"/>
            </a:xfrm>
            <a:prstGeom prst="rect">
              <a:avLst/>
            </a:prstGeom>
            <a:solidFill>
              <a:schemeClr val="accent1">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800" dirty="0">
                  <a:solidFill>
                    <a:schemeClr val="bg1"/>
                  </a:solidFill>
                  <a:ea typeface="Arial Unicode MS" pitchFamily="34" charset="-128"/>
                  <a:cs typeface="Arial Unicode MS" pitchFamily="34" charset="-128"/>
                </a:rPr>
                <a:t>MAINTENANCE</a:t>
              </a:r>
            </a:p>
          </p:txBody>
        </p:sp>
        <p:sp>
          <p:nvSpPr>
            <p:cNvPr id="56" name="Rectangle 55"/>
            <p:cNvSpPr/>
            <p:nvPr/>
          </p:nvSpPr>
          <p:spPr bwMode="gray">
            <a:xfrm>
              <a:off x="288424" y="1342433"/>
              <a:ext cx="961764" cy="193090"/>
            </a:xfrm>
            <a:prstGeom prst="rect">
              <a:avLst/>
            </a:prstGeom>
            <a:solidFill>
              <a:schemeClr val="tx2">
                <a:lumMod val="60000"/>
                <a:lumOff val="4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800" dirty="0">
                  <a:solidFill>
                    <a:schemeClr val="bg1"/>
                  </a:solidFill>
                  <a:ea typeface="Arial Unicode MS" pitchFamily="34" charset="-128"/>
                  <a:cs typeface="Arial Unicode MS" pitchFamily="34" charset="-128"/>
                </a:rPr>
                <a:t>ENGINEERING</a:t>
              </a:r>
            </a:p>
          </p:txBody>
        </p:sp>
        <p:sp>
          <p:nvSpPr>
            <p:cNvPr id="57" name="Rectangle 56"/>
            <p:cNvSpPr/>
            <p:nvPr/>
          </p:nvSpPr>
          <p:spPr bwMode="gray">
            <a:xfrm>
              <a:off x="1295869" y="1342432"/>
              <a:ext cx="591218" cy="193090"/>
            </a:xfrm>
            <a:prstGeom prst="rect">
              <a:avLst/>
            </a:prstGeom>
            <a:solidFill>
              <a:schemeClr val="tx2">
                <a:lumMod val="60000"/>
                <a:lumOff val="4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800" dirty="0">
                  <a:solidFill>
                    <a:schemeClr val="bg1"/>
                  </a:solidFill>
                  <a:ea typeface="Arial Unicode MS" pitchFamily="34" charset="-128"/>
                  <a:cs typeface="Arial Unicode MS" pitchFamily="34" charset="-128"/>
                </a:rPr>
                <a:t>SCM</a:t>
              </a:r>
            </a:p>
          </p:txBody>
        </p:sp>
        <p:sp>
          <p:nvSpPr>
            <p:cNvPr id="58" name="Rectangle 57"/>
            <p:cNvSpPr/>
            <p:nvPr/>
          </p:nvSpPr>
          <p:spPr bwMode="gray">
            <a:xfrm>
              <a:off x="1931608" y="1342432"/>
              <a:ext cx="624295" cy="193090"/>
            </a:xfrm>
            <a:prstGeom prst="rect">
              <a:avLst/>
            </a:prstGeom>
            <a:solidFill>
              <a:schemeClr val="tx2">
                <a:lumMod val="60000"/>
                <a:lumOff val="40000"/>
              </a:schemeClr>
            </a:solidFill>
            <a:ln w="6350" algn="ctr">
              <a:noFill/>
              <a:miter lim="800000"/>
              <a:headEnd/>
              <a:tailEnd/>
            </a:ln>
          </p:spPr>
          <p:txBody>
            <a:bodyPr lIns="72000" tIns="72000" rIns="72000" bIns="72000" rtlCol="0" anchor="ctr"/>
            <a:lstStyle/>
            <a:p>
              <a:pPr algn="ctr" fontAlgn="base">
                <a:spcBef>
                  <a:spcPct val="50000"/>
                </a:spcBef>
                <a:spcAft>
                  <a:spcPct val="0"/>
                </a:spcAft>
                <a:buClr>
                  <a:srgbClr val="F0AB00"/>
                </a:buClr>
                <a:buSzPct val="80000"/>
              </a:pPr>
              <a:r>
                <a:rPr lang="en-US" sz="800" dirty="0">
                  <a:solidFill>
                    <a:schemeClr val="bg1"/>
                  </a:solidFill>
                  <a:ea typeface="Arial Unicode MS" pitchFamily="34" charset="-128"/>
                  <a:cs typeface="Arial Unicode MS" pitchFamily="34" charset="-128"/>
                </a:rPr>
                <a:t>QUALITY</a:t>
              </a:r>
            </a:p>
          </p:txBody>
        </p:sp>
        <p:sp>
          <p:nvSpPr>
            <p:cNvPr id="59" name="Rectangle 58"/>
            <p:cNvSpPr/>
            <p:nvPr/>
          </p:nvSpPr>
          <p:spPr bwMode="gray">
            <a:xfrm>
              <a:off x="3394740" y="1342432"/>
              <a:ext cx="636387" cy="193090"/>
            </a:xfrm>
            <a:prstGeom prst="rect">
              <a:avLst/>
            </a:prstGeom>
            <a:solidFill>
              <a:schemeClr val="tx2">
                <a:lumMod val="60000"/>
                <a:lumOff val="4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800" dirty="0">
                  <a:solidFill>
                    <a:schemeClr val="bg1"/>
                  </a:solidFill>
                  <a:ea typeface="Arial Unicode MS" pitchFamily="34" charset="-128"/>
                  <a:cs typeface="Arial Unicode MS" pitchFamily="34" charset="-128"/>
                </a:rPr>
                <a:t>FINANCE</a:t>
              </a:r>
            </a:p>
          </p:txBody>
        </p:sp>
        <p:sp>
          <p:nvSpPr>
            <p:cNvPr id="60" name="Rectangle 59"/>
            <p:cNvSpPr/>
            <p:nvPr/>
          </p:nvSpPr>
          <p:spPr bwMode="gray">
            <a:xfrm>
              <a:off x="4076096" y="1342432"/>
              <a:ext cx="493592" cy="193090"/>
            </a:xfrm>
            <a:prstGeom prst="rect">
              <a:avLst/>
            </a:prstGeom>
            <a:solidFill>
              <a:schemeClr val="tx2">
                <a:lumMod val="60000"/>
                <a:lumOff val="4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800" dirty="0">
                  <a:solidFill>
                    <a:schemeClr val="bg1"/>
                  </a:solidFill>
                  <a:ea typeface="Arial Unicode MS" pitchFamily="34" charset="-128"/>
                  <a:cs typeface="Arial Unicode MS" pitchFamily="34" charset="-128"/>
                </a:rPr>
                <a:t>IT</a:t>
              </a:r>
            </a:p>
          </p:txBody>
        </p:sp>
        <p:sp>
          <p:nvSpPr>
            <p:cNvPr id="61" name="Rectangle 60"/>
            <p:cNvSpPr/>
            <p:nvPr/>
          </p:nvSpPr>
          <p:spPr bwMode="gray">
            <a:xfrm>
              <a:off x="2601585" y="1342431"/>
              <a:ext cx="748186" cy="193090"/>
            </a:xfrm>
            <a:prstGeom prst="rect">
              <a:avLst/>
            </a:prstGeom>
            <a:solidFill>
              <a:schemeClr val="tx2">
                <a:lumMod val="60000"/>
                <a:lumOff val="4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800" dirty="0">
                  <a:solidFill>
                    <a:schemeClr val="bg1"/>
                  </a:solidFill>
                  <a:ea typeface="Arial Unicode MS" pitchFamily="34" charset="-128"/>
                  <a:cs typeface="Arial Unicode MS" pitchFamily="34" charset="-128"/>
                </a:rPr>
                <a:t>PROJECTS</a:t>
              </a:r>
            </a:p>
          </p:txBody>
        </p:sp>
        <p:pic>
          <p:nvPicPr>
            <p:cNvPr id="62" name="Picture 2" descr="Image result for manager icon wh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842" y="695934"/>
              <a:ext cx="553556" cy="39985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p:cNvPicPr>
              <a:picLocks noChangeAspect="1"/>
            </p:cNvPicPr>
            <p:nvPr/>
          </p:nvPicPr>
          <p:blipFill>
            <a:blip r:embed="rId7" cstate="print">
              <a:clrChange>
                <a:clrFrom>
                  <a:srgbClr val="000000"/>
                </a:clrFrom>
                <a:clrTo>
                  <a:srgbClr val="000000">
                    <a:alpha val="0"/>
                  </a:srgbClr>
                </a:clrTo>
              </a:clrChange>
              <a:lum bright="70000" contrast="-70000"/>
            </a:blip>
            <a:stretch>
              <a:fillRect/>
            </a:stretch>
          </p:blipFill>
          <p:spPr>
            <a:xfrm>
              <a:off x="1147577" y="657216"/>
              <a:ext cx="629287" cy="381211"/>
            </a:xfrm>
            <a:prstGeom prst="rect">
              <a:avLst/>
            </a:prstGeom>
          </p:spPr>
        </p:pic>
        <p:pic>
          <p:nvPicPr>
            <p:cNvPr id="64" name="Picture 4" descr="Image result for manager icon whit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9558" y="646709"/>
              <a:ext cx="577959" cy="4323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Image result for mechanic icon whit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2264" y="696498"/>
              <a:ext cx="403832" cy="37181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Image result for manager icon whit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9657" y="1571420"/>
              <a:ext cx="456023" cy="38339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Image result for warehouse icon whit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43756" y="1559022"/>
              <a:ext cx="457251" cy="38443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Related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88779" y="1583437"/>
              <a:ext cx="358295" cy="30123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Image result for PROJECT ICON WHIT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15318" y="1541659"/>
              <a:ext cx="377069" cy="38552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Image result for SOFTWARE ICON 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48087" y="1559022"/>
              <a:ext cx="408009" cy="34303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70"/>
            <p:cNvGrpSpPr/>
            <p:nvPr/>
          </p:nvGrpSpPr>
          <p:grpSpPr>
            <a:xfrm>
              <a:off x="3440454" y="1593417"/>
              <a:ext cx="588568" cy="333768"/>
              <a:chOff x="8085615" y="4573010"/>
              <a:chExt cx="3519865" cy="2278704"/>
            </a:xfrm>
          </p:grpSpPr>
          <p:pic>
            <p:nvPicPr>
              <p:cNvPr id="72" name="Picture 2" descr="Related imag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85615" y="4573010"/>
                <a:ext cx="3519865" cy="210488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p:cNvPicPr>
                <a:picLocks noChangeAspect="1"/>
              </p:cNvPicPr>
              <p:nvPr/>
            </p:nvPicPr>
            <p:blipFill>
              <a:blip r:embed="rId16" cstate="print"/>
              <a:stretch>
                <a:fillRect/>
              </a:stretch>
            </p:blipFill>
            <p:spPr>
              <a:xfrm>
                <a:off x="9587345" y="5184469"/>
                <a:ext cx="1351479" cy="1667245"/>
              </a:xfrm>
              <a:prstGeom prst="rect">
                <a:avLst/>
              </a:prstGeom>
            </p:spPr>
          </p:pic>
        </p:grpSp>
        <p:sp>
          <p:nvSpPr>
            <p:cNvPr id="74" name="Rectangle 73"/>
            <p:cNvSpPr/>
            <p:nvPr/>
          </p:nvSpPr>
          <p:spPr bwMode="gray">
            <a:xfrm>
              <a:off x="1002645" y="1078730"/>
              <a:ext cx="1084865" cy="193090"/>
            </a:xfrm>
            <a:prstGeom prst="rect">
              <a:avLst/>
            </a:prstGeom>
            <a:solidFill>
              <a:schemeClr val="accent1">
                <a:lumMod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800" dirty="0">
                  <a:solidFill>
                    <a:schemeClr val="bg1"/>
                  </a:solidFill>
                  <a:ea typeface="Arial Unicode MS" pitchFamily="34" charset="-128"/>
                  <a:cs typeface="Arial Unicode MS" pitchFamily="34" charset="-128"/>
                </a:rPr>
                <a:t>PROCUREMENT</a:t>
              </a:r>
            </a:p>
          </p:txBody>
        </p:sp>
        <p:sp>
          <p:nvSpPr>
            <p:cNvPr id="5" name="Rectangle 4"/>
            <p:cNvSpPr/>
            <p:nvPr/>
          </p:nvSpPr>
          <p:spPr>
            <a:xfrm>
              <a:off x="185784" y="2110050"/>
              <a:ext cx="4480002" cy="399002"/>
            </a:xfrm>
            <a:prstGeom prst="rect">
              <a:avLst/>
            </a:prstGeom>
            <a:solidFill>
              <a:schemeClr val="tx2">
                <a:alpha val="71000"/>
              </a:schemeClr>
            </a:solidFill>
            <a:ln>
              <a:noFill/>
            </a:ln>
          </p:spPr>
          <p:txBody>
            <a:bodyPr wrap="square">
              <a:spAutoFit/>
            </a:bodyPr>
            <a:lstStyle/>
            <a:p>
              <a:pPr algn="ctr"/>
              <a:r>
                <a:rPr lang="en-US" sz="1600" dirty="0">
                  <a:solidFill>
                    <a:prstClr val="white"/>
                  </a:solidFill>
                  <a:ea typeface="+mn-ea"/>
                </a:rPr>
                <a:t>SAP S/4 HANA</a:t>
              </a:r>
            </a:p>
          </p:txBody>
        </p:sp>
        <p:sp>
          <p:nvSpPr>
            <p:cNvPr id="90" name="TextBox 89"/>
            <p:cNvSpPr txBox="1"/>
            <p:nvPr/>
          </p:nvSpPr>
          <p:spPr>
            <a:xfrm>
              <a:off x="648899" y="3062194"/>
              <a:ext cx="752965" cy="5867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40785" rIns="0" bIns="40785">
              <a:spAutoFit/>
            </a:bodyPr>
            <a:lstStyle>
              <a:defPPr>
                <a:defRPr lang="de-DE"/>
              </a:defPPr>
              <a:lvl1pPr marL="180000" defTabSz="1088631">
                <a:defRPr sz="1200" b="1" kern="0">
                  <a:solidFill>
                    <a:schemeClr val="bg1"/>
                  </a:solidFill>
                  <a:ea typeface="Arial Unicode MS" pitchFamily="34" charset="-128"/>
                  <a:cs typeface="BentonSans Bold"/>
                </a:defRPr>
              </a:lvl1pPr>
            </a:lstStyle>
            <a:p>
              <a:pPr marL="0" algn="ctr">
                <a:defRPr/>
              </a:pPr>
              <a:r>
                <a:rPr lang="en-US" sz="900" dirty="0">
                  <a:solidFill>
                    <a:prstClr val="white"/>
                  </a:solidFill>
                </a:rPr>
                <a:t>Advanced Availability to Promise</a:t>
              </a:r>
            </a:p>
          </p:txBody>
        </p:sp>
        <p:grpSp>
          <p:nvGrpSpPr>
            <p:cNvPr id="8" name="Group 90"/>
            <p:cNvGrpSpPr/>
            <p:nvPr/>
          </p:nvGrpSpPr>
          <p:grpSpPr>
            <a:xfrm>
              <a:off x="839352" y="2620722"/>
              <a:ext cx="440742" cy="441472"/>
              <a:chOff x="889000" y="1613761"/>
              <a:chExt cx="828000" cy="828000"/>
            </a:xfrm>
          </p:grpSpPr>
          <p:sp>
            <p:nvSpPr>
              <p:cNvPr id="92" name="Oval 91"/>
              <p:cNvSpPr/>
              <p:nvPr/>
            </p:nvSpPr>
            <p:spPr bwMode="auto">
              <a:xfrm>
                <a:off x="889000" y="1613761"/>
                <a:ext cx="828000" cy="828000"/>
              </a:xfrm>
              <a:prstGeom prst="ellipse">
                <a:avLst/>
              </a:prstGeom>
              <a:solidFill>
                <a:schemeClr val="tx1">
                  <a:alpha val="64000"/>
                </a:schemeClr>
              </a:solidFill>
              <a:ln w="38100" cmpd="sng">
                <a:solidFill>
                  <a:srgbClr val="FFC000"/>
                </a:solidFill>
              </a:ln>
            </p:spPr>
            <p:txBody>
              <a:bodyPr lIns="91431" tIns="45716" rIns="91431" bIns="45716"/>
              <a:lstStyle/>
              <a:p>
                <a:pPr algn="ctr" defTabSz="570694">
                  <a:defRPr/>
                </a:pPr>
                <a:endParaRPr lang="en-US" sz="1100" dirty="0">
                  <a:solidFill>
                    <a:srgbClr val="ABC125"/>
                  </a:solidFill>
                </a:endParaRPr>
              </a:p>
            </p:txBody>
          </p:sp>
          <p:pic>
            <p:nvPicPr>
              <p:cNvPr id="93" name="Picture 92"/>
              <p:cNvPicPr>
                <a:picLocks noChangeAspect="1"/>
              </p:cNvPicPr>
              <p:nvPr/>
            </p:nvPicPr>
            <p:blipFill>
              <a:blip r:embed="rId17"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149944" y="1736481"/>
                <a:ext cx="343609" cy="503813"/>
              </a:xfrm>
              <a:prstGeom prst="rect">
                <a:avLst/>
              </a:prstGeom>
              <a:ln w="38100">
                <a:noFill/>
              </a:ln>
            </p:spPr>
          </p:pic>
        </p:grpSp>
        <p:sp>
          <p:nvSpPr>
            <p:cNvPr id="94" name="Oval 93"/>
            <p:cNvSpPr/>
            <p:nvPr/>
          </p:nvSpPr>
          <p:spPr bwMode="auto">
            <a:xfrm>
              <a:off x="1650652" y="2631724"/>
              <a:ext cx="434600" cy="435280"/>
            </a:xfrm>
            <a:prstGeom prst="ellipse">
              <a:avLst/>
            </a:prstGeom>
            <a:solidFill>
              <a:schemeClr val="tx1">
                <a:alpha val="64000"/>
              </a:schemeClr>
            </a:solidFill>
            <a:ln w="38100" cmpd="sng">
              <a:solidFill>
                <a:srgbClr val="FFC000"/>
              </a:solidFill>
            </a:ln>
          </p:spPr>
          <p:txBody>
            <a:bodyPr lIns="91431" tIns="45716" rIns="91431" bIns="45716"/>
            <a:lstStyle/>
            <a:p>
              <a:pPr algn="ctr" defTabSz="570694"/>
              <a:endParaRPr lang="en-US" sz="1100" dirty="0">
                <a:solidFill>
                  <a:srgbClr val="ABC125"/>
                </a:solidFill>
              </a:endParaRPr>
            </a:p>
          </p:txBody>
        </p:sp>
        <p:pic>
          <p:nvPicPr>
            <p:cNvPr id="95" name="Picture 94"/>
            <p:cNvPicPr>
              <a:picLocks noChangeAspect="1"/>
            </p:cNvPicPr>
            <p:nvPr/>
          </p:nvPicPr>
          <p:blipFill>
            <a:blip r:embed="rId18"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735600" y="2701013"/>
              <a:ext cx="271142" cy="183794"/>
            </a:xfrm>
            <a:prstGeom prst="rect">
              <a:avLst/>
            </a:prstGeom>
          </p:spPr>
        </p:pic>
        <p:sp>
          <p:nvSpPr>
            <p:cNvPr id="96" name="TextBox 95"/>
            <p:cNvSpPr txBox="1"/>
            <p:nvPr/>
          </p:nvSpPr>
          <p:spPr>
            <a:xfrm>
              <a:off x="1488495" y="3061248"/>
              <a:ext cx="795299" cy="4235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40785" rIns="0" bIns="40785">
              <a:spAutoFit/>
            </a:bodyPr>
            <a:lstStyle>
              <a:defPPr>
                <a:defRPr lang="de-DE"/>
              </a:defPPr>
              <a:lvl1pPr marL="180000" defTabSz="1088631">
                <a:defRPr sz="1200" b="1" kern="0">
                  <a:solidFill>
                    <a:schemeClr val="bg1"/>
                  </a:solidFill>
                  <a:ea typeface="Arial Unicode MS" pitchFamily="34" charset="-128"/>
                  <a:cs typeface="BentonSans Bold"/>
                </a:defRPr>
              </a:lvl1pPr>
            </a:lstStyle>
            <a:p>
              <a:pPr marL="0" algn="ctr">
                <a:defRPr/>
              </a:pPr>
              <a:r>
                <a:rPr lang="en-US" sz="900" dirty="0">
                  <a:solidFill>
                    <a:prstClr val="white"/>
                  </a:solidFill>
                </a:rPr>
                <a:t>Accelerated</a:t>
              </a:r>
            </a:p>
            <a:p>
              <a:pPr marL="0" algn="ctr">
                <a:defRPr/>
              </a:pPr>
              <a:r>
                <a:rPr lang="en-US" sz="900" dirty="0">
                  <a:solidFill>
                    <a:prstClr val="white"/>
                  </a:solidFill>
                </a:rPr>
                <a:t>MRP</a:t>
              </a:r>
            </a:p>
          </p:txBody>
        </p:sp>
        <p:pic>
          <p:nvPicPr>
            <p:cNvPr id="97" name="Picture 3" descr="\\psf\Home\Graphic Tank\Misc 2 v1-27.png"/>
            <p:cNvPicPr>
              <a:picLocks noChangeAspect="1" noChangeArrowheads="1"/>
            </p:cNvPicPr>
            <p:nvPr/>
          </p:nvPicPr>
          <p:blipFill>
            <a:blip r:embed="rId19" cstate="email">
              <a:biLevel thresh="25000"/>
              <a:extLst>
                <a:ext uri="{28A0092B-C50C-407E-A947-70E740481C1C}">
                  <a14:useLocalDpi xmlns:a14="http://schemas.microsoft.com/office/drawing/2010/main"/>
                </a:ext>
              </a:extLst>
            </a:blip>
            <a:srcRect/>
            <a:stretch>
              <a:fillRect/>
            </a:stretch>
          </p:blipFill>
          <p:spPr bwMode="auto">
            <a:xfrm>
              <a:off x="2538696" y="2708280"/>
              <a:ext cx="229605" cy="226539"/>
            </a:xfrm>
            <a:prstGeom prst="rect">
              <a:avLst/>
            </a:prstGeom>
            <a:noFill/>
            <a:effectLst>
              <a:glow>
                <a:schemeClr val="bg1">
                  <a:alpha val="75000"/>
                </a:schemeClr>
              </a:glow>
            </a:effectLst>
            <a:extLst>
              <a:ext uri="{909E8E84-426E-40DD-AFC4-6F175D3DCCD1}">
                <a14:hiddenFill xmlns:a14="http://schemas.microsoft.com/office/drawing/2010/main">
                  <a:solidFill>
                    <a:srgbClr val="FFFFFF"/>
                  </a:solidFill>
                </a14:hiddenFill>
              </a:ext>
            </a:extLst>
          </p:spPr>
        </p:pic>
        <p:grpSp>
          <p:nvGrpSpPr>
            <p:cNvPr id="10" name="Group 97"/>
            <p:cNvGrpSpPr/>
            <p:nvPr/>
          </p:nvGrpSpPr>
          <p:grpSpPr>
            <a:xfrm>
              <a:off x="2433325" y="2639805"/>
              <a:ext cx="436060" cy="427199"/>
              <a:chOff x="7168482" y="4856287"/>
              <a:chExt cx="828000" cy="828000"/>
            </a:xfrm>
          </p:grpSpPr>
          <p:sp>
            <p:nvSpPr>
              <p:cNvPr id="99" name="Oval 98"/>
              <p:cNvSpPr/>
              <p:nvPr/>
            </p:nvSpPr>
            <p:spPr bwMode="auto">
              <a:xfrm>
                <a:off x="7168482" y="4856287"/>
                <a:ext cx="828000" cy="828000"/>
              </a:xfrm>
              <a:prstGeom prst="ellipse">
                <a:avLst/>
              </a:prstGeom>
              <a:solidFill>
                <a:schemeClr val="tx1">
                  <a:alpha val="64000"/>
                </a:schemeClr>
              </a:solidFill>
              <a:ln w="38100" cmpd="sng">
                <a:solidFill>
                  <a:srgbClr val="FFC000"/>
                </a:solidFill>
              </a:ln>
            </p:spPr>
            <p:txBody>
              <a:bodyPr lIns="91431" tIns="45716" rIns="91431" bIns="45716"/>
              <a:lstStyle/>
              <a:p>
                <a:pPr algn="ctr" defTabSz="570694"/>
                <a:endParaRPr lang="en-US" sz="1100" dirty="0">
                  <a:solidFill>
                    <a:srgbClr val="ABC125"/>
                  </a:solidFill>
                </a:endParaRPr>
              </a:p>
            </p:txBody>
          </p:sp>
          <p:pic>
            <p:nvPicPr>
              <p:cNvPr id="100" name="Picture 9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3069600">
                <a:off x="7288558" y="5184648"/>
                <a:ext cx="595509" cy="217895"/>
              </a:xfrm>
              <a:prstGeom prst="rect">
                <a:avLst/>
              </a:prstGeom>
              <a:solidFill>
                <a:schemeClr val="tx1">
                  <a:alpha val="64000"/>
                </a:schemeClr>
              </a:solidFill>
              <a:ln w="38100" cmpd="sng">
                <a:noFill/>
              </a:ln>
            </p:spPr>
          </p:pic>
        </p:grpSp>
        <p:sp>
          <p:nvSpPr>
            <p:cNvPr id="101" name="TextBox 100"/>
            <p:cNvSpPr txBox="1"/>
            <p:nvPr/>
          </p:nvSpPr>
          <p:spPr>
            <a:xfrm>
              <a:off x="2189558" y="3055385"/>
              <a:ext cx="1002196" cy="5867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40785" rIns="0" bIns="40785">
              <a:spAutoFit/>
            </a:bodyPr>
            <a:lstStyle>
              <a:defPPr>
                <a:defRPr lang="de-DE"/>
              </a:defPPr>
              <a:lvl1pPr marL="180000" defTabSz="1088631">
                <a:defRPr sz="1200" b="1" kern="0">
                  <a:solidFill>
                    <a:schemeClr val="bg1"/>
                  </a:solidFill>
                  <a:ea typeface="Arial Unicode MS" pitchFamily="34" charset="-128"/>
                  <a:cs typeface="BentonSans Bold"/>
                </a:defRPr>
              </a:lvl1pPr>
            </a:lstStyle>
            <a:p>
              <a:pPr marL="0" algn="ctr">
                <a:defRPr/>
              </a:pPr>
              <a:r>
                <a:rPr lang="en-US" sz="900" dirty="0">
                  <a:solidFill>
                    <a:prstClr val="white"/>
                  </a:solidFill>
                </a:rPr>
                <a:t>Integrated</a:t>
              </a:r>
            </a:p>
            <a:p>
              <a:pPr marL="0" algn="ctr">
                <a:defRPr/>
              </a:pPr>
              <a:r>
                <a:rPr lang="en-US" sz="900" dirty="0">
                  <a:solidFill>
                    <a:prstClr val="white"/>
                  </a:solidFill>
                </a:rPr>
                <a:t>Quality</a:t>
              </a:r>
            </a:p>
            <a:p>
              <a:pPr marL="0" algn="ctr">
                <a:defRPr/>
              </a:pPr>
              <a:r>
                <a:rPr lang="en-US" sz="900" dirty="0">
                  <a:solidFill>
                    <a:prstClr val="white"/>
                  </a:solidFill>
                </a:rPr>
                <a:t>Management</a:t>
              </a:r>
            </a:p>
          </p:txBody>
        </p:sp>
        <p:grpSp>
          <p:nvGrpSpPr>
            <p:cNvPr id="11" name="Group 101"/>
            <p:cNvGrpSpPr/>
            <p:nvPr/>
          </p:nvGrpSpPr>
          <p:grpSpPr>
            <a:xfrm>
              <a:off x="3249622" y="2643517"/>
              <a:ext cx="436829" cy="418677"/>
              <a:chOff x="4632857" y="2721748"/>
              <a:chExt cx="828000" cy="828000"/>
            </a:xfrm>
          </p:grpSpPr>
          <p:sp>
            <p:nvSpPr>
              <p:cNvPr id="103" name="Oval 102"/>
              <p:cNvSpPr/>
              <p:nvPr/>
            </p:nvSpPr>
            <p:spPr bwMode="auto">
              <a:xfrm>
                <a:off x="4632857" y="2721748"/>
                <a:ext cx="828000" cy="828000"/>
              </a:xfrm>
              <a:prstGeom prst="ellipse">
                <a:avLst/>
              </a:prstGeom>
              <a:solidFill>
                <a:schemeClr val="tx1">
                  <a:alpha val="64000"/>
                </a:schemeClr>
              </a:solidFill>
              <a:ln w="38100" cmpd="sng">
                <a:solidFill>
                  <a:srgbClr val="FFC000"/>
                </a:solidFill>
              </a:ln>
            </p:spPr>
            <p:txBody>
              <a:bodyPr lIns="91431" tIns="45716" rIns="91431" bIns="45716"/>
              <a:lstStyle/>
              <a:p>
                <a:pPr algn="ctr" defTabSz="570694"/>
                <a:endParaRPr lang="en-US" sz="1100" dirty="0">
                  <a:solidFill>
                    <a:srgbClr val="ABC125"/>
                  </a:solidFill>
                </a:endParaRPr>
              </a:p>
            </p:txBody>
          </p:sp>
          <p:pic>
            <p:nvPicPr>
              <p:cNvPr id="104" name="Picture 58"/>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798784" y="2888151"/>
                <a:ext cx="550711" cy="467200"/>
              </a:xfrm>
              <a:prstGeom prst="rect">
                <a:avLst/>
              </a:prstGeom>
              <a:solidFill>
                <a:schemeClr val="tx1">
                  <a:alpha val="64000"/>
                </a:schemeClr>
              </a:solidFill>
              <a:ln w="9525">
                <a:noFill/>
                <a:miter lim="800000"/>
                <a:headEnd/>
                <a:tailEnd/>
              </a:ln>
            </p:spPr>
          </p:pic>
        </p:grpSp>
        <p:sp>
          <p:nvSpPr>
            <p:cNvPr id="105" name="TextBox 104"/>
            <p:cNvSpPr txBox="1"/>
            <p:nvPr/>
          </p:nvSpPr>
          <p:spPr>
            <a:xfrm>
              <a:off x="3100443" y="3052715"/>
              <a:ext cx="828263" cy="4235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40785" rIns="0" bIns="40785">
              <a:spAutoFit/>
            </a:bodyPr>
            <a:lstStyle>
              <a:defPPr>
                <a:defRPr lang="de-DE"/>
              </a:defPPr>
              <a:lvl1pPr marL="180000" defTabSz="1088631">
                <a:defRPr sz="1200" b="1" kern="0">
                  <a:solidFill>
                    <a:schemeClr val="bg1"/>
                  </a:solidFill>
                  <a:ea typeface="Arial Unicode MS" pitchFamily="34" charset="-128"/>
                  <a:cs typeface="BentonSans Bold"/>
                </a:defRPr>
              </a:lvl1pPr>
            </a:lstStyle>
            <a:p>
              <a:pPr marL="0" algn="ctr">
                <a:defRPr/>
              </a:pPr>
              <a:r>
                <a:rPr lang="en-US" sz="900" dirty="0">
                  <a:solidFill>
                    <a:prstClr val="white"/>
                  </a:solidFill>
                </a:rPr>
                <a:t>Efficient</a:t>
              </a:r>
            </a:p>
            <a:p>
              <a:pPr marL="0" algn="ctr">
                <a:defRPr/>
              </a:pPr>
              <a:r>
                <a:rPr lang="en-US" sz="900" dirty="0">
                  <a:solidFill>
                    <a:prstClr val="white"/>
                  </a:solidFill>
                </a:rPr>
                <a:t>Procurement</a:t>
              </a:r>
            </a:p>
          </p:txBody>
        </p:sp>
        <p:grpSp>
          <p:nvGrpSpPr>
            <p:cNvPr id="13" name="Group 105"/>
            <p:cNvGrpSpPr/>
            <p:nvPr/>
          </p:nvGrpSpPr>
          <p:grpSpPr>
            <a:xfrm>
              <a:off x="1356445" y="3654552"/>
              <a:ext cx="428799" cy="415065"/>
              <a:chOff x="4637840" y="1613761"/>
              <a:chExt cx="828000" cy="828000"/>
            </a:xfrm>
          </p:grpSpPr>
          <p:sp>
            <p:nvSpPr>
              <p:cNvPr id="107" name="Oval 106"/>
              <p:cNvSpPr/>
              <p:nvPr/>
            </p:nvSpPr>
            <p:spPr bwMode="auto">
              <a:xfrm>
                <a:off x="4637840" y="1613761"/>
                <a:ext cx="828000" cy="828000"/>
              </a:xfrm>
              <a:prstGeom prst="ellipse">
                <a:avLst/>
              </a:prstGeom>
              <a:solidFill>
                <a:schemeClr val="tx1">
                  <a:alpha val="64000"/>
                </a:schemeClr>
              </a:solidFill>
              <a:ln w="38100" cmpd="sng">
                <a:solidFill>
                  <a:srgbClr val="FFC000"/>
                </a:solidFill>
              </a:ln>
            </p:spPr>
            <p:txBody>
              <a:bodyPr lIns="91431" tIns="45716" rIns="91431" bIns="45716"/>
              <a:lstStyle/>
              <a:p>
                <a:pPr algn="ctr" defTabSz="570694"/>
                <a:endParaRPr lang="en-US" sz="1100" dirty="0">
                  <a:solidFill>
                    <a:srgbClr val="ABC125"/>
                  </a:solidFill>
                </a:endParaRPr>
              </a:p>
            </p:txBody>
          </p:sp>
          <p:pic>
            <p:nvPicPr>
              <p:cNvPr id="108" name="Picture 7" descr="\\psf\Host\Users\eric\Graphic Tank\Vehicles-05.png"/>
              <p:cNvPicPr>
                <a:picLocks noChangeAspect="1" noChangeArrowheads="1"/>
              </p:cNvPicPr>
              <p:nvPr/>
            </p:nvPicPr>
            <p:blipFill>
              <a:blip r:embed="rId22" cstate="email">
                <a:biLevel thresh="25000"/>
                <a:extLst>
                  <a:ext uri="{28A0092B-C50C-407E-A947-70E740481C1C}">
                    <a14:useLocalDpi xmlns:a14="http://schemas.microsoft.com/office/drawing/2010/main"/>
                  </a:ext>
                </a:extLst>
              </a:blip>
              <a:srcRect/>
              <a:stretch>
                <a:fillRect/>
              </a:stretch>
            </p:blipFill>
            <p:spPr bwMode="auto">
              <a:xfrm>
                <a:off x="4772233" y="1864451"/>
                <a:ext cx="577262" cy="256587"/>
              </a:xfrm>
              <a:prstGeom prst="rect">
                <a:avLst/>
              </a:prstGeom>
              <a:noFill/>
              <a:effectLst>
                <a:glow>
                  <a:schemeClr val="bg1">
                    <a:alpha val="75000"/>
                  </a:schemeClr>
                </a:glow>
              </a:effectLst>
            </p:spPr>
          </p:pic>
        </p:grpSp>
        <p:sp>
          <p:nvSpPr>
            <p:cNvPr id="109" name="TextBox 108"/>
            <p:cNvSpPr txBox="1"/>
            <p:nvPr/>
          </p:nvSpPr>
          <p:spPr>
            <a:xfrm>
              <a:off x="1081935" y="4129473"/>
              <a:ext cx="1002196" cy="3593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40785" rIns="0" bIns="40785">
              <a:spAutoFit/>
            </a:bodyPr>
            <a:lstStyle>
              <a:defPPr marR="0" lvl="0" algn="l" rtl="0">
                <a:lnSpc>
                  <a:spcPct val="100000"/>
                </a:lnSpc>
                <a:spcBef>
                  <a:spcPts val="0"/>
                </a:spcBef>
                <a:spcAft>
                  <a:spcPts val="0"/>
                </a:spcAft>
              </a:defPPr>
              <a:lvl1pPr marL="0" algn="ctr" defTabSz="1088631">
                <a:defRPr sz="900" b="1" kern="0">
                  <a:solidFill>
                    <a:schemeClr val="bg1"/>
                  </a:solidFill>
                  <a:ea typeface="Arial Unicode MS" pitchFamily="34" charset="-128"/>
                  <a:cs typeface="BentonSans Bold"/>
                </a:defRPr>
              </a:lvl1pPr>
            </a:lstStyle>
            <a:p>
              <a:r>
                <a:rPr lang="en-US" dirty="0">
                  <a:solidFill>
                    <a:prstClr val="white"/>
                  </a:solidFill>
                </a:rPr>
                <a:t>Effective Order Management</a:t>
              </a:r>
            </a:p>
          </p:txBody>
        </p:sp>
        <p:grpSp>
          <p:nvGrpSpPr>
            <p:cNvPr id="14" name="Group 109"/>
            <p:cNvGrpSpPr/>
            <p:nvPr/>
          </p:nvGrpSpPr>
          <p:grpSpPr>
            <a:xfrm>
              <a:off x="2166542" y="3662060"/>
              <a:ext cx="410973" cy="413900"/>
              <a:chOff x="889000" y="3969543"/>
              <a:chExt cx="828000" cy="828000"/>
            </a:xfrm>
          </p:grpSpPr>
          <p:sp>
            <p:nvSpPr>
              <p:cNvPr id="111" name="Oval 110"/>
              <p:cNvSpPr/>
              <p:nvPr/>
            </p:nvSpPr>
            <p:spPr bwMode="auto">
              <a:xfrm>
                <a:off x="889000" y="3969543"/>
                <a:ext cx="828000" cy="828000"/>
              </a:xfrm>
              <a:prstGeom prst="ellipse">
                <a:avLst/>
              </a:prstGeom>
              <a:solidFill>
                <a:schemeClr val="tx1">
                  <a:alpha val="64000"/>
                </a:schemeClr>
              </a:solidFill>
              <a:ln w="38100" cmpd="sng">
                <a:solidFill>
                  <a:srgbClr val="FFC000"/>
                </a:solidFill>
              </a:ln>
            </p:spPr>
            <p:txBody>
              <a:bodyPr lIns="91431" tIns="45716" rIns="91431" bIns="45716"/>
              <a:lstStyle/>
              <a:p>
                <a:pPr algn="ctr" defTabSz="570694"/>
                <a:endParaRPr lang="en-US" sz="1100" dirty="0">
                  <a:solidFill>
                    <a:srgbClr val="ABC125"/>
                  </a:solidFill>
                </a:endParaRPr>
              </a:p>
            </p:txBody>
          </p:sp>
          <p:pic>
            <p:nvPicPr>
              <p:cNvPr id="112" name="Picture 8" descr="\\psf\Host\Users\eric\Graphic Tank\Financial Money-12.png"/>
              <p:cNvPicPr>
                <a:picLocks noChangeAspect="1" noChangeArrowheads="1"/>
              </p:cNvPicPr>
              <p:nvPr/>
            </p:nvPicPr>
            <p:blipFill>
              <a:blip r:embed="rId23" cstate="email">
                <a:biLevel thresh="25000"/>
                <a:extLst>
                  <a:ext uri="{28A0092B-C50C-407E-A947-70E740481C1C}">
                    <a14:useLocalDpi xmlns:a14="http://schemas.microsoft.com/office/drawing/2010/main"/>
                  </a:ext>
                </a:extLst>
              </a:blip>
              <a:srcRect/>
              <a:stretch>
                <a:fillRect/>
              </a:stretch>
            </p:blipFill>
            <p:spPr bwMode="auto">
              <a:xfrm>
                <a:off x="1054190" y="4209717"/>
                <a:ext cx="481964" cy="345223"/>
              </a:xfrm>
              <a:prstGeom prst="rect">
                <a:avLst/>
              </a:prstGeom>
              <a:noFill/>
              <a:effectLst>
                <a:glow>
                  <a:schemeClr val="bg1">
                    <a:alpha val="75000"/>
                  </a:schemeClr>
                </a:glow>
              </a:effectLst>
            </p:spPr>
          </p:pic>
        </p:grpSp>
        <p:sp>
          <p:nvSpPr>
            <p:cNvPr id="113" name="TextBox 112"/>
            <p:cNvSpPr txBox="1"/>
            <p:nvPr/>
          </p:nvSpPr>
          <p:spPr>
            <a:xfrm>
              <a:off x="2014657" y="4128069"/>
              <a:ext cx="828261" cy="4978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40785" rIns="0" bIns="40785">
              <a:spAutoFit/>
            </a:bodyPr>
            <a:lstStyle>
              <a:defPPr marR="0" lvl="0" algn="l" rtl="0">
                <a:lnSpc>
                  <a:spcPct val="100000"/>
                </a:lnSpc>
                <a:spcBef>
                  <a:spcPts val="0"/>
                </a:spcBef>
                <a:spcAft>
                  <a:spcPts val="0"/>
                </a:spcAft>
              </a:defPPr>
              <a:lvl1pPr marL="0" algn="ctr" defTabSz="1088631">
                <a:defRPr sz="900" b="1" kern="0">
                  <a:solidFill>
                    <a:schemeClr val="bg1"/>
                  </a:solidFill>
                  <a:ea typeface="Arial Unicode MS" pitchFamily="34" charset="-128"/>
                  <a:cs typeface="BentonSans Bold"/>
                </a:defRPr>
              </a:lvl1pPr>
            </a:lstStyle>
            <a:p>
              <a:r>
                <a:rPr lang="en-US" dirty="0">
                  <a:solidFill>
                    <a:prstClr val="white"/>
                  </a:solidFill>
                </a:rPr>
                <a:t>Real time Inventory Management</a:t>
              </a:r>
            </a:p>
          </p:txBody>
        </p:sp>
        <p:grpSp>
          <p:nvGrpSpPr>
            <p:cNvPr id="15" name="Group 113"/>
            <p:cNvGrpSpPr/>
            <p:nvPr/>
          </p:nvGrpSpPr>
          <p:grpSpPr>
            <a:xfrm>
              <a:off x="2911431" y="3663314"/>
              <a:ext cx="440927" cy="412646"/>
              <a:chOff x="8060015" y="1613761"/>
              <a:chExt cx="828000" cy="828000"/>
            </a:xfrm>
          </p:grpSpPr>
          <p:sp>
            <p:nvSpPr>
              <p:cNvPr id="115" name="Oval 114"/>
              <p:cNvSpPr/>
              <p:nvPr/>
            </p:nvSpPr>
            <p:spPr bwMode="auto">
              <a:xfrm>
                <a:off x="8060015" y="1613761"/>
                <a:ext cx="828000" cy="828000"/>
              </a:xfrm>
              <a:prstGeom prst="ellipse">
                <a:avLst/>
              </a:prstGeom>
              <a:solidFill>
                <a:schemeClr val="tx1">
                  <a:alpha val="64000"/>
                </a:schemeClr>
              </a:solidFill>
              <a:ln w="38100" cmpd="sng">
                <a:solidFill>
                  <a:srgbClr val="FFC000"/>
                </a:solidFill>
              </a:ln>
            </p:spPr>
            <p:txBody>
              <a:bodyPr lIns="91431" tIns="45716" rIns="91431" bIns="45716"/>
              <a:lstStyle/>
              <a:p>
                <a:pPr algn="ctr" defTabSz="570694"/>
                <a:endParaRPr lang="en-US" sz="1100" dirty="0">
                  <a:solidFill>
                    <a:srgbClr val="ABC125"/>
                  </a:solidFill>
                </a:endParaRPr>
              </a:p>
            </p:txBody>
          </p:sp>
          <p:pic>
            <p:nvPicPr>
              <p:cNvPr id="116" name="Grafik 38"/>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8239870" y="1681756"/>
                <a:ext cx="543093" cy="716359"/>
              </a:xfrm>
              <a:prstGeom prst="rect">
                <a:avLst/>
              </a:prstGeom>
            </p:spPr>
          </p:pic>
        </p:grpSp>
        <p:sp>
          <p:nvSpPr>
            <p:cNvPr id="117" name="TextBox 116"/>
            <p:cNvSpPr txBox="1"/>
            <p:nvPr/>
          </p:nvSpPr>
          <p:spPr>
            <a:xfrm>
              <a:off x="2789257" y="4129473"/>
              <a:ext cx="828261" cy="3593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40785" rIns="0" bIns="40785">
              <a:spAutoFit/>
            </a:bodyPr>
            <a:lstStyle>
              <a:defPPr marR="0" lvl="0" algn="l" rtl="0">
                <a:lnSpc>
                  <a:spcPct val="100000"/>
                </a:lnSpc>
                <a:spcBef>
                  <a:spcPts val="0"/>
                </a:spcBef>
                <a:spcAft>
                  <a:spcPts val="0"/>
                </a:spcAft>
              </a:defPPr>
              <a:lvl1pPr marL="0" algn="ctr" defTabSz="1088631">
                <a:defRPr sz="900" b="1" kern="0">
                  <a:solidFill>
                    <a:schemeClr val="bg1"/>
                  </a:solidFill>
                  <a:ea typeface="Arial Unicode MS" pitchFamily="34" charset="-128"/>
                  <a:cs typeface="BentonSans Bold"/>
                </a:defRPr>
              </a:lvl1pPr>
            </a:lstStyle>
            <a:p>
              <a:r>
                <a:rPr lang="en-US" dirty="0">
                  <a:solidFill>
                    <a:prstClr val="white"/>
                  </a:solidFill>
                </a:rPr>
                <a:t>Advanced Finance</a:t>
              </a:r>
            </a:p>
          </p:txBody>
        </p:sp>
      </p:grpSp>
      <p:grpSp>
        <p:nvGrpSpPr>
          <p:cNvPr id="16" name="Group 7"/>
          <p:cNvGrpSpPr/>
          <p:nvPr/>
        </p:nvGrpSpPr>
        <p:grpSpPr>
          <a:xfrm>
            <a:off x="5665421" y="1029161"/>
            <a:ext cx="2021485" cy="1425869"/>
            <a:chOff x="3718886" y="1975513"/>
            <a:chExt cx="2303388" cy="1624711"/>
          </a:xfrm>
        </p:grpSpPr>
        <p:pic>
          <p:nvPicPr>
            <p:cNvPr id="2" name="Picture 1"/>
            <p:cNvPicPr>
              <a:picLocks noChangeAspect="1"/>
            </p:cNvPicPr>
            <p:nvPr/>
          </p:nvPicPr>
          <p:blipFill>
            <a:blip r:embed="rId25" cstate="print">
              <a:duotone>
                <a:prstClr val="black"/>
                <a:schemeClr val="accent2">
                  <a:tint val="45000"/>
                  <a:satMod val="400000"/>
                </a:schemeClr>
              </a:duotone>
            </a:blip>
            <a:stretch>
              <a:fillRect/>
            </a:stretch>
          </p:blipFill>
          <p:spPr>
            <a:xfrm>
              <a:off x="3718886" y="1975513"/>
              <a:ext cx="2303388" cy="1624711"/>
            </a:xfrm>
            <a:prstGeom prst="rect">
              <a:avLst/>
            </a:prstGeom>
          </p:spPr>
        </p:pic>
        <p:sp>
          <p:nvSpPr>
            <p:cNvPr id="48" name="TextBox 47"/>
            <p:cNvSpPr txBox="1"/>
            <p:nvPr/>
          </p:nvSpPr>
          <p:spPr>
            <a:xfrm>
              <a:off x="3887205" y="2540707"/>
              <a:ext cx="1939311" cy="514783"/>
            </a:xfrm>
            <a:prstGeom prst="rect">
              <a:avLst/>
            </a:prstGeom>
            <a:noFill/>
          </p:spPr>
          <p:txBody>
            <a:bodyPr wrap="square" lIns="81650" tIns="40826" rIns="81650" bIns="40826" rtlCol="0">
              <a:spAutoFit/>
            </a:bodyPr>
            <a:lstStyle/>
            <a:p>
              <a:pPr algn="ctr" defTabSz="678469" fontAlgn="base">
                <a:spcBef>
                  <a:spcPct val="0"/>
                </a:spcBef>
                <a:spcAft>
                  <a:spcPct val="0"/>
                </a:spcAft>
              </a:pPr>
              <a:r>
                <a:rPr lang="en-US" sz="1200" b="1" dirty="0">
                  <a:solidFill>
                    <a:schemeClr val="bg1"/>
                  </a:solidFill>
                  <a:ea typeface="ＭＳ Ｐゴシック" charset="0"/>
                </a:rPr>
                <a:t>SIFY’S </a:t>
              </a:r>
            </a:p>
            <a:p>
              <a:pPr algn="ctr" defTabSz="678469" fontAlgn="base">
                <a:spcBef>
                  <a:spcPct val="0"/>
                </a:spcBef>
                <a:spcAft>
                  <a:spcPct val="0"/>
                </a:spcAft>
              </a:pPr>
              <a:r>
                <a:rPr lang="en-US" sz="1200" b="1" dirty="0">
                  <a:solidFill>
                    <a:schemeClr val="bg1"/>
                  </a:solidFill>
                  <a:ea typeface="ＭＳ Ｐゴシック" charset="0"/>
                </a:rPr>
                <a:t>PRIVATE CLOUD</a:t>
              </a:r>
            </a:p>
          </p:txBody>
        </p:sp>
      </p:grpSp>
      <p:sp>
        <p:nvSpPr>
          <p:cNvPr id="9" name="Freeform 8"/>
          <p:cNvSpPr/>
          <p:nvPr/>
        </p:nvSpPr>
        <p:spPr>
          <a:xfrm>
            <a:off x="4421563" y="2040128"/>
            <a:ext cx="939960" cy="811764"/>
          </a:xfrm>
          <a:custGeom>
            <a:avLst/>
            <a:gdLst>
              <a:gd name="connsiteX0" fmla="*/ 709127 w 709127"/>
              <a:gd name="connsiteY0" fmla="*/ 811764 h 811764"/>
              <a:gd name="connsiteX1" fmla="*/ 709127 w 709127"/>
              <a:gd name="connsiteY1" fmla="*/ 0 h 811764"/>
              <a:gd name="connsiteX2" fmla="*/ 0 w 709127"/>
              <a:gd name="connsiteY2" fmla="*/ 0 h 811764"/>
            </a:gdLst>
            <a:ahLst/>
            <a:cxnLst>
              <a:cxn ang="0">
                <a:pos x="connsiteX0" y="connsiteY0"/>
              </a:cxn>
              <a:cxn ang="0">
                <a:pos x="connsiteX1" y="connsiteY1"/>
              </a:cxn>
              <a:cxn ang="0">
                <a:pos x="connsiteX2" y="connsiteY2"/>
              </a:cxn>
            </a:cxnLst>
            <a:rect l="l" t="t" r="r" b="b"/>
            <a:pathLst>
              <a:path w="709127" h="811764">
                <a:moveTo>
                  <a:pt x="709127" y="811764"/>
                </a:moveTo>
                <a:lnTo>
                  <a:pt x="709127" y="0"/>
                </a:lnTo>
                <a:lnTo>
                  <a:pt x="0" y="0"/>
                </a:lnTo>
              </a:path>
            </a:pathLst>
          </a:custGeom>
          <a:noFill/>
          <a:ln w="38100">
            <a:solidFill>
              <a:srgbClr val="FFC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7" tIns="45709" rIns="91417" bIns="45709" numCol="1" spcCol="0" rtlCol="0" fromWordArt="0" anchor="ctr" anchorCtr="0" forceAA="0" compatLnSpc="1">
            <a:prstTxWarp prst="textNoShape">
              <a:avLst/>
            </a:prstTxWarp>
            <a:noAutofit/>
          </a:bodyPr>
          <a:lstStyle/>
          <a:p>
            <a:pPr algn="ctr"/>
            <a:endParaRPr lang="en-IN" dirty="0">
              <a:solidFill>
                <a:prstClr val="white"/>
              </a:solidFill>
            </a:endParaRPr>
          </a:p>
        </p:txBody>
      </p:sp>
      <p:sp>
        <p:nvSpPr>
          <p:cNvPr id="129" name="TextBox 128"/>
          <p:cNvSpPr txBox="1"/>
          <p:nvPr/>
        </p:nvSpPr>
        <p:spPr>
          <a:xfrm>
            <a:off x="7652782" y="2439322"/>
            <a:ext cx="1428021" cy="282484"/>
          </a:xfrm>
          <a:prstGeom prst="rect">
            <a:avLst/>
          </a:prstGeom>
          <a:noFill/>
        </p:spPr>
        <p:txBody>
          <a:bodyPr wrap="none" lIns="81630" tIns="40816" rIns="81630" bIns="40816" rtlCol="0">
            <a:spAutoFit/>
          </a:bodyPr>
          <a:lstStyle/>
          <a:p>
            <a:pPr algn="ctr" defTabSz="678469" fontAlgn="base">
              <a:spcBef>
                <a:spcPct val="0"/>
              </a:spcBef>
              <a:spcAft>
                <a:spcPct val="0"/>
              </a:spcAft>
            </a:pPr>
            <a:r>
              <a:rPr lang="en-US" sz="1300" b="1" dirty="0">
                <a:ea typeface="ＭＳ Ｐゴシック" charset="0"/>
              </a:rPr>
              <a:t>Sify Data Center</a:t>
            </a:r>
          </a:p>
        </p:txBody>
      </p:sp>
      <p:pic>
        <p:nvPicPr>
          <p:cNvPr id="130" name="Picture 5" descr="\\psf\Home\Graphic Tank\Insurance-19.png"/>
          <p:cNvPicPr>
            <a:picLocks noChangeAspect="1" noChangeArrowheads="1"/>
          </p:cNvPicPr>
          <p:nvPr/>
        </p:nvPicPr>
        <p:blipFill>
          <a:blip r:embed="rId26"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38899" y="1712392"/>
            <a:ext cx="1240734" cy="76688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4682575" y="1712391"/>
            <a:ext cx="931148" cy="0"/>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6778086" y="2229772"/>
            <a:ext cx="24278" cy="624455"/>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itle 16"/>
          <p:cNvSpPr>
            <a:spLocks noGrp="1"/>
          </p:cNvSpPr>
          <p:nvPr>
            <p:ph type="ctrTitle"/>
          </p:nvPr>
        </p:nvSpPr>
        <p:spPr/>
        <p:txBody>
          <a:bodyPr/>
          <a:lstStyle/>
          <a:p>
            <a:r>
              <a:rPr lang="en-IN" dirty="0"/>
              <a:t>SIFY's APPLICATION PLAY</a:t>
            </a:r>
          </a:p>
        </p:txBody>
      </p:sp>
    </p:spTree>
    <p:extLst>
      <p:ext uri="{BB962C8B-B14F-4D97-AF65-F5344CB8AC3E}">
        <p14:creationId xmlns:p14="http://schemas.microsoft.com/office/powerpoint/2010/main" val="2510841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dirty="0"/>
              <a:t>We can elevate you!</a:t>
            </a:r>
          </a:p>
        </p:txBody>
      </p:sp>
      <p:sp>
        <p:nvSpPr>
          <p:cNvPr id="2" name="Slide Number Placeholder 1"/>
          <p:cNvSpPr>
            <a:spLocks noGrp="1"/>
          </p:cNvSpPr>
          <p:nvPr>
            <p:ph type="sldNum" sz="quarter" idx="12"/>
          </p:nvPr>
        </p:nvSpPr>
        <p:spPr/>
        <p:txBody>
          <a:bodyPr/>
          <a:lstStyle/>
          <a:p>
            <a:fld id="{00A528DF-D215-450C-9DB5-2AB96B301B6B}" type="slidenum">
              <a:rPr lang="en-US" smtClean="0"/>
              <a:pPr/>
              <a:t>23</a:t>
            </a:fld>
            <a:endParaRPr lang="en-US" dirty="0"/>
          </a:p>
        </p:txBody>
      </p:sp>
      <p:sp>
        <p:nvSpPr>
          <p:cNvPr id="45" name="Rectangle 44"/>
          <p:cNvSpPr/>
          <p:nvPr/>
        </p:nvSpPr>
        <p:spPr>
          <a:xfrm>
            <a:off x="373360" y="1042919"/>
            <a:ext cx="8400754" cy="255016"/>
          </a:xfrm>
          <a:prstGeom prst="rect">
            <a:avLst/>
          </a:prstGeom>
        </p:spPr>
        <p:txBody>
          <a:bodyPr wrap="square" lIns="69668" tIns="34835" rIns="69668" bIns="34835">
            <a:spAutoFit/>
          </a:bodyPr>
          <a:lstStyle/>
          <a:p>
            <a:pPr algn="just"/>
            <a:r>
              <a:rPr lang="en-IN" sz="1200" dirty="0">
                <a:solidFill>
                  <a:srgbClr val="595959"/>
                </a:solidFill>
                <a:latin typeface="Arial" pitchFamily="34" charset="0"/>
                <a:cs typeface="Arial" pitchFamily="34" charset="0"/>
              </a:rPr>
              <a:t>With the new digital wave SIFY aims to elevate organisations and be their trusted partner for ICT needs</a:t>
            </a:r>
          </a:p>
        </p:txBody>
      </p:sp>
      <p:pic>
        <p:nvPicPr>
          <p:cNvPr id="46" name="Picture 2" descr="Image result for cloud technology icon"/>
          <p:cNvPicPr>
            <a:picLocks noChangeAspect="1" noChangeArrowheads="1"/>
          </p:cNvPicPr>
          <p:nvPr/>
        </p:nvPicPr>
        <p:blipFill>
          <a:blip r:embed="rId2" cstate="print"/>
          <a:srcRect/>
          <a:stretch>
            <a:fillRect/>
          </a:stretch>
        </p:blipFill>
        <p:spPr bwMode="auto">
          <a:xfrm>
            <a:off x="640757" y="1411022"/>
            <a:ext cx="999959" cy="548415"/>
          </a:xfrm>
          <a:prstGeom prst="rect">
            <a:avLst/>
          </a:prstGeom>
          <a:noFill/>
        </p:spPr>
      </p:pic>
      <p:pic>
        <p:nvPicPr>
          <p:cNvPr id="47" name="Picture 4" descr="Image result for iot icon"/>
          <p:cNvPicPr>
            <a:picLocks noChangeAspect="1" noChangeArrowheads="1"/>
          </p:cNvPicPr>
          <p:nvPr/>
        </p:nvPicPr>
        <p:blipFill>
          <a:blip r:embed="rId3" cstate="print"/>
          <a:srcRect/>
          <a:stretch>
            <a:fillRect/>
          </a:stretch>
        </p:blipFill>
        <p:spPr bwMode="auto">
          <a:xfrm>
            <a:off x="4307389" y="1435950"/>
            <a:ext cx="511343" cy="498559"/>
          </a:xfrm>
          <a:prstGeom prst="rect">
            <a:avLst/>
          </a:prstGeom>
          <a:noFill/>
        </p:spPr>
      </p:pic>
      <p:pic>
        <p:nvPicPr>
          <p:cNvPr id="48" name="Picture 8" descr="Image result for security"/>
          <p:cNvPicPr>
            <a:picLocks noChangeAspect="1" noChangeArrowheads="1"/>
          </p:cNvPicPr>
          <p:nvPr/>
        </p:nvPicPr>
        <p:blipFill>
          <a:blip r:embed="rId4" cstate="print"/>
          <a:srcRect/>
          <a:stretch>
            <a:fillRect/>
          </a:stretch>
        </p:blipFill>
        <p:spPr bwMode="auto">
          <a:xfrm>
            <a:off x="2499865" y="1404973"/>
            <a:ext cx="702321" cy="560513"/>
          </a:xfrm>
          <a:prstGeom prst="rect">
            <a:avLst/>
          </a:prstGeom>
          <a:noFill/>
        </p:spPr>
      </p:pic>
      <p:pic>
        <p:nvPicPr>
          <p:cNvPr id="49" name="Picture 10" descr="Image result for managed it services"/>
          <p:cNvPicPr>
            <a:picLocks noChangeAspect="1" noChangeArrowheads="1"/>
          </p:cNvPicPr>
          <p:nvPr/>
        </p:nvPicPr>
        <p:blipFill>
          <a:blip r:embed="rId5" cstate="print"/>
          <a:srcRect/>
          <a:stretch>
            <a:fillRect/>
          </a:stretch>
        </p:blipFill>
        <p:spPr bwMode="auto">
          <a:xfrm>
            <a:off x="7656260" y="1454803"/>
            <a:ext cx="661737" cy="460853"/>
          </a:xfrm>
          <a:prstGeom prst="rect">
            <a:avLst/>
          </a:prstGeom>
          <a:noFill/>
        </p:spPr>
      </p:pic>
      <p:pic>
        <p:nvPicPr>
          <p:cNvPr id="50" name="Picture 12" descr="Image result for mobile technology"/>
          <p:cNvPicPr>
            <a:picLocks noChangeAspect="1" noChangeArrowheads="1"/>
          </p:cNvPicPr>
          <p:nvPr/>
        </p:nvPicPr>
        <p:blipFill>
          <a:blip r:embed="rId6" cstate="print"/>
          <a:srcRect/>
          <a:stretch>
            <a:fillRect/>
          </a:stretch>
        </p:blipFill>
        <p:spPr bwMode="auto">
          <a:xfrm>
            <a:off x="6049503" y="1417719"/>
            <a:ext cx="451185" cy="535020"/>
          </a:xfrm>
          <a:prstGeom prst="rect">
            <a:avLst/>
          </a:prstGeom>
          <a:noFill/>
        </p:spPr>
      </p:pic>
      <p:sp>
        <p:nvSpPr>
          <p:cNvPr id="51" name="TextBox 50"/>
          <p:cNvSpPr txBox="1"/>
          <p:nvPr/>
        </p:nvSpPr>
        <p:spPr>
          <a:xfrm>
            <a:off x="613198" y="2117671"/>
            <a:ext cx="1055077" cy="239644"/>
          </a:xfrm>
          <a:prstGeom prst="rect">
            <a:avLst/>
          </a:prstGeom>
          <a:noFill/>
        </p:spPr>
        <p:txBody>
          <a:bodyPr wrap="square" lIns="69668" tIns="34835" rIns="69668" bIns="34835" rtlCol="0">
            <a:spAutoFit/>
          </a:bodyPr>
          <a:lstStyle/>
          <a:p>
            <a:pPr algn="ctr"/>
            <a:r>
              <a:rPr lang="en-US" sz="1100" b="1" dirty="0">
                <a:solidFill>
                  <a:srgbClr val="595959"/>
                </a:solidFill>
                <a:latin typeface="Arial" pitchFamily="34" charset="0"/>
                <a:cs typeface="Arial" pitchFamily="34" charset="0"/>
              </a:rPr>
              <a:t>CLOUD</a:t>
            </a:r>
          </a:p>
        </p:txBody>
      </p:sp>
      <p:sp>
        <p:nvSpPr>
          <p:cNvPr id="52" name="TextBox 51"/>
          <p:cNvSpPr txBox="1"/>
          <p:nvPr/>
        </p:nvSpPr>
        <p:spPr>
          <a:xfrm>
            <a:off x="2168769" y="2117671"/>
            <a:ext cx="1055077" cy="239644"/>
          </a:xfrm>
          <a:prstGeom prst="rect">
            <a:avLst/>
          </a:prstGeom>
          <a:noFill/>
        </p:spPr>
        <p:txBody>
          <a:bodyPr wrap="square" lIns="69668" tIns="34835" rIns="69668" bIns="34835" rtlCol="0">
            <a:spAutoFit/>
          </a:bodyPr>
          <a:lstStyle/>
          <a:p>
            <a:pPr algn="ctr"/>
            <a:r>
              <a:rPr lang="en-US" sz="1100" b="1" dirty="0">
                <a:solidFill>
                  <a:srgbClr val="595959"/>
                </a:solidFill>
                <a:latin typeface="Arial" pitchFamily="34" charset="0"/>
                <a:cs typeface="Arial" pitchFamily="34" charset="0"/>
              </a:rPr>
              <a:t>SECURITY</a:t>
            </a:r>
          </a:p>
        </p:txBody>
      </p:sp>
      <p:sp>
        <p:nvSpPr>
          <p:cNvPr id="53" name="TextBox 52"/>
          <p:cNvSpPr txBox="1"/>
          <p:nvPr/>
        </p:nvSpPr>
        <p:spPr>
          <a:xfrm>
            <a:off x="4035522" y="2117671"/>
            <a:ext cx="1055077" cy="239627"/>
          </a:xfrm>
          <a:prstGeom prst="rect">
            <a:avLst/>
          </a:prstGeom>
          <a:noFill/>
        </p:spPr>
        <p:txBody>
          <a:bodyPr wrap="square" lIns="69668" tIns="34835" rIns="69668" bIns="34835" rtlCol="0">
            <a:spAutoFit/>
          </a:bodyPr>
          <a:lstStyle/>
          <a:p>
            <a:pPr algn="ctr"/>
            <a:r>
              <a:rPr lang="en-US" sz="1100" b="1" dirty="0">
                <a:solidFill>
                  <a:srgbClr val="595959"/>
                </a:solidFill>
                <a:latin typeface="Arial" pitchFamily="34" charset="0"/>
                <a:cs typeface="Arial" pitchFamily="34" charset="0"/>
              </a:rPr>
              <a:t>IoT </a:t>
            </a:r>
          </a:p>
        </p:txBody>
      </p:sp>
      <p:sp>
        <p:nvSpPr>
          <p:cNvPr id="54" name="TextBox 53"/>
          <p:cNvSpPr txBox="1"/>
          <p:nvPr/>
        </p:nvSpPr>
        <p:spPr>
          <a:xfrm>
            <a:off x="5747557" y="2117671"/>
            <a:ext cx="1055077" cy="239644"/>
          </a:xfrm>
          <a:prstGeom prst="rect">
            <a:avLst/>
          </a:prstGeom>
          <a:noFill/>
        </p:spPr>
        <p:txBody>
          <a:bodyPr wrap="square" lIns="69668" tIns="34835" rIns="69668" bIns="34835" rtlCol="0">
            <a:spAutoFit/>
          </a:bodyPr>
          <a:lstStyle/>
          <a:p>
            <a:pPr algn="ctr"/>
            <a:r>
              <a:rPr lang="en-US" sz="1100" b="1" dirty="0">
                <a:solidFill>
                  <a:srgbClr val="595959"/>
                </a:solidFill>
                <a:latin typeface="Arial" pitchFamily="34" charset="0"/>
                <a:cs typeface="Arial" pitchFamily="34" charset="0"/>
              </a:rPr>
              <a:t>MOBILE </a:t>
            </a:r>
          </a:p>
        </p:txBody>
      </p:sp>
      <p:sp>
        <p:nvSpPr>
          <p:cNvPr id="55" name="TextBox 54"/>
          <p:cNvSpPr txBox="1"/>
          <p:nvPr/>
        </p:nvSpPr>
        <p:spPr>
          <a:xfrm>
            <a:off x="7205112" y="2117671"/>
            <a:ext cx="1564033" cy="408905"/>
          </a:xfrm>
          <a:prstGeom prst="rect">
            <a:avLst/>
          </a:prstGeom>
          <a:noFill/>
        </p:spPr>
        <p:txBody>
          <a:bodyPr wrap="square" lIns="69668" tIns="34835" rIns="69668" bIns="34835" rtlCol="0">
            <a:spAutoFit/>
          </a:bodyPr>
          <a:lstStyle/>
          <a:p>
            <a:pPr algn="ctr"/>
            <a:r>
              <a:rPr lang="en-US" sz="1100" b="1" dirty="0">
                <a:solidFill>
                  <a:srgbClr val="595959"/>
                </a:solidFill>
                <a:latin typeface="Arial" pitchFamily="34" charset="0"/>
                <a:cs typeface="Arial" pitchFamily="34" charset="0"/>
              </a:rPr>
              <a:t>REMOTE MANAGED SERVICES </a:t>
            </a:r>
          </a:p>
        </p:txBody>
      </p:sp>
      <p:sp>
        <p:nvSpPr>
          <p:cNvPr id="56" name="TextBox 55"/>
          <p:cNvSpPr txBox="1"/>
          <p:nvPr/>
        </p:nvSpPr>
        <p:spPr>
          <a:xfrm>
            <a:off x="3776460" y="2601163"/>
            <a:ext cx="1573200" cy="2088000"/>
          </a:xfrm>
          <a:prstGeom prst="rect">
            <a:avLst/>
          </a:prstGeom>
          <a:solidFill>
            <a:srgbClr val="B3A3C8">
              <a:alpha val="50000"/>
            </a:srgbClr>
          </a:solidFill>
        </p:spPr>
        <p:txBody>
          <a:bodyPr wrap="square" lIns="36000" tIns="36000" rIns="36000" bIns="34835" rtlCol="0">
            <a:noAutofit/>
          </a:bodyPr>
          <a:lstStyle/>
          <a:p>
            <a:pPr marL="0" lvl="1">
              <a:lnSpc>
                <a:spcPct val="90000"/>
              </a:lnSpc>
              <a:spcBef>
                <a:spcPts val="400"/>
              </a:spcBef>
            </a:pPr>
            <a:r>
              <a:rPr lang="en-IN" sz="1100" dirty="0">
                <a:solidFill>
                  <a:srgbClr val="595959"/>
                </a:solidFill>
                <a:latin typeface="Trebuchet MS" pitchFamily="34" charset="0"/>
              </a:rPr>
              <a:t>Enable transformation to a connected workplace and connected devices</a:t>
            </a:r>
          </a:p>
          <a:p>
            <a:pPr marL="108000" lvl="1" indent="-108000">
              <a:lnSpc>
                <a:spcPct val="90000"/>
              </a:lnSpc>
              <a:spcBef>
                <a:spcPts val="400"/>
              </a:spcBef>
              <a:buFont typeface="Arial" pitchFamily="34" charset="0"/>
              <a:buChar char="•"/>
            </a:pPr>
            <a:r>
              <a:rPr lang="en-IN" sz="1100" dirty="0">
                <a:solidFill>
                  <a:srgbClr val="595959"/>
                </a:solidFill>
                <a:latin typeface="Trebuchet MS" pitchFamily="34" charset="0"/>
              </a:rPr>
              <a:t>‘Sify Wifi Services</a:t>
            </a:r>
          </a:p>
          <a:p>
            <a:pPr marL="108000" lvl="1" indent="-108000">
              <a:lnSpc>
                <a:spcPct val="90000"/>
              </a:lnSpc>
              <a:spcBef>
                <a:spcPts val="400"/>
              </a:spcBef>
              <a:buFont typeface="Arial" pitchFamily="34" charset="0"/>
              <a:buChar char="•"/>
            </a:pPr>
            <a:r>
              <a:rPr lang="en-IN" sz="1100" dirty="0">
                <a:solidFill>
                  <a:srgbClr val="595959"/>
                </a:solidFill>
                <a:latin typeface="Trebuchet MS" pitchFamily="34" charset="0"/>
              </a:rPr>
              <a:t> Sify IoT services with Aeries</a:t>
            </a:r>
          </a:p>
          <a:p>
            <a:pPr marL="108000" lvl="1" indent="-108000">
              <a:lnSpc>
                <a:spcPct val="90000"/>
              </a:lnSpc>
              <a:spcBef>
                <a:spcPts val="400"/>
              </a:spcBef>
              <a:buFont typeface="Arial" pitchFamily="34" charset="0"/>
              <a:buChar char="•"/>
            </a:pPr>
            <a:r>
              <a:rPr lang="en-IN" sz="1100" dirty="0">
                <a:solidFill>
                  <a:srgbClr val="595959"/>
                </a:solidFill>
                <a:latin typeface="Trebuchet MS" pitchFamily="34" charset="0"/>
              </a:rPr>
              <a:t> Oracle MCS (Mobile Cloud Service)</a:t>
            </a:r>
          </a:p>
        </p:txBody>
      </p:sp>
      <p:sp>
        <p:nvSpPr>
          <p:cNvPr id="57" name="TextBox 56"/>
          <p:cNvSpPr txBox="1"/>
          <p:nvPr/>
        </p:nvSpPr>
        <p:spPr>
          <a:xfrm>
            <a:off x="354136" y="2601163"/>
            <a:ext cx="1573200" cy="2088000"/>
          </a:xfrm>
          <a:prstGeom prst="rect">
            <a:avLst/>
          </a:prstGeom>
          <a:solidFill>
            <a:srgbClr val="8FB4E0">
              <a:alpha val="50000"/>
            </a:srgbClr>
          </a:solidFill>
        </p:spPr>
        <p:txBody>
          <a:bodyPr wrap="square" lIns="36000" tIns="36000" rIns="36000" bIns="34835" rtlCol="0">
            <a:noAutofit/>
          </a:bodyPr>
          <a:lstStyle/>
          <a:p>
            <a:pPr marL="0" lvl="1">
              <a:lnSpc>
                <a:spcPct val="90000"/>
              </a:lnSpc>
              <a:spcBef>
                <a:spcPts val="400"/>
              </a:spcBef>
            </a:pPr>
            <a:r>
              <a:rPr lang="en-US" sz="1100" dirty="0">
                <a:solidFill>
                  <a:srgbClr val="595959"/>
                </a:solidFill>
                <a:latin typeface="Trebuchet MS" pitchFamily="34" charset="0"/>
              </a:rPr>
              <a:t>Simplified ERP solution with intuitive User Interface</a:t>
            </a:r>
          </a:p>
          <a:p>
            <a:pPr marL="0" lvl="1">
              <a:lnSpc>
                <a:spcPct val="90000"/>
              </a:lnSpc>
              <a:spcBef>
                <a:spcPts val="400"/>
              </a:spcBef>
            </a:pPr>
            <a:r>
              <a:rPr lang="en-US" sz="1100" dirty="0">
                <a:solidFill>
                  <a:srgbClr val="595959"/>
                </a:solidFill>
                <a:latin typeface="Trebuchet MS" pitchFamily="34" charset="0"/>
              </a:rPr>
              <a:t>On-premise or hosted private Cloud infrastructure</a:t>
            </a:r>
          </a:p>
          <a:p>
            <a:pPr marL="108000" lvl="1" indent="-108000">
              <a:lnSpc>
                <a:spcPct val="90000"/>
              </a:lnSpc>
              <a:spcBef>
                <a:spcPts val="200"/>
              </a:spcBef>
              <a:buFont typeface="Arial" pitchFamily="34" charset="0"/>
              <a:buChar char="•"/>
            </a:pPr>
            <a:r>
              <a:rPr lang="en-US" sz="1100" dirty="0">
                <a:solidFill>
                  <a:srgbClr val="595959"/>
                </a:solidFill>
                <a:latin typeface="Trebuchet MS" pitchFamily="34" charset="0"/>
              </a:rPr>
              <a:t>Sify cloudinfinit</a:t>
            </a:r>
          </a:p>
          <a:p>
            <a:pPr marL="108000" lvl="1" indent="-108000">
              <a:lnSpc>
                <a:spcPct val="90000"/>
              </a:lnSpc>
              <a:spcBef>
                <a:spcPts val="200"/>
              </a:spcBef>
              <a:buFont typeface="Arial" pitchFamily="34" charset="0"/>
              <a:buChar char="•"/>
            </a:pPr>
            <a:r>
              <a:rPr lang="en-US" sz="1100" dirty="0">
                <a:solidFill>
                  <a:srgbClr val="595959"/>
                </a:solidFill>
                <a:latin typeface="Trebuchet MS" pitchFamily="34" charset="0"/>
              </a:rPr>
              <a:t>Sify Global Cloud Connect </a:t>
            </a:r>
          </a:p>
          <a:p>
            <a:pPr marL="108000" lvl="1" indent="-108000">
              <a:lnSpc>
                <a:spcPct val="90000"/>
              </a:lnSpc>
              <a:spcBef>
                <a:spcPts val="200"/>
              </a:spcBef>
              <a:buFont typeface="Arial" pitchFamily="34" charset="0"/>
              <a:buChar char="•"/>
            </a:pPr>
            <a:r>
              <a:rPr lang="en-US" sz="1100" dirty="0">
                <a:solidFill>
                  <a:srgbClr val="595959"/>
                </a:solidFill>
                <a:latin typeface="Trebuchet MS" pitchFamily="34" charset="0"/>
              </a:rPr>
              <a:t>AWS, Azure Stack (Partnership with Akamai, SAP, Oracle &amp; Microsoft)</a:t>
            </a:r>
          </a:p>
        </p:txBody>
      </p:sp>
      <p:sp>
        <p:nvSpPr>
          <p:cNvPr id="58" name="TextBox 57"/>
          <p:cNvSpPr txBox="1"/>
          <p:nvPr/>
        </p:nvSpPr>
        <p:spPr>
          <a:xfrm>
            <a:off x="2065298" y="2601163"/>
            <a:ext cx="1571454" cy="2087463"/>
          </a:xfrm>
          <a:prstGeom prst="rect">
            <a:avLst/>
          </a:prstGeom>
          <a:solidFill>
            <a:srgbClr val="E7B8B7">
              <a:alpha val="50000"/>
            </a:srgbClr>
          </a:solidFill>
        </p:spPr>
        <p:txBody>
          <a:bodyPr wrap="square" lIns="36000" tIns="36000" rIns="36000" bIns="34835" rtlCol="0">
            <a:noAutofit/>
          </a:bodyPr>
          <a:lstStyle/>
          <a:p>
            <a:pPr marL="0" lvl="1">
              <a:lnSpc>
                <a:spcPct val="90000"/>
              </a:lnSpc>
              <a:spcBef>
                <a:spcPts val="400"/>
              </a:spcBef>
            </a:pPr>
            <a:r>
              <a:rPr lang="en-IN" sz="1100" dirty="0">
                <a:solidFill>
                  <a:srgbClr val="595959"/>
                </a:solidFill>
                <a:latin typeface="Trebuchet MS" pitchFamily="34" charset="0"/>
              </a:rPr>
              <a:t>Protection against data breaches, hacks and leakages, phishing</a:t>
            </a:r>
          </a:p>
          <a:p>
            <a:pPr marL="0" lvl="1">
              <a:lnSpc>
                <a:spcPct val="90000"/>
              </a:lnSpc>
              <a:spcBef>
                <a:spcPts val="400"/>
              </a:spcBef>
            </a:pPr>
            <a:r>
              <a:rPr lang="en-IN" sz="1100" dirty="0">
                <a:solidFill>
                  <a:srgbClr val="595959"/>
                </a:solidFill>
                <a:latin typeface="Trebuchet MS" pitchFamily="34" charset="0"/>
              </a:rPr>
              <a:t>Proactive incident management and response through-</a:t>
            </a:r>
          </a:p>
          <a:p>
            <a:pPr marL="108000" lvl="1" indent="-108000">
              <a:lnSpc>
                <a:spcPct val="90000"/>
              </a:lnSpc>
              <a:spcBef>
                <a:spcPts val="200"/>
              </a:spcBef>
              <a:buFont typeface="Arial" pitchFamily="34" charset="0"/>
              <a:buChar char="•"/>
            </a:pPr>
            <a:r>
              <a:rPr lang="en-IN" sz="1100" dirty="0">
                <a:solidFill>
                  <a:srgbClr val="595959"/>
                </a:solidFill>
                <a:latin typeface="Trebuchet MS" pitchFamily="34" charset="0"/>
              </a:rPr>
              <a:t>DDOS</a:t>
            </a:r>
          </a:p>
          <a:p>
            <a:pPr marL="108000" lvl="1" indent="-108000">
              <a:lnSpc>
                <a:spcPct val="90000"/>
              </a:lnSpc>
              <a:spcBef>
                <a:spcPts val="200"/>
              </a:spcBef>
              <a:buFont typeface="Arial" pitchFamily="34" charset="0"/>
              <a:buChar char="•"/>
            </a:pPr>
            <a:r>
              <a:rPr lang="en-IN" sz="1100" dirty="0">
                <a:solidFill>
                  <a:srgbClr val="595959"/>
                </a:solidFill>
                <a:latin typeface="Trebuchet MS" pitchFamily="34" charset="0"/>
              </a:rPr>
              <a:t>SOC</a:t>
            </a:r>
          </a:p>
          <a:p>
            <a:pPr marL="108000" lvl="1" indent="-108000">
              <a:lnSpc>
                <a:spcPct val="90000"/>
              </a:lnSpc>
              <a:spcBef>
                <a:spcPts val="200"/>
              </a:spcBef>
              <a:buFont typeface="Arial" pitchFamily="34" charset="0"/>
              <a:buChar char="•"/>
            </a:pPr>
            <a:r>
              <a:rPr lang="en-IN" sz="1100" dirty="0">
                <a:solidFill>
                  <a:srgbClr val="595959"/>
                </a:solidFill>
                <a:latin typeface="Trebuchet MS" pitchFamily="34" charset="0"/>
              </a:rPr>
              <a:t>Security Managed Services</a:t>
            </a:r>
          </a:p>
          <a:p>
            <a:pPr marL="108000" lvl="1" indent="-108000">
              <a:lnSpc>
                <a:spcPct val="90000"/>
              </a:lnSpc>
              <a:spcBef>
                <a:spcPts val="200"/>
              </a:spcBef>
              <a:buFont typeface="Arial" pitchFamily="34" charset="0"/>
              <a:buChar char="•"/>
            </a:pPr>
            <a:r>
              <a:rPr lang="en-IN" sz="1100" dirty="0">
                <a:solidFill>
                  <a:srgbClr val="595959"/>
                </a:solidFill>
                <a:latin typeface="Trebuchet MS" pitchFamily="34" charset="0"/>
              </a:rPr>
              <a:t> APT</a:t>
            </a:r>
          </a:p>
          <a:p>
            <a:pPr marL="108000" lvl="1" indent="-108000">
              <a:lnSpc>
                <a:spcPct val="90000"/>
              </a:lnSpc>
              <a:spcBef>
                <a:spcPts val="200"/>
              </a:spcBef>
              <a:buFont typeface="Arial" pitchFamily="34" charset="0"/>
              <a:buChar char="•"/>
            </a:pPr>
            <a:r>
              <a:rPr lang="en-IN" sz="1100" dirty="0">
                <a:solidFill>
                  <a:srgbClr val="595959"/>
                </a:solidFill>
                <a:latin typeface="Trebuchet MS" pitchFamily="34" charset="0"/>
              </a:rPr>
              <a:t> SIEM</a:t>
            </a:r>
          </a:p>
        </p:txBody>
      </p:sp>
      <p:sp>
        <p:nvSpPr>
          <p:cNvPr id="59" name="TextBox 58"/>
          <p:cNvSpPr txBox="1"/>
          <p:nvPr/>
        </p:nvSpPr>
        <p:spPr>
          <a:xfrm>
            <a:off x="5488495" y="2601162"/>
            <a:ext cx="1573200" cy="2088000"/>
          </a:xfrm>
          <a:prstGeom prst="rect">
            <a:avLst/>
          </a:prstGeom>
          <a:solidFill>
            <a:srgbClr val="FDD5B4">
              <a:alpha val="50000"/>
            </a:srgbClr>
          </a:solidFill>
        </p:spPr>
        <p:txBody>
          <a:bodyPr wrap="square" lIns="36000" tIns="36000" rIns="36000" bIns="34835" rtlCol="0">
            <a:noAutofit/>
          </a:bodyPr>
          <a:lstStyle/>
          <a:p>
            <a:pPr marL="0" lvl="1">
              <a:lnSpc>
                <a:spcPct val="90000"/>
              </a:lnSpc>
              <a:spcBef>
                <a:spcPts val="400"/>
              </a:spcBef>
            </a:pPr>
            <a:r>
              <a:rPr lang="en-IN" sz="1100" dirty="0">
                <a:solidFill>
                  <a:srgbClr val="595959"/>
                </a:solidFill>
                <a:latin typeface="Trebuchet MS" pitchFamily="34" charset="0"/>
              </a:rPr>
              <a:t>Enable development of Mobile solutions through-</a:t>
            </a:r>
          </a:p>
          <a:p>
            <a:pPr marL="108000" lvl="1" indent="-108000">
              <a:lnSpc>
                <a:spcPct val="90000"/>
              </a:lnSpc>
              <a:spcBef>
                <a:spcPts val="400"/>
              </a:spcBef>
              <a:buFont typeface="Arial" pitchFamily="34" charset="0"/>
              <a:buChar char="•"/>
            </a:pPr>
            <a:r>
              <a:rPr lang="en-IN" sz="1100" dirty="0">
                <a:solidFill>
                  <a:srgbClr val="595959"/>
                </a:solidFill>
                <a:latin typeface="Trebuchet MS" pitchFamily="34" charset="0"/>
              </a:rPr>
              <a:t>Managed WiFi</a:t>
            </a:r>
          </a:p>
          <a:p>
            <a:pPr marL="108000" lvl="1" indent="-108000">
              <a:lnSpc>
                <a:spcPct val="90000"/>
              </a:lnSpc>
              <a:spcBef>
                <a:spcPts val="400"/>
              </a:spcBef>
              <a:buFont typeface="Arial" pitchFamily="34" charset="0"/>
              <a:buChar char="•"/>
            </a:pPr>
            <a:r>
              <a:rPr lang="en-IN" sz="1100" dirty="0">
                <a:solidFill>
                  <a:srgbClr val="595959"/>
                </a:solidFill>
                <a:latin typeface="Trebuchet MS" pitchFamily="34" charset="0"/>
              </a:rPr>
              <a:t>Managed Network</a:t>
            </a:r>
          </a:p>
          <a:p>
            <a:pPr marL="108000" lvl="1" indent="-108000">
              <a:lnSpc>
                <a:spcPct val="90000"/>
              </a:lnSpc>
              <a:spcBef>
                <a:spcPts val="400"/>
              </a:spcBef>
              <a:buFont typeface="Arial" pitchFamily="34" charset="0"/>
              <a:buChar char="•"/>
            </a:pPr>
            <a:r>
              <a:rPr lang="en-IN" sz="1100" dirty="0">
                <a:solidFill>
                  <a:srgbClr val="595959"/>
                </a:solidFill>
                <a:latin typeface="Trebuchet MS" pitchFamily="34" charset="0"/>
              </a:rPr>
              <a:t>Sify MPLS</a:t>
            </a:r>
          </a:p>
          <a:p>
            <a:pPr marL="108000" lvl="1" indent="-108000">
              <a:lnSpc>
                <a:spcPct val="90000"/>
              </a:lnSpc>
              <a:spcBef>
                <a:spcPts val="400"/>
              </a:spcBef>
              <a:buFont typeface="Arial" pitchFamily="34" charset="0"/>
              <a:buChar char="•"/>
            </a:pPr>
            <a:r>
              <a:rPr lang="en-IN" sz="1100" dirty="0">
                <a:solidFill>
                  <a:srgbClr val="595959"/>
                </a:solidFill>
                <a:latin typeface="Trebuchet MS" pitchFamily="34" charset="0"/>
              </a:rPr>
              <a:t>Ethernet</a:t>
            </a:r>
          </a:p>
          <a:p>
            <a:pPr marL="108000" lvl="1" indent="-108000">
              <a:lnSpc>
                <a:spcPct val="90000"/>
              </a:lnSpc>
              <a:spcBef>
                <a:spcPts val="400"/>
              </a:spcBef>
              <a:buFont typeface="Arial" pitchFamily="34" charset="0"/>
              <a:buChar char="•"/>
            </a:pPr>
            <a:endParaRPr lang="en-IN" sz="1100" dirty="0">
              <a:solidFill>
                <a:srgbClr val="595959"/>
              </a:solidFill>
              <a:latin typeface="Trebuchet MS" pitchFamily="34" charset="0"/>
            </a:endParaRPr>
          </a:p>
        </p:txBody>
      </p:sp>
      <p:sp>
        <p:nvSpPr>
          <p:cNvPr id="60" name="TextBox 59"/>
          <p:cNvSpPr txBox="1"/>
          <p:nvPr/>
        </p:nvSpPr>
        <p:spPr>
          <a:xfrm>
            <a:off x="7200528" y="2601162"/>
            <a:ext cx="1573200" cy="2088000"/>
          </a:xfrm>
          <a:prstGeom prst="rect">
            <a:avLst/>
          </a:prstGeom>
          <a:solidFill>
            <a:schemeClr val="accent5">
              <a:alpha val="50000"/>
            </a:schemeClr>
          </a:solidFill>
        </p:spPr>
        <p:txBody>
          <a:bodyPr wrap="square" lIns="36000" tIns="36000" rIns="36000" bIns="34835" rtlCol="0">
            <a:noAutofit/>
          </a:bodyPr>
          <a:lstStyle/>
          <a:p>
            <a:pPr marL="108000" lvl="1" indent="-108000">
              <a:lnSpc>
                <a:spcPct val="90000"/>
              </a:lnSpc>
              <a:spcBef>
                <a:spcPts val="400"/>
              </a:spcBef>
              <a:buFont typeface="Arial" pitchFamily="34" charset="0"/>
              <a:buChar char="•"/>
            </a:pPr>
            <a:r>
              <a:rPr lang="en-IN" sz="1100" dirty="0">
                <a:solidFill>
                  <a:srgbClr val="595959"/>
                </a:solidFill>
                <a:latin typeface="Trebuchet MS" pitchFamily="34" charset="0"/>
              </a:rPr>
              <a:t>Sify Managed Services – reduce IT hosting costs</a:t>
            </a:r>
          </a:p>
          <a:p>
            <a:pPr marL="108000" lvl="1" indent="-108000">
              <a:lnSpc>
                <a:spcPct val="90000"/>
              </a:lnSpc>
              <a:spcBef>
                <a:spcPts val="400"/>
              </a:spcBef>
              <a:buFont typeface="Arial" pitchFamily="34" charset="0"/>
              <a:buChar char="•"/>
            </a:pPr>
            <a:r>
              <a:rPr lang="en-IN" sz="1100" dirty="0">
                <a:solidFill>
                  <a:srgbClr val="595959"/>
                </a:solidFill>
                <a:latin typeface="Trebuchet MS" pitchFamily="34" charset="0"/>
              </a:rPr>
              <a:t>Migrating workloads to fully managed private and public cloud infrastructure</a:t>
            </a:r>
          </a:p>
          <a:p>
            <a:pPr marL="108000" lvl="1" indent="-108000">
              <a:lnSpc>
                <a:spcPct val="90000"/>
              </a:lnSpc>
              <a:spcBef>
                <a:spcPts val="400"/>
              </a:spcBef>
              <a:buFont typeface="Arial" pitchFamily="34" charset="0"/>
              <a:buChar char="•"/>
            </a:pPr>
            <a:r>
              <a:rPr lang="en-IN" sz="1100" dirty="0">
                <a:solidFill>
                  <a:srgbClr val="595959"/>
                </a:solidFill>
                <a:latin typeface="Trebuchet MS" pitchFamily="34" charset="0"/>
              </a:rPr>
              <a:t>Sify Managed Services</a:t>
            </a:r>
          </a:p>
        </p:txBody>
      </p:sp>
      <p:cxnSp>
        <p:nvCxnSpPr>
          <p:cNvPr id="61" name="Straight Connector 60"/>
          <p:cNvCxnSpPr/>
          <p:nvPr/>
        </p:nvCxnSpPr>
        <p:spPr>
          <a:xfrm>
            <a:off x="354136" y="2515240"/>
            <a:ext cx="1573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064425" y="2515240"/>
            <a:ext cx="1573200" cy="0"/>
          </a:xfrm>
          <a:prstGeom prst="line">
            <a:avLst/>
          </a:prstGeom>
          <a:ln w="28575">
            <a:solidFill>
              <a:srgbClr val="E7B8B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86988" y="2515240"/>
            <a:ext cx="1573200" cy="0"/>
          </a:xfrm>
          <a:prstGeom prst="line">
            <a:avLst/>
          </a:prstGeom>
          <a:ln w="28575">
            <a:solidFill>
              <a:srgbClr val="B3A3C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88495" y="2515240"/>
            <a:ext cx="1573200" cy="0"/>
          </a:xfrm>
          <a:prstGeom prst="line">
            <a:avLst/>
          </a:prstGeom>
          <a:ln w="28575">
            <a:solidFill>
              <a:srgbClr val="FDD5B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200528" y="2515240"/>
            <a:ext cx="15732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EBEAD5-C8CC-41AA-B1E3-A5B441C51F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051" y="1288125"/>
            <a:ext cx="3622974" cy="3493768"/>
          </a:xfrm>
          <a:prstGeom prst="rect">
            <a:avLst/>
          </a:prstGeom>
        </p:spPr>
      </p:pic>
      <p:sp>
        <p:nvSpPr>
          <p:cNvPr id="12" name="object 5">
            <a:extLst>
              <a:ext uri="{FF2B5EF4-FFF2-40B4-BE49-F238E27FC236}">
                <a16:creationId xmlns:a16="http://schemas.microsoft.com/office/drawing/2014/main" id="{51A44F22-7DDA-2F41-8281-17ED243A5668}"/>
              </a:ext>
            </a:extLst>
          </p:cNvPr>
          <p:cNvSpPr txBox="1"/>
          <p:nvPr/>
        </p:nvSpPr>
        <p:spPr>
          <a:xfrm>
            <a:off x="7308477" y="1059026"/>
            <a:ext cx="1329592" cy="701536"/>
          </a:xfrm>
          <a:prstGeom prst="rect">
            <a:avLst/>
          </a:prstGeom>
        </p:spPr>
        <p:txBody>
          <a:bodyPr vert="horz" wrap="square" lIns="0" tIns="34351"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677" marR="3871">
              <a:lnSpc>
                <a:spcPts val="1280"/>
              </a:lnSpc>
              <a:spcBef>
                <a:spcPts val="271"/>
              </a:spcBef>
            </a:pPr>
            <a:r>
              <a:rPr sz="1100" spc="-34" dirty="0">
                <a:solidFill>
                  <a:schemeClr val="tx1">
                    <a:lumMod val="65000"/>
                    <a:lumOff val="35000"/>
                  </a:schemeClr>
                </a:solidFill>
                <a:latin typeface="Trebuchet MS" panose="020B0603020202020204" pitchFamily="34" charset="0"/>
                <a:cs typeface="Arial"/>
              </a:rPr>
              <a:t>Systems </a:t>
            </a:r>
            <a:r>
              <a:rPr sz="1100" spc="-53" dirty="0">
                <a:solidFill>
                  <a:schemeClr val="tx1">
                    <a:lumMod val="65000"/>
                    <a:lumOff val="35000"/>
                  </a:schemeClr>
                </a:solidFill>
                <a:latin typeface="Trebuchet MS" panose="020B0603020202020204" pitchFamily="34" charset="0"/>
                <a:cs typeface="Arial"/>
              </a:rPr>
              <a:t>are </a:t>
            </a:r>
            <a:r>
              <a:rPr sz="1100" spc="-27" dirty="0">
                <a:solidFill>
                  <a:schemeClr val="tx1">
                    <a:lumMod val="65000"/>
                    <a:lumOff val="35000"/>
                  </a:schemeClr>
                </a:solidFill>
                <a:latin typeface="Trebuchet MS" panose="020B0603020202020204" pitchFamily="34" charset="0"/>
                <a:cs typeface="Arial"/>
              </a:rPr>
              <a:t>owned </a:t>
            </a:r>
            <a:r>
              <a:rPr sz="1100" spc="-30" dirty="0">
                <a:solidFill>
                  <a:schemeClr val="tx1">
                    <a:lumMod val="65000"/>
                    <a:lumOff val="35000"/>
                  </a:schemeClr>
                </a:solidFill>
                <a:latin typeface="Trebuchet MS" panose="020B0603020202020204" pitchFamily="34" charset="0"/>
                <a:cs typeface="Arial"/>
              </a:rPr>
              <a:t>by  </a:t>
            </a:r>
            <a:r>
              <a:rPr sz="1100" spc="-34" dirty="0">
                <a:solidFill>
                  <a:schemeClr val="tx1">
                    <a:lumMod val="65000"/>
                    <a:lumOff val="35000"/>
                  </a:schemeClr>
                </a:solidFill>
                <a:latin typeface="Trebuchet MS" panose="020B0603020202020204" pitchFamily="34" charset="0"/>
                <a:cs typeface="Arial"/>
              </a:rPr>
              <a:t>the client and </a:t>
            </a:r>
            <a:r>
              <a:rPr sz="1100" spc="-46" dirty="0">
                <a:solidFill>
                  <a:schemeClr val="tx1">
                    <a:lumMod val="65000"/>
                    <a:lumOff val="35000"/>
                  </a:schemeClr>
                </a:solidFill>
                <a:latin typeface="Trebuchet MS" panose="020B0603020202020204" pitchFamily="34" charset="0"/>
                <a:cs typeface="Arial"/>
              </a:rPr>
              <a:t>annuity  </a:t>
            </a:r>
            <a:r>
              <a:rPr sz="1100" spc="-27" dirty="0">
                <a:solidFill>
                  <a:schemeClr val="tx1">
                    <a:lumMod val="65000"/>
                    <a:lumOff val="35000"/>
                  </a:schemeClr>
                </a:solidFill>
                <a:latin typeface="Trebuchet MS" panose="020B0603020202020204" pitchFamily="34" charset="0"/>
                <a:cs typeface="Arial"/>
              </a:rPr>
              <a:t>based </a:t>
            </a:r>
            <a:r>
              <a:rPr sz="1100" spc="-34" dirty="0">
                <a:solidFill>
                  <a:schemeClr val="tx1">
                    <a:lumMod val="65000"/>
                    <a:lumOff val="35000"/>
                  </a:schemeClr>
                </a:solidFill>
                <a:latin typeface="Trebuchet MS" panose="020B0603020202020204" pitchFamily="34" charset="0"/>
                <a:cs typeface="Arial"/>
              </a:rPr>
              <a:t>payout </a:t>
            </a:r>
            <a:r>
              <a:rPr sz="1100" spc="-42" dirty="0">
                <a:solidFill>
                  <a:schemeClr val="tx1">
                    <a:lumMod val="65000"/>
                    <a:lumOff val="35000"/>
                  </a:schemeClr>
                </a:solidFill>
                <a:latin typeface="Trebuchet MS" panose="020B0603020202020204" pitchFamily="34" charset="0"/>
                <a:cs typeface="Arial"/>
              </a:rPr>
              <a:t>for  </a:t>
            </a:r>
            <a:r>
              <a:rPr sz="1100" spc="-38" dirty="0">
                <a:solidFill>
                  <a:schemeClr val="tx1">
                    <a:lumMod val="65000"/>
                    <a:lumOff val="35000"/>
                  </a:schemeClr>
                </a:solidFill>
                <a:latin typeface="Trebuchet MS" panose="020B0603020202020204" pitchFamily="34" charset="0"/>
                <a:cs typeface="Arial"/>
              </a:rPr>
              <a:t>services</a:t>
            </a:r>
            <a:endParaRPr sz="1100" dirty="0">
              <a:solidFill>
                <a:schemeClr val="tx1">
                  <a:lumMod val="65000"/>
                  <a:lumOff val="35000"/>
                </a:schemeClr>
              </a:solidFill>
              <a:latin typeface="Trebuchet MS" panose="020B0603020202020204" pitchFamily="34" charset="0"/>
              <a:cs typeface="Arial"/>
            </a:endParaRPr>
          </a:p>
        </p:txBody>
      </p:sp>
      <p:sp>
        <p:nvSpPr>
          <p:cNvPr id="13" name="object 6">
            <a:extLst>
              <a:ext uri="{FF2B5EF4-FFF2-40B4-BE49-F238E27FC236}">
                <a16:creationId xmlns:a16="http://schemas.microsoft.com/office/drawing/2014/main" id="{8FB665BD-3ABE-6346-A665-1007DA3E5684}"/>
              </a:ext>
            </a:extLst>
          </p:cNvPr>
          <p:cNvSpPr txBox="1"/>
          <p:nvPr/>
        </p:nvSpPr>
        <p:spPr>
          <a:xfrm>
            <a:off x="7511425" y="3582960"/>
            <a:ext cx="1126644" cy="868248"/>
          </a:xfrm>
          <a:prstGeom prst="rect">
            <a:avLst/>
          </a:prstGeom>
        </p:spPr>
        <p:txBody>
          <a:bodyPr vert="horz" wrap="square" lIns="0" tIns="34351"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677" marR="3871">
              <a:lnSpc>
                <a:spcPts val="1280"/>
              </a:lnSpc>
              <a:spcBef>
                <a:spcPts val="271"/>
              </a:spcBef>
            </a:pPr>
            <a:r>
              <a:rPr sz="1100" spc="-34" dirty="0">
                <a:solidFill>
                  <a:schemeClr val="tx1">
                    <a:lumMod val="65000"/>
                    <a:lumOff val="35000"/>
                  </a:schemeClr>
                </a:solidFill>
                <a:latin typeface="Trebuchet MS" panose="020B0603020202020204" pitchFamily="34" charset="0"/>
                <a:cs typeface="Arial"/>
              </a:rPr>
              <a:t>No upfront  </a:t>
            </a:r>
            <a:r>
              <a:rPr sz="1100" spc="-38" dirty="0">
                <a:solidFill>
                  <a:schemeClr val="tx1">
                    <a:lumMod val="65000"/>
                    <a:lumOff val="35000"/>
                  </a:schemeClr>
                </a:solidFill>
                <a:latin typeface="Trebuchet MS" panose="020B0603020202020204" pitchFamily="34" charset="0"/>
                <a:cs typeface="Arial"/>
              </a:rPr>
              <a:t>investment </a:t>
            </a:r>
            <a:r>
              <a:rPr sz="1100" spc="-30" dirty="0">
                <a:solidFill>
                  <a:schemeClr val="tx1">
                    <a:lumMod val="65000"/>
                    <a:lumOff val="35000"/>
                  </a:schemeClr>
                </a:solidFill>
                <a:latin typeface="Trebuchet MS" panose="020B0603020202020204" pitchFamily="34" charset="0"/>
                <a:cs typeface="Arial"/>
              </a:rPr>
              <a:t>by  </a:t>
            </a:r>
            <a:r>
              <a:rPr sz="1100" spc="-34" dirty="0">
                <a:solidFill>
                  <a:schemeClr val="tx1">
                    <a:lumMod val="65000"/>
                    <a:lumOff val="35000"/>
                  </a:schemeClr>
                </a:solidFill>
                <a:latin typeface="Trebuchet MS" panose="020B0603020202020204" pitchFamily="34" charset="0"/>
                <a:cs typeface="Arial"/>
              </a:rPr>
              <a:t>client and payout  </a:t>
            </a:r>
            <a:r>
              <a:rPr sz="1100" spc="-42" dirty="0">
                <a:solidFill>
                  <a:schemeClr val="tx1">
                    <a:lumMod val="65000"/>
                    <a:lumOff val="35000"/>
                  </a:schemeClr>
                </a:solidFill>
                <a:latin typeface="Trebuchet MS" panose="020B0603020202020204" pitchFamily="34" charset="0"/>
                <a:cs typeface="Arial"/>
              </a:rPr>
              <a:t>is </a:t>
            </a:r>
            <a:r>
              <a:rPr sz="1100" spc="-27" dirty="0">
                <a:solidFill>
                  <a:schemeClr val="tx1">
                    <a:lumMod val="65000"/>
                    <a:lumOff val="35000"/>
                  </a:schemeClr>
                </a:solidFill>
                <a:latin typeface="Trebuchet MS" panose="020B0603020202020204" pitchFamily="34" charset="0"/>
                <a:cs typeface="Arial"/>
              </a:rPr>
              <a:t>based </a:t>
            </a:r>
            <a:r>
              <a:rPr sz="1100" spc="-30" dirty="0">
                <a:solidFill>
                  <a:schemeClr val="tx1">
                    <a:lumMod val="65000"/>
                    <a:lumOff val="35000"/>
                  </a:schemeClr>
                </a:solidFill>
                <a:latin typeface="Trebuchet MS" panose="020B0603020202020204" pitchFamily="34" charset="0"/>
                <a:cs typeface="Arial"/>
              </a:rPr>
              <a:t>on  </a:t>
            </a:r>
            <a:r>
              <a:rPr sz="1100" spc="-27" dirty="0">
                <a:solidFill>
                  <a:schemeClr val="tx1">
                    <a:lumMod val="65000"/>
                    <a:lumOff val="35000"/>
                  </a:schemeClr>
                </a:solidFill>
                <a:latin typeface="Trebuchet MS" panose="020B0603020202020204" pitchFamily="34" charset="0"/>
                <a:cs typeface="Arial"/>
              </a:rPr>
              <a:t>consumption</a:t>
            </a:r>
            <a:endParaRPr sz="1100" dirty="0">
              <a:solidFill>
                <a:schemeClr val="tx1">
                  <a:lumMod val="65000"/>
                  <a:lumOff val="35000"/>
                </a:schemeClr>
              </a:solidFill>
              <a:latin typeface="Trebuchet MS" panose="020B0603020202020204" pitchFamily="34" charset="0"/>
              <a:cs typeface="Arial"/>
            </a:endParaRPr>
          </a:p>
        </p:txBody>
      </p:sp>
      <p:sp>
        <p:nvSpPr>
          <p:cNvPr id="14" name="object 7">
            <a:extLst>
              <a:ext uri="{FF2B5EF4-FFF2-40B4-BE49-F238E27FC236}">
                <a16:creationId xmlns:a16="http://schemas.microsoft.com/office/drawing/2014/main" id="{A3F8184D-F048-7D41-8C12-A6400FA26E10}"/>
              </a:ext>
            </a:extLst>
          </p:cNvPr>
          <p:cNvSpPr txBox="1"/>
          <p:nvPr/>
        </p:nvSpPr>
        <p:spPr>
          <a:xfrm>
            <a:off x="3251200" y="3905659"/>
            <a:ext cx="1973052" cy="868248"/>
          </a:xfrm>
          <a:prstGeom prst="rect">
            <a:avLst/>
          </a:prstGeom>
        </p:spPr>
        <p:txBody>
          <a:bodyPr vert="horz" wrap="square" lIns="0" tIns="34351"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0135" marR="3871" indent="-140790" algn="r">
              <a:lnSpc>
                <a:spcPts val="1280"/>
              </a:lnSpc>
              <a:spcBef>
                <a:spcPts val="271"/>
              </a:spcBef>
            </a:pPr>
            <a:r>
              <a:rPr sz="1100" spc="-30" dirty="0">
                <a:solidFill>
                  <a:schemeClr val="tx1">
                    <a:lumMod val="65000"/>
                    <a:lumOff val="35000"/>
                  </a:schemeClr>
                </a:solidFill>
                <a:latin typeface="Trebuchet MS" panose="020B0603020202020204" pitchFamily="34" charset="0"/>
                <a:cs typeface="Arial"/>
              </a:rPr>
              <a:t>Reduced</a:t>
            </a:r>
            <a:r>
              <a:rPr sz="1100" spc="-38" dirty="0">
                <a:solidFill>
                  <a:schemeClr val="tx1">
                    <a:lumMod val="65000"/>
                    <a:lumOff val="35000"/>
                  </a:schemeClr>
                </a:solidFill>
                <a:latin typeface="Trebuchet MS" panose="020B0603020202020204" pitchFamily="34" charset="0"/>
                <a:cs typeface="Arial"/>
              </a:rPr>
              <a:t> </a:t>
            </a:r>
            <a:r>
              <a:rPr sz="1100" spc="-34" dirty="0">
                <a:solidFill>
                  <a:schemeClr val="tx1">
                    <a:lumMod val="65000"/>
                    <a:lumOff val="35000"/>
                  </a:schemeClr>
                </a:solidFill>
                <a:latin typeface="Trebuchet MS" panose="020B0603020202020204" pitchFamily="34" charset="0"/>
                <a:cs typeface="Arial"/>
              </a:rPr>
              <a:t>upfront </a:t>
            </a:r>
            <a:r>
              <a:rPr sz="1100" spc="-23" dirty="0">
                <a:solidFill>
                  <a:schemeClr val="tx1">
                    <a:lumMod val="65000"/>
                    <a:lumOff val="35000"/>
                  </a:schemeClr>
                </a:solidFill>
                <a:latin typeface="Trebuchet MS" panose="020B0603020202020204" pitchFamily="34" charset="0"/>
                <a:cs typeface="Arial"/>
              </a:rPr>
              <a:t> </a:t>
            </a:r>
            <a:r>
              <a:rPr sz="1100" spc="-38" dirty="0">
                <a:solidFill>
                  <a:schemeClr val="tx1">
                    <a:lumMod val="65000"/>
                    <a:lumOff val="35000"/>
                  </a:schemeClr>
                </a:solidFill>
                <a:latin typeface="Trebuchet MS" panose="020B0603020202020204" pitchFamily="34" charset="0"/>
                <a:cs typeface="Arial"/>
              </a:rPr>
              <a:t>investment </a:t>
            </a:r>
            <a:r>
              <a:rPr sz="1100" spc="-42" dirty="0">
                <a:solidFill>
                  <a:schemeClr val="tx1">
                    <a:lumMod val="65000"/>
                    <a:lumOff val="35000"/>
                  </a:schemeClr>
                </a:solidFill>
                <a:latin typeface="Trebuchet MS" panose="020B0603020202020204" pitchFamily="34" charset="0"/>
                <a:cs typeface="Arial"/>
              </a:rPr>
              <a:t>as</a:t>
            </a:r>
            <a:r>
              <a:rPr sz="1100" spc="-19" dirty="0">
                <a:solidFill>
                  <a:schemeClr val="tx1">
                    <a:lumMod val="65000"/>
                    <a:lumOff val="35000"/>
                  </a:schemeClr>
                </a:solidFill>
                <a:latin typeface="Trebuchet MS" panose="020B0603020202020204" pitchFamily="34" charset="0"/>
                <a:cs typeface="Arial"/>
              </a:rPr>
              <a:t> </a:t>
            </a:r>
            <a:r>
              <a:rPr sz="1100" spc="-34" dirty="0">
                <a:solidFill>
                  <a:schemeClr val="tx1">
                    <a:lumMod val="65000"/>
                    <a:lumOff val="35000"/>
                  </a:schemeClr>
                </a:solidFill>
                <a:latin typeface="Trebuchet MS" panose="020B0603020202020204" pitchFamily="34" charset="0"/>
                <a:cs typeface="Arial"/>
              </a:rPr>
              <a:t>client</a:t>
            </a:r>
            <a:r>
              <a:rPr lang="en-IN" sz="1100" spc="-34" dirty="0">
                <a:solidFill>
                  <a:schemeClr val="tx1">
                    <a:lumMod val="65000"/>
                    <a:lumOff val="35000"/>
                  </a:schemeClr>
                </a:solidFill>
                <a:latin typeface="Trebuchet MS" panose="020B0603020202020204" pitchFamily="34" charset="0"/>
                <a:cs typeface="Arial"/>
              </a:rPr>
              <a:t> </a:t>
            </a:r>
            <a:r>
              <a:rPr sz="1100" spc="-27" dirty="0">
                <a:solidFill>
                  <a:schemeClr val="tx1">
                    <a:lumMod val="65000"/>
                    <a:lumOff val="35000"/>
                  </a:schemeClr>
                </a:solidFill>
                <a:latin typeface="Trebuchet MS" panose="020B0603020202020204" pitchFamily="34" charset="0"/>
                <a:cs typeface="Arial"/>
              </a:rPr>
              <a:t>subscribes</a:t>
            </a:r>
            <a:r>
              <a:rPr sz="1100" spc="-42" dirty="0">
                <a:solidFill>
                  <a:schemeClr val="tx1">
                    <a:lumMod val="65000"/>
                    <a:lumOff val="35000"/>
                  </a:schemeClr>
                </a:solidFill>
                <a:latin typeface="Trebuchet MS" panose="020B0603020202020204" pitchFamily="34" charset="0"/>
                <a:cs typeface="Arial"/>
              </a:rPr>
              <a:t> </a:t>
            </a:r>
            <a:r>
              <a:rPr sz="1100" spc="-23" dirty="0">
                <a:solidFill>
                  <a:schemeClr val="tx1">
                    <a:lumMod val="65000"/>
                    <a:lumOff val="35000"/>
                  </a:schemeClr>
                </a:solidFill>
                <a:latin typeface="Trebuchet MS" panose="020B0603020202020204" pitchFamily="34" charset="0"/>
                <a:cs typeface="Arial"/>
              </a:rPr>
              <a:t>to </a:t>
            </a:r>
            <a:r>
              <a:rPr sz="1100" spc="-15" dirty="0">
                <a:solidFill>
                  <a:schemeClr val="tx1">
                    <a:lumMod val="65000"/>
                    <a:lumOff val="35000"/>
                  </a:schemeClr>
                </a:solidFill>
                <a:latin typeface="Trebuchet MS" panose="020B0603020202020204" pitchFamily="34" charset="0"/>
                <a:cs typeface="Arial"/>
              </a:rPr>
              <a:t> </a:t>
            </a:r>
            <a:r>
              <a:rPr sz="1100" spc="-38" dirty="0">
                <a:solidFill>
                  <a:schemeClr val="tx1">
                    <a:lumMod val="65000"/>
                    <a:lumOff val="35000"/>
                  </a:schemeClr>
                </a:solidFill>
                <a:latin typeface="Trebuchet MS" panose="020B0603020202020204" pitchFamily="34" charset="0"/>
                <a:cs typeface="Arial"/>
              </a:rPr>
              <a:t>infrastructure</a:t>
            </a:r>
            <a:r>
              <a:rPr sz="1100" spc="-30" dirty="0">
                <a:solidFill>
                  <a:schemeClr val="tx1">
                    <a:lumMod val="65000"/>
                    <a:lumOff val="35000"/>
                  </a:schemeClr>
                </a:solidFill>
                <a:latin typeface="Trebuchet MS" panose="020B0603020202020204" pitchFamily="34" charset="0"/>
                <a:cs typeface="Arial"/>
              </a:rPr>
              <a:t> </a:t>
            </a:r>
            <a:r>
              <a:rPr sz="1100" spc="-27" dirty="0">
                <a:solidFill>
                  <a:schemeClr val="tx1">
                    <a:lumMod val="65000"/>
                    <a:lumOff val="35000"/>
                  </a:schemeClr>
                </a:solidFill>
                <a:latin typeface="Trebuchet MS" panose="020B0603020202020204" pitchFamily="34" charset="0"/>
                <a:cs typeface="Arial"/>
              </a:rPr>
              <a:t>owned</a:t>
            </a:r>
            <a:r>
              <a:rPr sz="1100" spc="-30" dirty="0">
                <a:solidFill>
                  <a:schemeClr val="tx1">
                    <a:lumMod val="65000"/>
                    <a:lumOff val="35000"/>
                  </a:schemeClr>
                </a:solidFill>
                <a:latin typeface="Trebuchet MS" panose="020B0603020202020204" pitchFamily="34" charset="0"/>
                <a:cs typeface="Arial"/>
              </a:rPr>
              <a:t> by </a:t>
            </a:r>
            <a:r>
              <a:rPr sz="1100" spc="-19" dirty="0">
                <a:solidFill>
                  <a:schemeClr val="tx1">
                    <a:lumMod val="65000"/>
                    <a:lumOff val="35000"/>
                  </a:schemeClr>
                </a:solidFill>
                <a:latin typeface="Trebuchet MS" panose="020B0603020202020204" pitchFamily="34" charset="0"/>
                <a:cs typeface="Arial"/>
              </a:rPr>
              <a:t> </a:t>
            </a:r>
            <a:r>
              <a:rPr sz="1100" spc="-50" dirty="0">
                <a:solidFill>
                  <a:schemeClr val="tx1">
                    <a:lumMod val="65000"/>
                    <a:lumOff val="35000"/>
                  </a:schemeClr>
                </a:solidFill>
                <a:latin typeface="Trebuchet MS" panose="020B0603020202020204" pitchFamily="34" charset="0"/>
                <a:cs typeface="Arial"/>
              </a:rPr>
              <a:t>Sify </a:t>
            </a:r>
            <a:r>
              <a:rPr sz="1100" spc="-42" dirty="0">
                <a:solidFill>
                  <a:schemeClr val="tx1">
                    <a:lumMod val="65000"/>
                    <a:lumOff val="35000"/>
                  </a:schemeClr>
                </a:solidFill>
                <a:latin typeface="Trebuchet MS" panose="020B0603020202020204" pitchFamily="34" charset="0"/>
                <a:cs typeface="Arial"/>
              </a:rPr>
              <a:t>as </a:t>
            </a:r>
            <a:r>
              <a:rPr sz="1100" spc="-61" dirty="0">
                <a:solidFill>
                  <a:schemeClr val="tx1">
                    <a:lumMod val="65000"/>
                    <a:lumOff val="35000"/>
                  </a:schemeClr>
                </a:solidFill>
                <a:latin typeface="Trebuchet MS" panose="020B0603020202020204" pitchFamily="34" charset="0"/>
                <a:cs typeface="Arial"/>
              </a:rPr>
              <a:t>a </a:t>
            </a:r>
            <a:r>
              <a:rPr sz="1100" spc="-38" dirty="0">
                <a:solidFill>
                  <a:schemeClr val="tx1">
                    <a:lumMod val="65000"/>
                    <a:lumOff val="35000"/>
                  </a:schemeClr>
                </a:solidFill>
                <a:latin typeface="Trebuchet MS" panose="020B0603020202020204" pitchFamily="34" charset="0"/>
                <a:cs typeface="Arial"/>
              </a:rPr>
              <a:t>part</a:t>
            </a:r>
            <a:r>
              <a:rPr sz="1100" spc="114" dirty="0">
                <a:solidFill>
                  <a:schemeClr val="tx1">
                    <a:lumMod val="65000"/>
                    <a:lumOff val="35000"/>
                  </a:schemeClr>
                </a:solidFill>
                <a:latin typeface="Trebuchet MS" panose="020B0603020202020204" pitchFamily="34" charset="0"/>
                <a:cs typeface="Arial"/>
              </a:rPr>
              <a:t> </a:t>
            </a:r>
            <a:r>
              <a:rPr sz="1100" spc="-30" dirty="0">
                <a:solidFill>
                  <a:schemeClr val="tx1">
                    <a:lumMod val="65000"/>
                    <a:lumOff val="35000"/>
                  </a:schemeClr>
                </a:solidFill>
                <a:latin typeface="Trebuchet MS" panose="020B0603020202020204" pitchFamily="34" charset="0"/>
                <a:cs typeface="Arial"/>
              </a:rPr>
              <a:t>of</a:t>
            </a:r>
            <a:r>
              <a:rPr sz="1100" spc="-11" dirty="0">
                <a:solidFill>
                  <a:schemeClr val="tx1">
                    <a:lumMod val="65000"/>
                    <a:lumOff val="35000"/>
                  </a:schemeClr>
                </a:solidFill>
                <a:latin typeface="Trebuchet MS" panose="020B0603020202020204" pitchFamily="34" charset="0"/>
                <a:cs typeface="Arial"/>
              </a:rPr>
              <a:t> </a:t>
            </a:r>
            <a:r>
              <a:rPr sz="1100" spc="-46" dirty="0">
                <a:solidFill>
                  <a:schemeClr val="tx1">
                    <a:lumMod val="65000"/>
                    <a:lumOff val="35000"/>
                  </a:schemeClr>
                </a:solidFill>
                <a:latin typeface="Trebuchet MS" panose="020B0603020202020204" pitchFamily="34" charset="0"/>
                <a:cs typeface="Arial"/>
              </a:rPr>
              <a:t>their </a:t>
            </a:r>
            <a:r>
              <a:rPr sz="1100" spc="-34" dirty="0">
                <a:solidFill>
                  <a:schemeClr val="tx1">
                    <a:lumMod val="65000"/>
                    <a:lumOff val="35000"/>
                  </a:schemeClr>
                </a:solidFill>
                <a:latin typeface="Trebuchet MS" panose="020B0603020202020204" pitchFamily="34" charset="0"/>
                <a:cs typeface="Arial"/>
              </a:rPr>
              <a:t> </a:t>
            </a:r>
            <a:r>
              <a:rPr sz="1100" spc="-53" dirty="0">
                <a:solidFill>
                  <a:schemeClr val="tx1">
                    <a:lumMod val="65000"/>
                    <a:lumOff val="35000"/>
                  </a:schemeClr>
                </a:solidFill>
                <a:latin typeface="Trebuchet MS" panose="020B0603020202020204" pitchFamily="34" charset="0"/>
                <a:cs typeface="Arial"/>
              </a:rPr>
              <a:t>overall</a:t>
            </a:r>
            <a:r>
              <a:rPr sz="1100" spc="-57" dirty="0">
                <a:solidFill>
                  <a:schemeClr val="tx1">
                    <a:lumMod val="65000"/>
                    <a:lumOff val="35000"/>
                  </a:schemeClr>
                </a:solidFill>
                <a:latin typeface="Trebuchet MS" panose="020B0603020202020204" pitchFamily="34" charset="0"/>
                <a:cs typeface="Arial"/>
              </a:rPr>
              <a:t> </a:t>
            </a:r>
            <a:r>
              <a:rPr sz="1100" spc="-38" dirty="0">
                <a:solidFill>
                  <a:schemeClr val="tx1">
                    <a:lumMod val="65000"/>
                    <a:lumOff val="35000"/>
                  </a:schemeClr>
                </a:solidFill>
                <a:latin typeface="Trebuchet MS" panose="020B0603020202020204" pitchFamily="34" charset="0"/>
                <a:cs typeface="Arial"/>
              </a:rPr>
              <a:t>infrastructure</a:t>
            </a:r>
            <a:r>
              <a:rPr lang="en-IN" sz="1100" spc="-38" dirty="0">
                <a:solidFill>
                  <a:schemeClr val="tx1">
                    <a:lumMod val="65000"/>
                    <a:lumOff val="35000"/>
                  </a:schemeClr>
                </a:solidFill>
                <a:latin typeface="Trebuchet MS" panose="020B0603020202020204" pitchFamily="34" charset="0"/>
                <a:cs typeface="Arial"/>
              </a:rPr>
              <a:t> </a:t>
            </a:r>
            <a:r>
              <a:rPr sz="1100" spc="-42" dirty="0">
                <a:solidFill>
                  <a:schemeClr val="tx1">
                    <a:lumMod val="65000"/>
                    <a:lumOff val="35000"/>
                  </a:schemeClr>
                </a:solidFill>
                <a:latin typeface="Trebuchet MS" panose="020B0603020202020204" pitchFamily="34" charset="0"/>
                <a:cs typeface="Arial"/>
              </a:rPr>
              <a:t>requirement</a:t>
            </a:r>
            <a:endParaRPr sz="1100" dirty="0">
              <a:solidFill>
                <a:schemeClr val="tx1">
                  <a:lumMod val="65000"/>
                  <a:lumOff val="35000"/>
                </a:schemeClr>
              </a:solidFill>
              <a:latin typeface="Trebuchet MS" panose="020B0603020202020204" pitchFamily="34" charset="0"/>
              <a:cs typeface="Arial"/>
            </a:endParaRPr>
          </a:p>
        </p:txBody>
      </p:sp>
      <p:sp>
        <p:nvSpPr>
          <p:cNvPr id="15" name="object 8">
            <a:extLst>
              <a:ext uri="{FF2B5EF4-FFF2-40B4-BE49-F238E27FC236}">
                <a16:creationId xmlns:a16="http://schemas.microsoft.com/office/drawing/2014/main" id="{14384170-5BEC-BF4A-A3F0-33F263F16160}"/>
              </a:ext>
            </a:extLst>
          </p:cNvPr>
          <p:cNvSpPr txBox="1"/>
          <p:nvPr/>
        </p:nvSpPr>
        <p:spPr>
          <a:xfrm>
            <a:off x="3399691" y="1403018"/>
            <a:ext cx="1335821" cy="868248"/>
          </a:xfrm>
          <a:prstGeom prst="rect">
            <a:avLst/>
          </a:prstGeom>
        </p:spPr>
        <p:txBody>
          <a:bodyPr vert="horz" wrap="square" lIns="0" tIns="34351"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677" marR="3871" indent="171752" algn="r">
              <a:lnSpc>
                <a:spcPts val="1280"/>
              </a:lnSpc>
              <a:spcBef>
                <a:spcPts val="271"/>
              </a:spcBef>
            </a:pPr>
            <a:r>
              <a:rPr sz="1100" spc="-42" dirty="0">
                <a:solidFill>
                  <a:schemeClr val="tx1">
                    <a:lumMod val="65000"/>
                    <a:lumOff val="35000"/>
                  </a:schemeClr>
                </a:solidFill>
                <a:latin typeface="Trebuchet MS" panose="020B0603020202020204" pitchFamily="34" charset="0"/>
                <a:cs typeface="Arial"/>
              </a:rPr>
              <a:t>Client</a:t>
            </a:r>
            <a:r>
              <a:rPr sz="1100" spc="-19" dirty="0">
                <a:solidFill>
                  <a:schemeClr val="tx1">
                    <a:lumMod val="65000"/>
                    <a:lumOff val="35000"/>
                  </a:schemeClr>
                </a:solidFill>
                <a:latin typeface="Trebuchet MS" panose="020B0603020202020204" pitchFamily="34" charset="0"/>
                <a:cs typeface="Arial"/>
              </a:rPr>
              <a:t> </a:t>
            </a:r>
            <a:r>
              <a:rPr sz="1100" spc="-38" dirty="0">
                <a:solidFill>
                  <a:schemeClr val="tx1">
                    <a:lumMod val="65000"/>
                    <a:lumOff val="35000"/>
                  </a:schemeClr>
                </a:solidFill>
                <a:latin typeface="Trebuchet MS" panose="020B0603020202020204" pitchFamily="34" charset="0"/>
                <a:cs typeface="Arial"/>
              </a:rPr>
              <a:t>engagement</a:t>
            </a:r>
            <a:r>
              <a:rPr sz="1100" spc="-19" dirty="0">
                <a:solidFill>
                  <a:schemeClr val="tx1">
                    <a:lumMod val="65000"/>
                    <a:lumOff val="35000"/>
                  </a:schemeClr>
                </a:solidFill>
                <a:latin typeface="Trebuchet MS" panose="020B0603020202020204" pitchFamily="34" charset="0"/>
                <a:cs typeface="Arial"/>
              </a:rPr>
              <a:t> </a:t>
            </a:r>
            <a:r>
              <a:rPr sz="1100" spc="-42" dirty="0">
                <a:solidFill>
                  <a:schemeClr val="tx1">
                    <a:lumMod val="65000"/>
                    <a:lumOff val="35000"/>
                  </a:schemeClr>
                </a:solidFill>
                <a:latin typeface="Trebuchet MS" panose="020B0603020202020204" pitchFamily="34" charset="0"/>
                <a:cs typeface="Arial"/>
              </a:rPr>
              <a:t>is </a:t>
            </a:r>
            <a:r>
              <a:rPr sz="1100" spc="-30" dirty="0">
                <a:solidFill>
                  <a:schemeClr val="tx1">
                    <a:lumMod val="65000"/>
                    <a:lumOff val="35000"/>
                  </a:schemeClr>
                </a:solidFill>
                <a:latin typeface="Trebuchet MS" panose="020B0603020202020204" pitchFamily="34" charset="0"/>
                <a:cs typeface="Arial"/>
              </a:rPr>
              <a:t> </a:t>
            </a:r>
            <a:r>
              <a:rPr sz="1100" spc="-27" dirty="0">
                <a:solidFill>
                  <a:schemeClr val="tx1">
                    <a:lumMod val="65000"/>
                    <a:lumOff val="35000"/>
                  </a:schemeClr>
                </a:solidFill>
                <a:latin typeface="Trebuchet MS" panose="020B0603020202020204" pitchFamily="34" charset="0"/>
                <a:cs typeface="Arial"/>
              </a:rPr>
              <a:t>based</a:t>
            </a:r>
            <a:r>
              <a:rPr sz="1100" spc="-23" dirty="0">
                <a:solidFill>
                  <a:schemeClr val="tx1">
                    <a:lumMod val="65000"/>
                    <a:lumOff val="35000"/>
                  </a:schemeClr>
                </a:solidFill>
                <a:latin typeface="Trebuchet MS" panose="020B0603020202020204" pitchFamily="34" charset="0"/>
                <a:cs typeface="Arial"/>
              </a:rPr>
              <a:t> </a:t>
            </a:r>
            <a:r>
              <a:rPr sz="1100" spc="-30" dirty="0">
                <a:solidFill>
                  <a:schemeClr val="tx1">
                    <a:lumMod val="65000"/>
                    <a:lumOff val="35000"/>
                  </a:schemeClr>
                </a:solidFill>
                <a:latin typeface="Trebuchet MS" panose="020B0603020202020204" pitchFamily="34" charset="0"/>
                <a:cs typeface="Arial"/>
              </a:rPr>
              <a:t>on</a:t>
            </a:r>
            <a:r>
              <a:rPr sz="1100" spc="-23" dirty="0">
                <a:solidFill>
                  <a:schemeClr val="tx1">
                    <a:lumMod val="65000"/>
                    <a:lumOff val="35000"/>
                  </a:schemeClr>
                </a:solidFill>
                <a:latin typeface="Trebuchet MS" panose="020B0603020202020204" pitchFamily="34" charset="0"/>
                <a:cs typeface="Arial"/>
              </a:rPr>
              <a:t> </a:t>
            </a:r>
            <a:r>
              <a:rPr sz="1100" spc="-34" dirty="0">
                <a:solidFill>
                  <a:schemeClr val="tx1">
                    <a:lumMod val="65000"/>
                    <a:lumOff val="35000"/>
                  </a:schemeClr>
                </a:solidFill>
                <a:latin typeface="Trebuchet MS" panose="020B0603020202020204" pitchFamily="34" charset="0"/>
                <a:cs typeface="Arial"/>
              </a:rPr>
              <a:t>defined </a:t>
            </a:r>
            <a:r>
              <a:rPr sz="1100" spc="-19" dirty="0">
                <a:solidFill>
                  <a:schemeClr val="tx1">
                    <a:lumMod val="65000"/>
                    <a:lumOff val="35000"/>
                  </a:schemeClr>
                </a:solidFill>
                <a:latin typeface="Trebuchet MS" panose="020B0603020202020204" pitchFamily="34" charset="0"/>
                <a:cs typeface="Arial"/>
              </a:rPr>
              <a:t> </a:t>
            </a:r>
            <a:r>
              <a:rPr sz="1100" spc="-30" dirty="0">
                <a:solidFill>
                  <a:schemeClr val="tx1">
                    <a:lumMod val="65000"/>
                    <a:lumOff val="35000"/>
                  </a:schemeClr>
                </a:solidFill>
                <a:latin typeface="Trebuchet MS" panose="020B0603020202020204" pitchFamily="34" charset="0"/>
                <a:cs typeface="Arial"/>
              </a:rPr>
              <a:t>business</a:t>
            </a:r>
            <a:r>
              <a:rPr sz="1100" spc="-72" dirty="0">
                <a:solidFill>
                  <a:schemeClr val="tx1">
                    <a:lumMod val="65000"/>
                    <a:lumOff val="35000"/>
                  </a:schemeClr>
                </a:solidFill>
                <a:latin typeface="Trebuchet MS" panose="020B0603020202020204" pitchFamily="34" charset="0"/>
                <a:cs typeface="Arial"/>
              </a:rPr>
              <a:t> </a:t>
            </a:r>
            <a:r>
              <a:rPr sz="1100" spc="-23" dirty="0">
                <a:solidFill>
                  <a:schemeClr val="tx1">
                    <a:lumMod val="65000"/>
                    <a:lumOff val="35000"/>
                  </a:schemeClr>
                </a:solidFill>
                <a:latin typeface="Trebuchet MS" panose="020B0603020202020204" pitchFamily="34" charset="0"/>
                <a:cs typeface="Arial"/>
              </a:rPr>
              <a:t>outcome </a:t>
            </a:r>
            <a:r>
              <a:rPr sz="1100" spc="-15" dirty="0">
                <a:solidFill>
                  <a:schemeClr val="tx1">
                    <a:lumMod val="65000"/>
                    <a:lumOff val="35000"/>
                  </a:schemeClr>
                </a:solidFill>
                <a:latin typeface="Trebuchet MS" panose="020B0603020202020204" pitchFamily="34" charset="0"/>
                <a:cs typeface="Arial"/>
              </a:rPr>
              <a:t> </a:t>
            </a:r>
            <a:r>
              <a:rPr sz="1100" spc="-38" dirty="0">
                <a:solidFill>
                  <a:schemeClr val="tx1">
                    <a:lumMod val="65000"/>
                    <a:lumOff val="35000"/>
                  </a:schemeClr>
                </a:solidFill>
                <a:latin typeface="Trebuchet MS" panose="020B0603020202020204" pitchFamily="34" charset="0"/>
                <a:cs typeface="Arial"/>
              </a:rPr>
              <a:t>generated</a:t>
            </a:r>
            <a:r>
              <a:rPr sz="1100" spc="-27" dirty="0">
                <a:solidFill>
                  <a:schemeClr val="tx1">
                    <a:lumMod val="65000"/>
                    <a:lumOff val="35000"/>
                  </a:schemeClr>
                </a:solidFill>
                <a:latin typeface="Trebuchet MS" panose="020B0603020202020204" pitchFamily="34" charset="0"/>
                <a:cs typeface="Arial"/>
              </a:rPr>
              <a:t> </a:t>
            </a:r>
            <a:r>
              <a:rPr sz="1100" spc="-30" dirty="0">
                <a:solidFill>
                  <a:schemeClr val="tx1">
                    <a:lumMod val="65000"/>
                    <a:lumOff val="35000"/>
                  </a:schemeClr>
                </a:solidFill>
                <a:latin typeface="Trebuchet MS" panose="020B0603020202020204" pitchFamily="34" charset="0"/>
                <a:cs typeface="Arial"/>
              </a:rPr>
              <a:t>by</a:t>
            </a:r>
            <a:r>
              <a:rPr sz="1100" spc="-27" dirty="0">
                <a:solidFill>
                  <a:schemeClr val="tx1">
                    <a:lumMod val="65000"/>
                    <a:lumOff val="35000"/>
                  </a:schemeClr>
                </a:solidFill>
                <a:latin typeface="Trebuchet MS" panose="020B0603020202020204" pitchFamily="34" charset="0"/>
                <a:cs typeface="Arial"/>
              </a:rPr>
              <a:t> </a:t>
            </a:r>
            <a:r>
              <a:rPr sz="1100" spc="-107" dirty="0">
                <a:solidFill>
                  <a:schemeClr val="tx1">
                    <a:lumMod val="65000"/>
                    <a:lumOff val="35000"/>
                  </a:schemeClr>
                </a:solidFill>
                <a:latin typeface="Trebuchet MS" panose="020B0603020202020204" pitchFamily="34" charset="0"/>
                <a:cs typeface="Arial"/>
              </a:rPr>
              <a:t>IT </a:t>
            </a:r>
            <a:r>
              <a:rPr sz="1100" spc="-69" dirty="0">
                <a:solidFill>
                  <a:schemeClr val="tx1">
                    <a:lumMod val="65000"/>
                    <a:lumOff val="35000"/>
                  </a:schemeClr>
                </a:solidFill>
                <a:latin typeface="Trebuchet MS" panose="020B0603020202020204" pitchFamily="34" charset="0"/>
                <a:cs typeface="Arial"/>
              </a:rPr>
              <a:t> </a:t>
            </a:r>
            <a:r>
              <a:rPr sz="1100" spc="-34" dirty="0">
                <a:solidFill>
                  <a:schemeClr val="tx1">
                    <a:lumMod val="65000"/>
                    <a:lumOff val="35000"/>
                  </a:schemeClr>
                </a:solidFill>
                <a:latin typeface="Trebuchet MS" panose="020B0603020202020204" pitchFamily="34" charset="0"/>
                <a:cs typeface="Arial"/>
              </a:rPr>
              <a:t>solutions and</a:t>
            </a:r>
            <a:r>
              <a:rPr sz="1100" dirty="0">
                <a:solidFill>
                  <a:schemeClr val="tx1">
                    <a:lumMod val="65000"/>
                    <a:lumOff val="35000"/>
                  </a:schemeClr>
                </a:solidFill>
                <a:latin typeface="Trebuchet MS" panose="020B0603020202020204" pitchFamily="34" charset="0"/>
                <a:cs typeface="Arial"/>
              </a:rPr>
              <a:t> </a:t>
            </a:r>
            <a:r>
              <a:rPr sz="1100" spc="-38" dirty="0">
                <a:solidFill>
                  <a:schemeClr val="tx1">
                    <a:lumMod val="65000"/>
                    <a:lumOff val="35000"/>
                  </a:schemeClr>
                </a:solidFill>
                <a:latin typeface="Trebuchet MS" panose="020B0603020202020204" pitchFamily="34" charset="0"/>
                <a:cs typeface="Arial"/>
              </a:rPr>
              <a:t>services</a:t>
            </a:r>
            <a:endParaRPr sz="1100" dirty="0">
              <a:solidFill>
                <a:schemeClr val="tx1">
                  <a:lumMod val="65000"/>
                  <a:lumOff val="35000"/>
                </a:schemeClr>
              </a:solidFill>
              <a:latin typeface="Trebuchet MS" panose="020B0603020202020204" pitchFamily="34" charset="0"/>
              <a:cs typeface="Arial"/>
            </a:endParaRPr>
          </a:p>
        </p:txBody>
      </p:sp>
      <p:sp>
        <p:nvSpPr>
          <p:cNvPr id="5" name="TextBox 4">
            <a:extLst>
              <a:ext uri="{FF2B5EF4-FFF2-40B4-BE49-F238E27FC236}">
                <a16:creationId xmlns:a16="http://schemas.microsoft.com/office/drawing/2014/main" id="{482D0B6A-90AF-4E7C-8AA4-1DE40152873D}"/>
              </a:ext>
            </a:extLst>
          </p:cNvPr>
          <p:cNvSpPr txBox="1"/>
          <p:nvPr/>
        </p:nvSpPr>
        <p:spPr>
          <a:xfrm>
            <a:off x="93522" y="601028"/>
            <a:ext cx="1079415" cy="1983914"/>
          </a:xfrm>
          <a:prstGeom prst="rect">
            <a:avLst/>
          </a:prstGeom>
          <a:noFill/>
        </p:spPr>
        <p:txBody>
          <a:bodyPr vert="vert270" wrap="square" lIns="69668" tIns="34835" rIns="69668" bIns="34835" rtlCol="0">
            <a:spAutoFit/>
          </a:bodyPr>
          <a:lstStyle/>
          <a:p>
            <a:r>
              <a:rPr lang="en-IN" sz="6100" b="1" dirty="0">
                <a:solidFill>
                  <a:srgbClr val="8FB4E0"/>
                </a:solidFill>
                <a:latin typeface="Trebuchet MS" pitchFamily="34" charset="0"/>
              </a:rPr>
              <a:t>Less</a:t>
            </a:r>
            <a:endParaRPr lang="en-IN" sz="6100" dirty="0">
              <a:solidFill>
                <a:srgbClr val="8FB4E0"/>
              </a:solidFill>
            </a:endParaRPr>
          </a:p>
        </p:txBody>
      </p:sp>
      <p:sp>
        <p:nvSpPr>
          <p:cNvPr id="6" name="TextBox 5">
            <a:extLst>
              <a:ext uri="{FF2B5EF4-FFF2-40B4-BE49-F238E27FC236}">
                <a16:creationId xmlns:a16="http://schemas.microsoft.com/office/drawing/2014/main" id="{E0CDC7C9-E4F7-4B1B-AEF1-E33A70152CDB}"/>
              </a:ext>
            </a:extLst>
          </p:cNvPr>
          <p:cNvSpPr txBox="1"/>
          <p:nvPr/>
        </p:nvSpPr>
        <p:spPr>
          <a:xfrm>
            <a:off x="928290" y="1067227"/>
            <a:ext cx="2527077" cy="1609233"/>
          </a:xfrm>
          <a:prstGeom prst="rect">
            <a:avLst/>
          </a:prstGeom>
          <a:noFill/>
        </p:spPr>
        <p:txBody>
          <a:bodyPr wrap="square" lIns="69668" tIns="34835" rIns="69668" bIns="34835" rtlCol="0">
            <a:spAutoFit/>
          </a:bodyPr>
          <a:lstStyle/>
          <a:p>
            <a:pPr>
              <a:lnSpc>
                <a:spcPts val="4038"/>
              </a:lnSpc>
            </a:pPr>
            <a:r>
              <a:rPr lang="en-IN" sz="4100" dirty="0">
                <a:solidFill>
                  <a:schemeClr val="bg1">
                    <a:lumMod val="65000"/>
                  </a:schemeClr>
                </a:solidFill>
                <a:latin typeface="Trebuchet MS" pitchFamily="34" charset="0"/>
              </a:rPr>
              <a:t>Hardware</a:t>
            </a:r>
          </a:p>
          <a:p>
            <a:pPr>
              <a:lnSpc>
                <a:spcPts val="4038"/>
              </a:lnSpc>
            </a:pPr>
            <a:r>
              <a:rPr lang="en-IN" sz="4100" dirty="0">
                <a:solidFill>
                  <a:schemeClr val="tx1">
                    <a:lumMod val="50000"/>
                    <a:lumOff val="50000"/>
                  </a:schemeClr>
                </a:solidFill>
                <a:latin typeface="Trebuchet MS" pitchFamily="34" charset="0"/>
              </a:rPr>
              <a:t>People</a:t>
            </a:r>
          </a:p>
          <a:p>
            <a:pPr>
              <a:lnSpc>
                <a:spcPts val="4038"/>
              </a:lnSpc>
            </a:pPr>
            <a:r>
              <a:rPr lang="en-IN" sz="4100" dirty="0">
                <a:solidFill>
                  <a:schemeClr val="tx1">
                    <a:lumMod val="65000"/>
                    <a:lumOff val="35000"/>
                  </a:schemeClr>
                </a:solidFill>
                <a:latin typeface="Trebuchet MS" pitchFamily="34" charset="0"/>
              </a:rPr>
              <a:t>Licenses</a:t>
            </a:r>
            <a:endParaRPr lang="en-IN" sz="4100" dirty="0">
              <a:solidFill>
                <a:schemeClr val="tx1">
                  <a:lumMod val="65000"/>
                  <a:lumOff val="35000"/>
                </a:schemeClr>
              </a:solidFill>
            </a:endParaRPr>
          </a:p>
        </p:txBody>
      </p:sp>
      <p:sp>
        <p:nvSpPr>
          <p:cNvPr id="4" name="Title 3"/>
          <p:cNvSpPr>
            <a:spLocks noGrp="1"/>
          </p:cNvSpPr>
          <p:nvPr>
            <p:ph type="ctrTitle"/>
          </p:nvPr>
        </p:nvSpPr>
        <p:spPr/>
        <p:txBody>
          <a:bodyPr/>
          <a:lstStyle/>
          <a:p>
            <a:r>
              <a:rPr lang="en-IN" dirty="0"/>
              <a:t>ENGAGEMENT MODELS</a:t>
            </a:r>
          </a:p>
        </p:txBody>
      </p:sp>
      <p:sp>
        <p:nvSpPr>
          <p:cNvPr id="2" name="Slide Number Placeholder 1">
            <a:extLst>
              <a:ext uri="{FF2B5EF4-FFF2-40B4-BE49-F238E27FC236}">
                <a16:creationId xmlns:a16="http://schemas.microsoft.com/office/drawing/2014/main" id="{CD2F2EE6-566D-4C29-936D-26F638FA2BE7}"/>
              </a:ext>
            </a:extLst>
          </p:cNvPr>
          <p:cNvSpPr>
            <a:spLocks noGrp="1"/>
          </p:cNvSpPr>
          <p:nvPr>
            <p:ph type="sldNum" sz="quarter" idx="12"/>
          </p:nvPr>
        </p:nvSpPr>
        <p:spPr/>
        <p:txBody>
          <a:bodyPr/>
          <a:lstStyle/>
          <a:p>
            <a:fld id="{00A528DF-D215-450C-9DB5-2AB96B301B6B}" type="slidenum">
              <a:rPr lang="en-US" smtClean="0"/>
              <a:pPr/>
              <a:t>24</a:t>
            </a:fld>
            <a:endParaRPr lang="en-US" dirty="0"/>
          </a:p>
        </p:txBody>
      </p:sp>
    </p:spTree>
    <p:extLst>
      <p:ext uri="{BB962C8B-B14F-4D97-AF65-F5344CB8AC3E}">
        <p14:creationId xmlns:p14="http://schemas.microsoft.com/office/powerpoint/2010/main" val="3488890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bject&#10;&#10;Description generated with high confidence">
            <a:extLst>
              <a:ext uri="{FF2B5EF4-FFF2-40B4-BE49-F238E27FC236}">
                <a16:creationId xmlns:a16="http://schemas.microsoft.com/office/drawing/2014/main" id="{8FF7643B-E82F-449F-8C8F-0F87728643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1806" y="1407297"/>
            <a:ext cx="3648229" cy="3170689"/>
          </a:xfrm>
          <a:prstGeom prst="rect">
            <a:avLst/>
          </a:prstGeom>
        </p:spPr>
      </p:pic>
      <p:sp>
        <p:nvSpPr>
          <p:cNvPr id="34" name="TextBox 33">
            <a:extLst>
              <a:ext uri="{FF2B5EF4-FFF2-40B4-BE49-F238E27FC236}">
                <a16:creationId xmlns:a16="http://schemas.microsoft.com/office/drawing/2014/main" id="{5249526A-E345-420F-B03A-165579C3AE30}"/>
              </a:ext>
            </a:extLst>
          </p:cNvPr>
          <p:cNvSpPr txBox="1"/>
          <p:nvPr/>
        </p:nvSpPr>
        <p:spPr>
          <a:xfrm>
            <a:off x="3223846" y="859790"/>
            <a:ext cx="2696308" cy="775144"/>
          </a:xfrm>
          <a:prstGeom prst="rect">
            <a:avLst/>
          </a:prstGeom>
          <a:noFill/>
          <a:ln>
            <a:noFill/>
          </a:ln>
        </p:spPr>
        <p:txBody>
          <a:bodyPr wrap="square" lIns="69658" tIns="34833" rIns="69658" bIns="34833" rtlCol="0" anchor="ctr">
            <a:noAutofit/>
          </a:bodyPr>
          <a:lstStyle/>
          <a:p>
            <a:pPr algn="ctr"/>
            <a:r>
              <a:rPr lang="en-US" sz="1500" dirty="0">
                <a:solidFill>
                  <a:schemeClr val="tx1">
                    <a:lumMod val="50000"/>
                    <a:lumOff val="50000"/>
                  </a:schemeClr>
                </a:solidFill>
                <a:latin typeface="Trebuchet MS" panose="020B0603020202020204" pitchFamily="34" charset="0"/>
              </a:rPr>
              <a:t>Model 1</a:t>
            </a:r>
          </a:p>
          <a:p>
            <a:pPr algn="ctr"/>
            <a:r>
              <a:rPr lang="en-US" b="1" dirty="0">
                <a:solidFill>
                  <a:srgbClr val="1F497D">
                    <a:lumMod val="60000"/>
                    <a:lumOff val="40000"/>
                  </a:srgbClr>
                </a:solidFill>
                <a:latin typeface="Trebuchet MS" panose="020B0603020202020204" pitchFamily="34" charset="0"/>
              </a:rPr>
              <a:t>COMPONENT ALIGNED</a:t>
            </a:r>
            <a:endParaRPr lang="en-IN" b="1" dirty="0">
              <a:solidFill>
                <a:srgbClr val="1F497D">
                  <a:lumMod val="60000"/>
                  <a:lumOff val="40000"/>
                </a:srgbClr>
              </a:solidFill>
              <a:latin typeface="Trebuchet MS" panose="020B0603020202020204" pitchFamily="34" charset="0"/>
            </a:endParaRPr>
          </a:p>
        </p:txBody>
      </p:sp>
      <p:sp>
        <p:nvSpPr>
          <p:cNvPr id="35" name="TextBox 34">
            <a:extLst>
              <a:ext uri="{FF2B5EF4-FFF2-40B4-BE49-F238E27FC236}">
                <a16:creationId xmlns:a16="http://schemas.microsoft.com/office/drawing/2014/main" id="{33E56CEE-046A-486B-9C74-C626DAFB7336}"/>
              </a:ext>
            </a:extLst>
          </p:cNvPr>
          <p:cNvSpPr txBox="1"/>
          <p:nvPr/>
        </p:nvSpPr>
        <p:spPr>
          <a:xfrm>
            <a:off x="4197066" y="1350600"/>
            <a:ext cx="1510555" cy="624728"/>
          </a:xfrm>
          <a:prstGeom prst="rect">
            <a:avLst/>
          </a:prstGeom>
          <a:noFill/>
          <a:ln>
            <a:noFill/>
          </a:ln>
        </p:spPr>
        <p:txBody>
          <a:bodyPr wrap="square" lIns="69658" tIns="34833" rIns="69658" bIns="34833" rtlCol="0" anchor="ctr">
            <a:noAutofit/>
          </a:bodyPr>
          <a:lstStyle/>
          <a:p>
            <a:pPr marL="175753" indent="-175753" algn="ctr">
              <a:buFont typeface="Arial" panose="020B0604020202020204" pitchFamily="34" charset="0"/>
              <a:buChar char="•"/>
            </a:pPr>
            <a:r>
              <a:rPr lang="en-US" sz="1200" dirty="0">
                <a:solidFill>
                  <a:schemeClr val="tx1">
                    <a:lumMod val="50000"/>
                    <a:lumOff val="50000"/>
                  </a:schemeClr>
                </a:solidFill>
                <a:latin typeface="Trebuchet MS" panose="020B0603020202020204" pitchFamily="34" charset="0"/>
              </a:rPr>
              <a:t>Per Mbps</a:t>
            </a:r>
          </a:p>
          <a:p>
            <a:pPr marL="175753" indent="-175753" algn="ctr">
              <a:buFont typeface="Arial" panose="020B0604020202020204" pitchFamily="34" charset="0"/>
              <a:buChar char="•"/>
            </a:pPr>
            <a:r>
              <a:rPr lang="en-US" sz="1200" dirty="0">
                <a:solidFill>
                  <a:schemeClr val="tx1">
                    <a:lumMod val="50000"/>
                    <a:lumOff val="50000"/>
                  </a:schemeClr>
                </a:solidFill>
                <a:latin typeface="Trebuchet MS" panose="020B0603020202020204" pitchFamily="34" charset="0"/>
              </a:rPr>
              <a:t>Per Rack</a:t>
            </a:r>
            <a:endParaRPr lang="en-IN" sz="1200" dirty="0">
              <a:solidFill>
                <a:schemeClr val="tx1">
                  <a:lumMod val="50000"/>
                  <a:lumOff val="50000"/>
                </a:schemeClr>
              </a:solidFill>
              <a:latin typeface="Trebuchet MS" panose="020B0603020202020204" pitchFamily="34" charset="0"/>
            </a:endParaRPr>
          </a:p>
        </p:txBody>
      </p:sp>
      <p:sp>
        <p:nvSpPr>
          <p:cNvPr id="36" name="TextBox 35">
            <a:extLst>
              <a:ext uri="{FF2B5EF4-FFF2-40B4-BE49-F238E27FC236}">
                <a16:creationId xmlns:a16="http://schemas.microsoft.com/office/drawing/2014/main" id="{E8852DEB-E440-4B05-9FDB-3F665ED6C2E9}"/>
              </a:ext>
            </a:extLst>
          </p:cNvPr>
          <p:cNvSpPr txBox="1"/>
          <p:nvPr/>
        </p:nvSpPr>
        <p:spPr>
          <a:xfrm>
            <a:off x="6064231" y="3496523"/>
            <a:ext cx="2212299" cy="775144"/>
          </a:xfrm>
          <a:prstGeom prst="rect">
            <a:avLst/>
          </a:prstGeom>
          <a:noFill/>
          <a:ln>
            <a:noFill/>
          </a:ln>
        </p:spPr>
        <p:txBody>
          <a:bodyPr wrap="square" lIns="69658" tIns="34833" rIns="69658" bIns="34833" rtlCol="0" anchor="ctr">
            <a:noAutofit/>
          </a:bodyPr>
          <a:lstStyle/>
          <a:p>
            <a:r>
              <a:rPr lang="en-US" sz="1500" dirty="0">
                <a:solidFill>
                  <a:schemeClr val="tx1">
                    <a:lumMod val="50000"/>
                    <a:lumOff val="50000"/>
                  </a:schemeClr>
                </a:solidFill>
                <a:latin typeface="Trebuchet MS" panose="020B0603020202020204" pitchFamily="34" charset="0"/>
              </a:rPr>
              <a:t>Model 2</a:t>
            </a:r>
          </a:p>
          <a:p>
            <a:r>
              <a:rPr lang="en-US" b="1" dirty="0">
                <a:solidFill>
                  <a:srgbClr val="735A8D"/>
                </a:solidFill>
                <a:latin typeface="Trebuchet MS" panose="020B0603020202020204" pitchFamily="34" charset="0"/>
              </a:rPr>
              <a:t>USAGE ALIGNED</a:t>
            </a:r>
            <a:endParaRPr lang="en-IN" b="1" dirty="0">
              <a:solidFill>
                <a:srgbClr val="735A8D"/>
              </a:solidFill>
              <a:latin typeface="Trebuchet MS" panose="020B0603020202020204" pitchFamily="34" charset="0"/>
            </a:endParaRPr>
          </a:p>
        </p:txBody>
      </p:sp>
      <p:sp>
        <p:nvSpPr>
          <p:cNvPr id="37" name="TextBox 36">
            <a:extLst>
              <a:ext uri="{FF2B5EF4-FFF2-40B4-BE49-F238E27FC236}">
                <a16:creationId xmlns:a16="http://schemas.microsoft.com/office/drawing/2014/main" id="{3E4589AF-80FD-4336-B5FF-0D9F26DB37A9}"/>
              </a:ext>
            </a:extLst>
          </p:cNvPr>
          <p:cNvSpPr txBox="1"/>
          <p:nvPr/>
        </p:nvSpPr>
        <p:spPr>
          <a:xfrm>
            <a:off x="6170036" y="4136331"/>
            <a:ext cx="1510555" cy="613958"/>
          </a:xfrm>
          <a:prstGeom prst="rect">
            <a:avLst/>
          </a:prstGeom>
          <a:noFill/>
          <a:ln>
            <a:noFill/>
          </a:ln>
        </p:spPr>
        <p:txBody>
          <a:bodyPr wrap="square" lIns="69658" tIns="34833" rIns="69658" bIns="34833" rtlCol="0" anchor="ctr">
            <a:noAutofit/>
          </a:bodyPr>
          <a:lstStyle/>
          <a:p>
            <a:pPr marL="175753" indent="-175753">
              <a:buFont typeface="Arial" panose="020B0604020202020204" pitchFamily="34" charset="0"/>
              <a:buChar char="•"/>
            </a:pPr>
            <a:r>
              <a:rPr lang="en-US" sz="1200" dirty="0">
                <a:solidFill>
                  <a:schemeClr val="tx1">
                    <a:lumMod val="50000"/>
                    <a:lumOff val="50000"/>
                  </a:schemeClr>
                </a:solidFill>
                <a:latin typeface="Trebuchet MS" panose="020B0603020202020204" pitchFamily="34" charset="0"/>
              </a:rPr>
              <a:t>Per vCPU</a:t>
            </a:r>
          </a:p>
          <a:p>
            <a:pPr marL="175753" indent="-175753">
              <a:buFont typeface="Arial" panose="020B0604020202020204" pitchFamily="34" charset="0"/>
              <a:buChar char="•"/>
            </a:pPr>
            <a:r>
              <a:rPr lang="en-US" sz="1200" dirty="0">
                <a:solidFill>
                  <a:schemeClr val="tx1">
                    <a:lumMod val="50000"/>
                    <a:lumOff val="50000"/>
                  </a:schemeClr>
                </a:solidFill>
                <a:latin typeface="Trebuchet MS" panose="020B0603020202020204" pitchFamily="34" charset="0"/>
              </a:rPr>
              <a:t>Per vRAM</a:t>
            </a:r>
          </a:p>
          <a:p>
            <a:pPr marL="175753" indent="-175753">
              <a:buFont typeface="Arial" panose="020B0604020202020204" pitchFamily="34" charset="0"/>
              <a:buChar char="•"/>
            </a:pPr>
            <a:r>
              <a:rPr lang="en-US" sz="1200" dirty="0">
                <a:solidFill>
                  <a:schemeClr val="tx1">
                    <a:lumMod val="50000"/>
                    <a:lumOff val="50000"/>
                  </a:schemeClr>
                </a:solidFill>
                <a:latin typeface="Trebuchet MS" panose="020B0603020202020204" pitchFamily="34" charset="0"/>
              </a:rPr>
              <a:t>Per ## SAPS</a:t>
            </a:r>
            <a:endParaRPr lang="en-IN" sz="1200" dirty="0">
              <a:solidFill>
                <a:schemeClr val="tx1">
                  <a:lumMod val="50000"/>
                  <a:lumOff val="50000"/>
                </a:schemeClr>
              </a:solidFill>
              <a:latin typeface="Trebuchet MS" panose="020B0603020202020204" pitchFamily="34" charset="0"/>
            </a:endParaRPr>
          </a:p>
        </p:txBody>
      </p:sp>
      <p:sp>
        <p:nvSpPr>
          <p:cNvPr id="38" name="TextBox 37">
            <a:extLst>
              <a:ext uri="{FF2B5EF4-FFF2-40B4-BE49-F238E27FC236}">
                <a16:creationId xmlns:a16="http://schemas.microsoft.com/office/drawing/2014/main" id="{F9AC5399-2976-447A-BF75-3D20D4C4BC59}"/>
              </a:ext>
            </a:extLst>
          </p:cNvPr>
          <p:cNvSpPr txBox="1"/>
          <p:nvPr/>
        </p:nvSpPr>
        <p:spPr>
          <a:xfrm>
            <a:off x="315369" y="3496523"/>
            <a:ext cx="2296695" cy="775144"/>
          </a:xfrm>
          <a:prstGeom prst="rect">
            <a:avLst/>
          </a:prstGeom>
          <a:noFill/>
          <a:ln>
            <a:noFill/>
          </a:ln>
        </p:spPr>
        <p:txBody>
          <a:bodyPr wrap="square" lIns="69658" tIns="34833" rIns="69658" bIns="34833" rtlCol="0" anchor="ctr">
            <a:noAutofit/>
          </a:bodyPr>
          <a:lstStyle/>
          <a:p>
            <a:pPr algn="r"/>
            <a:r>
              <a:rPr lang="en-US" sz="1500" dirty="0">
                <a:solidFill>
                  <a:schemeClr val="tx1">
                    <a:lumMod val="50000"/>
                    <a:lumOff val="50000"/>
                  </a:schemeClr>
                </a:solidFill>
                <a:latin typeface="Trebuchet MS" panose="020B0603020202020204" pitchFamily="34" charset="0"/>
              </a:rPr>
              <a:t>Model 3</a:t>
            </a:r>
          </a:p>
          <a:p>
            <a:pPr algn="r"/>
            <a:r>
              <a:rPr lang="en-US" b="1" dirty="0">
                <a:solidFill>
                  <a:schemeClr val="accent5">
                    <a:lumMod val="75000"/>
                  </a:schemeClr>
                </a:solidFill>
                <a:latin typeface="Trebuchet MS" panose="020B0603020202020204" pitchFamily="34" charset="0"/>
              </a:rPr>
              <a:t>BUSINESS ALIGNED</a:t>
            </a:r>
            <a:endParaRPr lang="en-IN" b="1" dirty="0">
              <a:solidFill>
                <a:schemeClr val="accent5">
                  <a:lumMod val="75000"/>
                </a:schemeClr>
              </a:solidFill>
              <a:latin typeface="Trebuchet MS" panose="020B0603020202020204" pitchFamily="34" charset="0"/>
            </a:endParaRPr>
          </a:p>
        </p:txBody>
      </p:sp>
      <p:sp>
        <p:nvSpPr>
          <p:cNvPr id="39" name="TextBox 38">
            <a:extLst>
              <a:ext uri="{FF2B5EF4-FFF2-40B4-BE49-F238E27FC236}">
                <a16:creationId xmlns:a16="http://schemas.microsoft.com/office/drawing/2014/main" id="{763346B7-5F28-4E13-8A35-C0B0D96F91DA}"/>
              </a:ext>
            </a:extLst>
          </p:cNvPr>
          <p:cNvSpPr txBox="1"/>
          <p:nvPr/>
        </p:nvSpPr>
        <p:spPr>
          <a:xfrm>
            <a:off x="1070026" y="4040433"/>
            <a:ext cx="1510555" cy="624728"/>
          </a:xfrm>
          <a:prstGeom prst="rect">
            <a:avLst/>
          </a:prstGeom>
          <a:noFill/>
          <a:ln>
            <a:noFill/>
          </a:ln>
        </p:spPr>
        <p:txBody>
          <a:bodyPr wrap="square" lIns="69658" tIns="34833" rIns="69658" bIns="34833" rtlCol="0" anchor="ctr">
            <a:noAutofit/>
          </a:bodyPr>
          <a:lstStyle/>
          <a:p>
            <a:pPr marL="175753" indent="-175753">
              <a:buFont typeface="Arial" panose="020B0604020202020204" pitchFamily="34" charset="0"/>
              <a:buChar char="•"/>
            </a:pPr>
            <a:r>
              <a:rPr lang="en-US" sz="1200" dirty="0">
                <a:solidFill>
                  <a:schemeClr val="tx1">
                    <a:lumMod val="50000"/>
                    <a:lumOff val="50000"/>
                  </a:schemeClr>
                </a:solidFill>
                <a:latin typeface="Trebuchet MS" panose="020B0603020202020204" pitchFamily="34" charset="0"/>
              </a:rPr>
              <a:t>Per Transaction</a:t>
            </a:r>
          </a:p>
          <a:p>
            <a:pPr marL="175753" indent="-175753">
              <a:buFont typeface="Arial" panose="020B0604020202020204" pitchFamily="34" charset="0"/>
              <a:buChar char="•"/>
            </a:pPr>
            <a:r>
              <a:rPr lang="en-US" sz="1200" dirty="0">
                <a:solidFill>
                  <a:schemeClr val="tx1">
                    <a:lumMod val="50000"/>
                    <a:lumOff val="50000"/>
                  </a:schemeClr>
                </a:solidFill>
                <a:latin typeface="Trebuchet MS" panose="020B0603020202020204" pitchFamily="34" charset="0"/>
              </a:rPr>
              <a:t>Per Outcome</a:t>
            </a:r>
            <a:endParaRPr lang="en-IN" sz="1200" dirty="0">
              <a:solidFill>
                <a:schemeClr val="tx1">
                  <a:lumMod val="50000"/>
                  <a:lumOff val="50000"/>
                </a:schemeClr>
              </a:solidFill>
              <a:latin typeface="Trebuchet MS" panose="020B0603020202020204" pitchFamily="34" charset="0"/>
            </a:endParaRPr>
          </a:p>
        </p:txBody>
      </p:sp>
      <p:pic>
        <p:nvPicPr>
          <p:cNvPr id="41" name="Graphic 40" descr="Gauge">
            <a:extLst>
              <a:ext uri="{FF2B5EF4-FFF2-40B4-BE49-F238E27FC236}">
                <a16:creationId xmlns:a16="http://schemas.microsoft.com/office/drawing/2014/main" id="{0FA9BF82-C7D3-49A1-8954-3F990237C0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1493" y="3609791"/>
            <a:ext cx="562675" cy="548608"/>
          </a:xfrm>
          <a:prstGeom prst="rect">
            <a:avLst/>
          </a:prstGeom>
        </p:spPr>
      </p:pic>
      <p:pic>
        <p:nvPicPr>
          <p:cNvPr id="43" name="Graphic 42" descr="Database">
            <a:extLst>
              <a:ext uri="{FF2B5EF4-FFF2-40B4-BE49-F238E27FC236}">
                <a16:creationId xmlns:a16="http://schemas.microsoft.com/office/drawing/2014/main" id="{07654041-B78E-4875-9A40-D0C1A6EE0DF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9468" y="2089358"/>
            <a:ext cx="476841" cy="464920"/>
          </a:xfrm>
          <a:prstGeom prst="rect">
            <a:avLst/>
          </a:prstGeom>
        </p:spPr>
      </p:pic>
      <p:pic>
        <p:nvPicPr>
          <p:cNvPr id="45" name="Graphic 44" descr="Bar chart">
            <a:extLst>
              <a:ext uri="{FF2B5EF4-FFF2-40B4-BE49-F238E27FC236}">
                <a16:creationId xmlns:a16="http://schemas.microsoft.com/office/drawing/2014/main" id="{64E1737B-B7B8-4078-8297-647A01DDDE3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06617" y="3701053"/>
            <a:ext cx="509025" cy="496299"/>
          </a:xfrm>
          <a:prstGeom prst="rect">
            <a:avLst/>
          </a:prstGeom>
        </p:spPr>
      </p:pic>
      <p:sp>
        <p:nvSpPr>
          <p:cNvPr id="6" name="TextBox 5">
            <a:extLst>
              <a:ext uri="{FF2B5EF4-FFF2-40B4-BE49-F238E27FC236}">
                <a16:creationId xmlns:a16="http://schemas.microsoft.com/office/drawing/2014/main" id="{AB194DA2-EB94-4CA7-A5CA-302B75D6190A}"/>
              </a:ext>
            </a:extLst>
          </p:cNvPr>
          <p:cNvSpPr txBox="1"/>
          <p:nvPr/>
        </p:nvSpPr>
        <p:spPr>
          <a:xfrm>
            <a:off x="3582649" y="2838499"/>
            <a:ext cx="1550478" cy="916736"/>
          </a:xfrm>
          <a:prstGeom prst="rect">
            <a:avLst/>
          </a:prstGeom>
          <a:noFill/>
        </p:spPr>
        <p:txBody>
          <a:bodyPr wrap="square" lIns="69668" tIns="34835" rIns="69668" bIns="34835" rtlCol="0">
            <a:spAutoFit/>
          </a:bodyPr>
          <a:lstStyle/>
          <a:p>
            <a:pPr algn="ctr"/>
            <a:r>
              <a:rPr lang="en-IN" sz="1100" b="1" dirty="0">
                <a:solidFill>
                  <a:schemeClr val="bg1"/>
                </a:solidFill>
                <a:latin typeface="Trebuchet MS" panose="020B0603020202020204" pitchFamily="34" charset="0"/>
              </a:rPr>
              <a:t>Aligning ICT</a:t>
            </a:r>
          </a:p>
          <a:p>
            <a:pPr algn="ctr"/>
            <a:r>
              <a:rPr lang="en-IN" sz="1100" b="1" dirty="0">
                <a:solidFill>
                  <a:schemeClr val="bg1"/>
                </a:solidFill>
                <a:latin typeface="Trebuchet MS" panose="020B0603020202020204" pitchFamily="34" charset="0"/>
              </a:rPr>
              <a:t> to chargeback to the unit of measurement defined </a:t>
            </a:r>
          </a:p>
          <a:p>
            <a:pPr algn="ctr"/>
            <a:r>
              <a:rPr lang="en-IN" sz="1100" b="1" dirty="0">
                <a:solidFill>
                  <a:schemeClr val="bg1"/>
                </a:solidFill>
                <a:latin typeface="Trebuchet MS" panose="020B0603020202020204" pitchFamily="34" charset="0"/>
              </a:rPr>
              <a:t>by business</a:t>
            </a:r>
          </a:p>
        </p:txBody>
      </p:sp>
      <p:sp>
        <p:nvSpPr>
          <p:cNvPr id="4" name="Title 3"/>
          <p:cNvSpPr>
            <a:spLocks noGrp="1"/>
          </p:cNvSpPr>
          <p:nvPr>
            <p:ph type="ctrTitle"/>
          </p:nvPr>
        </p:nvSpPr>
        <p:spPr/>
        <p:txBody>
          <a:bodyPr/>
          <a:lstStyle/>
          <a:p>
            <a:r>
              <a:rPr lang="en-IN" dirty="0"/>
              <a:t>COMMERCIAL MODELS</a:t>
            </a:r>
          </a:p>
        </p:txBody>
      </p:sp>
      <p:sp>
        <p:nvSpPr>
          <p:cNvPr id="2" name="Slide Number Placeholder 1">
            <a:extLst>
              <a:ext uri="{FF2B5EF4-FFF2-40B4-BE49-F238E27FC236}">
                <a16:creationId xmlns:a16="http://schemas.microsoft.com/office/drawing/2014/main" id="{B0D8C317-5EE7-4529-8282-76CFB6BA0A6C}"/>
              </a:ext>
            </a:extLst>
          </p:cNvPr>
          <p:cNvSpPr>
            <a:spLocks noGrp="1"/>
          </p:cNvSpPr>
          <p:nvPr>
            <p:ph type="sldNum" sz="quarter" idx="12"/>
          </p:nvPr>
        </p:nvSpPr>
        <p:spPr/>
        <p:txBody>
          <a:bodyPr/>
          <a:lstStyle/>
          <a:p>
            <a:fld id="{00A528DF-D215-450C-9DB5-2AB96B301B6B}" type="slidenum">
              <a:rPr lang="en-US" smtClean="0"/>
              <a:pPr/>
              <a:t>25</a:t>
            </a:fld>
            <a:endParaRPr lang="en-US" dirty="0"/>
          </a:p>
        </p:txBody>
      </p:sp>
    </p:spTree>
    <p:extLst>
      <p:ext uri="{BB962C8B-B14F-4D97-AF65-F5344CB8AC3E}">
        <p14:creationId xmlns:p14="http://schemas.microsoft.com/office/powerpoint/2010/main" val="218835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7">
            <a:extLst>
              <a:ext uri="{FF2B5EF4-FFF2-40B4-BE49-F238E27FC236}">
                <a16:creationId xmlns:a16="http://schemas.microsoft.com/office/drawing/2014/main" id="{D913DEE5-2D72-4755-8DEC-9785B4219A99}"/>
              </a:ext>
            </a:extLst>
          </p:cNvPr>
          <p:cNvSpPr>
            <a:spLocks noChangeArrowheads="1"/>
          </p:cNvSpPr>
          <p:nvPr/>
        </p:nvSpPr>
        <p:spPr bwMode="auto">
          <a:xfrm>
            <a:off x="1467880" y="1020982"/>
            <a:ext cx="66684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rgbClr val="8FB4E0"/>
                </a:solidFill>
                <a:latin typeface="TheSansOffice" charset="0"/>
                <a:cs typeface="TheSansOffice" charset="0"/>
              </a:rPr>
              <a:t>UTILITIES</a:t>
            </a:r>
            <a:endParaRPr lang="en-US" sz="1400" dirty="0">
              <a:solidFill>
                <a:srgbClr val="8FB4E0"/>
              </a:solidFill>
              <a:latin typeface="Arial" pitchFamily="34" charset="0"/>
              <a:cs typeface="Arial" pitchFamily="34" charset="0"/>
            </a:endParaRPr>
          </a:p>
        </p:txBody>
      </p:sp>
      <p:sp>
        <p:nvSpPr>
          <p:cNvPr id="34" name="Rectangle 8">
            <a:extLst>
              <a:ext uri="{FF2B5EF4-FFF2-40B4-BE49-F238E27FC236}">
                <a16:creationId xmlns:a16="http://schemas.microsoft.com/office/drawing/2014/main" id="{9EAD2C9C-3D6F-404C-A876-B8DAD5736BE1}"/>
              </a:ext>
            </a:extLst>
          </p:cNvPr>
          <p:cNvSpPr>
            <a:spLocks noChangeArrowheads="1"/>
          </p:cNvSpPr>
          <p:nvPr/>
        </p:nvSpPr>
        <p:spPr bwMode="auto">
          <a:xfrm>
            <a:off x="1426202" y="1203005"/>
            <a:ext cx="75020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chemeClr val="tx1">
                    <a:lumMod val="65000"/>
                    <a:lumOff val="35000"/>
                  </a:schemeClr>
                </a:solidFill>
                <a:latin typeface="TheSansOffice" charset="0"/>
                <a:cs typeface="Arial" pitchFamily="34" charset="0"/>
              </a:rPr>
              <a:t>Pay per bill</a:t>
            </a:r>
            <a:endParaRPr lang="en-US" sz="1400" dirty="0">
              <a:solidFill>
                <a:schemeClr val="tx1">
                  <a:lumMod val="65000"/>
                  <a:lumOff val="35000"/>
                </a:schemeClr>
              </a:solidFill>
              <a:latin typeface="Arial" pitchFamily="34" charset="0"/>
              <a:cs typeface="Arial" pitchFamily="34" charset="0"/>
            </a:endParaRPr>
          </a:p>
        </p:txBody>
      </p:sp>
      <p:sp>
        <p:nvSpPr>
          <p:cNvPr id="35" name="Rectangle 9">
            <a:extLst>
              <a:ext uri="{FF2B5EF4-FFF2-40B4-BE49-F238E27FC236}">
                <a16:creationId xmlns:a16="http://schemas.microsoft.com/office/drawing/2014/main" id="{E5E19A0F-9B7A-4F16-B511-1203502B9059}"/>
              </a:ext>
            </a:extLst>
          </p:cNvPr>
          <p:cNvSpPr>
            <a:spLocks noChangeArrowheads="1"/>
          </p:cNvSpPr>
          <p:nvPr/>
        </p:nvSpPr>
        <p:spPr bwMode="auto">
          <a:xfrm>
            <a:off x="2094584" y="3509671"/>
            <a:ext cx="84157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chemeClr val="accent2"/>
                </a:solidFill>
                <a:latin typeface="TheSansOffice" charset="0"/>
                <a:cs typeface="Arial" pitchFamily="34" charset="0"/>
              </a:rPr>
              <a:t>EDUCATION</a:t>
            </a:r>
            <a:endParaRPr lang="en-US" sz="1400" dirty="0">
              <a:solidFill>
                <a:schemeClr val="accent2"/>
              </a:solidFill>
              <a:latin typeface="Arial" pitchFamily="34" charset="0"/>
              <a:cs typeface="Arial" pitchFamily="34" charset="0"/>
            </a:endParaRPr>
          </a:p>
        </p:txBody>
      </p:sp>
      <p:sp>
        <p:nvSpPr>
          <p:cNvPr id="36" name="Rectangle 10">
            <a:extLst>
              <a:ext uri="{FF2B5EF4-FFF2-40B4-BE49-F238E27FC236}">
                <a16:creationId xmlns:a16="http://schemas.microsoft.com/office/drawing/2014/main" id="{6D789190-2B00-4BAC-9160-24BD32A48CC3}"/>
              </a:ext>
            </a:extLst>
          </p:cNvPr>
          <p:cNvSpPr>
            <a:spLocks noChangeArrowheads="1"/>
          </p:cNvSpPr>
          <p:nvPr/>
        </p:nvSpPr>
        <p:spPr bwMode="auto">
          <a:xfrm>
            <a:off x="2241259" y="3646856"/>
            <a:ext cx="54822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chemeClr val="tx1">
                    <a:lumMod val="65000"/>
                    <a:lumOff val="35000"/>
                  </a:schemeClr>
                </a:solidFill>
                <a:latin typeface="TheSansOffice" charset="0"/>
                <a:cs typeface="Arial" pitchFamily="34" charset="0"/>
              </a:rPr>
              <a:t>Pay per </a:t>
            </a:r>
            <a:endParaRPr lang="en-US" sz="1400" dirty="0">
              <a:solidFill>
                <a:schemeClr val="tx1">
                  <a:lumMod val="65000"/>
                  <a:lumOff val="35000"/>
                </a:schemeClr>
              </a:solidFill>
              <a:latin typeface="Arial" pitchFamily="34" charset="0"/>
              <a:cs typeface="Arial" pitchFamily="34" charset="0"/>
            </a:endParaRPr>
          </a:p>
        </p:txBody>
      </p:sp>
      <p:sp>
        <p:nvSpPr>
          <p:cNvPr id="37" name="Rectangle 11">
            <a:extLst>
              <a:ext uri="{FF2B5EF4-FFF2-40B4-BE49-F238E27FC236}">
                <a16:creationId xmlns:a16="http://schemas.microsoft.com/office/drawing/2014/main" id="{41A6919C-F8DE-4047-9187-56C8A313C076}"/>
              </a:ext>
            </a:extLst>
          </p:cNvPr>
          <p:cNvSpPr>
            <a:spLocks noChangeArrowheads="1"/>
          </p:cNvSpPr>
          <p:nvPr/>
        </p:nvSpPr>
        <p:spPr bwMode="auto">
          <a:xfrm>
            <a:off x="2260495" y="3783062"/>
            <a:ext cx="50975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chemeClr val="tx1">
                    <a:lumMod val="65000"/>
                    <a:lumOff val="35000"/>
                  </a:schemeClr>
                </a:solidFill>
                <a:latin typeface="TheSansOffice" charset="0"/>
                <a:cs typeface="Arial" pitchFamily="34" charset="0"/>
              </a:rPr>
              <a:t>student</a:t>
            </a:r>
            <a:endParaRPr lang="en-US" sz="1400" dirty="0">
              <a:solidFill>
                <a:schemeClr val="tx1">
                  <a:lumMod val="65000"/>
                  <a:lumOff val="35000"/>
                </a:schemeClr>
              </a:solidFill>
              <a:latin typeface="Arial" pitchFamily="34" charset="0"/>
              <a:cs typeface="Arial" pitchFamily="34" charset="0"/>
            </a:endParaRPr>
          </a:p>
        </p:txBody>
      </p:sp>
      <p:sp>
        <p:nvSpPr>
          <p:cNvPr id="38" name="Rectangle 12">
            <a:extLst>
              <a:ext uri="{FF2B5EF4-FFF2-40B4-BE49-F238E27FC236}">
                <a16:creationId xmlns:a16="http://schemas.microsoft.com/office/drawing/2014/main" id="{3F78AC96-FBCB-4D9F-89B4-A1DA3381D388}"/>
              </a:ext>
            </a:extLst>
          </p:cNvPr>
          <p:cNvSpPr>
            <a:spLocks noChangeArrowheads="1"/>
          </p:cNvSpPr>
          <p:nvPr/>
        </p:nvSpPr>
        <p:spPr bwMode="auto">
          <a:xfrm>
            <a:off x="2747714" y="1020982"/>
            <a:ext cx="9778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rgbClr val="FDD5B4"/>
                </a:solidFill>
                <a:latin typeface="TheSansOffice" charset="0"/>
                <a:cs typeface="Arial" pitchFamily="34" charset="0"/>
              </a:rPr>
              <a:t>HEALTHCARE</a:t>
            </a:r>
            <a:endParaRPr lang="en-US" sz="1400" dirty="0">
              <a:solidFill>
                <a:srgbClr val="FDD5B4"/>
              </a:solidFill>
              <a:latin typeface="Arial" pitchFamily="34" charset="0"/>
              <a:cs typeface="Arial" pitchFamily="34" charset="0"/>
            </a:endParaRPr>
          </a:p>
        </p:txBody>
      </p:sp>
      <p:sp>
        <p:nvSpPr>
          <p:cNvPr id="39" name="Rectangle 13">
            <a:extLst>
              <a:ext uri="{FF2B5EF4-FFF2-40B4-BE49-F238E27FC236}">
                <a16:creationId xmlns:a16="http://schemas.microsoft.com/office/drawing/2014/main" id="{3DF58F9D-0318-48F0-A94E-4A1C94E9E59E}"/>
              </a:ext>
            </a:extLst>
          </p:cNvPr>
          <p:cNvSpPr>
            <a:spLocks noChangeArrowheads="1"/>
          </p:cNvSpPr>
          <p:nvPr/>
        </p:nvSpPr>
        <p:spPr bwMode="auto">
          <a:xfrm>
            <a:off x="2731684" y="1203005"/>
            <a:ext cx="100989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chemeClr val="tx1">
                    <a:lumMod val="65000"/>
                    <a:lumOff val="35000"/>
                  </a:schemeClr>
                </a:solidFill>
                <a:latin typeface="TheSansOffice" charset="0"/>
                <a:cs typeface="Arial" pitchFamily="34" charset="0"/>
              </a:rPr>
              <a:t>Pay per patient</a:t>
            </a:r>
            <a:endParaRPr lang="en-US" sz="1400" dirty="0">
              <a:solidFill>
                <a:schemeClr val="tx1">
                  <a:lumMod val="65000"/>
                  <a:lumOff val="35000"/>
                </a:schemeClr>
              </a:solidFill>
              <a:latin typeface="Arial" pitchFamily="34" charset="0"/>
              <a:cs typeface="Arial" pitchFamily="34" charset="0"/>
            </a:endParaRPr>
          </a:p>
        </p:txBody>
      </p:sp>
      <p:sp>
        <p:nvSpPr>
          <p:cNvPr id="40" name="Rectangle 14">
            <a:extLst>
              <a:ext uri="{FF2B5EF4-FFF2-40B4-BE49-F238E27FC236}">
                <a16:creationId xmlns:a16="http://schemas.microsoft.com/office/drawing/2014/main" id="{26122DC8-40CE-476E-AC0B-B3A74103B3E9}"/>
              </a:ext>
            </a:extLst>
          </p:cNvPr>
          <p:cNvSpPr>
            <a:spLocks noChangeArrowheads="1"/>
          </p:cNvSpPr>
          <p:nvPr/>
        </p:nvSpPr>
        <p:spPr bwMode="auto">
          <a:xfrm>
            <a:off x="4258019" y="1020982"/>
            <a:ext cx="8431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chemeClr val="accent5"/>
                </a:solidFill>
                <a:latin typeface="TheSansOffice" charset="0"/>
                <a:cs typeface="Arial" pitchFamily="34" charset="0"/>
              </a:rPr>
              <a:t>INSURANCE</a:t>
            </a:r>
            <a:endParaRPr lang="en-US" sz="1400" dirty="0">
              <a:solidFill>
                <a:schemeClr val="accent5"/>
              </a:solidFill>
              <a:latin typeface="Arial" pitchFamily="34" charset="0"/>
              <a:cs typeface="Arial" pitchFamily="34" charset="0"/>
            </a:endParaRPr>
          </a:p>
        </p:txBody>
      </p:sp>
      <p:sp>
        <p:nvSpPr>
          <p:cNvPr id="41" name="Rectangle 15">
            <a:extLst>
              <a:ext uri="{FF2B5EF4-FFF2-40B4-BE49-F238E27FC236}">
                <a16:creationId xmlns:a16="http://schemas.microsoft.com/office/drawing/2014/main" id="{04F3F06D-3EA3-4F92-8057-48FC7980C9EB}"/>
              </a:ext>
            </a:extLst>
          </p:cNvPr>
          <p:cNvSpPr>
            <a:spLocks noChangeArrowheads="1"/>
          </p:cNvSpPr>
          <p:nvPr/>
        </p:nvSpPr>
        <p:spPr bwMode="auto">
          <a:xfrm>
            <a:off x="4201914" y="1203005"/>
            <a:ext cx="95539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chemeClr val="tx1">
                    <a:lumMod val="65000"/>
                    <a:lumOff val="35000"/>
                  </a:schemeClr>
                </a:solidFill>
                <a:latin typeface="TheSansOffice" charset="0"/>
                <a:cs typeface="Arial" pitchFamily="34" charset="0"/>
              </a:rPr>
              <a:t>Pay per policy</a:t>
            </a:r>
            <a:endParaRPr lang="en-US" sz="1400" dirty="0">
              <a:solidFill>
                <a:schemeClr val="tx1">
                  <a:lumMod val="65000"/>
                  <a:lumOff val="35000"/>
                </a:schemeClr>
              </a:solidFill>
              <a:latin typeface="Arial" pitchFamily="34" charset="0"/>
              <a:cs typeface="Arial" pitchFamily="34" charset="0"/>
            </a:endParaRPr>
          </a:p>
        </p:txBody>
      </p:sp>
      <p:sp>
        <p:nvSpPr>
          <p:cNvPr id="42" name="Rectangle 16">
            <a:extLst>
              <a:ext uri="{FF2B5EF4-FFF2-40B4-BE49-F238E27FC236}">
                <a16:creationId xmlns:a16="http://schemas.microsoft.com/office/drawing/2014/main" id="{95AF6CE0-F0F8-4E79-8AD6-15C1BCB00099}"/>
              </a:ext>
            </a:extLst>
          </p:cNvPr>
          <p:cNvSpPr>
            <a:spLocks noChangeArrowheads="1"/>
          </p:cNvSpPr>
          <p:nvPr/>
        </p:nvSpPr>
        <p:spPr bwMode="auto">
          <a:xfrm>
            <a:off x="5732238" y="1203005"/>
            <a:ext cx="77425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chemeClr val="tx1">
                    <a:lumMod val="65000"/>
                    <a:lumOff val="35000"/>
                  </a:schemeClr>
                </a:solidFill>
                <a:latin typeface="TheSansOffice" charset="0"/>
                <a:cs typeface="Arial" pitchFamily="34" charset="0"/>
              </a:rPr>
              <a:t>Pay per trip</a:t>
            </a:r>
            <a:endParaRPr lang="en-US" sz="1400" dirty="0">
              <a:solidFill>
                <a:schemeClr val="tx1">
                  <a:lumMod val="65000"/>
                  <a:lumOff val="35000"/>
                </a:schemeClr>
              </a:solidFill>
              <a:latin typeface="Arial" pitchFamily="34" charset="0"/>
              <a:cs typeface="Arial" pitchFamily="34" charset="0"/>
            </a:endParaRPr>
          </a:p>
        </p:txBody>
      </p:sp>
      <p:sp>
        <p:nvSpPr>
          <p:cNvPr id="43" name="Rectangle 17">
            <a:extLst>
              <a:ext uri="{FF2B5EF4-FFF2-40B4-BE49-F238E27FC236}">
                <a16:creationId xmlns:a16="http://schemas.microsoft.com/office/drawing/2014/main" id="{6DB90BCB-6CE7-4F3C-9812-838C30E1077A}"/>
              </a:ext>
            </a:extLst>
          </p:cNvPr>
          <p:cNvSpPr>
            <a:spLocks noChangeArrowheads="1"/>
          </p:cNvSpPr>
          <p:nvPr/>
        </p:nvSpPr>
        <p:spPr bwMode="auto">
          <a:xfrm>
            <a:off x="3698877" y="3509671"/>
            <a:ext cx="51135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rgbClr val="B3A3C8"/>
                </a:solidFill>
                <a:latin typeface="TheSansOffice" charset="0"/>
                <a:cs typeface="Arial" pitchFamily="34" charset="0"/>
              </a:rPr>
              <a:t>RETAIL</a:t>
            </a:r>
            <a:endParaRPr lang="en-US" sz="1400" dirty="0">
              <a:solidFill>
                <a:srgbClr val="B3A3C8"/>
              </a:solidFill>
              <a:latin typeface="Arial" pitchFamily="34" charset="0"/>
              <a:cs typeface="Arial" pitchFamily="34" charset="0"/>
            </a:endParaRPr>
          </a:p>
        </p:txBody>
      </p:sp>
      <p:sp>
        <p:nvSpPr>
          <p:cNvPr id="44" name="Rectangle 18">
            <a:extLst>
              <a:ext uri="{FF2B5EF4-FFF2-40B4-BE49-F238E27FC236}">
                <a16:creationId xmlns:a16="http://schemas.microsoft.com/office/drawing/2014/main" id="{D016BBE8-9BFE-4562-80BF-83A3C79AC1FE}"/>
              </a:ext>
            </a:extLst>
          </p:cNvPr>
          <p:cNvSpPr>
            <a:spLocks noChangeArrowheads="1"/>
          </p:cNvSpPr>
          <p:nvPr/>
        </p:nvSpPr>
        <p:spPr bwMode="auto">
          <a:xfrm>
            <a:off x="3536172" y="3645878"/>
            <a:ext cx="8367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chemeClr val="tx1">
                    <a:lumMod val="65000"/>
                    <a:lumOff val="35000"/>
                  </a:schemeClr>
                </a:solidFill>
                <a:latin typeface="TheSansOffice" charset="0"/>
                <a:cs typeface="Arial" pitchFamily="34" charset="0"/>
              </a:rPr>
              <a:t>Pay per item</a:t>
            </a:r>
            <a:endParaRPr lang="en-US" sz="1400" dirty="0">
              <a:solidFill>
                <a:schemeClr val="tx1">
                  <a:lumMod val="65000"/>
                  <a:lumOff val="35000"/>
                </a:schemeClr>
              </a:solidFill>
              <a:latin typeface="Arial" pitchFamily="34" charset="0"/>
              <a:cs typeface="Arial" pitchFamily="34" charset="0"/>
            </a:endParaRPr>
          </a:p>
        </p:txBody>
      </p:sp>
      <p:pic>
        <p:nvPicPr>
          <p:cNvPr id="45" name="Picture 19">
            <a:extLst>
              <a:ext uri="{FF2B5EF4-FFF2-40B4-BE49-F238E27FC236}">
                <a16:creationId xmlns:a16="http://schemas.microsoft.com/office/drawing/2014/main" id="{485555C8-321E-4576-BBF7-0CBA003212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380" y="1465616"/>
            <a:ext cx="6287390" cy="205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20">
            <a:extLst>
              <a:ext uri="{FF2B5EF4-FFF2-40B4-BE49-F238E27FC236}">
                <a16:creationId xmlns:a16="http://schemas.microsoft.com/office/drawing/2014/main" id="{64F9CC16-9CE0-421E-8F5D-D5FADE21DBA1}"/>
              </a:ext>
            </a:extLst>
          </p:cNvPr>
          <p:cNvSpPr>
            <a:spLocks/>
          </p:cNvSpPr>
          <p:nvPr/>
        </p:nvSpPr>
        <p:spPr bwMode="auto">
          <a:xfrm>
            <a:off x="1225430" y="1432300"/>
            <a:ext cx="1152755" cy="1124916"/>
          </a:xfrm>
          <a:custGeom>
            <a:avLst/>
            <a:gdLst>
              <a:gd name="T0" fmla="*/ 993 w 2295"/>
              <a:gd name="T1" fmla="*/ 63 h 2295"/>
              <a:gd name="T2" fmla="*/ 1028 w 2295"/>
              <a:gd name="T3" fmla="*/ 36 h 2295"/>
              <a:gd name="T4" fmla="*/ 1066 w 2295"/>
              <a:gd name="T5" fmla="*/ 16 h 2295"/>
              <a:gd name="T6" fmla="*/ 1106 w 2295"/>
              <a:gd name="T7" fmla="*/ 4 h 2295"/>
              <a:gd name="T8" fmla="*/ 1148 w 2295"/>
              <a:gd name="T9" fmla="*/ 0 h 2295"/>
              <a:gd name="T10" fmla="*/ 1190 w 2295"/>
              <a:gd name="T11" fmla="*/ 4 h 2295"/>
              <a:gd name="T12" fmla="*/ 1231 w 2295"/>
              <a:gd name="T13" fmla="*/ 16 h 2295"/>
              <a:gd name="T14" fmla="*/ 1269 w 2295"/>
              <a:gd name="T15" fmla="*/ 36 h 2295"/>
              <a:gd name="T16" fmla="*/ 1302 w 2295"/>
              <a:gd name="T17" fmla="*/ 63 h 2295"/>
              <a:gd name="T18" fmla="*/ 2247 w 2295"/>
              <a:gd name="T19" fmla="*/ 1010 h 2295"/>
              <a:gd name="T20" fmla="*/ 2271 w 2295"/>
              <a:gd name="T21" fmla="*/ 1046 h 2295"/>
              <a:gd name="T22" fmla="*/ 2287 w 2295"/>
              <a:gd name="T23" fmla="*/ 1085 h 2295"/>
              <a:gd name="T24" fmla="*/ 2295 w 2295"/>
              <a:gd name="T25" fmla="*/ 1127 h 2295"/>
              <a:gd name="T26" fmla="*/ 2295 w 2295"/>
              <a:gd name="T27" fmla="*/ 1169 h 2295"/>
              <a:gd name="T28" fmla="*/ 2287 w 2295"/>
              <a:gd name="T29" fmla="*/ 1210 h 2295"/>
              <a:gd name="T30" fmla="*/ 2271 w 2295"/>
              <a:gd name="T31" fmla="*/ 1249 h 2295"/>
              <a:gd name="T32" fmla="*/ 2247 w 2295"/>
              <a:gd name="T33" fmla="*/ 1286 h 2295"/>
              <a:gd name="T34" fmla="*/ 1302 w 2295"/>
              <a:gd name="T35" fmla="*/ 2231 h 2295"/>
              <a:gd name="T36" fmla="*/ 1269 w 2295"/>
              <a:gd name="T37" fmla="*/ 2259 h 2295"/>
              <a:gd name="T38" fmla="*/ 1231 w 2295"/>
              <a:gd name="T39" fmla="*/ 2280 h 2295"/>
              <a:gd name="T40" fmla="*/ 1190 w 2295"/>
              <a:gd name="T41" fmla="*/ 2291 h 2295"/>
              <a:gd name="T42" fmla="*/ 1148 w 2295"/>
              <a:gd name="T43" fmla="*/ 2295 h 2295"/>
              <a:gd name="T44" fmla="*/ 1106 w 2295"/>
              <a:gd name="T45" fmla="*/ 2291 h 2295"/>
              <a:gd name="T46" fmla="*/ 1066 w 2295"/>
              <a:gd name="T47" fmla="*/ 2280 h 2295"/>
              <a:gd name="T48" fmla="*/ 1028 w 2295"/>
              <a:gd name="T49" fmla="*/ 2259 h 2295"/>
              <a:gd name="T50" fmla="*/ 993 w 2295"/>
              <a:gd name="T51" fmla="*/ 2231 h 2295"/>
              <a:gd name="T52" fmla="*/ 49 w 2295"/>
              <a:gd name="T53" fmla="*/ 1286 h 2295"/>
              <a:gd name="T54" fmla="*/ 26 w 2295"/>
              <a:gd name="T55" fmla="*/ 1249 h 2295"/>
              <a:gd name="T56" fmla="*/ 9 w 2295"/>
              <a:gd name="T57" fmla="*/ 1210 h 2295"/>
              <a:gd name="T58" fmla="*/ 1 w 2295"/>
              <a:gd name="T59" fmla="*/ 1169 h 2295"/>
              <a:gd name="T60" fmla="*/ 1 w 2295"/>
              <a:gd name="T61" fmla="*/ 1127 h 2295"/>
              <a:gd name="T62" fmla="*/ 9 w 2295"/>
              <a:gd name="T63" fmla="*/ 1085 h 2295"/>
              <a:gd name="T64" fmla="*/ 26 w 2295"/>
              <a:gd name="T65" fmla="*/ 1046 h 2295"/>
              <a:gd name="T66" fmla="*/ 49 w 2295"/>
              <a:gd name="T67" fmla="*/ 1010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5" h="2295">
                <a:moveTo>
                  <a:pt x="64" y="993"/>
                </a:moveTo>
                <a:lnTo>
                  <a:pt x="993" y="63"/>
                </a:lnTo>
                <a:lnTo>
                  <a:pt x="1011" y="48"/>
                </a:lnTo>
                <a:lnTo>
                  <a:pt x="1028" y="36"/>
                </a:lnTo>
                <a:lnTo>
                  <a:pt x="1046" y="25"/>
                </a:lnTo>
                <a:lnTo>
                  <a:pt x="1066" y="16"/>
                </a:lnTo>
                <a:lnTo>
                  <a:pt x="1086" y="9"/>
                </a:lnTo>
                <a:lnTo>
                  <a:pt x="1106" y="4"/>
                </a:lnTo>
                <a:lnTo>
                  <a:pt x="1127" y="1"/>
                </a:lnTo>
                <a:lnTo>
                  <a:pt x="1148" y="0"/>
                </a:lnTo>
                <a:lnTo>
                  <a:pt x="1169" y="1"/>
                </a:lnTo>
                <a:lnTo>
                  <a:pt x="1190" y="4"/>
                </a:lnTo>
                <a:lnTo>
                  <a:pt x="1210" y="9"/>
                </a:lnTo>
                <a:lnTo>
                  <a:pt x="1231" y="16"/>
                </a:lnTo>
                <a:lnTo>
                  <a:pt x="1249" y="25"/>
                </a:lnTo>
                <a:lnTo>
                  <a:pt x="1269" y="36"/>
                </a:lnTo>
                <a:lnTo>
                  <a:pt x="1286" y="48"/>
                </a:lnTo>
                <a:lnTo>
                  <a:pt x="1302" y="63"/>
                </a:lnTo>
                <a:lnTo>
                  <a:pt x="2232" y="993"/>
                </a:lnTo>
                <a:lnTo>
                  <a:pt x="2247" y="1010"/>
                </a:lnTo>
                <a:lnTo>
                  <a:pt x="2260" y="1027"/>
                </a:lnTo>
                <a:lnTo>
                  <a:pt x="2271" y="1046"/>
                </a:lnTo>
                <a:lnTo>
                  <a:pt x="2280" y="1066"/>
                </a:lnTo>
                <a:lnTo>
                  <a:pt x="2287" y="1085"/>
                </a:lnTo>
                <a:lnTo>
                  <a:pt x="2292" y="1106"/>
                </a:lnTo>
                <a:lnTo>
                  <a:pt x="2295" y="1127"/>
                </a:lnTo>
                <a:lnTo>
                  <a:pt x="2295" y="1147"/>
                </a:lnTo>
                <a:lnTo>
                  <a:pt x="2295" y="1169"/>
                </a:lnTo>
                <a:lnTo>
                  <a:pt x="2292" y="1190"/>
                </a:lnTo>
                <a:lnTo>
                  <a:pt x="2287" y="1210"/>
                </a:lnTo>
                <a:lnTo>
                  <a:pt x="2280" y="1230"/>
                </a:lnTo>
                <a:lnTo>
                  <a:pt x="2271" y="1249"/>
                </a:lnTo>
                <a:lnTo>
                  <a:pt x="2260" y="1268"/>
                </a:lnTo>
                <a:lnTo>
                  <a:pt x="2247" y="1286"/>
                </a:lnTo>
                <a:lnTo>
                  <a:pt x="2232" y="1302"/>
                </a:lnTo>
                <a:lnTo>
                  <a:pt x="1302" y="2231"/>
                </a:lnTo>
                <a:lnTo>
                  <a:pt x="1286" y="2246"/>
                </a:lnTo>
                <a:lnTo>
                  <a:pt x="1269" y="2259"/>
                </a:lnTo>
                <a:lnTo>
                  <a:pt x="1249" y="2271"/>
                </a:lnTo>
                <a:lnTo>
                  <a:pt x="1231" y="2280"/>
                </a:lnTo>
                <a:lnTo>
                  <a:pt x="1210" y="2287"/>
                </a:lnTo>
                <a:lnTo>
                  <a:pt x="1190" y="2291"/>
                </a:lnTo>
                <a:lnTo>
                  <a:pt x="1169" y="2295"/>
                </a:lnTo>
                <a:lnTo>
                  <a:pt x="1148" y="2295"/>
                </a:lnTo>
                <a:lnTo>
                  <a:pt x="1127" y="2295"/>
                </a:lnTo>
                <a:lnTo>
                  <a:pt x="1106" y="2291"/>
                </a:lnTo>
                <a:lnTo>
                  <a:pt x="1086" y="2287"/>
                </a:lnTo>
                <a:lnTo>
                  <a:pt x="1066" y="2280"/>
                </a:lnTo>
                <a:lnTo>
                  <a:pt x="1046" y="2271"/>
                </a:lnTo>
                <a:lnTo>
                  <a:pt x="1028" y="2259"/>
                </a:lnTo>
                <a:lnTo>
                  <a:pt x="1011" y="2246"/>
                </a:lnTo>
                <a:lnTo>
                  <a:pt x="993" y="2231"/>
                </a:lnTo>
                <a:lnTo>
                  <a:pt x="64" y="1302"/>
                </a:lnTo>
                <a:lnTo>
                  <a:pt x="49" y="1286"/>
                </a:lnTo>
                <a:lnTo>
                  <a:pt x="36" y="1268"/>
                </a:lnTo>
                <a:lnTo>
                  <a:pt x="26" y="1249"/>
                </a:lnTo>
                <a:lnTo>
                  <a:pt x="16" y="1230"/>
                </a:lnTo>
                <a:lnTo>
                  <a:pt x="9" y="1210"/>
                </a:lnTo>
                <a:lnTo>
                  <a:pt x="5" y="1190"/>
                </a:lnTo>
                <a:lnTo>
                  <a:pt x="1" y="1169"/>
                </a:lnTo>
                <a:lnTo>
                  <a:pt x="0" y="1147"/>
                </a:lnTo>
                <a:lnTo>
                  <a:pt x="1" y="1127"/>
                </a:lnTo>
                <a:lnTo>
                  <a:pt x="5" y="1106"/>
                </a:lnTo>
                <a:lnTo>
                  <a:pt x="9" y="1085"/>
                </a:lnTo>
                <a:lnTo>
                  <a:pt x="16" y="1066"/>
                </a:lnTo>
                <a:lnTo>
                  <a:pt x="26" y="1046"/>
                </a:lnTo>
                <a:lnTo>
                  <a:pt x="36" y="1027"/>
                </a:lnTo>
                <a:lnTo>
                  <a:pt x="49" y="1010"/>
                </a:lnTo>
                <a:lnTo>
                  <a:pt x="64" y="9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pic>
        <p:nvPicPr>
          <p:cNvPr id="47" name="Picture 21">
            <a:extLst>
              <a:ext uri="{FF2B5EF4-FFF2-40B4-BE49-F238E27FC236}">
                <a16:creationId xmlns:a16="http://schemas.microsoft.com/office/drawing/2014/main" id="{93D59DF7-D9A3-4577-B484-2E8022A843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369" y="1421523"/>
            <a:ext cx="1175871" cy="114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22">
            <a:extLst>
              <a:ext uri="{FF2B5EF4-FFF2-40B4-BE49-F238E27FC236}">
                <a16:creationId xmlns:a16="http://schemas.microsoft.com/office/drawing/2014/main" id="{A2976F15-DF1C-433A-A758-83D9AEFFC789}"/>
              </a:ext>
            </a:extLst>
          </p:cNvPr>
          <p:cNvSpPr>
            <a:spLocks/>
          </p:cNvSpPr>
          <p:nvPr/>
        </p:nvSpPr>
        <p:spPr bwMode="auto">
          <a:xfrm>
            <a:off x="2664616" y="1432300"/>
            <a:ext cx="1152755" cy="1124916"/>
          </a:xfrm>
          <a:custGeom>
            <a:avLst/>
            <a:gdLst>
              <a:gd name="T0" fmla="*/ 994 w 2295"/>
              <a:gd name="T1" fmla="*/ 63 h 2295"/>
              <a:gd name="T2" fmla="*/ 1028 w 2295"/>
              <a:gd name="T3" fmla="*/ 36 h 2295"/>
              <a:gd name="T4" fmla="*/ 1066 w 2295"/>
              <a:gd name="T5" fmla="*/ 16 h 2295"/>
              <a:gd name="T6" fmla="*/ 1106 w 2295"/>
              <a:gd name="T7" fmla="*/ 4 h 2295"/>
              <a:gd name="T8" fmla="*/ 1148 w 2295"/>
              <a:gd name="T9" fmla="*/ 0 h 2295"/>
              <a:gd name="T10" fmla="*/ 1189 w 2295"/>
              <a:gd name="T11" fmla="*/ 4 h 2295"/>
              <a:gd name="T12" fmla="*/ 1231 w 2295"/>
              <a:gd name="T13" fmla="*/ 16 h 2295"/>
              <a:gd name="T14" fmla="*/ 1268 w 2295"/>
              <a:gd name="T15" fmla="*/ 36 h 2295"/>
              <a:gd name="T16" fmla="*/ 1302 w 2295"/>
              <a:gd name="T17" fmla="*/ 63 h 2295"/>
              <a:gd name="T18" fmla="*/ 2247 w 2295"/>
              <a:gd name="T19" fmla="*/ 1010 h 2295"/>
              <a:gd name="T20" fmla="*/ 2271 w 2295"/>
              <a:gd name="T21" fmla="*/ 1046 h 2295"/>
              <a:gd name="T22" fmla="*/ 2287 w 2295"/>
              <a:gd name="T23" fmla="*/ 1085 h 2295"/>
              <a:gd name="T24" fmla="*/ 2295 w 2295"/>
              <a:gd name="T25" fmla="*/ 1127 h 2295"/>
              <a:gd name="T26" fmla="*/ 2295 w 2295"/>
              <a:gd name="T27" fmla="*/ 1169 h 2295"/>
              <a:gd name="T28" fmla="*/ 2287 w 2295"/>
              <a:gd name="T29" fmla="*/ 1210 h 2295"/>
              <a:gd name="T30" fmla="*/ 2271 w 2295"/>
              <a:gd name="T31" fmla="*/ 1250 h 2295"/>
              <a:gd name="T32" fmla="*/ 2247 w 2295"/>
              <a:gd name="T33" fmla="*/ 1286 h 2295"/>
              <a:gd name="T34" fmla="*/ 1302 w 2295"/>
              <a:gd name="T35" fmla="*/ 2231 h 2295"/>
              <a:gd name="T36" fmla="*/ 1268 w 2295"/>
              <a:gd name="T37" fmla="*/ 2259 h 2295"/>
              <a:gd name="T38" fmla="*/ 1231 w 2295"/>
              <a:gd name="T39" fmla="*/ 2280 h 2295"/>
              <a:gd name="T40" fmla="*/ 1189 w 2295"/>
              <a:gd name="T41" fmla="*/ 2291 h 2295"/>
              <a:gd name="T42" fmla="*/ 1148 w 2295"/>
              <a:gd name="T43" fmla="*/ 2295 h 2295"/>
              <a:gd name="T44" fmla="*/ 1106 w 2295"/>
              <a:gd name="T45" fmla="*/ 2291 h 2295"/>
              <a:gd name="T46" fmla="*/ 1066 w 2295"/>
              <a:gd name="T47" fmla="*/ 2280 h 2295"/>
              <a:gd name="T48" fmla="*/ 1028 w 2295"/>
              <a:gd name="T49" fmla="*/ 2259 h 2295"/>
              <a:gd name="T50" fmla="*/ 994 w 2295"/>
              <a:gd name="T51" fmla="*/ 2231 h 2295"/>
              <a:gd name="T52" fmla="*/ 49 w 2295"/>
              <a:gd name="T53" fmla="*/ 1286 h 2295"/>
              <a:gd name="T54" fmla="*/ 26 w 2295"/>
              <a:gd name="T55" fmla="*/ 1250 h 2295"/>
              <a:gd name="T56" fmla="*/ 10 w 2295"/>
              <a:gd name="T57" fmla="*/ 1210 h 2295"/>
              <a:gd name="T58" fmla="*/ 2 w 2295"/>
              <a:gd name="T59" fmla="*/ 1169 h 2295"/>
              <a:gd name="T60" fmla="*/ 2 w 2295"/>
              <a:gd name="T61" fmla="*/ 1127 h 2295"/>
              <a:gd name="T62" fmla="*/ 10 w 2295"/>
              <a:gd name="T63" fmla="*/ 1085 h 2295"/>
              <a:gd name="T64" fmla="*/ 26 w 2295"/>
              <a:gd name="T65" fmla="*/ 1046 h 2295"/>
              <a:gd name="T66" fmla="*/ 49 w 2295"/>
              <a:gd name="T67" fmla="*/ 1010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5" h="2295">
                <a:moveTo>
                  <a:pt x="64" y="993"/>
                </a:moveTo>
                <a:lnTo>
                  <a:pt x="994" y="63"/>
                </a:lnTo>
                <a:lnTo>
                  <a:pt x="1011" y="48"/>
                </a:lnTo>
                <a:lnTo>
                  <a:pt x="1028" y="36"/>
                </a:lnTo>
                <a:lnTo>
                  <a:pt x="1047" y="25"/>
                </a:lnTo>
                <a:lnTo>
                  <a:pt x="1066" y="16"/>
                </a:lnTo>
                <a:lnTo>
                  <a:pt x="1086" y="9"/>
                </a:lnTo>
                <a:lnTo>
                  <a:pt x="1106" y="4"/>
                </a:lnTo>
                <a:lnTo>
                  <a:pt x="1127" y="1"/>
                </a:lnTo>
                <a:lnTo>
                  <a:pt x="1148" y="0"/>
                </a:lnTo>
                <a:lnTo>
                  <a:pt x="1169" y="1"/>
                </a:lnTo>
                <a:lnTo>
                  <a:pt x="1189" y="4"/>
                </a:lnTo>
                <a:lnTo>
                  <a:pt x="1210" y="9"/>
                </a:lnTo>
                <a:lnTo>
                  <a:pt x="1231" y="16"/>
                </a:lnTo>
                <a:lnTo>
                  <a:pt x="1249" y="25"/>
                </a:lnTo>
                <a:lnTo>
                  <a:pt x="1268" y="36"/>
                </a:lnTo>
                <a:lnTo>
                  <a:pt x="1286" y="48"/>
                </a:lnTo>
                <a:lnTo>
                  <a:pt x="1302" y="63"/>
                </a:lnTo>
                <a:lnTo>
                  <a:pt x="2232" y="993"/>
                </a:lnTo>
                <a:lnTo>
                  <a:pt x="2247" y="1010"/>
                </a:lnTo>
                <a:lnTo>
                  <a:pt x="2260" y="1027"/>
                </a:lnTo>
                <a:lnTo>
                  <a:pt x="2271" y="1046"/>
                </a:lnTo>
                <a:lnTo>
                  <a:pt x="2280" y="1066"/>
                </a:lnTo>
                <a:lnTo>
                  <a:pt x="2287" y="1085"/>
                </a:lnTo>
                <a:lnTo>
                  <a:pt x="2292" y="1106"/>
                </a:lnTo>
                <a:lnTo>
                  <a:pt x="2295" y="1127"/>
                </a:lnTo>
                <a:lnTo>
                  <a:pt x="2295" y="1147"/>
                </a:lnTo>
                <a:lnTo>
                  <a:pt x="2295" y="1169"/>
                </a:lnTo>
                <a:lnTo>
                  <a:pt x="2292" y="1190"/>
                </a:lnTo>
                <a:lnTo>
                  <a:pt x="2287" y="1210"/>
                </a:lnTo>
                <a:lnTo>
                  <a:pt x="2280" y="1230"/>
                </a:lnTo>
                <a:lnTo>
                  <a:pt x="2271" y="1250"/>
                </a:lnTo>
                <a:lnTo>
                  <a:pt x="2260" y="1268"/>
                </a:lnTo>
                <a:lnTo>
                  <a:pt x="2247" y="1286"/>
                </a:lnTo>
                <a:lnTo>
                  <a:pt x="2232" y="1302"/>
                </a:lnTo>
                <a:lnTo>
                  <a:pt x="1302" y="2231"/>
                </a:lnTo>
                <a:lnTo>
                  <a:pt x="1286" y="2246"/>
                </a:lnTo>
                <a:lnTo>
                  <a:pt x="1268" y="2259"/>
                </a:lnTo>
                <a:lnTo>
                  <a:pt x="1249" y="2271"/>
                </a:lnTo>
                <a:lnTo>
                  <a:pt x="1231" y="2280"/>
                </a:lnTo>
                <a:lnTo>
                  <a:pt x="1210" y="2287"/>
                </a:lnTo>
                <a:lnTo>
                  <a:pt x="1189" y="2291"/>
                </a:lnTo>
                <a:lnTo>
                  <a:pt x="1169" y="2295"/>
                </a:lnTo>
                <a:lnTo>
                  <a:pt x="1148" y="2295"/>
                </a:lnTo>
                <a:lnTo>
                  <a:pt x="1127" y="2295"/>
                </a:lnTo>
                <a:lnTo>
                  <a:pt x="1106" y="2291"/>
                </a:lnTo>
                <a:lnTo>
                  <a:pt x="1086" y="2287"/>
                </a:lnTo>
                <a:lnTo>
                  <a:pt x="1066" y="2280"/>
                </a:lnTo>
                <a:lnTo>
                  <a:pt x="1047" y="2271"/>
                </a:lnTo>
                <a:lnTo>
                  <a:pt x="1028" y="2259"/>
                </a:lnTo>
                <a:lnTo>
                  <a:pt x="1011" y="2246"/>
                </a:lnTo>
                <a:lnTo>
                  <a:pt x="994" y="2231"/>
                </a:lnTo>
                <a:lnTo>
                  <a:pt x="64" y="1302"/>
                </a:lnTo>
                <a:lnTo>
                  <a:pt x="49" y="1286"/>
                </a:lnTo>
                <a:lnTo>
                  <a:pt x="36" y="1268"/>
                </a:lnTo>
                <a:lnTo>
                  <a:pt x="26" y="1250"/>
                </a:lnTo>
                <a:lnTo>
                  <a:pt x="17" y="1230"/>
                </a:lnTo>
                <a:lnTo>
                  <a:pt x="10" y="1210"/>
                </a:lnTo>
                <a:lnTo>
                  <a:pt x="4" y="1190"/>
                </a:lnTo>
                <a:lnTo>
                  <a:pt x="2" y="1169"/>
                </a:lnTo>
                <a:lnTo>
                  <a:pt x="0" y="1147"/>
                </a:lnTo>
                <a:lnTo>
                  <a:pt x="2" y="1127"/>
                </a:lnTo>
                <a:lnTo>
                  <a:pt x="4" y="1106"/>
                </a:lnTo>
                <a:lnTo>
                  <a:pt x="10" y="1085"/>
                </a:lnTo>
                <a:lnTo>
                  <a:pt x="17" y="1066"/>
                </a:lnTo>
                <a:lnTo>
                  <a:pt x="26" y="1046"/>
                </a:lnTo>
                <a:lnTo>
                  <a:pt x="36" y="1027"/>
                </a:lnTo>
                <a:lnTo>
                  <a:pt x="49" y="1010"/>
                </a:lnTo>
                <a:lnTo>
                  <a:pt x="64" y="9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pic>
        <p:nvPicPr>
          <p:cNvPr id="49" name="Picture 23">
            <a:extLst>
              <a:ext uri="{FF2B5EF4-FFF2-40B4-BE49-F238E27FC236}">
                <a16:creationId xmlns:a16="http://schemas.microsoft.com/office/drawing/2014/main" id="{3E805B4C-181F-4456-B332-9D6F22DFBE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3561" y="1421521"/>
            <a:ext cx="1175871" cy="114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24">
            <a:extLst>
              <a:ext uri="{FF2B5EF4-FFF2-40B4-BE49-F238E27FC236}">
                <a16:creationId xmlns:a16="http://schemas.microsoft.com/office/drawing/2014/main" id="{DBF0B6D5-F4B1-4A12-9094-65016AAAB4BB}"/>
              </a:ext>
            </a:extLst>
          </p:cNvPr>
          <p:cNvSpPr>
            <a:spLocks/>
          </p:cNvSpPr>
          <p:nvPr/>
        </p:nvSpPr>
        <p:spPr bwMode="auto">
          <a:xfrm>
            <a:off x="4103800" y="1432300"/>
            <a:ext cx="1152755" cy="1124916"/>
          </a:xfrm>
          <a:custGeom>
            <a:avLst/>
            <a:gdLst>
              <a:gd name="T0" fmla="*/ 993 w 2295"/>
              <a:gd name="T1" fmla="*/ 63 h 2295"/>
              <a:gd name="T2" fmla="*/ 1027 w 2295"/>
              <a:gd name="T3" fmla="*/ 36 h 2295"/>
              <a:gd name="T4" fmla="*/ 1065 w 2295"/>
              <a:gd name="T5" fmla="*/ 16 h 2295"/>
              <a:gd name="T6" fmla="*/ 1106 w 2295"/>
              <a:gd name="T7" fmla="*/ 4 h 2295"/>
              <a:gd name="T8" fmla="*/ 1147 w 2295"/>
              <a:gd name="T9" fmla="*/ 0 h 2295"/>
              <a:gd name="T10" fmla="*/ 1189 w 2295"/>
              <a:gd name="T11" fmla="*/ 4 h 2295"/>
              <a:gd name="T12" fmla="*/ 1229 w 2295"/>
              <a:gd name="T13" fmla="*/ 16 h 2295"/>
              <a:gd name="T14" fmla="*/ 1267 w 2295"/>
              <a:gd name="T15" fmla="*/ 36 h 2295"/>
              <a:gd name="T16" fmla="*/ 1302 w 2295"/>
              <a:gd name="T17" fmla="*/ 63 h 2295"/>
              <a:gd name="T18" fmla="*/ 2246 w 2295"/>
              <a:gd name="T19" fmla="*/ 1010 h 2295"/>
              <a:gd name="T20" fmla="*/ 2270 w 2295"/>
              <a:gd name="T21" fmla="*/ 1046 h 2295"/>
              <a:gd name="T22" fmla="*/ 2285 w 2295"/>
              <a:gd name="T23" fmla="*/ 1085 h 2295"/>
              <a:gd name="T24" fmla="*/ 2294 w 2295"/>
              <a:gd name="T25" fmla="*/ 1127 h 2295"/>
              <a:gd name="T26" fmla="*/ 2294 w 2295"/>
              <a:gd name="T27" fmla="*/ 1169 h 2295"/>
              <a:gd name="T28" fmla="*/ 2285 w 2295"/>
              <a:gd name="T29" fmla="*/ 1210 h 2295"/>
              <a:gd name="T30" fmla="*/ 2270 w 2295"/>
              <a:gd name="T31" fmla="*/ 1250 h 2295"/>
              <a:gd name="T32" fmla="*/ 2246 w 2295"/>
              <a:gd name="T33" fmla="*/ 1286 h 2295"/>
              <a:gd name="T34" fmla="*/ 1302 w 2295"/>
              <a:gd name="T35" fmla="*/ 2231 h 2295"/>
              <a:gd name="T36" fmla="*/ 1267 w 2295"/>
              <a:gd name="T37" fmla="*/ 2259 h 2295"/>
              <a:gd name="T38" fmla="*/ 1229 w 2295"/>
              <a:gd name="T39" fmla="*/ 2280 h 2295"/>
              <a:gd name="T40" fmla="*/ 1189 w 2295"/>
              <a:gd name="T41" fmla="*/ 2291 h 2295"/>
              <a:gd name="T42" fmla="*/ 1147 w 2295"/>
              <a:gd name="T43" fmla="*/ 2295 h 2295"/>
              <a:gd name="T44" fmla="*/ 1106 w 2295"/>
              <a:gd name="T45" fmla="*/ 2291 h 2295"/>
              <a:gd name="T46" fmla="*/ 1065 w 2295"/>
              <a:gd name="T47" fmla="*/ 2280 h 2295"/>
              <a:gd name="T48" fmla="*/ 1027 w 2295"/>
              <a:gd name="T49" fmla="*/ 2259 h 2295"/>
              <a:gd name="T50" fmla="*/ 993 w 2295"/>
              <a:gd name="T51" fmla="*/ 2231 h 2295"/>
              <a:gd name="T52" fmla="*/ 48 w 2295"/>
              <a:gd name="T53" fmla="*/ 1286 h 2295"/>
              <a:gd name="T54" fmla="*/ 24 w 2295"/>
              <a:gd name="T55" fmla="*/ 1250 h 2295"/>
              <a:gd name="T56" fmla="*/ 9 w 2295"/>
              <a:gd name="T57" fmla="*/ 1210 h 2295"/>
              <a:gd name="T58" fmla="*/ 1 w 2295"/>
              <a:gd name="T59" fmla="*/ 1169 h 2295"/>
              <a:gd name="T60" fmla="*/ 1 w 2295"/>
              <a:gd name="T61" fmla="*/ 1127 h 2295"/>
              <a:gd name="T62" fmla="*/ 9 w 2295"/>
              <a:gd name="T63" fmla="*/ 1085 h 2295"/>
              <a:gd name="T64" fmla="*/ 24 w 2295"/>
              <a:gd name="T65" fmla="*/ 1046 h 2295"/>
              <a:gd name="T66" fmla="*/ 48 w 2295"/>
              <a:gd name="T67" fmla="*/ 1010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5" h="2295">
                <a:moveTo>
                  <a:pt x="63" y="993"/>
                </a:moveTo>
                <a:lnTo>
                  <a:pt x="993" y="63"/>
                </a:lnTo>
                <a:lnTo>
                  <a:pt x="1009" y="48"/>
                </a:lnTo>
                <a:lnTo>
                  <a:pt x="1027" y="36"/>
                </a:lnTo>
                <a:lnTo>
                  <a:pt x="1046" y="25"/>
                </a:lnTo>
                <a:lnTo>
                  <a:pt x="1065" y="16"/>
                </a:lnTo>
                <a:lnTo>
                  <a:pt x="1085" y="9"/>
                </a:lnTo>
                <a:lnTo>
                  <a:pt x="1106" y="4"/>
                </a:lnTo>
                <a:lnTo>
                  <a:pt x="1126" y="1"/>
                </a:lnTo>
                <a:lnTo>
                  <a:pt x="1147" y="0"/>
                </a:lnTo>
                <a:lnTo>
                  <a:pt x="1168" y="1"/>
                </a:lnTo>
                <a:lnTo>
                  <a:pt x="1189" y="4"/>
                </a:lnTo>
                <a:lnTo>
                  <a:pt x="1209" y="9"/>
                </a:lnTo>
                <a:lnTo>
                  <a:pt x="1229" y="16"/>
                </a:lnTo>
                <a:lnTo>
                  <a:pt x="1249" y="25"/>
                </a:lnTo>
                <a:lnTo>
                  <a:pt x="1267" y="36"/>
                </a:lnTo>
                <a:lnTo>
                  <a:pt x="1285" y="48"/>
                </a:lnTo>
                <a:lnTo>
                  <a:pt x="1302" y="63"/>
                </a:lnTo>
                <a:lnTo>
                  <a:pt x="2231" y="993"/>
                </a:lnTo>
                <a:lnTo>
                  <a:pt x="2246" y="1010"/>
                </a:lnTo>
                <a:lnTo>
                  <a:pt x="2259" y="1027"/>
                </a:lnTo>
                <a:lnTo>
                  <a:pt x="2270" y="1046"/>
                </a:lnTo>
                <a:lnTo>
                  <a:pt x="2279" y="1066"/>
                </a:lnTo>
                <a:lnTo>
                  <a:pt x="2285" y="1085"/>
                </a:lnTo>
                <a:lnTo>
                  <a:pt x="2291" y="1106"/>
                </a:lnTo>
                <a:lnTo>
                  <a:pt x="2294" y="1127"/>
                </a:lnTo>
                <a:lnTo>
                  <a:pt x="2295" y="1147"/>
                </a:lnTo>
                <a:lnTo>
                  <a:pt x="2294" y="1169"/>
                </a:lnTo>
                <a:lnTo>
                  <a:pt x="2291" y="1190"/>
                </a:lnTo>
                <a:lnTo>
                  <a:pt x="2285" y="1210"/>
                </a:lnTo>
                <a:lnTo>
                  <a:pt x="2279" y="1230"/>
                </a:lnTo>
                <a:lnTo>
                  <a:pt x="2270" y="1250"/>
                </a:lnTo>
                <a:lnTo>
                  <a:pt x="2259" y="1268"/>
                </a:lnTo>
                <a:lnTo>
                  <a:pt x="2246" y="1286"/>
                </a:lnTo>
                <a:lnTo>
                  <a:pt x="2231" y="1302"/>
                </a:lnTo>
                <a:lnTo>
                  <a:pt x="1302" y="2231"/>
                </a:lnTo>
                <a:lnTo>
                  <a:pt x="1285" y="2246"/>
                </a:lnTo>
                <a:lnTo>
                  <a:pt x="1267" y="2259"/>
                </a:lnTo>
                <a:lnTo>
                  <a:pt x="1249" y="2271"/>
                </a:lnTo>
                <a:lnTo>
                  <a:pt x="1229" y="2280"/>
                </a:lnTo>
                <a:lnTo>
                  <a:pt x="1209" y="2287"/>
                </a:lnTo>
                <a:lnTo>
                  <a:pt x="1189" y="2291"/>
                </a:lnTo>
                <a:lnTo>
                  <a:pt x="1168" y="2295"/>
                </a:lnTo>
                <a:lnTo>
                  <a:pt x="1147" y="2295"/>
                </a:lnTo>
                <a:lnTo>
                  <a:pt x="1126" y="2295"/>
                </a:lnTo>
                <a:lnTo>
                  <a:pt x="1106" y="2291"/>
                </a:lnTo>
                <a:lnTo>
                  <a:pt x="1085" y="2287"/>
                </a:lnTo>
                <a:lnTo>
                  <a:pt x="1065" y="2280"/>
                </a:lnTo>
                <a:lnTo>
                  <a:pt x="1046" y="2271"/>
                </a:lnTo>
                <a:lnTo>
                  <a:pt x="1027" y="2259"/>
                </a:lnTo>
                <a:lnTo>
                  <a:pt x="1009" y="2246"/>
                </a:lnTo>
                <a:lnTo>
                  <a:pt x="993" y="2231"/>
                </a:lnTo>
                <a:lnTo>
                  <a:pt x="63" y="1302"/>
                </a:lnTo>
                <a:lnTo>
                  <a:pt x="48" y="1286"/>
                </a:lnTo>
                <a:lnTo>
                  <a:pt x="35" y="1268"/>
                </a:lnTo>
                <a:lnTo>
                  <a:pt x="24" y="1250"/>
                </a:lnTo>
                <a:lnTo>
                  <a:pt x="16" y="1230"/>
                </a:lnTo>
                <a:lnTo>
                  <a:pt x="9" y="1210"/>
                </a:lnTo>
                <a:lnTo>
                  <a:pt x="3" y="1190"/>
                </a:lnTo>
                <a:lnTo>
                  <a:pt x="1" y="1169"/>
                </a:lnTo>
                <a:lnTo>
                  <a:pt x="0" y="1147"/>
                </a:lnTo>
                <a:lnTo>
                  <a:pt x="1" y="1127"/>
                </a:lnTo>
                <a:lnTo>
                  <a:pt x="3" y="1106"/>
                </a:lnTo>
                <a:lnTo>
                  <a:pt x="9" y="1085"/>
                </a:lnTo>
                <a:lnTo>
                  <a:pt x="16" y="1066"/>
                </a:lnTo>
                <a:lnTo>
                  <a:pt x="24" y="1046"/>
                </a:lnTo>
                <a:lnTo>
                  <a:pt x="35" y="1027"/>
                </a:lnTo>
                <a:lnTo>
                  <a:pt x="48" y="1010"/>
                </a:lnTo>
                <a:lnTo>
                  <a:pt x="63" y="9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pic>
        <p:nvPicPr>
          <p:cNvPr id="51" name="Picture 25">
            <a:extLst>
              <a:ext uri="{FF2B5EF4-FFF2-40B4-BE49-F238E27FC236}">
                <a16:creationId xmlns:a16="http://schemas.microsoft.com/office/drawing/2014/main" id="{38FAC571-EB27-4717-B3E5-1AB81C7CFA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2747" y="1421521"/>
            <a:ext cx="1174865" cy="114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26">
            <a:extLst>
              <a:ext uri="{FF2B5EF4-FFF2-40B4-BE49-F238E27FC236}">
                <a16:creationId xmlns:a16="http://schemas.microsoft.com/office/drawing/2014/main" id="{3A9C090D-4E97-4F95-8D3B-90A9CEC15599}"/>
              </a:ext>
            </a:extLst>
          </p:cNvPr>
          <p:cNvSpPr>
            <a:spLocks/>
          </p:cNvSpPr>
          <p:nvPr/>
        </p:nvSpPr>
        <p:spPr bwMode="auto">
          <a:xfrm>
            <a:off x="5542986" y="1432300"/>
            <a:ext cx="1152755" cy="1124916"/>
          </a:xfrm>
          <a:custGeom>
            <a:avLst/>
            <a:gdLst>
              <a:gd name="T0" fmla="*/ 993 w 2295"/>
              <a:gd name="T1" fmla="*/ 63 h 2295"/>
              <a:gd name="T2" fmla="*/ 1028 w 2295"/>
              <a:gd name="T3" fmla="*/ 36 h 2295"/>
              <a:gd name="T4" fmla="*/ 1066 w 2295"/>
              <a:gd name="T5" fmla="*/ 16 h 2295"/>
              <a:gd name="T6" fmla="*/ 1106 w 2295"/>
              <a:gd name="T7" fmla="*/ 4 h 2295"/>
              <a:gd name="T8" fmla="*/ 1147 w 2295"/>
              <a:gd name="T9" fmla="*/ 0 h 2295"/>
              <a:gd name="T10" fmla="*/ 1189 w 2295"/>
              <a:gd name="T11" fmla="*/ 4 h 2295"/>
              <a:gd name="T12" fmla="*/ 1229 w 2295"/>
              <a:gd name="T13" fmla="*/ 16 h 2295"/>
              <a:gd name="T14" fmla="*/ 1267 w 2295"/>
              <a:gd name="T15" fmla="*/ 36 h 2295"/>
              <a:gd name="T16" fmla="*/ 1302 w 2295"/>
              <a:gd name="T17" fmla="*/ 63 h 2295"/>
              <a:gd name="T18" fmla="*/ 2246 w 2295"/>
              <a:gd name="T19" fmla="*/ 1010 h 2295"/>
              <a:gd name="T20" fmla="*/ 2271 w 2295"/>
              <a:gd name="T21" fmla="*/ 1046 h 2295"/>
              <a:gd name="T22" fmla="*/ 2286 w 2295"/>
              <a:gd name="T23" fmla="*/ 1085 h 2295"/>
              <a:gd name="T24" fmla="*/ 2294 w 2295"/>
              <a:gd name="T25" fmla="*/ 1127 h 2295"/>
              <a:gd name="T26" fmla="*/ 2294 w 2295"/>
              <a:gd name="T27" fmla="*/ 1169 h 2295"/>
              <a:gd name="T28" fmla="*/ 2286 w 2295"/>
              <a:gd name="T29" fmla="*/ 1210 h 2295"/>
              <a:gd name="T30" fmla="*/ 2271 w 2295"/>
              <a:gd name="T31" fmla="*/ 1250 h 2295"/>
              <a:gd name="T32" fmla="*/ 2246 w 2295"/>
              <a:gd name="T33" fmla="*/ 1286 h 2295"/>
              <a:gd name="T34" fmla="*/ 1302 w 2295"/>
              <a:gd name="T35" fmla="*/ 2231 h 2295"/>
              <a:gd name="T36" fmla="*/ 1267 w 2295"/>
              <a:gd name="T37" fmla="*/ 2259 h 2295"/>
              <a:gd name="T38" fmla="*/ 1229 w 2295"/>
              <a:gd name="T39" fmla="*/ 2280 h 2295"/>
              <a:gd name="T40" fmla="*/ 1189 w 2295"/>
              <a:gd name="T41" fmla="*/ 2291 h 2295"/>
              <a:gd name="T42" fmla="*/ 1147 w 2295"/>
              <a:gd name="T43" fmla="*/ 2295 h 2295"/>
              <a:gd name="T44" fmla="*/ 1106 w 2295"/>
              <a:gd name="T45" fmla="*/ 2291 h 2295"/>
              <a:gd name="T46" fmla="*/ 1066 w 2295"/>
              <a:gd name="T47" fmla="*/ 2280 h 2295"/>
              <a:gd name="T48" fmla="*/ 1028 w 2295"/>
              <a:gd name="T49" fmla="*/ 2259 h 2295"/>
              <a:gd name="T50" fmla="*/ 993 w 2295"/>
              <a:gd name="T51" fmla="*/ 2231 h 2295"/>
              <a:gd name="T52" fmla="*/ 48 w 2295"/>
              <a:gd name="T53" fmla="*/ 1286 h 2295"/>
              <a:gd name="T54" fmla="*/ 24 w 2295"/>
              <a:gd name="T55" fmla="*/ 1250 h 2295"/>
              <a:gd name="T56" fmla="*/ 9 w 2295"/>
              <a:gd name="T57" fmla="*/ 1210 h 2295"/>
              <a:gd name="T58" fmla="*/ 1 w 2295"/>
              <a:gd name="T59" fmla="*/ 1169 h 2295"/>
              <a:gd name="T60" fmla="*/ 1 w 2295"/>
              <a:gd name="T61" fmla="*/ 1127 h 2295"/>
              <a:gd name="T62" fmla="*/ 9 w 2295"/>
              <a:gd name="T63" fmla="*/ 1085 h 2295"/>
              <a:gd name="T64" fmla="*/ 24 w 2295"/>
              <a:gd name="T65" fmla="*/ 1046 h 2295"/>
              <a:gd name="T66" fmla="*/ 48 w 2295"/>
              <a:gd name="T67" fmla="*/ 1010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5" h="2295">
                <a:moveTo>
                  <a:pt x="63" y="993"/>
                </a:moveTo>
                <a:lnTo>
                  <a:pt x="993" y="63"/>
                </a:lnTo>
                <a:lnTo>
                  <a:pt x="1009" y="48"/>
                </a:lnTo>
                <a:lnTo>
                  <a:pt x="1028" y="36"/>
                </a:lnTo>
                <a:lnTo>
                  <a:pt x="1046" y="25"/>
                </a:lnTo>
                <a:lnTo>
                  <a:pt x="1066" y="16"/>
                </a:lnTo>
                <a:lnTo>
                  <a:pt x="1085" y="9"/>
                </a:lnTo>
                <a:lnTo>
                  <a:pt x="1106" y="4"/>
                </a:lnTo>
                <a:lnTo>
                  <a:pt x="1127" y="1"/>
                </a:lnTo>
                <a:lnTo>
                  <a:pt x="1147" y="0"/>
                </a:lnTo>
                <a:lnTo>
                  <a:pt x="1168" y="1"/>
                </a:lnTo>
                <a:lnTo>
                  <a:pt x="1189" y="4"/>
                </a:lnTo>
                <a:lnTo>
                  <a:pt x="1210" y="9"/>
                </a:lnTo>
                <a:lnTo>
                  <a:pt x="1229" y="16"/>
                </a:lnTo>
                <a:lnTo>
                  <a:pt x="1249" y="25"/>
                </a:lnTo>
                <a:lnTo>
                  <a:pt x="1267" y="36"/>
                </a:lnTo>
                <a:lnTo>
                  <a:pt x="1286" y="48"/>
                </a:lnTo>
                <a:lnTo>
                  <a:pt x="1302" y="63"/>
                </a:lnTo>
                <a:lnTo>
                  <a:pt x="2231" y="993"/>
                </a:lnTo>
                <a:lnTo>
                  <a:pt x="2246" y="1010"/>
                </a:lnTo>
                <a:lnTo>
                  <a:pt x="2259" y="1027"/>
                </a:lnTo>
                <a:lnTo>
                  <a:pt x="2271" y="1046"/>
                </a:lnTo>
                <a:lnTo>
                  <a:pt x="2279" y="1066"/>
                </a:lnTo>
                <a:lnTo>
                  <a:pt x="2286" y="1085"/>
                </a:lnTo>
                <a:lnTo>
                  <a:pt x="2291" y="1106"/>
                </a:lnTo>
                <a:lnTo>
                  <a:pt x="2294" y="1127"/>
                </a:lnTo>
                <a:lnTo>
                  <a:pt x="2295" y="1147"/>
                </a:lnTo>
                <a:lnTo>
                  <a:pt x="2294" y="1169"/>
                </a:lnTo>
                <a:lnTo>
                  <a:pt x="2291" y="1190"/>
                </a:lnTo>
                <a:lnTo>
                  <a:pt x="2286" y="1210"/>
                </a:lnTo>
                <a:lnTo>
                  <a:pt x="2279" y="1230"/>
                </a:lnTo>
                <a:lnTo>
                  <a:pt x="2271" y="1250"/>
                </a:lnTo>
                <a:lnTo>
                  <a:pt x="2259" y="1268"/>
                </a:lnTo>
                <a:lnTo>
                  <a:pt x="2246" y="1286"/>
                </a:lnTo>
                <a:lnTo>
                  <a:pt x="2231" y="1302"/>
                </a:lnTo>
                <a:lnTo>
                  <a:pt x="1302" y="2231"/>
                </a:lnTo>
                <a:lnTo>
                  <a:pt x="1286" y="2246"/>
                </a:lnTo>
                <a:lnTo>
                  <a:pt x="1267" y="2259"/>
                </a:lnTo>
                <a:lnTo>
                  <a:pt x="1249" y="2271"/>
                </a:lnTo>
                <a:lnTo>
                  <a:pt x="1229" y="2280"/>
                </a:lnTo>
                <a:lnTo>
                  <a:pt x="1210" y="2287"/>
                </a:lnTo>
                <a:lnTo>
                  <a:pt x="1189" y="2291"/>
                </a:lnTo>
                <a:lnTo>
                  <a:pt x="1168" y="2295"/>
                </a:lnTo>
                <a:lnTo>
                  <a:pt x="1147" y="2295"/>
                </a:lnTo>
                <a:lnTo>
                  <a:pt x="1127" y="2295"/>
                </a:lnTo>
                <a:lnTo>
                  <a:pt x="1106" y="2291"/>
                </a:lnTo>
                <a:lnTo>
                  <a:pt x="1085" y="2287"/>
                </a:lnTo>
                <a:lnTo>
                  <a:pt x="1066" y="2280"/>
                </a:lnTo>
                <a:lnTo>
                  <a:pt x="1046" y="2271"/>
                </a:lnTo>
                <a:lnTo>
                  <a:pt x="1028" y="2259"/>
                </a:lnTo>
                <a:lnTo>
                  <a:pt x="1009" y="2246"/>
                </a:lnTo>
                <a:lnTo>
                  <a:pt x="993" y="2231"/>
                </a:lnTo>
                <a:lnTo>
                  <a:pt x="63" y="1302"/>
                </a:lnTo>
                <a:lnTo>
                  <a:pt x="48" y="1286"/>
                </a:lnTo>
                <a:lnTo>
                  <a:pt x="36" y="1268"/>
                </a:lnTo>
                <a:lnTo>
                  <a:pt x="24" y="1250"/>
                </a:lnTo>
                <a:lnTo>
                  <a:pt x="16" y="1230"/>
                </a:lnTo>
                <a:lnTo>
                  <a:pt x="9" y="1210"/>
                </a:lnTo>
                <a:lnTo>
                  <a:pt x="3" y="1190"/>
                </a:lnTo>
                <a:lnTo>
                  <a:pt x="1" y="1169"/>
                </a:lnTo>
                <a:lnTo>
                  <a:pt x="0" y="1147"/>
                </a:lnTo>
                <a:lnTo>
                  <a:pt x="1" y="1127"/>
                </a:lnTo>
                <a:lnTo>
                  <a:pt x="3" y="1106"/>
                </a:lnTo>
                <a:lnTo>
                  <a:pt x="9" y="1085"/>
                </a:lnTo>
                <a:lnTo>
                  <a:pt x="16" y="1066"/>
                </a:lnTo>
                <a:lnTo>
                  <a:pt x="24" y="1046"/>
                </a:lnTo>
                <a:lnTo>
                  <a:pt x="36" y="1027"/>
                </a:lnTo>
                <a:lnTo>
                  <a:pt x="48" y="1010"/>
                </a:lnTo>
                <a:lnTo>
                  <a:pt x="63" y="9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pic>
        <p:nvPicPr>
          <p:cNvPr id="53" name="Picture 27">
            <a:extLst>
              <a:ext uri="{FF2B5EF4-FFF2-40B4-BE49-F238E27FC236}">
                <a16:creationId xmlns:a16="http://schemas.microsoft.com/office/drawing/2014/main" id="{3EB0A169-0DBD-4DE6-90C6-C17A44DBAC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0926" y="1420542"/>
            <a:ext cx="1176875" cy="114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28">
            <a:extLst>
              <a:ext uri="{FF2B5EF4-FFF2-40B4-BE49-F238E27FC236}">
                <a16:creationId xmlns:a16="http://schemas.microsoft.com/office/drawing/2014/main" id="{83CB24FC-0694-420F-B2D6-E3655EC995F8}"/>
              </a:ext>
            </a:extLst>
          </p:cNvPr>
          <p:cNvSpPr>
            <a:spLocks/>
          </p:cNvSpPr>
          <p:nvPr/>
        </p:nvSpPr>
        <p:spPr bwMode="auto">
          <a:xfrm>
            <a:off x="1938993" y="2265208"/>
            <a:ext cx="1152755" cy="1124916"/>
          </a:xfrm>
          <a:custGeom>
            <a:avLst/>
            <a:gdLst>
              <a:gd name="T0" fmla="*/ 993 w 2295"/>
              <a:gd name="T1" fmla="*/ 65 h 2296"/>
              <a:gd name="T2" fmla="*/ 1028 w 2295"/>
              <a:gd name="T3" fmla="*/ 37 h 2296"/>
              <a:gd name="T4" fmla="*/ 1066 w 2295"/>
              <a:gd name="T5" fmla="*/ 16 h 2296"/>
              <a:gd name="T6" fmla="*/ 1106 w 2295"/>
              <a:gd name="T7" fmla="*/ 5 h 2296"/>
              <a:gd name="T8" fmla="*/ 1147 w 2295"/>
              <a:gd name="T9" fmla="*/ 0 h 2296"/>
              <a:gd name="T10" fmla="*/ 1189 w 2295"/>
              <a:gd name="T11" fmla="*/ 5 h 2296"/>
              <a:gd name="T12" fmla="*/ 1230 w 2295"/>
              <a:gd name="T13" fmla="*/ 16 h 2296"/>
              <a:gd name="T14" fmla="*/ 1267 w 2295"/>
              <a:gd name="T15" fmla="*/ 37 h 2296"/>
              <a:gd name="T16" fmla="*/ 1302 w 2295"/>
              <a:gd name="T17" fmla="*/ 65 h 2296"/>
              <a:gd name="T18" fmla="*/ 2246 w 2295"/>
              <a:gd name="T19" fmla="*/ 1011 h 2296"/>
              <a:gd name="T20" fmla="*/ 2271 w 2295"/>
              <a:gd name="T21" fmla="*/ 1046 h 2296"/>
              <a:gd name="T22" fmla="*/ 2287 w 2295"/>
              <a:gd name="T23" fmla="*/ 1087 h 2296"/>
              <a:gd name="T24" fmla="*/ 2294 w 2295"/>
              <a:gd name="T25" fmla="*/ 1127 h 2296"/>
              <a:gd name="T26" fmla="*/ 2294 w 2295"/>
              <a:gd name="T27" fmla="*/ 1170 h 2296"/>
              <a:gd name="T28" fmla="*/ 2287 w 2295"/>
              <a:gd name="T29" fmla="*/ 1211 h 2296"/>
              <a:gd name="T30" fmla="*/ 2271 w 2295"/>
              <a:gd name="T31" fmla="*/ 1250 h 2296"/>
              <a:gd name="T32" fmla="*/ 2246 w 2295"/>
              <a:gd name="T33" fmla="*/ 1286 h 2296"/>
              <a:gd name="T34" fmla="*/ 1302 w 2295"/>
              <a:gd name="T35" fmla="*/ 2233 h 2296"/>
              <a:gd name="T36" fmla="*/ 1267 w 2295"/>
              <a:gd name="T37" fmla="*/ 2261 h 2296"/>
              <a:gd name="T38" fmla="*/ 1230 w 2295"/>
              <a:gd name="T39" fmla="*/ 2280 h 2296"/>
              <a:gd name="T40" fmla="*/ 1189 w 2295"/>
              <a:gd name="T41" fmla="*/ 2292 h 2296"/>
              <a:gd name="T42" fmla="*/ 1147 w 2295"/>
              <a:gd name="T43" fmla="*/ 2296 h 2296"/>
              <a:gd name="T44" fmla="*/ 1106 w 2295"/>
              <a:gd name="T45" fmla="*/ 2292 h 2296"/>
              <a:gd name="T46" fmla="*/ 1066 w 2295"/>
              <a:gd name="T47" fmla="*/ 2280 h 2296"/>
              <a:gd name="T48" fmla="*/ 1028 w 2295"/>
              <a:gd name="T49" fmla="*/ 2261 h 2296"/>
              <a:gd name="T50" fmla="*/ 993 w 2295"/>
              <a:gd name="T51" fmla="*/ 2233 h 2296"/>
              <a:gd name="T52" fmla="*/ 48 w 2295"/>
              <a:gd name="T53" fmla="*/ 1286 h 2296"/>
              <a:gd name="T54" fmla="*/ 25 w 2295"/>
              <a:gd name="T55" fmla="*/ 1250 h 2296"/>
              <a:gd name="T56" fmla="*/ 9 w 2295"/>
              <a:gd name="T57" fmla="*/ 1211 h 2296"/>
              <a:gd name="T58" fmla="*/ 1 w 2295"/>
              <a:gd name="T59" fmla="*/ 1170 h 2296"/>
              <a:gd name="T60" fmla="*/ 1 w 2295"/>
              <a:gd name="T61" fmla="*/ 1127 h 2296"/>
              <a:gd name="T62" fmla="*/ 9 w 2295"/>
              <a:gd name="T63" fmla="*/ 1087 h 2296"/>
              <a:gd name="T64" fmla="*/ 25 w 2295"/>
              <a:gd name="T65" fmla="*/ 1046 h 2296"/>
              <a:gd name="T66" fmla="*/ 48 w 2295"/>
              <a:gd name="T67" fmla="*/ 1011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5" h="2296">
                <a:moveTo>
                  <a:pt x="63" y="994"/>
                </a:moveTo>
                <a:lnTo>
                  <a:pt x="993" y="65"/>
                </a:lnTo>
                <a:lnTo>
                  <a:pt x="1010" y="50"/>
                </a:lnTo>
                <a:lnTo>
                  <a:pt x="1028" y="37"/>
                </a:lnTo>
                <a:lnTo>
                  <a:pt x="1046" y="25"/>
                </a:lnTo>
                <a:lnTo>
                  <a:pt x="1066" y="16"/>
                </a:lnTo>
                <a:lnTo>
                  <a:pt x="1085" y="9"/>
                </a:lnTo>
                <a:lnTo>
                  <a:pt x="1106" y="5"/>
                </a:lnTo>
                <a:lnTo>
                  <a:pt x="1127" y="1"/>
                </a:lnTo>
                <a:lnTo>
                  <a:pt x="1147" y="0"/>
                </a:lnTo>
                <a:lnTo>
                  <a:pt x="1168" y="1"/>
                </a:lnTo>
                <a:lnTo>
                  <a:pt x="1189" y="5"/>
                </a:lnTo>
                <a:lnTo>
                  <a:pt x="1210" y="9"/>
                </a:lnTo>
                <a:lnTo>
                  <a:pt x="1230" y="16"/>
                </a:lnTo>
                <a:lnTo>
                  <a:pt x="1249" y="25"/>
                </a:lnTo>
                <a:lnTo>
                  <a:pt x="1267" y="37"/>
                </a:lnTo>
                <a:lnTo>
                  <a:pt x="1286" y="50"/>
                </a:lnTo>
                <a:lnTo>
                  <a:pt x="1302" y="65"/>
                </a:lnTo>
                <a:lnTo>
                  <a:pt x="2231" y="994"/>
                </a:lnTo>
                <a:lnTo>
                  <a:pt x="2246" y="1011"/>
                </a:lnTo>
                <a:lnTo>
                  <a:pt x="2259" y="1028"/>
                </a:lnTo>
                <a:lnTo>
                  <a:pt x="2271" y="1046"/>
                </a:lnTo>
                <a:lnTo>
                  <a:pt x="2280" y="1066"/>
                </a:lnTo>
                <a:lnTo>
                  <a:pt x="2287" y="1087"/>
                </a:lnTo>
                <a:lnTo>
                  <a:pt x="2291" y="1106"/>
                </a:lnTo>
                <a:lnTo>
                  <a:pt x="2294" y="1127"/>
                </a:lnTo>
                <a:lnTo>
                  <a:pt x="2295" y="1149"/>
                </a:lnTo>
                <a:lnTo>
                  <a:pt x="2294" y="1170"/>
                </a:lnTo>
                <a:lnTo>
                  <a:pt x="2291" y="1190"/>
                </a:lnTo>
                <a:lnTo>
                  <a:pt x="2287" y="1211"/>
                </a:lnTo>
                <a:lnTo>
                  <a:pt x="2280" y="1231"/>
                </a:lnTo>
                <a:lnTo>
                  <a:pt x="2271" y="1250"/>
                </a:lnTo>
                <a:lnTo>
                  <a:pt x="2259" y="1269"/>
                </a:lnTo>
                <a:lnTo>
                  <a:pt x="2246" y="1286"/>
                </a:lnTo>
                <a:lnTo>
                  <a:pt x="2231" y="1303"/>
                </a:lnTo>
                <a:lnTo>
                  <a:pt x="1302" y="2233"/>
                </a:lnTo>
                <a:lnTo>
                  <a:pt x="1286" y="2247"/>
                </a:lnTo>
                <a:lnTo>
                  <a:pt x="1267" y="2261"/>
                </a:lnTo>
                <a:lnTo>
                  <a:pt x="1249" y="2271"/>
                </a:lnTo>
                <a:lnTo>
                  <a:pt x="1230" y="2280"/>
                </a:lnTo>
                <a:lnTo>
                  <a:pt x="1210" y="2287"/>
                </a:lnTo>
                <a:lnTo>
                  <a:pt x="1189" y="2292"/>
                </a:lnTo>
                <a:lnTo>
                  <a:pt x="1168" y="2295"/>
                </a:lnTo>
                <a:lnTo>
                  <a:pt x="1147" y="2296"/>
                </a:lnTo>
                <a:lnTo>
                  <a:pt x="1127" y="2295"/>
                </a:lnTo>
                <a:lnTo>
                  <a:pt x="1106" y="2292"/>
                </a:lnTo>
                <a:lnTo>
                  <a:pt x="1085" y="2287"/>
                </a:lnTo>
                <a:lnTo>
                  <a:pt x="1066" y="2280"/>
                </a:lnTo>
                <a:lnTo>
                  <a:pt x="1046" y="2271"/>
                </a:lnTo>
                <a:lnTo>
                  <a:pt x="1028" y="2261"/>
                </a:lnTo>
                <a:lnTo>
                  <a:pt x="1010" y="2247"/>
                </a:lnTo>
                <a:lnTo>
                  <a:pt x="993" y="2233"/>
                </a:lnTo>
                <a:lnTo>
                  <a:pt x="63" y="1303"/>
                </a:lnTo>
                <a:lnTo>
                  <a:pt x="48" y="1286"/>
                </a:lnTo>
                <a:lnTo>
                  <a:pt x="36" y="1269"/>
                </a:lnTo>
                <a:lnTo>
                  <a:pt x="25" y="1250"/>
                </a:lnTo>
                <a:lnTo>
                  <a:pt x="16" y="1231"/>
                </a:lnTo>
                <a:lnTo>
                  <a:pt x="9" y="1211"/>
                </a:lnTo>
                <a:lnTo>
                  <a:pt x="3" y="1190"/>
                </a:lnTo>
                <a:lnTo>
                  <a:pt x="1" y="1170"/>
                </a:lnTo>
                <a:lnTo>
                  <a:pt x="0" y="1149"/>
                </a:lnTo>
                <a:lnTo>
                  <a:pt x="1" y="1127"/>
                </a:lnTo>
                <a:lnTo>
                  <a:pt x="3" y="1106"/>
                </a:lnTo>
                <a:lnTo>
                  <a:pt x="9" y="1087"/>
                </a:lnTo>
                <a:lnTo>
                  <a:pt x="16" y="1066"/>
                </a:lnTo>
                <a:lnTo>
                  <a:pt x="25" y="1046"/>
                </a:lnTo>
                <a:lnTo>
                  <a:pt x="36" y="1028"/>
                </a:lnTo>
                <a:lnTo>
                  <a:pt x="48" y="1011"/>
                </a:lnTo>
                <a:lnTo>
                  <a:pt x="63" y="9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pic>
        <p:nvPicPr>
          <p:cNvPr id="55" name="Picture 29">
            <a:extLst>
              <a:ext uri="{FF2B5EF4-FFF2-40B4-BE49-F238E27FC236}">
                <a16:creationId xmlns:a16="http://schemas.microsoft.com/office/drawing/2014/main" id="{8766D6BF-20CB-4A73-8274-9C0A0BB257E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7940" y="2259331"/>
            <a:ext cx="1174865" cy="11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30">
            <a:extLst>
              <a:ext uri="{FF2B5EF4-FFF2-40B4-BE49-F238E27FC236}">
                <a16:creationId xmlns:a16="http://schemas.microsoft.com/office/drawing/2014/main" id="{8517B5CB-A5D3-4568-B372-5432C4348364}"/>
              </a:ext>
            </a:extLst>
          </p:cNvPr>
          <p:cNvSpPr>
            <a:spLocks/>
          </p:cNvSpPr>
          <p:nvPr/>
        </p:nvSpPr>
        <p:spPr bwMode="auto">
          <a:xfrm>
            <a:off x="3378177" y="2265208"/>
            <a:ext cx="1153760" cy="1124916"/>
          </a:xfrm>
          <a:custGeom>
            <a:avLst/>
            <a:gdLst>
              <a:gd name="T0" fmla="*/ 993 w 2295"/>
              <a:gd name="T1" fmla="*/ 65 h 2296"/>
              <a:gd name="T2" fmla="*/ 1028 w 2295"/>
              <a:gd name="T3" fmla="*/ 37 h 2296"/>
              <a:gd name="T4" fmla="*/ 1066 w 2295"/>
              <a:gd name="T5" fmla="*/ 16 h 2296"/>
              <a:gd name="T6" fmla="*/ 1106 w 2295"/>
              <a:gd name="T7" fmla="*/ 5 h 2296"/>
              <a:gd name="T8" fmla="*/ 1148 w 2295"/>
              <a:gd name="T9" fmla="*/ 0 h 2296"/>
              <a:gd name="T10" fmla="*/ 1189 w 2295"/>
              <a:gd name="T11" fmla="*/ 5 h 2296"/>
              <a:gd name="T12" fmla="*/ 1229 w 2295"/>
              <a:gd name="T13" fmla="*/ 16 h 2296"/>
              <a:gd name="T14" fmla="*/ 1267 w 2295"/>
              <a:gd name="T15" fmla="*/ 37 h 2296"/>
              <a:gd name="T16" fmla="*/ 1302 w 2295"/>
              <a:gd name="T17" fmla="*/ 65 h 2296"/>
              <a:gd name="T18" fmla="*/ 2247 w 2295"/>
              <a:gd name="T19" fmla="*/ 1011 h 2296"/>
              <a:gd name="T20" fmla="*/ 2271 w 2295"/>
              <a:gd name="T21" fmla="*/ 1046 h 2296"/>
              <a:gd name="T22" fmla="*/ 2286 w 2295"/>
              <a:gd name="T23" fmla="*/ 1087 h 2296"/>
              <a:gd name="T24" fmla="*/ 2294 w 2295"/>
              <a:gd name="T25" fmla="*/ 1127 h 2296"/>
              <a:gd name="T26" fmla="*/ 2294 w 2295"/>
              <a:gd name="T27" fmla="*/ 1170 h 2296"/>
              <a:gd name="T28" fmla="*/ 2286 w 2295"/>
              <a:gd name="T29" fmla="*/ 1211 h 2296"/>
              <a:gd name="T30" fmla="*/ 2271 w 2295"/>
              <a:gd name="T31" fmla="*/ 1250 h 2296"/>
              <a:gd name="T32" fmla="*/ 2247 w 2295"/>
              <a:gd name="T33" fmla="*/ 1286 h 2296"/>
              <a:gd name="T34" fmla="*/ 1302 w 2295"/>
              <a:gd name="T35" fmla="*/ 2233 h 2296"/>
              <a:gd name="T36" fmla="*/ 1267 w 2295"/>
              <a:gd name="T37" fmla="*/ 2261 h 2296"/>
              <a:gd name="T38" fmla="*/ 1229 w 2295"/>
              <a:gd name="T39" fmla="*/ 2280 h 2296"/>
              <a:gd name="T40" fmla="*/ 1189 w 2295"/>
              <a:gd name="T41" fmla="*/ 2292 h 2296"/>
              <a:gd name="T42" fmla="*/ 1148 w 2295"/>
              <a:gd name="T43" fmla="*/ 2296 h 2296"/>
              <a:gd name="T44" fmla="*/ 1106 w 2295"/>
              <a:gd name="T45" fmla="*/ 2292 h 2296"/>
              <a:gd name="T46" fmla="*/ 1066 w 2295"/>
              <a:gd name="T47" fmla="*/ 2280 h 2296"/>
              <a:gd name="T48" fmla="*/ 1028 w 2295"/>
              <a:gd name="T49" fmla="*/ 2261 h 2296"/>
              <a:gd name="T50" fmla="*/ 993 w 2295"/>
              <a:gd name="T51" fmla="*/ 2233 h 2296"/>
              <a:gd name="T52" fmla="*/ 48 w 2295"/>
              <a:gd name="T53" fmla="*/ 1286 h 2296"/>
              <a:gd name="T54" fmla="*/ 24 w 2295"/>
              <a:gd name="T55" fmla="*/ 1250 h 2296"/>
              <a:gd name="T56" fmla="*/ 9 w 2295"/>
              <a:gd name="T57" fmla="*/ 1211 h 2296"/>
              <a:gd name="T58" fmla="*/ 1 w 2295"/>
              <a:gd name="T59" fmla="*/ 1170 h 2296"/>
              <a:gd name="T60" fmla="*/ 1 w 2295"/>
              <a:gd name="T61" fmla="*/ 1127 h 2296"/>
              <a:gd name="T62" fmla="*/ 9 w 2295"/>
              <a:gd name="T63" fmla="*/ 1087 h 2296"/>
              <a:gd name="T64" fmla="*/ 24 w 2295"/>
              <a:gd name="T65" fmla="*/ 1046 h 2296"/>
              <a:gd name="T66" fmla="*/ 48 w 2295"/>
              <a:gd name="T67" fmla="*/ 1011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5" h="2296">
                <a:moveTo>
                  <a:pt x="63" y="994"/>
                </a:moveTo>
                <a:lnTo>
                  <a:pt x="993" y="65"/>
                </a:lnTo>
                <a:lnTo>
                  <a:pt x="1009" y="50"/>
                </a:lnTo>
                <a:lnTo>
                  <a:pt x="1028" y="37"/>
                </a:lnTo>
                <a:lnTo>
                  <a:pt x="1046" y="25"/>
                </a:lnTo>
                <a:lnTo>
                  <a:pt x="1066" y="16"/>
                </a:lnTo>
                <a:lnTo>
                  <a:pt x="1085" y="9"/>
                </a:lnTo>
                <a:lnTo>
                  <a:pt x="1106" y="5"/>
                </a:lnTo>
                <a:lnTo>
                  <a:pt x="1127" y="1"/>
                </a:lnTo>
                <a:lnTo>
                  <a:pt x="1148" y="0"/>
                </a:lnTo>
                <a:lnTo>
                  <a:pt x="1168" y="1"/>
                </a:lnTo>
                <a:lnTo>
                  <a:pt x="1189" y="5"/>
                </a:lnTo>
                <a:lnTo>
                  <a:pt x="1210" y="9"/>
                </a:lnTo>
                <a:lnTo>
                  <a:pt x="1229" y="16"/>
                </a:lnTo>
                <a:lnTo>
                  <a:pt x="1249" y="25"/>
                </a:lnTo>
                <a:lnTo>
                  <a:pt x="1267" y="37"/>
                </a:lnTo>
                <a:lnTo>
                  <a:pt x="1286" y="50"/>
                </a:lnTo>
                <a:lnTo>
                  <a:pt x="1302" y="65"/>
                </a:lnTo>
                <a:lnTo>
                  <a:pt x="2232" y="994"/>
                </a:lnTo>
                <a:lnTo>
                  <a:pt x="2247" y="1011"/>
                </a:lnTo>
                <a:lnTo>
                  <a:pt x="2259" y="1028"/>
                </a:lnTo>
                <a:lnTo>
                  <a:pt x="2271" y="1046"/>
                </a:lnTo>
                <a:lnTo>
                  <a:pt x="2279" y="1066"/>
                </a:lnTo>
                <a:lnTo>
                  <a:pt x="2286" y="1087"/>
                </a:lnTo>
                <a:lnTo>
                  <a:pt x="2292" y="1106"/>
                </a:lnTo>
                <a:lnTo>
                  <a:pt x="2294" y="1127"/>
                </a:lnTo>
                <a:lnTo>
                  <a:pt x="2295" y="1149"/>
                </a:lnTo>
                <a:lnTo>
                  <a:pt x="2294" y="1170"/>
                </a:lnTo>
                <a:lnTo>
                  <a:pt x="2292" y="1190"/>
                </a:lnTo>
                <a:lnTo>
                  <a:pt x="2286" y="1211"/>
                </a:lnTo>
                <a:lnTo>
                  <a:pt x="2279" y="1231"/>
                </a:lnTo>
                <a:lnTo>
                  <a:pt x="2271" y="1250"/>
                </a:lnTo>
                <a:lnTo>
                  <a:pt x="2259" y="1269"/>
                </a:lnTo>
                <a:lnTo>
                  <a:pt x="2247" y="1286"/>
                </a:lnTo>
                <a:lnTo>
                  <a:pt x="2232" y="1303"/>
                </a:lnTo>
                <a:lnTo>
                  <a:pt x="1302" y="2233"/>
                </a:lnTo>
                <a:lnTo>
                  <a:pt x="1286" y="2247"/>
                </a:lnTo>
                <a:lnTo>
                  <a:pt x="1267" y="2261"/>
                </a:lnTo>
                <a:lnTo>
                  <a:pt x="1249" y="2271"/>
                </a:lnTo>
                <a:lnTo>
                  <a:pt x="1229" y="2280"/>
                </a:lnTo>
                <a:lnTo>
                  <a:pt x="1210" y="2287"/>
                </a:lnTo>
                <a:lnTo>
                  <a:pt x="1189" y="2292"/>
                </a:lnTo>
                <a:lnTo>
                  <a:pt x="1168" y="2295"/>
                </a:lnTo>
                <a:lnTo>
                  <a:pt x="1148" y="2296"/>
                </a:lnTo>
                <a:lnTo>
                  <a:pt x="1127" y="2295"/>
                </a:lnTo>
                <a:lnTo>
                  <a:pt x="1106" y="2292"/>
                </a:lnTo>
                <a:lnTo>
                  <a:pt x="1085" y="2287"/>
                </a:lnTo>
                <a:lnTo>
                  <a:pt x="1066" y="2280"/>
                </a:lnTo>
                <a:lnTo>
                  <a:pt x="1046" y="2271"/>
                </a:lnTo>
                <a:lnTo>
                  <a:pt x="1028" y="2261"/>
                </a:lnTo>
                <a:lnTo>
                  <a:pt x="1009" y="2247"/>
                </a:lnTo>
                <a:lnTo>
                  <a:pt x="993" y="2233"/>
                </a:lnTo>
                <a:lnTo>
                  <a:pt x="63" y="1303"/>
                </a:lnTo>
                <a:lnTo>
                  <a:pt x="48" y="1286"/>
                </a:lnTo>
                <a:lnTo>
                  <a:pt x="36" y="1269"/>
                </a:lnTo>
                <a:lnTo>
                  <a:pt x="24" y="1250"/>
                </a:lnTo>
                <a:lnTo>
                  <a:pt x="16" y="1231"/>
                </a:lnTo>
                <a:lnTo>
                  <a:pt x="9" y="1211"/>
                </a:lnTo>
                <a:lnTo>
                  <a:pt x="3" y="1190"/>
                </a:lnTo>
                <a:lnTo>
                  <a:pt x="1" y="1170"/>
                </a:lnTo>
                <a:lnTo>
                  <a:pt x="0" y="1149"/>
                </a:lnTo>
                <a:lnTo>
                  <a:pt x="1" y="1127"/>
                </a:lnTo>
                <a:lnTo>
                  <a:pt x="3" y="1106"/>
                </a:lnTo>
                <a:lnTo>
                  <a:pt x="9" y="1087"/>
                </a:lnTo>
                <a:lnTo>
                  <a:pt x="16" y="1066"/>
                </a:lnTo>
                <a:lnTo>
                  <a:pt x="24" y="1046"/>
                </a:lnTo>
                <a:lnTo>
                  <a:pt x="36" y="1028"/>
                </a:lnTo>
                <a:lnTo>
                  <a:pt x="48" y="1011"/>
                </a:lnTo>
                <a:lnTo>
                  <a:pt x="63" y="9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pic>
        <p:nvPicPr>
          <p:cNvPr id="57" name="Picture 31">
            <a:extLst>
              <a:ext uri="{FF2B5EF4-FFF2-40B4-BE49-F238E27FC236}">
                <a16:creationId xmlns:a16="http://schemas.microsoft.com/office/drawing/2014/main" id="{D21472FD-4C22-407E-A5E1-F5539DBE6A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8129" y="2255409"/>
            <a:ext cx="1172855" cy="114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Freeform 32">
            <a:extLst>
              <a:ext uri="{FF2B5EF4-FFF2-40B4-BE49-F238E27FC236}">
                <a16:creationId xmlns:a16="http://schemas.microsoft.com/office/drawing/2014/main" id="{415431A3-F765-4EF1-9229-F7C6F2AD020B}"/>
              </a:ext>
            </a:extLst>
          </p:cNvPr>
          <p:cNvSpPr>
            <a:spLocks/>
          </p:cNvSpPr>
          <p:nvPr/>
        </p:nvSpPr>
        <p:spPr bwMode="auto">
          <a:xfrm>
            <a:off x="4817362" y="2265208"/>
            <a:ext cx="1153760" cy="1124916"/>
          </a:xfrm>
          <a:custGeom>
            <a:avLst/>
            <a:gdLst>
              <a:gd name="T0" fmla="*/ 993 w 2295"/>
              <a:gd name="T1" fmla="*/ 65 h 2296"/>
              <a:gd name="T2" fmla="*/ 1028 w 2295"/>
              <a:gd name="T3" fmla="*/ 37 h 2296"/>
              <a:gd name="T4" fmla="*/ 1066 w 2295"/>
              <a:gd name="T5" fmla="*/ 16 h 2296"/>
              <a:gd name="T6" fmla="*/ 1106 w 2295"/>
              <a:gd name="T7" fmla="*/ 5 h 2296"/>
              <a:gd name="T8" fmla="*/ 1148 w 2295"/>
              <a:gd name="T9" fmla="*/ 0 h 2296"/>
              <a:gd name="T10" fmla="*/ 1189 w 2295"/>
              <a:gd name="T11" fmla="*/ 5 h 2296"/>
              <a:gd name="T12" fmla="*/ 1230 w 2295"/>
              <a:gd name="T13" fmla="*/ 16 h 2296"/>
              <a:gd name="T14" fmla="*/ 1268 w 2295"/>
              <a:gd name="T15" fmla="*/ 37 h 2296"/>
              <a:gd name="T16" fmla="*/ 1302 w 2295"/>
              <a:gd name="T17" fmla="*/ 65 h 2296"/>
              <a:gd name="T18" fmla="*/ 2247 w 2295"/>
              <a:gd name="T19" fmla="*/ 1011 h 2296"/>
              <a:gd name="T20" fmla="*/ 2271 w 2295"/>
              <a:gd name="T21" fmla="*/ 1046 h 2296"/>
              <a:gd name="T22" fmla="*/ 2286 w 2295"/>
              <a:gd name="T23" fmla="*/ 1087 h 2296"/>
              <a:gd name="T24" fmla="*/ 2294 w 2295"/>
              <a:gd name="T25" fmla="*/ 1127 h 2296"/>
              <a:gd name="T26" fmla="*/ 2294 w 2295"/>
              <a:gd name="T27" fmla="*/ 1170 h 2296"/>
              <a:gd name="T28" fmla="*/ 2286 w 2295"/>
              <a:gd name="T29" fmla="*/ 1211 h 2296"/>
              <a:gd name="T30" fmla="*/ 2271 w 2295"/>
              <a:gd name="T31" fmla="*/ 1250 h 2296"/>
              <a:gd name="T32" fmla="*/ 2247 w 2295"/>
              <a:gd name="T33" fmla="*/ 1286 h 2296"/>
              <a:gd name="T34" fmla="*/ 1302 w 2295"/>
              <a:gd name="T35" fmla="*/ 2233 h 2296"/>
              <a:gd name="T36" fmla="*/ 1268 w 2295"/>
              <a:gd name="T37" fmla="*/ 2261 h 2296"/>
              <a:gd name="T38" fmla="*/ 1230 w 2295"/>
              <a:gd name="T39" fmla="*/ 2280 h 2296"/>
              <a:gd name="T40" fmla="*/ 1189 w 2295"/>
              <a:gd name="T41" fmla="*/ 2292 h 2296"/>
              <a:gd name="T42" fmla="*/ 1148 w 2295"/>
              <a:gd name="T43" fmla="*/ 2296 h 2296"/>
              <a:gd name="T44" fmla="*/ 1106 w 2295"/>
              <a:gd name="T45" fmla="*/ 2292 h 2296"/>
              <a:gd name="T46" fmla="*/ 1066 w 2295"/>
              <a:gd name="T47" fmla="*/ 2280 h 2296"/>
              <a:gd name="T48" fmla="*/ 1028 w 2295"/>
              <a:gd name="T49" fmla="*/ 2261 h 2296"/>
              <a:gd name="T50" fmla="*/ 993 w 2295"/>
              <a:gd name="T51" fmla="*/ 2233 h 2296"/>
              <a:gd name="T52" fmla="*/ 49 w 2295"/>
              <a:gd name="T53" fmla="*/ 1286 h 2296"/>
              <a:gd name="T54" fmla="*/ 24 w 2295"/>
              <a:gd name="T55" fmla="*/ 1250 h 2296"/>
              <a:gd name="T56" fmla="*/ 8 w 2295"/>
              <a:gd name="T57" fmla="*/ 1211 h 2296"/>
              <a:gd name="T58" fmla="*/ 1 w 2295"/>
              <a:gd name="T59" fmla="*/ 1170 h 2296"/>
              <a:gd name="T60" fmla="*/ 1 w 2295"/>
              <a:gd name="T61" fmla="*/ 1127 h 2296"/>
              <a:gd name="T62" fmla="*/ 8 w 2295"/>
              <a:gd name="T63" fmla="*/ 1087 h 2296"/>
              <a:gd name="T64" fmla="*/ 24 w 2295"/>
              <a:gd name="T65" fmla="*/ 1046 h 2296"/>
              <a:gd name="T66" fmla="*/ 49 w 2295"/>
              <a:gd name="T67" fmla="*/ 1011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5" h="2296">
                <a:moveTo>
                  <a:pt x="64" y="994"/>
                </a:moveTo>
                <a:lnTo>
                  <a:pt x="993" y="65"/>
                </a:lnTo>
                <a:lnTo>
                  <a:pt x="1009" y="50"/>
                </a:lnTo>
                <a:lnTo>
                  <a:pt x="1028" y="37"/>
                </a:lnTo>
                <a:lnTo>
                  <a:pt x="1046" y="25"/>
                </a:lnTo>
                <a:lnTo>
                  <a:pt x="1066" y="16"/>
                </a:lnTo>
                <a:lnTo>
                  <a:pt x="1085" y="9"/>
                </a:lnTo>
                <a:lnTo>
                  <a:pt x="1106" y="5"/>
                </a:lnTo>
                <a:lnTo>
                  <a:pt x="1127" y="1"/>
                </a:lnTo>
                <a:lnTo>
                  <a:pt x="1148" y="0"/>
                </a:lnTo>
                <a:lnTo>
                  <a:pt x="1168" y="1"/>
                </a:lnTo>
                <a:lnTo>
                  <a:pt x="1189" y="5"/>
                </a:lnTo>
                <a:lnTo>
                  <a:pt x="1210" y="9"/>
                </a:lnTo>
                <a:lnTo>
                  <a:pt x="1230" y="16"/>
                </a:lnTo>
                <a:lnTo>
                  <a:pt x="1249" y="25"/>
                </a:lnTo>
                <a:lnTo>
                  <a:pt x="1268" y="37"/>
                </a:lnTo>
                <a:lnTo>
                  <a:pt x="1286" y="50"/>
                </a:lnTo>
                <a:lnTo>
                  <a:pt x="1302" y="65"/>
                </a:lnTo>
                <a:lnTo>
                  <a:pt x="2232" y="994"/>
                </a:lnTo>
                <a:lnTo>
                  <a:pt x="2247" y="1011"/>
                </a:lnTo>
                <a:lnTo>
                  <a:pt x="2260" y="1028"/>
                </a:lnTo>
                <a:lnTo>
                  <a:pt x="2271" y="1046"/>
                </a:lnTo>
                <a:lnTo>
                  <a:pt x="2279" y="1066"/>
                </a:lnTo>
                <a:lnTo>
                  <a:pt x="2286" y="1087"/>
                </a:lnTo>
                <a:lnTo>
                  <a:pt x="2292" y="1106"/>
                </a:lnTo>
                <a:lnTo>
                  <a:pt x="2294" y="1127"/>
                </a:lnTo>
                <a:lnTo>
                  <a:pt x="2295" y="1149"/>
                </a:lnTo>
                <a:lnTo>
                  <a:pt x="2294" y="1170"/>
                </a:lnTo>
                <a:lnTo>
                  <a:pt x="2292" y="1190"/>
                </a:lnTo>
                <a:lnTo>
                  <a:pt x="2286" y="1211"/>
                </a:lnTo>
                <a:lnTo>
                  <a:pt x="2279" y="1231"/>
                </a:lnTo>
                <a:lnTo>
                  <a:pt x="2271" y="1250"/>
                </a:lnTo>
                <a:lnTo>
                  <a:pt x="2260" y="1269"/>
                </a:lnTo>
                <a:lnTo>
                  <a:pt x="2247" y="1286"/>
                </a:lnTo>
                <a:lnTo>
                  <a:pt x="2232" y="1303"/>
                </a:lnTo>
                <a:lnTo>
                  <a:pt x="1302" y="2233"/>
                </a:lnTo>
                <a:lnTo>
                  <a:pt x="1286" y="2247"/>
                </a:lnTo>
                <a:lnTo>
                  <a:pt x="1268" y="2261"/>
                </a:lnTo>
                <a:lnTo>
                  <a:pt x="1249" y="2271"/>
                </a:lnTo>
                <a:lnTo>
                  <a:pt x="1230" y="2280"/>
                </a:lnTo>
                <a:lnTo>
                  <a:pt x="1210" y="2287"/>
                </a:lnTo>
                <a:lnTo>
                  <a:pt x="1189" y="2292"/>
                </a:lnTo>
                <a:lnTo>
                  <a:pt x="1168" y="2295"/>
                </a:lnTo>
                <a:lnTo>
                  <a:pt x="1148" y="2296"/>
                </a:lnTo>
                <a:lnTo>
                  <a:pt x="1127" y="2295"/>
                </a:lnTo>
                <a:lnTo>
                  <a:pt x="1106" y="2292"/>
                </a:lnTo>
                <a:lnTo>
                  <a:pt x="1085" y="2287"/>
                </a:lnTo>
                <a:lnTo>
                  <a:pt x="1066" y="2280"/>
                </a:lnTo>
                <a:lnTo>
                  <a:pt x="1046" y="2271"/>
                </a:lnTo>
                <a:lnTo>
                  <a:pt x="1028" y="2261"/>
                </a:lnTo>
                <a:lnTo>
                  <a:pt x="1009" y="2247"/>
                </a:lnTo>
                <a:lnTo>
                  <a:pt x="993" y="2233"/>
                </a:lnTo>
                <a:lnTo>
                  <a:pt x="64" y="1303"/>
                </a:lnTo>
                <a:lnTo>
                  <a:pt x="49" y="1286"/>
                </a:lnTo>
                <a:lnTo>
                  <a:pt x="36" y="1269"/>
                </a:lnTo>
                <a:lnTo>
                  <a:pt x="24" y="1250"/>
                </a:lnTo>
                <a:lnTo>
                  <a:pt x="16" y="1231"/>
                </a:lnTo>
                <a:lnTo>
                  <a:pt x="8" y="1211"/>
                </a:lnTo>
                <a:lnTo>
                  <a:pt x="4" y="1190"/>
                </a:lnTo>
                <a:lnTo>
                  <a:pt x="1" y="1170"/>
                </a:lnTo>
                <a:lnTo>
                  <a:pt x="0" y="1149"/>
                </a:lnTo>
                <a:lnTo>
                  <a:pt x="1" y="1127"/>
                </a:lnTo>
                <a:lnTo>
                  <a:pt x="4" y="1106"/>
                </a:lnTo>
                <a:lnTo>
                  <a:pt x="8" y="1087"/>
                </a:lnTo>
                <a:lnTo>
                  <a:pt x="16" y="1066"/>
                </a:lnTo>
                <a:lnTo>
                  <a:pt x="24" y="1046"/>
                </a:lnTo>
                <a:lnTo>
                  <a:pt x="36" y="1028"/>
                </a:lnTo>
                <a:lnTo>
                  <a:pt x="49" y="1011"/>
                </a:lnTo>
                <a:lnTo>
                  <a:pt x="64" y="9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pic>
        <p:nvPicPr>
          <p:cNvPr id="59" name="Picture 33">
            <a:extLst>
              <a:ext uri="{FF2B5EF4-FFF2-40B4-BE49-F238E27FC236}">
                <a16:creationId xmlns:a16="http://schemas.microsoft.com/office/drawing/2014/main" id="{AD917C91-086C-46B8-99EC-38E7DD4823D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9325" y="2258351"/>
            <a:ext cx="1169841" cy="113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34">
            <a:extLst>
              <a:ext uri="{FF2B5EF4-FFF2-40B4-BE49-F238E27FC236}">
                <a16:creationId xmlns:a16="http://schemas.microsoft.com/office/drawing/2014/main" id="{D45BACEC-526D-4389-B805-837C4C33159C}"/>
              </a:ext>
            </a:extLst>
          </p:cNvPr>
          <p:cNvSpPr>
            <a:spLocks/>
          </p:cNvSpPr>
          <p:nvPr/>
        </p:nvSpPr>
        <p:spPr bwMode="auto">
          <a:xfrm>
            <a:off x="6256548" y="2265208"/>
            <a:ext cx="1153760" cy="1124916"/>
          </a:xfrm>
          <a:custGeom>
            <a:avLst/>
            <a:gdLst>
              <a:gd name="T0" fmla="*/ 994 w 2295"/>
              <a:gd name="T1" fmla="*/ 65 h 2296"/>
              <a:gd name="T2" fmla="*/ 1027 w 2295"/>
              <a:gd name="T3" fmla="*/ 37 h 2296"/>
              <a:gd name="T4" fmla="*/ 1065 w 2295"/>
              <a:gd name="T5" fmla="*/ 16 h 2296"/>
              <a:gd name="T6" fmla="*/ 1106 w 2295"/>
              <a:gd name="T7" fmla="*/ 5 h 2296"/>
              <a:gd name="T8" fmla="*/ 1148 w 2295"/>
              <a:gd name="T9" fmla="*/ 0 h 2296"/>
              <a:gd name="T10" fmla="*/ 1189 w 2295"/>
              <a:gd name="T11" fmla="*/ 5 h 2296"/>
              <a:gd name="T12" fmla="*/ 1230 w 2295"/>
              <a:gd name="T13" fmla="*/ 16 h 2296"/>
              <a:gd name="T14" fmla="*/ 1268 w 2295"/>
              <a:gd name="T15" fmla="*/ 37 h 2296"/>
              <a:gd name="T16" fmla="*/ 1302 w 2295"/>
              <a:gd name="T17" fmla="*/ 65 h 2296"/>
              <a:gd name="T18" fmla="*/ 2247 w 2295"/>
              <a:gd name="T19" fmla="*/ 1011 h 2296"/>
              <a:gd name="T20" fmla="*/ 2270 w 2295"/>
              <a:gd name="T21" fmla="*/ 1046 h 2296"/>
              <a:gd name="T22" fmla="*/ 2286 w 2295"/>
              <a:gd name="T23" fmla="*/ 1087 h 2296"/>
              <a:gd name="T24" fmla="*/ 2294 w 2295"/>
              <a:gd name="T25" fmla="*/ 1127 h 2296"/>
              <a:gd name="T26" fmla="*/ 2294 w 2295"/>
              <a:gd name="T27" fmla="*/ 1170 h 2296"/>
              <a:gd name="T28" fmla="*/ 2286 w 2295"/>
              <a:gd name="T29" fmla="*/ 1211 h 2296"/>
              <a:gd name="T30" fmla="*/ 2270 w 2295"/>
              <a:gd name="T31" fmla="*/ 1250 h 2296"/>
              <a:gd name="T32" fmla="*/ 2247 w 2295"/>
              <a:gd name="T33" fmla="*/ 1286 h 2296"/>
              <a:gd name="T34" fmla="*/ 1302 w 2295"/>
              <a:gd name="T35" fmla="*/ 2233 h 2296"/>
              <a:gd name="T36" fmla="*/ 1268 w 2295"/>
              <a:gd name="T37" fmla="*/ 2261 h 2296"/>
              <a:gd name="T38" fmla="*/ 1230 w 2295"/>
              <a:gd name="T39" fmla="*/ 2280 h 2296"/>
              <a:gd name="T40" fmla="*/ 1189 w 2295"/>
              <a:gd name="T41" fmla="*/ 2292 h 2296"/>
              <a:gd name="T42" fmla="*/ 1148 w 2295"/>
              <a:gd name="T43" fmla="*/ 2296 h 2296"/>
              <a:gd name="T44" fmla="*/ 1106 w 2295"/>
              <a:gd name="T45" fmla="*/ 2292 h 2296"/>
              <a:gd name="T46" fmla="*/ 1065 w 2295"/>
              <a:gd name="T47" fmla="*/ 2280 h 2296"/>
              <a:gd name="T48" fmla="*/ 1027 w 2295"/>
              <a:gd name="T49" fmla="*/ 2261 h 2296"/>
              <a:gd name="T50" fmla="*/ 994 w 2295"/>
              <a:gd name="T51" fmla="*/ 2233 h 2296"/>
              <a:gd name="T52" fmla="*/ 49 w 2295"/>
              <a:gd name="T53" fmla="*/ 1286 h 2296"/>
              <a:gd name="T54" fmla="*/ 25 w 2295"/>
              <a:gd name="T55" fmla="*/ 1250 h 2296"/>
              <a:gd name="T56" fmla="*/ 8 w 2295"/>
              <a:gd name="T57" fmla="*/ 1211 h 2296"/>
              <a:gd name="T58" fmla="*/ 0 w 2295"/>
              <a:gd name="T59" fmla="*/ 1170 h 2296"/>
              <a:gd name="T60" fmla="*/ 0 w 2295"/>
              <a:gd name="T61" fmla="*/ 1127 h 2296"/>
              <a:gd name="T62" fmla="*/ 8 w 2295"/>
              <a:gd name="T63" fmla="*/ 1087 h 2296"/>
              <a:gd name="T64" fmla="*/ 25 w 2295"/>
              <a:gd name="T65" fmla="*/ 1046 h 2296"/>
              <a:gd name="T66" fmla="*/ 49 w 2295"/>
              <a:gd name="T67" fmla="*/ 1011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5" h="2296">
                <a:moveTo>
                  <a:pt x="64" y="994"/>
                </a:moveTo>
                <a:lnTo>
                  <a:pt x="994" y="65"/>
                </a:lnTo>
                <a:lnTo>
                  <a:pt x="1010" y="50"/>
                </a:lnTo>
                <a:lnTo>
                  <a:pt x="1027" y="37"/>
                </a:lnTo>
                <a:lnTo>
                  <a:pt x="1047" y="25"/>
                </a:lnTo>
                <a:lnTo>
                  <a:pt x="1065" y="16"/>
                </a:lnTo>
                <a:lnTo>
                  <a:pt x="1086" y="9"/>
                </a:lnTo>
                <a:lnTo>
                  <a:pt x="1106" y="5"/>
                </a:lnTo>
                <a:lnTo>
                  <a:pt x="1127" y="1"/>
                </a:lnTo>
                <a:lnTo>
                  <a:pt x="1148" y="0"/>
                </a:lnTo>
                <a:lnTo>
                  <a:pt x="1169" y="1"/>
                </a:lnTo>
                <a:lnTo>
                  <a:pt x="1189" y="5"/>
                </a:lnTo>
                <a:lnTo>
                  <a:pt x="1210" y="9"/>
                </a:lnTo>
                <a:lnTo>
                  <a:pt x="1230" y="16"/>
                </a:lnTo>
                <a:lnTo>
                  <a:pt x="1249" y="25"/>
                </a:lnTo>
                <a:lnTo>
                  <a:pt x="1268" y="37"/>
                </a:lnTo>
                <a:lnTo>
                  <a:pt x="1285" y="50"/>
                </a:lnTo>
                <a:lnTo>
                  <a:pt x="1302" y="65"/>
                </a:lnTo>
                <a:lnTo>
                  <a:pt x="2232" y="994"/>
                </a:lnTo>
                <a:lnTo>
                  <a:pt x="2247" y="1011"/>
                </a:lnTo>
                <a:lnTo>
                  <a:pt x="2260" y="1028"/>
                </a:lnTo>
                <a:lnTo>
                  <a:pt x="2270" y="1046"/>
                </a:lnTo>
                <a:lnTo>
                  <a:pt x="2279" y="1066"/>
                </a:lnTo>
                <a:lnTo>
                  <a:pt x="2286" y="1087"/>
                </a:lnTo>
                <a:lnTo>
                  <a:pt x="2292" y="1106"/>
                </a:lnTo>
                <a:lnTo>
                  <a:pt x="2294" y="1127"/>
                </a:lnTo>
                <a:lnTo>
                  <a:pt x="2295" y="1149"/>
                </a:lnTo>
                <a:lnTo>
                  <a:pt x="2294" y="1170"/>
                </a:lnTo>
                <a:lnTo>
                  <a:pt x="2292" y="1190"/>
                </a:lnTo>
                <a:lnTo>
                  <a:pt x="2286" y="1211"/>
                </a:lnTo>
                <a:lnTo>
                  <a:pt x="2279" y="1231"/>
                </a:lnTo>
                <a:lnTo>
                  <a:pt x="2270" y="1250"/>
                </a:lnTo>
                <a:lnTo>
                  <a:pt x="2260" y="1269"/>
                </a:lnTo>
                <a:lnTo>
                  <a:pt x="2247" y="1286"/>
                </a:lnTo>
                <a:lnTo>
                  <a:pt x="2232" y="1303"/>
                </a:lnTo>
                <a:lnTo>
                  <a:pt x="1302" y="2233"/>
                </a:lnTo>
                <a:lnTo>
                  <a:pt x="1285" y="2247"/>
                </a:lnTo>
                <a:lnTo>
                  <a:pt x="1268" y="2261"/>
                </a:lnTo>
                <a:lnTo>
                  <a:pt x="1249" y="2271"/>
                </a:lnTo>
                <a:lnTo>
                  <a:pt x="1230" y="2280"/>
                </a:lnTo>
                <a:lnTo>
                  <a:pt x="1210" y="2287"/>
                </a:lnTo>
                <a:lnTo>
                  <a:pt x="1189" y="2292"/>
                </a:lnTo>
                <a:lnTo>
                  <a:pt x="1169" y="2295"/>
                </a:lnTo>
                <a:lnTo>
                  <a:pt x="1148" y="2296"/>
                </a:lnTo>
                <a:lnTo>
                  <a:pt x="1127" y="2295"/>
                </a:lnTo>
                <a:lnTo>
                  <a:pt x="1106" y="2292"/>
                </a:lnTo>
                <a:lnTo>
                  <a:pt x="1086" y="2287"/>
                </a:lnTo>
                <a:lnTo>
                  <a:pt x="1065" y="2280"/>
                </a:lnTo>
                <a:lnTo>
                  <a:pt x="1047" y="2271"/>
                </a:lnTo>
                <a:lnTo>
                  <a:pt x="1027" y="2261"/>
                </a:lnTo>
                <a:lnTo>
                  <a:pt x="1010" y="2247"/>
                </a:lnTo>
                <a:lnTo>
                  <a:pt x="994" y="2233"/>
                </a:lnTo>
                <a:lnTo>
                  <a:pt x="64" y="1303"/>
                </a:lnTo>
                <a:lnTo>
                  <a:pt x="49" y="1286"/>
                </a:lnTo>
                <a:lnTo>
                  <a:pt x="36" y="1269"/>
                </a:lnTo>
                <a:lnTo>
                  <a:pt x="25" y="1250"/>
                </a:lnTo>
                <a:lnTo>
                  <a:pt x="15" y="1231"/>
                </a:lnTo>
                <a:lnTo>
                  <a:pt x="8" y="1211"/>
                </a:lnTo>
                <a:lnTo>
                  <a:pt x="4" y="1190"/>
                </a:lnTo>
                <a:lnTo>
                  <a:pt x="0" y="1170"/>
                </a:lnTo>
                <a:lnTo>
                  <a:pt x="0" y="1149"/>
                </a:lnTo>
                <a:lnTo>
                  <a:pt x="0" y="1127"/>
                </a:lnTo>
                <a:lnTo>
                  <a:pt x="4" y="1106"/>
                </a:lnTo>
                <a:lnTo>
                  <a:pt x="8" y="1087"/>
                </a:lnTo>
                <a:lnTo>
                  <a:pt x="15" y="1066"/>
                </a:lnTo>
                <a:lnTo>
                  <a:pt x="25" y="1046"/>
                </a:lnTo>
                <a:lnTo>
                  <a:pt x="36" y="1028"/>
                </a:lnTo>
                <a:lnTo>
                  <a:pt x="49" y="1011"/>
                </a:lnTo>
                <a:lnTo>
                  <a:pt x="64" y="9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pic>
        <p:nvPicPr>
          <p:cNvPr id="61" name="Picture 35">
            <a:extLst>
              <a:ext uri="{FF2B5EF4-FFF2-40B4-BE49-F238E27FC236}">
                <a16:creationId xmlns:a16="http://schemas.microsoft.com/office/drawing/2014/main" id="{8EF7F1E5-2D5A-4EB3-9319-2461B520141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45495" y="2254429"/>
            <a:ext cx="1174865" cy="114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36">
            <a:extLst>
              <a:ext uri="{FF2B5EF4-FFF2-40B4-BE49-F238E27FC236}">
                <a16:creationId xmlns:a16="http://schemas.microsoft.com/office/drawing/2014/main" id="{3F01EC09-4522-4D1C-96E2-7EEAE1855D20}"/>
              </a:ext>
            </a:extLst>
          </p:cNvPr>
          <p:cNvSpPr>
            <a:spLocks noChangeArrowheads="1"/>
          </p:cNvSpPr>
          <p:nvPr/>
        </p:nvSpPr>
        <p:spPr bwMode="auto">
          <a:xfrm>
            <a:off x="5099293" y="3509671"/>
            <a:ext cx="58990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chemeClr val="bg2">
                    <a:lumMod val="50000"/>
                  </a:schemeClr>
                </a:solidFill>
                <a:latin typeface="TheSansOffice" charset="0"/>
                <a:cs typeface="Arial" pitchFamily="34" charset="0"/>
              </a:rPr>
              <a:t>STOCKS</a:t>
            </a:r>
            <a:endParaRPr lang="en-US" sz="1400" dirty="0">
              <a:solidFill>
                <a:schemeClr val="bg2">
                  <a:lumMod val="50000"/>
                </a:schemeClr>
              </a:solidFill>
              <a:latin typeface="Arial" pitchFamily="34" charset="0"/>
              <a:cs typeface="Arial" pitchFamily="34" charset="0"/>
            </a:endParaRPr>
          </a:p>
        </p:txBody>
      </p:sp>
      <p:sp>
        <p:nvSpPr>
          <p:cNvPr id="63" name="Rectangle 37">
            <a:extLst>
              <a:ext uri="{FF2B5EF4-FFF2-40B4-BE49-F238E27FC236}">
                <a16:creationId xmlns:a16="http://schemas.microsoft.com/office/drawing/2014/main" id="{7859E0CC-E3C3-42BF-9902-AAC7080B6B79}"/>
              </a:ext>
            </a:extLst>
          </p:cNvPr>
          <p:cNvSpPr>
            <a:spLocks noChangeArrowheads="1"/>
          </p:cNvSpPr>
          <p:nvPr/>
        </p:nvSpPr>
        <p:spPr bwMode="auto">
          <a:xfrm>
            <a:off x="5120132" y="3646856"/>
            <a:ext cx="54822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chemeClr val="tx1">
                    <a:lumMod val="65000"/>
                    <a:lumOff val="35000"/>
                  </a:schemeClr>
                </a:solidFill>
                <a:latin typeface="TheSansOffice" charset="0"/>
                <a:cs typeface="Arial" pitchFamily="34" charset="0"/>
              </a:rPr>
              <a:t>Pay per </a:t>
            </a:r>
            <a:endParaRPr lang="en-US" sz="1400" dirty="0">
              <a:solidFill>
                <a:schemeClr val="tx1">
                  <a:lumMod val="65000"/>
                  <a:lumOff val="35000"/>
                </a:schemeClr>
              </a:solidFill>
              <a:latin typeface="Arial" pitchFamily="34" charset="0"/>
              <a:cs typeface="Arial" pitchFamily="34" charset="0"/>
            </a:endParaRPr>
          </a:p>
        </p:txBody>
      </p:sp>
      <p:sp>
        <p:nvSpPr>
          <p:cNvPr id="64" name="Rectangle 38">
            <a:extLst>
              <a:ext uri="{FF2B5EF4-FFF2-40B4-BE49-F238E27FC236}">
                <a16:creationId xmlns:a16="http://schemas.microsoft.com/office/drawing/2014/main" id="{B9BA65E9-27C1-4C9F-8E5C-ECDE2A427948}"/>
              </a:ext>
            </a:extLst>
          </p:cNvPr>
          <p:cNvSpPr>
            <a:spLocks noChangeArrowheads="1"/>
          </p:cNvSpPr>
          <p:nvPr/>
        </p:nvSpPr>
        <p:spPr bwMode="auto">
          <a:xfrm>
            <a:off x="5014334" y="3783062"/>
            <a:ext cx="7598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96690" fontAlgn="base">
              <a:spcBef>
                <a:spcPct val="0"/>
              </a:spcBef>
              <a:spcAft>
                <a:spcPct val="0"/>
              </a:spcAft>
            </a:pPr>
            <a:r>
              <a:rPr lang="en-US" sz="1100" b="1" dirty="0">
                <a:solidFill>
                  <a:schemeClr val="tx1">
                    <a:lumMod val="65000"/>
                    <a:lumOff val="35000"/>
                  </a:schemeClr>
                </a:solidFill>
                <a:latin typeface="TheSansOffice" charset="0"/>
                <a:cs typeface="Arial" pitchFamily="34" charset="0"/>
              </a:rPr>
              <a:t>transaction</a:t>
            </a:r>
            <a:endParaRPr lang="en-US" sz="1400" dirty="0">
              <a:solidFill>
                <a:schemeClr val="tx1">
                  <a:lumMod val="65000"/>
                  <a:lumOff val="35000"/>
                </a:schemeClr>
              </a:solidFill>
              <a:latin typeface="Arial" pitchFamily="34" charset="0"/>
              <a:cs typeface="Arial" pitchFamily="34" charset="0"/>
            </a:endParaRPr>
          </a:p>
        </p:txBody>
      </p:sp>
      <p:sp>
        <p:nvSpPr>
          <p:cNvPr id="65" name="Rectangle 39">
            <a:extLst>
              <a:ext uri="{FF2B5EF4-FFF2-40B4-BE49-F238E27FC236}">
                <a16:creationId xmlns:a16="http://schemas.microsoft.com/office/drawing/2014/main" id="{5EDF09FD-98D5-4A02-A6BD-EF7C96BF0751}"/>
              </a:ext>
            </a:extLst>
          </p:cNvPr>
          <p:cNvSpPr>
            <a:spLocks noChangeArrowheads="1"/>
          </p:cNvSpPr>
          <p:nvPr/>
        </p:nvSpPr>
        <p:spPr bwMode="auto">
          <a:xfrm>
            <a:off x="6358290" y="3657830"/>
            <a:ext cx="9329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696690" fontAlgn="base">
              <a:spcBef>
                <a:spcPct val="0"/>
              </a:spcBef>
              <a:spcAft>
                <a:spcPct val="0"/>
              </a:spcAft>
            </a:pPr>
            <a:r>
              <a:rPr lang="en-US" sz="1100" b="1" dirty="0">
                <a:solidFill>
                  <a:schemeClr val="tx1">
                    <a:lumMod val="65000"/>
                    <a:lumOff val="35000"/>
                  </a:schemeClr>
                </a:solidFill>
                <a:latin typeface="TheSansOffice" charset="0"/>
                <a:cs typeface="Arial" pitchFamily="34" charset="0"/>
              </a:rPr>
              <a:t>Pay per tonne</a:t>
            </a:r>
            <a:endParaRPr lang="en-US" sz="1400" dirty="0">
              <a:solidFill>
                <a:schemeClr val="tx1">
                  <a:lumMod val="65000"/>
                  <a:lumOff val="35000"/>
                </a:schemeClr>
              </a:solidFill>
              <a:latin typeface="Arial" pitchFamily="34" charset="0"/>
              <a:cs typeface="Arial" pitchFamily="34" charset="0"/>
            </a:endParaRPr>
          </a:p>
        </p:txBody>
      </p:sp>
      <p:pic>
        <p:nvPicPr>
          <p:cNvPr id="32" name="Picture 31">
            <a:extLst>
              <a:ext uri="{FF2B5EF4-FFF2-40B4-BE49-F238E27FC236}">
                <a16:creationId xmlns:a16="http://schemas.microsoft.com/office/drawing/2014/main" id="{BD63221C-800C-4453-9753-A60F28879F9E}"/>
              </a:ext>
            </a:extLst>
          </p:cNvPr>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958291" y="4094028"/>
            <a:ext cx="1434224" cy="602267"/>
          </a:xfrm>
          <a:prstGeom prst="rect">
            <a:avLst/>
          </a:prstGeom>
        </p:spPr>
      </p:pic>
      <p:grpSp>
        <p:nvGrpSpPr>
          <p:cNvPr id="9" name="Group 8"/>
          <p:cNvGrpSpPr/>
          <p:nvPr/>
        </p:nvGrpSpPr>
        <p:grpSpPr>
          <a:xfrm>
            <a:off x="1906108" y="4062018"/>
            <a:ext cx="1744132" cy="666287"/>
            <a:chOff x="2523913" y="4050907"/>
            <a:chExt cx="1744132" cy="666287"/>
          </a:xfrm>
        </p:grpSpPr>
        <p:sp>
          <p:nvSpPr>
            <p:cNvPr id="66" name="Rectangle 41">
              <a:extLst>
                <a:ext uri="{FF2B5EF4-FFF2-40B4-BE49-F238E27FC236}">
                  <a16:creationId xmlns:a16="http://schemas.microsoft.com/office/drawing/2014/main" id="{B3862E0F-091E-4A01-B29E-F1553F41BBF6}"/>
                </a:ext>
              </a:extLst>
            </p:cNvPr>
            <p:cNvSpPr>
              <a:spLocks noChangeArrowheads="1"/>
            </p:cNvSpPr>
            <p:nvPr/>
          </p:nvSpPr>
          <p:spPr bwMode="auto">
            <a:xfrm>
              <a:off x="3206825" y="4050907"/>
              <a:ext cx="3783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696690" fontAlgn="base">
                <a:spcBef>
                  <a:spcPct val="0"/>
                </a:spcBef>
                <a:spcAft>
                  <a:spcPct val="0"/>
                </a:spcAft>
              </a:pPr>
              <a:r>
                <a:rPr lang="en-US" sz="1400" b="1" dirty="0">
                  <a:solidFill>
                    <a:schemeClr val="tx1">
                      <a:lumMod val="65000"/>
                      <a:lumOff val="35000"/>
                    </a:schemeClr>
                  </a:solidFill>
                  <a:latin typeface="TheSansOffice" charset="0"/>
                  <a:cs typeface="Arial" pitchFamily="34" charset="0"/>
                </a:rPr>
                <a:t>Sify </a:t>
              </a:r>
              <a:endParaRPr lang="en-US" sz="1400" dirty="0">
                <a:solidFill>
                  <a:schemeClr val="tx1">
                    <a:lumMod val="65000"/>
                    <a:lumOff val="35000"/>
                  </a:schemeClr>
                </a:solidFill>
                <a:latin typeface="Arial" pitchFamily="34" charset="0"/>
                <a:cs typeface="Arial" pitchFamily="34" charset="0"/>
              </a:endParaRPr>
            </a:p>
          </p:txBody>
        </p:sp>
        <p:sp>
          <p:nvSpPr>
            <p:cNvPr id="67" name="Rectangle 42">
              <a:extLst>
                <a:ext uri="{FF2B5EF4-FFF2-40B4-BE49-F238E27FC236}">
                  <a16:creationId xmlns:a16="http://schemas.microsoft.com/office/drawing/2014/main" id="{D25B5C02-33F9-40A9-A004-937E27769228}"/>
                </a:ext>
              </a:extLst>
            </p:cNvPr>
            <p:cNvSpPr>
              <a:spLocks noChangeArrowheads="1"/>
            </p:cNvSpPr>
            <p:nvPr/>
          </p:nvSpPr>
          <p:spPr bwMode="auto">
            <a:xfrm>
              <a:off x="2523913" y="4245551"/>
              <a:ext cx="17441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696690" fontAlgn="base">
                <a:spcBef>
                  <a:spcPct val="0"/>
                </a:spcBef>
                <a:spcAft>
                  <a:spcPct val="0"/>
                </a:spcAft>
              </a:pPr>
              <a:r>
                <a:rPr lang="en-US" b="1" dirty="0">
                  <a:solidFill>
                    <a:schemeClr val="tx1">
                      <a:lumMod val="65000"/>
                      <a:lumOff val="35000"/>
                    </a:schemeClr>
                  </a:solidFill>
                  <a:latin typeface="TheSansOffice" charset="0"/>
                  <a:cs typeface="Arial" pitchFamily="34" charset="0"/>
                </a:rPr>
                <a:t>Transformation </a:t>
              </a:r>
            </a:p>
          </p:txBody>
        </p:sp>
        <p:sp>
          <p:nvSpPr>
            <p:cNvPr id="68" name="Rectangle 43">
              <a:extLst>
                <a:ext uri="{FF2B5EF4-FFF2-40B4-BE49-F238E27FC236}">
                  <a16:creationId xmlns:a16="http://schemas.microsoft.com/office/drawing/2014/main" id="{F71E10F8-53C8-4FDA-85ED-D7F3A0284BAD}"/>
                </a:ext>
              </a:extLst>
            </p:cNvPr>
            <p:cNvSpPr>
              <a:spLocks noChangeArrowheads="1"/>
            </p:cNvSpPr>
            <p:nvPr/>
          </p:nvSpPr>
          <p:spPr bwMode="auto">
            <a:xfrm>
              <a:off x="3113049" y="4501750"/>
              <a:ext cx="5658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696690" fontAlgn="base">
                <a:spcBef>
                  <a:spcPct val="0"/>
                </a:spcBef>
                <a:spcAft>
                  <a:spcPct val="0"/>
                </a:spcAft>
              </a:pPr>
              <a:r>
                <a:rPr lang="en-US" sz="1400" b="1" dirty="0">
                  <a:solidFill>
                    <a:schemeClr val="tx1">
                      <a:lumMod val="65000"/>
                      <a:lumOff val="35000"/>
                    </a:schemeClr>
                  </a:solidFill>
                  <a:latin typeface="TheSansOffice" charset="0"/>
                  <a:cs typeface="Arial" pitchFamily="34" charset="0"/>
                </a:rPr>
                <a:t>Model </a:t>
              </a:r>
              <a:endParaRPr lang="en-US" sz="1400" dirty="0">
                <a:solidFill>
                  <a:schemeClr val="tx1">
                    <a:lumMod val="65000"/>
                    <a:lumOff val="35000"/>
                  </a:schemeClr>
                </a:solidFill>
                <a:latin typeface="Arial" pitchFamily="34" charset="0"/>
                <a:cs typeface="Arial" pitchFamily="34" charset="0"/>
              </a:endParaRPr>
            </a:p>
          </p:txBody>
        </p:sp>
      </p:grpSp>
      <p:grpSp>
        <p:nvGrpSpPr>
          <p:cNvPr id="11" name="Group 10"/>
          <p:cNvGrpSpPr/>
          <p:nvPr/>
        </p:nvGrpSpPr>
        <p:grpSpPr>
          <a:xfrm>
            <a:off x="5648453" y="4072104"/>
            <a:ext cx="1589439" cy="646115"/>
            <a:chOff x="5704795" y="4041682"/>
            <a:chExt cx="1589439" cy="646115"/>
          </a:xfrm>
        </p:grpSpPr>
        <p:sp>
          <p:nvSpPr>
            <p:cNvPr id="69" name="Rectangle 44">
              <a:extLst>
                <a:ext uri="{FF2B5EF4-FFF2-40B4-BE49-F238E27FC236}">
                  <a16:creationId xmlns:a16="http://schemas.microsoft.com/office/drawing/2014/main" id="{542B7A9F-FFB0-4EEE-9063-C4F79F230E47}"/>
                </a:ext>
              </a:extLst>
            </p:cNvPr>
            <p:cNvSpPr>
              <a:spLocks noChangeArrowheads="1"/>
            </p:cNvSpPr>
            <p:nvPr/>
          </p:nvSpPr>
          <p:spPr bwMode="auto">
            <a:xfrm>
              <a:off x="6180517" y="4041682"/>
              <a:ext cx="6379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696690" fontAlgn="base">
                <a:spcBef>
                  <a:spcPct val="0"/>
                </a:spcBef>
                <a:spcAft>
                  <a:spcPct val="0"/>
                </a:spcAft>
              </a:pPr>
              <a:r>
                <a:rPr lang="en-US" sz="1400" b="1" dirty="0">
                  <a:solidFill>
                    <a:schemeClr val="tx1">
                      <a:lumMod val="65000"/>
                      <a:lumOff val="35000"/>
                    </a:schemeClr>
                  </a:solidFill>
                  <a:latin typeface="TheSansOffice" charset="0"/>
                  <a:cs typeface="Arial" pitchFamily="34" charset="0"/>
                </a:rPr>
                <a:t>Service</a:t>
              </a:r>
              <a:endParaRPr lang="en-US" sz="1400" dirty="0">
                <a:solidFill>
                  <a:schemeClr val="tx1">
                    <a:lumMod val="65000"/>
                    <a:lumOff val="35000"/>
                  </a:schemeClr>
                </a:solidFill>
                <a:latin typeface="Arial" pitchFamily="34" charset="0"/>
                <a:cs typeface="Arial" pitchFamily="34" charset="0"/>
              </a:endParaRPr>
            </a:p>
          </p:txBody>
        </p:sp>
        <p:sp>
          <p:nvSpPr>
            <p:cNvPr id="70" name="Rectangle 45">
              <a:extLst>
                <a:ext uri="{FF2B5EF4-FFF2-40B4-BE49-F238E27FC236}">
                  <a16:creationId xmlns:a16="http://schemas.microsoft.com/office/drawing/2014/main" id="{75695A97-9E14-46C2-8E44-09AD421ABBF0}"/>
                </a:ext>
              </a:extLst>
            </p:cNvPr>
            <p:cNvSpPr>
              <a:spLocks noChangeArrowheads="1"/>
            </p:cNvSpPr>
            <p:nvPr/>
          </p:nvSpPr>
          <p:spPr bwMode="auto">
            <a:xfrm>
              <a:off x="5704795" y="4226240"/>
              <a:ext cx="1589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696690" fontAlgn="base">
                <a:spcBef>
                  <a:spcPct val="0"/>
                </a:spcBef>
                <a:spcAft>
                  <a:spcPct val="0"/>
                </a:spcAft>
              </a:pPr>
              <a:r>
                <a:rPr lang="en-US" b="1" dirty="0">
                  <a:solidFill>
                    <a:schemeClr val="tx1">
                      <a:lumMod val="65000"/>
                      <a:lumOff val="35000"/>
                    </a:schemeClr>
                  </a:solidFill>
                  <a:latin typeface="TheSansOffice" charset="0"/>
                  <a:cs typeface="Arial" pitchFamily="34" charset="0"/>
                </a:rPr>
                <a:t>Consumption </a:t>
              </a:r>
              <a:endParaRPr lang="en-US" sz="1400" dirty="0">
                <a:solidFill>
                  <a:schemeClr val="tx1">
                    <a:lumMod val="65000"/>
                    <a:lumOff val="35000"/>
                  </a:schemeClr>
                </a:solidFill>
                <a:latin typeface="Arial" pitchFamily="34" charset="0"/>
                <a:cs typeface="Arial" pitchFamily="34" charset="0"/>
              </a:endParaRPr>
            </a:p>
          </p:txBody>
        </p:sp>
        <p:sp>
          <p:nvSpPr>
            <p:cNvPr id="71" name="Rectangle 46">
              <a:extLst>
                <a:ext uri="{FF2B5EF4-FFF2-40B4-BE49-F238E27FC236}">
                  <a16:creationId xmlns:a16="http://schemas.microsoft.com/office/drawing/2014/main" id="{2C4D1CC6-066B-4322-A2CD-189D94CFA5B3}"/>
                </a:ext>
              </a:extLst>
            </p:cNvPr>
            <p:cNvSpPr>
              <a:spLocks noChangeArrowheads="1"/>
            </p:cNvSpPr>
            <p:nvPr/>
          </p:nvSpPr>
          <p:spPr bwMode="auto">
            <a:xfrm>
              <a:off x="6325588" y="4472353"/>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696690" fontAlgn="base">
                <a:spcBef>
                  <a:spcPct val="0"/>
                </a:spcBef>
                <a:spcAft>
                  <a:spcPct val="0"/>
                </a:spcAft>
              </a:pPr>
              <a:r>
                <a:rPr lang="en-US" sz="1400" b="1" dirty="0">
                  <a:solidFill>
                    <a:schemeClr val="tx1">
                      <a:lumMod val="65000"/>
                      <a:lumOff val="35000"/>
                    </a:schemeClr>
                  </a:solidFill>
                  <a:latin typeface="TheSansOffice" charset="0"/>
                  <a:cs typeface="Arial" pitchFamily="34" charset="0"/>
                </a:rPr>
                <a:t>Unit</a:t>
              </a:r>
              <a:endParaRPr lang="en-US" sz="1400" dirty="0">
                <a:solidFill>
                  <a:schemeClr val="tx1">
                    <a:lumMod val="65000"/>
                    <a:lumOff val="35000"/>
                  </a:schemeClr>
                </a:solidFill>
                <a:latin typeface="Arial" pitchFamily="34" charset="0"/>
                <a:cs typeface="Arial" pitchFamily="34" charset="0"/>
              </a:endParaRPr>
            </a:p>
          </p:txBody>
        </p:sp>
      </p:grpSp>
      <p:sp>
        <p:nvSpPr>
          <p:cNvPr id="72" name="Freeform 48">
            <a:extLst>
              <a:ext uri="{FF2B5EF4-FFF2-40B4-BE49-F238E27FC236}">
                <a16:creationId xmlns:a16="http://schemas.microsoft.com/office/drawing/2014/main" id="{8E2868E0-2358-4141-8652-D85DFADECA71}"/>
              </a:ext>
            </a:extLst>
          </p:cNvPr>
          <p:cNvSpPr>
            <a:spLocks noEditPoints="1"/>
          </p:cNvSpPr>
          <p:nvPr/>
        </p:nvSpPr>
        <p:spPr bwMode="auto">
          <a:xfrm>
            <a:off x="1165128" y="1374488"/>
            <a:ext cx="1273357" cy="1241523"/>
          </a:xfrm>
          <a:custGeom>
            <a:avLst/>
            <a:gdLst>
              <a:gd name="T0" fmla="*/ 73 w 2533"/>
              <a:gd name="T1" fmla="*/ 1088 h 2534"/>
              <a:gd name="T2" fmla="*/ 1087 w 2533"/>
              <a:gd name="T3" fmla="*/ 74 h 2534"/>
              <a:gd name="T4" fmla="*/ 1087 w 2533"/>
              <a:gd name="T5" fmla="*/ 74 h 2534"/>
              <a:gd name="T6" fmla="*/ 1137 w 2533"/>
              <a:gd name="T7" fmla="*/ 35 h 2534"/>
              <a:gd name="T8" fmla="*/ 1194 w 2533"/>
              <a:gd name="T9" fmla="*/ 11 h 2534"/>
              <a:gd name="T10" fmla="*/ 1254 w 2533"/>
              <a:gd name="T11" fmla="*/ 0 h 2534"/>
              <a:gd name="T12" fmla="*/ 1202 w 2533"/>
              <a:gd name="T13" fmla="*/ 42 h 2534"/>
              <a:gd name="T14" fmla="*/ 1109 w 2533"/>
              <a:gd name="T15" fmla="*/ 97 h 2534"/>
              <a:gd name="T16" fmla="*/ 1303 w 2533"/>
              <a:gd name="T17" fmla="*/ 2 h 2534"/>
              <a:gd name="T18" fmla="*/ 1361 w 2533"/>
              <a:gd name="T19" fmla="*/ 19 h 2534"/>
              <a:gd name="T20" fmla="*/ 1417 w 2533"/>
              <a:gd name="T21" fmla="*/ 49 h 2534"/>
              <a:gd name="T22" fmla="*/ 1406 w 2533"/>
              <a:gd name="T23" fmla="*/ 82 h 2534"/>
              <a:gd name="T24" fmla="*/ 1308 w 2533"/>
              <a:gd name="T25" fmla="*/ 36 h 2534"/>
              <a:gd name="T26" fmla="*/ 1446 w 2533"/>
              <a:gd name="T27" fmla="*/ 74 h 2534"/>
              <a:gd name="T28" fmla="*/ 1422 w 2533"/>
              <a:gd name="T29" fmla="*/ 97 h 2534"/>
              <a:gd name="T30" fmla="*/ 2436 w 2533"/>
              <a:gd name="T31" fmla="*/ 1110 h 2534"/>
              <a:gd name="T32" fmla="*/ 2436 w 2533"/>
              <a:gd name="T33" fmla="*/ 1110 h 2534"/>
              <a:gd name="T34" fmla="*/ 2448 w 2533"/>
              <a:gd name="T35" fmla="*/ 1098 h 2534"/>
              <a:gd name="T36" fmla="*/ 2487 w 2533"/>
              <a:gd name="T37" fmla="*/ 1120 h 2534"/>
              <a:gd name="T38" fmla="*/ 2444 w 2533"/>
              <a:gd name="T39" fmla="*/ 1119 h 2534"/>
              <a:gd name="T40" fmla="*/ 2508 w 2533"/>
              <a:gd name="T41" fmla="*/ 1157 h 2534"/>
              <a:gd name="T42" fmla="*/ 2479 w 2533"/>
              <a:gd name="T43" fmla="*/ 1171 h 2534"/>
              <a:gd name="T44" fmla="*/ 2524 w 2533"/>
              <a:gd name="T45" fmla="*/ 1199 h 2534"/>
              <a:gd name="T46" fmla="*/ 2532 w 2533"/>
              <a:gd name="T47" fmla="*/ 1286 h 2534"/>
              <a:gd name="T48" fmla="*/ 2510 w 2533"/>
              <a:gd name="T49" fmla="*/ 1371 h 2534"/>
              <a:gd name="T50" fmla="*/ 2458 w 2533"/>
              <a:gd name="T51" fmla="*/ 1446 h 2534"/>
              <a:gd name="T52" fmla="*/ 2474 w 2533"/>
              <a:gd name="T53" fmla="*/ 1372 h 2534"/>
              <a:gd name="T54" fmla="*/ 2499 w 2533"/>
              <a:gd name="T55" fmla="*/ 1299 h 2534"/>
              <a:gd name="T56" fmla="*/ 2496 w 2533"/>
              <a:gd name="T57" fmla="*/ 1223 h 2534"/>
              <a:gd name="T58" fmla="*/ 1446 w 2533"/>
              <a:gd name="T59" fmla="*/ 2459 h 2534"/>
              <a:gd name="T60" fmla="*/ 1446 w 2533"/>
              <a:gd name="T61" fmla="*/ 2459 h 2534"/>
              <a:gd name="T62" fmla="*/ 1446 w 2533"/>
              <a:gd name="T63" fmla="*/ 2459 h 2534"/>
              <a:gd name="T64" fmla="*/ 1426 w 2533"/>
              <a:gd name="T65" fmla="*/ 2477 h 2534"/>
              <a:gd name="T66" fmla="*/ 1373 w 2533"/>
              <a:gd name="T67" fmla="*/ 2509 h 2534"/>
              <a:gd name="T68" fmla="*/ 1314 w 2533"/>
              <a:gd name="T69" fmla="*/ 2529 h 2534"/>
              <a:gd name="T70" fmla="*/ 1266 w 2533"/>
              <a:gd name="T71" fmla="*/ 2501 h 2534"/>
              <a:gd name="T72" fmla="*/ 1369 w 2533"/>
              <a:gd name="T73" fmla="*/ 2476 h 2534"/>
              <a:gd name="T74" fmla="*/ 1266 w 2533"/>
              <a:gd name="T75" fmla="*/ 2534 h 2534"/>
              <a:gd name="T76" fmla="*/ 1206 w 2533"/>
              <a:gd name="T77" fmla="*/ 2526 h 2534"/>
              <a:gd name="T78" fmla="*/ 1148 w 2533"/>
              <a:gd name="T79" fmla="*/ 2505 h 2534"/>
              <a:gd name="T80" fmla="*/ 1096 w 2533"/>
              <a:gd name="T81" fmla="*/ 2468 h 2534"/>
              <a:gd name="T82" fmla="*/ 1163 w 2533"/>
              <a:gd name="T83" fmla="*/ 2476 h 2534"/>
              <a:gd name="T84" fmla="*/ 1266 w 2533"/>
              <a:gd name="T85" fmla="*/ 2501 h 2534"/>
              <a:gd name="T86" fmla="*/ 1087 w 2533"/>
              <a:gd name="T87" fmla="*/ 2459 h 2534"/>
              <a:gd name="T88" fmla="*/ 1087 w 2533"/>
              <a:gd name="T89" fmla="*/ 2459 h 2534"/>
              <a:gd name="T90" fmla="*/ 1087 w 2533"/>
              <a:gd name="T91" fmla="*/ 2459 h 2534"/>
              <a:gd name="T92" fmla="*/ 73 w 2533"/>
              <a:gd name="T93" fmla="*/ 1446 h 2534"/>
              <a:gd name="T94" fmla="*/ 41 w 2533"/>
              <a:gd name="T95" fmla="*/ 1407 h 2534"/>
              <a:gd name="T96" fmla="*/ 13 w 2533"/>
              <a:gd name="T97" fmla="*/ 1350 h 2534"/>
              <a:gd name="T98" fmla="*/ 1 w 2533"/>
              <a:gd name="T99" fmla="*/ 1290 h 2534"/>
              <a:gd name="T100" fmla="*/ 35 w 2533"/>
              <a:gd name="T101" fmla="*/ 1309 h 2534"/>
              <a:gd name="T102" fmla="*/ 81 w 2533"/>
              <a:gd name="T103" fmla="*/ 1407 h 2534"/>
              <a:gd name="T104" fmla="*/ 1 w 2533"/>
              <a:gd name="T105" fmla="*/ 1242 h 2534"/>
              <a:gd name="T106" fmla="*/ 13 w 2533"/>
              <a:gd name="T107" fmla="*/ 1182 h 2534"/>
              <a:gd name="T108" fmla="*/ 41 w 2533"/>
              <a:gd name="T109" fmla="*/ 1127 h 2534"/>
              <a:gd name="T110" fmla="*/ 96 w 2533"/>
              <a:gd name="T111" fmla="*/ 1110 h 2534"/>
              <a:gd name="T112" fmla="*/ 41 w 2533"/>
              <a:gd name="T113" fmla="*/ 1203 h 2534"/>
              <a:gd name="T114" fmla="*/ 73 w 2533"/>
              <a:gd name="T115" fmla="*/ 1088 h 2534"/>
              <a:gd name="T116" fmla="*/ 73 w 2533"/>
              <a:gd name="T117" fmla="*/ 1088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3" h="2534">
                <a:moveTo>
                  <a:pt x="73" y="1088"/>
                </a:moveTo>
                <a:lnTo>
                  <a:pt x="1087" y="74"/>
                </a:lnTo>
                <a:lnTo>
                  <a:pt x="1109" y="97"/>
                </a:lnTo>
                <a:lnTo>
                  <a:pt x="96" y="1110"/>
                </a:lnTo>
                <a:lnTo>
                  <a:pt x="73" y="1088"/>
                </a:lnTo>
                <a:close/>
                <a:moveTo>
                  <a:pt x="1087" y="74"/>
                </a:moveTo>
                <a:lnTo>
                  <a:pt x="1087" y="74"/>
                </a:lnTo>
                <a:lnTo>
                  <a:pt x="1109" y="97"/>
                </a:lnTo>
                <a:lnTo>
                  <a:pt x="1109" y="97"/>
                </a:lnTo>
                <a:lnTo>
                  <a:pt x="1087" y="74"/>
                </a:lnTo>
                <a:close/>
                <a:moveTo>
                  <a:pt x="1087" y="74"/>
                </a:moveTo>
                <a:lnTo>
                  <a:pt x="1087" y="74"/>
                </a:lnTo>
                <a:lnTo>
                  <a:pt x="1098" y="85"/>
                </a:lnTo>
                <a:lnTo>
                  <a:pt x="1087" y="74"/>
                </a:lnTo>
                <a:close/>
                <a:moveTo>
                  <a:pt x="1087" y="74"/>
                </a:moveTo>
                <a:lnTo>
                  <a:pt x="1096" y="65"/>
                </a:lnTo>
                <a:lnTo>
                  <a:pt x="1106" y="57"/>
                </a:lnTo>
                <a:lnTo>
                  <a:pt x="1116" y="49"/>
                </a:lnTo>
                <a:lnTo>
                  <a:pt x="1126" y="42"/>
                </a:lnTo>
                <a:lnTo>
                  <a:pt x="1137" y="35"/>
                </a:lnTo>
                <a:lnTo>
                  <a:pt x="1148" y="29"/>
                </a:lnTo>
                <a:lnTo>
                  <a:pt x="1159" y="23"/>
                </a:lnTo>
                <a:lnTo>
                  <a:pt x="1170" y="19"/>
                </a:lnTo>
                <a:lnTo>
                  <a:pt x="1182" y="14"/>
                </a:lnTo>
                <a:lnTo>
                  <a:pt x="1194" y="11"/>
                </a:lnTo>
                <a:lnTo>
                  <a:pt x="1206" y="7"/>
                </a:lnTo>
                <a:lnTo>
                  <a:pt x="1217" y="5"/>
                </a:lnTo>
                <a:lnTo>
                  <a:pt x="1230" y="2"/>
                </a:lnTo>
                <a:lnTo>
                  <a:pt x="1242" y="1"/>
                </a:lnTo>
                <a:lnTo>
                  <a:pt x="1254" y="0"/>
                </a:lnTo>
                <a:lnTo>
                  <a:pt x="1266" y="0"/>
                </a:lnTo>
                <a:lnTo>
                  <a:pt x="1266" y="32"/>
                </a:lnTo>
                <a:lnTo>
                  <a:pt x="1245" y="34"/>
                </a:lnTo>
                <a:lnTo>
                  <a:pt x="1223" y="36"/>
                </a:lnTo>
                <a:lnTo>
                  <a:pt x="1202" y="42"/>
                </a:lnTo>
                <a:lnTo>
                  <a:pt x="1183" y="49"/>
                </a:lnTo>
                <a:lnTo>
                  <a:pt x="1163" y="58"/>
                </a:lnTo>
                <a:lnTo>
                  <a:pt x="1144" y="68"/>
                </a:lnTo>
                <a:lnTo>
                  <a:pt x="1126" y="82"/>
                </a:lnTo>
                <a:lnTo>
                  <a:pt x="1109" y="97"/>
                </a:lnTo>
                <a:lnTo>
                  <a:pt x="1087" y="74"/>
                </a:lnTo>
                <a:close/>
                <a:moveTo>
                  <a:pt x="1266" y="0"/>
                </a:moveTo>
                <a:lnTo>
                  <a:pt x="1278" y="0"/>
                </a:lnTo>
                <a:lnTo>
                  <a:pt x="1290" y="1"/>
                </a:lnTo>
                <a:lnTo>
                  <a:pt x="1303" y="2"/>
                </a:lnTo>
                <a:lnTo>
                  <a:pt x="1314" y="5"/>
                </a:lnTo>
                <a:lnTo>
                  <a:pt x="1327" y="7"/>
                </a:lnTo>
                <a:lnTo>
                  <a:pt x="1338" y="11"/>
                </a:lnTo>
                <a:lnTo>
                  <a:pt x="1350" y="14"/>
                </a:lnTo>
                <a:lnTo>
                  <a:pt x="1361" y="19"/>
                </a:lnTo>
                <a:lnTo>
                  <a:pt x="1373" y="23"/>
                </a:lnTo>
                <a:lnTo>
                  <a:pt x="1384" y="29"/>
                </a:lnTo>
                <a:lnTo>
                  <a:pt x="1395" y="35"/>
                </a:lnTo>
                <a:lnTo>
                  <a:pt x="1406" y="42"/>
                </a:lnTo>
                <a:lnTo>
                  <a:pt x="1417" y="49"/>
                </a:lnTo>
                <a:lnTo>
                  <a:pt x="1426" y="57"/>
                </a:lnTo>
                <a:lnTo>
                  <a:pt x="1436" y="65"/>
                </a:lnTo>
                <a:lnTo>
                  <a:pt x="1446" y="74"/>
                </a:lnTo>
                <a:lnTo>
                  <a:pt x="1422" y="97"/>
                </a:lnTo>
                <a:lnTo>
                  <a:pt x="1406" y="82"/>
                </a:lnTo>
                <a:lnTo>
                  <a:pt x="1388" y="68"/>
                </a:lnTo>
                <a:lnTo>
                  <a:pt x="1369" y="58"/>
                </a:lnTo>
                <a:lnTo>
                  <a:pt x="1350" y="49"/>
                </a:lnTo>
                <a:lnTo>
                  <a:pt x="1329" y="42"/>
                </a:lnTo>
                <a:lnTo>
                  <a:pt x="1308" y="36"/>
                </a:lnTo>
                <a:lnTo>
                  <a:pt x="1288" y="34"/>
                </a:lnTo>
                <a:lnTo>
                  <a:pt x="1266" y="32"/>
                </a:lnTo>
                <a:lnTo>
                  <a:pt x="1266" y="0"/>
                </a:lnTo>
                <a:close/>
                <a:moveTo>
                  <a:pt x="1446" y="74"/>
                </a:moveTo>
                <a:lnTo>
                  <a:pt x="1446" y="74"/>
                </a:lnTo>
                <a:lnTo>
                  <a:pt x="1434" y="85"/>
                </a:lnTo>
                <a:lnTo>
                  <a:pt x="1446" y="74"/>
                </a:lnTo>
                <a:close/>
                <a:moveTo>
                  <a:pt x="1446" y="74"/>
                </a:moveTo>
                <a:lnTo>
                  <a:pt x="1446" y="74"/>
                </a:lnTo>
                <a:lnTo>
                  <a:pt x="1422" y="97"/>
                </a:lnTo>
                <a:lnTo>
                  <a:pt x="1422" y="97"/>
                </a:lnTo>
                <a:lnTo>
                  <a:pt x="1446" y="74"/>
                </a:lnTo>
                <a:close/>
                <a:moveTo>
                  <a:pt x="1446" y="74"/>
                </a:moveTo>
                <a:lnTo>
                  <a:pt x="2458" y="1088"/>
                </a:lnTo>
                <a:lnTo>
                  <a:pt x="2436" y="1110"/>
                </a:lnTo>
                <a:lnTo>
                  <a:pt x="1422" y="97"/>
                </a:lnTo>
                <a:lnTo>
                  <a:pt x="1446" y="74"/>
                </a:lnTo>
                <a:close/>
                <a:moveTo>
                  <a:pt x="2458" y="1088"/>
                </a:moveTo>
                <a:lnTo>
                  <a:pt x="2458" y="1088"/>
                </a:lnTo>
                <a:lnTo>
                  <a:pt x="2436" y="1110"/>
                </a:lnTo>
                <a:lnTo>
                  <a:pt x="2436" y="1110"/>
                </a:lnTo>
                <a:lnTo>
                  <a:pt x="2458" y="1088"/>
                </a:lnTo>
                <a:close/>
                <a:moveTo>
                  <a:pt x="2458" y="1088"/>
                </a:moveTo>
                <a:lnTo>
                  <a:pt x="2458" y="1088"/>
                </a:lnTo>
                <a:lnTo>
                  <a:pt x="2448" y="1098"/>
                </a:lnTo>
                <a:lnTo>
                  <a:pt x="2458" y="1088"/>
                </a:lnTo>
                <a:close/>
                <a:moveTo>
                  <a:pt x="2458" y="1088"/>
                </a:moveTo>
                <a:lnTo>
                  <a:pt x="2469" y="1098"/>
                </a:lnTo>
                <a:lnTo>
                  <a:pt x="2478" y="1108"/>
                </a:lnTo>
                <a:lnTo>
                  <a:pt x="2487" y="1120"/>
                </a:lnTo>
                <a:lnTo>
                  <a:pt x="2494" y="1132"/>
                </a:lnTo>
                <a:lnTo>
                  <a:pt x="2467" y="1149"/>
                </a:lnTo>
                <a:lnTo>
                  <a:pt x="2461" y="1138"/>
                </a:lnTo>
                <a:lnTo>
                  <a:pt x="2452" y="1129"/>
                </a:lnTo>
                <a:lnTo>
                  <a:pt x="2444" y="1119"/>
                </a:lnTo>
                <a:lnTo>
                  <a:pt x="2436" y="1110"/>
                </a:lnTo>
                <a:lnTo>
                  <a:pt x="2458" y="1088"/>
                </a:lnTo>
                <a:close/>
                <a:moveTo>
                  <a:pt x="2494" y="1132"/>
                </a:moveTo>
                <a:lnTo>
                  <a:pt x="2502" y="1144"/>
                </a:lnTo>
                <a:lnTo>
                  <a:pt x="2508" y="1157"/>
                </a:lnTo>
                <a:lnTo>
                  <a:pt x="2514" y="1170"/>
                </a:lnTo>
                <a:lnTo>
                  <a:pt x="2518" y="1182"/>
                </a:lnTo>
                <a:lnTo>
                  <a:pt x="2488" y="1193"/>
                </a:lnTo>
                <a:lnTo>
                  <a:pt x="2484" y="1181"/>
                </a:lnTo>
                <a:lnTo>
                  <a:pt x="2479" y="1171"/>
                </a:lnTo>
                <a:lnTo>
                  <a:pt x="2473" y="1159"/>
                </a:lnTo>
                <a:lnTo>
                  <a:pt x="2467" y="1149"/>
                </a:lnTo>
                <a:lnTo>
                  <a:pt x="2494" y="1132"/>
                </a:lnTo>
                <a:close/>
                <a:moveTo>
                  <a:pt x="2518" y="1182"/>
                </a:moveTo>
                <a:lnTo>
                  <a:pt x="2524" y="1199"/>
                </a:lnTo>
                <a:lnTo>
                  <a:pt x="2527" y="1217"/>
                </a:lnTo>
                <a:lnTo>
                  <a:pt x="2531" y="1234"/>
                </a:lnTo>
                <a:lnTo>
                  <a:pt x="2532" y="1251"/>
                </a:lnTo>
                <a:lnTo>
                  <a:pt x="2533" y="1269"/>
                </a:lnTo>
                <a:lnTo>
                  <a:pt x="2532" y="1286"/>
                </a:lnTo>
                <a:lnTo>
                  <a:pt x="2530" y="1303"/>
                </a:lnTo>
                <a:lnTo>
                  <a:pt x="2527" y="1322"/>
                </a:lnTo>
                <a:lnTo>
                  <a:pt x="2523" y="1338"/>
                </a:lnTo>
                <a:lnTo>
                  <a:pt x="2517" y="1355"/>
                </a:lnTo>
                <a:lnTo>
                  <a:pt x="2510" y="1371"/>
                </a:lnTo>
                <a:lnTo>
                  <a:pt x="2502" y="1387"/>
                </a:lnTo>
                <a:lnTo>
                  <a:pt x="2493" y="1403"/>
                </a:lnTo>
                <a:lnTo>
                  <a:pt x="2482" y="1418"/>
                </a:lnTo>
                <a:lnTo>
                  <a:pt x="2471" y="1432"/>
                </a:lnTo>
                <a:lnTo>
                  <a:pt x="2458" y="1446"/>
                </a:lnTo>
                <a:lnTo>
                  <a:pt x="2436" y="1423"/>
                </a:lnTo>
                <a:lnTo>
                  <a:pt x="2447" y="1411"/>
                </a:lnTo>
                <a:lnTo>
                  <a:pt x="2457" y="1399"/>
                </a:lnTo>
                <a:lnTo>
                  <a:pt x="2466" y="1386"/>
                </a:lnTo>
                <a:lnTo>
                  <a:pt x="2474" y="1372"/>
                </a:lnTo>
                <a:lnTo>
                  <a:pt x="2481" y="1358"/>
                </a:lnTo>
                <a:lnTo>
                  <a:pt x="2487" y="1343"/>
                </a:lnTo>
                <a:lnTo>
                  <a:pt x="2492" y="1329"/>
                </a:lnTo>
                <a:lnTo>
                  <a:pt x="2496" y="1314"/>
                </a:lnTo>
                <a:lnTo>
                  <a:pt x="2499" y="1299"/>
                </a:lnTo>
                <a:lnTo>
                  <a:pt x="2500" y="1284"/>
                </a:lnTo>
                <a:lnTo>
                  <a:pt x="2501" y="1269"/>
                </a:lnTo>
                <a:lnTo>
                  <a:pt x="2501" y="1252"/>
                </a:lnTo>
                <a:lnTo>
                  <a:pt x="2499" y="1237"/>
                </a:lnTo>
                <a:lnTo>
                  <a:pt x="2496" y="1223"/>
                </a:lnTo>
                <a:lnTo>
                  <a:pt x="2493" y="1208"/>
                </a:lnTo>
                <a:lnTo>
                  <a:pt x="2488" y="1193"/>
                </a:lnTo>
                <a:lnTo>
                  <a:pt x="2518" y="1182"/>
                </a:lnTo>
                <a:close/>
                <a:moveTo>
                  <a:pt x="2458" y="1446"/>
                </a:moveTo>
                <a:lnTo>
                  <a:pt x="1446" y="2459"/>
                </a:lnTo>
                <a:lnTo>
                  <a:pt x="1422" y="2437"/>
                </a:lnTo>
                <a:lnTo>
                  <a:pt x="2436" y="1423"/>
                </a:lnTo>
                <a:lnTo>
                  <a:pt x="2458" y="1446"/>
                </a:lnTo>
                <a:close/>
                <a:moveTo>
                  <a:pt x="1446" y="2459"/>
                </a:moveTo>
                <a:lnTo>
                  <a:pt x="1446" y="2459"/>
                </a:lnTo>
                <a:lnTo>
                  <a:pt x="1422" y="2437"/>
                </a:lnTo>
                <a:lnTo>
                  <a:pt x="1422" y="2437"/>
                </a:lnTo>
                <a:lnTo>
                  <a:pt x="1446" y="2459"/>
                </a:lnTo>
                <a:close/>
                <a:moveTo>
                  <a:pt x="1446" y="2459"/>
                </a:moveTo>
                <a:lnTo>
                  <a:pt x="1446" y="2459"/>
                </a:lnTo>
                <a:lnTo>
                  <a:pt x="1434" y="2448"/>
                </a:lnTo>
                <a:lnTo>
                  <a:pt x="1446" y="2459"/>
                </a:lnTo>
                <a:close/>
                <a:moveTo>
                  <a:pt x="1446" y="2459"/>
                </a:moveTo>
                <a:lnTo>
                  <a:pt x="1436" y="2468"/>
                </a:lnTo>
                <a:lnTo>
                  <a:pt x="1426" y="2477"/>
                </a:lnTo>
                <a:lnTo>
                  <a:pt x="1417" y="2484"/>
                </a:lnTo>
                <a:lnTo>
                  <a:pt x="1406" y="2492"/>
                </a:lnTo>
                <a:lnTo>
                  <a:pt x="1395" y="2498"/>
                </a:lnTo>
                <a:lnTo>
                  <a:pt x="1384" y="2505"/>
                </a:lnTo>
                <a:lnTo>
                  <a:pt x="1373" y="2509"/>
                </a:lnTo>
                <a:lnTo>
                  <a:pt x="1361" y="2515"/>
                </a:lnTo>
                <a:lnTo>
                  <a:pt x="1350" y="2519"/>
                </a:lnTo>
                <a:lnTo>
                  <a:pt x="1338" y="2523"/>
                </a:lnTo>
                <a:lnTo>
                  <a:pt x="1327" y="2526"/>
                </a:lnTo>
                <a:lnTo>
                  <a:pt x="1314" y="2529"/>
                </a:lnTo>
                <a:lnTo>
                  <a:pt x="1303" y="2530"/>
                </a:lnTo>
                <a:lnTo>
                  <a:pt x="1290" y="2532"/>
                </a:lnTo>
                <a:lnTo>
                  <a:pt x="1278" y="2532"/>
                </a:lnTo>
                <a:lnTo>
                  <a:pt x="1266" y="2534"/>
                </a:lnTo>
                <a:lnTo>
                  <a:pt x="1266" y="2501"/>
                </a:lnTo>
                <a:lnTo>
                  <a:pt x="1288" y="2500"/>
                </a:lnTo>
                <a:lnTo>
                  <a:pt x="1308" y="2497"/>
                </a:lnTo>
                <a:lnTo>
                  <a:pt x="1329" y="2492"/>
                </a:lnTo>
                <a:lnTo>
                  <a:pt x="1350" y="2485"/>
                </a:lnTo>
                <a:lnTo>
                  <a:pt x="1369" y="2476"/>
                </a:lnTo>
                <a:lnTo>
                  <a:pt x="1388" y="2464"/>
                </a:lnTo>
                <a:lnTo>
                  <a:pt x="1406" y="2452"/>
                </a:lnTo>
                <a:lnTo>
                  <a:pt x="1422" y="2437"/>
                </a:lnTo>
                <a:lnTo>
                  <a:pt x="1446" y="2459"/>
                </a:lnTo>
                <a:close/>
                <a:moveTo>
                  <a:pt x="1266" y="2534"/>
                </a:moveTo>
                <a:lnTo>
                  <a:pt x="1254" y="2532"/>
                </a:lnTo>
                <a:lnTo>
                  <a:pt x="1242" y="2532"/>
                </a:lnTo>
                <a:lnTo>
                  <a:pt x="1230" y="2530"/>
                </a:lnTo>
                <a:lnTo>
                  <a:pt x="1217" y="2529"/>
                </a:lnTo>
                <a:lnTo>
                  <a:pt x="1206" y="2526"/>
                </a:lnTo>
                <a:lnTo>
                  <a:pt x="1194" y="2523"/>
                </a:lnTo>
                <a:lnTo>
                  <a:pt x="1182" y="2519"/>
                </a:lnTo>
                <a:lnTo>
                  <a:pt x="1170" y="2515"/>
                </a:lnTo>
                <a:lnTo>
                  <a:pt x="1159" y="2509"/>
                </a:lnTo>
                <a:lnTo>
                  <a:pt x="1148" y="2505"/>
                </a:lnTo>
                <a:lnTo>
                  <a:pt x="1137" y="2498"/>
                </a:lnTo>
                <a:lnTo>
                  <a:pt x="1126" y="2492"/>
                </a:lnTo>
                <a:lnTo>
                  <a:pt x="1116" y="2484"/>
                </a:lnTo>
                <a:lnTo>
                  <a:pt x="1106" y="2477"/>
                </a:lnTo>
                <a:lnTo>
                  <a:pt x="1096" y="2468"/>
                </a:lnTo>
                <a:lnTo>
                  <a:pt x="1087" y="2459"/>
                </a:lnTo>
                <a:lnTo>
                  <a:pt x="1109" y="2437"/>
                </a:lnTo>
                <a:lnTo>
                  <a:pt x="1126" y="2452"/>
                </a:lnTo>
                <a:lnTo>
                  <a:pt x="1144" y="2464"/>
                </a:lnTo>
                <a:lnTo>
                  <a:pt x="1163" y="2476"/>
                </a:lnTo>
                <a:lnTo>
                  <a:pt x="1183" y="2485"/>
                </a:lnTo>
                <a:lnTo>
                  <a:pt x="1202" y="2492"/>
                </a:lnTo>
                <a:lnTo>
                  <a:pt x="1223" y="2497"/>
                </a:lnTo>
                <a:lnTo>
                  <a:pt x="1245" y="2500"/>
                </a:lnTo>
                <a:lnTo>
                  <a:pt x="1266" y="2501"/>
                </a:lnTo>
                <a:lnTo>
                  <a:pt x="1266" y="2534"/>
                </a:lnTo>
                <a:close/>
                <a:moveTo>
                  <a:pt x="1087" y="2459"/>
                </a:moveTo>
                <a:lnTo>
                  <a:pt x="1087" y="2459"/>
                </a:lnTo>
                <a:lnTo>
                  <a:pt x="1098" y="2448"/>
                </a:lnTo>
                <a:lnTo>
                  <a:pt x="1087" y="2459"/>
                </a:lnTo>
                <a:close/>
                <a:moveTo>
                  <a:pt x="1087" y="2459"/>
                </a:moveTo>
                <a:lnTo>
                  <a:pt x="1087" y="2459"/>
                </a:lnTo>
                <a:lnTo>
                  <a:pt x="1109" y="2437"/>
                </a:lnTo>
                <a:lnTo>
                  <a:pt x="1109" y="2437"/>
                </a:lnTo>
                <a:lnTo>
                  <a:pt x="1087" y="2459"/>
                </a:lnTo>
                <a:close/>
                <a:moveTo>
                  <a:pt x="1087" y="2459"/>
                </a:moveTo>
                <a:lnTo>
                  <a:pt x="73" y="1446"/>
                </a:lnTo>
                <a:lnTo>
                  <a:pt x="96" y="1423"/>
                </a:lnTo>
                <a:lnTo>
                  <a:pt x="1109" y="2437"/>
                </a:lnTo>
                <a:lnTo>
                  <a:pt x="1087" y="2459"/>
                </a:lnTo>
                <a:close/>
                <a:moveTo>
                  <a:pt x="73" y="1446"/>
                </a:moveTo>
                <a:lnTo>
                  <a:pt x="73" y="1446"/>
                </a:lnTo>
                <a:lnTo>
                  <a:pt x="96" y="1423"/>
                </a:lnTo>
                <a:lnTo>
                  <a:pt x="96" y="1423"/>
                </a:lnTo>
                <a:lnTo>
                  <a:pt x="73" y="1446"/>
                </a:lnTo>
                <a:close/>
                <a:moveTo>
                  <a:pt x="73" y="1446"/>
                </a:moveTo>
                <a:lnTo>
                  <a:pt x="64" y="1437"/>
                </a:lnTo>
                <a:lnTo>
                  <a:pt x="56" y="1426"/>
                </a:lnTo>
                <a:lnTo>
                  <a:pt x="48" y="1417"/>
                </a:lnTo>
                <a:lnTo>
                  <a:pt x="41" y="1407"/>
                </a:lnTo>
                <a:lnTo>
                  <a:pt x="34" y="1395"/>
                </a:lnTo>
                <a:lnTo>
                  <a:pt x="28" y="1385"/>
                </a:lnTo>
                <a:lnTo>
                  <a:pt x="23" y="1373"/>
                </a:lnTo>
                <a:lnTo>
                  <a:pt x="18" y="1362"/>
                </a:lnTo>
                <a:lnTo>
                  <a:pt x="13" y="1350"/>
                </a:lnTo>
                <a:lnTo>
                  <a:pt x="10" y="1339"/>
                </a:lnTo>
                <a:lnTo>
                  <a:pt x="7" y="1327"/>
                </a:lnTo>
                <a:lnTo>
                  <a:pt x="4" y="1315"/>
                </a:lnTo>
                <a:lnTo>
                  <a:pt x="2" y="1303"/>
                </a:lnTo>
                <a:lnTo>
                  <a:pt x="1" y="1290"/>
                </a:lnTo>
                <a:lnTo>
                  <a:pt x="0" y="1279"/>
                </a:lnTo>
                <a:lnTo>
                  <a:pt x="0" y="1266"/>
                </a:lnTo>
                <a:lnTo>
                  <a:pt x="32" y="1266"/>
                </a:lnTo>
                <a:lnTo>
                  <a:pt x="33" y="1288"/>
                </a:lnTo>
                <a:lnTo>
                  <a:pt x="35" y="1309"/>
                </a:lnTo>
                <a:lnTo>
                  <a:pt x="41" y="1330"/>
                </a:lnTo>
                <a:lnTo>
                  <a:pt x="48" y="1350"/>
                </a:lnTo>
                <a:lnTo>
                  <a:pt x="57" y="1370"/>
                </a:lnTo>
                <a:lnTo>
                  <a:pt x="68" y="1388"/>
                </a:lnTo>
                <a:lnTo>
                  <a:pt x="81" y="1407"/>
                </a:lnTo>
                <a:lnTo>
                  <a:pt x="96" y="1423"/>
                </a:lnTo>
                <a:lnTo>
                  <a:pt x="73" y="1446"/>
                </a:lnTo>
                <a:close/>
                <a:moveTo>
                  <a:pt x="0" y="1266"/>
                </a:moveTo>
                <a:lnTo>
                  <a:pt x="0" y="1255"/>
                </a:lnTo>
                <a:lnTo>
                  <a:pt x="1" y="1242"/>
                </a:lnTo>
                <a:lnTo>
                  <a:pt x="2" y="1231"/>
                </a:lnTo>
                <a:lnTo>
                  <a:pt x="4" y="1218"/>
                </a:lnTo>
                <a:lnTo>
                  <a:pt x="7" y="1206"/>
                </a:lnTo>
                <a:lnTo>
                  <a:pt x="10" y="1195"/>
                </a:lnTo>
                <a:lnTo>
                  <a:pt x="13" y="1182"/>
                </a:lnTo>
                <a:lnTo>
                  <a:pt x="18" y="1171"/>
                </a:lnTo>
                <a:lnTo>
                  <a:pt x="23" y="1160"/>
                </a:lnTo>
                <a:lnTo>
                  <a:pt x="28" y="1149"/>
                </a:lnTo>
                <a:lnTo>
                  <a:pt x="34" y="1137"/>
                </a:lnTo>
                <a:lnTo>
                  <a:pt x="41" y="1127"/>
                </a:lnTo>
                <a:lnTo>
                  <a:pt x="48" y="1117"/>
                </a:lnTo>
                <a:lnTo>
                  <a:pt x="56" y="1106"/>
                </a:lnTo>
                <a:lnTo>
                  <a:pt x="64" y="1097"/>
                </a:lnTo>
                <a:lnTo>
                  <a:pt x="73" y="1088"/>
                </a:lnTo>
                <a:lnTo>
                  <a:pt x="96" y="1110"/>
                </a:lnTo>
                <a:lnTo>
                  <a:pt x="81" y="1127"/>
                </a:lnTo>
                <a:lnTo>
                  <a:pt x="68" y="1144"/>
                </a:lnTo>
                <a:lnTo>
                  <a:pt x="57" y="1164"/>
                </a:lnTo>
                <a:lnTo>
                  <a:pt x="48" y="1183"/>
                </a:lnTo>
                <a:lnTo>
                  <a:pt x="41" y="1203"/>
                </a:lnTo>
                <a:lnTo>
                  <a:pt x="35" y="1224"/>
                </a:lnTo>
                <a:lnTo>
                  <a:pt x="33" y="1246"/>
                </a:lnTo>
                <a:lnTo>
                  <a:pt x="32" y="1266"/>
                </a:lnTo>
                <a:lnTo>
                  <a:pt x="0" y="1266"/>
                </a:lnTo>
                <a:close/>
                <a:moveTo>
                  <a:pt x="73" y="1088"/>
                </a:moveTo>
                <a:lnTo>
                  <a:pt x="73" y="1088"/>
                </a:lnTo>
                <a:lnTo>
                  <a:pt x="85" y="1098"/>
                </a:lnTo>
                <a:lnTo>
                  <a:pt x="73" y="1088"/>
                </a:lnTo>
                <a:close/>
                <a:moveTo>
                  <a:pt x="73" y="1088"/>
                </a:moveTo>
                <a:lnTo>
                  <a:pt x="73" y="1088"/>
                </a:lnTo>
                <a:lnTo>
                  <a:pt x="96" y="1110"/>
                </a:lnTo>
                <a:lnTo>
                  <a:pt x="96" y="1110"/>
                </a:lnTo>
                <a:lnTo>
                  <a:pt x="73" y="1088"/>
                </a:lnTo>
                <a:close/>
              </a:path>
            </a:pathLst>
          </a:custGeom>
          <a:solidFill>
            <a:srgbClr val="8FB4E0"/>
          </a:solidFill>
          <a:ln>
            <a:noFill/>
          </a:ln>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sp>
        <p:nvSpPr>
          <p:cNvPr id="73" name="Freeform 49">
            <a:extLst>
              <a:ext uri="{FF2B5EF4-FFF2-40B4-BE49-F238E27FC236}">
                <a16:creationId xmlns:a16="http://schemas.microsoft.com/office/drawing/2014/main" id="{B1C98282-11A4-4F08-AF19-E7685A3D2951}"/>
              </a:ext>
            </a:extLst>
          </p:cNvPr>
          <p:cNvSpPr>
            <a:spLocks noEditPoints="1"/>
          </p:cNvSpPr>
          <p:nvPr/>
        </p:nvSpPr>
        <p:spPr bwMode="auto">
          <a:xfrm>
            <a:off x="2604315" y="1374488"/>
            <a:ext cx="1273357" cy="1241523"/>
          </a:xfrm>
          <a:custGeom>
            <a:avLst/>
            <a:gdLst>
              <a:gd name="T0" fmla="*/ 74 w 2533"/>
              <a:gd name="T1" fmla="*/ 1088 h 2534"/>
              <a:gd name="T2" fmla="*/ 1086 w 2533"/>
              <a:gd name="T3" fmla="*/ 74 h 2534"/>
              <a:gd name="T4" fmla="*/ 1086 w 2533"/>
              <a:gd name="T5" fmla="*/ 74 h 2534"/>
              <a:gd name="T6" fmla="*/ 1137 w 2533"/>
              <a:gd name="T7" fmla="*/ 35 h 2534"/>
              <a:gd name="T8" fmla="*/ 1193 w 2533"/>
              <a:gd name="T9" fmla="*/ 11 h 2534"/>
              <a:gd name="T10" fmla="*/ 1254 w 2533"/>
              <a:gd name="T11" fmla="*/ 0 h 2534"/>
              <a:gd name="T12" fmla="*/ 1203 w 2533"/>
              <a:gd name="T13" fmla="*/ 42 h 2534"/>
              <a:gd name="T14" fmla="*/ 1109 w 2533"/>
              <a:gd name="T15" fmla="*/ 97 h 2534"/>
              <a:gd name="T16" fmla="*/ 1303 w 2533"/>
              <a:gd name="T17" fmla="*/ 2 h 2534"/>
              <a:gd name="T18" fmla="*/ 1362 w 2533"/>
              <a:gd name="T19" fmla="*/ 19 h 2534"/>
              <a:gd name="T20" fmla="*/ 1416 w 2533"/>
              <a:gd name="T21" fmla="*/ 49 h 2534"/>
              <a:gd name="T22" fmla="*/ 1407 w 2533"/>
              <a:gd name="T23" fmla="*/ 82 h 2534"/>
              <a:gd name="T24" fmla="*/ 1309 w 2533"/>
              <a:gd name="T25" fmla="*/ 36 h 2534"/>
              <a:gd name="T26" fmla="*/ 1446 w 2533"/>
              <a:gd name="T27" fmla="*/ 74 h 2534"/>
              <a:gd name="T28" fmla="*/ 1423 w 2533"/>
              <a:gd name="T29" fmla="*/ 97 h 2534"/>
              <a:gd name="T30" fmla="*/ 2437 w 2533"/>
              <a:gd name="T31" fmla="*/ 1110 h 2534"/>
              <a:gd name="T32" fmla="*/ 2437 w 2533"/>
              <a:gd name="T33" fmla="*/ 1110 h 2534"/>
              <a:gd name="T34" fmla="*/ 2448 w 2533"/>
              <a:gd name="T35" fmla="*/ 1098 h 2534"/>
              <a:gd name="T36" fmla="*/ 2487 w 2533"/>
              <a:gd name="T37" fmla="*/ 1120 h 2534"/>
              <a:gd name="T38" fmla="*/ 2445 w 2533"/>
              <a:gd name="T39" fmla="*/ 1119 h 2534"/>
              <a:gd name="T40" fmla="*/ 2508 w 2533"/>
              <a:gd name="T41" fmla="*/ 1157 h 2534"/>
              <a:gd name="T42" fmla="*/ 2479 w 2533"/>
              <a:gd name="T43" fmla="*/ 1171 h 2534"/>
              <a:gd name="T44" fmla="*/ 2524 w 2533"/>
              <a:gd name="T45" fmla="*/ 1199 h 2534"/>
              <a:gd name="T46" fmla="*/ 2532 w 2533"/>
              <a:gd name="T47" fmla="*/ 1286 h 2534"/>
              <a:gd name="T48" fmla="*/ 2510 w 2533"/>
              <a:gd name="T49" fmla="*/ 1371 h 2534"/>
              <a:gd name="T50" fmla="*/ 2458 w 2533"/>
              <a:gd name="T51" fmla="*/ 1446 h 2534"/>
              <a:gd name="T52" fmla="*/ 2475 w 2533"/>
              <a:gd name="T53" fmla="*/ 1372 h 2534"/>
              <a:gd name="T54" fmla="*/ 2499 w 2533"/>
              <a:gd name="T55" fmla="*/ 1299 h 2534"/>
              <a:gd name="T56" fmla="*/ 2496 w 2533"/>
              <a:gd name="T57" fmla="*/ 1223 h 2534"/>
              <a:gd name="T58" fmla="*/ 1446 w 2533"/>
              <a:gd name="T59" fmla="*/ 2459 h 2534"/>
              <a:gd name="T60" fmla="*/ 1446 w 2533"/>
              <a:gd name="T61" fmla="*/ 2459 h 2534"/>
              <a:gd name="T62" fmla="*/ 1446 w 2533"/>
              <a:gd name="T63" fmla="*/ 2459 h 2534"/>
              <a:gd name="T64" fmla="*/ 1426 w 2533"/>
              <a:gd name="T65" fmla="*/ 2477 h 2534"/>
              <a:gd name="T66" fmla="*/ 1373 w 2533"/>
              <a:gd name="T67" fmla="*/ 2509 h 2534"/>
              <a:gd name="T68" fmla="*/ 1314 w 2533"/>
              <a:gd name="T69" fmla="*/ 2529 h 2534"/>
              <a:gd name="T70" fmla="*/ 1266 w 2533"/>
              <a:gd name="T71" fmla="*/ 2501 h 2534"/>
              <a:gd name="T72" fmla="*/ 1370 w 2533"/>
              <a:gd name="T73" fmla="*/ 2476 h 2534"/>
              <a:gd name="T74" fmla="*/ 1266 w 2533"/>
              <a:gd name="T75" fmla="*/ 2534 h 2534"/>
              <a:gd name="T76" fmla="*/ 1206 w 2533"/>
              <a:gd name="T77" fmla="*/ 2526 h 2534"/>
              <a:gd name="T78" fmla="*/ 1148 w 2533"/>
              <a:gd name="T79" fmla="*/ 2505 h 2534"/>
              <a:gd name="T80" fmla="*/ 1097 w 2533"/>
              <a:gd name="T81" fmla="*/ 2468 h 2534"/>
              <a:gd name="T82" fmla="*/ 1163 w 2533"/>
              <a:gd name="T83" fmla="*/ 2476 h 2534"/>
              <a:gd name="T84" fmla="*/ 1266 w 2533"/>
              <a:gd name="T85" fmla="*/ 2501 h 2534"/>
              <a:gd name="T86" fmla="*/ 1086 w 2533"/>
              <a:gd name="T87" fmla="*/ 2459 h 2534"/>
              <a:gd name="T88" fmla="*/ 1086 w 2533"/>
              <a:gd name="T89" fmla="*/ 2459 h 2534"/>
              <a:gd name="T90" fmla="*/ 1086 w 2533"/>
              <a:gd name="T91" fmla="*/ 2459 h 2534"/>
              <a:gd name="T92" fmla="*/ 74 w 2533"/>
              <a:gd name="T93" fmla="*/ 1446 h 2534"/>
              <a:gd name="T94" fmla="*/ 41 w 2533"/>
              <a:gd name="T95" fmla="*/ 1407 h 2534"/>
              <a:gd name="T96" fmla="*/ 14 w 2533"/>
              <a:gd name="T97" fmla="*/ 1350 h 2534"/>
              <a:gd name="T98" fmla="*/ 1 w 2533"/>
              <a:gd name="T99" fmla="*/ 1290 h 2534"/>
              <a:gd name="T100" fmla="*/ 35 w 2533"/>
              <a:gd name="T101" fmla="*/ 1309 h 2534"/>
              <a:gd name="T102" fmla="*/ 80 w 2533"/>
              <a:gd name="T103" fmla="*/ 1407 h 2534"/>
              <a:gd name="T104" fmla="*/ 1 w 2533"/>
              <a:gd name="T105" fmla="*/ 1242 h 2534"/>
              <a:gd name="T106" fmla="*/ 14 w 2533"/>
              <a:gd name="T107" fmla="*/ 1182 h 2534"/>
              <a:gd name="T108" fmla="*/ 41 w 2533"/>
              <a:gd name="T109" fmla="*/ 1127 h 2534"/>
              <a:gd name="T110" fmla="*/ 97 w 2533"/>
              <a:gd name="T111" fmla="*/ 1110 h 2534"/>
              <a:gd name="T112" fmla="*/ 40 w 2533"/>
              <a:gd name="T113" fmla="*/ 1203 h 2534"/>
              <a:gd name="T114" fmla="*/ 74 w 2533"/>
              <a:gd name="T115" fmla="*/ 1088 h 2534"/>
              <a:gd name="T116" fmla="*/ 74 w 2533"/>
              <a:gd name="T117" fmla="*/ 1088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3" h="2534">
                <a:moveTo>
                  <a:pt x="74" y="1088"/>
                </a:moveTo>
                <a:lnTo>
                  <a:pt x="1086" y="74"/>
                </a:lnTo>
                <a:lnTo>
                  <a:pt x="1109" y="97"/>
                </a:lnTo>
                <a:lnTo>
                  <a:pt x="97" y="1110"/>
                </a:lnTo>
                <a:lnTo>
                  <a:pt x="74" y="1088"/>
                </a:lnTo>
                <a:close/>
                <a:moveTo>
                  <a:pt x="1086" y="74"/>
                </a:moveTo>
                <a:lnTo>
                  <a:pt x="1086" y="74"/>
                </a:lnTo>
                <a:lnTo>
                  <a:pt x="1109" y="97"/>
                </a:lnTo>
                <a:lnTo>
                  <a:pt x="1109" y="97"/>
                </a:lnTo>
                <a:lnTo>
                  <a:pt x="1086" y="74"/>
                </a:lnTo>
                <a:close/>
                <a:moveTo>
                  <a:pt x="1086" y="74"/>
                </a:moveTo>
                <a:lnTo>
                  <a:pt x="1086" y="74"/>
                </a:lnTo>
                <a:lnTo>
                  <a:pt x="1098" y="85"/>
                </a:lnTo>
                <a:lnTo>
                  <a:pt x="1086" y="74"/>
                </a:lnTo>
                <a:close/>
                <a:moveTo>
                  <a:pt x="1086" y="74"/>
                </a:moveTo>
                <a:lnTo>
                  <a:pt x="1097" y="65"/>
                </a:lnTo>
                <a:lnTo>
                  <a:pt x="1106" y="57"/>
                </a:lnTo>
                <a:lnTo>
                  <a:pt x="1116" y="49"/>
                </a:lnTo>
                <a:lnTo>
                  <a:pt x="1127" y="42"/>
                </a:lnTo>
                <a:lnTo>
                  <a:pt x="1137" y="35"/>
                </a:lnTo>
                <a:lnTo>
                  <a:pt x="1148" y="29"/>
                </a:lnTo>
                <a:lnTo>
                  <a:pt x="1159" y="23"/>
                </a:lnTo>
                <a:lnTo>
                  <a:pt x="1170" y="19"/>
                </a:lnTo>
                <a:lnTo>
                  <a:pt x="1182" y="14"/>
                </a:lnTo>
                <a:lnTo>
                  <a:pt x="1193" y="11"/>
                </a:lnTo>
                <a:lnTo>
                  <a:pt x="1206" y="7"/>
                </a:lnTo>
                <a:lnTo>
                  <a:pt x="1218" y="5"/>
                </a:lnTo>
                <a:lnTo>
                  <a:pt x="1230" y="2"/>
                </a:lnTo>
                <a:lnTo>
                  <a:pt x="1242" y="1"/>
                </a:lnTo>
                <a:lnTo>
                  <a:pt x="1254" y="0"/>
                </a:lnTo>
                <a:lnTo>
                  <a:pt x="1266" y="0"/>
                </a:lnTo>
                <a:lnTo>
                  <a:pt x="1266" y="32"/>
                </a:lnTo>
                <a:lnTo>
                  <a:pt x="1245" y="34"/>
                </a:lnTo>
                <a:lnTo>
                  <a:pt x="1223" y="36"/>
                </a:lnTo>
                <a:lnTo>
                  <a:pt x="1203" y="42"/>
                </a:lnTo>
                <a:lnTo>
                  <a:pt x="1183" y="49"/>
                </a:lnTo>
                <a:lnTo>
                  <a:pt x="1163" y="58"/>
                </a:lnTo>
                <a:lnTo>
                  <a:pt x="1144" y="68"/>
                </a:lnTo>
                <a:lnTo>
                  <a:pt x="1127" y="82"/>
                </a:lnTo>
                <a:lnTo>
                  <a:pt x="1109" y="97"/>
                </a:lnTo>
                <a:lnTo>
                  <a:pt x="1086" y="74"/>
                </a:lnTo>
                <a:close/>
                <a:moveTo>
                  <a:pt x="1266" y="0"/>
                </a:moveTo>
                <a:lnTo>
                  <a:pt x="1279" y="0"/>
                </a:lnTo>
                <a:lnTo>
                  <a:pt x="1290" y="1"/>
                </a:lnTo>
                <a:lnTo>
                  <a:pt x="1303" y="2"/>
                </a:lnTo>
                <a:lnTo>
                  <a:pt x="1314" y="5"/>
                </a:lnTo>
                <a:lnTo>
                  <a:pt x="1327" y="7"/>
                </a:lnTo>
                <a:lnTo>
                  <a:pt x="1339" y="11"/>
                </a:lnTo>
                <a:lnTo>
                  <a:pt x="1350" y="14"/>
                </a:lnTo>
                <a:lnTo>
                  <a:pt x="1362" y="19"/>
                </a:lnTo>
                <a:lnTo>
                  <a:pt x="1373" y="23"/>
                </a:lnTo>
                <a:lnTo>
                  <a:pt x="1385" y="29"/>
                </a:lnTo>
                <a:lnTo>
                  <a:pt x="1395" y="35"/>
                </a:lnTo>
                <a:lnTo>
                  <a:pt x="1405" y="42"/>
                </a:lnTo>
                <a:lnTo>
                  <a:pt x="1416" y="49"/>
                </a:lnTo>
                <a:lnTo>
                  <a:pt x="1426" y="57"/>
                </a:lnTo>
                <a:lnTo>
                  <a:pt x="1436" y="65"/>
                </a:lnTo>
                <a:lnTo>
                  <a:pt x="1446" y="74"/>
                </a:lnTo>
                <a:lnTo>
                  <a:pt x="1423" y="97"/>
                </a:lnTo>
                <a:lnTo>
                  <a:pt x="1407" y="82"/>
                </a:lnTo>
                <a:lnTo>
                  <a:pt x="1388" y="68"/>
                </a:lnTo>
                <a:lnTo>
                  <a:pt x="1370" y="58"/>
                </a:lnTo>
                <a:lnTo>
                  <a:pt x="1350" y="49"/>
                </a:lnTo>
                <a:lnTo>
                  <a:pt x="1329" y="42"/>
                </a:lnTo>
                <a:lnTo>
                  <a:pt x="1309" y="36"/>
                </a:lnTo>
                <a:lnTo>
                  <a:pt x="1288" y="34"/>
                </a:lnTo>
                <a:lnTo>
                  <a:pt x="1266" y="32"/>
                </a:lnTo>
                <a:lnTo>
                  <a:pt x="1266" y="0"/>
                </a:lnTo>
                <a:close/>
                <a:moveTo>
                  <a:pt x="1446" y="74"/>
                </a:moveTo>
                <a:lnTo>
                  <a:pt x="1446" y="74"/>
                </a:lnTo>
                <a:lnTo>
                  <a:pt x="1434" y="85"/>
                </a:lnTo>
                <a:lnTo>
                  <a:pt x="1446" y="74"/>
                </a:lnTo>
                <a:close/>
                <a:moveTo>
                  <a:pt x="1446" y="74"/>
                </a:moveTo>
                <a:lnTo>
                  <a:pt x="1446" y="74"/>
                </a:lnTo>
                <a:lnTo>
                  <a:pt x="1423" y="97"/>
                </a:lnTo>
                <a:lnTo>
                  <a:pt x="1423" y="97"/>
                </a:lnTo>
                <a:lnTo>
                  <a:pt x="1446" y="74"/>
                </a:lnTo>
                <a:close/>
                <a:moveTo>
                  <a:pt x="1446" y="74"/>
                </a:moveTo>
                <a:lnTo>
                  <a:pt x="2458" y="1088"/>
                </a:lnTo>
                <a:lnTo>
                  <a:pt x="2437" y="1110"/>
                </a:lnTo>
                <a:lnTo>
                  <a:pt x="1423" y="97"/>
                </a:lnTo>
                <a:lnTo>
                  <a:pt x="1446" y="74"/>
                </a:lnTo>
                <a:close/>
                <a:moveTo>
                  <a:pt x="2458" y="1088"/>
                </a:moveTo>
                <a:lnTo>
                  <a:pt x="2458" y="1088"/>
                </a:lnTo>
                <a:lnTo>
                  <a:pt x="2437" y="1110"/>
                </a:lnTo>
                <a:lnTo>
                  <a:pt x="2437" y="1110"/>
                </a:lnTo>
                <a:lnTo>
                  <a:pt x="2458" y="1088"/>
                </a:lnTo>
                <a:close/>
                <a:moveTo>
                  <a:pt x="2458" y="1088"/>
                </a:moveTo>
                <a:lnTo>
                  <a:pt x="2458" y="1088"/>
                </a:lnTo>
                <a:lnTo>
                  <a:pt x="2448" y="1098"/>
                </a:lnTo>
                <a:lnTo>
                  <a:pt x="2458" y="1088"/>
                </a:lnTo>
                <a:close/>
                <a:moveTo>
                  <a:pt x="2458" y="1088"/>
                </a:moveTo>
                <a:lnTo>
                  <a:pt x="2469" y="1098"/>
                </a:lnTo>
                <a:lnTo>
                  <a:pt x="2478" y="1108"/>
                </a:lnTo>
                <a:lnTo>
                  <a:pt x="2487" y="1120"/>
                </a:lnTo>
                <a:lnTo>
                  <a:pt x="2494" y="1132"/>
                </a:lnTo>
                <a:lnTo>
                  <a:pt x="2468" y="1149"/>
                </a:lnTo>
                <a:lnTo>
                  <a:pt x="2461" y="1138"/>
                </a:lnTo>
                <a:lnTo>
                  <a:pt x="2453" y="1129"/>
                </a:lnTo>
                <a:lnTo>
                  <a:pt x="2445" y="1119"/>
                </a:lnTo>
                <a:lnTo>
                  <a:pt x="2437" y="1110"/>
                </a:lnTo>
                <a:lnTo>
                  <a:pt x="2458" y="1088"/>
                </a:lnTo>
                <a:close/>
                <a:moveTo>
                  <a:pt x="2494" y="1132"/>
                </a:moveTo>
                <a:lnTo>
                  <a:pt x="2501" y="1144"/>
                </a:lnTo>
                <a:lnTo>
                  <a:pt x="2508" y="1157"/>
                </a:lnTo>
                <a:lnTo>
                  <a:pt x="2514" y="1170"/>
                </a:lnTo>
                <a:lnTo>
                  <a:pt x="2518" y="1182"/>
                </a:lnTo>
                <a:lnTo>
                  <a:pt x="2488" y="1193"/>
                </a:lnTo>
                <a:lnTo>
                  <a:pt x="2484" y="1181"/>
                </a:lnTo>
                <a:lnTo>
                  <a:pt x="2479" y="1171"/>
                </a:lnTo>
                <a:lnTo>
                  <a:pt x="2473" y="1159"/>
                </a:lnTo>
                <a:lnTo>
                  <a:pt x="2468" y="1149"/>
                </a:lnTo>
                <a:lnTo>
                  <a:pt x="2494" y="1132"/>
                </a:lnTo>
                <a:close/>
                <a:moveTo>
                  <a:pt x="2518" y="1182"/>
                </a:moveTo>
                <a:lnTo>
                  <a:pt x="2524" y="1199"/>
                </a:lnTo>
                <a:lnTo>
                  <a:pt x="2528" y="1217"/>
                </a:lnTo>
                <a:lnTo>
                  <a:pt x="2531" y="1234"/>
                </a:lnTo>
                <a:lnTo>
                  <a:pt x="2532" y="1251"/>
                </a:lnTo>
                <a:lnTo>
                  <a:pt x="2533" y="1269"/>
                </a:lnTo>
                <a:lnTo>
                  <a:pt x="2532" y="1286"/>
                </a:lnTo>
                <a:lnTo>
                  <a:pt x="2530" y="1303"/>
                </a:lnTo>
                <a:lnTo>
                  <a:pt x="2528" y="1322"/>
                </a:lnTo>
                <a:lnTo>
                  <a:pt x="2523" y="1338"/>
                </a:lnTo>
                <a:lnTo>
                  <a:pt x="2517" y="1355"/>
                </a:lnTo>
                <a:lnTo>
                  <a:pt x="2510" y="1371"/>
                </a:lnTo>
                <a:lnTo>
                  <a:pt x="2502" y="1387"/>
                </a:lnTo>
                <a:lnTo>
                  <a:pt x="2493" y="1403"/>
                </a:lnTo>
                <a:lnTo>
                  <a:pt x="2483" y="1418"/>
                </a:lnTo>
                <a:lnTo>
                  <a:pt x="2471" y="1432"/>
                </a:lnTo>
                <a:lnTo>
                  <a:pt x="2458" y="1446"/>
                </a:lnTo>
                <a:lnTo>
                  <a:pt x="2437" y="1423"/>
                </a:lnTo>
                <a:lnTo>
                  <a:pt x="2447" y="1411"/>
                </a:lnTo>
                <a:lnTo>
                  <a:pt x="2457" y="1399"/>
                </a:lnTo>
                <a:lnTo>
                  <a:pt x="2466" y="1386"/>
                </a:lnTo>
                <a:lnTo>
                  <a:pt x="2475" y="1372"/>
                </a:lnTo>
                <a:lnTo>
                  <a:pt x="2481" y="1358"/>
                </a:lnTo>
                <a:lnTo>
                  <a:pt x="2487" y="1343"/>
                </a:lnTo>
                <a:lnTo>
                  <a:pt x="2492" y="1329"/>
                </a:lnTo>
                <a:lnTo>
                  <a:pt x="2495" y="1314"/>
                </a:lnTo>
                <a:lnTo>
                  <a:pt x="2499" y="1299"/>
                </a:lnTo>
                <a:lnTo>
                  <a:pt x="2500" y="1284"/>
                </a:lnTo>
                <a:lnTo>
                  <a:pt x="2501" y="1269"/>
                </a:lnTo>
                <a:lnTo>
                  <a:pt x="2501" y="1252"/>
                </a:lnTo>
                <a:lnTo>
                  <a:pt x="2499" y="1237"/>
                </a:lnTo>
                <a:lnTo>
                  <a:pt x="2496" y="1223"/>
                </a:lnTo>
                <a:lnTo>
                  <a:pt x="2493" y="1208"/>
                </a:lnTo>
                <a:lnTo>
                  <a:pt x="2488" y="1193"/>
                </a:lnTo>
                <a:lnTo>
                  <a:pt x="2518" y="1182"/>
                </a:lnTo>
                <a:close/>
                <a:moveTo>
                  <a:pt x="2458" y="1446"/>
                </a:moveTo>
                <a:lnTo>
                  <a:pt x="1446" y="2459"/>
                </a:lnTo>
                <a:lnTo>
                  <a:pt x="1423" y="2437"/>
                </a:lnTo>
                <a:lnTo>
                  <a:pt x="2437" y="1423"/>
                </a:lnTo>
                <a:lnTo>
                  <a:pt x="2458" y="1446"/>
                </a:lnTo>
                <a:close/>
                <a:moveTo>
                  <a:pt x="1446" y="2459"/>
                </a:moveTo>
                <a:lnTo>
                  <a:pt x="1446" y="2459"/>
                </a:lnTo>
                <a:lnTo>
                  <a:pt x="1423" y="2437"/>
                </a:lnTo>
                <a:lnTo>
                  <a:pt x="1423" y="2437"/>
                </a:lnTo>
                <a:lnTo>
                  <a:pt x="1446" y="2459"/>
                </a:lnTo>
                <a:close/>
                <a:moveTo>
                  <a:pt x="1446" y="2459"/>
                </a:moveTo>
                <a:lnTo>
                  <a:pt x="1446" y="2459"/>
                </a:lnTo>
                <a:lnTo>
                  <a:pt x="1434" y="2448"/>
                </a:lnTo>
                <a:lnTo>
                  <a:pt x="1446" y="2459"/>
                </a:lnTo>
                <a:close/>
                <a:moveTo>
                  <a:pt x="1446" y="2459"/>
                </a:moveTo>
                <a:lnTo>
                  <a:pt x="1436" y="2468"/>
                </a:lnTo>
                <a:lnTo>
                  <a:pt x="1426" y="2477"/>
                </a:lnTo>
                <a:lnTo>
                  <a:pt x="1416" y="2484"/>
                </a:lnTo>
                <a:lnTo>
                  <a:pt x="1405" y="2492"/>
                </a:lnTo>
                <a:lnTo>
                  <a:pt x="1395" y="2498"/>
                </a:lnTo>
                <a:lnTo>
                  <a:pt x="1385" y="2505"/>
                </a:lnTo>
                <a:lnTo>
                  <a:pt x="1373" y="2509"/>
                </a:lnTo>
                <a:lnTo>
                  <a:pt x="1362" y="2515"/>
                </a:lnTo>
                <a:lnTo>
                  <a:pt x="1350" y="2519"/>
                </a:lnTo>
                <a:lnTo>
                  <a:pt x="1339" y="2523"/>
                </a:lnTo>
                <a:lnTo>
                  <a:pt x="1327" y="2526"/>
                </a:lnTo>
                <a:lnTo>
                  <a:pt x="1314" y="2529"/>
                </a:lnTo>
                <a:lnTo>
                  <a:pt x="1303" y="2530"/>
                </a:lnTo>
                <a:lnTo>
                  <a:pt x="1290" y="2532"/>
                </a:lnTo>
                <a:lnTo>
                  <a:pt x="1279" y="2532"/>
                </a:lnTo>
                <a:lnTo>
                  <a:pt x="1266" y="2534"/>
                </a:lnTo>
                <a:lnTo>
                  <a:pt x="1266" y="2501"/>
                </a:lnTo>
                <a:lnTo>
                  <a:pt x="1288" y="2500"/>
                </a:lnTo>
                <a:lnTo>
                  <a:pt x="1309" y="2497"/>
                </a:lnTo>
                <a:lnTo>
                  <a:pt x="1329" y="2492"/>
                </a:lnTo>
                <a:lnTo>
                  <a:pt x="1350" y="2485"/>
                </a:lnTo>
                <a:lnTo>
                  <a:pt x="1370" y="2476"/>
                </a:lnTo>
                <a:lnTo>
                  <a:pt x="1388" y="2464"/>
                </a:lnTo>
                <a:lnTo>
                  <a:pt x="1407" y="2452"/>
                </a:lnTo>
                <a:lnTo>
                  <a:pt x="1423" y="2437"/>
                </a:lnTo>
                <a:lnTo>
                  <a:pt x="1446" y="2459"/>
                </a:lnTo>
                <a:close/>
                <a:moveTo>
                  <a:pt x="1266" y="2534"/>
                </a:moveTo>
                <a:lnTo>
                  <a:pt x="1254" y="2532"/>
                </a:lnTo>
                <a:lnTo>
                  <a:pt x="1242" y="2532"/>
                </a:lnTo>
                <a:lnTo>
                  <a:pt x="1230" y="2530"/>
                </a:lnTo>
                <a:lnTo>
                  <a:pt x="1218" y="2529"/>
                </a:lnTo>
                <a:lnTo>
                  <a:pt x="1206" y="2526"/>
                </a:lnTo>
                <a:lnTo>
                  <a:pt x="1193" y="2523"/>
                </a:lnTo>
                <a:lnTo>
                  <a:pt x="1182" y="2519"/>
                </a:lnTo>
                <a:lnTo>
                  <a:pt x="1170" y="2515"/>
                </a:lnTo>
                <a:lnTo>
                  <a:pt x="1159" y="2509"/>
                </a:lnTo>
                <a:lnTo>
                  <a:pt x="1148" y="2505"/>
                </a:lnTo>
                <a:lnTo>
                  <a:pt x="1137" y="2498"/>
                </a:lnTo>
                <a:lnTo>
                  <a:pt x="1127" y="2492"/>
                </a:lnTo>
                <a:lnTo>
                  <a:pt x="1116" y="2484"/>
                </a:lnTo>
                <a:lnTo>
                  <a:pt x="1106" y="2477"/>
                </a:lnTo>
                <a:lnTo>
                  <a:pt x="1097" y="2468"/>
                </a:lnTo>
                <a:lnTo>
                  <a:pt x="1086" y="2459"/>
                </a:lnTo>
                <a:lnTo>
                  <a:pt x="1109" y="2437"/>
                </a:lnTo>
                <a:lnTo>
                  <a:pt x="1127" y="2452"/>
                </a:lnTo>
                <a:lnTo>
                  <a:pt x="1144" y="2464"/>
                </a:lnTo>
                <a:lnTo>
                  <a:pt x="1163" y="2476"/>
                </a:lnTo>
                <a:lnTo>
                  <a:pt x="1183" y="2485"/>
                </a:lnTo>
                <a:lnTo>
                  <a:pt x="1203" y="2492"/>
                </a:lnTo>
                <a:lnTo>
                  <a:pt x="1223" y="2497"/>
                </a:lnTo>
                <a:lnTo>
                  <a:pt x="1245" y="2500"/>
                </a:lnTo>
                <a:lnTo>
                  <a:pt x="1266" y="2501"/>
                </a:lnTo>
                <a:lnTo>
                  <a:pt x="1266" y="2534"/>
                </a:lnTo>
                <a:close/>
                <a:moveTo>
                  <a:pt x="1086" y="2459"/>
                </a:moveTo>
                <a:lnTo>
                  <a:pt x="1086" y="2459"/>
                </a:lnTo>
                <a:lnTo>
                  <a:pt x="1098" y="2448"/>
                </a:lnTo>
                <a:lnTo>
                  <a:pt x="1086" y="2459"/>
                </a:lnTo>
                <a:close/>
                <a:moveTo>
                  <a:pt x="1086" y="2459"/>
                </a:moveTo>
                <a:lnTo>
                  <a:pt x="1086" y="2459"/>
                </a:lnTo>
                <a:lnTo>
                  <a:pt x="1109" y="2437"/>
                </a:lnTo>
                <a:lnTo>
                  <a:pt x="1109" y="2437"/>
                </a:lnTo>
                <a:lnTo>
                  <a:pt x="1086" y="2459"/>
                </a:lnTo>
                <a:close/>
                <a:moveTo>
                  <a:pt x="1086" y="2459"/>
                </a:moveTo>
                <a:lnTo>
                  <a:pt x="74" y="1446"/>
                </a:lnTo>
                <a:lnTo>
                  <a:pt x="97" y="1423"/>
                </a:lnTo>
                <a:lnTo>
                  <a:pt x="1109" y="2437"/>
                </a:lnTo>
                <a:lnTo>
                  <a:pt x="1086" y="2459"/>
                </a:lnTo>
                <a:close/>
                <a:moveTo>
                  <a:pt x="74" y="1446"/>
                </a:moveTo>
                <a:lnTo>
                  <a:pt x="74" y="1446"/>
                </a:lnTo>
                <a:lnTo>
                  <a:pt x="97" y="1423"/>
                </a:lnTo>
                <a:lnTo>
                  <a:pt x="97" y="1423"/>
                </a:lnTo>
                <a:lnTo>
                  <a:pt x="74" y="1446"/>
                </a:lnTo>
                <a:close/>
                <a:moveTo>
                  <a:pt x="74" y="1446"/>
                </a:moveTo>
                <a:lnTo>
                  <a:pt x="64" y="1437"/>
                </a:lnTo>
                <a:lnTo>
                  <a:pt x="56" y="1426"/>
                </a:lnTo>
                <a:lnTo>
                  <a:pt x="48" y="1417"/>
                </a:lnTo>
                <a:lnTo>
                  <a:pt x="41" y="1407"/>
                </a:lnTo>
                <a:lnTo>
                  <a:pt x="34" y="1395"/>
                </a:lnTo>
                <a:lnTo>
                  <a:pt x="29" y="1385"/>
                </a:lnTo>
                <a:lnTo>
                  <a:pt x="23" y="1373"/>
                </a:lnTo>
                <a:lnTo>
                  <a:pt x="18" y="1362"/>
                </a:lnTo>
                <a:lnTo>
                  <a:pt x="14" y="1350"/>
                </a:lnTo>
                <a:lnTo>
                  <a:pt x="10" y="1339"/>
                </a:lnTo>
                <a:lnTo>
                  <a:pt x="7" y="1327"/>
                </a:lnTo>
                <a:lnTo>
                  <a:pt x="4" y="1315"/>
                </a:lnTo>
                <a:lnTo>
                  <a:pt x="2" y="1303"/>
                </a:lnTo>
                <a:lnTo>
                  <a:pt x="1" y="1290"/>
                </a:lnTo>
                <a:lnTo>
                  <a:pt x="0" y="1279"/>
                </a:lnTo>
                <a:lnTo>
                  <a:pt x="0" y="1266"/>
                </a:lnTo>
                <a:lnTo>
                  <a:pt x="32" y="1266"/>
                </a:lnTo>
                <a:lnTo>
                  <a:pt x="32" y="1288"/>
                </a:lnTo>
                <a:lnTo>
                  <a:pt x="35" y="1309"/>
                </a:lnTo>
                <a:lnTo>
                  <a:pt x="40" y="1330"/>
                </a:lnTo>
                <a:lnTo>
                  <a:pt x="48" y="1350"/>
                </a:lnTo>
                <a:lnTo>
                  <a:pt x="56" y="1370"/>
                </a:lnTo>
                <a:lnTo>
                  <a:pt x="68" y="1388"/>
                </a:lnTo>
                <a:lnTo>
                  <a:pt x="80" y="1407"/>
                </a:lnTo>
                <a:lnTo>
                  <a:pt x="97" y="1423"/>
                </a:lnTo>
                <a:lnTo>
                  <a:pt x="74" y="1446"/>
                </a:lnTo>
                <a:close/>
                <a:moveTo>
                  <a:pt x="0" y="1266"/>
                </a:moveTo>
                <a:lnTo>
                  <a:pt x="0" y="1255"/>
                </a:lnTo>
                <a:lnTo>
                  <a:pt x="1" y="1242"/>
                </a:lnTo>
                <a:lnTo>
                  <a:pt x="2" y="1231"/>
                </a:lnTo>
                <a:lnTo>
                  <a:pt x="4" y="1218"/>
                </a:lnTo>
                <a:lnTo>
                  <a:pt x="7" y="1206"/>
                </a:lnTo>
                <a:lnTo>
                  <a:pt x="10" y="1195"/>
                </a:lnTo>
                <a:lnTo>
                  <a:pt x="14" y="1182"/>
                </a:lnTo>
                <a:lnTo>
                  <a:pt x="18" y="1171"/>
                </a:lnTo>
                <a:lnTo>
                  <a:pt x="23" y="1160"/>
                </a:lnTo>
                <a:lnTo>
                  <a:pt x="29" y="1149"/>
                </a:lnTo>
                <a:lnTo>
                  <a:pt x="34" y="1137"/>
                </a:lnTo>
                <a:lnTo>
                  <a:pt x="41" y="1127"/>
                </a:lnTo>
                <a:lnTo>
                  <a:pt x="48" y="1117"/>
                </a:lnTo>
                <a:lnTo>
                  <a:pt x="56" y="1106"/>
                </a:lnTo>
                <a:lnTo>
                  <a:pt x="64" y="1097"/>
                </a:lnTo>
                <a:lnTo>
                  <a:pt x="74" y="1088"/>
                </a:lnTo>
                <a:lnTo>
                  <a:pt x="97" y="1110"/>
                </a:lnTo>
                <a:lnTo>
                  <a:pt x="80" y="1127"/>
                </a:lnTo>
                <a:lnTo>
                  <a:pt x="68" y="1144"/>
                </a:lnTo>
                <a:lnTo>
                  <a:pt x="56" y="1164"/>
                </a:lnTo>
                <a:lnTo>
                  <a:pt x="48" y="1183"/>
                </a:lnTo>
                <a:lnTo>
                  <a:pt x="40" y="1203"/>
                </a:lnTo>
                <a:lnTo>
                  <a:pt x="35" y="1224"/>
                </a:lnTo>
                <a:lnTo>
                  <a:pt x="32" y="1246"/>
                </a:lnTo>
                <a:lnTo>
                  <a:pt x="32" y="1266"/>
                </a:lnTo>
                <a:lnTo>
                  <a:pt x="0" y="1266"/>
                </a:lnTo>
                <a:close/>
                <a:moveTo>
                  <a:pt x="74" y="1088"/>
                </a:moveTo>
                <a:lnTo>
                  <a:pt x="74" y="1088"/>
                </a:lnTo>
                <a:lnTo>
                  <a:pt x="85" y="1098"/>
                </a:lnTo>
                <a:lnTo>
                  <a:pt x="74" y="1088"/>
                </a:lnTo>
                <a:close/>
                <a:moveTo>
                  <a:pt x="74" y="1088"/>
                </a:moveTo>
                <a:lnTo>
                  <a:pt x="74" y="1088"/>
                </a:lnTo>
                <a:lnTo>
                  <a:pt x="97" y="1110"/>
                </a:lnTo>
                <a:lnTo>
                  <a:pt x="97" y="1110"/>
                </a:lnTo>
                <a:lnTo>
                  <a:pt x="74" y="1088"/>
                </a:lnTo>
                <a:close/>
              </a:path>
            </a:pathLst>
          </a:custGeom>
          <a:solidFill>
            <a:srgbClr val="FDD5B4"/>
          </a:solidFill>
          <a:ln>
            <a:noFill/>
          </a:ln>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sp>
        <p:nvSpPr>
          <p:cNvPr id="74" name="Freeform 50">
            <a:extLst>
              <a:ext uri="{FF2B5EF4-FFF2-40B4-BE49-F238E27FC236}">
                <a16:creationId xmlns:a16="http://schemas.microsoft.com/office/drawing/2014/main" id="{7F4C82E4-33E6-4A3A-A843-C47C6B182A7A}"/>
              </a:ext>
            </a:extLst>
          </p:cNvPr>
          <p:cNvSpPr>
            <a:spLocks noEditPoints="1"/>
          </p:cNvSpPr>
          <p:nvPr/>
        </p:nvSpPr>
        <p:spPr bwMode="auto">
          <a:xfrm>
            <a:off x="4043499" y="1374488"/>
            <a:ext cx="1273357" cy="1241523"/>
          </a:xfrm>
          <a:custGeom>
            <a:avLst/>
            <a:gdLst>
              <a:gd name="T0" fmla="*/ 74 w 2532"/>
              <a:gd name="T1" fmla="*/ 1088 h 2534"/>
              <a:gd name="T2" fmla="*/ 1086 w 2532"/>
              <a:gd name="T3" fmla="*/ 74 h 2534"/>
              <a:gd name="T4" fmla="*/ 1086 w 2532"/>
              <a:gd name="T5" fmla="*/ 74 h 2534"/>
              <a:gd name="T6" fmla="*/ 1137 w 2532"/>
              <a:gd name="T7" fmla="*/ 35 h 2534"/>
              <a:gd name="T8" fmla="*/ 1194 w 2532"/>
              <a:gd name="T9" fmla="*/ 11 h 2534"/>
              <a:gd name="T10" fmla="*/ 1253 w 2532"/>
              <a:gd name="T11" fmla="*/ 0 h 2534"/>
              <a:gd name="T12" fmla="*/ 1203 w 2532"/>
              <a:gd name="T13" fmla="*/ 42 h 2534"/>
              <a:gd name="T14" fmla="*/ 1109 w 2532"/>
              <a:gd name="T15" fmla="*/ 97 h 2534"/>
              <a:gd name="T16" fmla="*/ 1303 w 2532"/>
              <a:gd name="T17" fmla="*/ 2 h 2534"/>
              <a:gd name="T18" fmla="*/ 1362 w 2532"/>
              <a:gd name="T19" fmla="*/ 19 h 2534"/>
              <a:gd name="T20" fmla="*/ 1416 w 2532"/>
              <a:gd name="T21" fmla="*/ 49 h 2534"/>
              <a:gd name="T22" fmla="*/ 1407 w 2532"/>
              <a:gd name="T23" fmla="*/ 82 h 2534"/>
              <a:gd name="T24" fmla="*/ 1309 w 2532"/>
              <a:gd name="T25" fmla="*/ 36 h 2534"/>
              <a:gd name="T26" fmla="*/ 1446 w 2532"/>
              <a:gd name="T27" fmla="*/ 74 h 2534"/>
              <a:gd name="T28" fmla="*/ 1423 w 2532"/>
              <a:gd name="T29" fmla="*/ 97 h 2534"/>
              <a:gd name="T30" fmla="*/ 2437 w 2532"/>
              <a:gd name="T31" fmla="*/ 1110 h 2534"/>
              <a:gd name="T32" fmla="*/ 2437 w 2532"/>
              <a:gd name="T33" fmla="*/ 1110 h 2534"/>
              <a:gd name="T34" fmla="*/ 2447 w 2532"/>
              <a:gd name="T35" fmla="*/ 1098 h 2534"/>
              <a:gd name="T36" fmla="*/ 2486 w 2532"/>
              <a:gd name="T37" fmla="*/ 1120 h 2534"/>
              <a:gd name="T38" fmla="*/ 2445 w 2532"/>
              <a:gd name="T39" fmla="*/ 1119 h 2534"/>
              <a:gd name="T40" fmla="*/ 2508 w 2532"/>
              <a:gd name="T41" fmla="*/ 1157 h 2534"/>
              <a:gd name="T42" fmla="*/ 2479 w 2532"/>
              <a:gd name="T43" fmla="*/ 1171 h 2534"/>
              <a:gd name="T44" fmla="*/ 2524 w 2532"/>
              <a:gd name="T45" fmla="*/ 1199 h 2534"/>
              <a:gd name="T46" fmla="*/ 2532 w 2532"/>
              <a:gd name="T47" fmla="*/ 1286 h 2534"/>
              <a:gd name="T48" fmla="*/ 2510 w 2532"/>
              <a:gd name="T49" fmla="*/ 1371 h 2534"/>
              <a:gd name="T50" fmla="*/ 2459 w 2532"/>
              <a:gd name="T51" fmla="*/ 1446 h 2534"/>
              <a:gd name="T52" fmla="*/ 2475 w 2532"/>
              <a:gd name="T53" fmla="*/ 1372 h 2534"/>
              <a:gd name="T54" fmla="*/ 2499 w 2532"/>
              <a:gd name="T55" fmla="*/ 1299 h 2534"/>
              <a:gd name="T56" fmla="*/ 2497 w 2532"/>
              <a:gd name="T57" fmla="*/ 1223 h 2534"/>
              <a:gd name="T58" fmla="*/ 1446 w 2532"/>
              <a:gd name="T59" fmla="*/ 2459 h 2534"/>
              <a:gd name="T60" fmla="*/ 1446 w 2532"/>
              <a:gd name="T61" fmla="*/ 2459 h 2534"/>
              <a:gd name="T62" fmla="*/ 1446 w 2532"/>
              <a:gd name="T63" fmla="*/ 2459 h 2534"/>
              <a:gd name="T64" fmla="*/ 1426 w 2532"/>
              <a:gd name="T65" fmla="*/ 2477 h 2534"/>
              <a:gd name="T66" fmla="*/ 1373 w 2532"/>
              <a:gd name="T67" fmla="*/ 2509 h 2534"/>
              <a:gd name="T68" fmla="*/ 1315 w 2532"/>
              <a:gd name="T69" fmla="*/ 2529 h 2534"/>
              <a:gd name="T70" fmla="*/ 1266 w 2532"/>
              <a:gd name="T71" fmla="*/ 2501 h 2534"/>
              <a:gd name="T72" fmla="*/ 1370 w 2532"/>
              <a:gd name="T73" fmla="*/ 2476 h 2534"/>
              <a:gd name="T74" fmla="*/ 1266 w 2532"/>
              <a:gd name="T75" fmla="*/ 2534 h 2534"/>
              <a:gd name="T76" fmla="*/ 1206 w 2532"/>
              <a:gd name="T77" fmla="*/ 2526 h 2534"/>
              <a:gd name="T78" fmla="*/ 1149 w 2532"/>
              <a:gd name="T79" fmla="*/ 2505 h 2534"/>
              <a:gd name="T80" fmla="*/ 1097 w 2532"/>
              <a:gd name="T81" fmla="*/ 2468 h 2534"/>
              <a:gd name="T82" fmla="*/ 1162 w 2532"/>
              <a:gd name="T83" fmla="*/ 2476 h 2534"/>
              <a:gd name="T84" fmla="*/ 1266 w 2532"/>
              <a:gd name="T85" fmla="*/ 2501 h 2534"/>
              <a:gd name="T86" fmla="*/ 1086 w 2532"/>
              <a:gd name="T87" fmla="*/ 2459 h 2534"/>
              <a:gd name="T88" fmla="*/ 1086 w 2532"/>
              <a:gd name="T89" fmla="*/ 2459 h 2534"/>
              <a:gd name="T90" fmla="*/ 1086 w 2532"/>
              <a:gd name="T91" fmla="*/ 2459 h 2534"/>
              <a:gd name="T92" fmla="*/ 74 w 2532"/>
              <a:gd name="T93" fmla="*/ 1446 h 2534"/>
              <a:gd name="T94" fmla="*/ 41 w 2532"/>
              <a:gd name="T95" fmla="*/ 1407 h 2534"/>
              <a:gd name="T96" fmla="*/ 14 w 2532"/>
              <a:gd name="T97" fmla="*/ 1350 h 2534"/>
              <a:gd name="T98" fmla="*/ 1 w 2532"/>
              <a:gd name="T99" fmla="*/ 1290 h 2534"/>
              <a:gd name="T100" fmla="*/ 36 w 2532"/>
              <a:gd name="T101" fmla="*/ 1309 h 2534"/>
              <a:gd name="T102" fmla="*/ 81 w 2532"/>
              <a:gd name="T103" fmla="*/ 1407 h 2534"/>
              <a:gd name="T104" fmla="*/ 1 w 2532"/>
              <a:gd name="T105" fmla="*/ 1242 h 2534"/>
              <a:gd name="T106" fmla="*/ 14 w 2532"/>
              <a:gd name="T107" fmla="*/ 1182 h 2534"/>
              <a:gd name="T108" fmla="*/ 41 w 2532"/>
              <a:gd name="T109" fmla="*/ 1127 h 2534"/>
              <a:gd name="T110" fmla="*/ 97 w 2532"/>
              <a:gd name="T111" fmla="*/ 1110 h 2534"/>
              <a:gd name="T112" fmla="*/ 40 w 2532"/>
              <a:gd name="T113" fmla="*/ 1203 h 2534"/>
              <a:gd name="T114" fmla="*/ 74 w 2532"/>
              <a:gd name="T115" fmla="*/ 1088 h 2534"/>
              <a:gd name="T116" fmla="*/ 74 w 2532"/>
              <a:gd name="T117" fmla="*/ 1088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2" h="2534">
                <a:moveTo>
                  <a:pt x="74" y="1088"/>
                </a:moveTo>
                <a:lnTo>
                  <a:pt x="1086" y="74"/>
                </a:lnTo>
                <a:lnTo>
                  <a:pt x="1109" y="97"/>
                </a:lnTo>
                <a:lnTo>
                  <a:pt x="97" y="1110"/>
                </a:lnTo>
                <a:lnTo>
                  <a:pt x="74" y="1088"/>
                </a:lnTo>
                <a:close/>
                <a:moveTo>
                  <a:pt x="1086" y="74"/>
                </a:moveTo>
                <a:lnTo>
                  <a:pt x="1086" y="74"/>
                </a:lnTo>
                <a:lnTo>
                  <a:pt x="1109" y="97"/>
                </a:lnTo>
                <a:lnTo>
                  <a:pt x="1109" y="97"/>
                </a:lnTo>
                <a:lnTo>
                  <a:pt x="1086" y="74"/>
                </a:lnTo>
                <a:close/>
                <a:moveTo>
                  <a:pt x="1086" y="74"/>
                </a:moveTo>
                <a:lnTo>
                  <a:pt x="1086" y="74"/>
                </a:lnTo>
                <a:lnTo>
                  <a:pt x="1098" y="85"/>
                </a:lnTo>
                <a:lnTo>
                  <a:pt x="1086" y="74"/>
                </a:lnTo>
                <a:close/>
                <a:moveTo>
                  <a:pt x="1086" y="74"/>
                </a:moveTo>
                <a:lnTo>
                  <a:pt x="1097" y="65"/>
                </a:lnTo>
                <a:lnTo>
                  <a:pt x="1106" y="57"/>
                </a:lnTo>
                <a:lnTo>
                  <a:pt x="1116" y="49"/>
                </a:lnTo>
                <a:lnTo>
                  <a:pt x="1127" y="42"/>
                </a:lnTo>
                <a:lnTo>
                  <a:pt x="1137" y="35"/>
                </a:lnTo>
                <a:lnTo>
                  <a:pt x="1149" y="29"/>
                </a:lnTo>
                <a:lnTo>
                  <a:pt x="1159" y="23"/>
                </a:lnTo>
                <a:lnTo>
                  <a:pt x="1171" y="19"/>
                </a:lnTo>
                <a:lnTo>
                  <a:pt x="1182" y="14"/>
                </a:lnTo>
                <a:lnTo>
                  <a:pt x="1194" y="11"/>
                </a:lnTo>
                <a:lnTo>
                  <a:pt x="1206" y="7"/>
                </a:lnTo>
                <a:lnTo>
                  <a:pt x="1218" y="5"/>
                </a:lnTo>
                <a:lnTo>
                  <a:pt x="1229" y="2"/>
                </a:lnTo>
                <a:lnTo>
                  <a:pt x="1242" y="1"/>
                </a:lnTo>
                <a:lnTo>
                  <a:pt x="1253" y="0"/>
                </a:lnTo>
                <a:lnTo>
                  <a:pt x="1266" y="0"/>
                </a:lnTo>
                <a:lnTo>
                  <a:pt x="1266" y="32"/>
                </a:lnTo>
                <a:lnTo>
                  <a:pt x="1245" y="34"/>
                </a:lnTo>
                <a:lnTo>
                  <a:pt x="1224" y="36"/>
                </a:lnTo>
                <a:lnTo>
                  <a:pt x="1203" y="42"/>
                </a:lnTo>
                <a:lnTo>
                  <a:pt x="1182" y="49"/>
                </a:lnTo>
                <a:lnTo>
                  <a:pt x="1162" y="58"/>
                </a:lnTo>
                <a:lnTo>
                  <a:pt x="1144" y="68"/>
                </a:lnTo>
                <a:lnTo>
                  <a:pt x="1126" y="82"/>
                </a:lnTo>
                <a:lnTo>
                  <a:pt x="1109" y="97"/>
                </a:lnTo>
                <a:lnTo>
                  <a:pt x="1086" y="74"/>
                </a:lnTo>
                <a:close/>
                <a:moveTo>
                  <a:pt x="1266" y="0"/>
                </a:moveTo>
                <a:lnTo>
                  <a:pt x="1279" y="0"/>
                </a:lnTo>
                <a:lnTo>
                  <a:pt x="1290" y="1"/>
                </a:lnTo>
                <a:lnTo>
                  <a:pt x="1303" y="2"/>
                </a:lnTo>
                <a:lnTo>
                  <a:pt x="1315" y="5"/>
                </a:lnTo>
                <a:lnTo>
                  <a:pt x="1327" y="7"/>
                </a:lnTo>
                <a:lnTo>
                  <a:pt x="1339" y="11"/>
                </a:lnTo>
                <a:lnTo>
                  <a:pt x="1350" y="14"/>
                </a:lnTo>
                <a:lnTo>
                  <a:pt x="1362" y="19"/>
                </a:lnTo>
                <a:lnTo>
                  <a:pt x="1373" y="23"/>
                </a:lnTo>
                <a:lnTo>
                  <a:pt x="1385" y="29"/>
                </a:lnTo>
                <a:lnTo>
                  <a:pt x="1395" y="35"/>
                </a:lnTo>
                <a:lnTo>
                  <a:pt x="1406" y="42"/>
                </a:lnTo>
                <a:lnTo>
                  <a:pt x="1416" y="49"/>
                </a:lnTo>
                <a:lnTo>
                  <a:pt x="1426" y="57"/>
                </a:lnTo>
                <a:lnTo>
                  <a:pt x="1437" y="65"/>
                </a:lnTo>
                <a:lnTo>
                  <a:pt x="1446" y="74"/>
                </a:lnTo>
                <a:lnTo>
                  <a:pt x="1423" y="97"/>
                </a:lnTo>
                <a:lnTo>
                  <a:pt x="1407" y="82"/>
                </a:lnTo>
                <a:lnTo>
                  <a:pt x="1388" y="68"/>
                </a:lnTo>
                <a:lnTo>
                  <a:pt x="1370" y="58"/>
                </a:lnTo>
                <a:lnTo>
                  <a:pt x="1350" y="49"/>
                </a:lnTo>
                <a:lnTo>
                  <a:pt x="1330" y="42"/>
                </a:lnTo>
                <a:lnTo>
                  <a:pt x="1309" y="36"/>
                </a:lnTo>
                <a:lnTo>
                  <a:pt x="1288" y="34"/>
                </a:lnTo>
                <a:lnTo>
                  <a:pt x="1266" y="32"/>
                </a:lnTo>
                <a:lnTo>
                  <a:pt x="1266" y="0"/>
                </a:lnTo>
                <a:close/>
                <a:moveTo>
                  <a:pt x="1446" y="74"/>
                </a:moveTo>
                <a:lnTo>
                  <a:pt x="1446" y="74"/>
                </a:lnTo>
                <a:lnTo>
                  <a:pt x="1434" y="85"/>
                </a:lnTo>
                <a:lnTo>
                  <a:pt x="1446" y="74"/>
                </a:lnTo>
                <a:close/>
                <a:moveTo>
                  <a:pt x="1446" y="74"/>
                </a:moveTo>
                <a:lnTo>
                  <a:pt x="1446" y="74"/>
                </a:lnTo>
                <a:lnTo>
                  <a:pt x="1423" y="97"/>
                </a:lnTo>
                <a:lnTo>
                  <a:pt x="1423" y="97"/>
                </a:lnTo>
                <a:lnTo>
                  <a:pt x="1446" y="74"/>
                </a:lnTo>
                <a:close/>
                <a:moveTo>
                  <a:pt x="1446" y="74"/>
                </a:moveTo>
                <a:lnTo>
                  <a:pt x="2459" y="1088"/>
                </a:lnTo>
                <a:lnTo>
                  <a:pt x="2437" y="1110"/>
                </a:lnTo>
                <a:lnTo>
                  <a:pt x="1423" y="97"/>
                </a:lnTo>
                <a:lnTo>
                  <a:pt x="1446" y="74"/>
                </a:lnTo>
                <a:close/>
                <a:moveTo>
                  <a:pt x="2459" y="1088"/>
                </a:moveTo>
                <a:lnTo>
                  <a:pt x="2459" y="1088"/>
                </a:lnTo>
                <a:lnTo>
                  <a:pt x="2437" y="1110"/>
                </a:lnTo>
                <a:lnTo>
                  <a:pt x="2437" y="1110"/>
                </a:lnTo>
                <a:lnTo>
                  <a:pt x="2459" y="1088"/>
                </a:lnTo>
                <a:close/>
                <a:moveTo>
                  <a:pt x="2459" y="1088"/>
                </a:moveTo>
                <a:lnTo>
                  <a:pt x="2459" y="1088"/>
                </a:lnTo>
                <a:lnTo>
                  <a:pt x="2447" y="1098"/>
                </a:lnTo>
                <a:lnTo>
                  <a:pt x="2459" y="1088"/>
                </a:lnTo>
                <a:close/>
                <a:moveTo>
                  <a:pt x="2459" y="1088"/>
                </a:moveTo>
                <a:lnTo>
                  <a:pt x="2469" y="1098"/>
                </a:lnTo>
                <a:lnTo>
                  <a:pt x="2478" y="1108"/>
                </a:lnTo>
                <a:lnTo>
                  <a:pt x="2486" y="1120"/>
                </a:lnTo>
                <a:lnTo>
                  <a:pt x="2494" y="1132"/>
                </a:lnTo>
                <a:lnTo>
                  <a:pt x="2468" y="1149"/>
                </a:lnTo>
                <a:lnTo>
                  <a:pt x="2461" y="1138"/>
                </a:lnTo>
                <a:lnTo>
                  <a:pt x="2453" y="1129"/>
                </a:lnTo>
                <a:lnTo>
                  <a:pt x="2445" y="1119"/>
                </a:lnTo>
                <a:lnTo>
                  <a:pt x="2437" y="1110"/>
                </a:lnTo>
                <a:lnTo>
                  <a:pt x="2459" y="1088"/>
                </a:lnTo>
                <a:close/>
                <a:moveTo>
                  <a:pt x="2494" y="1132"/>
                </a:moveTo>
                <a:lnTo>
                  <a:pt x="2501" y="1144"/>
                </a:lnTo>
                <a:lnTo>
                  <a:pt x="2508" y="1157"/>
                </a:lnTo>
                <a:lnTo>
                  <a:pt x="2514" y="1170"/>
                </a:lnTo>
                <a:lnTo>
                  <a:pt x="2519" y="1182"/>
                </a:lnTo>
                <a:lnTo>
                  <a:pt x="2489" y="1193"/>
                </a:lnTo>
                <a:lnTo>
                  <a:pt x="2484" y="1181"/>
                </a:lnTo>
                <a:lnTo>
                  <a:pt x="2479" y="1171"/>
                </a:lnTo>
                <a:lnTo>
                  <a:pt x="2474" y="1159"/>
                </a:lnTo>
                <a:lnTo>
                  <a:pt x="2468" y="1149"/>
                </a:lnTo>
                <a:lnTo>
                  <a:pt x="2494" y="1132"/>
                </a:lnTo>
                <a:close/>
                <a:moveTo>
                  <a:pt x="2519" y="1182"/>
                </a:moveTo>
                <a:lnTo>
                  <a:pt x="2524" y="1199"/>
                </a:lnTo>
                <a:lnTo>
                  <a:pt x="2528" y="1217"/>
                </a:lnTo>
                <a:lnTo>
                  <a:pt x="2531" y="1234"/>
                </a:lnTo>
                <a:lnTo>
                  <a:pt x="2532" y="1251"/>
                </a:lnTo>
                <a:lnTo>
                  <a:pt x="2532" y="1269"/>
                </a:lnTo>
                <a:lnTo>
                  <a:pt x="2532" y="1286"/>
                </a:lnTo>
                <a:lnTo>
                  <a:pt x="2530" y="1303"/>
                </a:lnTo>
                <a:lnTo>
                  <a:pt x="2527" y="1322"/>
                </a:lnTo>
                <a:lnTo>
                  <a:pt x="2523" y="1338"/>
                </a:lnTo>
                <a:lnTo>
                  <a:pt x="2517" y="1355"/>
                </a:lnTo>
                <a:lnTo>
                  <a:pt x="2510" y="1371"/>
                </a:lnTo>
                <a:lnTo>
                  <a:pt x="2502" y="1387"/>
                </a:lnTo>
                <a:lnTo>
                  <a:pt x="2493" y="1403"/>
                </a:lnTo>
                <a:lnTo>
                  <a:pt x="2483" y="1418"/>
                </a:lnTo>
                <a:lnTo>
                  <a:pt x="2471" y="1432"/>
                </a:lnTo>
                <a:lnTo>
                  <a:pt x="2459" y="1446"/>
                </a:lnTo>
                <a:lnTo>
                  <a:pt x="2437" y="1423"/>
                </a:lnTo>
                <a:lnTo>
                  <a:pt x="2447" y="1411"/>
                </a:lnTo>
                <a:lnTo>
                  <a:pt x="2457" y="1399"/>
                </a:lnTo>
                <a:lnTo>
                  <a:pt x="2467" y="1386"/>
                </a:lnTo>
                <a:lnTo>
                  <a:pt x="2475" y="1372"/>
                </a:lnTo>
                <a:lnTo>
                  <a:pt x="2482" y="1358"/>
                </a:lnTo>
                <a:lnTo>
                  <a:pt x="2487" y="1343"/>
                </a:lnTo>
                <a:lnTo>
                  <a:pt x="2492" y="1329"/>
                </a:lnTo>
                <a:lnTo>
                  <a:pt x="2495" y="1314"/>
                </a:lnTo>
                <a:lnTo>
                  <a:pt x="2499" y="1299"/>
                </a:lnTo>
                <a:lnTo>
                  <a:pt x="2500" y="1284"/>
                </a:lnTo>
                <a:lnTo>
                  <a:pt x="2501" y="1269"/>
                </a:lnTo>
                <a:lnTo>
                  <a:pt x="2500" y="1252"/>
                </a:lnTo>
                <a:lnTo>
                  <a:pt x="2499" y="1237"/>
                </a:lnTo>
                <a:lnTo>
                  <a:pt x="2497" y="1223"/>
                </a:lnTo>
                <a:lnTo>
                  <a:pt x="2493" y="1208"/>
                </a:lnTo>
                <a:lnTo>
                  <a:pt x="2489" y="1193"/>
                </a:lnTo>
                <a:lnTo>
                  <a:pt x="2519" y="1182"/>
                </a:lnTo>
                <a:close/>
                <a:moveTo>
                  <a:pt x="2459" y="1446"/>
                </a:moveTo>
                <a:lnTo>
                  <a:pt x="1446" y="2459"/>
                </a:lnTo>
                <a:lnTo>
                  <a:pt x="1423" y="2437"/>
                </a:lnTo>
                <a:lnTo>
                  <a:pt x="2437" y="1423"/>
                </a:lnTo>
                <a:lnTo>
                  <a:pt x="2459" y="1446"/>
                </a:lnTo>
                <a:close/>
                <a:moveTo>
                  <a:pt x="1446" y="2459"/>
                </a:moveTo>
                <a:lnTo>
                  <a:pt x="1446" y="2459"/>
                </a:lnTo>
                <a:lnTo>
                  <a:pt x="1423" y="2437"/>
                </a:lnTo>
                <a:lnTo>
                  <a:pt x="1423" y="2437"/>
                </a:lnTo>
                <a:lnTo>
                  <a:pt x="1446" y="2459"/>
                </a:lnTo>
                <a:close/>
                <a:moveTo>
                  <a:pt x="1446" y="2459"/>
                </a:moveTo>
                <a:lnTo>
                  <a:pt x="1446" y="2459"/>
                </a:lnTo>
                <a:lnTo>
                  <a:pt x="1434" y="2448"/>
                </a:lnTo>
                <a:lnTo>
                  <a:pt x="1446" y="2459"/>
                </a:lnTo>
                <a:close/>
                <a:moveTo>
                  <a:pt x="1446" y="2459"/>
                </a:moveTo>
                <a:lnTo>
                  <a:pt x="1437" y="2468"/>
                </a:lnTo>
                <a:lnTo>
                  <a:pt x="1426" y="2477"/>
                </a:lnTo>
                <a:lnTo>
                  <a:pt x="1416" y="2484"/>
                </a:lnTo>
                <a:lnTo>
                  <a:pt x="1406" y="2492"/>
                </a:lnTo>
                <a:lnTo>
                  <a:pt x="1395" y="2498"/>
                </a:lnTo>
                <a:lnTo>
                  <a:pt x="1385" y="2505"/>
                </a:lnTo>
                <a:lnTo>
                  <a:pt x="1373" y="2509"/>
                </a:lnTo>
                <a:lnTo>
                  <a:pt x="1362" y="2515"/>
                </a:lnTo>
                <a:lnTo>
                  <a:pt x="1350" y="2519"/>
                </a:lnTo>
                <a:lnTo>
                  <a:pt x="1339" y="2523"/>
                </a:lnTo>
                <a:lnTo>
                  <a:pt x="1327" y="2526"/>
                </a:lnTo>
                <a:lnTo>
                  <a:pt x="1315" y="2529"/>
                </a:lnTo>
                <a:lnTo>
                  <a:pt x="1303" y="2530"/>
                </a:lnTo>
                <a:lnTo>
                  <a:pt x="1290" y="2532"/>
                </a:lnTo>
                <a:lnTo>
                  <a:pt x="1279" y="2532"/>
                </a:lnTo>
                <a:lnTo>
                  <a:pt x="1266" y="2534"/>
                </a:lnTo>
                <a:lnTo>
                  <a:pt x="1266" y="2501"/>
                </a:lnTo>
                <a:lnTo>
                  <a:pt x="1288" y="2500"/>
                </a:lnTo>
                <a:lnTo>
                  <a:pt x="1309" y="2497"/>
                </a:lnTo>
                <a:lnTo>
                  <a:pt x="1330" y="2492"/>
                </a:lnTo>
                <a:lnTo>
                  <a:pt x="1350" y="2485"/>
                </a:lnTo>
                <a:lnTo>
                  <a:pt x="1370" y="2476"/>
                </a:lnTo>
                <a:lnTo>
                  <a:pt x="1388" y="2464"/>
                </a:lnTo>
                <a:lnTo>
                  <a:pt x="1407" y="2452"/>
                </a:lnTo>
                <a:lnTo>
                  <a:pt x="1423" y="2437"/>
                </a:lnTo>
                <a:lnTo>
                  <a:pt x="1446" y="2459"/>
                </a:lnTo>
                <a:close/>
                <a:moveTo>
                  <a:pt x="1266" y="2534"/>
                </a:moveTo>
                <a:lnTo>
                  <a:pt x="1253" y="2532"/>
                </a:lnTo>
                <a:lnTo>
                  <a:pt x="1242" y="2532"/>
                </a:lnTo>
                <a:lnTo>
                  <a:pt x="1229" y="2530"/>
                </a:lnTo>
                <a:lnTo>
                  <a:pt x="1218" y="2529"/>
                </a:lnTo>
                <a:lnTo>
                  <a:pt x="1206" y="2526"/>
                </a:lnTo>
                <a:lnTo>
                  <a:pt x="1194" y="2523"/>
                </a:lnTo>
                <a:lnTo>
                  <a:pt x="1182" y="2519"/>
                </a:lnTo>
                <a:lnTo>
                  <a:pt x="1171" y="2515"/>
                </a:lnTo>
                <a:lnTo>
                  <a:pt x="1159" y="2509"/>
                </a:lnTo>
                <a:lnTo>
                  <a:pt x="1149" y="2505"/>
                </a:lnTo>
                <a:lnTo>
                  <a:pt x="1137" y="2498"/>
                </a:lnTo>
                <a:lnTo>
                  <a:pt x="1127" y="2492"/>
                </a:lnTo>
                <a:lnTo>
                  <a:pt x="1116" y="2484"/>
                </a:lnTo>
                <a:lnTo>
                  <a:pt x="1106" y="2477"/>
                </a:lnTo>
                <a:lnTo>
                  <a:pt x="1097" y="2468"/>
                </a:lnTo>
                <a:lnTo>
                  <a:pt x="1086" y="2459"/>
                </a:lnTo>
                <a:lnTo>
                  <a:pt x="1109" y="2437"/>
                </a:lnTo>
                <a:lnTo>
                  <a:pt x="1126" y="2452"/>
                </a:lnTo>
                <a:lnTo>
                  <a:pt x="1144" y="2464"/>
                </a:lnTo>
                <a:lnTo>
                  <a:pt x="1162" y="2476"/>
                </a:lnTo>
                <a:lnTo>
                  <a:pt x="1183" y="2485"/>
                </a:lnTo>
                <a:lnTo>
                  <a:pt x="1203" y="2492"/>
                </a:lnTo>
                <a:lnTo>
                  <a:pt x="1224" y="2497"/>
                </a:lnTo>
                <a:lnTo>
                  <a:pt x="1245" y="2500"/>
                </a:lnTo>
                <a:lnTo>
                  <a:pt x="1266" y="2501"/>
                </a:lnTo>
                <a:lnTo>
                  <a:pt x="1266" y="2534"/>
                </a:lnTo>
                <a:close/>
                <a:moveTo>
                  <a:pt x="1086" y="2459"/>
                </a:moveTo>
                <a:lnTo>
                  <a:pt x="1086" y="2459"/>
                </a:lnTo>
                <a:lnTo>
                  <a:pt x="1098" y="2448"/>
                </a:lnTo>
                <a:lnTo>
                  <a:pt x="1086" y="2459"/>
                </a:lnTo>
                <a:close/>
                <a:moveTo>
                  <a:pt x="1086" y="2459"/>
                </a:moveTo>
                <a:lnTo>
                  <a:pt x="1086" y="2459"/>
                </a:lnTo>
                <a:lnTo>
                  <a:pt x="1109" y="2437"/>
                </a:lnTo>
                <a:lnTo>
                  <a:pt x="1109" y="2437"/>
                </a:lnTo>
                <a:lnTo>
                  <a:pt x="1086" y="2459"/>
                </a:lnTo>
                <a:close/>
                <a:moveTo>
                  <a:pt x="1086" y="2459"/>
                </a:moveTo>
                <a:lnTo>
                  <a:pt x="74" y="1446"/>
                </a:lnTo>
                <a:lnTo>
                  <a:pt x="97" y="1423"/>
                </a:lnTo>
                <a:lnTo>
                  <a:pt x="1109" y="2437"/>
                </a:lnTo>
                <a:lnTo>
                  <a:pt x="1086" y="2459"/>
                </a:lnTo>
                <a:close/>
                <a:moveTo>
                  <a:pt x="74" y="1446"/>
                </a:moveTo>
                <a:lnTo>
                  <a:pt x="74" y="1446"/>
                </a:lnTo>
                <a:lnTo>
                  <a:pt x="97" y="1423"/>
                </a:lnTo>
                <a:lnTo>
                  <a:pt x="97" y="1423"/>
                </a:lnTo>
                <a:lnTo>
                  <a:pt x="74" y="1446"/>
                </a:lnTo>
                <a:close/>
                <a:moveTo>
                  <a:pt x="74" y="1446"/>
                </a:moveTo>
                <a:lnTo>
                  <a:pt x="64" y="1437"/>
                </a:lnTo>
                <a:lnTo>
                  <a:pt x="56" y="1426"/>
                </a:lnTo>
                <a:lnTo>
                  <a:pt x="48" y="1417"/>
                </a:lnTo>
                <a:lnTo>
                  <a:pt x="41" y="1407"/>
                </a:lnTo>
                <a:lnTo>
                  <a:pt x="35" y="1395"/>
                </a:lnTo>
                <a:lnTo>
                  <a:pt x="29" y="1385"/>
                </a:lnTo>
                <a:lnTo>
                  <a:pt x="23" y="1373"/>
                </a:lnTo>
                <a:lnTo>
                  <a:pt x="18" y="1362"/>
                </a:lnTo>
                <a:lnTo>
                  <a:pt x="14" y="1350"/>
                </a:lnTo>
                <a:lnTo>
                  <a:pt x="10" y="1339"/>
                </a:lnTo>
                <a:lnTo>
                  <a:pt x="7" y="1327"/>
                </a:lnTo>
                <a:lnTo>
                  <a:pt x="5" y="1315"/>
                </a:lnTo>
                <a:lnTo>
                  <a:pt x="2" y="1303"/>
                </a:lnTo>
                <a:lnTo>
                  <a:pt x="1" y="1290"/>
                </a:lnTo>
                <a:lnTo>
                  <a:pt x="0" y="1279"/>
                </a:lnTo>
                <a:lnTo>
                  <a:pt x="0" y="1266"/>
                </a:lnTo>
                <a:lnTo>
                  <a:pt x="31" y="1266"/>
                </a:lnTo>
                <a:lnTo>
                  <a:pt x="32" y="1288"/>
                </a:lnTo>
                <a:lnTo>
                  <a:pt x="36" y="1309"/>
                </a:lnTo>
                <a:lnTo>
                  <a:pt x="40" y="1330"/>
                </a:lnTo>
                <a:lnTo>
                  <a:pt x="47" y="1350"/>
                </a:lnTo>
                <a:lnTo>
                  <a:pt x="56" y="1370"/>
                </a:lnTo>
                <a:lnTo>
                  <a:pt x="68" y="1388"/>
                </a:lnTo>
                <a:lnTo>
                  <a:pt x="81" y="1407"/>
                </a:lnTo>
                <a:lnTo>
                  <a:pt x="97" y="1423"/>
                </a:lnTo>
                <a:lnTo>
                  <a:pt x="74" y="1446"/>
                </a:lnTo>
                <a:close/>
                <a:moveTo>
                  <a:pt x="0" y="1266"/>
                </a:moveTo>
                <a:lnTo>
                  <a:pt x="0" y="1255"/>
                </a:lnTo>
                <a:lnTo>
                  <a:pt x="1" y="1242"/>
                </a:lnTo>
                <a:lnTo>
                  <a:pt x="2" y="1231"/>
                </a:lnTo>
                <a:lnTo>
                  <a:pt x="5" y="1218"/>
                </a:lnTo>
                <a:lnTo>
                  <a:pt x="7" y="1206"/>
                </a:lnTo>
                <a:lnTo>
                  <a:pt x="10" y="1195"/>
                </a:lnTo>
                <a:lnTo>
                  <a:pt x="14" y="1182"/>
                </a:lnTo>
                <a:lnTo>
                  <a:pt x="18" y="1171"/>
                </a:lnTo>
                <a:lnTo>
                  <a:pt x="23" y="1160"/>
                </a:lnTo>
                <a:lnTo>
                  <a:pt x="29" y="1149"/>
                </a:lnTo>
                <a:lnTo>
                  <a:pt x="35" y="1137"/>
                </a:lnTo>
                <a:lnTo>
                  <a:pt x="41" y="1127"/>
                </a:lnTo>
                <a:lnTo>
                  <a:pt x="48" y="1117"/>
                </a:lnTo>
                <a:lnTo>
                  <a:pt x="56" y="1106"/>
                </a:lnTo>
                <a:lnTo>
                  <a:pt x="64" y="1097"/>
                </a:lnTo>
                <a:lnTo>
                  <a:pt x="74" y="1088"/>
                </a:lnTo>
                <a:lnTo>
                  <a:pt x="97" y="1110"/>
                </a:lnTo>
                <a:lnTo>
                  <a:pt x="81" y="1127"/>
                </a:lnTo>
                <a:lnTo>
                  <a:pt x="68" y="1144"/>
                </a:lnTo>
                <a:lnTo>
                  <a:pt x="56" y="1164"/>
                </a:lnTo>
                <a:lnTo>
                  <a:pt x="47" y="1183"/>
                </a:lnTo>
                <a:lnTo>
                  <a:pt x="40" y="1203"/>
                </a:lnTo>
                <a:lnTo>
                  <a:pt x="36" y="1224"/>
                </a:lnTo>
                <a:lnTo>
                  <a:pt x="32" y="1246"/>
                </a:lnTo>
                <a:lnTo>
                  <a:pt x="31" y="1266"/>
                </a:lnTo>
                <a:lnTo>
                  <a:pt x="0" y="1266"/>
                </a:lnTo>
                <a:close/>
                <a:moveTo>
                  <a:pt x="74" y="1088"/>
                </a:moveTo>
                <a:lnTo>
                  <a:pt x="74" y="1088"/>
                </a:lnTo>
                <a:lnTo>
                  <a:pt x="85" y="1098"/>
                </a:lnTo>
                <a:lnTo>
                  <a:pt x="74" y="1088"/>
                </a:lnTo>
                <a:close/>
                <a:moveTo>
                  <a:pt x="74" y="1088"/>
                </a:moveTo>
                <a:lnTo>
                  <a:pt x="74" y="1088"/>
                </a:lnTo>
                <a:lnTo>
                  <a:pt x="97" y="1110"/>
                </a:lnTo>
                <a:lnTo>
                  <a:pt x="97" y="1110"/>
                </a:lnTo>
                <a:lnTo>
                  <a:pt x="74" y="1088"/>
                </a:lnTo>
                <a:close/>
              </a:path>
            </a:pathLst>
          </a:custGeom>
          <a:solidFill>
            <a:schemeClr val="accent5"/>
          </a:solidFill>
          <a:ln>
            <a:noFill/>
          </a:ln>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sp>
        <p:nvSpPr>
          <p:cNvPr id="75" name="Freeform 51">
            <a:extLst>
              <a:ext uri="{FF2B5EF4-FFF2-40B4-BE49-F238E27FC236}">
                <a16:creationId xmlns:a16="http://schemas.microsoft.com/office/drawing/2014/main" id="{2955DB75-0663-4CD3-BF6D-D9EB8FD72BD5}"/>
              </a:ext>
            </a:extLst>
          </p:cNvPr>
          <p:cNvSpPr>
            <a:spLocks noEditPoints="1"/>
          </p:cNvSpPr>
          <p:nvPr/>
        </p:nvSpPr>
        <p:spPr bwMode="auto">
          <a:xfrm>
            <a:off x="5483689" y="1374488"/>
            <a:ext cx="1272352" cy="1241523"/>
          </a:xfrm>
          <a:custGeom>
            <a:avLst/>
            <a:gdLst>
              <a:gd name="T0" fmla="*/ 74 w 2533"/>
              <a:gd name="T1" fmla="*/ 1088 h 2534"/>
              <a:gd name="T2" fmla="*/ 1087 w 2533"/>
              <a:gd name="T3" fmla="*/ 74 h 2534"/>
              <a:gd name="T4" fmla="*/ 1087 w 2533"/>
              <a:gd name="T5" fmla="*/ 74 h 2534"/>
              <a:gd name="T6" fmla="*/ 1137 w 2533"/>
              <a:gd name="T7" fmla="*/ 35 h 2534"/>
              <a:gd name="T8" fmla="*/ 1194 w 2533"/>
              <a:gd name="T9" fmla="*/ 11 h 2534"/>
              <a:gd name="T10" fmla="*/ 1254 w 2533"/>
              <a:gd name="T11" fmla="*/ 0 h 2534"/>
              <a:gd name="T12" fmla="*/ 1203 w 2533"/>
              <a:gd name="T13" fmla="*/ 42 h 2534"/>
              <a:gd name="T14" fmla="*/ 1110 w 2533"/>
              <a:gd name="T15" fmla="*/ 97 h 2534"/>
              <a:gd name="T16" fmla="*/ 1303 w 2533"/>
              <a:gd name="T17" fmla="*/ 2 h 2534"/>
              <a:gd name="T18" fmla="*/ 1362 w 2533"/>
              <a:gd name="T19" fmla="*/ 19 h 2534"/>
              <a:gd name="T20" fmla="*/ 1416 w 2533"/>
              <a:gd name="T21" fmla="*/ 49 h 2534"/>
              <a:gd name="T22" fmla="*/ 1407 w 2533"/>
              <a:gd name="T23" fmla="*/ 82 h 2534"/>
              <a:gd name="T24" fmla="*/ 1309 w 2533"/>
              <a:gd name="T25" fmla="*/ 36 h 2534"/>
              <a:gd name="T26" fmla="*/ 1446 w 2533"/>
              <a:gd name="T27" fmla="*/ 74 h 2534"/>
              <a:gd name="T28" fmla="*/ 1423 w 2533"/>
              <a:gd name="T29" fmla="*/ 97 h 2534"/>
              <a:gd name="T30" fmla="*/ 2436 w 2533"/>
              <a:gd name="T31" fmla="*/ 1110 h 2534"/>
              <a:gd name="T32" fmla="*/ 2436 w 2533"/>
              <a:gd name="T33" fmla="*/ 1110 h 2534"/>
              <a:gd name="T34" fmla="*/ 2447 w 2533"/>
              <a:gd name="T35" fmla="*/ 1098 h 2534"/>
              <a:gd name="T36" fmla="*/ 2486 w 2533"/>
              <a:gd name="T37" fmla="*/ 1120 h 2534"/>
              <a:gd name="T38" fmla="*/ 2445 w 2533"/>
              <a:gd name="T39" fmla="*/ 1119 h 2534"/>
              <a:gd name="T40" fmla="*/ 2508 w 2533"/>
              <a:gd name="T41" fmla="*/ 1157 h 2534"/>
              <a:gd name="T42" fmla="*/ 2480 w 2533"/>
              <a:gd name="T43" fmla="*/ 1171 h 2534"/>
              <a:gd name="T44" fmla="*/ 2523 w 2533"/>
              <a:gd name="T45" fmla="*/ 1199 h 2534"/>
              <a:gd name="T46" fmla="*/ 2533 w 2533"/>
              <a:gd name="T47" fmla="*/ 1286 h 2534"/>
              <a:gd name="T48" fmla="*/ 2511 w 2533"/>
              <a:gd name="T49" fmla="*/ 1371 h 2534"/>
              <a:gd name="T50" fmla="*/ 2459 w 2533"/>
              <a:gd name="T51" fmla="*/ 1446 h 2534"/>
              <a:gd name="T52" fmla="*/ 2475 w 2533"/>
              <a:gd name="T53" fmla="*/ 1372 h 2534"/>
              <a:gd name="T54" fmla="*/ 2499 w 2533"/>
              <a:gd name="T55" fmla="*/ 1299 h 2534"/>
              <a:gd name="T56" fmla="*/ 2497 w 2533"/>
              <a:gd name="T57" fmla="*/ 1223 h 2534"/>
              <a:gd name="T58" fmla="*/ 1446 w 2533"/>
              <a:gd name="T59" fmla="*/ 2459 h 2534"/>
              <a:gd name="T60" fmla="*/ 1446 w 2533"/>
              <a:gd name="T61" fmla="*/ 2459 h 2534"/>
              <a:gd name="T62" fmla="*/ 1446 w 2533"/>
              <a:gd name="T63" fmla="*/ 2459 h 2534"/>
              <a:gd name="T64" fmla="*/ 1426 w 2533"/>
              <a:gd name="T65" fmla="*/ 2477 h 2534"/>
              <a:gd name="T66" fmla="*/ 1373 w 2533"/>
              <a:gd name="T67" fmla="*/ 2509 h 2534"/>
              <a:gd name="T68" fmla="*/ 1315 w 2533"/>
              <a:gd name="T69" fmla="*/ 2529 h 2534"/>
              <a:gd name="T70" fmla="*/ 1266 w 2533"/>
              <a:gd name="T71" fmla="*/ 2501 h 2534"/>
              <a:gd name="T72" fmla="*/ 1370 w 2533"/>
              <a:gd name="T73" fmla="*/ 2476 h 2534"/>
              <a:gd name="T74" fmla="*/ 1266 w 2533"/>
              <a:gd name="T75" fmla="*/ 2534 h 2534"/>
              <a:gd name="T76" fmla="*/ 1205 w 2533"/>
              <a:gd name="T77" fmla="*/ 2526 h 2534"/>
              <a:gd name="T78" fmla="*/ 1148 w 2533"/>
              <a:gd name="T79" fmla="*/ 2505 h 2534"/>
              <a:gd name="T80" fmla="*/ 1096 w 2533"/>
              <a:gd name="T81" fmla="*/ 2468 h 2534"/>
              <a:gd name="T82" fmla="*/ 1163 w 2533"/>
              <a:gd name="T83" fmla="*/ 2476 h 2534"/>
              <a:gd name="T84" fmla="*/ 1266 w 2533"/>
              <a:gd name="T85" fmla="*/ 2501 h 2534"/>
              <a:gd name="T86" fmla="*/ 1087 w 2533"/>
              <a:gd name="T87" fmla="*/ 2459 h 2534"/>
              <a:gd name="T88" fmla="*/ 1087 w 2533"/>
              <a:gd name="T89" fmla="*/ 2459 h 2534"/>
              <a:gd name="T90" fmla="*/ 1087 w 2533"/>
              <a:gd name="T91" fmla="*/ 2459 h 2534"/>
              <a:gd name="T92" fmla="*/ 74 w 2533"/>
              <a:gd name="T93" fmla="*/ 1446 h 2534"/>
              <a:gd name="T94" fmla="*/ 42 w 2533"/>
              <a:gd name="T95" fmla="*/ 1407 h 2534"/>
              <a:gd name="T96" fmla="*/ 14 w 2533"/>
              <a:gd name="T97" fmla="*/ 1350 h 2534"/>
              <a:gd name="T98" fmla="*/ 1 w 2533"/>
              <a:gd name="T99" fmla="*/ 1290 h 2534"/>
              <a:gd name="T100" fmla="*/ 36 w 2533"/>
              <a:gd name="T101" fmla="*/ 1309 h 2534"/>
              <a:gd name="T102" fmla="*/ 81 w 2533"/>
              <a:gd name="T103" fmla="*/ 1407 h 2534"/>
              <a:gd name="T104" fmla="*/ 1 w 2533"/>
              <a:gd name="T105" fmla="*/ 1242 h 2534"/>
              <a:gd name="T106" fmla="*/ 14 w 2533"/>
              <a:gd name="T107" fmla="*/ 1182 h 2534"/>
              <a:gd name="T108" fmla="*/ 42 w 2533"/>
              <a:gd name="T109" fmla="*/ 1127 h 2534"/>
              <a:gd name="T110" fmla="*/ 96 w 2533"/>
              <a:gd name="T111" fmla="*/ 1110 h 2534"/>
              <a:gd name="T112" fmla="*/ 40 w 2533"/>
              <a:gd name="T113" fmla="*/ 1203 h 2534"/>
              <a:gd name="T114" fmla="*/ 74 w 2533"/>
              <a:gd name="T115" fmla="*/ 1088 h 2534"/>
              <a:gd name="T116" fmla="*/ 74 w 2533"/>
              <a:gd name="T117" fmla="*/ 1088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3" h="2534">
                <a:moveTo>
                  <a:pt x="74" y="1088"/>
                </a:moveTo>
                <a:lnTo>
                  <a:pt x="1087" y="74"/>
                </a:lnTo>
                <a:lnTo>
                  <a:pt x="1110" y="97"/>
                </a:lnTo>
                <a:lnTo>
                  <a:pt x="96" y="1110"/>
                </a:lnTo>
                <a:lnTo>
                  <a:pt x="74" y="1088"/>
                </a:lnTo>
                <a:close/>
                <a:moveTo>
                  <a:pt x="1087" y="74"/>
                </a:moveTo>
                <a:lnTo>
                  <a:pt x="1087" y="74"/>
                </a:lnTo>
                <a:lnTo>
                  <a:pt x="1110" y="97"/>
                </a:lnTo>
                <a:lnTo>
                  <a:pt x="1110" y="97"/>
                </a:lnTo>
                <a:lnTo>
                  <a:pt x="1087" y="74"/>
                </a:lnTo>
                <a:close/>
                <a:moveTo>
                  <a:pt x="1087" y="74"/>
                </a:moveTo>
                <a:lnTo>
                  <a:pt x="1087" y="74"/>
                </a:lnTo>
                <a:lnTo>
                  <a:pt x="1098" y="85"/>
                </a:lnTo>
                <a:lnTo>
                  <a:pt x="1087" y="74"/>
                </a:lnTo>
                <a:close/>
                <a:moveTo>
                  <a:pt x="1087" y="74"/>
                </a:moveTo>
                <a:lnTo>
                  <a:pt x="1096" y="65"/>
                </a:lnTo>
                <a:lnTo>
                  <a:pt x="1106" y="57"/>
                </a:lnTo>
                <a:lnTo>
                  <a:pt x="1117" y="49"/>
                </a:lnTo>
                <a:lnTo>
                  <a:pt x="1127" y="42"/>
                </a:lnTo>
                <a:lnTo>
                  <a:pt x="1137" y="35"/>
                </a:lnTo>
                <a:lnTo>
                  <a:pt x="1148" y="29"/>
                </a:lnTo>
                <a:lnTo>
                  <a:pt x="1159" y="23"/>
                </a:lnTo>
                <a:lnTo>
                  <a:pt x="1171" y="19"/>
                </a:lnTo>
                <a:lnTo>
                  <a:pt x="1182" y="14"/>
                </a:lnTo>
                <a:lnTo>
                  <a:pt x="1194" y="11"/>
                </a:lnTo>
                <a:lnTo>
                  <a:pt x="1205" y="7"/>
                </a:lnTo>
                <a:lnTo>
                  <a:pt x="1218" y="5"/>
                </a:lnTo>
                <a:lnTo>
                  <a:pt x="1229" y="2"/>
                </a:lnTo>
                <a:lnTo>
                  <a:pt x="1242" y="1"/>
                </a:lnTo>
                <a:lnTo>
                  <a:pt x="1254" y="0"/>
                </a:lnTo>
                <a:lnTo>
                  <a:pt x="1266" y="0"/>
                </a:lnTo>
                <a:lnTo>
                  <a:pt x="1266" y="32"/>
                </a:lnTo>
                <a:lnTo>
                  <a:pt x="1244" y="34"/>
                </a:lnTo>
                <a:lnTo>
                  <a:pt x="1224" y="36"/>
                </a:lnTo>
                <a:lnTo>
                  <a:pt x="1203" y="42"/>
                </a:lnTo>
                <a:lnTo>
                  <a:pt x="1182" y="49"/>
                </a:lnTo>
                <a:lnTo>
                  <a:pt x="1163" y="58"/>
                </a:lnTo>
                <a:lnTo>
                  <a:pt x="1144" y="68"/>
                </a:lnTo>
                <a:lnTo>
                  <a:pt x="1126" y="82"/>
                </a:lnTo>
                <a:lnTo>
                  <a:pt x="1110" y="97"/>
                </a:lnTo>
                <a:lnTo>
                  <a:pt x="1087" y="74"/>
                </a:lnTo>
                <a:close/>
                <a:moveTo>
                  <a:pt x="1266" y="0"/>
                </a:moveTo>
                <a:lnTo>
                  <a:pt x="1279" y="0"/>
                </a:lnTo>
                <a:lnTo>
                  <a:pt x="1291" y="1"/>
                </a:lnTo>
                <a:lnTo>
                  <a:pt x="1303" y="2"/>
                </a:lnTo>
                <a:lnTo>
                  <a:pt x="1315" y="5"/>
                </a:lnTo>
                <a:lnTo>
                  <a:pt x="1326" y="7"/>
                </a:lnTo>
                <a:lnTo>
                  <a:pt x="1339" y="11"/>
                </a:lnTo>
                <a:lnTo>
                  <a:pt x="1350" y="14"/>
                </a:lnTo>
                <a:lnTo>
                  <a:pt x="1362" y="19"/>
                </a:lnTo>
                <a:lnTo>
                  <a:pt x="1373" y="23"/>
                </a:lnTo>
                <a:lnTo>
                  <a:pt x="1384" y="29"/>
                </a:lnTo>
                <a:lnTo>
                  <a:pt x="1395" y="35"/>
                </a:lnTo>
                <a:lnTo>
                  <a:pt x="1406" y="42"/>
                </a:lnTo>
                <a:lnTo>
                  <a:pt x="1416" y="49"/>
                </a:lnTo>
                <a:lnTo>
                  <a:pt x="1426" y="57"/>
                </a:lnTo>
                <a:lnTo>
                  <a:pt x="1436" y="65"/>
                </a:lnTo>
                <a:lnTo>
                  <a:pt x="1446" y="74"/>
                </a:lnTo>
                <a:lnTo>
                  <a:pt x="1423" y="97"/>
                </a:lnTo>
                <a:lnTo>
                  <a:pt x="1407" y="82"/>
                </a:lnTo>
                <a:lnTo>
                  <a:pt x="1388" y="68"/>
                </a:lnTo>
                <a:lnTo>
                  <a:pt x="1370" y="58"/>
                </a:lnTo>
                <a:lnTo>
                  <a:pt x="1349" y="49"/>
                </a:lnTo>
                <a:lnTo>
                  <a:pt x="1330" y="42"/>
                </a:lnTo>
                <a:lnTo>
                  <a:pt x="1309" y="36"/>
                </a:lnTo>
                <a:lnTo>
                  <a:pt x="1287" y="34"/>
                </a:lnTo>
                <a:lnTo>
                  <a:pt x="1266" y="32"/>
                </a:lnTo>
                <a:lnTo>
                  <a:pt x="1266" y="0"/>
                </a:lnTo>
                <a:close/>
                <a:moveTo>
                  <a:pt x="1446" y="74"/>
                </a:moveTo>
                <a:lnTo>
                  <a:pt x="1446" y="74"/>
                </a:lnTo>
                <a:lnTo>
                  <a:pt x="1435" y="85"/>
                </a:lnTo>
                <a:lnTo>
                  <a:pt x="1446" y="74"/>
                </a:lnTo>
                <a:close/>
                <a:moveTo>
                  <a:pt x="1446" y="74"/>
                </a:moveTo>
                <a:lnTo>
                  <a:pt x="1446" y="74"/>
                </a:lnTo>
                <a:lnTo>
                  <a:pt x="1423" y="97"/>
                </a:lnTo>
                <a:lnTo>
                  <a:pt x="1423" y="97"/>
                </a:lnTo>
                <a:lnTo>
                  <a:pt x="1446" y="74"/>
                </a:lnTo>
                <a:close/>
                <a:moveTo>
                  <a:pt x="1446" y="74"/>
                </a:moveTo>
                <a:lnTo>
                  <a:pt x="2459" y="1088"/>
                </a:lnTo>
                <a:lnTo>
                  <a:pt x="2436" y="1110"/>
                </a:lnTo>
                <a:lnTo>
                  <a:pt x="1423" y="97"/>
                </a:lnTo>
                <a:lnTo>
                  <a:pt x="1446" y="74"/>
                </a:lnTo>
                <a:close/>
                <a:moveTo>
                  <a:pt x="2459" y="1088"/>
                </a:moveTo>
                <a:lnTo>
                  <a:pt x="2459" y="1088"/>
                </a:lnTo>
                <a:lnTo>
                  <a:pt x="2436" y="1110"/>
                </a:lnTo>
                <a:lnTo>
                  <a:pt x="2436" y="1110"/>
                </a:lnTo>
                <a:lnTo>
                  <a:pt x="2459" y="1088"/>
                </a:lnTo>
                <a:close/>
                <a:moveTo>
                  <a:pt x="2459" y="1088"/>
                </a:moveTo>
                <a:lnTo>
                  <a:pt x="2459" y="1088"/>
                </a:lnTo>
                <a:lnTo>
                  <a:pt x="2447" y="1098"/>
                </a:lnTo>
                <a:lnTo>
                  <a:pt x="2459" y="1088"/>
                </a:lnTo>
                <a:close/>
                <a:moveTo>
                  <a:pt x="2459" y="1088"/>
                </a:moveTo>
                <a:lnTo>
                  <a:pt x="2469" y="1098"/>
                </a:lnTo>
                <a:lnTo>
                  <a:pt x="2478" y="1108"/>
                </a:lnTo>
                <a:lnTo>
                  <a:pt x="2486" y="1120"/>
                </a:lnTo>
                <a:lnTo>
                  <a:pt x="2494" y="1132"/>
                </a:lnTo>
                <a:lnTo>
                  <a:pt x="2468" y="1149"/>
                </a:lnTo>
                <a:lnTo>
                  <a:pt x="2461" y="1138"/>
                </a:lnTo>
                <a:lnTo>
                  <a:pt x="2453" y="1129"/>
                </a:lnTo>
                <a:lnTo>
                  <a:pt x="2445" y="1119"/>
                </a:lnTo>
                <a:lnTo>
                  <a:pt x="2436" y="1110"/>
                </a:lnTo>
                <a:lnTo>
                  <a:pt x="2459" y="1088"/>
                </a:lnTo>
                <a:close/>
                <a:moveTo>
                  <a:pt x="2494" y="1132"/>
                </a:moveTo>
                <a:lnTo>
                  <a:pt x="2501" y="1144"/>
                </a:lnTo>
                <a:lnTo>
                  <a:pt x="2508" y="1157"/>
                </a:lnTo>
                <a:lnTo>
                  <a:pt x="2514" y="1170"/>
                </a:lnTo>
                <a:lnTo>
                  <a:pt x="2519" y="1182"/>
                </a:lnTo>
                <a:lnTo>
                  <a:pt x="2489" y="1193"/>
                </a:lnTo>
                <a:lnTo>
                  <a:pt x="2484" y="1181"/>
                </a:lnTo>
                <a:lnTo>
                  <a:pt x="2480" y="1171"/>
                </a:lnTo>
                <a:lnTo>
                  <a:pt x="2474" y="1159"/>
                </a:lnTo>
                <a:lnTo>
                  <a:pt x="2468" y="1149"/>
                </a:lnTo>
                <a:lnTo>
                  <a:pt x="2494" y="1132"/>
                </a:lnTo>
                <a:close/>
                <a:moveTo>
                  <a:pt x="2519" y="1182"/>
                </a:moveTo>
                <a:lnTo>
                  <a:pt x="2523" y="1199"/>
                </a:lnTo>
                <a:lnTo>
                  <a:pt x="2528" y="1217"/>
                </a:lnTo>
                <a:lnTo>
                  <a:pt x="2530" y="1234"/>
                </a:lnTo>
                <a:lnTo>
                  <a:pt x="2533" y="1251"/>
                </a:lnTo>
                <a:lnTo>
                  <a:pt x="2533" y="1269"/>
                </a:lnTo>
                <a:lnTo>
                  <a:pt x="2533" y="1286"/>
                </a:lnTo>
                <a:lnTo>
                  <a:pt x="2530" y="1303"/>
                </a:lnTo>
                <a:lnTo>
                  <a:pt x="2527" y="1322"/>
                </a:lnTo>
                <a:lnTo>
                  <a:pt x="2523" y="1338"/>
                </a:lnTo>
                <a:lnTo>
                  <a:pt x="2518" y="1355"/>
                </a:lnTo>
                <a:lnTo>
                  <a:pt x="2511" y="1371"/>
                </a:lnTo>
                <a:lnTo>
                  <a:pt x="2503" y="1387"/>
                </a:lnTo>
                <a:lnTo>
                  <a:pt x="2493" y="1403"/>
                </a:lnTo>
                <a:lnTo>
                  <a:pt x="2483" y="1418"/>
                </a:lnTo>
                <a:lnTo>
                  <a:pt x="2471" y="1432"/>
                </a:lnTo>
                <a:lnTo>
                  <a:pt x="2459" y="1446"/>
                </a:lnTo>
                <a:lnTo>
                  <a:pt x="2436" y="1423"/>
                </a:lnTo>
                <a:lnTo>
                  <a:pt x="2447" y="1411"/>
                </a:lnTo>
                <a:lnTo>
                  <a:pt x="2458" y="1399"/>
                </a:lnTo>
                <a:lnTo>
                  <a:pt x="2467" y="1386"/>
                </a:lnTo>
                <a:lnTo>
                  <a:pt x="2475" y="1372"/>
                </a:lnTo>
                <a:lnTo>
                  <a:pt x="2482" y="1358"/>
                </a:lnTo>
                <a:lnTo>
                  <a:pt x="2488" y="1343"/>
                </a:lnTo>
                <a:lnTo>
                  <a:pt x="2492" y="1329"/>
                </a:lnTo>
                <a:lnTo>
                  <a:pt x="2496" y="1314"/>
                </a:lnTo>
                <a:lnTo>
                  <a:pt x="2499" y="1299"/>
                </a:lnTo>
                <a:lnTo>
                  <a:pt x="2500" y="1284"/>
                </a:lnTo>
                <a:lnTo>
                  <a:pt x="2501" y="1269"/>
                </a:lnTo>
                <a:lnTo>
                  <a:pt x="2500" y="1252"/>
                </a:lnTo>
                <a:lnTo>
                  <a:pt x="2499" y="1237"/>
                </a:lnTo>
                <a:lnTo>
                  <a:pt x="2497" y="1223"/>
                </a:lnTo>
                <a:lnTo>
                  <a:pt x="2493" y="1208"/>
                </a:lnTo>
                <a:lnTo>
                  <a:pt x="2489" y="1193"/>
                </a:lnTo>
                <a:lnTo>
                  <a:pt x="2519" y="1182"/>
                </a:lnTo>
                <a:close/>
                <a:moveTo>
                  <a:pt x="2459" y="1446"/>
                </a:moveTo>
                <a:lnTo>
                  <a:pt x="1446" y="2459"/>
                </a:lnTo>
                <a:lnTo>
                  <a:pt x="1423" y="2437"/>
                </a:lnTo>
                <a:lnTo>
                  <a:pt x="2436" y="1423"/>
                </a:lnTo>
                <a:lnTo>
                  <a:pt x="2459" y="1446"/>
                </a:lnTo>
                <a:close/>
                <a:moveTo>
                  <a:pt x="1446" y="2459"/>
                </a:moveTo>
                <a:lnTo>
                  <a:pt x="1446" y="2459"/>
                </a:lnTo>
                <a:lnTo>
                  <a:pt x="1423" y="2437"/>
                </a:lnTo>
                <a:lnTo>
                  <a:pt x="1423" y="2437"/>
                </a:lnTo>
                <a:lnTo>
                  <a:pt x="1446" y="2459"/>
                </a:lnTo>
                <a:close/>
                <a:moveTo>
                  <a:pt x="1446" y="2459"/>
                </a:moveTo>
                <a:lnTo>
                  <a:pt x="1446" y="2459"/>
                </a:lnTo>
                <a:lnTo>
                  <a:pt x="1435" y="2448"/>
                </a:lnTo>
                <a:lnTo>
                  <a:pt x="1446" y="2459"/>
                </a:lnTo>
                <a:close/>
                <a:moveTo>
                  <a:pt x="1446" y="2459"/>
                </a:moveTo>
                <a:lnTo>
                  <a:pt x="1436" y="2468"/>
                </a:lnTo>
                <a:lnTo>
                  <a:pt x="1426" y="2477"/>
                </a:lnTo>
                <a:lnTo>
                  <a:pt x="1416" y="2484"/>
                </a:lnTo>
                <a:lnTo>
                  <a:pt x="1406" y="2492"/>
                </a:lnTo>
                <a:lnTo>
                  <a:pt x="1395" y="2498"/>
                </a:lnTo>
                <a:lnTo>
                  <a:pt x="1384" y="2505"/>
                </a:lnTo>
                <a:lnTo>
                  <a:pt x="1373" y="2509"/>
                </a:lnTo>
                <a:lnTo>
                  <a:pt x="1362" y="2515"/>
                </a:lnTo>
                <a:lnTo>
                  <a:pt x="1350" y="2519"/>
                </a:lnTo>
                <a:lnTo>
                  <a:pt x="1339" y="2523"/>
                </a:lnTo>
                <a:lnTo>
                  <a:pt x="1326" y="2526"/>
                </a:lnTo>
                <a:lnTo>
                  <a:pt x="1315" y="2529"/>
                </a:lnTo>
                <a:lnTo>
                  <a:pt x="1303" y="2530"/>
                </a:lnTo>
                <a:lnTo>
                  <a:pt x="1291" y="2532"/>
                </a:lnTo>
                <a:lnTo>
                  <a:pt x="1279" y="2532"/>
                </a:lnTo>
                <a:lnTo>
                  <a:pt x="1266" y="2534"/>
                </a:lnTo>
                <a:lnTo>
                  <a:pt x="1266" y="2501"/>
                </a:lnTo>
                <a:lnTo>
                  <a:pt x="1287" y="2500"/>
                </a:lnTo>
                <a:lnTo>
                  <a:pt x="1309" y="2497"/>
                </a:lnTo>
                <a:lnTo>
                  <a:pt x="1330" y="2492"/>
                </a:lnTo>
                <a:lnTo>
                  <a:pt x="1350" y="2485"/>
                </a:lnTo>
                <a:lnTo>
                  <a:pt x="1370" y="2476"/>
                </a:lnTo>
                <a:lnTo>
                  <a:pt x="1388" y="2464"/>
                </a:lnTo>
                <a:lnTo>
                  <a:pt x="1407" y="2452"/>
                </a:lnTo>
                <a:lnTo>
                  <a:pt x="1423" y="2437"/>
                </a:lnTo>
                <a:lnTo>
                  <a:pt x="1446" y="2459"/>
                </a:lnTo>
                <a:close/>
                <a:moveTo>
                  <a:pt x="1266" y="2534"/>
                </a:moveTo>
                <a:lnTo>
                  <a:pt x="1254" y="2532"/>
                </a:lnTo>
                <a:lnTo>
                  <a:pt x="1242" y="2532"/>
                </a:lnTo>
                <a:lnTo>
                  <a:pt x="1229" y="2530"/>
                </a:lnTo>
                <a:lnTo>
                  <a:pt x="1218" y="2529"/>
                </a:lnTo>
                <a:lnTo>
                  <a:pt x="1205" y="2526"/>
                </a:lnTo>
                <a:lnTo>
                  <a:pt x="1194" y="2523"/>
                </a:lnTo>
                <a:lnTo>
                  <a:pt x="1182" y="2519"/>
                </a:lnTo>
                <a:lnTo>
                  <a:pt x="1171" y="2515"/>
                </a:lnTo>
                <a:lnTo>
                  <a:pt x="1159" y="2509"/>
                </a:lnTo>
                <a:lnTo>
                  <a:pt x="1148" y="2505"/>
                </a:lnTo>
                <a:lnTo>
                  <a:pt x="1137" y="2498"/>
                </a:lnTo>
                <a:lnTo>
                  <a:pt x="1127" y="2492"/>
                </a:lnTo>
                <a:lnTo>
                  <a:pt x="1117" y="2484"/>
                </a:lnTo>
                <a:lnTo>
                  <a:pt x="1106" y="2477"/>
                </a:lnTo>
                <a:lnTo>
                  <a:pt x="1096" y="2468"/>
                </a:lnTo>
                <a:lnTo>
                  <a:pt x="1087" y="2459"/>
                </a:lnTo>
                <a:lnTo>
                  <a:pt x="1110" y="2437"/>
                </a:lnTo>
                <a:lnTo>
                  <a:pt x="1126" y="2452"/>
                </a:lnTo>
                <a:lnTo>
                  <a:pt x="1144" y="2464"/>
                </a:lnTo>
                <a:lnTo>
                  <a:pt x="1163" y="2476"/>
                </a:lnTo>
                <a:lnTo>
                  <a:pt x="1182" y="2485"/>
                </a:lnTo>
                <a:lnTo>
                  <a:pt x="1203" y="2492"/>
                </a:lnTo>
                <a:lnTo>
                  <a:pt x="1224" y="2497"/>
                </a:lnTo>
                <a:lnTo>
                  <a:pt x="1244" y="2500"/>
                </a:lnTo>
                <a:lnTo>
                  <a:pt x="1266" y="2501"/>
                </a:lnTo>
                <a:lnTo>
                  <a:pt x="1266" y="2534"/>
                </a:lnTo>
                <a:close/>
                <a:moveTo>
                  <a:pt x="1087" y="2459"/>
                </a:moveTo>
                <a:lnTo>
                  <a:pt x="1087" y="2459"/>
                </a:lnTo>
                <a:lnTo>
                  <a:pt x="1098" y="2448"/>
                </a:lnTo>
                <a:lnTo>
                  <a:pt x="1087" y="2459"/>
                </a:lnTo>
                <a:close/>
                <a:moveTo>
                  <a:pt x="1087" y="2459"/>
                </a:moveTo>
                <a:lnTo>
                  <a:pt x="1087" y="2459"/>
                </a:lnTo>
                <a:lnTo>
                  <a:pt x="1110" y="2437"/>
                </a:lnTo>
                <a:lnTo>
                  <a:pt x="1110" y="2437"/>
                </a:lnTo>
                <a:lnTo>
                  <a:pt x="1087" y="2459"/>
                </a:lnTo>
                <a:close/>
                <a:moveTo>
                  <a:pt x="1087" y="2459"/>
                </a:moveTo>
                <a:lnTo>
                  <a:pt x="74" y="1446"/>
                </a:lnTo>
                <a:lnTo>
                  <a:pt x="96" y="1423"/>
                </a:lnTo>
                <a:lnTo>
                  <a:pt x="1110" y="2437"/>
                </a:lnTo>
                <a:lnTo>
                  <a:pt x="1087" y="2459"/>
                </a:lnTo>
                <a:close/>
                <a:moveTo>
                  <a:pt x="74" y="1446"/>
                </a:moveTo>
                <a:lnTo>
                  <a:pt x="74" y="1446"/>
                </a:lnTo>
                <a:lnTo>
                  <a:pt x="96" y="1423"/>
                </a:lnTo>
                <a:lnTo>
                  <a:pt x="96" y="1423"/>
                </a:lnTo>
                <a:lnTo>
                  <a:pt x="74" y="1446"/>
                </a:lnTo>
                <a:close/>
                <a:moveTo>
                  <a:pt x="74" y="1446"/>
                </a:moveTo>
                <a:lnTo>
                  <a:pt x="65" y="1437"/>
                </a:lnTo>
                <a:lnTo>
                  <a:pt x="57" y="1426"/>
                </a:lnTo>
                <a:lnTo>
                  <a:pt x="49" y="1417"/>
                </a:lnTo>
                <a:lnTo>
                  <a:pt x="42" y="1407"/>
                </a:lnTo>
                <a:lnTo>
                  <a:pt x="35" y="1395"/>
                </a:lnTo>
                <a:lnTo>
                  <a:pt x="29" y="1385"/>
                </a:lnTo>
                <a:lnTo>
                  <a:pt x="23" y="1373"/>
                </a:lnTo>
                <a:lnTo>
                  <a:pt x="19" y="1362"/>
                </a:lnTo>
                <a:lnTo>
                  <a:pt x="14" y="1350"/>
                </a:lnTo>
                <a:lnTo>
                  <a:pt x="11" y="1339"/>
                </a:lnTo>
                <a:lnTo>
                  <a:pt x="7" y="1327"/>
                </a:lnTo>
                <a:lnTo>
                  <a:pt x="5" y="1315"/>
                </a:lnTo>
                <a:lnTo>
                  <a:pt x="2" y="1303"/>
                </a:lnTo>
                <a:lnTo>
                  <a:pt x="1" y="1290"/>
                </a:lnTo>
                <a:lnTo>
                  <a:pt x="0" y="1279"/>
                </a:lnTo>
                <a:lnTo>
                  <a:pt x="0" y="1266"/>
                </a:lnTo>
                <a:lnTo>
                  <a:pt x="31" y="1266"/>
                </a:lnTo>
                <a:lnTo>
                  <a:pt x="32" y="1288"/>
                </a:lnTo>
                <a:lnTo>
                  <a:pt x="36" y="1309"/>
                </a:lnTo>
                <a:lnTo>
                  <a:pt x="40" y="1330"/>
                </a:lnTo>
                <a:lnTo>
                  <a:pt x="47" y="1350"/>
                </a:lnTo>
                <a:lnTo>
                  <a:pt x="57" y="1370"/>
                </a:lnTo>
                <a:lnTo>
                  <a:pt x="68" y="1388"/>
                </a:lnTo>
                <a:lnTo>
                  <a:pt x="81" y="1407"/>
                </a:lnTo>
                <a:lnTo>
                  <a:pt x="96" y="1423"/>
                </a:lnTo>
                <a:lnTo>
                  <a:pt x="74" y="1446"/>
                </a:lnTo>
                <a:close/>
                <a:moveTo>
                  <a:pt x="0" y="1266"/>
                </a:moveTo>
                <a:lnTo>
                  <a:pt x="0" y="1255"/>
                </a:lnTo>
                <a:lnTo>
                  <a:pt x="1" y="1242"/>
                </a:lnTo>
                <a:lnTo>
                  <a:pt x="2" y="1231"/>
                </a:lnTo>
                <a:lnTo>
                  <a:pt x="5" y="1218"/>
                </a:lnTo>
                <a:lnTo>
                  <a:pt x="7" y="1206"/>
                </a:lnTo>
                <a:lnTo>
                  <a:pt x="11" y="1195"/>
                </a:lnTo>
                <a:lnTo>
                  <a:pt x="14" y="1182"/>
                </a:lnTo>
                <a:lnTo>
                  <a:pt x="19" y="1171"/>
                </a:lnTo>
                <a:lnTo>
                  <a:pt x="23" y="1160"/>
                </a:lnTo>
                <a:lnTo>
                  <a:pt x="29" y="1149"/>
                </a:lnTo>
                <a:lnTo>
                  <a:pt x="35" y="1137"/>
                </a:lnTo>
                <a:lnTo>
                  <a:pt x="42" y="1127"/>
                </a:lnTo>
                <a:lnTo>
                  <a:pt x="49" y="1117"/>
                </a:lnTo>
                <a:lnTo>
                  <a:pt x="57" y="1106"/>
                </a:lnTo>
                <a:lnTo>
                  <a:pt x="65" y="1097"/>
                </a:lnTo>
                <a:lnTo>
                  <a:pt x="74" y="1088"/>
                </a:lnTo>
                <a:lnTo>
                  <a:pt x="96" y="1110"/>
                </a:lnTo>
                <a:lnTo>
                  <a:pt x="81" y="1127"/>
                </a:lnTo>
                <a:lnTo>
                  <a:pt x="68" y="1144"/>
                </a:lnTo>
                <a:lnTo>
                  <a:pt x="57" y="1164"/>
                </a:lnTo>
                <a:lnTo>
                  <a:pt x="47" y="1183"/>
                </a:lnTo>
                <a:lnTo>
                  <a:pt x="40" y="1203"/>
                </a:lnTo>
                <a:lnTo>
                  <a:pt x="36" y="1224"/>
                </a:lnTo>
                <a:lnTo>
                  <a:pt x="32" y="1246"/>
                </a:lnTo>
                <a:lnTo>
                  <a:pt x="31" y="1266"/>
                </a:lnTo>
                <a:lnTo>
                  <a:pt x="0" y="1266"/>
                </a:lnTo>
                <a:close/>
                <a:moveTo>
                  <a:pt x="74" y="1088"/>
                </a:moveTo>
                <a:lnTo>
                  <a:pt x="74" y="1088"/>
                </a:lnTo>
                <a:lnTo>
                  <a:pt x="85" y="1098"/>
                </a:lnTo>
                <a:lnTo>
                  <a:pt x="74" y="1088"/>
                </a:lnTo>
                <a:close/>
                <a:moveTo>
                  <a:pt x="74" y="1088"/>
                </a:moveTo>
                <a:lnTo>
                  <a:pt x="74" y="1088"/>
                </a:lnTo>
                <a:lnTo>
                  <a:pt x="96" y="1110"/>
                </a:lnTo>
                <a:lnTo>
                  <a:pt x="96" y="1110"/>
                </a:lnTo>
                <a:lnTo>
                  <a:pt x="74" y="1088"/>
                </a:lnTo>
                <a:close/>
              </a:path>
            </a:pathLst>
          </a:custGeom>
          <a:solidFill>
            <a:schemeClr val="accent3"/>
          </a:solidFill>
          <a:ln>
            <a:noFill/>
          </a:ln>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sp>
        <p:nvSpPr>
          <p:cNvPr id="76" name="Freeform 52">
            <a:extLst>
              <a:ext uri="{FF2B5EF4-FFF2-40B4-BE49-F238E27FC236}">
                <a16:creationId xmlns:a16="http://schemas.microsoft.com/office/drawing/2014/main" id="{CD569467-D3D0-46E5-88A6-000E433AADC3}"/>
              </a:ext>
            </a:extLst>
          </p:cNvPr>
          <p:cNvSpPr>
            <a:spLocks noEditPoints="1"/>
          </p:cNvSpPr>
          <p:nvPr/>
        </p:nvSpPr>
        <p:spPr bwMode="auto">
          <a:xfrm>
            <a:off x="1879696" y="2207394"/>
            <a:ext cx="1272352" cy="1240544"/>
          </a:xfrm>
          <a:custGeom>
            <a:avLst/>
            <a:gdLst>
              <a:gd name="T0" fmla="*/ 74 w 2534"/>
              <a:gd name="T1" fmla="*/ 1088 h 2534"/>
              <a:gd name="T2" fmla="*/ 1087 w 2534"/>
              <a:gd name="T3" fmla="*/ 75 h 2534"/>
              <a:gd name="T4" fmla="*/ 1087 w 2534"/>
              <a:gd name="T5" fmla="*/ 74 h 2534"/>
              <a:gd name="T6" fmla="*/ 1137 w 2534"/>
              <a:gd name="T7" fmla="*/ 36 h 2534"/>
              <a:gd name="T8" fmla="*/ 1194 w 2534"/>
              <a:gd name="T9" fmla="*/ 11 h 2534"/>
              <a:gd name="T10" fmla="*/ 1255 w 2534"/>
              <a:gd name="T11" fmla="*/ 0 h 2534"/>
              <a:gd name="T12" fmla="*/ 1203 w 2534"/>
              <a:gd name="T13" fmla="*/ 42 h 2534"/>
              <a:gd name="T14" fmla="*/ 1110 w 2534"/>
              <a:gd name="T15" fmla="*/ 97 h 2534"/>
              <a:gd name="T16" fmla="*/ 1303 w 2534"/>
              <a:gd name="T17" fmla="*/ 4 h 2534"/>
              <a:gd name="T18" fmla="*/ 1362 w 2534"/>
              <a:gd name="T19" fmla="*/ 19 h 2534"/>
              <a:gd name="T20" fmla="*/ 1416 w 2534"/>
              <a:gd name="T21" fmla="*/ 50 h 2534"/>
              <a:gd name="T22" fmla="*/ 1407 w 2534"/>
              <a:gd name="T23" fmla="*/ 82 h 2534"/>
              <a:gd name="T24" fmla="*/ 1309 w 2534"/>
              <a:gd name="T25" fmla="*/ 36 h 2534"/>
              <a:gd name="T26" fmla="*/ 1446 w 2534"/>
              <a:gd name="T27" fmla="*/ 74 h 2534"/>
              <a:gd name="T28" fmla="*/ 1423 w 2534"/>
              <a:gd name="T29" fmla="*/ 97 h 2534"/>
              <a:gd name="T30" fmla="*/ 2437 w 2534"/>
              <a:gd name="T31" fmla="*/ 1110 h 2534"/>
              <a:gd name="T32" fmla="*/ 2437 w 2534"/>
              <a:gd name="T33" fmla="*/ 1111 h 2534"/>
              <a:gd name="T34" fmla="*/ 2447 w 2534"/>
              <a:gd name="T35" fmla="*/ 1100 h 2534"/>
              <a:gd name="T36" fmla="*/ 2486 w 2534"/>
              <a:gd name="T37" fmla="*/ 1121 h 2534"/>
              <a:gd name="T38" fmla="*/ 2445 w 2534"/>
              <a:gd name="T39" fmla="*/ 1119 h 2534"/>
              <a:gd name="T40" fmla="*/ 2508 w 2534"/>
              <a:gd name="T41" fmla="*/ 1157 h 2534"/>
              <a:gd name="T42" fmla="*/ 2480 w 2534"/>
              <a:gd name="T43" fmla="*/ 1171 h 2534"/>
              <a:gd name="T44" fmla="*/ 2524 w 2534"/>
              <a:gd name="T45" fmla="*/ 1200 h 2534"/>
              <a:gd name="T46" fmla="*/ 2533 w 2534"/>
              <a:gd name="T47" fmla="*/ 1287 h 2534"/>
              <a:gd name="T48" fmla="*/ 2511 w 2534"/>
              <a:gd name="T49" fmla="*/ 1373 h 2534"/>
              <a:gd name="T50" fmla="*/ 2459 w 2534"/>
              <a:gd name="T51" fmla="*/ 1446 h 2534"/>
              <a:gd name="T52" fmla="*/ 2475 w 2534"/>
              <a:gd name="T53" fmla="*/ 1373 h 2534"/>
              <a:gd name="T54" fmla="*/ 2499 w 2534"/>
              <a:gd name="T55" fmla="*/ 1300 h 2534"/>
              <a:gd name="T56" fmla="*/ 2497 w 2534"/>
              <a:gd name="T57" fmla="*/ 1223 h 2534"/>
              <a:gd name="T58" fmla="*/ 1446 w 2534"/>
              <a:gd name="T59" fmla="*/ 2460 h 2534"/>
              <a:gd name="T60" fmla="*/ 1446 w 2534"/>
              <a:gd name="T61" fmla="*/ 2460 h 2534"/>
              <a:gd name="T62" fmla="*/ 1446 w 2534"/>
              <a:gd name="T63" fmla="*/ 2460 h 2534"/>
              <a:gd name="T64" fmla="*/ 1426 w 2534"/>
              <a:gd name="T65" fmla="*/ 2477 h 2534"/>
              <a:gd name="T66" fmla="*/ 1373 w 2534"/>
              <a:gd name="T67" fmla="*/ 2511 h 2534"/>
              <a:gd name="T68" fmla="*/ 1315 w 2534"/>
              <a:gd name="T69" fmla="*/ 2529 h 2534"/>
              <a:gd name="T70" fmla="*/ 1266 w 2534"/>
              <a:gd name="T71" fmla="*/ 2502 h 2534"/>
              <a:gd name="T72" fmla="*/ 1370 w 2534"/>
              <a:gd name="T73" fmla="*/ 2476 h 2534"/>
              <a:gd name="T74" fmla="*/ 1266 w 2534"/>
              <a:gd name="T75" fmla="*/ 2534 h 2534"/>
              <a:gd name="T76" fmla="*/ 1206 w 2534"/>
              <a:gd name="T77" fmla="*/ 2527 h 2534"/>
              <a:gd name="T78" fmla="*/ 1149 w 2534"/>
              <a:gd name="T79" fmla="*/ 2505 h 2534"/>
              <a:gd name="T80" fmla="*/ 1097 w 2534"/>
              <a:gd name="T81" fmla="*/ 2469 h 2534"/>
              <a:gd name="T82" fmla="*/ 1163 w 2534"/>
              <a:gd name="T83" fmla="*/ 2476 h 2534"/>
              <a:gd name="T84" fmla="*/ 1266 w 2534"/>
              <a:gd name="T85" fmla="*/ 2502 h 2534"/>
              <a:gd name="T86" fmla="*/ 1087 w 2534"/>
              <a:gd name="T87" fmla="*/ 2460 h 2534"/>
              <a:gd name="T88" fmla="*/ 1087 w 2534"/>
              <a:gd name="T89" fmla="*/ 2460 h 2534"/>
              <a:gd name="T90" fmla="*/ 1087 w 2534"/>
              <a:gd name="T91" fmla="*/ 2460 h 2534"/>
              <a:gd name="T92" fmla="*/ 74 w 2534"/>
              <a:gd name="T93" fmla="*/ 1446 h 2534"/>
              <a:gd name="T94" fmla="*/ 42 w 2534"/>
              <a:gd name="T95" fmla="*/ 1407 h 2534"/>
              <a:gd name="T96" fmla="*/ 14 w 2534"/>
              <a:gd name="T97" fmla="*/ 1352 h 2534"/>
              <a:gd name="T98" fmla="*/ 1 w 2534"/>
              <a:gd name="T99" fmla="*/ 1292 h 2534"/>
              <a:gd name="T100" fmla="*/ 36 w 2534"/>
              <a:gd name="T101" fmla="*/ 1309 h 2534"/>
              <a:gd name="T102" fmla="*/ 81 w 2534"/>
              <a:gd name="T103" fmla="*/ 1407 h 2534"/>
              <a:gd name="T104" fmla="*/ 1 w 2534"/>
              <a:gd name="T105" fmla="*/ 1244 h 2534"/>
              <a:gd name="T106" fmla="*/ 14 w 2534"/>
              <a:gd name="T107" fmla="*/ 1184 h 2534"/>
              <a:gd name="T108" fmla="*/ 42 w 2534"/>
              <a:gd name="T109" fmla="*/ 1127 h 2534"/>
              <a:gd name="T110" fmla="*/ 97 w 2534"/>
              <a:gd name="T111" fmla="*/ 1110 h 2534"/>
              <a:gd name="T112" fmla="*/ 40 w 2534"/>
              <a:gd name="T113" fmla="*/ 1204 h 2534"/>
              <a:gd name="T114" fmla="*/ 74 w 2534"/>
              <a:gd name="T115" fmla="*/ 1088 h 2534"/>
              <a:gd name="T116" fmla="*/ 74 w 2534"/>
              <a:gd name="T117" fmla="*/ 1088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4" h="2534">
                <a:moveTo>
                  <a:pt x="74" y="1088"/>
                </a:moveTo>
                <a:lnTo>
                  <a:pt x="1087" y="75"/>
                </a:lnTo>
                <a:lnTo>
                  <a:pt x="1110" y="97"/>
                </a:lnTo>
                <a:lnTo>
                  <a:pt x="97" y="1110"/>
                </a:lnTo>
                <a:lnTo>
                  <a:pt x="74" y="1088"/>
                </a:lnTo>
                <a:close/>
                <a:moveTo>
                  <a:pt x="1087" y="75"/>
                </a:moveTo>
                <a:lnTo>
                  <a:pt x="1087" y="74"/>
                </a:lnTo>
                <a:lnTo>
                  <a:pt x="1110" y="97"/>
                </a:lnTo>
                <a:lnTo>
                  <a:pt x="1110" y="97"/>
                </a:lnTo>
                <a:lnTo>
                  <a:pt x="1087" y="75"/>
                </a:lnTo>
                <a:close/>
                <a:moveTo>
                  <a:pt x="1087" y="74"/>
                </a:moveTo>
                <a:lnTo>
                  <a:pt x="1087" y="74"/>
                </a:lnTo>
                <a:lnTo>
                  <a:pt x="1098" y="86"/>
                </a:lnTo>
                <a:lnTo>
                  <a:pt x="1087" y="74"/>
                </a:lnTo>
                <a:close/>
                <a:moveTo>
                  <a:pt x="1087" y="74"/>
                </a:moveTo>
                <a:lnTo>
                  <a:pt x="1097" y="66"/>
                </a:lnTo>
                <a:lnTo>
                  <a:pt x="1106" y="57"/>
                </a:lnTo>
                <a:lnTo>
                  <a:pt x="1117" y="50"/>
                </a:lnTo>
                <a:lnTo>
                  <a:pt x="1127" y="42"/>
                </a:lnTo>
                <a:lnTo>
                  <a:pt x="1137" y="36"/>
                </a:lnTo>
                <a:lnTo>
                  <a:pt x="1149" y="29"/>
                </a:lnTo>
                <a:lnTo>
                  <a:pt x="1159" y="25"/>
                </a:lnTo>
                <a:lnTo>
                  <a:pt x="1171" y="19"/>
                </a:lnTo>
                <a:lnTo>
                  <a:pt x="1182" y="15"/>
                </a:lnTo>
                <a:lnTo>
                  <a:pt x="1194" y="11"/>
                </a:lnTo>
                <a:lnTo>
                  <a:pt x="1206" y="9"/>
                </a:lnTo>
                <a:lnTo>
                  <a:pt x="1218" y="5"/>
                </a:lnTo>
                <a:lnTo>
                  <a:pt x="1229" y="4"/>
                </a:lnTo>
                <a:lnTo>
                  <a:pt x="1242" y="2"/>
                </a:lnTo>
                <a:lnTo>
                  <a:pt x="1255" y="0"/>
                </a:lnTo>
                <a:lnTo>
                  <a:pt x="1266" y="0"/>
                </a:lnTo>
                <a:lnTo>
                  <a:pt x="1266" y="33"/>
                </a:lnTo>
                <a:lnTo>
                  <a:pt x="1246" y="34"/>
                </a:lnTo>
                <a:lnTo>
                  <a:pt x="1224" y="37"/>
                </a:lnTo>
                <a:lnTo>
                  <a:pt x="1203" y="42"/>
                </a:lnTo>
                <a:lnTo>
                  <a:pt x="1183" y="49"/>
                </a:lnTo>
                <a:lnTo>
                  <a:pt x="1163" y="58"/>
                </a:lnTo>
                <a:lnTo>
                  <a:pt x="1144" y="70"/>
                </a:lnTo>
                <a:lnTo>
                  <a:pt x="1127" y="82"/>
                </a:lnTo>
                <a:lnTo>
                  <a:pt x="1110" y="97"/>
                </a:lnTo>
                <a:lnTo>
                  <a:pt x="1087" y="74"/>
                </a:lnTo>
                <a:close/>
                <a:moveTo>
                  <a:pt x="1266" y="0"/>
                </a:moveTo>
                <a:lnTo>
                  <a:pt x="1279" y="2"/>
                </a:lnTo>
                <a:lnTo>
                  <a:pt x="1291" y="2"/>
                </a:lnTo>
                <a:lnTo>
                  <a:pt x="1303" y="4"/>
                </a:lnTo>
                <a:lnTo>
                  <a:pt x="1315" y="5"/>
                </a:lnTo>
                <a:lnTo>
                  <a:pt x="1327" y="9"/>
                </a:lnTo>
                <a:lnTo>
                  <a:pt x="1339" y="11"/>
                </a:lnTo>
                <a:lnTo>
                  <a:pt x="1350" y="15"/>
                </a:lnTo>
                <a:lnTo>
                  <a:pt x="1362" y="19"/>
                </a:lnTo>
                <a:lnTo>
                  <a:pt x="1373" y="25"/>
                </a:lnTo>
                <a:lnTo>
                  <a:pt x="1385" y="29"/>
                </a:lnTo>
                <a:lnTo>
                  <a:pt x="1395" y="36"/>
                </a:lnTo>
                <a:lnTo>
                  <a:pt x="1406" y="42"/>
                </a:lnTo>
                <a:lnTo>
                  <a:pt x="1416" y="50"/>
                </a:lnTo>
                <a:lnTo>
                  <a:pt x="1426" y="57"/>
                </a:lnTo>
                <a:lnTo>
                  <a:pt x="1437" y="66"/>
                </a:lnTo>
                <a:lnTo>
                  <a:pt x="1446" y="74"/>
                </a:lnTo>
                <a:lnTo>
                  <a:pt x="1423" y="97"/>
                </a:lnTo>
                <a:lnTo>
                  <a:pt x="1407" y="82"/>
                </a:lnTo>
                <a:lnTo>
                  <a:pt x="1388" y="70"/>
                </a:lnTo>
                <a:lnTo>
                  <a:pt x="1370" y="58"/>
                </a:lnTo>
                <a:lnTo>
                  <a:pt x="1350" y="49"/>
                </a:lnTo>
                <a:lnTo>
                  <a:pt x="1330" y="42"/>
                </a:lnTo>
                <a:lnTo>
                  <a:pt x="1309" y="36"/>
                </a:lnTo>
                <a:lnTo>
                  <a:pt x="1288" y="34"/>
                </a:lnTo>
                <a:lnTo>
                  <a:pt x="1266" y="33"/>
                </a:lnTo>
                <a:lnTo>
                  <a:pt x="1266" y="0"/>
                </a:lnTo>
                <a:close/>
                <a:moveTo>
                  <a:pt x="1446" y="74"/>
                </a:moveTo>
                <a:lnTo>
                  <a:pt x="1446" y="74"/>
                </a:lnTo>
                <a:lnTo>
                  <a:pt x="1435" y="86"/>
                </a:lnTo>
                <a:lnTo>
                  <a:pt x="1446" y="74"/>
                </a:lnTo>
                <a:close/>
                <a:moveTo>
                  <a:pt x="1446" y="74"/>
                </a:moveTo>
                <a:lnTo>
                  <a:pt x="1446" y="75"/>
                </a:lnTo>
                <a:lnTo>
                  <a:pt x="1423" y="97"/>
                </a:lnTo>
                <a:lnTo>
                  <a:pt x="1423" y="97"/>
                </a:lnTo>
                <a:lnTo>
                  <a:pt x="1446" y="74"/>
                </a:lnTo>
                <a:close/>
                <a:moveTo>
                  <a:pt x="1446" y="75"/>
                </a:moveTo>
                <a:lnTo>
                  <a:pt x="2459" y="1088"/>
                </a:lnTo>
                <a:lnTo>
                  <a:pt x="2437" y="1110"/>
                </a:lnTo>
                <a:lnTo>
                  <a:pt x="1423" y="97"/>
                </a:lnTo>
                <a:lnTo>
                  <a:pt x="1446" y="75"/>
                </a:lnTo>
                <a:close/>
                <a:moveTo>
                  <a:pt x="2459" y="1088"/>
                </a:moveTo>
                <a:lnTo>
                  <a:pt x="2459" y="1088"/>
                </a:lnTo>
                <a:lnTo>
                  <a:pt x="2437" y="1111"/>
                </a:lnTo>
                <a:lnTo>
                  <a:pt x="2437" y="1110"/>
                </a:lnTo>
                <a:lnTo>
                  <a:pt x="2459" y="1088"/>
                </a:lnTo>
                <a:close/>
                <a:moveTo>
                  <a:pt x="2459" y="1088"/>
                </a:moveTo>
                <a:lnTo>
                  <a:pt x="2459" y="1088"/>
                </a:lnTo>
                <a:lnTo>
                  <a:pt x="2447" y="1100"/>
                </a:lnTo>
                <a:lnTo>
                  <a:pt x="2459" y="1088"/>
                </a:lnTo>
                <a:close/>
                <a:moveTo>
                  <a:pt x="2459" y="1088"/>
                </a:moveTo>
                <a:lnTo>
                  <a:pt x="2469" y="1098"/>
                </a:lnTo>
                <a:lnTo>
                  <a:pt x="2478" y="1110"/>
                </a:lnTo>
                <a:lnTo>
                  <a:pt x="2486" y="1121"/>
                </a:lnTo>
                <a:lnTo>
                  <a:pt x="2495" y="1133"/>
                </a:lnTo>
                <a:lnTo>
                  <a:pt x="2468" y="1149"/>
                </a:lnTo>
                <a:lnTo>
                  <a:pt x="2461" y="1140"/>
                </a:lnTo>
                <a:lnTo>
                  <a:pt x="2453" y="1130"/>
                </a:lnTo>
                <a:lnTo>
                  <a:pt x="2445" y="1119"/>
                </a:lnTo>
                <a:lnTo>
                  <a:pt x="2437" y="1110"/>
                </a:lnTo>
                <a:lnTo>
                  <a:pt x="2459" y="1088"/>
                </a:lnTo>
                <a:close/>
                <a:moveTo>
                  <a:pt x="2495" y="1133"/>
                </a:moveTo>
                <a:lnTo>
                  <a:pt x="2501" y="1145"/>
                </a:lnTo>
                <a:lnTo>
                  <a:pt x="2508" y="1157"/>
                </a:lnTo>
                <a:lnTo>
                  <a:pt x="2514" y="1170"/>
                </a:lnTo>
                <a:lnTo>
                  <a:pt x="2519" y="1183"/>
                </a:lnTo>
                <a:lnTo>
                  <a:pt x="2489" y="1193"/>
                </a:lnTo>
                <a:lnTo>
                  <a:pt x="2484" y="1183"/>
                </a:lnTo>
                <a:lnTo>
                  <a:pt x="2480" y="1171"/>
                </a:lnTo>
                <a:lnTo>
                  <a:pt x="2474" y="1161"/>
                </a:lnTo>
                <a:lnTo>
                  <a:pt x="2468" y="1149"/>
                </a:lnTo>
                <a:lnTo>
                  <a:pt x="2495" y="1133"/>
                </a:lnTo>
                <a:close/>
                <a:moveTo>
                  <a:pt x="2519" y="1183"/>
                </a:moveTo>
                <a:lnTo>
                  <a:pt x="2524" y="1200"/>
                </a:lnTo>
                <a:lnTo>
                  <a:pt x="2528" y="1217"/>
                </a:lnTo>
                <a:lnTo>
                  <a:pt x="2531" y="1234"/>
                </a:lnTo>
                <a:lnTo>
                  <a:pt x="2533" y="1252"/>
                </a:lnTo>
                <a:lnTo>
                  <a:pt x="2534" y="1269"/>
                </a:lnTo>
                <a:lnTo>
                  <a:pt x="2533" y="1287"/>
                </a:lnTo>
                <a:lnTo>
                  <a:pt x="2530" y="1305"/>
                </a:lnTo>
                <a:lnTo>
                  <a:pt x="2527" y="1322"/>
                </a:lnTo>
                <a:lnTo>
                  <a:pt x="2523" y="1339"/>
                </a:lnTo>
                <a:lnTo>
                  <a:pt x="2518" y="1355"/>
                </a:lnTo>
                <a:lnTo>
                  <a:pt x="2511" y="1373"/>
                </a:lnTo>
                <a:lnTo>
                  <a:pt x="2503" y="1389"/>
                </a:lnTo>
                <a:lnTo>
                  <a:pt x="2493" y="1404"/>
                </a:lnTo>
                <a:lnTo>
                  <a:pt x="2483" y="1419"/>
                </a:lnTo>
                <a:lnTo>
                  <a:pt x="2471" y="1434"/>
                </a:lnTo>
                <a:lnTo>
                  <a:pt x="2459" y="1446"/>
                </a:lnTo>
                <a:lnTo>
                  <a:pt x="2437" y="1424"/>
                </a:lnTo>
                <a:lnTo>
                  <a:pt x="2447" y="1412"/>
                </a:lnTo>
                <a:lnTo>
                  <a:pt x="2458" y="1399"/>
                </a:lnTo>
                <a:lnTo>
                  <a:pt x="2467" y="1386"/>
                </a:lnTo>
                <a:lnTo>
                  <a:pt x="2475" y="1373"/>
                </a:lnTo>
                <a:lnTo>
                  <a:pt x="2482" y="1359"/>
                </a:lnTo>
                <a:lnTo>
                  <a:pt x="2488" y="1345"/>
                </a:lnTo>
                <a:lnTo>
                  <a:pt x="2492" y="1330"/>
                </a:lnTo>
                <a:lnTo>
                  <a:pt x="2496" y="1315"/>
                </a:lnTo>
                <a:lnTo>
                  <a:pt x="2499" y="1300"/>
                </a:lnTo>
                <a:lnTo>
                  <a:pt x="2500" y="1284"/>
                </a:lnTo>
                <a:lnTo>
                  <a:pt x="2501" y="1269"/>
                </a:lnTo>
                <a:lnTo>
                  <a:pt x="2500" y="1254"/>
                </a:lnTo>
                <a:lnTo>
                  <a:pt x="2499" y="1238"/>
                </a:lnTo>
                <a:lnTo>
                  <a:pt x="2497" y="1223"/>
                </a:lnTo>
                <a:lnTo>
                  <a:pt x="2493" y="1208"/>
                </a:lnTo>
                <a:lnTo>
                  <a:pt x="2489" y="1193"/>
                </a:lnTo>
                <a:lnTo>
                  <a:pt x="2519" y="1183"/>
                </a:lnTo>
                <a:close/>
                <a:moveTo>
                  <a:pt x="2459" y="1446"/>
                </a:moveTo>
                <a:lnTo>
                  <a:pt x="1446" y="2460"/>
                </a:lnTo>
                <a:lnTo>
                  <a:pt x="1423" y="2437"/>
                </a:lnTo>
                <a:lnTo>
                  <a:pt x="2437" y="1424"/>
                </a:lnTo>
                <a:lnTo>
                  <a:pt x="2459" y="1446"/>
                </a:lnTo>
                <a:close/>
                <a:moveTo>
                  <a:pt x="1446" y="2460"/>
                </a:moveTo>
                <a:lnTo>
                  <a:pt x="1446" y="2460"/>
                </a:lnTo>
                <a:lnTo>
                  <a:pt x="1423" y="2437"/>
                </a:lnTo>
                <a:lnTo>
                  <a:pt x="1423" y="2437"/>
                </a:lnTo>
                <a:lnTo>
                  <a:pt x="1446" y="2460"/>
                </a:lnTo>
                <a:close/>
                <a:moveTo>
                  <a:pt x="1446" y="2460"/>
                </a:moveTo>
                <a:lnTo>
                  <a:pt x="1446" y="2460"/>
                </a:lnTo>
                <a:lnTo>
                  <a:pt x="1435" y="2449"/>
                </a:lnTo>
                <a:lnTo>
                  <a:pt x="1446" y="2460"/>
                </a:lnTo>
                <a:close/>
                <a:moveTo>
                  <a:pt x="1446" y="2460"/>
                </a:moveTo>
                <a:lnTo>
                  <a:pt x="1437" y="2469"/>
                </a:lnTo>
                <a:lnTo>
                  <a:pt x="1426" y="2477"/>
                </a:lnTo>
                <a:lnTo>
                  <a:pt x="1416" y="2486"/>
                </a:lnTo>
                <a:lnTo>
                  <a:pt x="1406" y="2492"/>
                </a:lnTo>
                <a:lnTo>
                  <a:pt x="1395" y="2499"/>
                </a:lnTo>
                <a:lnTo>
                  <a:pt x="1385" y="2505"/>
                </a:lnTo>
                <a:lnTo>
                  <a:pt x="1373" y="2511"/>
                </a:lnTo>
                <a:lnTo>
                  <a:pt x="1362" y="2516"/>
                </a:lnTo>
                <a:lnTo>
                  <a:pt x="1350" y="2520"/>
                </a:lnTo>
                <a:lnTo>
                  <a:pt x="1339" y="2524"/>
                </a:lnTo>
                <a:lnTo>
                  <a:pt x="1327" y="2527"/>
                </a:lnTo>
                <a:lnTo>
                  <a:pt x="1315" y="2529"/>
                </a:lnTo>
                <a:lnTo>
                  <a:pt x="1303" y="2532"/>
                </a:lnTo>
                <a:lnTo>
                  <a:pt x="1291" y="2533"/>
                </a:lnTo>
                <a:lnTo>
                  <a:pt x="1279" y="2534"/>
                </a:lnTo>
                <a:lnTo>
                  <a:pt x="1266" y="2534"/>
                </a:lnTo>
                <a:lnTo>
                  <a:pt x="1266" y="2502"/>
                </a:lnTo>
                <a:lnTo>
                  <a:pt x="1288" y="2501"/>
                </a:lnTo>
                <a:lnTo>
                  <a:pt x="1309" y="2498"/>
                </a:lnTo>
                <a:lnTo>
                  <a:pt x="1330" y="2492"/>
                </a:lnTo>
                <a:lnTo>
                  <a:pt x="1350" y="2486"/>
                </a:lnTo>
                <a:lnTo>
                  <a:pt x="1370" y="2476"/>
                </a:lnTo>
                <a:lnTo>
                  <a:pt x="1388" y="2466"/>
                </a:lnTo>
                <a:lnTo>
                  <a:pt x="1407" y="2452"/>
                </a:lnTo>
                <a:lnTo>
                  <a:pt x="1423" y="2437"/>
                </a:lnTo>
                <a:lnTo>
                  <a:pt x="1446" y="2460"/>
                </a:lnTo>
                <a:close/>
                <a:moveTo>
                  <a:pt x="1266" y="2534"/>
                </a:moveTo>
                <a:lnTo>
                  <a:pt x="1255" y="2534"/>
                </a:lnTo>
                <a:lnTo>
                  <a:pt x="1242" y="2533"/>
                </a:lnTo>
                <a:lnTo>
                  <a:pt x="1229" y="2532"/>
                </a:lnTo>
                <a:lnTo>
                  <a:pt x="1218" y="2529"/>
                </a:lnTo>
                <a:lnTo>
                  <a:pt x="1206" y="2527"/>
                </a:lnTo>
                <a:lnTo>
                  <a:pt x="1194" y="2524"/>
                </a:lnTo>
                <a:lnTo>
                  <a:pt x="1182" y="2520"/>
                </a:lnTo>
                <a:lnTo>
                  <a:pt x="1171" y="2516"/>
                </a:lnTo>
                <a:lnTo>
                  <a:pt x="1159" y="2511"/>
                </a:lnTo>
                <a:lnTo>
                  <a:pt x="1149" y="2505"/>
                </a:lnTo>
                <a:lnTo>
                  <a:pt x="1137" y="2499"/>
                </a:lnTo>
                <a:lnTo>
                  <a:pt x="1127" y="2492"/>
                </a:lnTo>
                <a:lnTo>
                  <a:pt x="1117" y="2486"/>
                </a:lnTo>
                <a:lnTo>
                  <a:pt x="1106" y="2477"/>
                </a:lnTo>
                <a:lnTo>
                  <a:pt x="1097" y="2469"/>
                </a:lnTo>
                <a:lnTo>
                  <a:pt x="1087" y="2460"/>
                </a:lnTo>
                <a:lnTo>
                  <a:pt x="1110" y="2437"/>
                </a:lnTo>
                <a:lnTo>
                  <a:pt x="1127" y="2452"/>
                </a:lnTo>
                <a:lnTo>
                  <a:pt x="1144" y="2466"/>
                </a:lnTo>
                <a:lnTo>
                  <a:pt x="1163" y="2476"/>
                </a:lnTo>
                <a:lnTo>
                  <a:pt x="1183" y="2486"/>
                </a:lnTo>
                <a:lnTo>
                  <a:pt x="1203" y="2492"/>
                </a:lnTo>
                <a:lnTo>
                  <a:pt x="1224" y="2498"/>
                </a:lnTo>
                <a:lnTo>
                  <a:pt x="1246" y="2501"/>
                </a:lnTo>
                <a:lnTo>
                  <a:pt x="1266" y="2502"/>
                </a:lnTo>
                <a:lnTo>
                  <a:pt x="1266" y="2534"/>
                </a:lnTo>
                <a:close/>
                <a:moveTo>
                  <a:pt x="1087" y="2460"/>
                </a:moveTo>
                <a:lnTo>
                  <a:pt x="1087" y="2460"/>
                </a:lnTo>
                <a:lnTo>
                  <a:pt x="1098" y="2449"/>
                </a:lnTo>
                <a:lnTo>
                  <a:pt x="1087" y="2460"/>
                </a:lnTo>
                <a:close/>
                <a:moveTo>
                  <a:pt x="1087" y="2460"/>
                </a:moveTo>
                <a:lnTo>
                  <a:pt x="1087" y="2460"/>
                </a:lnTo>
                <a:lnTo>
                  <a:pt x="1110" y="2437"/>
                </a:lnTo>
                <a:lnTo>
                  <a:pt x="1110" y="2437"/>
                </a:lnTo>
                <a:lnTo>
                  <a:pt x="1087" y="2460"/>
                </a:lnTo>
                <a:close/>
                <a:moveTo>
                  <a:pt x="1087" y="2460"/>
                </a:moveTo>
                <a:lnTo>
                  <a:pt x="74" y="1446"/>
                </a:lnTo>
                <a:lnTo>
                  <a:pt x="97" y="1424"/>
                </a:lnTo>
                <a:lnTo>
                  <a:pt x="1110" y="2437"/>
                </a:lnTo>
                <a:lnTo>
                  <a:pt x="1087" y="2460"/>
                </a:lnTo>
                <a:close/>
                <a:moveTo>
                  <a:pt x="74" y="1446"/>
                </a:moveTo>
                <a:lnTo>
                  <a:pt x="74" y="1446"/>
                </a:lnTo>
                <a:lnTo>
                  <a:pt x="97" y="1424"/>
                </a:lnTo>
                <a:lnTo>
                  <a:pt x="97" y="1424"/>
                </a:lnTo>
                <a:lnTo>
                  <a:pt x="74" y="1446"/>
                </a:lnTo>
                <a:close/>
                <a:moveTo>
                  <a:pt x="74" y="1446"/>
                </a:moveTo>
                <a:lnTo>
                  <a:pt x="65" y="1437"/>
                </a:lnTo>
                <a:lnTo>
                  <a:pt x="57" y="1428"/>
                </a:lnTo>
                <a:lnTo>
                  <a:pt x="49" y="1418"/>
                </a:lnTo>
                <a:lnTo>
                  <a:pt x="42" y="1407"/>
                </a:lnTo>
                <a:lnTo>
                  <a:pt x="35" y="1397"/>
                </a:lnTo>
                <a:lnTo>
                  <a:pt x="29" y="1385"/>
                </a:lnTo>
                <a:lnTo>
                  <a:pt x="23" y="1374"/>
                </a:lnTo>
                <a:lnTo>
                  <a:pt x="19" y="1363"/>
                </a:lnTo>
                <a:lnTo>
                  <a:pt x="14" y="1352"/>
                </a:lnTo>
                <a:lnTo>
                  <a:pt x="11" y="1339"/>
                </a:lnTo>
                <a:lnTo>
                  <a:pt x="7" y="1328"/>
                </a:lnTo>
                <a:lnTo>
                  <a:pt x="5" y="1316"/>
                </a:lnTo>
                <a:lnTo>
                  <a:pt x="2" y="1304"/>
                </a:lnTo>
                <a:lnTo>
                  <a:pt x="1" y="1292"/>
                </a:lnTo>
                <a:lnTo>
                  <a:pt x="0" y="1279"/>
                </a:lnTo>
                <a:lnTo>
                  <a:pt x="0" y="1268"/>
                </a:lnTo>
                <a:lnTo>
                  <a:pt x="31" y="1268"/>
                </a:lnTo>
                <a:lnTo>
                  <a:pt x="32" y="1289"/>
                </a:lnTo>
                <a:lnTo>
                  <a:pt x="36" y="1309"/>
                </a:lnTo>
                <a:lnTo>
                  <a:pt x="40" y="1331"/>
                </a:lnTo>
                <a:lnTo>
                  <a:pt x="49" y="1351"/>
                </a:lnTo>
                <a:lnTo>
                  <a:pt x="57" y="1370"/>
                </a:lnTo>
                <a:lnTo>
                  <a:pt x="68" y="1390"/>
                </a:lnTo>
                <a:lnTo>
                  <a:pt x="81" y="1407"/>
                </a:lnTo>
                <a:lnTo>
                  <a:pt x="97" y="1424"/>
                </a:lnTo>
                <a:lnTo>
                  <a:pt x="74" y="1446"/>
                </a:lnTo>
                <a:close/>
                <a:moveTo>
                  <a:pt x="0" y="1268"/>
                </a:moveTo>
                <a:lnTo>
                  <a:pt x="0" y="1255"/>
                </a:lnTo>
                <a:lnTo>
                  <a:pt x="1" y="1244"/>
                </a:lnTo>
                <a:lnTo>
                  <a:pt x="2" y="1231"/>
                </a:lnTo>
                <a:lnTo>
                  <a:pt x="5" y="1219"/>
                </a:lnTo>
                <a:lnTo>
                  <a:pt x="7" y="1207"/>
                </a:lnTo>
                <a:lnTo>
                  <a:pt x="11" y="1195"/>
                </a:lnTo>
                <a:lnTo>
                  <a:pt x="14" y="1184"/>
                </a:lnTo>
                <a:lnTo>
                  <a:pt x="19" y="1172"/>
                </a:lnTo>
                <a:lnTo>
                  <a:pt x="23" y="1161"/>
                </a:lnTo>
                <a:lnTo>
                  <a:pt x="29" y="1149"/>
                </a:lnTo>
                <a:lnTo>
                  <a:pt x="35" y="1139"/>
                </a:lnTo>
                <a:lnTo>
                  <a:pt x="42" y="1127"/>
                </a:lnTo>
                <a:lnTo>
                  <a:pt x="49" y="1117"/>
                </a:lnTo>
                <a:lnTo>
                  <a:pt x="57" y="1108"/>
                </a:lnTo>
                <a:lnTo>
                  <a:pt x="65" y="1097"/>
                </a:lnTo>
                <a:lnTo>
                  <a:pt x="74" y="1088"/>
                </a:lnTo>
                <a:lnTo>
                  <a:pt x="97" y="1110"/>
                </a:lnTo>
                <a:lnTo>
                  <a:pt x="81" y="1127"/>
                </a:lnTo>
                <a:lnTo>
                  <a:pt x="68" y="1146"/>
                </a:lnTo>
                <a:lnTo>
                  <a:pt x="57" y="1164"/>
                </a:lnTo>
                <a:lnTo>
                  <a:pt x="47" y="1184"/>
                </a:lnTo>
                <a:lnTo>
                  <a:pt x="40" y="1204"/>
                </a:lnTo>
                <a:lnTo>
                  <a:pt x="36" y="1225"/>
                </a:lnTo>
                <a:lnTo>
                  <a:pt x="32" y="1246"/>
                </a:lnTo>
                <a:lnTo>
                  <a:pt x="31" y="1268"/>
                </a:lnTo>
                <a:lnTo>
                  <a:pt x="0" y="1268"/>
                </a:lnTo>
                <a:close/>
                <a:moveTo>
                  <a:pt x="74" y="1088"/>
                </a:moveTo>
                <a:lnTo>
                  <a:pt x="74" y="1088"/>
                </a:lnTo>
                <a:lnTo>
                  <a:pt x="85" y="1100"/>
                </a:lnTo>
                <a:lnTo>
                  <a:pt x="74" y="1088"/>
                </a:lnTo>
                <a:close/>
                <a:moveTo>
                  <a:pt x="74" y="1088"/>
                </a:moveTo>
                <a:lnTo>
                  <a:pt x="74" y="1088"/>
                </a:lnTo>
                <a:lnTo>
                  <a:pt x="97" y="1110"/>
                </a:lnTo>
                <a:lnTo>
                  <a:pt x="97" y="1111"/>
                </a:lnTo>
                <a:lnTo>
                  <a:pt x="74" y="1088"/>
                </a:lnTo>
                <a:close/>
              </a:path>
            </a:pathLst>
          </a:custGeom>
          <a:solidFill>
            <a:srgbClr val="E7B8B7"/>
          </a:solidFill>
          <a:ln>
            <a:noFill/>
          </a:ln>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sp>
        <p:nvSpPr>
          <p:cNvPr id="77" name="Freeform 53">
            <a:extLst>
              <a:ext uri="{FF2B5EF4-FFF2-40B4-BE49-F238E27FC236}">
                <a16:creationId xmlns:a16="http://schemas.microsoft.com/office/drawing/2014/main" id="{5F2D6EB8-C660-44F3-A066-1E835C2219FD}"/>
              </a:ext>
            </a:extLst>
          </p:cNvPr>
          <p:cNvSpPr>
            <a:spLocks noEditPoints="1"/>
          </p:cNvSpPr>
          <p:nvPr/>
        </p:nvSpPr>
        <p:spPr bwMode="auto">
          <a:xfrm>
            <a:off x="3318882" y="2207394"/>
            <a:ext cx="1272352" cy="1240544"/>
          </a:xfrm>
          <a:custGeom>
            <a:avLst/>
            <a:gdLst>
              <a:gd name="T0" fmla="*/ 74 w 2533"/>
              <a:gd name="T1" fmla="*/ 1088 h 2534"/>
              <a:gd name="T2" fmla="*/ 1087 w 2533"/>
              <a:gd name="T3" fmla="*/ 75 h 2534"/>
              <a:gd name="T4" fmla="*/ 1087 w 2533"/>
              <a:gd name="T5" fmla="*/ 74 h 2534"/>
              <a:gd name="T6" fmla="*/ 1137 w 2533"/>
              <a:gd name="T7" fmla="*/ 36 h 2534"/>
              <a:gd name="T8" fmla="*/ 1194 w 2533"/>
              <a:gd name="T9" fmla="*/ 11 h 2534"/>
              <a:gd name="T10" fmla="*/ 1254 w 2533"/>
              <a:gd name="T11" fmla="*/ 0 h 2534"/>
              <a:gd name="T12" fmla="*/ 1203 w 2533"/>
              <a:gd name="T13" fmla="*/ 42 h 2534"/>
              <a:gd name="T14" fmla="*/ 1110 w 2533"/>
              <a:gd name="T15" fmla="*/ 97 h 2534"/>
              <a:gd name="T16" fmla="*/ 1303 w 2533"/>
              <a:gd name="T17" fmla="*/ 4 h 2534"/>
              <a:gd name="T18" fmla="*/ 1362 w 2533"/>
              <a:gd name="T19" fmla="*/ 19 h 2534"/>
              <a:gd name="T20" fmla="*/ 1416 w 2533"/>
              <a:gd name="T21" fmla="*/ 50 h 2534"/>
              <a:gd name="T22" fmla="*/ 1407 w 2533"/>
              <a:gd name="T23" fmla="*/ 82 h 2534"/>
              <a:gd name="T24" fmla="*/ 1309 w 2533"/>
              <a:gd name="T25" fmla="*/ 36 h 2534"/>
              <a:gd name="T26" fmla="*/ 1446 w 2533"/>
              <a:gd name="T27" fmla="*/ 74 h 2534"/>
              <a:gd name="T28" fmla="*/ 1423 w 2533"/>
              <a:gd name="T29" fmla="*/ 97 h 2534"/>
              <a:gd name="T30" fmla="*/ 2437 w 2533"/>
              <a:gd name="T31" fmla="*/ 1110 h 2534"/>
              <a:gd name="T32" fmla="*/ 2437 w 2533"/>
              <a:gd name="T33" fmla="*/ 1111 h 2534"/>
              <a:gd name="T34" fmla="*/ 2447 w 2533"/>
              <a:gd name="T35" fmla="*/ 1100 h 2534"/>
              <a:gd name="T36" fmla="*/ 2487 w 2533"/>
              <a:gd name="T37" fmla="*/ 1121 h 2534"/>
              <a:gd name="T38" fmla="*/ 2445 w 2533"/>
              <a:gd name="T39" fmla="*/ 1119 h 2534"/>
              <a:gd name="T40" fmla="*/ 2509 w 2533"/>
              <a:gd name="T41" fmla="*/ 1157 h 2534"/>
              <a:gd name="T42" fmla="*/ 2480 w 2533"/>
              <a:gd name="T43" fmla="*/ 1171 h 2534"/>
              <a:gd name="T44" fmla="*/ 2525 w 2533"/>
              <a:gd name="T45" fmla="*/ 1200 h 2534"/>
              <a:gd name="T46" fmla="*/ 2533 w 2533"/>
              <a:gd name="T47" fmla="*/ 1287 h 2534"/>
              <a:gd name="T48" fmla="*/ 2511 w 2533"/>
              <a:gd name="T49" fmla="*/ 1373 h 2534"/>
              <a:gd name="T50" fmla="*/ 2459 w 2533"/>
              <a:gd name="T51" fmla="*/ 1446 h 2534"/>
              <a:gd name="T52" fmla="*/ 2475 w 2533"/>
              <a:gd name="T53" fmla="*/ 1373 h 2534"/>
              <a:gd name="T54" fmla="*/ 2499 w 2533"/>
              <a:gd name="T55" fmla="*/ 1300 h 2534"/>
              <a:gd name="T56" fmla="*/ 2497 w 2533"/>
              <a:gd name="T57" fmla="*/ 1223 h 2534"/>
              <a:gd name="T58" fmla="*/ 1446 w 2533"/>
              <a:gd name="T59" fmla="*/ 2460 h 2534"/>
              <a:gd name="T60" fmla="*/ 1446 w 2533"/>
              <a:gd name="T61" fmla="*/ 2460 h 2534"/>
              <a:gd name="T62" fmla="*/ 1446 w 2533"/>
              <a:gd name="T63" fmla="*/ 2460 h 2534"/>
              <a:gd name="T64" fmla="*/ 1427 w 2533"/>
              <a:gd name="T65" fmla="*/ 2477 h 2534"/>
              <a:gd name="T66" fmla="*/ 1374 w 2533"/>
              <a:gd name="T67" fmla="*/ 2511 h 2534"/>
              <a:gd name="T68" fmla="*/ 1315 w 2533"/>
              <a:gd name="T69" fmla="*/ 2529 h 2534"/>
              <a:gd name="T70" fmla="*/ 1267 w 2533"/>
              <a:gd name="T71" fmla="*/ 2502 h 2534"/>
              <a:gd name="T72" fmla="*/ 1370 w 2533"/>
              <a:gd name="T73" fmla="*/ 2476 h 2534"/>
              <a:gd name="T74" fmla="*/ 1267 w 2533"/>
              <a:gd name="T75" fmla="*/ 2534 h 2534"/>
              <a:gd name="T76" fmla="*/ 1207 w 2533"/>
              <a:gd name="T77" fmla="*/ 2527 h 2534"/>
              <a:gd name="T78" fmla="*/ 1149 w 2533"/>
              <a:gd name="T79" fmla="*/ 2505 h 2534"/>
              <a:gd name="T80" fmla="*/ 1097 w 2533"/>
              <a:gd name="T81" fmla="*/ 2469 h 2534"/>
              <a:gd name="T82" fmla="*/ 1163 w 2533"/>
              <a:gd name="T83" fmla="*/ 2476 h 2534"/>
              <a:gd name="T84" fmla="*/ 1267 w 2533"/>
              <a:gd name="T85" fmla="*/ 2502 h 2534"/>
              <a:gd name="T86" fmla="*/ 1087 w 2533"/>
              <a:gd name="T87" fmla="*/ 2460 h 2534"/>
              <a:gd name="T88" fmla="*/ 1087 w 2533"/>
              <a:gd name="T89" fmla="*/ 2460 h 2534"/>
              <a:gd name="T90" fmla="*/ 1087 w 2533"/>
              <a:gd name="T91" fmla="*/ 2460 h 2534"/>
              <a:gd name="T92" fmla="*/ 74 w 2533"/>
              <a:gd name="T93" fmla="*/ 1446 h 2534"/>
              <a:gd name="T94" fmla="*/ 42 w 2533"/>
              <a:gd name="T95" fmla="*/ 1407 h 2534"/>
              <a:gd name="T96" fmla="*/ 14 w 2533"/>
              <a:gd name="T97" fmla="*/ 1352 h 2534"/>
              <a:gd name="T98" fmla="*/ 1 w 2533"/>
              <a:gd name="T99" fmla="*/ 1292 h 2534"/>
              <a:gd name="T100" fmla="*/ 36 w 2533"/>
              <a:gd name="T101" fmla="*/ 1309 h 2534"/>
              <a:gd name="T102" fmla="*/ 81 w 2533"/>
              <a:gd name="T103" fmla="*/ 1407 h 2534"/>
              <a:gd name="T104" fmla="*/ 1 w 2533"/>
              <a:gd name="T105" fmla="*/ 1244 h 2534"/>
              <a:gd name="T106" fmla="*/ 14 w 2533"/>
              <a:gd name="T107" fmla="*/ 1184 h 2534"/>
              <a:gd name="T108" fmla="*/ 42 w 2533"/>
              <a:gd name="T109" fmla="*/ 1127 h 2534"/>
              <a:gd name="T110" fmla="*/ 96 w 2533"/>
              <a:gd name="T111" fmla="*/ 1110 h 2534"/>
              <a:gd name="T112" fmla="*/ 41 w 2533"/>
              <a:gd name="T113" fmla="*/ 1204 h 2534"/>
              <a:gd name="T114" fmla="*/ 74 w 2533"/>
              <a:gd name="T115" fmla="*/ 1088 h 2534"/>
              <a:gd name="T116" fmla="*/ 74 w 2533"/>
              <a:gd name="T117" fmla="*/ 1088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3" h="2534">
                <a:moveTo>
                  <a:pt x="74" y="1088"/>
                </a:moveTo>
                <a:lnTo>
                  <a:pt x="1087" y="75"/>
                </a:lnTo>
                <a:lnTo>
                  <a:pt x="1110" y="97"/>
                </a:lnTo>
                <a:lnTo>
                  <a:pt x="97" y="1110"/>
                </a:lnTo>
                <a:lnTo>
                  <a:pt x="74" y="1088"/>
                </a:lnTo>
                <a:close/>
                <a:moveTo>
                  <a:pt x="1087" y="75"/>
                </a:moveTo>
                <a:lnTo>
                  <a:pt x="1087" y="74"/>
                </a:lnTo>
                <a:lnTo>
                  <a:pt x="1110" y="97"/>
                </a:lnTo>
                <a:lnTo>
                  <a:pt x="1110" y="97"/>
                </a:lnTo>
                <a:lnTo>
                  <a:pt x="1087" y="75"/>
                </a:lnTo>
                <a:close/>
                <a:moveTo>
                  <a:pt x="1087" y="74"/>
                </a:moveTo>
                <a:lnTo>
                  <a:pt x="1087" y="74"/>
                </a:lnTo>
                <a:lnTo>
                  <a:pt x="1098" y="86"/>
                </a:lnTo>
                <a:lnTo>
                  <a:pt x="1087" y="74"/>
                </a:lnTo>
                <a:close/>
                <a:moveTo>
                  <a:pt x="1087" y="74"/>
                </a:moveTo>
                <a:lnTo>
                  <a:pt x="1096" y="66"/>
                </a:lnTo>
                <a:lnTo>
                  <a:pt x="1106" y="57"/>
                </a:lnTo>
                <a:lnTo>
                  <a:pt x="1117" y="50"/>
                </a:lnTo>
                <a:lnTo>
                  <a:pt x="1127" y="42"/>
                </a:lnTo>
                <a:lnTo>
                  <a:pt x="1137" y="36"/>
                </a:lnTo>
                <a:lnTo>
                  <a:pt x="1149" y="29"/>
                </a:lnTo>
                <a:lnTo>
                  <a:pt x="1159" y="25"/>
                </a:lnTo>
                <a:lnTo>
                  <a:pt x="1171" y="19"/>
                </a:lnTo>
                <a:lnTo>
                  <a:pt x="1182" y="15"/>
                </a:lnTo>
                <a:lnTo>
                  <a:pt x="1194" y="11"/>
                </a:lnTo>
                <a:lnTo>
                  <a:pt x="1207" y="9"/>
                </a:lnTo>
                <a:lnTo>
                  <a:pt x="1218" y="5"/>
                </a:lnTo>
                <a:lnTo>
                  <a:pt x="1230" y="4"/>
                </a:lnTo>
                <a:lnTo>
                  <a:pt x="1242" y="2"/>
                </a:lnTo>
                <a:lnTo>
                  <a:pt x="1254" y="0"/>
                </a:lnTo>
                <a:lnTo>
                  <a:pt x="1267" y="0"/>
                </a:lnTo>
                <a:lnTo>
                  <a:pt x="1267" y="33"/>
                </a:lnTo>
                <a:lnTo>
                  <a:pt x="1246" y="34"/>
                </a:lnTo>
                <a:lnTo>
                  <a:pt x="1224" y="37"/>
                </a:lnTo>
                <a:lnTo>
                  <a:pt x="1203" y="42"/>
                </a:lnTo>
                <a:lnTo>
                  <a:pt x="1182" y="49"/>
                </a:lnTo>
                <a:lnTo>
                  <a:pt x="1163" y="58"/>
                </a:lnTo>
                <a:lnTo>
                  <a:pt x="1144" y="70"/>
                </a:lnTo>
                <a:lnTo>
                  <a:pt x="1126" y="82"/>
                </a:lnTo>
                <a:lnTo>
                  <a:pt x="1110" y="97"/>
                </a:lnTo>
                <a:lnTo>
                  <a:pt x="1087" y="74"/>
                </a:lnTo>
                <a:close/>
                <a:moveTo>
                  <a:pt x="1267" y="0"/>
                </a:moveTo>
                <a:lnTo>
                  <a:pt x="1279" y="2"/>
                </a:lnTo>
                <a:lnTo>
                  <a:pt x="1291" y="2"/>
                </a:lnTo>
                <a:lnTo>
                  <a:pt x="1303" y="4"/>
                </a:lnTo>
                <a:lnTo>
                  <a:pt x="1315" y="5"/>
                </a:lnTo>
                <a:lnTo>
                  <a:pt x="1328" y="9"/>
                </a:lnTo>
                <a:lnTo>
                  <a:pt x="1339" y="11"/>
                </a:lnTo>
                <a:lnTo>
                  <a:pt x="1351" y="15"/>
                </a:lnTo>
                <a:lnTo>
                  <a:pt x="1362" y="19"/>
                </a:lnTo>
                <a:lnTo>
                  <a:pt x="1374" y="25"/>
                </a:lnTo>
                <a:lnTo>
                  <a:pt x="1385" y="29"/>
                </a:lnTo>
                <a:lnTo>
                  <a:pt x="1396" y="36"/>
                </a:lnTo>
                <a:lnTo>
                  <a:pt x="1406" y="42"/>
                </a:lnTo>
                <a:lnTo>
                  <a:pt x="1416" y="50"/>
                </a:lnTo>
                <a:lnTo>
                  <a:pt x="1427" y="57"/>
                </a:lnTo>
                <a:lnTo>
                  <a:pt x="1437" y="66"/>
                </a:lnTo>
                <a:lnTo>
                  <a:pt x="1446" y="74"/>
                </a:lnTo>
                <a:lnTo>
                  <a:pt x="1423" y="97"/>
                </a:lnTo>
                <a:lnTo>
                  <a:pt x="1407" y="82"/>
                </a:lnTo>
                <a:lnTo>
                  <a:pt x="1389" y="70"/>
                </a:lnTo>
                <a:lnTo>
                  <a:pt x="1370" y="58"/>
                </a:lnTo>
                <a:lnTo>
                  <a:pt x="1351" y="49"/>
                </a:lnTo>
                <a:lnTo>
                  <a:pt x="1330" y="42"/>
                </a:lnTo>
                <a:lnTo>
                  <a:pt x="1309" y="36"/>
                </a:lnTo>
                <a:lnTo>
                  <a:pt x="1288" y="34"/>
                </a:lnTo>
                <a:lnTo>
                  <a:pt x="1267" y="33"/>
                </a:lnTo>
                <a:lnTo>
                  <a:pt x="1267" y="0"/>
                </a:lnTo>
                <a:close/>
                <a:moveTo>
                  <a:pt x="1446" y="74"/>
                </a:moveTo>
                <a:lnTo>
                  <a:pt x="1446" y="74"/>
                </a:lnTo>
                <a:lnTo>
                  <a:pt x="1435" y="86"/>
                </a:lnTo>
                <a:lnTo>
                  <a:pt x="1446" y="74"/>
                </a:lnTo>
                <a:close/>
                <a:moveTo>
                  <a:pt x="1446" y="74"/>
                </a:moveTo>
                <a:lnTo>
                  <a:pt x="1446" y="75"/>
                </a:lnTo>
                <a:lnTo>
                  <a:pt x="1423" y="97"/>
                </a:lnTo>
                <a:lnTo>
                  <a:pt x="1423" y="97"/>
                </a:lnTo>
                <a:lnTo>
                  <a:pt x="1446" y="74"/>
                </a:lnTo>
                <a:close/>
                <a:moveTo>
                  <a:pt x="1446" y="75"/>
                </a:moveTo>
                <a:lnTo>
                  <a:pt x="2459" y="1088"/>
                </a:lnTo>
                <a:lnTo>
                  <a:pt x="2437" y="1110"/>
                </a:lnTo>
                <a:lnTo>
                  <a:pt x="1423" y="97"/>
                </a:lnTo>
                <a:lnTo>
                  <a:pt x="1446" y="75"/>
                </a:lnTo>
                <a:close/>
                <a:moveTo>
                  <a:pt x="2459" y="1088"/>
                </a:moveTo>
                <a:lnTo>
                  <a:pt x="2459" y="1088"/>
                </a:lnTo>
                <a:lnTo>
                  <a:pt x="2437" y="1111"/>
                </a:lnTo>
                <a:lnTo>
                  <a:pt x="2437" y="1110"/>
                </a:lnTo>
                <a:lnTo>
                  <a:pt x="2459" y="1088"/>
                </a:lnTo>
                <a:close/>
                <a:moveTo>
                  <a:pt x="2459" y="1088"/>
                </a:moveTo>
                <a:lnTo>
                  <a:pt x="2459" y="1088"/>
                </a:lnTo>
                <a:lnTo>
                  <a:pt x="2447" y="1100"/>
                </a:lnTo>
                <a:lnTo>
                  <a:pt x="2459" y="1088"/>
                </a:lnTo>
                <a:close/>
                <a:moveTo>
                  <a:pt x="2459" y="1088"/>
                </a:moveTo>
                <a:lnTo>
                  <a:pt x="2469" y="1098"/>
                </a:lnTo>
                <a:lnTo>
                  <a:pt x="2479" y="1110"/>
                </a:lnTo>
                <a:lnTo>
                  <a:pt x="2487" y="1121"/>
                </a:lnTo>
                <a:lnTo>
                  <a:pt x="2495" y="1133"/>
                </a:lnTo>
                <a:lnTo>
                  <a:pt x="2468" y="1149"/>
                </a:lnTo>
                <a:lnTo>
                  <a:pt x="2461" y="1140"/>
                </a:lnTo>
                <a:lnTo>
                  <a:pt x="2453" y="1130"/>
                </a:lnTo>
                <a:lnTo>
                  <a:pt x="2445" y="1119"/>
                </a:lnTo>
                <a:lnTo>
                  <a:pt x="2437" y="1110"/>
                </a:lnTo>
                <a:lnTo>
                  <a:pt x="2459" y="1088"/>
                </a:lnTo>
                <a:close/>
                <a:moveTo>
                  <a:pt x="2495" y="1133"/>
                </a:moveTo>
                <a:lnTo>
                  <a:pt x="2502" y="1145"/>
                </a:lnTo>
                <a:lnTo>
                  <a:pt x="2509" y="1157"/>
                </a:lnTo>
                <a:lnTo>
                  <a:pt x="2514" y="1170"/>
                </a:lnTo>
                <a:lnTo>
                  <a:pt x="2519" y="1183"/>
                </a:lnTo>
                <a:lnTo>
                  <a:pt x="2489" y="1193"/>
                </a:lnTo>
                <a:lnTo>
                  <a:pt x="2484" y="1183"/>
                </a:lnTo>
                <a:lnTo>
                  <a:pt x="2480" y="1171"/>
                </a:lnTo>
                <a:lnTo>
                  <a:pt x="2474" y="1161"/>
                </a:lnTo>
                <a:lnTo>
                  <a:pt x="2468" y="1149"/>
                </a:lnTo>
                <a:lnTo>
                  <a:pt x="2495" y="1133"/>
                </a:lnTo>
                <a:close/>
                <a:moveTo>
                  <a:pt x="2519" y="1183"/>
                </a:moveTo>
                <a:lnTo>
                  <a:pt x="2525" y="1200"/>
                </a:lnTo>
                <a:lnTo>
                  <a:pt x="2528" y="1217"/>
                </a:lnTo>
                <a:lnTo>
                  <a:pt x="2532" y="1234"/>
                </a:lnTo>
                <a:lnTo>
                  <a:pt x="2533" y="1252"/>
                </a:lnTo>
                <a:lnTo>
                  <a:pt x="2533" y="1269"/>
                </a:lnTo>
                <a:lnTo>
                  <a:pt x="2533" y="1287"/>
                </a:lnTo>
                <a:lnTo>
                  <a:pt x="2530" y="1305"/>
                </a:lnTo>
                <a:lnTo>
                  <a:pt x="2527" y="1322"/>
                </a:lnTo>
                <a:lnTo>
                  <a:pt x="2523" y="1339"/>
                </a:lnTo>
                <a:lnTo>
                  <a:pt x="2518" y="1355"/>
                </a:lnTo>
                <a:lnTo>
                  <a:pt x="2511" y="1373"/>
                </a:lnTo>
                <a:lnTo>
                  <a:pt x="2503" y="1389"/>
                </a:lnTo>
                <a:lnTo>
                  <a:pt x="2494" y="1404"/>
                </a:lnTo>
                <a:lnTo>
                  <a:pt x="2483" y="1419"/>
                </a:lnTo>
                <a:lnTo>
                  <a:pt x="2472" y="1434"/>
                </a:lnTo>
                <a:lnTo>
                  <a:pt x="2459" y="1446"/>
                </a:lnTo>
                <a:lnTo>
                  <a:pt x="2437" y="1424"/>
                </a:lnTo>
                <a:lnTo>
                  <a:pt x="2447" y="1412"/>
                </a:lnTo>
                <a:lnTo>
                  <a:pt x="2458" y="1399"/>
                </a:lnTo>
                <a:lnTo>
                  <a:pt x="2467" y="1386"/>
                </a:lnTo>
                <a:lnTo>
                  <a:pt x="2475" y="1373"/>
                </a:lnTo>
                <a:lnTo>
                  <a:pt x="2482" y="1359"/>
                </a:lnTo>
                <a:lnTo>
                  <a:pt x="2488" y="1345"/>
                </a:lnTo>
                <a:lnTo>
                  <a:pt x="2492" y="1330"/>
                </a:lnTo>
                <a:lnTo>
                  <a:pt x="2496" y="1315"/>
                </a:lnTo>
                <a:lnTo>
                  <a:pt x="2499" y="1300"/>
                </a:lnTo>
                <a:lnTo>
                  <a:pt x="2500" y="1284"/>
                </a:lnTo>
                <a:lnTo>
                  <a:pt x="2502" y="1269"/>
                </a:lnTo>
                <a:lnTo>
                  <a:pt x="2500" y="1254"/>
                </a:lnTo>
                <a:lnTo>
                  <a:pt x="2499" y="1238"/>
                </a:lnTo>
                <a:lnTo>
                  <a:pt x="2497" y="1223"/>
                </a:lnTo>
                <a:lnTo>
                  <a:pt x="2494" y="1208"/>
                </a:lnTo>
                <a:lnTo>
                  <a:pt x="2489" y="1193"/>
                </a:lnTo>
                <a:lnTo>
                  <a:pt x="2519" y="1183"/>
                </a:lnTo>
                <a:close/>
                <a:moveTo>
                  <a:pt x="2459" y="1446"/>
                </a:moveTo>
                <a:lnTo>
                  <a:pt x="1446" y="2460"/>
                </a:lnTo>
                <a:lnTo>
                  <a:pt x="1423" y="2437"/>
                </a:lnTo>
                <a:lnTo>
                  <a:pt x="2437" y="1424"/>
                </a:lnTo>
                <a:lnTo>
                  <a:pt x="2459" y="1446"/>
                </a:lnTo>
                <a:close/>
                <a:moveTo>
                  <a:pt x="1446" y="2460"/>
                </a:moveTo>
                <a:lnTo>
                  <a:pt x="1446" y="2460"/>
                </a:lnTo>
                <a:lnTo>
                  <a:pt x="1423" y="2437"/>
                </a:lnTo>
                <a:lnTo>
                  <a:pt x="1423" y="2437"/>
                </a:lnTo>
                <a:lnTo>
                  <a:pt x="1446" y="2460"/>
                </a:lnTo>
                <a:close/>
                <a:moveTo>
                  <a:pt x="1446" y="2460"/>
                </a:moveTo>
                <a:lnTo>
                  <a:pt x="1446" y="2460"/>
                </a:lnTo>
                <a:lnTo>
                  <a:pt x="1435" y="2449"/>
                </a:lnTo>
                <a:lnTo>
                  <a:pt x="1446" y="2460"/>
                </a:lnTo>
                <a:close/>
                <a:moveTo>
                  <a:pt x="1446" y="2460"/>
                </a:moveTo>
                <a:lnTo>
                  <a:pt x="1437" y="2469"/>
                </a:lnTo>
                <a:lnTo>
                  <a:pt x="1427" y="2477"/>
                </a:lnTo>
                <a:lnTo>
                  <a:pt x="1416" y="2486"/>
                </a:lnTo>
                <a:lnTo>
                  <a:pt x="1406" y="2492"/>
                </a:lnTo>
                <a:lnTo>
                  <a:pt x="1396" y="2499"/>
                </a:lnTo>
                <a:lnTo>
                  <a:pt x="1385" y="2505"/>
                </a:lnTo>
                <a:lnTo>
                  <a:pt x="1374" y="2511"/>
                </a:lnTo>
                <a:lnTo>
                  <a:pt x="1362" y="2516"/>
                </a:lnTo>
                <a:lnTo>
                  <a:pt x="1351" y="2520"/>
                </a:lnTo>
                <a:lnTo>
                  <a:pt x="1339" y="2524"/>
                </a:lnTo>
                <a:lnTo>
                  <a:pt x="1326" y="2527"/>
                </a:lnTo>
                <a:lnTo>
                  <a:pt x="1315" y="2529"/>
                </a:lnTo>
                <a:lnTo>
                  <a:pt x="1303" y="2532"/>
                </a:lnTo>
                <a:lnTo>
                  <a:pt x="1291" y="2533"/>
                </a:lnTo>
                <a:lnTo>
                  <a:pt x="1279" y="2534"/>
                </a:lnTo>
                <a:lnTo>
                  <a:pt x="1267" y="2534"/>
                </a:lnTo>
                <a:lnTo>
                  <a:pt x="1267" y="2502"/>
                </a:lnTo>
                <a:lnTo>
                  <a:pt x="1288" y="2501"/>
                </a:lnTo>
                <a:lnTo>
                  <a:pt x="1309" y="2498"/>
                </a:lnTo>
                <a:lnTo>
                  <a:pt x="1330" y="2492"/>
                </a:lnTo>
                <a:lnTo>
                  <a:pt x="1351" y="2486"/>
                </a:lnTo>
                <a:lnTo>
                  <a:pt x="1370" y="2476"/>
                </a:lnTo>
                <a:lnTo>
                  <a:pt x="1389" y="2466"/>
                </a:lnTo>
                <a:lnTo>
                  <a:pt x="1407" y="2452"/>
                </a:lnTo>
                <a:lnTo>
                  <a:pt x="1423" y="2437"/>
                </a:lnTo>
                <a:lnTo>
                  <a:pt x="1446" y="2460"/>
                </a:lnTo>
                <a:close/>
                <a:moveTo>
                  <a:pt x="1267" y="2534"/>
                </a:moveTo>
                <a:lnTo>
                  <a:pt x="1254" y="2534"/>
                </a:lnTo>
                <a:lnTo>
                  <a:pt x="1242" y="2533"/>
                </a:lnTo>
                <a:lnTo>
                  <a:pt x="1230" y="2532"/>
                </a:lnTo>
                <a:lnTo>
                  <a:pt x="1218" y="2529"/>
                </a:lnTo>
                <a:lnTo>
                  <a:pt x="1207" y="2527"/>
                </a:lnTo>
                <a:lnTo>
                  <a:pt x="1194" y="2524"/>
                </a:lnTo>
                <a:lnTo>
                  <a:pt x="1182" y="2520"/>
                </a:lnTo>
                <a:lnTo>
                  <a:pt x="1171" y="2516"/>
                </a:lnTo>
                <a:lnTo>
                  <a:pt x="1159" y="2511"/>
                </a:lnTo>
                <a:lnTo>
                  <a:pt x="1149" y="2505"/>
                </a:lnTo>
                <a:lnTo>
                  <a:pt x="1137" y="2499"/>
                </a:lnTo>
                <a:lnTo>
                  <a:pt x="1127" y="2492"/>
                </a:lnTo>
                <a:lnTo>
                  <a:pt x="1117" y="2486"/>
                </a:lnTo>
                <a:lnTo>
                  <a:pt x="1106" y="2477"/>
                </a:lnTo>
                <a:lnTo>
                  <a:pt x="1097" y="2469"/>
                </a:lnTo>
                <a:lnTo>
                  <a:pt x="1087" y="2460"/>
                </a:lnTo>
                <a:lnTo>
                  <a:pt x="1110" y="2437"/>
                </a:lnTo>
                <a:lnTo>
                  <a:pt x="1126" y="2452"/>
                </a:lnTo>
                <a:lnTo>
                  <a:pt x="1144" y="2466"/>
                </a:lnTo>
                <a:lnTo>
                  <a:pt x="1163" y="2476"/>
                </a:lnTo>
                <a:lnTo>
                  <a:pt x="1182" y="2486"/>
                </a:lnTo>
                <a:lnTo>
                  <a:pt x="1203" y="2492"/>
                </a:lnTo>
                <a:lnTo>
                  <a:pt x="1224" y="2498"/>
                </a:lnTo>
                <a:lnTo>
                  <a:pt x="1246" y="2501"/>
                </a:lnTo>
                <a:lnTo>
                  <a:pt x="1267" y="2502"/>
                </a:lnTo>
                <a:lnTo>
                  <a:pt x="1267" y="2534"/>
                </a:lnTo>
                <a:close/>
                <a:moveTo>
                  <a:pt x="1087" y="2460"/>
                </a:moveTo>
                <a:lnTo>
                  <a:pt x="1087" y="2460"/>
                </a:lnTo>
                <a:lnTo>
                  <a:pt x="1098" y="2449"/>
                </a:lnTo>
                <a:lnTo>
                  <a:pt x="1087" y="2460"/>
                </a:lnTo>
                <a:close/>
                <a:moveTo>
                  <a:pt x="1087" y="2460"/>
                </a:moveTo>
                <a:lnTo>
                  <a:pt x="1087" y="2460"/>
                </a:lnTo>
                <a:lnTo>
                  <a:pt x="1110" y="2437"/>
                </a:lnTo>
                <a:lnTo>
                  <a:pt x="1110" y="2437"/>
                </a:lnTo>
                <a:lnTo>
                  <a:pt x="1087" y="2460"/>
                </a:lnTo>
                <a:close/>
                <a:moveTo>
                  <a:pt x="1087" y="2460"/>
                </a:moveTo>
                <a:lnTo>
                  <a:pt x="74" y="1446"/>
                </a:lnTo>
                <a:lnTo>
                  <a:pt x="97" y="1424"/>
                </a:lnTo>
                <a:lnTo>
                  <a:pt x="1110" y="2437"/>
                </a:lnTo>
                <a:lnTo>
                  <a:pt x="1087" y="2460"/>
                </a:lnTo>
                <a:close/>
                <a:moveTo>
                  <a:pt x="74" y="1446"/>
                </a:moveTo>
                <a:lnTo>
                  <a:pt x="74" y="1446"/>
                </a:lnTo>
                <a:lnTo>
                  <a:pt x="96" y="1424"/>
                </a:lnTo>
                <a:lnTo>
                  <a:pt x="97" y="1424"/>
                </a:lnTo>
                <a:lnTo>
                  <a:pt x="74" y="1446"/>
                </a:lnTo>
                <a:close/>
                <a:moveTo>
                  <a:pt x="74" y="1446"/>
                </a:moveTo>
                <a:lnTo>
                  <a:pt x="65" y="1437"/>
                </a:lnTo>
                <a:lnTo>
                  <a:pt x="57" y="1428"/>
                </a:lnTo>
                <a:lnTo>
                  <a:pt x="49" y="1418"/>
                </a:lnTo>
                <a:lnTo>
                  <a:pt x="42" y="1407"/>
                </a:lnTo>
                <a:lnTo>
                  <a:pt x="35" y="1397"/>
                </a:lnTo>
                <a:lnTo>
                  <a:pt x="29" y="1385"/>
                </a:lnTo>
                <a:lnTo>
                  <a:pt x="23" y="1374"/>
                </a:lnTo>
                <a:lnTo>
                  <a:pt x="19" y="1363"/>
                </a:lnTo>
                <a:lnTo>
                  <a:pt x="14" y="1352"/>
                </a:lnTo>
                <a:lnTo>
                  <a:pt x="11" y="1339"/>
                </a:lnTo>
                <a:lnTo>
                  <a:pt x="7" y="1328"/>
                </a:lnTo>
                <a:lnTo>
                  <a:pt x="5" y="1316"/>
                </a:lnTo>
                <a:lnTo>
                  <a:pt x="3" y="1304"/>
                </a:lnTo>
                <a:lnTo>
                  <a:pt x="1" y="1292"/>
                </a:lnTo>
                <a:lnTo>
                  <a:pt x="0" y="1279"/>
                </a:lnTo>
                <a:lnTo>
                  <a:pt x="0" y="1268"/>
                </a:lnTo>
                <a:lnTo>
                  <a:pt x="31" y="1268"/>
                </a:lnTo>
                <a:lnTo>
                  <a:pt x="33" y="1289"/>
                </a:lnTo>
                <a:lnTo>
                  <a:pt x="36" y="1309"/>
                </a:lnTo>
                <a:lnTo>
                  <a:pt x="41" y="1331"/>
                </a:lnTo>
                <a:lnTo>
                  <a:pt x="48" y="1351"/>
                </a:lnTo>
                <a:lnTo>
                  <a:pt x="57" y="1370"/>
                </a:lnTo>
                <a:lnTo>
                  <a:pt x="68" y="1390"/>
                </a:lnTo>
                <a:lnTo>
                  <a:pt x="81" y="1407"/>
                </a:lnTo>
                <a:lnTo>
                  <a:pt x="96" y="1424"/>
                </a:lnTo>
                <a:lnTo>
                  <a:pt x="74" y="1446"/>
                </a:lnTo>
                <a:close/>
                <a:moveTo>
                  <a:pt x="0" y="1268"/>
                </a:moveTo>
                <a:lnTo>
                  <a:pt x="0" y="1255"/>
                </a:lnTo>
                <a:lnTo>
                  <a:pt x="1" y="1244"/>
                </a:lnTo>
                <a:lnTo>
                  <a:pt x="3" y="1231"/>
                </a:lnTo>
                <a:lnTo>
                  <a:pt x="5" y="1219"/>
                </a:lnTo>
                <a:lnTo>
                  <a:pt x="7" y="1207"/>
                </a:lnTo>
                <a:lnTo>
                  <a:pt x="11" y="1195"/>
                </a:lnTo>
                <a:lnTo>
                  <a:pt x="14" y="1184"/>
                </a:lnTo>
                <a:lnTo>
                  <a:pt x="19" y="1172"/>
                </a:lnTo>
                <a:lnTo>
                  <a:pt x="23" y="1161"/>
                </a:lnTo>
                <a:lnTo>
                  <a:pt x="29" y="1149"/>
                </a:lnTo>
                <a:lnTo>
                  <a:pt x="35" y="1139"/>
                </a:lnTo>
                <a:lnTo>
                  <a:pt x="42" y="1127"/>
                </a:lnTo>
                <a:lnTo>
                  <a:pt x="49" y="1117"/>
                </a:lnTo>
                <a:lnTo>
                  <a:pt x="57" y="1108"/>
                </a:lnTo>
                <a:lnTo>
                  <a:pt x="65" y="1097"/>
                </a:lnTo>
                <a:lnTo>
                  <a:pt x="74" y="1088"/>
                </a:lnTo>
                <a:lnTo>
                  <a:pt x="96" y="1110"/>
                </a:lnTo>
                <a:lnTo>
                  <a:pt x="81" y="1127"/>
                </a:lnTo>
                <a:lnTo>
                  <a:pt x="68" y="1146"/>
                </a:lnTo>
                <a:lnTo>
                  <a:pt x="57" y="1164"/>
                </a:lnTo>
                <a:lnTo>
                  <a:pt x="48" y="1184"/>
                </a:lnTo>
                <a:lnTo>
                  <a:pt x="41" y="1204"/>
                </a:lnTo>
                <a:lnTo>
                  <a:pt x="36" y="1225"/>
                </a:lnTo>
                <a:lnTo>
                  <a:pt x="33" y="1246"/>
                </a:lnTo>
                <a:lnTo>
                  <a:pt x="31" y="1268"/>
                </a:lnTo>
                <a:lnTo>
                  <a:pt x="0" y="1268"/>
                </a:lnTo>
                <a:close/>
                <a:moveTo>
                  <a:pt x="74" y="1088"/>
                </a:moveTo>
                <a:lnTo>
                  <a:pt x="74" y="1088"/>
                </a:lnTo>
                <a:lnTo>
                  <a:pt x="86" y="1100"/>
                </a:lnTo>
                <a:lnTo>
                  <a:pt x="74" y="1088"/>
                </a:lnTo>
                <a:close/>
                <a:moveTo>
                  <a:pt x="74" y="1088"/>
                </a:moveTo>
                <a:lnTo>
                  <a:pt x="74" y="1088"/>
                </a:lnTo>
                <a:lnTo>
                  <a:pt x="97" y="1110"/>
                </a:lnTo>
                <a:lnTo>
                  <a:pt x="96" y="1111"/>
                </a:lnTo>
                <a:lnTo>
                  <a:pt x="74" y="1088"/>
                </a:lnTo>
                <a:close/>
              </a:path>
            </a:pathLst>
          </a:custGeom>
          <a:solidFill>
            <a:srgbClr val="B3A3C8"/>
          </a:solidFill>
          <a:ln>
            <a:noFill/>
          </a:ln>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sp>
        <p:nvSpPr>
          <p:cNvPr id="78" name="Freeform 54">
            <a:extLst>
              <a:ext uri="{FF2B5EF4-FFF2-40B4-BE49-F238E27FC236}">
                <a16:creationId xmlns:a16="http://schemas.microsoft.com/office/drawing/2014/main" id="{AE2AAD7B-9E1C-4200-B11C-88947BBA6B85}"/>
              </a:ext>
            </a:extLst>
          </p:cNvPr>
          <p:cNvSpPr>
            <a:spLocks noEditPoints="1"/>
          </p:cNvSpPr>
          <p:nvPr/>
        </p:nvSpPr>
        <p:spPr bwMode="auto">
          <a:xfrm>
            <a:off x="4757062" y="2207394"/>
            <a:ext cx="1273357" cy="1240544"/>
          </a:xfrm>
          <a:custGeom>
            <a:avLst/>
            <a:gdLst>
              <a:gd name="T0" fmla="*/ 75 w 2534"/>
              <a:gd name="T1" fmla="*/ 1088 h 2534"/>
              <a:gd name="T2" fmla="*/ 1088 w 2534"/>
              <a:gd name="T3" fmla="*/ 75 h 2534"/>
              <a:gd name="T4" fmla="*/ 1088 w 2534"/>
              <a:gd name="T5" fmla="*/ 74 h 2534"/>
              <a:gd name="T6" fmla="*/ 1139 w 2534"/>
              <a:gd name="T7" fmla="*/ 36 h 2534"/>
              <a:gd name="T8" fmla="*/ 1195 w 2534"/>
              <a:gd name="T9" fmla="*/ 11 h 2534"/>
              <a:gd name="T10" fmla="*/ 1255 w 2534"/>
              <a:gd name="T11" fmla="*/ 0 h 2534"/>
              <a:gd name="T12" fmla="*/ 1204 w 2534"/>
              <a:gd name="T13" fmla="*/ 42 h 2534"/>
              <a:gd name="T14" fmla="*/ 1111 w 2534"/>
              <a:gd name="T15" fmla="*/ 97 h 2534"/>
              <a:gd name="T16" fmla="*/ 1305 w 2534"/>
              <a:gd name="T17" fmla="*/ 4 h 2534"/>
              <a:gd name="T18" fmla="*/ 1363 w 2534"/>
              <a:gd name="T19" fmla="*/ 19 h 2534"/>
              <a:gd name="T20" fmla="*/ 1417 w 2534"/>
              <a:gd name="T21" fmla="*/ 50 h 2534"/>
              <a:gd name="T22" fmla="*/ 1407 w 2534"/>
              <a:gd name="T23" fmla="*/ 82 h 2534"/>
              <a:gd name="T24" fmla="*/ 1310 w 2534"/>
              <a:gd name="T25" fmla="*/ 36 h 2534"/>
              <a:gd name="T26" fmla="*/ 1447 w 2534"/>
              <a:gd name="T27" fmla="*/ 74 h 2534"/>
              <a:gd name="T28" fmla="*/ 1424 w 2534"/>
              <a:gd name="T29" fmla="*/ 97 h 2534"/>
              <a:gd name="T30" fmla="*/ 2437 w 2534"/>
              <a:gd name="T31" fmla="*/ 1110 h 2534"/>
              <a:gd name="T32" fmla="*/ 2437 w 2534"/>
              <a:gd name="T33" fmla="*/ 1111 h 2534"/>
              <a:gd name="T34" fmla="*/ 2449 w 2534"/>
              <a:gd name="T35" fmla="*/ 1100 h 2534"/>
              <a:gd name="T36" fmla="*/ 2488 w 2534"/>
              <a:gd name="T37" fmla="*/ 1121 h 2534"/>
              <a:gd name="T38" fmla="*/ 2446 w 2534"/>
              <a:gd name="T39" fmla="*/ 1119 h 2534"/>
              <a:gd name="T40" fmla="*/ 2510 w 2534"/>
              <a:gd name="T41" fmla="*/ 1157 h 2534"/>
              <a:gd name="T42" fmla="*/ 2481 w 2534"/>
              <a:gd name="T43" fmla="*/ 1171 h 2534"/>
              <a:gd name="T44" fmla="*/ 2525 w 2534"/>
              <a:gd name="T45" fmla="*/ 1200 h 2534"/>
              <a:gd name="T46" fmla="*/ 2534 w 2534"/>
              <a:gd name="T47" fmla="*/ 1287 h 2534"/>
              <a:gd name="T48" fmla="*/ 2512 w 2534"/>
              <a:gd name="T49" fmla="*/ 1373 h 2534"/>
              <a:gd name="T50" fmla="*/ 2460 w 2534"/>
              <a:gd name="T51" fmla="*/ 1446 h 2534"/>
              <a:gd name="T52" fmla="*/ 2476 w 2534"/>
              <a:gd name="T53" fmla="*/ 1373 h 2534"/>
              <a:gd name="T54" fmla="*/ 2500 w 2534"/>
              <a:gd name="T55" fmla="*/ 1300 h 2534"/>
              <a:gd name="T56" fmla="*/ 2498 w 2534"/>
              <a:gd name="T57" fmla="*/ 1223 h 2534"/>
              <a:gd name="T58" fmla="*/ 1447 w 2534"/>
              <a:gd name="T59" fmla="*/ 2460 h 2534"/>
              <a:gd name="T60" fmla="*/ 1447 w 2534"/>
              <a:gd name="T61" fmla="*/ 2460 h 2534"/>
              <a:gd name="T62" fmla="*/ 1447 w 2534"/>
              <a:gd name="T63" fmla="*/ 2460 h 2534"/>
              <a:gd name="T64" fmla="*/ 1428 w 2534"/>
              <a:gd name="T65" fmla="*/ 2477 h 2534"/>
              <a:gd name="T66" fmla="*/ 1375 w 2534"/>
              <a:gd name="T67" fmla="*/ 2511 h 2534"/>
              <a:gd name="T68" fmla="*/ 1316 w 2534"/>
              <a:gd name="T69" fmla="*/ 2529 h 2534"/>
              <a:gd name="T70" fmla="*/ 1268 w 2534"/>
              <a:gd name="T71" fmla="*/ 2502 h 2534"/>
              <a:gd name="T72" fmla="*/ 1371 w 2534"/>
              <a:gd name="T73" fmla="*/ 2476 h 2534"/>
              <a:gd name="T74" fmla="*/ 1268 w 2534"/>
              <a:gd name="T75" fmla="*/ 2534 h 2534"/>
              <a:gd name="T76" fmla="*/ 1207 w 2534"/>
              <a:gd name="T77" fmla="*/ 2527 h 2534"/>
              <a:gd name="T78" fmla="*/ 1149 w 2534"/>
              <a:gd name="T79" fmla="*/ 2505 h 2534"/>
              <a:gd name="T80" fmla="*/ 1097 w 2534"/>
              <a:gd name="T81" fmla="*/ 2469 h 2534"/>
              <a:gd name="T82" fmla="*/ 1164 w 2534"/>
              <a:gd name="T83" fmla="*/ 2476 h 2534"/>
              <a:gd name="T84" fmla="*/ 1268 w 2534"/>
              <a:gd name="T85" fmla="*/ 2502 h 2534"/>
              <a:gd name="T86" fmla="*/ 1088 w 2534"/>
              <a:gd name="T87" fmla="*/ 2460 h 2534"/>
              <a:gd name="T88" fmla="*/ 1088 w 2534"/>
              <a:gd name="T89" fmla="*/ 2460 h 2534"/>
              <a:gd name="T90" fmla="*/ 1088 w 2534"/>
              <a:gd name="T91" fmla="*/ 2460 h 2534"/>
              <a:gd name="T92" fmla="*/ 75 w 2534"/>
              <a:gd name="T93" fmla="*/ 1446 h 2534"/>
              <a:gd name="T94" fmla="*/ 43 w 2534"/>
              <a:gd name="T95" fmla="*/ 1407 h 2534"/>
              <a:gd name="T96" fmla="*/ 15 w 2534"/>
              <a:gd name="T97" fmla="*/ 1352 h 2534"/>
              <a:gd name="T98" fmla="*/ 2 w 2534"/>
              <a:gd name="T99" fmla="*/ 1292 h 2534"/>
              <a:gd name="T100" fmla="*/ 37 w 2534"/>
              <a:gd name="T101" fmla="*/ 1309 h 2534"/>
              <a:gd name="T102" fmla="*/ 82 w 2534"/>
              <a:gd name="T103" fmla="*/ 1407 h 2534"/>
              <a:gd name="T104" fmla="*/ 2 w 2534"/>
              <a:gd name="T105" fmla="*/ 1244 h 2534"/>
              <a:gd name="T106" fmla="*/ 15 w 2534"/>
              <a:gd name="T107" fmla="*/ 1184 h 2534"/>
              <a:gd name="T108" fmla="*/ 43 w 2534"/>
              <a:gd name="T109" fmla="*/ 1127 h 2534"/>
              <a:gd name="T110" fmla="*/ 97 w 2534"/>
              <a:gd name="T111" fmla="*/ 1110 h 2534"/>
              <a:gd name="T112" fmla="*/ 42 w 2534"/>
              <a:gd name="T113" fmla="*/ 1204 h 2534"/>
              <a:gd name="T114" fmla="*/ 75 w 2534"/>
              <a:gd name="T115" fmla="*/ 1088 h 2534"/>
              <a:gd name="T116" fmla="*/ 75 w 2534"/>
              <a:gd name="T117" fmla="*/ 1088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4" h="2534">
                <a:moveTo>
                  <a:pt x="75" y="1088"/>
                </a:moveTo>
                <a:lnTo>
                  <a:pt x="1088" y="75"/>
                </a:lnTo>
                <a:lnTo>
                  <a:pt x="1111" y="97"/>
                </a:lnTo>
                <a:lnTo>
                  <a:pt x="97" y="1110"/>
                </a:lnTo>
                <a:lnTo>
                  <a:pt x="75" y="1088"/>
                </a:lnTo>
                <a:close/>
                <a:moveTo>
                  <a:pt x="1088" y="75"/>
                </a:moveTo>
                <a:lnTo>
                  <a:pt x="1088" y="74"/>
                </a:lnTo>
                <a:lnTo>
                  <a:pt x="1111" y="97"/>
                </a:lnTo>
                <a:lnTo>
                  <a:pt x="1111" y="97"/>
                </a:lnTo>
                <a:lnTo>
                  <a:pt x="1088" y="75"/>
                </a:lnTo>
                <a:close/>
                <a:moveTo>
                  <a:pt x="1088" y="74"/>
                </a:moveTo>
                <a:lnTo>
                  <a:pt x="1088" y="74"/>
                </a:lnTo>
                <a:lnTo>
                  <a:pt x="1100" y="86"/>
                </a:lnTo>
                <a:lnTo>
                  <a:pt x="1088" y="74"/>
                </a:lnTo>
                <a:close/>
                <a:moveTo>
                  <a:pt x="1088" y="74"/>
                </a:moveTo>
                <a:lnTo>
                  <a:pt x="1097" y="66"/>
                </a:lnTo>
                <a:lnTo>
                  <a:pt x="1108" y="57"/>
                </a:lnTo>
                <a:lnTo>
                  <a:pt x="1118" y="50"/>
                </a:lnTo>
                <a:lnTo>
                  <a:pt x="1128" y="42"/>
                </a:lnTo>
                <a:lnTo>
                  <a:pt x="1139" y="36"/>
                </a:lnTo>
                <a:lnTo>
                  <a:pt x="1149" y="29"/>
                </a:lnTo>
                <a:lnTo>
                  <a:pt x="1161" y="25"/>
                </a:lnTo>
                <a:lnTo>
                  <a:pt x="1172" y="19"/>
                </a:lnTo>
                <a:lnTo>
                  <a:pt x="1184" y="15"/>
                </a:lnTo>
                <a:lnTo>
                  <a:pt x="1195" y="11"/>
                </a:lnTo>
                <a:lnTo>
                  <a:pt x="1207" y="9"/>
                </a:lnTo>
                <a:lnTo>
                  <a:pt x="1219" y="5"/>
                </a:lnTo>
                <a:lnTo>
                  <a:pt x="1231" y="4"/>
                </a:lnTo>
                <a:lnTo>
                  <a:pt x="1244" y="2"/>
                </a:lnTo>
                <a:lnTo>
                  <a:pt x="1255" y="0"/>
                </a:lnTo>
                <a:lnTo>
                  <a:pt x="1268" y="0"/>
                </a:lnTo>
                <a:lnTo>
                  <a:pt x="1268" y="33"/>
                </a:lnTo>
                <a:lnTo>
                  <a:pt x="1246" y="34"/>
                </a:lnTo>
                <a:lnTo>
                  <a:pt x="1225" y="37"/>
                </a:lnTo>
                <a:lnTo>
                  <a:pt x="1204" y="42"/>
                </a:lnTo>
                <a:lnTo>
                  <a:pt x="1184" y="49"/>
                </a:lnTo>
                <a:lnTo>
                  <a:pt x="1164" y="58"/>
                </a:lnTo>
                <a:lnTo>
                  <a:pt x="1146" y="70"/>
                </a:lnTo>
                <a:lnTo>
                  <a:pt x="1127" y="82"/>
                </a:lnTo>
                <a:lnTo>
                  <a:pt x="1111" y="97"/>
                </a:lnTo>
                <a:lnTo>
                  <a:pt x="1088" y="74"/>
                </a:lnTo>
                <a:close/>
                <a:moveTo>
                  <a:pt x="1268" y="0"/>
                </a:moveTo>
                <a:lnTo>
                  <a:pt x="1279" y="2"/>
                </a:lnTo>
                <a:lnTo>
                  <a:pt x="1292" y="2"/>
                </a:lnTo>
                <a:lnTo>
                  <a:pt x="1305" y="4"/>
                </a:lnTo>
                <a:lnTo>
                  <a:pt x="1316" y="5"/>
                </a:lnTo>
                <a:lnTo>
                  <a:pt x="1328" y="9"/>
                </a:lnTo>
                <a:lnTo>
                  <a:pt x="1340" y="11"/>
                </a:lnTo>
                <a:lnTo>
                  <a:pt x="1352" y="15"/>
                </a:lnTo>
                <a:lnTo>
                  <a:pt x="1363" y="19"/>
                </a:lnTo>
                <a:lnTo>
                  <a:pt x="1375" y="25"/>
                </a:lnTo>
                <a:lnTo>
                  <a:pt x="1385" y="29"/>
                </a:lnTo>
                <a:lnTo>
                  <a:pt x="1397" y="36"/>
                </a:lnTo>
                <a:lnTo>
                  <a:pt x="1407" y="42"/>
                </a:lnTo>
                <a:lnTo>
                  <a:pt x="1417" y="50"/>
                </a:lnTo>
                <a:lnTo>
                  <a:pt x="1428" y="57"/>
                </a:lnTo>
                <a:lnTo>
                  <a:pt x="1437" y="66"/>
                </a:lnTo>
                <a:lnTo>
                  <a:pt x="1447" y="74"/>
                </a:lnTo>
                <a:lnTo>
                  <a:pt x="1424" y="97"/>
                </a:lnTo>
                <a:lnTo>
                  <a:pt x="1407" y="82"/>
                </a:lnTo>
                <a:lnTo>
                  <a:pt x="1390" y="70"/>
                </a:lnTo>
                <a:lnTo>
                  <a:pt x="1371" y="58"/>
                </a:lnTo>
                <a:lnTo>
                  <a:pt x="1351" y="49"/>
                </a:lnTo>
                <a:lnTo>
                  <a:pt x="1331" y="42"/>
                </a:lnTo>
                <a:lnTo>
                  <a:pt x="1310" y="36"/>
                </a:lnTo>
                <a:lnTo>
                  <a:pt x="1288" y="34"/>
                </a:lnTo>
                <a:lnTo>
                  <a:pt x="1268" y="33"/>
                </a:lnTo>
                <a:lnTo>
                  <a:pt x="1268" y="0"/>
                </a:lnTo>
                <a:close/>
                <a:moveTo>
                  <a:pt x="1447" y="74"/>
                </a:moveTo>
                <a:lnTo>
                  <a:pt x="1447" y="74"/>
                </a:lnTo>
                <a:lnTo>
                  <a:pt x="1436" y="86"/>
                </a:lnTo>
                <a:lnTo>
                  <a:pt x="1447" y="74"/>
                </a:lnTo>
                <a:close/>
                <a:moveTo>
                  <a:pt x="1447" y="74"/>
                </a:moveTo>
                <a:lnTo>
                  <a:pt x="1447" y="75"/>
                </a:lnTo>
                <a:lnTo>
                  <a:pt x="1424" y="97"/>
                </a:lnTo>
                <a:lnTo>
                  <a:pt x="1424" y="97"/>
                </a:lnTo>
                <a:lnTo>
                  <a:pt x="1447" y="74"/>
                </a:lnTo>
                <a:close/>
                <a:moveTo>
                  <a:pt x="1447" y="75"/>
                </a:moveTo>
                <a:lnTo>
                  <a:pt x="2460" y="1088"/>
                </a:lnTo>
                <a:lnTo>
                  <a:pt x="2437" y="1110"/>
                </a:lnTo>
                <a:lnTo>
                  <a:pt x="1424" y="97"/>
                </a:lnTo>
                <a:lnTo>
                  <a:pt x="1447" y="75"/>
                </a:lnTo>
                <a:close/>
                <a:moveTo>
                  <a:pt x="2460" y="1088"/>
                </a:moveTo>
                <a:lnTo>
                  <a:pt x="2460" y="1088"/>
                </a:lnTo>
                <a:lnTo>
                  <a:pt x="2437" y="1111"/>
                </a:lnTo>
                <a:lnTo>
                  <a:pt x="2437" y="1110"/>
                </a:lnTo>
                <a:lnTo>
                  <a:pt x="2460" y="1088"/>
                </a:lnTo>
                <a:close/>
                <a:moveTo>
                  <a:pt x="2460" y="1088"/>
                </a:moveTo>
                <a:lnTo>
                  <a:pt x="2460" y="1088"/>
                </a:lnTo>
                <a:lnTo>
                  <a:pt x="2449" y="1100"/>
                </a:lnTo>
                <a:lnTo>
                  <a:pt x="2460" y="1088"/>
                </a:lnTo>
                <a:close/>
                <a:moveTo>
                  <a:pt x="2460" y="1088"/>
                </a:moveTo>
                <a:lnTo>
                  <a:pt x="2471" y="1098"/>
                </a:lnTo>
                <a:lnTo>
                  <a:pt x="2480" y="1110"/>
                </a:lnTo>
                <a:lnTo>
                  <a:pt x="2488" y="1121"/>
                </a:lnTo>
                <a:lnTo>
                  <a:pt x="2496" y="1133"/>
                </a:lnTo>
                <a:lnTo>
                  <a:pt x="2468" y="1149"/>
                </a:lnTo>
                <a:lnTo>
                  <a:pt x="2462" y="1140"/>
                </a:lnTo>
                <a:lnTo>
                  <a:pt x="2454" y="1130"/>
                </a:lnTo>
                <a:lnTo>
                  <a:pt x="2446" y="1119"/>
                </a:lnTo>
                <a:lnTo>
                  <a:pt x="2437" y="1110"/>
                </a:lnTo>
                <a:lnTo>
                  <a:pt x="2460" y="1088"/>
                </a:lnTo>
                <a:close/>
                <a:moveTo>
                  <a:pt x="2496" y="1133"/>
                </a:moveTo>
                <a:lnTo>
                  <a:pt x="2503" y="1145"/>
                </a:lnTo>
                <a:lnTo>
                  <a:pt x="2510" y="1157"/>
                </a:lnTo>
                <a:lnTo>
                  <a:pt x="2515" y="1170"/>
                </a:lnTo>
                <a:lnTo>
                  <a:pt x="2520" y="1183"/>
                </a:lnTo>
                <a:lnTo>
                  <a:pt x="2490" y="1193"/>
                </a:lnTo>
                <a:lnTo>
                  <a:pt x="2486" y="1183"/>
                </a:lnTo>
                <a:lnTo>
                  <a:pt x="2481" y="1171"/>
                </a:lnTo>
                <a:lnTo>
                  <a:pt x="2475" y="1161"/>
                </a:lnTo>
                <a:lnTo>
                  <a:pt x="2468" y="1149"/>
                </a:lnTo>
                <a:lnTo>
                  <a:pt x="2496" y="1133"/>
                </a:lnTo>
                <a:close/>
                <a:moveTo>
                  <a:pt x="2520" y="1183"/>
                </a:moveTo>
                <a:lnTo>
                  <a:pt x="2525" y="1200"/>
                </a:lnTo>
                <a:lnTo>
                  <a:pt x="2529" y="1217"/>
                </a:lnTo>
                <a:lnTo>
                  <a:pt x="2532" y="1234"/>
                </a:lnTo>
                <a:lnTo>
                  <a:pt x="2534" y="1252"/>
                </a:lnTo>
                <a:lnTo>
                  <a:pt x="2534" y="1269"/>
                </a:lnTo>
                <a:lnTo>
                  <a:pt x="2534" y="1287"/>
                </a:lnTo>
                <a:lnTo>
                  <a:pt x="2532" y="1305"/>
                </a:lnTo>
                <a:lnTo>
                  <a:pt x="2528" y="1322"/>
                </a:lnTo>
                <a:lnTo>
                  <a:pt x="2524" y="1339"/>
                </a:lnTo>
                <a:lnTo>
                  <a:pt x="2519" y="1355"/>
                </a:lnTo>
                <a:lnTo>
                  <a:pt x="2512" y="1373"/>
                </a:lnTo>
                <a:lnTo>
                  <a:pt x="2504" y="1389"/>
                </a:lnTo>
                <a:lnTo>
                  <a:pt x="2495" y="1404"/>
                </a:lnTo>
                <a:lnTo>
                  <a:pt x="2484" y="1419"/>
                </a:lnTo>
                <a:lnTo>
                  <a:pt x="2473" y="1434"/>
                </a:lnTo>
                <a:lnTo>
                  <a:pt x="2460" y="1446"/>
                </a:lnTo>
                <a:lnTo>
                  <a:pt x="2437" y="1424"/>
                </a:lnTo>
                <a:lnTo>
                  <a:pt x="2449" y="1412"/>
                </a:lnTo>
                <a:lnTo>
                  <a:pt x="2459" y="1399"/>
                </a:lnTo>
                <a:lnTo>
                  <a:pt x="2468" y="1386"/>
                </a:lnTo>
                <a:lnTo>
                  <a:pt x="2476" y="1373"/>
                </a:lnTo>
                <a:lnTo>
                  <a:pt x="2483" y="1359"/>
                </a:lnTo>
                <a:lnTo>
                  <a:pt x="2489" y="1345"/>
                </a:lnTo>
                <a:lnTo>
                  <a:pt x="2494" y="1330"/>
                </a:lnTo>
                <a:lnTo>
                  <a:pt x="2497" y="1315"/>
                </a:lnTo>
                <a:lnTo>
                  <a:pt x="2500" y="1300"/>
                </a:lnTo>
                <a:lnTo>
                  <a:pt x="2502" y="1284"/>
                </a:lnTo>
                <a:lnTo>
                  <a:pt x="2503" y="1269"/>
                </a:lnTo>
                <a:lnTo>
                  <a:pt x="2502" y="1254"/>
                </a:lnTo>
                <a:lnTo>
                  <a:pt x="2500" y="1238"/>
                </a:lnTo>
                <a:lnTo>
                  <a:pt x="2498" y="1223"/>
                </a:lnTo>
                <a:lnTo>
                  <a:pt x="2495" y="1208"/>
                </a:lnTo>
                <a:lnTo>
                  <a:pt x="2490" y="1193"/>
                </a:lnTo>
                <a:lnTo>
                  <a:pt x="2520" y="1183"/>
                </a:lnTo>
                <a:close/>
                <a:moveTo>
                  <a:pt x="2460" y="1446"/>
                </a:moveTo>
                <a:lnTo>
                  <a:pt x="1447" y="2460"/>
                </a:lnTo>
                <a:lnTo>
                  <a:pt x="1424" y="2437"/>
                </a:lnTo>
                <a:lnTo>
                  <a:pt x="2437" y="1424"/>
                </a:lnTo>
                <a:lnTo>
                  <a:pt x="2460" y="1446"/>
                </a:lnTo>
                <a:close/>
                <a:moveTo>
                  <a:pt x="1447" y="2460"/>
                </a:moveTo>
                <a:lnTo>
                  <a:pt x="1447" y="2460"/>
                </a:lnTo>
                <a:lnTo>
                  <a:pt x="1424" y="2437"/>
                </a:lnTo>
                <a:lnTo>
                  <a:pt x="1424" y="2437"/>
                </a:lnTo>
                <a:lnTo>
                  <a:pt x="1447" y="2460"/>
                </a:lnTo>
                <a:close/>
                <a:moveTo>
                  <a:pt x="1447" y="2460"/>
                </a:moveTo>
                <a:lnTo>
                  <a:pt x="1447" y="2460"/>
                </a:lnTo>
                <a:lnTo>
                  <a:pt x="1436" y="2449"/>
                </a:lnTo>
                <a:lnTo>
                  <a:pt x="1447" y="2460"/>
                </a:lnTo>
                <a:close/>
                <a:moveTo>
                  <a:pt x="1447" y="2460"/>
                </a:moveTo>
                <a:lnTo>
                  <a:pt x="1437" y="2469"/>
                </a:lnTo>
                <a:lnTo>
                  <a:pt x="1428" y="2477"/>
                </a:lnTo>
                <a:lnTo>
                  <a:pt x="1417" y="2486"/>
                </a:lnTo>
                <a:lnTo>
                  <a:pt x="1407" y="2492"/>
                </a:lnTo>
                <a:lnTo>
                  <a:pt x="1397" y="2499"/>
                </a:lnTo>
                <a:lnTo>
                  <a:pt x="1385" y="2505"/>
                </a:lnTo>
                <a:lnTo>
                  <a:pt x="1375" y="2511"/>
                </a:lnTo>
                <a:lnTo>
                  <a:pt x="1363" y="2516"/>
                </a:lnTo>
                <a:lnTo>
                  <a:pt x="1352" y="2520"/>
                </a:lnTo>
                <a:lnTo>
                  <a:pt x="1340" y="2524"/>
                </a:lnTo>
                <a:lnTo>
                  <a:pt x="1328" y="2527"/>
                </a:lnTo>
                <a:lnTo>
                  <a:pt x="1316" y="2529"/>
                </a:lnTo>
                <a:lnTo>
                  <a:pt x="1305" y="2532"/>
                </a:lnTo>
                <a:lnTo>
                  <a:pt x="1292" y="2533"/>
                </a:lnTo>
                <a:lnTo>
                  <a:pt x="1279" y="2534"/>
                </a:lnTo>
                <a:lnTo>
                  <a:pt x="1268" y="2534"/>
                </a:lnTo>
                <a:lnTo>
                  <a:pt x="1268" y="2502"/>
                </a:lnTo>
                <a:lnTo>
                  <a:pt x="1288" y="2501"/>
                </a:lnTo>
                <a:lnTo>
                  <a:pt x="1310" y="2498"/>
                </a:lnTo>
                <a:lnTo>
                  <a:pt x="1331" y="2492"/>
                </a:lnTo>
                <a:lnTo>
                  <a:pt x="1351" y="2486"/>
                </a:lnTo>
                <a:lnTo>
                  <a:pt x="1371" y="2476"/>
                </a:lnTo>
                <a:lnTo>
                  <a:pt x="1390" y="2466"/>
                </a:lnTo>
                <a:lnTo>
                  <a:pt x="1408" y="2452"/>
                </a:lnTo>
                <a:lnTo>
                  <a:pt x="1424" y="2437"/>
                </a:lnTo>
                <a:lnTo>
                  <a:pt x="1447" y="2460"/>
                </a:lnTo>
                <a:close/>
                <a:moveTo>
                  <a:pt x="1268" y="2534"/>
                </a:moveTo>
                <a:lnTo>
                  <a:pt x="1255" y="2534"/>
                </a:lnTo>
                <a:lnTo>
                  <a:pt x="1244" y="2533"/>
                </a:lnTo>
                <a:lnTo>
                  <a:pt x="1231" y="2532"/>
                </a:lnTo>
                <a:lnTo>
                  <a:pt x="1219" y="2529"/>
                </a:lnTo>
                <a:lnTo>
                  <a:pt x="1207" y="2527"/>
                </a:lnTo>
                <a:lnTo>
                  <a:pt x="1195" y="2524"/>
                </a:lnTo>
                <a:lnTo>
                  <a:pt x="1184" y="2520"/>
                </a:lnTo>
                <a:lnTo>
                  <a:pt x="1172" y="2516"/>
                </a:lnTo>
                <a:lnTo>
                  <a:pt x="1161" y="2511"/>
                </a:lnTo>
                <a:lnTo>
                  <a:pt x="1149" y="2505"/>
                </a:lnTo>
                <a:lnTo>
                  <a:pt x="1139" y="2499"/>
                </a:lnTo>
                <a:lnTo>
                  <a:pt x="1128" y="2492"/>
                </a:lnTo>
                <a:lnTo>
                  <a:pt x="1118" y="2486"/>
                </a:lnTo>
                <a:lnTo>
                  <a:pt x="1108" y="2477"/>
                </a:lnTo>
                <a:lnTo>
                  <a:pt x="1097" y="2469"/>
                </a:lnTo>
                <a:lnTo>
                  <a:pt x="1088" y="2460"/>
                </a:lnTo>
                <a:lnTo>
                  <a:pt x="1111" y="2437"/>
                </a:lnTo>
                <a:lnTo>
                  <a:pt x="1127" y="2452"/>
                </a:lnTo>
                <a:lnTo>
                  <a:pt x="1146" y="2466"/>
                </a:lnTo>
                <a:lnTo>
                  <a:pt x="1164" y="2476"/>
                </a:lnTo>
                <a:lnTo>
                  <a:pt x="1184" y="2486"/>
                </a:lnTo>
                <a:lnTo>
                  <a:pt x="1204" y="2492"/>
                </a:lnTo>
                <a:lnTo>
                  <a:pt x="1225" y="2498"/>
                </a:lnTo>
                <a:lnTo>
                  <a:pt x="1246" y="2501"/>
                </a:lnTo>
                <a:lnTo>
                  <a:pt x="1268" y="2502"/>
                </a:lnTo>
                <a:lnTo>
                  <a:pt x="1268" y="2534"/>
                </a:lnTo>
                <a:close/>
                <a:moveTo>
                  <a:pt x="1088" y="2460"/>
                </a:moveTo>
                <a:lnTo>
                  <a:pt x="1088" y="2460"/>
                </a:lnTo>
                <a:lnTo>
                  <a:pt x="1100" y="2449"/>
                </a:lnTo>
                <a:lnTo>
                  <a:pt x="1088" y="2460"/>
                </a:lnTo>
                <a:close/>
                <a:moveTo>
                  <a:pt x="1088" y="2460"/>
                </a:moveTo>
                <a:lnTo>
                  <a:pt x="1088" y="2460"/>
                </a:lnTo>
                <a:lnTo>
                  <a:pt x="1111" y="2437"/>
                </a:lnTo>
                <a:lnTo>
                  <a:pt x="1111" y="2437"/>
                </a:lnTo>
                <a:lnTo>
                  <a:pt x="1088" y="2460"/>
                </a:lnTo>
                <a:close/>
                <a:moveTo>
                  <a:pt x="1088" y="2460"/>
                </a:moveTo>
                <a:lnTo>
                  <a:pt x="75" y="1446"/>
                </a:lnTo>
                <a:lnTo>
                  <a:pt x="97" y="1424"/>
                </a:lnTo>
                <a:lnTo>
                  <a:pt x="1111" y="2437"/>
                </a:lnTo>
                <a:lnTo>
                  <a:pt x="1088" y="2460"/>
                </a:lnTo>
                <a:close/>
                <a:moveTo>
                  <a:pt x="75" y="1446"/>
                </a:moveTo>
                <a:lnTo>
                  <a:pt x="75" y="1446"/>
                </a:lnTo>
                <a:lnTo>
                  <a:pt x="97" y="1424"/>
                </a:lnTo>
                <a:lnTo>
                  <a:pt x="97" y="1424"/>
                </a:lnTo>
                <a:lnTo>
                  <a:pt x="75" y="1446"/>
                </a:lnTo>
                <a:close/>
                <a:moveTo>
                  <a:pt x="75" y="1446"/>
                </a:moveTo>
                <a:lnTo>
                  <a:pt x="66" y="1437"/>
                </a:lnTo>
                <a:lnTo>
                  <a:pt x="58" y="1428"/>
                </a:lnTo>
                <a:lnTo>
                  <a:pt x="50" y="1418"/>
                </a:lnTo>
                <a:lnTo>
                  <a:pt x="43" y="1407"/>
                </a:lnTo>
                <a:lnTo>
                  <a:pt x="36" y="1397"/>
                </a:lnTo>
                <a:lnTo>
                  <a:pt x="30" y="1385"/>
                </a:lnTo>
                <a:lnTo>
                  <a:pt x="25" y="1374"/>
                </a:lnTo>
                <a:lnTo>
                  <a:pt x="20" y="1363"/>
                </a:lnTo>
                <a:lnTo>
                  <a:pt x="15" y="1352"/>
                </a:lnTo>
                <a:lnTo>
                  <a:pt x="12" y="1339"/>
                </a:lnTo>
                <a:lnTo>
                  <a:pt x="8" y="1328"/>
                </a:lnTo>
                <a:lnTo>
                  <a:pt x="5" y="1316"/>
                </a:lnTo>
                <a:lnTo>
                  <a:pt x="4" y="1304"/>
                </a:lnTo>
                <a:lnTo>
                  <a:pt x="2" y="1292"/>
                </a:lnTo>
                <a:lnTo>
                  <a:pt x="2" y="1279"/>
                </a:lnTo>
                <a:lnTo>
                  <a:pt x="0" y="1268"/>
                </a:lnTo>
                <a:lnTo>
                  <a:pt x="33" y="1268"/>
                </a:lnTo>
                <a:lnTo>
                  <a:pt x="34" y="1289"/>
                </a:lnTo>
                <a:lnTo>
                  <a:pt x="37" y="1309"/>
                </a:lnTo>
                <a:lnTo>
                  <a:pt x="42" y="1331"/>
                </a:lnTo>
                <a:lnTo>
                  <a:pt x="49" y="1351"/>
                </a:lnTo>
                <a:lnTo>
                  <a:pt x="58" y="1370"/>
                </a:lnTo>
                <a:lnTo>
                  <a:pt x="70" y="1390"/>
                </a:lnTo>
                <a:lnTo>
                  <a:pt x="82" y="1407"/>
                </a:lnTo>
                <a:lnTo>
                  <a:pt x="97" y="1424"/>
                </a:lnTo>
                <a:lnTo>
                  <a:pt x="75" y="1446"/>
                </a:lnTo>
                <a:close/>
                <a:moveTo>
                  <a:pt x="0" y="1268"/>
                </a:moveTo>
                <a:lnTo>
                  <a:pt x="2" y="1255"/>
                </a:lnTo>
                <a:lnTo>
                  <a:pt x="2" y="1244"/>
                </a:lnTo>
                <a:lnTo>
                  <a:pt x="4" y="1231"/>
                </a:lnTo>
                <a:lnTo>
                  <a:pt x="5" y="1219"/>
                </a:lnTo>
                <a:lnTo>
                  <a:pt x="8" y="1207"/>
                </a:lnTo>
                <a:lnTo>
                  <a:pt x="12" y="1195"/>
                </a:lnTo>
                <a:lnTo>
                  <a:pt x="15" y="1184"/>
                </a:lnTo>
                <a:lnTo>
                  <a:pt x="20" y="1172"/>
                </a:lnTo>
                <a:lnTo>
                  <a:pt x="25" y="1161"/>
                </a:lnTo>
                <a:lnTo>
                  <a:pt x="30" y="1149"/>
                </a:lnTo>
                <a:lnTo>
                  <a:pt x="36" y="1139"/>
                </a:lnTo>
                <a:lnTo>
                  <a:pt x="43" y="1127"/>
                </a:lnTo>
                <a:lnTo>
                  <a:pt x="50" y="1117"/>
                </a:lnTo>
                <a:lnTo>
                  <a:pt x="58" y="1108"/>
                </a:lnTo>
                <a:lnTo>
                  <a:pt x="66" y="1097"/>
                </a:lnTo>
                <a:lnTo>
                  <a:pt x="75" y="1088"/>
                </a:lnTo>
                <a:lnTo>
                  <a:pt x="97" y="1110"/>
                </a:lnTo>
                <a:lnTo>
                  <a:pt x="82" y="1127"/>
                </a:lnTo>
                <a:lnTo>
                  <a:pt x="70" y="1146"/>
                </a:lnTo>
                <a:lnTo>
                  <a:pt x="58" y="1164"/>
                </a:lnTo>
                <a:lnTo>
                  <a:pt x="49" y="1184"/>
                </a:lnTo>
                <a:lnTo>
                  <a:pt x="42" y="1204"/>
                </a:lnTo>
                <a:lnTo>
                  <a:pt x="37" y="1225"/>
                </a:lnTo>
                <a:lnTo>
                  <a:pt x="34" y="1246"/>
                </a:lnTo>
                <a:lnTo>
                  <a:pt x="33" y="1268"/>
                </a:lnTo>
                <a:lnTo>
                  <a:pt x="0" y="1268"/>
                </a:lnTo>
                <a:close/>
                <a:moveTo>
                  <a:pt x="75" y="1088"/>
                </a:moveTo>
                <a:lnTo>
                  <a:pt x="75" y="1088"/>
                </a:lnTo>
                <a:lnTo>
                  <a:pt x="87" y="1100"/>
                </a:lnTo>
                <a:lnTo>
                  <a:pt x="75" y="1088"/>
                </a:lnTo>
                <a:close/>
                <a:moveTo>
                  <a:pt x="75" y="1088"/>
                </a:moveTo>
                <a:lnTo>
                  <a:pt x="75" y="1088"/>
                </a:lnTo>
                <a:lnTo>
                  <a:pt x="97" y="1110"/>
                </a:lnTo>
                <a:lnTo>
                  <a:pt x="97" y="1111"/>
                </a:lnTo>
                <a:lnTo>
                  <a:pt x="75" y="1088"/>
                </a:lnTo>
                <a:close/>
              </a:path>
            </a:pathLst>
          </a:custGeom>
          <a:solidFill>
            <a:schemeClr val="bg2">
              <a:lumMod val="75000"/>
            </a:schemeClr>
          </a:solidFill>
          <a:ln>
            <a:noFill/>
          </a:ln>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sp>
        <p:nvSpPr>
          <p:cNvPr id="79" name="Freeform 55">
            <a:extLst>
              <a:ext uri="{FF2B5EF4-FFF2-40B4-BE49-F238E27FC236}">
                <a16:creationId xmlns:a16="http://schemas.microsoft.com/office/drawing/2014/main" id="{BF698A5D-E187-4A25-86BB-5CFF84F17DA2}"/>
              </a:ext>
            </a:extLst>
          </p:cNvPr>
          <p:cNvSpPr>
            <a:spLocks noEditPoints="1"/>
          </p:cNvSpPr>
          <p:nvPr/>
        </p:nvSpPr>
        <p:spPr bwMode="auto">
          <a:xfrm>
            <a:off x="6196248" y="2207394"/>
            <a:ext cx="1273357" cy="1240544"/>
          </a:xfrm>
          <a:custGeom>
            <a:avLst/>
            <a:gdLst>
              <a:gd name="T0" fmla="*/ 74 w 2533"/>
              <a:gd name="T1" fmla="*/ 1088 h 2534"/>
              <a:gd name="T2" fmla="*/ 1087 w 2533"/>
              <a:gd name="T3" fmla="*/ 75 h 2534"/>
              <a:gd name="T4" fmla="*/ 1087 w 2533"/>
              <a:gd name="T5" fmla="*/ 74 h 2534"/>
              <a:gd name="T6" fmla="*/ 1138 w 2533"/>
              <a:gd name="T7" fmla="*/ 36 h 2534"/>
              <a:gd name="T8" fmla="*/ 1194 w 2533"/>
              <a:gd name="T9" fmla="*/ 11 h 2534"/>
              <a:gd name="T10" fmla="*/ 1254 w 2533"/>
              <a:gd name="T11" fmla="*/ 0 h 2534"/>
              <a:gd name="T12" fmla="*/ 1204 w 2533"/>
              <a:gd name="T13" fmla="*/ 42 h 2534"/>
              <a:gd name="T14" fmla="*/ 1110 w 2533"/>
              <a:gd name="T15" fmla="*/ 97 h 2534"/>
              <a:gd name="T16" fmla="*/ 1303 w 2533"/>
              <a:gd name="T17" fmla="*/ 4 h 2534"/>
              <a:gd name="T18" fmla="*/ 1363 w 2533"/>
              <a:gd name="T19" fmla="*/ 19 h 2534"/>
              <a:gd name="T20" fmla="*/ 1417 w 2533"/>
              <a:gd name="T21" fmla="*/ 50 h 2534"/>
              <a:gd name="T22" fmla="*/ 1406 w 2533"/>
              <a:gd name="T23" fmla="*/ 82 h 2534"/>
              <a:gd name="T24" fmla="*/ 1310 w 2533"/>
              <a:gd name="T25" fmla="*/ 36 h 2534"/>
              <a:gd name="T26" fmla="*/ 1447 w 2533"/>
              <a:gd name="T27" fmla="*/ 74 h 2534"/>
              <a:gd name="T28" fmla="*/ 1424 w 2533"/>
              <a:gd name="T29" fmla="*/ 97 h 2534"/>
              <a:gd name="T30" fmla="*/ 2436 w 2533"/>
              <a:gd name="T31" fmla="*/ 1110 h 2534"/>
              <a:gd name="T32" fmla="*/ 2436 w 2533"/>
              <a:gd name="T33" fmla="*/ 1111 h 2534"/>
              <a:gd name="T34" fmla="*/ 2448 w 2533"/>
              <a:gd name="T35" fmla="*/ 1100 h 2534"/>
              <a:gd name="T36" fmla="*/ 2487 w 2533"/>
              <a:gd name="T37" fmla="*/ 1121 h 2534"/>
              <a:gd name="T38" fmla="*/ 2446 w 2533"/>
              <a:gd name="T39" fmla="*/ 1119 h 2534"/>
              <a:gd name="T40" fmla="*/ 2509 w 2533"/>
              <a:gd name="T41" fmla="*/ 1157 h 2534"/>
              <a:gd name="T42" fmla="*/ 2480 w 2533"/>
              <a:gd name="T43" fmla="*/ 1171 h 2534"/>
              <a:gd name="T44" fmla="*/ 2524 w 2533"/>
              <a:gd name="T45" fmla="*/ 1200 h 2534"/>
              <a:gd name="T46" fmla="*/ 2533 w 2533"/>
              <a:gd name="T47" fmla="*/ 1287 h 2534"/>
              <a:gd name="T48" fmla="*/ 2511 w 2533"/>
              <a:gd name="T49" fmla="*/ 1373 h 2534"/>
              <a:gd name="T50" fmla="*/ 2459 w 2533"/>
              <a:gd name="T51" fmla="*/ 1446 h 2534"/>
              <a:gd name="T52" fmla="*/ 2474 w 2533"/>
              <a:gd name="T53" fmla="*/ 1373 h 2534"/>
              <a:gd name="T54" fmla="*/ 2499 w 2533"/>
              <a:gd name="T55" fmla="*/ 1300 h 2534"/>
              <a:gd name="T56" fmla="*/ 2497 w 2533"/>
              <a:gd name="T57" fmla="*/ 1223 h 2534"/>
              <a:gd name="T58" fmla="*/ 1447 w 2533"/>
              <a:gd name="T59" fmla="*/ 2460 h 2534"/>
              <a:gd name="T60" fmla="*/ 1447 w 2533"/>
              <a:gd name="T61" fmla="*/ 2460 h 2534"/>
              <a:gd name="T62" fmla="*/ 1445 w 2533"/>
              <a:gd name="T63" fmla="*/ 2460 h 2534"/>
              <a:gd name="T64" fmla="*/ 1427 w 2533"/>
              <a:gd name="T65" fmla="*/ 2477 h 2534"/>
              <a:gd name="T66" fmla="*/ 1374 w 2533"/>
              <a:gd name="T67" fmla="*/ 2511 h 2534"/>
              <a:gd name="T68" fmla="*/ 1315 w 2533"/>
              <a:gd name="T69" fmla="*/ 2529 h 2534"/>
              <a:gd name="T70" fmla="*/ 1267 w 2533"/>
              <a:gd name="T71" fmla="*/ 2502 h 2534"/>
              <a:gd name="T72" fmla="*/ 1369 w 2533"/>
              <a:gd name="T73" fmla="*/ 2476 h 2534"/>
              <a:gd name="T74" fmla="*/ 1267 w 2533"/>
              <a:gd name="T75" fmla="*/ 2534 h 2534"/>
              <a:gd name="T76" fmla="*/ 1206 w 2533"/>
              <a:gd name="T77" fmla="*/ 2527 h 2534"/>
              <a:gd name="T78" fmla="*/ 1148 w 2533"/>
              <a:gd name="T79" fmla="*/ 2505 h 2534"/>
              <a:gd name="T80" fmla="*/ 1096 w 2533"/>
              <a:gd name="T81" fmla="*/ 2469 h 2534"/>
              <a:gd name="T82" fmla="*/ 1163 w 2533"/>
              <a:gd name="T83" fmla="*/ 2476 h 2534"/>
              <a:gd name="T84" fmla="*/ 1267 w 2533"/>
              <a:gd name="T85" fmla="*/ 2502 h 2534"/>
              <a:gd name="T86" fmla="*/ 1087 w 2533"/>
              <a:gd name="T87" fmla="*/ 2460 h 2534"/>
              <a:gd name="T88" fmla="*/ 1087 w 2533"/>
              <a:gd name="T89" fmla="*/ 2460 h 2534"/>
              <a:gd name="T90" fmla="*/ 1087 w 2533"/>
              <a:gd name="T91" fmla="*/ 2460 h 2534"/>
              <a:gd name="T92" fmla="*/ 74 w 2533"/>
              <a:gd name="T93" fmla="*/ 1446 h 2534"/>
              <a:gd name="T94" fmla="*/ 41 w 2533"/>
              <a:gd name="T95" fmla="*/ 1407 h 2534"/>
              <a:gd name="T96" fmla="*/ 15 w 2533"/>
              <a:gd name="T97" fmla="*/ 1352 h 2534"/>
              <a:gd name="T98" fmla="*/ 1 w 2533"/>
              <a:gd name="T99" fmla="*/ 1292 h 2534"/>
              <a:gd name="T100" fmla="*/ 36 w 2533"/>
              <a:gd name="T101" fmla="*/ 1309 h 2534"/>
              <a:gd name="T102" fmla="*/ 81 w 2533"/>
              <a:gd name="T103" fmla="*/ 1407 h 2534"/>
              <a:gd name="T104" fmla="*/ 1 w 2533"/>
              <a:gd name="T105" fmla="*/ 1244 h 2534"/>
              <a:gd name="T106" fmla="*/ 15 w 2533"/>
              <a:gd name="T107" fmla="*/ 1184 h 2534"/>
              <a:gd name="T108" fmla="*/ 41 w 2533"/>
              <a:gd name="T109" fmla="*/ 1127 h 2534"/>
              <a:gd name="T110" fmla="*/ 96 w 2533"/>
              <a:gd name="T111" fmla="*/ 1110 h 2534"/>
              <a:gd name="T112" fmla="*/ 41 w 2533"/>
              <a:gd name="T113" fmla="*/ 1204 h 2534"/>
              <a:gd name="T114" fmla="*/ 74 w 2533"/>
              <a:gd name="T115" fmla="*/ 1088 h 2534"/>
              <a:gd name="T116" fmla="*/ 74 w 2533"/>
              <a:gd name="T117" fmla="*/ 1088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3" h="2534">
                <a:moveTo>
                  <a:pt x="74" y="1088"/>
                </a:moveTo>
                <a:lnTo>
                  <a:pt x="1087" y="75"/>
                </a:lnTo>
                <a:lnTo>
                  <a:pt x="1110" y="97"/>
                </a:lnTo>
                <a:lnTo>
                  <a:pt x="96" y="1110"/>
                </a:lnTo>
                <a:lnTo>
                  <a:pt x="74" y="1088"/>
                </a:lnTo>
                <a:close/>
                <a:moveTo>
                  <a:pt x="1087" y="75"/>
                </a:moveTo>
                <a:lnTo>
                  <a:pt x="1087" y="74"/>
                </a:lnTo>
                <a:lnTo>
                  <a:pt x="1110" y="97"/>
                </a:lnTo>
                <a:lnTo>
                  <a:pt x="1110" y="97"/>
                </a:lnTo>
                <a:lnTo>
                  <a:pt x="1087" y="75"/>
                </a:lnTo>
                <a:close/>
                <a:moveTo>
                  <a:pt x="1087" y="74"/>
                </a:moveTo>
                <a:lnTo>
                  <a:pt x="1087" y="74"/>
                </a:lnTo>
                <a:lnTo>
                  <a:pt x="1099" y="86"/>
                </a:lnTo>
                <a:lnTo>
                  <a:pt x="1087" y="74"/>
                </a:lnTo>
                <a:close/>
                <a:moveTo>
                  <a:pt x="1087" y="74"/>
                </a:moveTo>
                <a:lnTo>
                  <a:pt x="1096" y="66"/>
                </a:lnTo>
                <a:lnTo>
                  <a:pt x="1107" y="57"/>
                </a:lnTo>
                <a:lnTo>
                  <a:pt x="1117" y="50"/>
                </a:lnTo>
                <a:lnTo>
                  <a:pt x="1127" y="42"/>
                </a:lnTo>
                <a:lnTo>
                  <a:pt x="1138" y="36"/>
                </a:lnTo>
                <a:lnTo>
                  <a:pt x="1148" y="29"/>
                </a:lnTo>
                <a:lnTo>
                  <a:pt x="1160" y="25"/>
                </a:lnTo>
                <a:lnTo>
                  <a:pt x="1171" y="19"/>
                </a:lnTo>
                <a:lnTo>
                  <a:pt x="1183" y="15"/>
                </a:lnTo>
                <a:lnTo>
                  <a:pt x="1194" y="11"/>
                </a:lnTo>
                <a:lnTo>
                  <a:pt x="1206" y="9"/>
                </a:lnTo>
                <a:lnTo>
                  <a:pt x="1219" y="5"/>
                </a:lnTo>
                <a:lnTo>
                  <a:pt x="1230" y="4"/>
                </a:lnTo>
                <a:lnTo>
                  <a:pt x="1243" y="2"/>
                </a:lnTo>
                <a:lnTo>
                  <a:pt x="1254" y="0"/>
                </a:lnTo>
                <a:lnTo>
                  <a:pt x="1267" y="0"/>
                </a:lnTo>
                <a:lnTo>
                  <a:pt x="1267" y="33"/>
                </a:lnTo>
                <a:lnTo>
                  <a:pt x="1245" y="34"/>
                </a:lnTo>
                <a:lnTo>
                  <a:pt x="1224" y="37"/>
                </a:lnTo>
                <a:lnTo>
                  <a:pt x="1204" y="42"/>
                </a:lnTo>
                <a:lnTo>
                  <a:pt x="1183" y="49"/>
                </a:lnTo>
                <a:lnTo>
                  <a:pt x="1163" y="58"/>
                </a:lnTo>
                <a:lnTo>
                  <a:pt x="1145" y="70"/>
                </a:lnTo>
                <a:lnTo>
                  <a:pt x="1126" y="82"/>
                </a:lnTo>
                <a:lnTo>
                  <a:pt x="1110" y="97"/>
                </a:lnTo>
                <a:lnTo>
                  <a:pt x="1087" y="74"/>
                </a:lnTo>
                <a:close/>
                <a:moveTo>
                  <a:pt x="1267" y="0"/>
                </a:moveTo>
                <a:lnTo>
                  <a:pt x="1278" y="2"/>
                </a:lnTo>
                <a:lnTo>
                  <a:pt x="1291" y="2"/>
                </a:lnTo>
                <a:lnTo>
                  <a:pt x="1303" y="4"/>
                </a:lnTo>
                <a:lnTo>
                  <a:pt x="1315" y="5"/>
                </a:lnTo>
                <a:lnTo>
                  <a:pt x="1327" y="9"/>
                </a:lnTo>
                <a:lnTo>
                  <a:pt x="1339" y="11"/>
                </a:lnTo>
                <a:lnTo>
                  <a:pt x="1351" y="15"/>
                </a:lnTo>
                <a:lnTo>
                  <a:pt x="1363" y="19"/>
                </a:lnTo>
                <a:lnTo>
                  <a:pt x="1374" y="25"/>
                </a:lnTo>
                <a:lnTo>
                  <a:pt x="1384" y="29"/>
                </a:lnTo>
                <a:lnTo>
                  <a:pt x="1396" y="36"/>
                </a:lnTo>
                <a:lnTo>
                  <a:pt x="1406" y="42"/>
                </a:lnTo>
                <a:lnTo>
                  <a:pt x="1417" y="50"/>
                </a:lnTo>
                <a:lnTo>
                  <a:pt x="1427" y="57"/>
                </a:lnTo>
                <a:lnTo>
                  <a:pt x="1436" y="66"/>
                </a:lnTo>
                <a:lnTo>
                  <a:pt x="1445" y="74"/>
                </a:lnTo>
                <a:lnTo>
                  <a:pt x="1424" y="97"/>
                </a:lnTo>
                <a:lnTo>
                  <a:pt x="1406" y="82"/>
                </a:lnTo>
                <a:lnTo>
                  <a:pt x="1389" y="70"/>
                </a:lnTo>
                <a:lnTo>
                  <a:pt x="1369" y="58"/>
                </a:lnTo>
                <a:lnTo>
                  <a:pt x="1350" y="49"/>
                </a:lnTo>
                <a:lnTo>
                  <a:pt x="1330" y="42"/>
                </a:lnTo>
                <a:lnTo>
                  <a:pt x="1310" y="36"/>
                </a:lnTo>
                <a:lnTo>
                  <a:pt x="1288" y="34"/>
                </a:lnTo>
                <a:lnTo>
                  <a:pt x="1267" y="33"/>
                </a:lnTo>
                <a:lnTo>
                  <a:pt x="1267" y="0"/>
                </a:lnTo>
                <a:close/>
                <a:moveTo>
                  <a:pt x="1445" y="74"/>
                </a:moveTo>
                <a:lnTo>
                  <a:pt x="1447" y="74"/>
                </a:lnTo>
                <a:lnTo>
                  <a:pt x="1435" y="86"/>
                </a:lnTo>
                <a:lnTo>
                  <a:pt x="1445" y="74"/>
                </a:lnTo>
                <a:close/>
                <a:moveTo>
                  <a:pt x="1447" y="74"/>
                </a:moveTo>
                <a:lnTo>
                  <a:pt x="1447" y="75"/>
                </a:lnTo>
                <a:lnTo>
                  <a:pt x="1424" y="97"/>
                </a:lnTo>
                <a:lnTo>
                  <a:pt x="1424" y="97"/>
                </a:lnTo>
                <a:lnTo>
                  <a:pt x="1447" y="74"/>
                </a:lnTo>
                <a:close/>
                <a:moveTo>
                  <a:pt x="1447" y="75"/>
                </a:moveTo>
                <a:lnTo>
                  <a:pt x="2459" y="1088"/>
                </a:lnTo>
                <a:lnTo>
                  <a:pt x="2436" y="1110"/>
                </a:lnTo>
                <a:lnTo>
                  <a:pt x="1424" y="97"/>
                </a:lnTo>
                <a:lnTo>
                  <a:pt x="1447" y="75"/>
                </a:lnTo>
                <a:close/>
                <a:moveTo>
                  <a:pt x="2459" y="1088"/>
                </a:moveTo>
                <a:lnTo>
                  <a:pt x="2459" y="1088"/>
                </a:lnTo>
                <a:lnTo>
                  <a:pt x="2436" y="1111"/>
                </a:lnTo>
                <a:lnTo>
                  <a:pt x="2436" y="1110"/>
                </a:lnTo>
                <a:lnTo>
                  <a:pt x="2459" y="1088"/>
                </a:lnTo>
                <a:close/>
                <a:moveTo>
                  <a:pt x="2459" y="1088"/>
                </a:moveTo>
                <a:lnTo>
                  <a:pt x="2459" y="1088"/>
                </a:lnTo>
                <a:lnTo>
                  <a:pt x="2448" y="1100"/>
                </a:lnTo>
                <a:lnTo>
                  <a:pt x="2459" y="1088"/>
                </a:lnTo>
                <a:close/>
                <a:moveTo>
                  <a:pt x="2459" y="1088"/>
                </a:moveTo>
                <a:lnTo>
                  <a:pt x="2470" y="1098"/>
                </a:lnTo>
                <a:lnTo>
                  <a:pt x="2479" y="1110"/>
                </a:lnTo>
                <a:lnTo>
                  <a:pt x="2487" y="1121"/>
                </a:lnTo>
                <a:lnTo>
                  <a:pt x="2495" y="1133"/>
                </a:lnTo>
                <a:lnTo>
                  <a:pt x="2467" y="1149"/>
                </a:lnTo>
                <a:lnTo>
                  <a:pt x="2460" y="1140"/>
                </a:lnTo>
                <a:lnTo>
                  <a:pt x="2454" y="1130"/>
                </a:lnTo>
                <a:lnTo>
                  <a:pt x="2446" y="1119"/>
                </a:lnTo>
                <a:lnTo>
                  <a:pt x="2436" y="1110"/>
                </a:lnTo>
                <a:lnTo>
                  <a:pt x="2459" y="1088"/>
                </a:lnTo>
                <a:close/>
                <a:moveTo>
                  <a:pt x="2495" y="1133"/>
                </a:moveTo>
                <a:lnTo>
                  <a:pt x="2502" y="1145"/>
                </a:lnTo>
                <a:lnTo>
                  <a:pt x="2509" y="1157"/>
                </a:lnTo>
                <a:lnTo>
                  <a:pt x="2513" y="1170"/>
                </a:lnTo>
                <a:lnTo>
                  <a:pt x="2519" y="1183"/>
                </a:lnTo>
                <a:lnTo>
                  <a:pt x="2489" y="1193"/>
                </a:lnTo>
                <a:lnTo>
                  <a:pt x="2485" y="1183"/>
                </a:lnTo>
                <a:lnTo>
                  <a:pt x="2480" y="1171"/>
                </a:lnTo>
                <a:lnTo>
                  <a:pt x="2474" y="1161"/>
                </a:lnTo>
                <a:lnTo>
                  <a:pt x="2467" y="1149"/>
                </a:lnTo>
                <a:lnTo>
                  <a:pt x="2495" y="1133"/>
                </a:lnTo>
                <a:close/>
                <a:moveTo>
                  <a:pt x="2519" y="1183"/>
                </a:moveTo>
                <a:lnTo>
                  <a:pt x="2524" y="1200"/>
                </a:lnTo>
                <a:lnTo>
                  <a:pt x="2528" y="1217"/>
                </a:lnTo>
                <a:lnTo>
                  <a:pt x="2531" y="1234"/>
                </a:lnTo>
                <a:lnTo>
                  <a:pt x="2533" y="1252"/>
                </a:lnTo>
                <a:lnTo>
                  <a:pt x="2533" y="1269"/>
                </a:lnTo>
                <a:lnTo>
                  <a:pt x="2533" y="1287"/>
                </a:lnTo>
                <a:lnTo>
                  <a:pt x="2531" y="1305"/>
                </a:lnTo>
                <a:lnTo>
                  <a:pt x="2527" y="1322"/>
                </a:lnTo>
                <a:lnTo>
                  <a:pt x="2523" y="1339"/>
                </a:lnTo>
                <a:lnTo>
                  <a:pt x="2518" y="1355"/>
                </a:lnTo>
                <a:lnTo>
                  <a:pt x="2511" y="1373"/>
                </a:lnTo>
                <a:lnTo>
                  <a:pt x="2503" y="1389"/>
                </a:lnTo>
                <a:lnTo>
                  <a:pt x="2494" y="1404"/>
                </a:lnTo>
                <a:lnTo>
                  <a:pt x="2484" y="1419"/>
                </a:lnTo>
                <a:lnTo>
                  <a:pt x="2472" y="1434"/>
                </a:lnTo>
                <a:lnTo>
                  <a:pt x="2459" y="1446"/>
                </a:lnTo>
                <a:lnTo>
                  <a:pt x="2436" y="1424"/>
                </a:lnTo>
                <a:lnTo>
                  <a:pt x="2448" y="1412"/>
                </a:lnTo>
                <a:lnTo>
                  <a:pt x="2458" y="1399"/>
                </a:lnTo>
                <a:lnTo>
                  <a:pt x="2467" y="1386"/>
                </a:lnTo>
                <a:lnTo>
                  <a:pt x="2474" y="1373"/>
                </a:lnTo>
                <a:lnTo>
                  <a:pt x="2481" y="1359"/>
                </a:lnTo>
                <a:lnTo>
                  <a:pt x="2488" y="1345"/>
                </a:lnTo>
                <a:lnTo>
                  <a:pt x="2493" y="1330"/>
                </a:lnTo>
                <a:lnTo>
                  <a:pt x="2496" y="1315"/>
                </a:lnTo>
                <a:lnTo>
                  <a:pt x="2499" y="1300"/>
                </a:lnTo>
                <a:lnTo>
                  <a:pt x="2501" y="1284"/>
                </a:lnTo>
                <a:lnTo>
                  <a:pt x="2501" y="1269"/>
                </a:lnTo>
                <a:lnTo>
                  <a:pt x="2501" y="1254"/>
                </a:lnTo>
                <a:lnTo>
                  <a:pt x="2500" y="1238"/>
                </a:lnTo>
                <a:lnTo>
                  <a:pt x="2497" y="1223"/>
                </a:lnTo>
                <a:lnTo>
                  <a:pt x="2494" y="1208"/>
                </a:lnTo>
                <a:lnTo>
                  <a:pt x="2489" y="1193"/>
                </a:lnTo>
                <a:lnTo>
                  <a:pt x="2519" y="1183"/>
                </a:lnTo>
                <a:close/>
                <a:moveTo>
                  <a:pt x="2459" y="1446"/>
                </a:moveTo>
                <a:lnTo>
                  <a:pt x="1447" y="2460"/>
                </a:lnTo>
                <a:lnTo>
                  <a:pt x="1424" y="2437"/>
                </a:lnTo>
                <a:lnTo>
                  <a:pt x="2436" y="1424"/>
                </a:lnTo>
                <a:lnTo>
                  <a:pt x="2459" y="1446"/>
                </a:lnTo>
                <a:close/>
                <a:moveTo>
                  <a:pt x="1447" y="2460"/>
                </a:moveTo>
                <a:lnTo>
                  <a:pt x="1447" y="2460"/>
                </a:lnTo>
                <a:lnTo>
                  <a:pt x="1424" y="2437"/>
                </a:lnTo>
                <a:lnTo>
                  <a:pt x="1424" y="2437"/>
                </a:lnTo>
                <a:lnTo>
                  <a:pt x="1447" y="2460"/>
                </a:lnTo>
                <a:close/>
                <a:moveTo>
                  <a:pt x="1447" y="2460"/>
                </a:moveTo>
                <a:lnTo>
                  <a:pt x="1445" y="2460"/>
                </a:lnTo>
                <a:lnTo>
                  <a:pt x="1435" y="2449"/>
                </a:lnTo>
                <a:lnTo>
                  <a:pt x="1447" y="2460"/>
                </a:lnTo>
                <a:close/>
                <a:moveTo>
                  <a:pt x="1445" y="2460"/>
                </a:moveTo>
                <a:lnTo>
                  <a:pt x="1436" y="2469"/>
                </a:lnTo>
                <a:lnTo>
                  <a:pt x="1427" y="2477"/>
                </a:lnTo>
                <a:lnTo>
                  <a:pt x="1417" y="2486"/>
                </a:lnTo>
                <a:lnTo>
                  <a:pt x="1406" y="2492"/>
                </a:lnTo>
                <a:lnTo>
                  <a:pt x="1396" y="2499"/>
                </a:lnTo>
                <a:lnTo>
                  <a:pt x="1384" y="2505"/>
                </a:lnTo>
                <a:lnTo>
                  <a:pt x="1374" y="2511"/>
                </a:lnTo>
                <a:lnTo>
                  <a:pt x="1363" y="2516"/>
                </a:lnTo>
                <a:lnTo>
                  <a:pt x="1351" y="2520"/>
                </a:lnTo>
                <a:lnTo>
                  <a:pt x="1339" y="2524"/>
                </a:lnTo>
                <a:lnTo>
                  <a:pt x="1327" y="2527"/>
                </a:lnTo>
                <a:lnTo>
                  <a:pt x="1315" y="2529"/>
                </a:lnTo>
                <a:lnTo>
                  <a:pt x="1303" y="2532"/>
                </a:lnTo>
                <a:lnTo>
                  <a:pt x="1291" y="2533"/>
                </a:lnTo>
                <a:lnTo>
                  <a:pt x="1278" y="2534"/>
                </a:lnTo>
                <a:lnTo>
                  <a:pt x="1267" y="2534"/>
                </a:lnTo>
                <a:lnTo>
                  <a:pt x="1267" y="2502"/>
                </a:lnTo>
                <a:lnTo>
                  <a:pt x="1288" y="2501"/>
                </a:lnTo>
                <a:lnTo>
                  <a:pt x="1310" y="2498"/>
                </a:lnTo>
                <a:lnTo>
                  <a:pt x="1330" y="2492"/>
                </a:lnTo>
                <a:lnTo>
                  <a:pt x="1350" y="2486"/>
                </a:lnTo>
                <a:lnTo>
                  <a:pt x="1369" y="2476"/>
                </a:lnTo>
                <a:lnTo>
                  <a:pt x="1389" y="2466"/>
                </a:lnTo>
                <a:lnTo>
                  <a:pt x="1406" y="2452"/>
                </a:lnTo>
                <a:lnTo>
                  <a:pt x="1424" y="2437"/>
                </a:lnTo>
                <a:lnTo>
                  <a:pt x="1445" y="2460"/>
                </a:lnTo>
                <a:close/>
                <a:moveTo>
                  <a:pt x="1267" y="2534"/>
                </a:moveTo>
                <a:lnTo>
                  <a:pt x="1254" y="2534"/>
                </a:lnTo>
                <a:lnTo>
                  <a:pt x="1243" y="2533"/>
                </a:lnTo>
                <a:lnTo>
                  <a:pt x="1230" y="2532"/>
                </a:lnTo>
                <a:lnTo>
                  <a:pt x="1219" y="2529"/>
                </a:lnTo>
                <a:lnTo>
                  <a:pt x="1206" y="2527"/>
                </a:lnTo>
                <a:lnTo>
                  <a:pt x="1194" y="2524"/>
                </a:lnTo>
                <a:lnTo>
                  <a:pt x="1183" y="2520"/>
                </a:lnTo>
                <a:lnTo>
                  <a:pt x="1171" y="2516"/>
                </a:lnTo>
                <a:lnTo>
                  <a:pt x="1160" y="2511"/>
                </a:lnTo>
                <a:lnTo>
                  <a:pt x="1148" y="2505"/>
                </a:lnTo>
                <a:lnTo>
                  <a:pt x="1138" y="2499"/>
                </a:lnTo>
                <a:lnTo>
                  <a:pt x="1127" y="2492"/>
                </a:lnTo>
                <a:lnTo>
                  <a:pt x="1117" y="2486"/>
                </a:lnTo>
                <a:lnTo>
                  <a:pt x="1107" y="2477"/>
                </a:lnTo>
                <a:lnTo>
                  <a:pt x="1096" y="2469"/>
                </a:lnTo>
                <a:lnTo>
                  <a:pt x="1087" y="2460"/>
                </a:lnTo>
                <a:lnTo>
                  <a:pt x="1110" y="2437"/>
                </a:lnTo>
                <a:lnTo>
                  <a:pt x="1126" y="2452"/>
                </a:lnTo>
                <a:lnTo>
                  <a:pt x="1145" y="2466"/>
                </a:lnTo>
                <a:lnTo>
                  <a:pt x="1163" y="2476"/>
                </a:lnTo>
                <a:lnTo>
                  <a:pt x="1183" y="2486"/>
                </a:lnTo>
                <a:lnTo>
                  <a:pt x="1204" y="2492"/>
                </a:lnTo>
                <a:lnTo>
                  <a:pt x="1224" y="2498"/>
                </a:lnTo>
                <a:lnTo>
                  <a:pt x="1245" y="2501"/>
                </a:lnTo>
                <a:lnTo>
                  <a:pt x="1267" y="2502"/>
                </a:lnTo>
                <a:lnTo>
                  <a:pt x="1267" y="2534"/>
                </a:lnTo>
                <a:close/>
                <a:moveTo>
                  <a:pt x="1087" y="2460"/>
                </a:moveTo>
                <a:lnTo>
                  <a:pt x="1087" y="2460"/>
                </a:lnTo>
                <a:lnTo>
                  <a:pt x="1099" y="2449"/>
                </a:lnTo>
                <a:lnTo>
                  <a:pt x="1087" y="2460"/>
                </a:lnTo>
                <a:close/>
                <a:moveTo>
                  <a:pt x="1087" y="2460"/>
                </a:moveTo>
                <a:lnTo>
                  <a:pt x="1087" y="2460"/>
                </a:lnTo>
                <a:lnTo>
                  <a:pt x="1110" y="2437"/>
                </a:lnTo>
                <a:lnTo>
                  <a:pt x="1110" y="2437"/>
                </a:lnTo>
                <a:lnTo>
                  <a:pt x="1087" y="2460"/>
                </a:lnTo>
                <a:close/>
                <a:moveTo>
                  <a:pt x="1087" y="2460"/>
                </a:moveTo>
                <a:lnTo>
                  <a:pt x="74" y="1446"/>
                </a:lnTo>
                <a:lnTo>
                  <a:pt x="96" y="1424"/>
                </a:lnTo>
                <a:lnTo>
                  <a:pt x="1110" y="2437"/>
                </a:lnTo>
                <a:lnTo>
                  <a:pt x="1087" y="2460"/>
                </a:lnTo>
                <a:close/>
                <a:moveTo>
                  <a:pt x="74" y="1446"/>
                </a:moveTo>
                <a:lnTo>
                  <a:pt x="74" y="1446"/>
                </a:lnTo>
                <a:lnTo>
                  <a:pt x="96" y="1424"/>
                </a:lnTo>
                <a:lnTo>
                  <a:pt x="96" y="1424"/>
                </a:lnTo>
                <a:lnTo>
                  <a:pt x="74" y="1446"/>
                </a:lnTo>
                <a:close/>
                <a:moveTo>
                  <a:pt x="74" y="1446"/>
                </a:moveTo>
                <a:lnTo>
                  <a:pt x="65" y="1437"/>
                </a:lnTo>
                <a:lnTo>
                  <a:pt x="57" y="1428"/>
                </a:lnTo>
                <a:lnTo>
                  <a:pt x="49" y="1418"/>
                </a:lnTo>
                <a:lnTo>
                  <a:pt x="41" y="1407"/>
                </a:lnTo>
                <a:lnTo>
                  <a:pt x="35" y="1397"/>
                </a:lnTo>
                <a:lnTo>
                  <a:pt x="28" y="1385"/>
                </a:lnTo>
                <a:lnTo>
                  <a:pt x="24" y="1374"/>
                </a:lnTo>
                <a:lnTo>
                  <a:pt x="18" y="1363"/>
                </a:lnTo>
                <a:lnTo>
                  <a:pt x="15" y="1352"/>
                </a:lnTo>
                <a:lnTo>
                  <a:pt x="10" y="1339"/>
                </a:lnTo>
                <a:lnTo>
                  <a:pt x="8" y="1328"/>
                </a:lnTo>
                <a:lnTo>
                  <a:pt x="4" y="1316"/>
                </a:lnTo>
                <a:lnTo>
                  <a:pt x="3" y="1304"/>
                </a:lnTo>
                <a:lnTo>
                  <a:pt x="1" y="1292"/>
                </a:lnTo>
                <a:lnTo>
                  <a:pt x="1" y="1279"/>
                </a:lnTo>
                <a:lnTo>
                  <a:pt x="0" y="1268"/>
                </a:lnTo>
                <a:lnTo>
                  <a:pt x="32" y="1268"/>
                </a:lnTo>
                <a:lnTo>
                  <a:pt x="33" y="1289"/>
                </a:lnTo>
                <a:lnTo>
                  <a:pt x="36" y="1309"/>
                </a:lnTo>
                <a:lnTo>
                  <a:pt x="41" y="1331"/>
                </a:lnTo>
                <a:lnTo>
                  <a:pt x="48" y="1351"/>
                </a:lnTo>
                <a:lnTo>
                  <a:pt x="57" y="1370"/>
                </a:lnTo>
                <a:lnTo>
                  <a:pt x="69" y="1390"/>
                </a:lnTo>
                <a:lnTo>
                  <a:pt x="81" y="1407"/>
                </a:lnTo>
                <a:lnTo>
                  <a:pt x="96" y="1424"/>
                </a:lnTo>
                <a:lnTo>
                  <a:pt x="74" y="1446"/>
                </a:lnTo>
                <a:close/>
                <a:moveTo>
                  <a:pt x="0" y="1268"/>
                </a:moveTo>
                <a:lnTo>
                  <a:pt x="1" y="1255"/>
                </a:lnTo>
                <a:lnTo>
                  <a:pt x="1" y="1244"/>
                </a:lnTo>
                <a:lnTo>
                  <a:pt x="3" y="1231"/>
                </a:lnTo>
                <a:lnTo>
                  <a:pt x="4" y="1219"/>
                </a:lnTo>
                <a:lnTo>
                  <a:pt x="8" y="1207"/>
                </a:lnTo>
                <a:lnTo>
                  <a:pt x="10" y="1195"/>
                </a:lnTo>
                <a:lnTo>
                  <a:pt x="15" y="1184"/>
                </a:lnTo>
                <a:lnTo>
                  <a:pt x="18" y="1172"/>
                </a:lnTo>
                <a:lnTo>
                  <a:pt x="24" y="1161"/>
                </a:lnTo>
                <a:lnTo>
                  <a:pt x="28" y="1149"/>
                </a:lnTo>
                <a:lnTo>
                  <a:pt x="35" y="1139"/>
                </a:lnTo>
                <a:lnTo>
                  <a:pt x="41" y="1127"/>
                </a:lnTo>
                <a:lnTo>
                  <a:pt x="49" y="1117"/>
                </a:lnTo>
                <a:lnTo>
                  <a:pt x="57" y="1108"/>
                </a:lnTo>
                <a:lnTo>
                  <a:pt x="65" y="1097"/>
                </a:lnTo>
                <a:lnTo>
                  <a:pt x="74" y="1088"/>
                </a:lnTo>
                <a:lnTo>
                  <a:pt x="96" y="1110"/>
                </a:lnTo>
                <a:lnTo>
                  <a:pt x="81" y="1127"/>
                </a:lnTo>
                <a:lnTo>
                  <a:pt x="69" y="1146"/>
                </a:lnTo>
                <a:lnTo>
                  <a:pt x="57" y="1164"/>
                </a:lnTo>
                <a:lnTo>
                  <a:pt x="48" y="1184"/>
                </a:lnTo>
                <a:lnTo>
                  <a:pt x="41" y="1204"/>
                </a:lnTo>
                <a:lnTo>
                  <a:pt x="36" y="1225"/>
                </a:lnTo>
                <a:lnTo>
                  <a:pt x="33" y="1246"/>
                </a:lnTo>
                <a:lnTo>
                  <a:pt x="32" y="1268"/>
                </a:lnTo>
                <a:lnTo>
                  <a:pt x="0" y="1268"/>
                </a:lnTo>
                <a:close/>
                <a:moveTo>
                  <a:pt x="74" y="1088"/>
                </a:moveTo>
                <a:lnTo>
                  <a:pt x="74" y="1088"/>
                </a:lnTo>
                <a:lnTo>
                  <a:pt x="85" y="1100"/>
                </a:lnTo>
                <a:lnTo>
                  <a:pt x="74" y="1088"/>
                </a:lnTo>
                <a:close/>
                <a:moveTo>
                  <a:pt x="74" y="1088"/>
                </a:moveTo>
                <a:lnTo>
                  <a:pt x="74" y="1088"/>
                </a:lnTo>
                <a:lnTo>
                  <a:pt x="96" y="1110"/>
                </a:lnTo>
                <a:lnTo>
                  <a:pt x="96" y="1111"/>
                </a:lnTo>
                <a:lnTo>
                  <a:pt x="74" y="1088"/>
                </a:lnTo>
                <a:close/>
              </a:path>
            </a:pathLst>
          </a:custGeom>
          <a:solidFill>
            <a:schemeClr val="accent5">
              <a:lumMod val="60000"/>
              <a:lumOff val="40000"/>
            </a:schemeClr>
          </a:solidFill>
          <a:ln>
            <a:noFill/>
          </a:ln>
        </p:spPr>
        <p:txBody>
          <a:bodyPr vert="horz" wrap="square" lIns="69668" tIns="34835" rIns="69668" bIns="34835" numCol="1" anchor="t" anchorCtr="0" compatLnSpc="1">
            <a:prstTxWarp prst="textNoShape">
              <a:avLst/>
            </a:prstTxWarp>
          </a:bodyPr>
          <a:lstStyle/>
          <a:p>
            <a:endParaRPr lang="en-US" dirty="0">
              <a:solidFill>
                <a:schemeClr val="tx1">
                  <a:lumMod val="65000"/>
                  <a:lumOff val="35000"/>
                </a:schemeClr>
              </a:solidFill>
            </a:endParaRPr>
          </a:p>
        </p:txBody>
      </p:sp>
      <p:sp>
        <p:nvSpPr>
          <p:cNvPr id="80" name="Rectangle 79">
            <a:extLst>
              <a:ext uri="{FF2B5EF4-FFF2-40B4-BE49-F238E27FC236}">
                <a16:creationId xmlns:a16="http://schemas.microsoft.com/office/drawing/2014/main" id="{39B08A2A-1CDA-44B5-B5B1-1B0067953358}"/>
              </a:ext>
            </a:extLst>
          </p:cNvPr>
          <p:cNvSpPr/>
          <p:nvPr/>
        </p:nvSpPr>
        <p:spPr>
          <a:xfrm>
            <a:off x="6125219" y="3467484"/>
            <a:ext cx="1399091" cy="239644"/>
          </a:xfrm>
          <a:prstGeom prst="rect">
            <a:avLst/>
          </a:prstGeom>
        </p:spPr>
        <p:txBody>
          <a:bodyPr wrap="none" lIns="69668" tIns="34835" rIns="69668" bIns="34835">
            <a:spAutoFit/>
          </a:bodyPr>
          <a:lstStyle/>
          <a:p>
            <a:r>
              <a:rPr lang="en-US" sz="1100" b="1" dirty="0">
                <a:solidFill>
                  <a:schemeClr val="accent5">
                    <a:lumMod val="75000"/>
                  </a:schemeClr>
                </a:solidFill>
                <a:latin typeface="TheSansOffice" charset="0"/>
                <a:cs typeface="Arial" pitchFamily="34" charset="0"/>
              </a:rPr>
              <a:t>MANUFACTURING</a:t>
            </a:r>
            <a:endParaRPr lang="en-IN" dirty="0">
              <a:solidFill>
                <a:schemeClr val="accent5">
                  <a:lumMod val="75000"/>
                </a:schemeClr>
              </a:solidFill>
            </a:endParaRPr>
          </a:p>
        </p:txBody>
      </p:sp>
      <p:sp>
        <p:nvSpPr>
          <p:cNvPr id="82" name="Rectangle 81">
            <a:extLst>
              <a:ext uri="{FF2B5EF4-FFF2-40B4-BE49-F238E27FC236}">
                <a16:creationId xmlns:a16="http://schemas.microsoft.com/office/drawing/2014/main" id="{5F5B3716-6BD1-49C2-A758-E59301AA8F9D}"/>
              </a:ext>
            </a:extLst>
          </p:cNvPr>
          <p:cNvSpPr/>
          <p:nvPr/>
        </p:nvSpPr>
        <p:spPr>
          <a:xfrm>
            <a:off x="5835632" y="1020982"/>
            <a:ext cx="567463" cy="169277"/>
          </a:xfrm>
          <a:prstGeom prst="rect">
            <a:avLst/>
          </a:prstGeom>
        </p:spPr>
        <p:txBody>
          <a:bodyPr wrap="none" lIns="0" tIns="0" rIns="0" bIns="0">
            <a:spAutoFit/>
          </a:bodyPr>
          <a:lstStyle/>
          <a:p>
            <a:r>
              <a:rPr lang="en-US" sz="1100" b="1" dirty="0">
                <a:solidFill>
                  <a:schemeClr val="accent3">
                    <a:lumMod val="75000"/>
                  </a:schemeClr>
                </a:solidFill>
                <a:latin typeface="TheSansOffice" charset="0"/>
                <a:cs typeface="Arial" pitchFamily="34" charset="0"/>
              </a:rPr>
              <a:t>TRAVEL</a:t>
            </a:r>
            <a:endParaRPr lang="en-IN" dirty="0">
              <a:solidFill>
                <a:schemeClr val="accent3">
                  <a:lumMod val="75000"/>
                </a:schemeClr>
              </a:solidFill>
            </a:endParaRPr>
          </a:p>
        </p:txBody>
      </p:sp>
      <p:sp>
        <p:nvSpPr>
          <p:cNvPr id="5" name="Title 4"/>
          <p:cNvSpPr>
            <a:spLocks noGrp="1"/>
          </p:cNvSpPr>
          <p:nvPr>
            <p:ph type="ctrTitle"/>
          </p:nvPr>
        </p:nvSpPr>
        <p:spPr>
          <a:xfrm>
            <a:off x="363600" y="367218"/>
            <a:ext cx="7538400" cy="369298"/>
          </a:xfrm>
        </p:spPr>
        <p:txBody>
          <a:bodyPr/>
          <a:lstStyle/>
          <a:p>
            <a:r>
              <a:rPr lang="en-IN" dirty="0"/>
              <a:t>OUR SERVICES MODEL ALIGNED TO CUSTOMERS’ DIGITAL JOURNEY</a:t>
            </a:r>
          </a:p>
        </p:txBody>
      </p:sp>
      <p:sp>
        <p:nvSpPr>
          <p:cNvPr id="2" name="Slide Number Placeholder 1">
            <a:extLst>
              <a:ext uri="{FF2B5EF4-FFF2-40B4-BE49-F238E27FC236}">
                <a16:creationId xmlns:a16="http://schemas.microsoft.com/office/drawing/2014/main" id="{E707BE84-28CB-4A9F-8BF9-E13A3E1EDF94}"/>
              </a:ext>
            </a:extLst>
          </p:cNvPr>
          <p:cNvSpPr>
            <a:spLocks noGrp="1"/>
          </p:cNvSpPr>
          <p:nvPr>
            <p:ph type="sldNum" sz="quarter" idx="12"/>
          </p:nvPr>
        </p:nvSpPr>
        <p:spPr/>
        <p:txBody>
          <a:bodyPr/>
          <a:lstStyle/>
          <a:p>
            <a:fld id="{00A528DF-D215-450C-9DB5-2AB96B301B6B}" type="slidenum">
              <a:rPr lang="en-US" smtClean="0"/>
              <a:pPr/>
              <a:t>26</a:t>
            </a:fld>
            <a:endParaRPr lang="en-US" dirty="0"/>
          </a:p>
        </p:txBody>
      </p:sp>
    </p:spTree>
    <p:extLst>
      <p:ext uri="{BB962C8B-B14F-4D97-AF65-F5344CB8AC3E}">
        <p14:creationId xmlns:p14="http://schemas.microsoft.com/office/powerpoint/2010/main" val="3658736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dirty="0"/>
              <a:t>Organizational Shift and Sify Capabilities for Industry 4.0</a:t>
            </a:r>
          </a:p>
        </p:txBody>
      </p:sp>
      <p:sp>
        <p:nvSpPr>
          <p:cNvPr id="2" name="Slide Number Placeholder 1"/>
          <p:cNvSpPr>
            <a:spLocks noGrp="1"/>
          </p:cNvSpPr>
          <p:nvPr>
            <p:ph type="sldNum" sz="quarter" idx="12"/>
          </p:nvPr>
        </p:nvSpPr>
        <p:spPr/>
        <p:txBody>
          <a:bodyPr/>
          <a:lstStyle/>
          <a:p>
            <a:fld id="{00A528DF-D215-450C-9DB5-2AB96B301B6B}" type="slidenum">
              <a:rPr lang="en-US" smtClean="0"/>
              <a:pPr/>
              <a:t>27</a:t>
            </a:fld>
            <a:endParaRPr lang="en-US" dirty="0"/>
          </a:p>
        </p:txBody>
      </p:sp>
      <p:grpSp>
        <p:nvGrpSpPr>
          <p:cNvPr id="6" name="Group 5"/>
          <p:cNvGrpSpPr/>
          <p:nvPr/>
        </p:nvGrpSpPr>
        <p:grpSpPr>
          <a:xfrm>
            <a:off x="1403174" y="1027978"/>
            <a:ext cx="6337653" cy="2747308"/>
            <a:chOff x="587807" y="685800"/>
            <a:chExt cx="7089154" cy="3073076"/>
          </a:xfrm>
        </p:grpSpPr>
        <p:sp>
          <p:nvSpPr>
            <p:cNvPr id="7" name="Freeform 6"/>
            <p:cNvSpPr/>
            <p:nvPr/>
          </p:nvSpPr>
          <p:spPr>
            <a:xfrm>
              <a:off x="587807" y="685800"/>
              <a:ext cx="1733289" cy="2933699"/>
            </a:xfrm>
            <a:custGeom>
              <a:avLst/>
              <a:gdLst>
                <a:gd name="connsiteX0" fmla="*/ 0 w 1733289"/>
                <a:gd name="connsiteY0" fmla="*/ 173329 h 2933699"/>
                <a:gd name="connsiteX1" fmla="*/ 173329 w 1733289"/>
                <a:gd name="connsiteY1" fmla="*/ 0 h 2933699"/>
                <a:gd name="connsiteX2" fmla="*/ 1559960 w 1733289"/>
                <a:gd name="connsiteY2" fmla="*/ 0 h 2933699"/>
                <a:gd name="connsiteX3" fmla="*/ 1733289 w 1733289"/>
                <a:gd name="connsiteY3" fmla="*/ 173329 h 2933699"/>
                <a:gd name="connsiteX4" fmla="*/ 1733289 w 1733289"/>
                <a:gd name="connsiteY4" fmla="*/ 2760370 h 2933699"/>
                <a:gd name="connsiteX5" fmla="*/ 1559960 w 1733289"/>
                <a:gd name="connsiteY5" fmla="*/ 2933699 h 2933699"/>
                <a:gd name="connsiteX6" fmla="*/ 173329 w 1733289"/>
                <a:gd name="connsiteY6" fmla="*/ 2933699 h 2933699"/>
                <a:gd name="connsiteX7" fmla="*/ 0 w 1733289"/>
                <a:gd name="connsiteY7" fmla="*/ 2760370 h 2933699"/>
                <a:gd name="connsiteX8" fmla="*/ 0 w 1733289"/>
                <a:gd name="connsiteY8" fmla="*/ 173329 h 293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289" h="2933699">
                  <a:moveTo>
                    <a:pt x="0" y="173329"/>
                  </a:moveTo>
                  <a:cubicBezTo>
                    <a:pt x="0" y="77602"/>
                    <a:pt x="77602" y="0"/>
                    <a:pt x="173329" y="0"/>
                  </a:cubicBezTo>
                  <a:lnTo>
                    <a:pt x="1559960" y="0"/>
                  </a:lnTo>
                  <a:cubicBezTo>
                    <a:pt x="1655687" y="0"/>
                    <a:pt x="1733289" y="77602"/>
                    <a:pt x="1733289" y="173329"/>
                  </a:cubicBezTo>
                  <a:lnTo>
                    <a:pt x="1733289" y="2760370"/>
                  </a:lnTo>
                  <a:cubicBezTo>
                    <a:pt x="1733289" y="2856097"/>
                    <a:pt x="1655687" y="2933699"/>
                    <a:pt x="1559960" y="2933699"/>
                  </a:cubicBezTo>
                  <a:lnTo>
                    <a:pt x="173329" y="2933699"/>
                  </a:lnTo>
                  <a:cubicBezTo>
                    <a:pt x="77602" y="2933699"/>
                    <a:pt x="0" y="2856097"/>
                    <a:pt x="0" y="2760370"/>
                  </a:cubicBezTo>
                  <a:lnTo>
                    <a:pt x="0" y="173329"/>
                  </a:lnTo>
                  <a:close/>
                </a:path>
              </a:pathLst>
            </a:custGeom>
            <a:solidFill>
              <a:srgbClr val="8FB4E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568" tIns="1273047" rIns="99568" bIns="686309" numCol="1" spcCol="1270" anchor="ctr" anchorCtr="0">
              <a:noAutofit/>
            </a:bodyPr>
            <a:lstStyle/>
            <a:p>
              <a:pPr lvl="0" algn="ctr" defTabSz="622300">
                <a:lnSpc>
                  <a:spcPct val="90000"/>
                </a:lnSpc>
                <a:spcBef>
                  <a:spcPct val="0"/>
                </a:spcBef>
                <a:spcAft>
                  <a:spcPct val="35000"/>
                </a:spcAft>
              </a:pPr>
              <a:endParaRPr lang="en-US" sz="1400" b="1" kern="1200" dirty="0">
                <a:solidFill>
                  <a:schemeClr val="tx1"/>
                </a:solidFill>
              </a:endParaRPr>
            </a:p>
            <a:p>
              <a:pPr lvl="0" algn="ctr" defTabSz="622300">
                <a:lnSpc>
                  <a:spcPct val="90000"/>
                </a:lnSpc>
                <a:spcBef>
                  <a:spcPct val="0"/>
                </a:spcBef>
                <a:spcAft>
                  <a:spcPct val="35000"/>
                </a:spcAft>
              </a:pPr>
              <a:r>
                <a:rPr lang="en-US" sz="1200" b="1" kern="1200" dirty="0">
                  <a:solidFill>
                    <a:schemeClr val="bg1"/>
                  </a:solidFill>
                </a:rPr>
                <a:t>MARKETING &amp; SALES</a:t>
              </a:r>
            </a:p>
            <a:p>
              <a:pPr lvl="0" algn="ctr" defTabSz="622300">
                <a:lnSpc>
                  <a:spcPct val="90000"/>
                </a:lnSpc>
                <a:spcBef>
                  <a:spcPct val="0"/>
                </a:spcBef>
                <a:spcAft>
                  <a:spcPct val="35000"/>
                </a:spcAft>
              </a:pPr>
              <a:r>
                <a:rPr lang="en-US" sz="1200" kern="1200" dirty="0">
                  <a:solidFill>
                    <a:schemeClr val="bg1"/>
                  </a:solidFill>
                </a:rPr>
                <a:t>CRM &amp; Digital</a:t>
              </a:r>
            </a:p>
            <a:p>
              <a:pPr lvl="0" algn="ctr" defTabSz="622300">
                <a:lnSpc>
                  <a:spcPct val="90000"/>
                </a:lnSpc>
                <a:spcBef>
                  <a:spcPct val="0"/>
                </a:spcBef>
                <a:spcAft>
                  <a:spcPct val="35000"/>
                </a:spcAft>
              </a:pPr>
              <a:r>
                <a:rPr lang="en-US" sz="1200" kern="1200" dirty="0">
                  <a:solidFill>
                    <a:schemeClr val="bg1"/>
                  </a:solidFill>
                </a:rPr>
                <a:t>Customer Analytics</a:t>
              </a:r>
            </a:p>
            <a:p>
              <a:pPr lvl="0" algn="ctr" defTabSz="622300">
                <a:lnSpc>
                  <a:spcPct val="90000"/>
                </a:lnSpc>
                <a:spcBef>
                  <a:spcPct val="0"/>
                </a:spcBef>
                <a:spcAft>
                  <a:spcPct val="35000"/>
                </a:spcAft>
              </a:pPr>
              <a:r>
                <a:rPr lang="en-US" sz="1200" kern="1200" dirty="0">
                  <a:solidFill>
                    <a:schemeClr val="bg1"/>
                  </a:solidFill>
                </a:rPr>
                <a:t>Sales force Enablement</a:t>
              </a:r>
            </a:p>
          </p:txBody>
        </p:sp>
        <p:sp>
          <p:nvSpPr>
            <p:cNvPr id="8" name="Oval 7"/>
            <p:cNvSpPr/>
            <p:nvPr/>
          </p:nvSpPr>
          <p:spPr>
            <a:xfrm>
              <a:off x="965991" y="861821"/>
              <a:ext cx="976922" cy="976922"/>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2373095" y="685800"/>
              <a:ext cx="1733289" cy="2933699"/>
            </a:xfrm>
            <a:custGeom>
              <a:avLst/>
              <a:gdLst>
                <a:gd name="connsiteX0" fmla="*/ 0 w 1733289"/>
                <a:gd name="connsiteY0" fmla="*/ 173329 h 2933699"/>
                <a:gd name="connsiteX1" fmla="*/ 173329 w 1733289"/>
                <a:gd name="connsiteY1" fmla="*/ 0 h 2933699"/>
                <a:gd name="connsiteX2" fmla="*/ 1559960 w 1733289"/>
                <a:gd name="connsiteY2" fmla="*/ 0 h 2933699"/>
                <a:gd name="connsiteX3" fmla="*/ 1733289 w 1733289"/>
                <a:gd name="connsiteY3" fmla="*/ 173329 h 2933699"/>
                <a:gd name="connsiteX4" fmla="*/ 1733289 w 1733289"/>
                <a:gd name="connsiteY4" fmla="*/ 2760370 h 2933699"/>
                <a:gd name="connsiteX5" fmla="*/ 1559960 w 1733289"/>
                <a:gd name="connsiteY5" fmla="*/ 2933699 h 2933699"/>
                <a:gd name="connsiteX6" fmla="*/ 173329 w 1733289"/>
                <a:gd name="connsiteY6" fmla="*/ 2933699 h 2933699"/>
                <a:gd name="connsiteX7" fmla="*/ 0 w 1733289"/>
                <a:gd name="connsiteY7" fmla="*/ 2760370 h 2933699"/>
                <a:gd name="connsiteX8" fmla="*/ 0 w 1733289"/>
                <a:gd name="connsiteY8" fmla="*/ 173329 h 293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289" h="2933699">
                  <a:moveTo>
                    <a:pt x="0" y="173329"/>
                  </a:moveTo>
                  <a:cubicBezTo>
                    <a:pt x="0" y="77602"/>
                    <a:pt x="77602" y="0"/>
                    <a:pt x="173329" y="0"/>
                  </a:cubicBezTo>
                  <a:lnTo>
                    <a:pt x="1559960" y="0"/>
                  </a:lnTo>
                  <a:cubicBezTo>
                    <a:pt x="1655687" y="0"/>
                    <a:pt x="1733289" y="77602"/>
                    <a:pt x="1733289" y="173329"/>
                  </a:cubicBezTo>
                  <a:lnTo>
                    <a:pt x="1733289" y="2760370"/>
                  </a:lnTo>
                  <a:cubicBezTo>
                    <a:pt x="1733289" y="2856097"/>
                    <a:pt x="1655687" y="2933699"/>
                    <a:pt x="1559960" y="2933699"/>
                  </a:cubicBezTo>
                  <a:lnTo>
                    <a:pt x="173329" y="2933699"/>
                  </a:lnTo>
                  <a:cubicBezTo>
                    <a:pt x="77602" y="2933699"/>
                    <a:pt x="0" y="2856097"/>
                    <a:pt x="0" y="2760370"/>
                  </a:cubicBezTo>
                  <a:lnTo>
                    <a:pt x="0" y="173329"/>
                  </a:lnTo>
                  <a:close/>
                </a:path>
              </a:pathLst>
            </a:custGeom>
            <a:solidFill>
              <a:srgbClr val="E7B8B7"/>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4008" tIns="1237487" rIns="64008" bIns="650749" numCol="1" spcCol="1270" anchor="ctr" anchorCtr="0">
              <a:noAutofit/>
            </a:bodyPr>
            <a:lstStyle/>
            <a:p>
              <a:pPr lvl="0" algn="ctr" defTabSz="400050">
                <a:lnSpc>
                  <a:spcPct val="90000"/>
                </a:lnSpc>
                <a:spcBef>
                  <a:spcPct val="0"/>
                </a:spcBef>
                <a:spcAft>
                  <a:spcPct val="35000"/>
                </a:spcAft>
              </a:pPr>
              <a:endParaRPr lang="en-US" sz="900" b="1" kern="1200" dirty="0"/>
            </a:p>
            <a:p>
              <a:pPr lvl="0" algn="ctr" defTabSz="400050">
                <a:lnSpc>
                  <a:spcPct val="90000"/>
                </a:lnSpc>
                <a:spcBef>
                  <a:spcPct val="0"/>
                </a:spcBef>
                <a:spcAft>
                  <a:spcPct val="35000"/>
                </a:spcAft>
              </a:pPr>
              <a:endParaRPr lang="en-US" sz="1400" b="1" kern="1200" dirty="0"/>
            </a:p>
            <a:p>
              <a:pPr lvl="0" algn="ctr" defTabSz="400050">
                <a:lnSpc>
                  <a:spcPct val="90000"/>
                </a:lnSpc>
                <a:spcBef>
                  <a:spcPct val="0"/>
                </a:spcBef>
                <a:spcAft>
                  <a:spcPct val="35000"/>
                </a:spcAft>
              </a:pPr>
              <a:r>
                <a:rPr lang="en-US" sz="1200" b="1" kern="1200" dirty="0">
                  <a:solidFill>
                    <a:schemeClr val="bg1"/>
                  </a:solidFill>
                </a:rPr>
                <a:t>OPERATIONS</a:t>
              </a:r>
            </a:p>
            <a:p>
              <a:pPr lvl="0" algn="ctr" defTabSz="400050">
                <a:lnSpc>
                  <a:spcPct val="90000"/>
                </a:lnSpc>
                <a:spcBef>
                  <a:spcPct val="0"/>
                </a:spcBef>
                <a:spcAft>
                  <a:spcPct val="35000"/>
                </a:spcAft>
              </a:pPr>
              <a:r>
                <a:rPr lang="en-US" sz="1200" kern="1200" dirty="0">
                  <a:solidFill>
                    <a:schemeClr val="bg1"/>
                  </a:solidFill>
                </a:rPr>
                <a:t>IIOT</a:t>
              </a:r>
            </a:p>
            <a:p>
              <a:pPr lvl="0" algn="ctr" defTabSz="400050">
                <a:lnSpc>
                  <a:spcPct val="90000"/>
                </a:lnSpc>
                <a:spcBef>
                  <a:spcPct val="0"/>
                </a:spcBef>
                <a:spcAft>
                  <a:spcPct val="35000"/>
                </a:spcAft>
              </a:pPr>
              <a:r>
                <a:rPr lang="en-US" sz="1200" kern="1200" dirty="0">
                  <a:solidFill>
                    <a:schemeClr val="bg1"/>
                  </a:solidFill>
                </a:rPr>
                <a:t>Asset Management</a:t>
              </a:r>
            </a:p>
            <a:p>
              <a:pPr lvl="0" algn="ctr" defTabSz="400050">
                <a:lnSpc>
                  <a:spcPct val="90000"/>
                </a:lnSpc>
                <a:spcBef>
                  <a:spcPct val="0"/>
                </a:spcBef>
                <a:spcAft>
                  <a:spcPct val="35000"/>
                </a:spcAft>
              </a:pPr>
              <a:r>
                <a:rPr lang="en-US" sz="1200" kern="1200" dirty="0">
                  <a:solidFill>
                    <a:schemeClr val="bg1"/>
                  </a:solidFill>
                </a:rPr>
                <a:t>SCM Digitization</a:t>
              </a:r>
            </a:p>
            <a:p>
              <a:pPr lvl="0" algn="ctr" defTabSz="400050">
                <a:lnSpc>
                  <a:spcPct val="90000"/>
                </a:lnSpc>
                <a:spcBef>
                  <a:spcPct val="0"/>
                </a:spcBef>
                <a:spcAft>
                  <a:spcPct val="35000"/>
                </a:spcAft>
              </a:pPr>
              <a:endParaRPr lang="en-US" sz="900" kern="1200" dirty="0">
                <a:solidFill>
                  <a:schemeClr val="bg1"/>
                </a:solidFill>
              </a:endParaRPr>
            </a:p>
            <a:p>
              <a:pPr lvl="0" algn="ctr" defTabSz="400050">
                <a:lnSpc>
                  <a:spcPct val="90000"/>
                </a:lnSpc>
                <a:spcBef>
                  <a:spcPct val="0"/>
                </a:spcBef>
                <a:spcAft>
                  <a:spcPct val="35000"/>
                </a:spcAft>
              </a:pPr>
              <a:endParaRPr lang="en-US" sz="900" kern="1200" dirty="0">
                <a:solidFill>
                  <a:schemeClr val="bg1"/>
                </a:solidFill>
              </a:endParaRPr>
            </a:p>
          </p:txBody>
        </p:sp>
        <p:sp>
          <p:nvSpPr>
            <p:cNvPr id="11" name="Oval 10"/>
            <p:cNvSpPr/>
            <p:nvPr/>
          </p:nvSpPr>
          <p:spPr>
            <a:xfrm>
              <a:off x="2751279" y="861821"/>
              <a:ext cx="976922" cy="976922"/>
            </a:xfrm>
            <a:prstGeom prst="ellipse">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4158384" y="685800"/>
              <a:ext cx="1733289" cy="2933699"/>
            </a:xfrm>
            <a:custGeom>
              <a:avLst/>
              <a:gdLst>
                <a:gd name="connsiteX0" fmla="*/ 0 w 1733289"/>
                <a:gd name="connsiteY0" fmla="*/ 173329 h 2933699"/>
                <a:gd name="connsiteX1" fmla="*/ 173329 w 1733289"/>
                <a:gd name="connsiteY1" fmla="*/ 0 h 2933699"/>
                <a:gd name="connsiteX2" fmla="*/ 1559960 w 1733289"/>
                <a:gd name="connsiteY2" fmla="*/ 0 h 2933699"/>
                <a:gd name="connsiteX3" fmla="*/ 1733289 w 1733289"/>
                <a:gd name="connsiteY3" fmla="*/ 173329 h 2933699"/>
                <a:gd name="connsiteX4" fmla="*/ 1733289 w 1733289"/>
                <a:gd name="connsiteY4" fmla="*/ 2760370 h 2933699"/>
                <a:gd name="connsiteX5" fmla="*/ 1559960 w 1733289"/>
                <a:gd name="connsiteY5" fmla="*/ 2933699 h 2933699"/>
                <a:gd name="connsiteX6" fmla="*/ 173329 w 1733289"/>
                <a:gd name="connsiteY6" fmla="*/ 2933699 h 2933699"/>
                <a:gd name="connsiteX7" fmla="*/ 0 w 1733289"/>
                <a:gd name="connsiteY7" fmla="*/ 2760370 h 2933699"/>
                <a:gd name="connsiteX8" fmla="*/ 0 w 1733289"/>
                <a:gd name="connsiteY8" fmla="*/ 173329 h 293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289" h="2933699">
                  <a:moveTo>
                    <a:pt x="0" y="173329"/>
                  </a:moveTo>
                  <a:cubicBezTo>
                    <a:pt x="0" y="77602"/>
                    <a:pt x="77602" y="0"/>
                    <a:pt x="173329" y="0"/>
                  </a:cubicBezTo>
                  <a:lnTo>
                    <a:pt x="1559960" y="0"/>
                  </a:lnTo>
                  <a:cubicBezTo>
                    <a:pt x="1655687" y="0"/>
                    <a:pt x="1733289" y="77602"/>
                    <a:pt x="1733289" y="173329"/>
                  </a:cubicBezTo>
                  <a:lnTo>
                    <a:pt x="1733289" y="2760370"/>
                  </a:lnTo>
                  <a:cubicBezTo>
                    <a:pt x="1733289" y="2856097"/>
                    <a:pt x="1655687" y="2933699"/>
                    <a:pt x="1559960" y="2933699"/>
                  </a:cubicBezTo>
                  <a:lnTo>
                    <a:pt x="173329" y="2933699"/>
                  </a:lnTo>
                  <a:cubicBezTo>
                    <a:pt x="77602" y="2933699"/>
                    <a:pt x="0" y="2856097"/>
                    <a:pt x="0" y="2760370"/>
                  </a:cubicBezTo>
                  <a:lnTo>
                    <a:pt x="0" y="173329"/>
                  </a:lnTo>
                  <a:close/>
                </a:path>
              </a:pathLst>
            </a:custGeom>
            <a:solidFill>
              <a:srgbClr val="B3A3C8"/>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1273047" rIns="99568" bIns="686309" numCol="1" spcCol="1270" anchor="ctr" anchorCtr="0">
              <a:noAutofit/>
            </a:bodyPr>
            <a:lstStyle/>
            <a:p>
              <a:pPr lvl="0" algn="ctr" defTabSz="622300">
                <a:lnSpc>
                  <a:spcPct val="90000"/>
                </a:lnSpc>
                <a:spcBef>
                  <a:spcPct val="0"/>
                </a:spcBef>
                <a:spcAft>
                  <a:spcPct val="35000"/>
                </a:spcAft>
              </a:pPr>
              <a:endParaRPr lang="en-US" sz="1400" b="1" kern="1200" dirty="0"/>
            </a:p>
            <a:p>
              <a:pPr lvl="0" algn="ctr" defTabSz="622300">
                <a:lnSpc>
                  <a:spcPct val="90000"/>
                </a:lnSpc>
                <a:spcBef>
                  <a:spcPct val="0"/>
                </a:spcBef>
                <a:spcAft>
                  <a:spcPct val="35000"/>
                </a:spcAft>
              </a:pPr>
              <a:r>
                <a:rPr lang="en-US" sz="1200" b="1" kern="1200" dirty="0">
                  <a:solidFill>
                    <a:schemeClr val="bg1"/>
                  </a:solidFill>
                </a:rPr>
                <a:t>PLM</a:t>
              </a:r>
            </a:p>
            <a:p>
              <a:pPr lvl="0" algn="ctr" defTabSz="622300">
                <a:lnSpc>
                  <a:spcPct val="90000"/>
                </a:lnSpc>
                <a:spcBef>
                  <a:spcPct val="0"/>
                </a:spcBef>
                <a:spcAft>
                  <a:spcPct val="35000"/>
                </a:spcAft>
              </a:pPr>
              <a:r>
                <a:rPr lang="en-US" sz="1200" b="0" kern="1200" dirty="0">
                  <a:solidFill>
                    <a:schemeClr val="bg1"/>
                  </a:solidFill>
                </a:rPr>
                <a:t>Process Visualization</a:t>
              </a:r>
            </a:p>
            <a:p>
              <a:pPr lvl="0" algn="ctr" defTabSz="622300">
                <a:lnSpc>
                  <a:spcPct val="90000"/>
                </a:lnSpc>
                <a:spcBef>
                  <a:spcPct val="0"/>
                </a:spcBef>
                <a:spcAft>
                  <a:spcPct val="35000"/>
                </a:spcAft>
              </a:pPr>
              <a:r>
                <a:rPr lang="en-US" sz="1200" b="0" kern="1200" dirty="0">
                  <a:solidFill>
                    <a:schemeClr val="bg1"/>
                  </a:solidFill>
                </a:rPr>
                <a:t>Digital Product Development</a:t>
              </a:r>
            </a:p>
            <a:p>
              <a:pPr lvl="0" algn="ctr" defTabSz="622300">
                <a:lnSpc>
                  <a:spcPct val="90000"/>
                </a:lnSpc>
                <a:spcBef>
                  <a:spcPct val="0"/>
                </a:spcBef>
                <a:spcAft>
                  <a:spcPct val="35000"/>
                </a:spcAft>
              </a:pPr>
              <a:r>
                <a:rPr lang="en-US" sz="1200" b="0" kern="1200" dirty="0">
                  <a:solidFill>
                    <a:schemeClr val="bg1"/>
                  </a:solidFill>
                </a:rPr>
                <a:t>Digital Twin</a:t>
              </a:r>
              <a:endParaRPr lang="en-US" sz="1200" kern="1200" dirty="0">
                <a:solidFill>
                  <a:schemeClr val="bg1"/>
                </a:solidFill>
              </a:endParaRPr>
            </a:p>
          </p:txBody>
        </p:sp>
        <p:sp>
          <p:nvSpPr>
            <p:cNvPr id="13" name="Oval 12"/>
            <p:cNvSpPr/>
            <p:nvPr/>
          </p:nvSpPr>
          <p:spPr>
            <a:xfrm>
              <a:off x="4536568" y="861821"/>
              <a:ext cx="976922" cy="976922"/>
            </a:xfrm>
            <a:prstGeom prst="ellipse">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5943672" y="685800"/>
              <a:ext cx="1733289" cy="2933699"/>
            </a:xfrm>
            <a:custGeom>
              <a:avLst/>
              <a:gdLst>
                <a:gd name="connsiteX0" fmla="*/ 0 w 1733289"/>
                <a:gd name="connsiteY0" fmla="*/ 173329 h 2933699"/>
                <a:gd name="connsiteX1" fmla="*/ 173329 w 1733289"/>
                <a:gd name="connsiteY1" fmla="*/ 0 h 2933699"/>
                <a:gd name="connsiteX2" fmla="*/ 1559960 w 1733289"/>
                <a:gd name="connsiteY2" fmla="*/ 0 h 2933699"/>
                <a:gd name="connsiteX3" fmla="*/ 1733289 w 1733289"/>
                <a:gd name="connsiteY3" fmla="*/ 173329 h 2933699"/>
                <a:gd name="connsiteX4" fmla="*/ 1733289 w 1733289"/>
                <a:gd name="connsiteY4" fmla="*/ 2760370 h 2933699"/>
                <a:gd name="connsiteX5" fmla="*/ 1559960 w 1733289"/>
                <a:gd name="connsiteY5" fmla="*/ 2933699 h 2933699"/>
                <a:gd name="connsiteX6" fmla="*/ 173329 w 1733289"/>
                <a:gd name="connsiteY6" fmla="*/ 2933699 h 2933699"/>
                <a:gd name="connsiteX7" fmla="*/ 0 w 1733289"/>
                <a:gd name="connsiteY7" fmla="*/ 2760370 h 2933699"/>
                <a:gd name="connsiteX8" fmla="*/ 0 w 1733289"/>
                <a:gd name="connsiteY8" fmla="*/ 173329 h 293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289" h="2933699">
                  <a:moveTo>
                    <a:pt x="0" y="173329"/>
                  </a:moveTo>
                  <a:cubicBezTo>
                    <a:pt x="0" y="77602"/>
                    <a:pt x="77602" y="0"/>
                    <a:pt x="173329" y="0"/>
                  </a:cubicBezTo>
                  <a:lnTo>
                    <a:pt x="1559960" y="0"/>
                  </a:lnTo>
                  <a:cubicBezTo>
                    <a:pt x="1655687" y="0"/>
                    <a:pt x="1733289" y="77602"/>
                    <a:pt x="1733289" y="173329"/>
                  </a:cubicBezTo>
                  <a:lnTo>
                    <a:pt x="1733289" y="2760370"/>
                  </a:lnTo>
                  <a:cubicBezTo>
                    <a:pt x="1733289" y="2856097"/>
                    <a:pt x="1655687" y="2933699"/>
                    <a:pt x="1559960" y="2933699"/>
                  </a:cubicBezTo>
                  <a:lnTo>
                    <a:pt x="173329" y="2933699"/>
                  </a:lnTo>
                  <a:cubicBezTo>
                    <a:pt x="77602" y="2933699"/>
                    <a:pt x="0" y="2856097"/>
                    <a:pt x="0" y="2760370"/>
                  </a:cubicBezTo>
                  <a:lnTo>
                    <a:pt x="0" y="173329"/>
                  </a:lnTo>
                  <a:close/>
                </a:path>
              </a:pathLst>
            </a:custGeom>
            <a:solidFill>
              <a:schemeClr val="accent5"/>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9568" tIns="1273047" rIns="99568" bIns="686309" numCol="1" spcCol="1270" anchor="ctr" anchorCtr="0">
              <a:noAutofit/>
            </a:bodyPr>
            <a:lstStyle/>
            <a:p>
              <a:pPr lvl="0" algn="ctr" defTabSz="622300">
                <a:lnSpc>
                  <a:spcPct val="90000"/>
                </a:lnSpc>
                <a:spcBef>
                  <a:spcPct val="0"/>
                </a:spcBef>
                <a:spcAft>
                  <a:spcPct val="35000"/>
                </a:spcAft>
              </a:pPr>
              <a:endParaRPr lang="en-US" sz="1400" b="1" kern="1200" dirty="0"/>
            </a:p>
            <a:p>
              <a:pPr lvl="0" algn="ctr" defTabSz="622300">
                <a:lnSpc>
                  <a:spcPct val="90000"/>
                </a:lnSpc>
                <a:spcBef>
                  <a:spcPct val="0"/>
                </a:spcBef>
                <a:spcAft>
                  <a:spcPct val="35000"/>
                </a:spcAft>
              </a:pPr>
              <a:endParaRPr lang="en-US" sz="1400" b="1" kern="1200" dirty="0"/>
            </a:p>
            <a:p>
              <a:pPr lvl="0" algn="ctr" defTabSz="622300">
                <a:lnSpc>
                  <a:spcPct val="90000"/>
                </a:lnSpc>
                <a:spcBef>
                  <a:spcPct val="0"/>
                </a:spcBef>
                <a:spcAft>
                  <a:spcPct val="35000"/>
                </a:spcAft>
              </a:pPr>
              <a:r>
                <a:rPr lang="en-US" sz="1200" b="1" kern="1200" dirty="0">
                  <a:solidFill>
                    <a:schemeClr val="bg1"/>
                  </a:solidFill>
                </a:rPr>
                <a:t>HR &amp; Security</a:t>
              </a:r>
              <a:br>
                <a:rPr lang="en-US" sz="1200" kern="1200" dirty="0">
                  <a:solidFill>
                    <a:schemeClr val="bg1"/>
                  </a:solidFill>
                </a:rPr>
              </a:br>
              <a:br>
                <a:rPr lang="en-US" sz="1200" kern="1200" dirty="0">
                  <a:solidFill>
                    <a:schemeClr val="bg1"/>
                  </a:solidFill>
                </a:rPr>
              </a:br>
              <a:r>
                <a:rPr lang="en-US" sz="1200" kern="1200" dirty="0">
                  <a:solidFill>
                    <a:schemeClr val="bg1"/>
                  </a:solidFill>
                </a:rPr>
                <a:t>IOT Security</a:t>
              </a:r>
            </a:p>
            <a:p>
              <a:pPr lvl="0" algn="ctr" defTabSz="622300">
                <a:lnSpc>
                  <a:spcPct val="90000"/>
                </a:lnSpc>
                <a:spcBef>
                  <a:spcPct val="0"/>
                </a:spcBef>
                <a:spcAft>
                  <a:spcPct val="35000"/>
                </a:spcAft>
              </a:pPr>
              <a:r>
                <a:rPr lang="en-US" sz="1200" kern="1200" dirty="0">
                  <a:solidFill>
                    <a:schemeClr val="bg1"/>
                  </a:solidFill>
                </a:rPr>
                <a:t>Workforce Management</a:t>
              </a:r>
            </a:p>
            <a:p>
              <a:pPr lvl="0" algn="ctr" defTabSz="622300">
                <a:lnSpc>
                  <a:spcPct val="90000"/>
                </a:lnSpc>
                <a:spcBef>
                  <a:spcPct val="0"/>
                </a:spcBef>
                <a:spcAft>
                  <a:spcPct val="35000"/>
                </a:spcAft>
              </a:pPr>
              <a:r>
                <a:rPr lang="en-US" sz="1200" kern="1200" dirty="0">
                  <a:solidFill>
                    <a:schemeClr val="bg1"/>
                  </a:solidFill>
                </a:rPr>
                <a:t>IP Protection</a:t>
              </a:r>
              <a:br>
                <a:rPr lang="en-US" sz="1200" kern="1200" dirty="0">
                  <a:solidFill>
                    <a:schemeClr val="bg1"/>
                  </a:solidFill>
                </a:rPr>
              </a:br>
              <a:endParaRPr lang="en-US" sz="1200" kern="1200" dirty="0">
                <a:solidFill>
                  <a:schemeClr val="bg1"/>
                </a:solidFill>
              </a:endParaRPr>
            </a:p>
          </p:txBody>
        </p:sp>
        <p:sp>
          <p:nvSpPr>
            <p:cNvPr id="15" name="Oval 14"/>
            <p:cNvSpPr/>
            <p:nvPr/>
          </p:nvSpPr>
          <p:spPr>
            <a:xfrm>
              <a:off x="6321856" y="861821"/>
              <a:ext cx="976922" cy="976922"/>
            </a:xfrm>
            <a:prstGeom prst="ellipse">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6" name="Left-Right Arrow 15"/>
            <p:cNvSpPr/>
            <p:nvPr/>
          </p:nvSpPr>
          <p:spPr>
            <a:xfrm>
              <a:off x="895851" y="3318821"/>
              <a:ext cx="6525064" cy="440055"/>
            </a:xfrm>
            <a:prstGeom prst="leftRightArrow">
              <a:avLst/>
            </a:prstGeom>
            <a:solidFill>
              <a:srgbClr val="595959"/>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sp>
        <p:nvSpPr>
          <p:cNvPr id="20" name="Freeform 19"/>
          <p:cNvSpPr/>
          <p:nvPr/>
        </p:nvSpPr>
        <p:spPr>
          <a:xfrm>
            <a:off x="1609580" y="3789095"/>
            <a:ext cx="1247091" cy="753449"/>
          </a:xfrm>
          <a:custGeom>
            <a:avLst/>
            <a:gdLst>
              <a:gd name="connsiteX0" fmla="*/ 0 w 1350615"/>
              <a:gd name="connsiteY0" fmla="*/ 144391 h 962608"/>
              <a:gd name="connsiteX1" fmla="*/ 869311 w 1350615"/>
              <a:gd name="connsiteY1" fmla="*/ 144391 h 962608"/>
              <a:gd name="connsiteX2" fmla="*/ 869311 w 1350615"/>
              <a:gd name="connsiteY2" fmla="*/ 0 h 962608"/>
              <a:gd name="connsiteX3" fmla="*/ 1350615 w 1350615"/>
              <a:gd name="connsiteY3" fmla="*/ 481304 h 962608"/>
              <a:gd name="connsiteX4" fmla="*/ 869311 w 1350615"/>
              <a:gd name="connsiteY4" fmla="*/ 962608 h 962608"/>
              <a:gd name="connsiteX5" fmla="*/ 869311 w 1350615"/>
              <a:gd name="connsiteY5" fmla="*/ 818217 h 962608"/>
              <a:gd name="connsiteX6" fmla="*/ 0 w 1350615"/>
              <a:gd name="connsiteY6" fmla="*/ 818217 h 962608"/>
              <a:gd name="connsiteX7" fmla="*/ 0 w 1350615"/>
              <a:gd name="connsiteY7" fmla="*/ 144391 h 96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0615" h="962608">
                <a:moveTo>
                  <a:pt x="0" y="144391"/>
                </a:moveTo>
                <a:lnTo>
                  <a:pt x="869311" y="144391"/>
                </a:lnTo>
                <a:lnTo>
                  <a:pt x="869311" y="0"/>
                </a:lnTo>
                <a:lnTo>
                  <a:pt x="1350615" y="481304"/>
                </a:lnTo>
                <a:lnTo>
                  <a:pt x="869311" y="962608"/>
                </a:lnTo>
                <a:lnTo>
                  <a:pt x="869311" y="818217"/>
                </a:lnTo>
                <a:lnTo>
                  <a:pt x="0" y="818217"/>
                </a:lnTo>
                <a:lnTo>
                  <a:pt x="0" y="144391"/>
                </a:lnTo>
                <a:close/>
              </a:path>
            </a:pathLst>
          </a:custGeom>
          <a:solidFill>
            <a:srgbClr val="8FB4E0">
              <a:alpha val="90000"/>
            </a:srgbClr>
          </a:solid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0514" tIns="150106" rIns="348343" bIns="150106" numCol="1" spcCol="1270" anchor="ctr" anchorCtr="0">
            <a:noAutofit/>
          </a:bodyPr>
          <a:lstStyle/>
          <a:p>
            <a:pPr lvl="0" algn="ctr" defTabSz="400050">
              <a:lnSpc>
                <a:spcPct val="90000"/>
              </a:lnSpc>
              <a:spcBef>
                <a:spcPct val="0"/>
              </a:spcBef>
              <a:spcAft>
                <a:spcPct val="35000"/>
              </a:spcAft>
            </a:pPr>
            <a:r>
              <a:rPr lang="en-US" sz="800" kern="1200" dirty="0">
                <a:solidFill>
                  <a:schemeClr val="bg1"/>
                </a:solidFill>
              </a:rPr>
              <a:t>Sify IOT Platform &amp; Network Services</a:t>
            </a:r>
          </a:p>
        </p:txBody>
      </p:sp>
      <p:sp>
        <p:nvSpPr>
          <p:cNvPr id="23" name="Freeform 22"/>
          <p:cNvSpPr/>
          <p:nvPr/>
        </p:nvSpPr>
        <p:spPr>
          <a:xfrm>
            <a:off x="1297808" y="3854419"/>
            <a:ext cx="622800" cy="622800"/>
          </a:xfrm>
          <a:custGeom>
            <a:avLst/>
            <a:gdLst>
              <a:gd name="connsiteX0" fmla="*/ 0 w 675307"/>
              <a:gd name="connsiteY0" fmla="*/ 337654 h 675307"/>
              <a:gd name="connsiteX1" fmla="*/ 337654 w 675307"/>
              <a:gd name="connsiteY1" fmla="*/ 0 h 675307"/>
              <a:gd name="connsiteX2" fmla="*/ 675308 w 675307"/>
              <a:gd name="connsiteY2" fmla="*/ 337654 h 675307"/>
              <a:gd name="connsiteX3" fmla="*/ 337654 w 675307"/>
              <a:gd name="connsiteY3" fmla="*/ 675308 h 675307"/>
              <a:gd name="connsiteX4" fmla="*/ 0 w 675307"/>
              <a:gd name="connsiteY4" fmla="*/ 337654 h 67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07" h="675307">
                <a:moveTo>
                  <a:pt x="0" y="337654"/>
                </a:moveTo>
                <a:cubicBezTo>
                  <a:pt x="0" y="151173"/>
                  <a:pt x="151173" y="0"/>
                  <a:pt x="337654" y="0"/>
                </a:cubicBezTo>
                <a:cubicBezTo>
                  <a:pt x="524135" y="0"/>
                  <a:pt x="675308" y="151173"/>
                  <a:pt x="675308" y="337654"/>
                </a:cubicBezTo>
                <a:cubicBezTo>
                  <a:pt x="675308" y="524135"/>
                  <a:pt x="524135" y="675308"/>
                  <a:pt x="337654" y="675308"/>
                </a:cubicBezTo>
                <a:cubicBezTo>
                  <a:pt x="151173" y="675308"/>
                  <a:pt x="0" y="524135"/>
                  <a:pt x="0" y="337654"/>
                </a:cubicBezTo>
                <a:close/>
              </a:path>
            </a:pathLst>
          </a:custGeom>
          <a:solidFill>
            <a:schemeClr val="bg1">
              <a:lumMod val="65000"/>
            </a:schemeClr>
          </a:solidFill>
          <a:ln w="19050"/>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r>
              <a:rPr lang="en-US" sz="800" kern="1200" dirty="0">
                <a:solidFill>
                  <a:schemeClr val="bg1"/>
                </a:solidFill>
              </a:rPr>
              <a:t>Connect Devices</a:t>
            </a:r>
          </a:p>
        </p:txBody>
      </p:sp>
      <p:sp>
        <p:nvSpPr>
          <p:cNvPr id="24" name="Freeform 23"/>
          <p:cNvSpPr/>
          <p:nvPr/>
        </p:nvSpPr>
        <p:spPr>
          <a:xfrm>
            <a:off x="3246388" y="3789095"/>
            <a:ext cx="1247091" cy="753448"/>
          </a:xfrm>
          <a:custGeom>
            <a:avLst/>
            <a:gdLst>
              <a:gd name="connsiteX0" fmla="*/ 0 w 1350615"/>
              <a:gd name="connsiteY0" fmla="*/ 144391 h 962608"/>
              <a:gd name="connsiteX1" fmla="*/ 869311 w 1350615"/>
              <a:gd name="connsiteY1" fmla="*/ 144391 h 962608"/>
              <a:gd name="connsiteX2" fmla="*/ 869311 w 1350615"/>
              <a:gd name="connsiteY2" fmla="*/ 0 h 962608"/>
              <a:gd name="connsiteX3" fmla="*/ 1350615 w 1350615"/>
              <a:gd name="connsiteY3" fmla="*/ 481304 h 962608"/>
              <a:gd name="connsiteX4" fmla="*/ 869311 w 1350615"/>
              <a:gd name="connsiteY4" fmla="*/ 962608 h 962608"/>
              <a:gd name="connsiteX5" fmla="*/ 869311 w 1350615"/>
              <a:gd name="connsiteY5" fmla="*/ 818217 h 962608"/>
              <a:gd name="connsiteX6" fmla="*/ 0 w 1350615"/>
              <a:gd name="connsiteY6" fmla="*/ 818217 h 962608"/>
              <a:gd name="connsiteX7" fmla="*/ 0 w 1350615"/>
              <a:gd name="connsiteY7" fmla="*/ 144391 h 96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0615" h="962608">
                <a:moveTo>
                  <a:pt x="0" y="144391"/>
                </a:moveTo>
                <a:lnTo>
                  <a:pt x="869311" y="144391"/>
                </a:lnTo>
                <a:lnTo>
                  <a:pt x="869311" y="0"/>
                </a:lnTo>
                <a:lnTo>
                  <a:pt x="1350615" y="481304"/>
                </a:lnTo>
                <a:lnTo>
                  <a:pt x="869311" y="962608"/>
                </a:lnTo>
                <a:lnTo>
                  <a:pt x="869311" y="818217"/>
                </a:lnTo>
                <a:lnTo>
                  <a:pt x="0" y="818217"/>
                </a:lnTo>
                <a:lnTo>
                  <a:pt x="0" y="144391"/>
                </a:lnTo>
                <a:close/>
              </a:path>
            </a:pathLst>
          </a:custGeom>
          <a:solidFill>
            <a:srgbClr val="E7B8B7">
              <a:alpha val="90000"/>
            </a:srgbClr>
          </a:solidFill>
          <a:ln>
            <a:noFill/>
          </a:ln>
        </p:spPr>
        <p:style>
          <a:lnRef idx="2">
            <a:schemeClr val="accent2">
              <a:tint val="40000"/>
              <a:alpha val="90000"/>
              <a:hueOff val="1599019"/>
              <a:satOff val="-1709"/>
              <a:lumOff val="44"/>
              <a:alphaOff val="0"/>
            </a:schemeClr>
          </a:lnRef>
          <a:fillRef idx="1">
            <a:schemeClr val="accent2">
              <a:tint val="40000"/>
              <a:alpha val="90000"/>
              <a:hueOff val="1599019"/>
              <a:satOff val="-1709"/>
              <a:lumOff val="44"/>
              <a:alphaOff val="0"/>
            </a:schemeClr>
          </a:fillRef>
          <a:effectRef idx="0">
            <a:schemeClr val="accent2">
              <a:tint val="40000"/>
              <a:alpha val="90000"/>
              <a:hueOff val="1599019"/>
              <a:satOff val="-1709"/>
              <a:lumOff val="44"/>
              <a:alphaOff val="0"/>
            </a:schemeClr>
          </a:effectRef>
          <a:fontRef idx="minor">
            <a:schemeClr val="dk1">
              <a:hueOff val="0"/>
              <a:satOff val="0"/>
              <a:lumOff val="0"/>
              <a:alphaOff val="0"/>
            </a:schemeClr>
          </a:fontRef>
        </p:style>
        <p:txBody>
          <a:bodyPr spcFirstLastPara="0" vert="horz" wrap="square" lIns="360514" tIns="150106" rIns="348343" bIns="150106" numCol="1" spcCol="1270" anchor="ctr" anchorCtr="0">
            <a:noAutofit/>
          </a:bodyPr>
          <a:lstStyle/>
          <a:p>
            <a:pPr lvl="0" algn="ctr" defTabSz="400050">
              <a:lnSpc>
                <a:spcPct val="90000"/>
              </a:lnSpc>
              <a:spcBef>
                <a:spcPct val="0"/>
              </a:spcBef>
              <a:spcAft>
                <a:spcPct val="35000"/>
              </a:spcAft>
            </a:pPr>
            <a:r>
              <a:rPr lang="en-US" sz="800" kern="1200" dirty="0">
                <a:solidFill>
                  <a:schemeClr val="bg1"/>
                </a:solidFill>
              </a:rPr>
              <a:t>Sify application &amp; managed services</a:t>
            </a:r>
          </a:p>
        </p:txBody>
      </p:sp>
      <p:sp>
        <p:nvSpPr>
          <p:cNvPr id="25" name="Freeform 24"/>
          <p:cNvSpPr/>
          <p:nvPr/>
        </p:nvSpPr>
        <p:spPr>
          <a:xfrm>
            <a:off x="2934616" y="3854419"/>
            <a:ext cx="622800" cy="622800"/>
          </a:xfrm>
          <a:custGeom>
            <a:avLst/>
            <a:gdLst>
              <a:gd name="connsiteX0" fmla="*/ 0 w 675307"/>
              <a:gd name="connsiteY0" fmla="*/ 337654 h 675307"/>
              <a:gd name="connsiteX1" fmla="*/ 337654 w 675307"/>
              <a:gd name="connsiteY1" fmla="*/ 0 h 675307"/>
              <a:gd name="connsiteX2" fmla="*/ 675308 w 675307"/>
              <a:gd name="connsiteY2" fmla="*/ 337654 h 675307"/>
              <a:gd name="connsiteX3" fmla="*/ 337654 w 675307"/>
              <a:gd name="connsiteY3" fmla="*/ 675308 h 675307"/>
              <a:gd name="connsiteX4" fmla="*/ 0 w 675307"/>
              <a:gd name="connsiteY4" fmla="*/ 337654 h 67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07" h="675307">
                <a:moveTo>
                  <a:pt x="0" y="337654"/>
                </a:moveTo>
                <a:cubicBezTo>
                  <a:pt x="0" y="151173"/>
                  <a:pt x="151173" y="0"/>
                  <a:pt x="337654" y="0"/>
                </a:cubicBezTo>
                <a:cubicBezTo>
                  <a:pt x="524135" y="0"/>
                  <a:pt x="675308" y="151173"/>
                  <a:pt x="675308" y="337654"/>
                </a:cubicBezTo>
                <a:cubicBezTo>
                  <a:pt x="675308" y="524135"/>
                  <a:pt x="524135" y="675308"/>
                  <a:pt x="337654" y="675308"/>
                </a:cubicBezTo>
                <a:cubicBezTo>
                  <a:pt x="151173" y="675308"/>
                  <a:pt x="0" y="524135"/>
                  <a:pt x="0" y="337654"/>
                </a:cubicBezTo>
                <a:close/>
              </a:path>
            </a:pathLst>
          </a:custGeom>
          <a:solidFill>
            <a:schemeClr val="bg1">
              <a:lumMod val="65000"/>
            </a:schemeClr>
          </a:solidFill>
          <a:ln w="19050"/>
        </p:spPr>
        <p:style>
          <a:lnRef idx="2">
            <a:schemeClr val="lt1">
              <a:hueOff val="0"/>
              <a:satOff val="0"/>
              <a:lumOff val="0"/>
              <a:alphaOff val="0"/>
            </a:schemeClr>
          </a:lnRef>
          <a:fillRef idx="1">
            <a:schemeClr val="accent2">
              <a:hueOff val="1551665"/>
              <a:satOff val="-1914"/>
              <a:lumOff val="261"/>
              <a:alphaOff val="0"/>
            </a:schemeClr>
          </a:fillRef>
          <a:effectRef idx="0">
            <a:schemeClr val="accent2">
              <a:hueOff val="1551665"/>
              <a:satOff val="-1914"/>
              <a:lumOff val="261"/>
              <a:alphaOff val="0"/>
            </a:schemeClr>
          </a:effectRef>
          <a:fontRef idx="minor">
            <a:schemeClr val="lt1"/>
          </a:fontRef>
        </p:style>
        <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r>
              <a:rPr lang="en-US" sz="800" kern="1200" spc="-30" dirty="0">
                <a:solidFill>
                  <a:schemeClr val="bg1"/>
                </a:solidFill>
              </a:rPr>
              <a:t>Develop Applications</a:t>
            </a:r>
          </a:p>
        </p:txBody>
      </p:sp>
      <p:sp>
        <p:nvSpPr>
          <p:cNvPr id="26" name="Freeform 25"/>
          <p:cNvSpPr/>
          <p:nvPr/>
        </p:nvSpPr>
        <p:spPr>
          <a:xfrm>
            <a:off x="4883196" y="3789095"/>
            <a:ext cx="1247091" cy="753449"/>
          </a:xfrm>
          <a:custGeom>
            <a:avLst/>
            <a:gdLst>
              <a:gd name="connsiteX0" fmla="*/ 0 w 1350615"/>
              <a:gd name="connsiteY0" fmla="*/ 179753 h 1198352"/>
              <a:gd name="connsiteX1" fmla="*/ 751439 w 1350615"/>
              <a:gd name="connsiteY1" fmla="*/ 179753 h 1198352"/>
              <a:gd name="connsiteX2" fmla="*/ 751439 w 1350615"/>
              <a:gd name="connsiteY2" fmla="*/ 0 h 1198352"/>
              <a:gd name="connsiteX3" fmla="*/ 1350615 w 1350615"/>
              <a:gd name="connsiteY3" fmla="*/ 599176 h 1198352"/>
              <a:gd name="connsiteX4" fmla="*/ 751439 w 1350615"/>
              <a:gd name="connsiteY4" fmla="*/ 1198352 h 1198352"/>
              <a:gd name="connsiteX5" fmla="*/ 751439 w 1350615"/>
              <a:gd name="connsiteY5" fmla="*/ 1018599 h 1198352"/>
              <a:gd name="connsiteX6" fmla="*/ 0 w 1350615"/>
              <a:gd name="connsiteY6" fmla="*/ 1018599 h 1198352"/>
              <a:gd name="connsiteX7" fmla="*/ 0 w 1350615"/>
              <a:gd name="connsiteY7" fmla="*/ 179753 h 119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0615" h="1198352">
                <a:moveTo>
                  <a:pt x="0" y="179753"/>
                </a:moveTo>
                <a:lnTo>
                  <a:pt x="751439" y="179753"/>
                </a:lnTo>
                <a:lnTo>
                  <a:pt x="751439" y="0"/>
                </a:lnTo>
                <a:lnTo>
                  <a:pt x="1350615" y="599176"/>
                </a:lnTo>
                <a:lnTo>
                  <a:pt x="751439" y="1198352"/>
                </a:lnTo>
                <a:lnTo>
                  <a:pt x="751439" y="1018599"/>
                </a:lnTo>
                <a:lnTo>
                  <a:pt x="0" y="1018599"/>
                </a:lnTo>
                <a:lnTo>
                  <a:pt x="0" y="179753"/>
                </a:lnTo>
                <a:close/>
              </a:path>
            </a:pathLst>
          </a:custGeom>
          <a:solidFill>
            <a:srgbClr val="B3A3C8">
              <a:alpha val="90000"/>
            </a:srgbClr>
          </a:solidFill>
          <a:ln>
            <a:noFill/>
          </a:ln>
        </p:spPr>
        <p:style>
          <a:lnRef idx="2">
            <a:schemeClr val="accent2">
              <a:tint val="40000"/>
              <a:alpha val="90000"/>
              <a:hueOff val="3198038"/>
              <a:satOff val="-3417"/>
              <a:lumOff val="87"/>
              <a:alphaOff val="0"/>
            </a:schemeClr>
          </a:lnRef>
          <a:fillRef idx="1">
            <a:schemeClr val="accent2">
              <a:tint val="40000"/>
              <a:alpha val="90000"/>
              <a:hueOff val="3198038"/>
              <a:satOff val="-3417"/>
              <a:lumOff val="87"/>
              <a:alphaOff val="0"/>
            </a:schemeClr>
          </a:fillRef>
          <a:effectRef idx="0">
            <a:schemeClr val="accent2">
              <a:tint val="40000"/>
              <a:alpha val="90000"/>
              <a:hueOff val="3198038"/>
              <a:satOff val="-3417"/>
              <a:lumOff val="87"/>
              <a:alphaOff val="0"/>
            </a:schemeClr>
          </a:effectRef>
          <a:fontRef idx="minor">
            <a:schemeClr val="dk1">
              <a:hueOff val="0"/>
              <a:satOff val="0"/>
              <a:lumOff val="0"/>
              <a:alphaOff val="0"/>
            </a:schemeClr>
          </a:fontRef>
        </p:style>
        <p:txBody>
          <a:bodyPr spcFirstLastPara="0" vert="horz" wrap="square" lIns="360514" tIns="185468" rIns="365966" bIns="185468" numCol="1" spcCol="1270" anchor="ctr" anchorCtr="0">
            <a:noAutofit/>
          </a:bodyPr>
          <a:lstStyle/>
          <a:p>
            <a:pPr lvl="0" algn="ctr" defTabSz="400050">
              <a:lnSpc>
                <a:spcPct val="90000"/>
              </a:lnSpc>
              <a:spcBef>
                <a:spcPct val="0"/>
              </a:spcBef>
              <a:spcAft>
                <a:spcPct val="35000"/>
              </a:spcAft>
            </a:pPr>
            <a:r>
              <a:rPr lang="en-US" sz="800" kern="1200" dirty="0">
                <a:solidFill>
                  <a:schemeClr val="bg1"/>
                </a:solidFill>
              </a:rPr>
              <a:t>Sify Cloud &amp; DC Hosting</a:t>
            </a:r>
          </a:p>
        </p:txBody>
      </p:sp>
      <p:sp>
        <p:nvSpPr>
          <p:cNvPr id="27" name="Freeform 26"/>
          <p:cNvSpPr/>
          <p:nvPr/>
        </p:nvSpPr>
        <p:spPr>
          <a:xfrm>
            <a:off x="4571424" y="3854419"/>
            <a:ext cx="622800" cy="622800"/>
          </a:xfrm>
          <a:custGeom>
            <a:avLst/>
            <a:gdLst>
              <a:gd name="connsiteX0" fmla="*/ 0 w 675307"/>
              <a:gd name="connsiteY0" fmla="*/ 337654 h 675307"/>
              <a:gd name="connsiteX1" fmla="*/ 337654 w 675307"/>
              <a:gd name="connsiteY1" fmla="*/ 0 h 675307"/>
              <a:gd name="connsiteX2" fmla="*/ 675308 w 675307"/>
              <a:gd name="connsiteY2" fmla="*/ 337654 h 675307"/>
              <a:gd name="connsiteX3" fmla="*/ 337654 w 675307"/>
              <a:gd name="connsiteY3" fmla="*/ 675308 h 675307"/>
              <a:gd name="connsiteX4" fmla="*/ 0 w 675307"/>
              <a:gd name="connsiteY4" fmla="*/ 337654 h 67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07" h="675307">
                <a:moveTo>
                  <a:pt x="0" y="337654"/>
                </a:moveTo>
                <a:cubicBezTo>
                  <a:pt x="0" y="151173"/>
                  <a:pt x="151173" y="0"/>
                  <a:pt x="337654" y="0"/>
                </a:cubicBezTo>
                <a:cubicBezTo>
                  <a:pt x="524135" y="0"/>
                  <a:pt x="675308" y="151173"/>
                  <a:pt x="675308" y="337654"/>
                </a:cubicBezTo>
                <a:cubicBezTo>
                  <a:pt x="675308" y="524135"/>
                  <a:pt x="524135" y="675308"/>
                  <a:pt x="337654" y="675308"/>
                </a:cubicBezTo>
                <a:cubicBezTo>
                  <a:pt x="151173" y="675308"/>
                  <a:pt x="0" y="524135"/>
                  <a:pt x="0" y="337654"/>
                </a:cubicBezTo>
                <a:close/>
              </a:path>
            </a:pathLst>
          </a:custGeom>
          <a:solidFill>
            <a:schemeClr val="bg1">
              <a:lumMod val="65000"/>
            </a:schemeClr>
          </a:solidFill>
          <a:ln w="19050"/>
        </p:spPr>
        <p:style>
          <a:lnRef idx="2">
            <a:schemeClr val="lt1">
              <a:hueOff val="0"/>
              <a:satOff val="0"/>
              <a:lumOff val="0"/>
              <a:alphaOff val="0"/>
            </a:schemeClr>
          </a:lnRef>
          <a:fillRef idx="1">
            <a:schemeClr val="accent2">
              <a:hueOff val="3103331"/>
              <a:satOff val="-3829"/>
              <a:lumOff val="523"/>
              <a:alphaOff val="0"/>
            </a:schemeClr>
          </a:fillRef>
          <a:effectRef idx="0">
            <a:schemeClr val="accent2">
              <a:hueOff val="3103331"/>
              <a:satOff val="-3829"/>
              <a:lumOff val="523"/>
              <a:alphaOff val="0"/>
            </a:schemeClr>
          </a:effectRef>
          <a:fontRef idx="minor">
            <a:schemeClr val="lt1"/>
          </a:fontRef>
        </p:style>
        <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r>
              <a:rPr lang="en-US" sz="800" kern="1200" dirty="0">
                <a:solidFill>
                  <a:schemeClr val="bg1"/>
                </a:solidFill>
              </a:rPr>
              <a:t>Host on Cloud/DC</a:t>
            </a:r>
          </a:p>
        </p:txBody>
      </p:sp>
      <p:sp>
        <p:nvSpPr>
          <p:cNvPr id="28" name="Freeform 27"/>
          <p:cNvSpPr/>
          <p:nvPr/>
        </p:nvSpPr>
        <p:spPr>
          <a:xfrm>
            <a:off x="6599101" y="3789095"/>
            <a:ext cx="1247091" cy="753449"/>
          </a:xfrm>
          <a:custGeom>
            <a:avLst/>
            <a:gdLst>
              <a:gd name="connsiteX0" fmla="*/ 0 w 1350615"/>
              <a:gd name="connsiteY0" fmla="*/ 163901 h 1092676"/>
              <a:gd name="connsiteX1" fmla="*/ 804277 w 1350615"/>
              <a:gd name="connsiteY1" fmla="*/ 163901 h 1092676"/>
              <a:gd name="connsiteX2" fmla="*/ 804277 w 1350615"/>
              <a:gd name="connsiteY2" fmla="*/ 0 h 1092676"/>
              <a:gd name="connsiteX3" fmla="*/ 1350615 w 1350615"/>
              <a:gd name="connsiteY3" fmla="*/ 546338 h 1092676"/>
              <a:gd name="connsiteX4" fmla="*/ 804277 w 1350615"/>
              <a:gd name="connsiteY4" fmla="*/ 1092676 h 1092676"/>
              <a:gd name="connsiteX5" fmla="*/ 804277 w 1350615"/>
              <a:gd name="connsiteY5" fmla="*/ 928775 h 1092676"/>
              <a:gd name="connsiteX6" fmla="*/ 0 w 1350615"/>
              <a:gd name="connsiteY6" fmla="*/ 928775 h 1092676"/>
              <a:gd name="connsiteX7" fmla="*/ 0 w 1350615"/>
              <a:gd name="connsiteY7" fmla="*/ 163901 h 109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0615" h="1092676">
                <a:moveTo>
                  <a:pt x="0" y="163901"/>
                </a:moveTo>
                <a:lnTo>
                  <a:pt x="804277" y="163901"/>
                </a:lnTo>
                <a:lnTo>
                  <a:pt x="804277" y="0"/>
                </a:lnTo>
                <a:lnTo>
                  <a:pt x="1350615" y="546338"/>
                </a:lnTo>
                <a:lnTo>
                  <a:pt x="804277" y="1092676"/>
                </a:lnTo>
                <a:lnTo>
                  <a:pt x="804277" y="928775"/>
                </a:lnTo>
                <a:lnTo>
                  <a:pt x="0" y="928775"/>
                </a:lnTo>
                <a:lnTo>
                  <a:pt x="0" y="163901"/>
                </a:lnTo>
                <a:close/>
              </a:path>
            </a:pathLst>
          </a:custGeom>
          <a:solidFill>
            <a:schemeClr val="accent5">
              <a:alpha val="90000"/>
            </a:schemeClr>
          </a:solidFill>
          <a:ln>
            <a:noFill/>
          </a:ln>
        </p:spPr>
        <p:style>
          <a:lnRef idx="2">
            <a:schemeClr val="accent2">
              <a:tint val="40000"/>
              <a:alpha val="90000"/>
              <a:hueOff val="4797057"/>
              <a:satOff val="-5126"/>
              <a:lumOff val="131"/>
              <a:alphaOff val="0"/>
            </a:schemeClr>
          </a:lnRef>
          <a:fillRef idx="1">
            <a:schemeClr val="accent2">
              <a:tint val="40000"/>
              <a:alpha val="90000"/>
              <a:hueOff val="4797057"/>
              <a:satOff val="-5126"/>
              <a:lumOff val="131"/>
              <a:alphaOff val="0"/>
            </a:schemeClr>
          </a:fillRef>
          <a:effectRef idx="0">
            <a:schemeClr val="accent2">
              <a:tint val="40000"/>
              <a:alpha val="90000"/>
              <a:hueOff val="4797057"/>
              <a:satOff val="-5126"/>
              <a:lumOff val="131"/>
              <a:alphaOff val="0"/>
            </a:schemeClr>
          </a:effectRef>
          <a:fontRef idx="minor">
            <a:schemeClr val="dk1">
              <a:hueOff val="0"/>
              <a:satOff val="0"/>
              <a:lumOff val="0"/>
              <a:alphaOff val="0"/>
            </a:schemeClr>
          </a:fontRef>
        </p:style>
        <p:txBody>
          <a:bodyPr spcFirstLastPara="0" vert="horz" wrap="square" lIns="360514" tIns="169616" rIns="365966" bIns="169616" numCol="1" spcCol="1270" anchor="ctr" anchorCtr="0">
            <a:noAutofit/>
          </a:bodyPr>
          <a:lstStyle/>
          <a:p>
            <a:pPr lvl="0" algn="ctr" defTabSz="400050">
              <a:lnSpc>
                <a:spcPct val="90000"/>
              </a:lnSpc>
              <a:spcBef>
                <a:spcPct val="0"/>
              </a:spcBef>
              <a:spcAft>
                <a:spcPct val="35000"/>
              </a:spcAft>
            </a:pPr>
            <a:r>
              <a:rPr lang="en-US" sz="800" kern="1200" dirty="0">
                <a:solidFill>
                  <a:schemeClr val="bg1"/>
                </a:solidFill>
              </a:rPr>
              <a:t>Sify Security Services</a:t>
            </a:r>
          </a:p>
        </p:txBody>
      </p:sp>
      <p:sp>
        <p:nvSpPr>
          <p:cNvPr id="29" name="Freeform 28"/>
          <p:cNvSpPr/>
          <p:nvPr/>
        </p:nvSpPr>
        <p:spPr>
          <a:xfrm>
            <a:off x="6208231" y="3854419"/>
            <a:ext cx="622800" cy="622800"/>
          </a:xfrm>
          <a:custGeom>
            <a:avLst/>
            <a:gdLst>
              <a:gd name="connsiteX0" fmla="*/ 0 w 846633"/>
              <a:gd name="connsiteY0" fmla="*/ 427135 h 854270"/>
              <a:gd name="connsiteX1" fmla="*/ 423317 w 846633"/>
              <a:gd name="connsiteY1" fmla="*/ 0 h 854270"/>
              <a:gd name="connsiteX2" fmla="*/ 846634 w 846633"/>
              <a:gd name="connsiteY2" fmla="*/ 427135 h 854270"/>
              <a:gd name="connsiteX3" fmla="*/ 423317 w 846633"/>
              <a:gd name="connsiteY3" fmla="*/ 854270 h 854270"/>
              <a:gd name="connsiteX4" fmla="*/ 0 w 846633"/>
              <a:gd name="connsiteY4" fmla="*/ 427135 h 85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633" h="854270">
                <a:moveTo>
                  <a:pt x="0" y="427135"/>
                </a:moveTo>
                <a:cubicBezTo>
                  <a:pt x="0" y="191235"/>
                  <a:pt x="189525" y="0"/>
                  <a:pt x="423317" y="0"/>
                </a:cubicBezTo>
                <a:cubicBezTo>
                  <a:pt x="657109" y="0"/>
                  <a:pt x="846634" y="191235"/>
                  <a:pt x="846634" y="427135"/>
                </a:cubicBezTo>
                <a:cubicBezTo>
                  <a:pt x="846634" y="663035"/>
                  <a:pt x="657109" y="854270"/>
                  <a:pt x="423317" y="854270"/>
                </a:cubicBezTo>
                <a:cubicBezTo>
                  <a:pt x="189525" y="854270"/>
                  <a:pt x="0" y="663035"/>
                  <a:pt x="0" y="427135"/>
                </a:cubicBezTo>
                <a:close/>
              </a:path>
            </a:pathLst>
          </a:custGeom>
          <a:solidFill>
            <a:schemeClr val="bg1">
              <a:lumMod val="65000"/>
            </a:schemeClr>
          </a:solidFill>
          <a:ln w="19050"/>
        </p:spPr>
        <p:style>
          <a:lnRef idx="2">
            <a:schemeClr val="lt1">
              <a:hueOff val="0"/>
              <a:satOff val="0"/>
              <a:lumOff val="0"/>
              <a:alphaOff val="0"/>
            </a:schemeClr>
          </a:lnRef>
          <a:fillRef idx="1">
            <a:schemeClr val="accent2">
              <a:hueOff val="4654996"/>
              <a:satOff val="-5743"/>
              <a:lumOff val="784"/>
              <a:alphaOff val="0"/>
            </a:schemeClr>
          </a:fillRef>
          <a:effectRef idx="0">
            <a:schemeClr val="accent2">
              <a:hueOff val="4654996"/>
              <a:satOff val="-5743"/>
              <a:lumOff val="784"/>
              <a:alphaOff val="0"/>
            </a:schemeClr>
          </a:effectRef>
          <a:fontRef idx="minor">
            <a:schemeClr val="lt1"/>
          </a:fontRef>
        </p:style>
        <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r>
              <a:rPr lang="en-US" sz="800" kern="1200" spc="-30" dirty="0">
                <a:solidFill>
                  <a:schemeClr val="bg1"/>
                </a:solidFill>
              </a:rPr>
              <a:t>Secure Infrastructure</a:t>
            </a:r>
          </a:p>
        </p:txBody>
      </p:sp>
      <p:sp>
        <p:nvSpPr>
          <p:cNvPr id="19" name="TextBox 18"/>
          <p:cNvSpPr txBox="1"/>
          <p:nvPr/>
        </p:nvSpPr>
        <p:spPr>
          <a:xfrm>
            <a:off x="2321714" y="3451269"/>
            <a:ext cx="4500572" cy="255016"/>
          </a:xfrm>
          <a:prstGeom prst="rect">
            <a:avLst/>
          </a:prstGeom>
          <a:noFill/>
        </p:spPr>
        <p:txBody>
          <a:bodyPr wrap="square" lIns="69668" tIns="34835" rIns="69668" bIns="34835" rtlCol="0">
            <a:spAutoFit/>
          </a:bodyPr>
          <a:lstStyle/>
          <a:p>
            <a:pPr algn="ctr"/>
            <a:r>
              <a:rPr lang="en-US" sz="1200" dirty="0">
                <a:solidFill>
                  <a:schemeClr val="bg1"/>
                </a:solidFill>
              </a:rPr>
              <a:t>Key activities shaping each function</a:t>
            </a:r>
          </a:p>
        </p:txBody>
      </p:sp>
      <p:sp>
        <p:nvSpPr>
          <p:cNvPr id="21" name="TextBox 20"/>
          <p:cNvSpPr txBox="1"/>
          <p:nvPr/>
        </p:nvSpPr>
        <p:spPr>
          <a:xfrm>
            <a:off x="2472070" y="4469005"/>
            <a:ext cx="4199861" cy="285794"/>
          </a:xfrm>
          <a:prstGeom prst="rect">
            <a:avLst/>
          </a:prstGeom>
          <a:noFill/>
        </p:spPr>
        <p:txBody>
          <a:bodyPr wrap="square" lIns="69668" tIns="34835" rIns="69668" bIns="34835" rtlCol="0">
            <a:spAutoFit/>
          </a:bodyPr>
          <a:lstStyle/>
          <a:p>
            <a:pPr algn="ctr"/>
            <a:r>
              <a:rPr lang="en-US" sz="1400" dirty="0">
                <a:solidFill>
                  <a:srgbClr val="595959"/>
                </a:solidFill>
              </a:rPr>
              <a:t>The Sify Capability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IN" dirty="0"/>
              <a:t>Manufacturing trends vs Sify investments(WIP)</a:t>
            </a:r>
          </a:p>
        </p:txBody>
      </p:sp>
      <p:sp>
        <p:nvSpPr>
          <p:cNvPr id="2" name="Slide Number Placeholder 1"/>
          <p:cNvSpPr>
            <a:spLocks noGrp="1"/>
          </p:cNvSpPr>
          <p:nvPr>
            <p:ph type="sldNum" sz="quarter" idx="12"/>
          </p:nvPr>
        </p:nvSpPr>
        <p:spPr/>
        <p:txBody>
          <a:bodyPr/>
          <a:lstStyle/>
          <a:p>
            <a:fld id="{00A528DF-D215-450C-9DB5-2AB96B301B6B}" type="slidenum">
              <a:rPr lang="en-US" smtClean="0"/>
              <a:pPr/>
              <a:t>28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51700514"/>
              </p:ext>
            </p:extLst>
          </p:nvPr>
        </p:nvGraphicFramePr>
        <p:xfrm>
          <a:off x="363599" y="1036639"/>
          <a:ext cx="8410515" cy="3648076"/>
        </p:xfrm>
        <a:graphic>
          <a:graphicData uri="http://schemas.openxmlformats.org/drawingml/2006/table">
            <a:tbl>
              <a:tblPr firstRow="1" bandRow="1">
                <a:tableStyleId>{5940675A-B579-460E-94D1-54222C63F5DA}</a:tableStyleId>
              </a:tblPr>
              <a:tblGrid>
                <a:gridCol w="2437474">
                  <a:extLst>
                    <a:ext uri="{9D8B030D-6E8A-4147-A177-3AD203B41FA5}">
                      <a16:colId xmlns:a16="http://schemas.microsoft.com/office/drawing/2014/main" val="20000"/>
                    </a:ext>
                  </a:extLst>
                </a:gridCol>
                <a:gridCol w="960699">
                  <a:extLst>
                    <a:ext uri="{9D8B030D-6E8A-4147-A177-3AD203B41FA5}">
                      <a16:colId xmlns:a16="http://schemas.microsoft.com/office/drawing/2014/main" val="20001"/>
                    </a:ext>
                  </a:extLst>
                </a:gridCol>
                <a:gridCol w="5012342">
                  <a:extLst>
                    <a:ext uri="{9D8B030D-6E8A-4147-A177-3AD203B41FA5}">
                      <a16:colId xmlns:a16="http://schemas.microsoft.com/office/drawing/2014/main" val="20002"/>
                    </a:ext>
                  </a:extLst>
                </a:gridCol>
              </a:tblGrid>
              <a:tr h="294967">
                <a:tc>
                  <a:txBody>
                    <a:bodyPr/>
                    <a:lstStyle/>
                    <a:p>
                      <a:r>
                        <a:rPr lang="en-US" sz="1100" b="1" dirty="0">
                          <a:solidFill>
                            <a:schemeClr val="bg1"/>
                          </a:solidFill>
                        </a:rPr>
                        <a:t>INDUSTRY 4.0</a:t>
                      </a:r>
                      <a:r>
                        <a:rPr lang="en-US" sz="1100" b="1" baseline="0" dirty="0">
                          <a:solidFill>
                            <a:schemeClr val="bg1"/>
                          </a:solidFill>
                        </a:rPr>
                        <a:t> TREND</a:t>
                      </a:r>
                      <a:endParaRPr lang="en-US" sz="1100" b="1" dirty="0">
                        <a:solidFill>
                          <a:schemeClr val="bg1"/>
                        </a:solidFill>
                      </a:endParaRPr>
                    </a:p>
                  </a:txBody>
                  <a:tcPr marL="70338" marR="70338" marT="34290" marB="3429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schemeClr>
                    </a:solidFill>
                  </a:tcPr>
                </a:tc>
                <a:tc>
                  <a:txBody>
                    <a:bodyPr/>
                    <a:lstStyle/>
                    <a:p>
                      <a:r>
                        <a:rPr lang="en-US" sz="1100" b="1" dirty="0">
                          <a:solidFill>
                            <a:schemeClr val="bg1"/>
                          </a:solidFill>
                        </a:rPr>
                        <a:t>ICT IMPACT</a:t>
                      </a:r>
                    </a:p>
                  </a:txBody>
                  <a:tcPr marL="70338" marR="70338"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schemeClr>
                    </a:solidFill>
                  </a:tcPr>
                </a:tc>
                <a:tc>
                  <a:txBody>
                    <a:bodyPr/>
                    <a:lstStyle/>
                    <a:p>
                      <a:r>
                        <a:rPr lang="en-US" sz="1100" b="1" dirty="0">
                          <a:solidFill>
                            <a:schemeClr val="bg1"/>
                          </a:solidFill>
                        </a:rPr>
                        <a:t>SIFY INVESTMENTS/CAPABILITIES</a:t>
                      </a:r>
                    </a:p>
                  </a:txBody>
                  <a:tcPr marL="70338" marR="70338" marT="34290" marB="3429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745981">
                <a:tc>
                  <a:txBody>
                    <a:bodyPr/>
                    <a:lstStyle/>
                    <a:p>
                      <a:r>
                        <a:rPr lang="en-US" sz="1100" dirty="0">
                          <a:solidFill>
                            <a:srgbClr val="595959"/>
                          </a:solidFill>
                        </a:rPr>
                        <a:t>Supply</a:t>
                      </a:r>
                      <a:r>
                        <a:rPr lang="en-US" sz="1100" baseline="0" dirty="0">
                          <a:solidFill>
                            <a:srgbClr val="595959"/>
                          </a:solidFill>
                        </a:rPr>
                        <a:t> chain digitization, Analytics, AI &amp; ML for predictive maintenance  and asset management</a:t>
                      </a:r>
                      <a:endParaRPr lang="en-US" sz="1100" dirty="0">
                        <a:solidFill>
                          <a:srgbClr val="595959"/>
                        </a:solidFill>
                      </a:endParaRPr>
                    </a:p>
                  </a:txBody>
                  <a:tcPr marL="70338" marR="70338" marT="34290" marB="34290">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100" dirty="0">
                          <a:solidFill>
                            <a:srgbClr val="595959"/>
                          </a:solidFill>
                        </a:rPr>
                        <a:t>Cloud</a:t>
                      </a:r>
                    </a:p>
                  </a:txBody>
                  <a:tcPr marL="70338" marR="70338"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08000" lvl="0" indent="-108000" algn="l" defTabSz="914058" rtl="0" eaLnBrk="1" latinLnBrk="0" hangingPunct="1">
                        <a:lnSpc>
                          <a:spcPct val="90000"/>
                        </a:lnSpc>
                        <a:spcBef>
                          <a:spcPts val="600"/>
                        </a:spcBef>
                        <a:buFont typeface="Arial" pitchFamily="34" charset="0"/>
                        <a:buChar char="•"/>
                      </a:pPr>
                      <a:r>
                        <a:rPr lang="en-IN" sz="1100" kern="1200" dirty="0">
                          <a:solidFill>
                            <a:srgbClr val="595959"/>
                          </a:solidFill>
                          <a:latin typeface="Trebuchet MS" pitchFamily="34" charset="0"/>
                          <a:ea typeface="+mn-ea"/>
                          <a:cs typeface="+mn-cs"/>
                        </a:rPr>
                        <a:t>6 PAN-India cloud enabled data centers with a total capacity of 47 MW</a:t>
                      </a:r>
                    </a:p>
                    <a:p>
                      <a:pPr marL="108000" lvl="0" indent="-108000" algn="l" defTabSz="914058" rtl="0" eaLnBrk="1" latinLnBrk="0" hangingPunct="1">
                        <a:lnSpc>
                          <a:spcPct val="90000"/>
                        </a:lnSpc>
                        <a:spcBef>
                          <a:spcPts val="600"/>
                        </a:spcBef>
                        <a:buFont typeface="Arial" pitchFamily="34" charset="0"/>
                        <a:buChar char="•"/>
                      </a:pPr>
                      <a:r>
                        <a:rPr lang="en-IN" sz="1100" kern="1200" dirty="0">
                          <a:solidFill>
                            <a:srgbClr val="595959"/>
                          </a:solidFill>
                          <a:latin typeface="Trebuchet MS" pitchFamily="34" charset="0"/>
                          <a:ea typeface="+mn-ea"/>
                          <a:cs typeface="+mn-cs"/>
                        </a:rPr>
                        <a:t>Private and public cloud platforms with partnerships with leading cloud providers like AWS and Azure</a:t>
                      </a:r>
                    </a:p>
                  </a:txBody>
                  <a:tcPr marL="70338" marR="70338" marT="34290" marB="34290">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557583">
                <a:tc>
                  <a:txBody>
                    <a:bodyPr/>
                    <a:lstStyle/>
                    <a:p>
                      <a:r>
                        <a:rPr lang="en-US" sz="1100" dirty="0">
                          <a:solidFill>
                            <a:srgbClr val="595959"/>
                          </a:solidFill>
                        </a:rPr>
                        <a:t>Protection of </a:t>
                      </a:r>
                      <a:r>
                        <a:rPr lang="en-US" sz="1100" baseline="0" dirty="0">
                          <a:solidFill>
                            <a:srgbClr val="595959"/>
                          </a:solidFill>
                        </a:rPr>
                        <a:t>sensor generated data and intellectual property</a:t>
                      </a:r>
                      <a:endParaRPr lang="en-US" sz="1100" dirty="0">
                        <a:solidFill>
                          <a:srgbClr val="595959"/>
                        </a:solidFill>
                      </a:endParaRPr>
                    </a:p>
                  </a:txBody>
                  <a:tcPr marL="70338" marR="70338" marT="34290" marB="34290">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100" dirty="0">
                          <a:solidFill>
                            <a:srgbClr val="595959"/>
                          </a:solidFill>
                        </a:rPr>
                        <a:t>Security</a:t>
                      </a:r>
                    </a:p>
                  </a:txBody>
                  <a:tcPr marL="70338" marR="70338"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08000" lvl="0" indent="-108000" algn="l" defTabSz="914058" rtl="0" eaLnBrk="1" latinLnBrk="0" hangingPunct="1">
                        <a:lnSpc>
                          <a:spcPct val="90000"/>
                        </a:lnSpc>
                        <a:spcBef>
                          <a:spcPts val="600"/>
                        </a:spcBef>
                        <a:buFont typeface="Arial" pitchFamily="34" charset="0"/>
                        <a:buChar char="•"/>
                      </a:pPr>
                      <a:r>
                        <a:rPr lang="en-IN" sz="1100" kern="1200" dirty="0">
                          <a:solidFill>
                            <a:srgbClr val="595959"/>
                          </a:solidFill>
                          <a:latin typeface="Trebuchet MS" pitchFamily="34" charset="0"/>
                          <a:ea typeface="+mn-ea"/>
                          <a:cs typeface="+mn-cs"/>
                        </a:rPr>
                        <a:t>15+ years experience of Information Security Life Cycle Management. </a:t>
                      </a:r>
                    </a:p>
                    <a:p>
                      <a:pPr marL="108000" lvl="0" indent="-108000" algn="l" defTabSz="914058" rtl="0" eaLnBrk="1" latinLnBrk="0" hangingPunct="1">
                        <a:lnSpc>
                          <a:spcPct val="90000"/>
                        </a:lnSpc>
                        <a:spcBef>
                          <a:spcPts val="600"/>
                        </a:spcBef>
                        <a:buFont typeface="Arial" pitchFamily="34" charset="0"/>
                        <a:buChar char="•"/>
                      </a:pPr>
                      <a:r>
                        <a:rPr lang="en-IN" sz="1100" kern="1200" dirty="0">
                          <a:solidFill>
                            <a:srgbClr val="595959"/>
                          </a:solidFill>
                          <a:latin typeface="Trebuchet MS" pitchFamily="34" charset="0"/>
                          <a:ea typeface="+mn-ea"/>
                          <a:cs typeface="+mn-cs"/>
                        </a:rPr>
                        <a:t>Experience covering 30+ OEM solutions &amp; Platforms</a:t>
                      </a:r>
                    </a:p>
                  </a:txBody>
                  <a:tcPr marL="70338" marR="70338" marT="34290" marB="34290">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745981">
                <a:tc>
                  <a:txBody>
                    <a:bodyPr/>
                    <a:lstStyle/>
                    <a:p>
                      <a:r>
                        <a:rPr lang="en-US" sz="1100" dirty="0">
                          <a:solidFill>
                            <a:srgbClr val="595959"/>
                          </a:solidFill>
                        </a:rPr>
                        <a:t>Enable connected manufacturing  and unlock deeper insights</a:t>
                      </a:r>
                    </a:p>
                  </a:txBody>
                  <a:tcPr marL="70338" marR="70338" marT="34290" marB="34290">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100" dirty="0">
                          <a:solidFill>
                            <a:srgbClr val="595959"/>
                          </a:solidFill>
                        </a:rPr>
                        <a:t>Internet</a:t>
                      </a:r>
                      <a:r>
                        <a:rPr lang="en-US" sz="1100" baseline="0" dirty="0">
                          <a:solidFill>
                            <a:srgbClr val="595959"/>
                          </a:solidFill>
                        </a:rPr>
                        <a:t> Of Things</a:t>
                      </a:r>
                      <a:endParaRPr lang="en-US" sz="1100" dirty="0">
                        <a:solidFill>
                          <a:srgbClr val="595959"/>
                        </a:solidFill>
                      </a:endParaRPr>
                    </a:p>
                  </a:txBody>
                  <a:tcPr marL="70338" marR="70338"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08000" lvl="0" indent="-108000" algn="l" defTabSz="914058" rtl="0" eaLnBrk="1" latinLnBrk="0" hangingPunct="1">
                        <a:lnSpc>
                          <a:spcPct val="90000"/>
                        </a:lnSpc>
                        <a:spcBef>
                          <a:spcPts val="600"/>
                        </a:spcBef>
                        <a:buFont typeface="Arial" pitchFamily="34" charset="0"/>
                        <a:buChar char="•"/>
                      </a:pPr>
                      <a:r>
                        <a:rPr lang="en-US" sz="1100" kern="1200" dirty="0">
                          <a:solidFill>
                            <a:srgbClr val="595959"/>
                          </a:solidFill>
                          <a:latin typeface="Trebuchet MS" pitchFamily="34" charset="0"/>
                          <a:ea typeface="+mn-ea"/>
                          <a:cs typeface="+mn-cs"/>
                        </a:rPr>
                        <a:t>Managed WiFi and IOT providing complete IT &amp;OT integration</a:t>
                      </a:r>
                    </a:p>
                    <a:p>
                      <a:pPr marL="108000" lvl="0" indent="-108000" algn="l" defTabSz="914058" rtl="0" eaLnBrk="1" latinLnBrk="0" hangingPunct="1">
                        <a:lnSpc>
                          <a:spcPct val="90000"/>
                        </a:lnSpc>
                        <a:spcBef>
                          <a:spcPts val="600"/>
                        </a:spcBef>
                        <a:buFont typeface="Arial" pitchFamily="34" charset="0"/>
                        <a:buChar char="•"/>
                      </a:pPr>
                      <a:r>
                        <a:rPr lang="en-US" sz="1100" kern="1200" dirty="0">
                          <a:solidFill>
                            <a:srgbClr val="595959"/>
                          </a:solidFill>
                          <a:latin typeface="Trebuchet MS" pitchFamily="34" charset="0"/>
                          <a:ea typeface="+mn-ea"/>
                          <a:cs typeface="+mn-cs"/>
                        </a:rPr>
                        <a:t>End to End IOT integration connecting things, machines, database and business systems</a:t>
                      </a:r>
                    </a:p>
                  </a:txBody>
                  <a:tcPr marL="70338" marR="70338" marT="34290" marB="34290">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557583">
                <a:tc>
                  <a:txBody>
                    <a:bodyPr/>
                    <a:lstStyle/>
                    <a:p>
                      <a:r>
                        <a:rPr lang="en-US" sz="1100" dirty="0">
                          <a:solidFill>
                            <a:srgbClr val="595959"/>
                          </a:solidFill>
                        </a:rPr>
                        <a:t>Cross</a:t>
                      </a:r>
                      <a:r>
                        <a:rPr lang="en-US" sz="1100" baseline="0" dirty="0">
                          <a:solidFill>
                            <a:srgbClr val="595959"/>
                          </a:solidFill>
                        </a:rPr>
                        <a:t> and inter-connectivity of devices and machines</a:t>
                      </a:r>
                      <a:endParaRPr lang="en-US" sz="1100" dirty="0">
                        <a:solidFill>
                          <a:srgbClr val="595959"/>
                        </a:solidFill>
                      </a:endParaRPr>
                    </a:p>
                  </a:txBody>
                  <a:tcPr marL="70338" marR="70338" marT="34290" marB="34290">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100" dirty="0">
                          <a:solidFill>
                            <a:srgbClr val="595959"/>
                          </a:solidFill>
                        </a:rPr>
                        <a:t>Networks</a:t>
                      </a:r>
                      <a:r>
                        <a:rPr lang="en-US" sz="1100" baseline="0" dirty="0">
                          <a:solidFill>
                            <a:srgbClr val="595959"/>
                          </a:solidFill>
                        </a:rPr>
                        <a:t> &amp; Connectivity</a:t>
                      </a:r>
                      <a:endParaRPr lang="en-US" sz="1100" dirty="0">
                        <a:solidFill>
                          <a:srgbClr val="595959"/>
                        </a:solidFill>
                      </a:endParaRPr>
                    </a:p>
                  </a:txBody>
                  <a:tcPr marL="70338" marR="70338"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08000" lvl="0" indent="-108000" algn="l" defTabSz="914058" rtl="0" eaLnBrk="1" latinLnBrk="0" hangingPunct="1">
                        <a:lnSpc>
                          <a:spcPct val="90000"/>
                        </a:lnSpc>
                        <a:spcBef>
                          <a:spcPts val="600"/>
                        </a:spcBef>
                        <a:buFont typeface="Arial" pitchFamily="34" charset="0"/>
                        <a:buChar char="•"/>
                      </a:pPr>
                      <a:r>
                        <a:rPr lang="en-IN" sz="1100" kern="1200" dirty="0">
                          <a:solidFill>
                            <a:srgbClr val="595959"/>
                          </a:solidFill>
                          <a:latin typeface="Trebuchet MS" pitchFamily="34" charset="0"/>
                          <a:ea typeface="+mn-ea"/>
                          <a:cs typeface="+mn-cs"/>
                        </a:rPr>
                        <a:t>Largest MPLS network (by connections) spanning 1400 cities and towns </a:t>
                      </a:r>
                    </a:p>
                    <a:p>
                      <a:pPr marL="108000" lvl="0" indent="-108000" algn="l" defTabSz="914058" rtl="0" eaLnBrk="1" latinLnBrk="0" hangingPunct="1">
                        <a:lnSpc>
                          <a:spcPct val="90000"/>
                        </a:lnSpc>
                        <a:spcBef>
                          <a:spcPts val="600"/>
                        </a:spcBef>
                        <a:buFont typeface="Arial" pitchFamily="34" charset="0"/>
                        <a:buChar char="•"/>
                      </a:pPr>
                      <a:r>
                        <a:rPr lang="en-IN" sz="1100" kern="1200" dirty="0">
                          <a:solidFill>
                            <a:srgbClr val="595959"/>
                          </a:solidFill>
                          <a:latin typeface="Trebuchet MS" pitchFamily="34" charset="0"/>
                          <a:ea typeface="+mn-ea"/>
                          <a:cs typeface="+mn-cs"/>
                        </a:rPr>
                        <a:t>Managed SDWAN with built in security and performance management</a:t>
                      </a:r>
                    </a:p>
                  </a:txBody>
                  <a:tcPr marL="70338" marR="70338" marT="34290" marB="34290">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745981">
                <a:tc>
                  <a:txBody>
                    <a:bodyPr/>
                    <a:lstStyle/>
                    <a:p>
                      <a:r>
                        <a:rPr lang="en-US" sz="1100" dirty="0">
                          <a:solidFill>
                            <a:srgbClr val="595959"/>
                          </a:solidFill>
                        </a:rPr>
                        <a:t>Development of new digitally</a:t>
                      </a:r>
                      <a:r>
                        <a:rPr lang="en-US" sz="1100" baseline="0" dirty="0">
                          <a:solidFill>
                            <a:srgbClr val="595959"/>
                          </a:solidFill>
                        </a:rPr>
                        <a:t> empowered apps and remote management of IT infra &amp; services</a:t>
                      </a:r>
                      <a:endParaRPr lang="en-US" sz="1100" dirty="0">
                        <a:solidFill>
                          <a:srgbClr val="595959"/>
                        </a:solidFill>
                      </a:endParaRPr>
                    </a:p>
                  </a:txBody>
                  <a:tcPr marL="70338" marR="70338" marT="34290" marB="34290">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100" dirty="0">
                          <a:solidFill>
                            <a:srgbClr val="595959"/>
                          </a:solidFill>
                        </a:rPr>
                        <a:t>Applications</a:t>
                      </a:r>
                      <a:r>
                        <a:rPr lang="en-US" sz="1100" baseline="0" dirty="0">
                          <a:solidFill>
                            <a:srgbClr val="595959"/>
                          </a:solidFill>
                        </a:rPr>
                        <a:t> &amp; RMS</a:t>
                      </a:r>
                      <a:endParaRPr lang="en-US" sz="1100" dirty="0">
                        <a:solidFill>
                          <a:srgbClr val="595959"/>
                        </a:solidFill>
                      </a:endParaRPr>
                    </a:p>
                  </a:txBody>
                  <a:tcPr marL="70338" marR="70338"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08000" lvl="0" indent="-108000" algn="l" defTabSz="914058" rtl="0" eaLnBrk="1" latinLnBrk="0" hangingPunct="1">
                        <a:lnSpc>
                          <a:spcPct val="90000"/>
                        </a:lnSpc>
                        <a:spcBef>
                          <a:spcPts val="600"/>
                        </a:spcBef>
                        <a:buFont typeface="Arial" pitchFamily="34" charset="0"/>
                        <a:buChar char="•"/>
                      </a:pPr>
                      <a:r>
                        <a:rPr lang="en-IN" sz="1100" kern="1200" dirty="0">
                          <a:solidFill>
                            <a:srgbClr val="595959"/>
                          </a:solidFill>
                          <a:latin typeface="Trebuchet MS" pitchFamily="34" charset="0"/>
                          <a:ea typeface="+mn-ea"/>
                          <a:cs typeface="+mn-cs"/>
                        </a:rPr>
                        <a:t>Partnerships with application providers such as SAP, Oracle and Microsoft</a:t>
                      </a:r>
                    </a:p>
                    <a:p>
                      <a:pPr marL="108000" lvl="0" indent="-108000" algn="l" defTabSz="914058" rtl="0" eaLnBrk="1" latinLnBrk="0" hangingPunct="1">
                        <a:lnSpc>
                          <a:spcPct val="90000"/>
                        </a:lnSpc>
                        <a:spcBef>
                          <a:spcPts val="600"/>
                        </a:spcBef>
                        <a:buFont typeface="Arial" pitchFamily="34" charset="0"/>
                        <a:buChar char="•"/>
                      </a:pPr>
                      <a:r>
                        <a:rPr lang="en-IN" sz="1100" kern="1200" dirty="0">
                          <a:solidFill>
                            <a:srgbClr val="595959"/>
                          </a:solidFill>
                          <a:latin typeface="Trebuchet MS" pitchFamily="34" charset="0"/>
                          <a:ea typeface="+mn-ea"/>
                          <a:cs typeface="+mn-cs"/>
                        </a:rPr>
                        <a:t>Expertise in developing applications with in house apps such as I-Test, Forum</a:t>
                      </a:r>
                    </a:p>
                  </a:txBody>
                  <a:tcPr marL="70338" marR="70338" marT="34290" marB="34290">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r="6396"/>
          <a:stretch/>
        </p:blipFill>
        <p:spPr>
          <a:xfrm flipH="1">
            <a:off x="-1" y="1418383"/>
            <a:ext cx="9143999" cy="3725117"/>
          </a:xfrm>
          <a:prstGeom prst="rect">
            <a:avLst/>
          </a:prstGeom>
        </p:spPr>
      </p:pic>
      <p:sp>
        <p:nvSpPr>
          <p:cNvPr id="21" name="Rectangle 20"/>
          <p:cNvSpPr/>
          <p:nvPr/>
        </p:nvSpPr>
        <p:spPr>
          <a:xfrm>
            <a:off x="0" y="1425323"/>
            <a:ext cx="9145026" cy="3718178"/>
          </a:xfrm>
          <a:prstGeom prst="rect">
            <a:avLst/>
          </a:prstGeom>
          <a:solidFill>
            <a:schemeClr val="tx1">
              <a:lumMod val="65000"/>
              <a:lumOff val="3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512" y="1"/>
            <a:ext cx="9145025" cy="1422400"/>
          </a:xfrm>
          <a:prstGeom prst="rect">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en-IN" dirty="0"/>
          </a:p>
        </p:txBody>
      </p:sp>
      <p:grpSp>
        <p:nvGrpSpPr>
          <p:cNvPr id="8" name="Group 71"/>
          <p:cNvGrpSpPr/>
          <p:nvPr/>
        </p:nvGrpSpPr>
        <p:grpSpPr>
          <a:xfrm>
            <a:off x="7306510" y="2"/>
            <a:ext cx="1465634" cy="829997"/>
            <a:chOff x="9753599" y="1"/>
            <a:chExt cx="1739885" cy="985307"/>
          </a:xfrm>
        </p:grpSpPr>
        <p:sp>
          <p:nvSpPr>
            <p:cNvPr id="9" name="Round Same Side Corner Rectangle 8"/>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2" descr="Image result for sify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AutoShape 2"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sp>
        <p:nvSpPr>
          <p:cNvPr id="12" name="AutoShape 4"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sp>
        <p:nvSpPr>
          <p:cNvPr id="13" name="AutoShape 6"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 y="0"/>
            <a:ext cx="5232005" cy="186542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575" y="80551"/>
            <a:ext cx="1415441" cy="645441"/>
          </a:xfrm>
          <a:prstGeom prst="rect">
            <a:avLst/>
          </a:prstGeom>
        </p:spPr>
      </p:pic>
      <p:sp>
        <p:nvSpPr>
          <p:cNvPr id="17" name="Title 1"/>
          <p:cNvSpPr txBox="1">
            <a:spLocks/>
          </p:cNvSpPr>
          <p:nvPr/>
        </p:nvSpPr>
        <p:spPr>
          <a:xfrm>
            <a:off x="358775" y="2841623"/>
            <a:ext cx="4808829" cy="523198"/>
          </a:xfrm>
          <a:prstGeom prst="rect">
            <a:avLst/>
          </a:prstGeom>
        </p:spPr>
        <p:txBody>
          <a:bodyPr wrap="square" lIns="0" tIns="45709" rIns="91417" bIns="45709" anchor="t" anchorCtr="0">
            <a:spAutoFit/>
          </a:bodyPr>
          <a:lstStyle>
            <a:lvl1pPr algn="l" defTabSz="1003960" rtl="0" eaLnBrk="1" latinLnBrk="0" hangingPunct="1">
              <a:spcBef>
                <a:spcPct val="0"/>
              </a:spcBef>
              <a:buNone/>
              <a:defRPr lang="en-GB" sz="2400" kern="1200">
                <a:solidFill>
                  <a:schemeClr val="tx2"/>
                </a:solidFill>
                <a:latin typeface="+mj-lt"/>
                <a:ea typeface="+mj-ea"/>
                <a:cs typeface="+mj-cs"/>
              </a:defRPr>
            </a:lvl1pPr>
          </a:lstStyle>
          <a:p>
            <a:r>
              <a:rPr lang="en-IN" sz="2800" dirty="0">
                <a:solidFill>
                  <a:schemeClr val="bg1"/>
                </a:solidFill>
                <a:latin typeface="Trebuchet MS" panose="020B0603020202020204" pitchFamily="34" charset="0"/>
              </a:rPr>
              <a:t>MANUFACTURING 4.0</a:t>
            </a:r>
          </a:p>
        </p:txBody>
      </p:sp>
      <p:sp>
        <p:nvSpPr>
          <p:cNvPr id="15" name="Rectangle 14"/>
          <p:cNvSpPr/>
          <p:nvPr/>
        </p:nvSpPr>
        <p:spPr>
          <a:xfrm>
            <a:off x="792000" y="1421304"/>
            <a:ext cx="8352000" cy="4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94664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Line 53"/>
          <p:cNvSpPr>
            <a:spLocks noChangeShapeType="1"/>
          </p:cNvSpPr>
          <p:nvPr/>
        </p:nvSpPr>
        <p:spPr bwMode="auto">
          <a:xfrm>
            <a:off x="0" y="4204786"/>
            <a:ext cx="9144000" cy="0"/>
          </a:xfrm>
          <a:prstGeom prst="line">
            <a:avLst/>
          </a:prstGeom>
          <a:noFill/>
          <a:ln w="36513"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17" tIns="45709" rIns="91417" bIns="45709" numCol="1" anchor="t" anchorCtr="0" compatLnSpc="1">
            <a:prstTxWarp prst="textNoShape">
              <a:avLst/>
            </a:prstTxWarp>
          </a:bodyPr>
          <a:lstStyle/>
          <a:p>
            <a:endParaRPr lang="en-IN" dirty="0">
              <a:solidFill>
                <a:prstClr val="black"/>
              </a:solidFill>
            </a:endParaRPr>
          </a:p>
        </p:txBody>
      </p:sp>
      <p:grpSp>
        <p:nvGrpSpPr>
          <p:cNvPr id="19" name="Group 18"/>
          <p:cNvGrpSpPr/>
          <p:nvPr/>
        </p:nvGrpSpPr>
        <p:grpSpPr>
          <a:xfrm>
            <a:off x="1762941" y="536129"/>
            <a:ext cx="5618119" cy="3936772"/>
            <a:chOff x="1474205" y="536129"/>
            <a:chExt cx="5618119" cy="3936772"/>
          </a:xfrm>
        </p:grpSpPr>
        <p:grpSp>
          <p:nvGrpSpPr>
            <p:cNvPr id="2" name="Group 203"/>
            <p:cNvGrpSpPr/>
            <p:nvPr/>
          </p:nvGrpSpPr>
          <p:grpSpPr>
            <a:xfrm>
              <a:off x="1474205" y="1358645"/>
              <a:ext cx="1433006" cy="3114254"/>
              <a:chOff x="879075" y="1612645"/>
              <a:chExt cx="1433006" cy="3114254"/>
            </a:xfrm>
          </p:grpSpPr>
          <p:grpSp>
            <p:nvGrpSpPr>
              <p:cNvPr id="3" name="Group 91"/>
              <p:cNvGrpSpPr/>
              <p:nvPr/>
            </p:nvGrpSpPr>
            <p:grpSpPr>
              <a:xfrm>
                <a:off x="879075" y="2248424"/>
                <a:ext cx="1404868" cy="2218499"/>
                <a:chOff x="411163" y="1903413"/>
                <a:chExt cx="1644650" cy="2597151"/>
              </a:xfrm>
            </p:grpSpPr>
            <p:sp>
              <p:nvSpPr>
                <p:cNvPr id="71" name="Rectangle 54"/>
                <p:cNvSpPr>
                  <a:spLocks noChangeArrowheads="1"/>
                </p:cNvSpPr>
                <p:nvPr/>
              </p:nvSpPr>
              <p:spPr bwMode="auto">
                <a:xfrm>
                  <a:off x="411163" y="1903413"/>
                  <a:ext cx="1644650" cy="1682750"/>
                </a:xfrm>
                <a:prstGeom prst="rect">
                  <a:avLst/>
                </a:prstGeom>
                <a:solidFill>
                  <a:srgbClr val="8FB4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nvGrpSpPr>
                <p:cNvPr id="4" name="Group 89"/>
                <p:cNvGrpSpPr/>
                <p:nvPr/>
              </p:nvGrpSpPr>
              <p:grpSpPr>
                <a:xfrm>
                  <a:off x="731838" y="3051176"/>
                  <a:ext cx="1019175" cy="1449388"/>
                  <a:chOff x="731838" y="3051176"/>
                  <a:chExt cx="1019175" cy="1449388"/>
                </a:xfrm>
              </p:grpSpPr>
              <p:sp>
                <p:nvSpPr>
                  <p:cNvPr id="76" name="Oval 59"/>
                  <p:cNvSpPr>
                    <a:spLocks noChangeArrowheads="1"/>
                  </p:cNvSpPr>
                  <p:nvPr/>
                </p:nvSpPr>
                <p:spPr bwMode="auto">
                  <a:xfrm>
                    <a:off x="731838" y="3051176"/>
                    <a:ext cx="1019175" cy="10191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nvGrpSpPr>
                  <p:cNvPr id="5" name="Group 4323"/>
                  <p:cNvGrpSpPr>
                    <a:grpSpLocks/>
                  </p:cNvGrpSpPr>
                  <p:nvPr/>
                </p:nvGrpSpPr>
                <p:grpSpPr bwMode="auto">
                  <a:xfrm>
                    <a:off x="927602" y="3251976"/>
                    <a:ext cx="610768" cy="517646"/>
                    <a:chOff x="1352550" y="3854450"/>
                    <a:chExt cx="708025" cy="600075"/>
                  </a:xfrm>
                  <a:solidFill>
                    <a:schemeClr val="accent2"/>
                  </a:solidFill>
                </p:grpSpPr>
                <p:sp>
                  <p:nvSpPr>
                    <p:cNvPr id="31" name="Freeform 81"/>
                    <p:cNvSpPr>
                      <a:spLocks noEditPoints="1"/>
                    </p:cNvSpPr>
                    <p:nvPr/>
                  </p:nvSpPr>
                  <p:spPr bwMode="auto">
                    <a:xfrm>
                      <a:off x="1352550" y="3854450"/>
                      <a:ext cx="485775" cy="473075"/>
                    </a:xfrm>
                    <a:custGeom>
                      <a:avLst/>
                      <a:gdLst>
                        <a:gd name="T0" fmla="*/ 2147483646 w 153"/>
                        <a:gd name="T1" fmla="*/ 2147483646 h 149"/>
                        <a:gd name="T2" fmla="*/ 2147483646 w 153"/>
                        <a:gd name="T3" fmla="*/ 2147483646 h 149"/>
                        <a:gd name="T4" fmla="*/ 2147483646 w 153"/>
                        <a:gd name="T5" fmla="*/ 2147483646 h 149"/>
                        <a:gd name="T6" fmla="*/ 2147483646 w 153"/>
                        <a:gd name="T7" fmla="*/ 2147483646 h 149"/>
                        <a:gd name="T8" fmla="*/ 2147483646 w 153"/>
                        <a:gd name="T9" fmla="*/ 2147483646 h 149"/>
                        <a:gd name="T10" fmla="*/ 2147483646 w 153"/>
                        <a:gd name="T11" fmla="*/ 2147483646 h 149"/>
                        <a:gd name="T12" fmla="*/ 2147483646 w 153"/>
                        <a:gd name="T13" fmla="*/ 2147483646 h 149"/>
                        <a:gd name="T14" fmla="*/ 2147483646 w 153"/>
                        <a:gd name="T15" fmla="*/ 2147483646 h 149"/>
                        <a:gd name="T16" fmla="*/ 2147483646 w 153"/>
                        <a:gd name="T17" fmla="*/ 2147483646 h 149"/>
                        <a:gd name="T18" fmla="*/ 2147483646 w 153"/>
                        <a:gd name="T19" fmla="*/ 2147483646 h 149"/>
                        <a:gd name="T20" fmla="*/ 2147483646 w 153"/>
                        <a:gd name="T21" fmla="*/ 2147483646 h 149"/>
                        <a:gd name="T22" fmla="*/ 2147483646 w 153"/>
                        <a:gd name="T23" fmla="*/ 2147483646 h 149"/>
                        <a:gd name="T24" fmla="*/ 2147483646 w 153"/>
                        <a:gd name="T25" fmla="*/ 2147483646 h 149"/>
                        <a:gd name="T26" fmla="*/ 2147483646 w 153"/>
                        <a:gd name="T27" fmla="*/ 2147483646 h 149"/>
                        <a:gd name="T28" fmla="*/ 2147483646 w 153"/>
                        <a:gd name="T29" fmla="*/ 2147483646 h 149"/>
                        <a:gd name="T30" fmla="*/ 2147483646 w 153"/>
                        <a:gd name="T31" fmla="*/ 0 h 149"/>
                        <a:gd name="T32" fmla="*/ 2147483646 w 153"/>
                        <a:gd name="T33" fmla="*/ 0 h 149"/>
                        <a:gd name="T34" fmla="*/ 2147483646 w 153"/>
                        <a:gd name="T35" fmla="*/ 2147483646 h 149"/>
                        <a:gd name="T36" fmla="*/ 2147483646 w 153"/>
                        <a:gd name="T37" fmla="*/ 2147483646 h 149"/>
                        <a:gd name="T38" fmla="*/ 2147483646 w 153"/>
                        <a:gd name="T39" fmla="*/ 2147483646 h 149"/>
                        <a:gd name="T40" fmla="*/ 2147483646 w 153"/>
                        <a:gd name="T41" fmla="*/ 2147483646 h 149"/>
                        <a:gd name="T42" fmla="*/ 2147483646 w 153"/>
                        <a:gd name="T43" fmla="*/ 2147483646 h 149"/>
                        <a:gd name="T44" fmla="*/ 2147483646 w 153"/>
                        <a:gd name="T45" fmla="*/ 2147483646 h 149"/>
                        <a:gd name="T46" fmla="*/ 0 w 153"/>
                        <a:gd name="T47" fmla="*/ 2147483646 h 149"/>
                        <a:gd name="T48" fmla="*/ 0 w 153"/>
                        <a:gd name="T49" fmla="*/ 2147483646 h 149"/>
                        <a:gd name="T50" fmla="*/ 2147483646 w 153"/>
                        <a:gd name="T51" fmla="*/ 2147483646 h 149"/>
                        <a:gd name="T52" fmla="*/ 2147483646 w 153"/>
                        <a:gd name="T53" fmla="*/ 2147483646 h 149"/>
                        <a:gd name="T54" fmla="*/ 2147483646 w 153"/>
                        <a:gd name="T55" fmla="*/ 2147483646 h 149"/>
                        <a:gd name="T56" fmla="*/ 2147483646 w 153"/>
                        <a:gd name="T57" fmla="*/ 2147483646 h 149"/>
                        <a:gd name="T58" fmla="*/ 2147483646 w 153"/>
                        <a:gd name="T59" fmla="*/ 2147483646 h 149"/>
                        <a:gd name="T60" fmla="*/ 2147483646 w 153"/>
                        <a:gd name="T61" fmla="*/ 2147483646 h 149"/>
                        <a:gd name="T62" fmla="*/ 2147483646 w 153"/>
                        <a:gd name="T63" fmla="*/ 2147483646 h 149"/>
                        <a:gd name="T64" fmla="*/ 2147483646 w 153"/>
                        <a:gd name="T65" fmla="*/ 2147483646 h 149"/>
                        <a:gd name="T66" fmla="*/ 2147483646 w 153"/>
                        <a:gd name="T67" fmla="*/ 2147483646 h 149"/>
                        <a:gd name="T68" fmla="*/ 2147483646 w 153"/>
                        <a:gd name="T69" fmla="*/ 2147483646 h 149"/>
                        <a:gd name="T70" fmla="*/ 2147483646 w 153"/>
                        <a:gd name="T71" fmla="*/ 2147483646 h 149"/>
                        <a:gd name="T72" fmla="*/ 2147483646 w 153"/>
                        <a:gd name="T73" fmla="*/ 2147483646 h 149"/>
                        <a:gd name="T74" fmla="*/ 2147483646 w 153"/>
                        <a:gd name="T75" fmla="*/ 2147483646 h 1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3" h="149">
                          <a:moveTo>
                            <a:pt x="77" y="121"/>
                          </a:moveTo>
                          <a:cubicBezTo>
                            <a:pt x="51" y="121"/>
                            <a:pt x="30" y="100"/>
                            <a:pt x="30" y="75"/>
                          </a:cubicBezTo>
                          <a:cubicBezTo>
                            <a:pt x="30" y="49"/>
                            <a:pt x="51" y="28"/>
                            <a:pt x="77" y="28"/>
                          </a:cubicBezTo>
                          <a:cubicBezTo>
                            <a:pt x="103" y="28"/>
                            <a:pt x="123" y="49"/>
                            <a:pt x="123" y="75"/>
                          </a:cubicBezTo>
                          <a:cubicBezTo>
                            <a:pt x="123" y="100"/>
                            <a:pt x="103" y="121"/>
                            <a:pt x="77" y="121"/>
                          </a:cubicBezTo>
                          <a:close/>
                          <a:moveTo>
                            <a:pt x="131" y="111"/>
                          </a:moveTo>
                          <a:cubicBezTo>
                            <a:pt x="136" y="104"/>
                            <a:pt x="139" y="97"/>
                            <a:pt x="141" y="89"/>
                          </a:cubicBezTo>
                          <a:cubicBezTo>
                            <a:pt x="153" y="89"/>
                            <a:pt x="153" y="89"/>
                            <a:pt x="153" y="89"/>
                          </a:cubicBezTo>
                          <a:cubicBezTo>
                            <a:pt x="153" y="62"/>
                            <a:pt x="153" y="62"/>
                            <a:pt x="153" y="62"/>
                          </a:cubicBezTo>
                          <a:cubicBezTo>
                            <a:pt x="141" y="62"/>
                            <a:pt x="141" y="62"/>
                            <a:pt x="141" y="62"/>
                          </a:cubicBezTo>
                          <a:cubicBezTo>
                            <a:pt x="139" y="53"/>
                            <a:pt x="136" y="46"/>
                            <a:pt x="132" y="39"/>
                          </a:cubicBezTo>
                          <a:cubicBezTo>
                            <a:pt x="140" y="30"/>
                            <a:pt x="140" y="30"/>
                            <a:pt x="140" y="30"/>
                          </a:cubicBezTo>
                          <a:cubicBezTo>
                            <a:pt x="121" y="11"/>
                            <a:pt x="121" y="11"/>
                            <a:pt x="121" y="11"/>
                          </a:cubicBezTo>
                          <a:cubicBezTo>
                            <a:pt x="112" y="20"/>
                            <a:pt x="112" y="20"/>
                            <a:pt x="112" y="20"/>
                          </a:cubicBezTo>
                          <a:cubicBezTo>
                            <a:pt x="106" y="16"/>
                            <a:pt x="98" y="12"/>
                            <a:pt x="90" y="11"/>
                          </a:cubicBezTo>
                          <a:cubicBezTo>
                            <a:pt x="90" y="0"/>
                            <a:pt x="90" y="0"/>
                            <a:pt x="90" y="0"/>
                          </a:cubicBezTo>
                          <a:cubicBezTo>
                            <a:pt x="62" y="0"/>
                            <a:pt x="62" y="0"/>
                            <a:pt x="62" y="0"/>
                          </a:cubicBezTo>
                          <a:cubicBezTo>
                            <a:pt x="62" y="11"/>
                            <a:pt x="62" y="11"/>
                            <a:pt x="62" y="11"/>
                          </a:cubicBezTo>
                          <a:cubicBezTo>
                            <a:pt x="55" y="13"/>
                            <a:pt x="47" y="16"/>
                            <a:pt x="41" y="20"/>
                          </a:cubicBezTo>
                          <a:cubicBezTo>
                            <a:pt x="32" y="11"/>
                            <a:pt x="32" y="11"/>
                            <a:pt x="32" y="11"/>
                          </a:cubicBezTo>
                          <a:cubicBezTo>
                            <a:pt x="12" y="30"/>
                            <a:pt x="12" y="30"/>
                            <a:pt x="12" y="30"/>
                          </a:cubicBezTo>
                          <a:cubicBezTo>
                            <a:pt x="22" y="39"/>
                            <a:pt x="22" y="39"/>
                            <a:pt x="22" y="39"/>
                          </a:cubicBezTo>
                          <a:cubicBezTo>
                            <a:pt x="17" y="46"/>
                            <a:pt x="14" y="54"/>
                            <a:pt x="12" y="62"/>
                          </a:cubicBezTo>
                          <a:cubicBezTo>
                            <a:pt x="0" y="62"/>
                            <a:pt x="0" y="62"/>
                            <a:pt x="0" y="62"/>
                          </a:cubicBezTo>
                          <a:cubicBezTo>
                            <a:pt x="0" y="89"/>
                            <a:pt x="0" y="89"/>
                            <a:pt x="0" y="89"/>
                          </a:cubicBezTo>
                          <a:cubicBezTo>
                            <a:pt x="13" y="89"/>
                            <a:pt x="13" y="89"/>
                            <a:pt x="13" y="89"/>
                          </a:cubicBezTo>
                          <a:cubicBezTo>
                            <a:pt x="14" y="97"/>
                            <a:pt x="18" y="104"/>
                            <a:pt x="22" y="110"/>
                          </a:cubicBezTo>
                          <a:cubicBezTo>
                            <a:pt x="13" y="119"/>
                            <a:pt x="13" y="119"/>
                            <a:pt x="13" y="119"/>
                          </a:cubicBezTo>
                          <a:cubicBezTo>
                            <a:pt x="32" y="138"/>
                            <a:pt x="32" y="138"/>
                            <a:pt x="32" y="138"/>
                          </a:cubicBezTo>
                          <a:cubicBezTo>
                            <a:pt x="41" y="130"/>
                            <a:pt x="41" y="130"/>
                            <a:pt x="41" y="130"/>
                          </a:cubicBezTo>
                          <a:cubicBezTo>
                            <a:pt x="48" y="134"/>
                            <a:pt x="55" y="137"/>
                            <a:pt x="62" y="138"/>
                          </a:cubicBezTo>
                          <a:cubicBezTo>
                            <a:pt x="62" y="149"/>
                            <a:pt x="62" y="149"/>
                            <a:pt x="62" y="149"/>
                          </a:cubicBezTo>
                          <a:cubicBezTo>
                            <a:pt x="90" y="149"/>
                            <a:pt x="90" y="149"/>
                            <a:pt x="90" y="149"/>
                          </a:cubicBezTo>
                          <a:cubicBezTo>
                            <a:pt x="90" y="139"/>
                            <a:pt x="90" y="139"/>
                            <a:pt x="90" y="139"/>
                          </a:cubicBezTo>
                          <a:cubicBezTo>
                            <a:pt x="98" y="137"/>
                            <a:pt x="105" y="134"/>
                            <a:pt x="112" y="130"/>
                          </a:cubicBezTo>
                          <a:cubicBezTo>
                            <a:pt x="120" y="138"/>
                            <a:pt x="120" y="138"/>
                            <a:pt x="120" y="138"/>
                          </a:cubicBezTo>
                          <a:cubicBezTo>
                            <a:pt x="140" y="119"/>
                            <a:pt x="140" y="119"/>
                            <a:pt x="140" y="119"/>
                          </a:cubicBezTo>
                          <a:cubicBezTo>
                            <a:pt x="131" y="111"/>
                            <a:pt x="131" y="111"/>
                            <a:pt x="131" y="111"/>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32" name="Freeform 82"/>
                    <p:cNvSpPr>
                      <a:spLocks noEditPoints="1"/>
                    </p:cNvSpPr>
                    <p:nvPr/>
                  </p:nvSpPr>
                  <p:spPr bwMode="auto">
                    <a:xfrm>
                      <a:off x="1482725" y="3981450"/>
                      <a:ext cx="225425" cy="222250"/>
                    </a:xfrm>
                    <a:custGeom>
                      <a:avLst/>
                      <a:gdLst>
                        <a:gd name="T0" fmla="*/ 2147483646 w 71"/>
                        <a:gd name="T1" fmla="*/ 2147483646 h 70"/>
                        <a:gd name="T2" fmla="*/ 2147483646 w 71"/>
                        <a:gd name="T3" fmla="*/ 2147483646 h 70"/>
                        <a:gd name="T4" fmla="*/ 2147483646 w 71"/>
                        <a:gd name="T5" fmla="*/ 2147483646 h 70"/>
                        <a:gd name="T6" fmla="*/ 2147483646 w 71"/>
                        <a:gd name="T7" fmla="*/ 2147483646 h 70"/>
                        <a:gd name="T8" fmla="*/ 2147483646 w 71"/>
                        <a:gd name="T9" fmla="*/ 2147483646 h 70"/>
                        <a:gd name="T10" fmla="*/ 2147483646 w 71"/>
                        <a:gd name="T11" fmla="*/ 0 h 70"/>
                        <a:gd name="T12" fmla="*/ 0 w 71"/>
                        <a:gd name="T13" fmla="*/ 2147483646 h 70"/>
                        <a:gd name="T14" fmla="*/ 2147483646 w 71"/>
                        <a:gd name="T15" fmla="*/ 2147483646 h 70"/>
                        <a:gd name="T16" fmla="*/ 2147483646 w 71"/>
                        <a:gd name="T17" fmla="*/ 2147483646 h 70"/>
                        <a:gd name="T18" fmla="*/ 2147483646 w 71"/>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70">
                          <a:moveTo>
                            <a:pt x="35" y="58"/>
                          </a:moveTo>
                          <a:cubicBezTo>
                            <a:pt x="22" y="58"/>
                            <a:pt x="11" y="48"/>
                            <a:pt x="11" y="35"/>
                          </a:cubicBezTo>
                          <a:cubicBezTo>
                            <a:pt x="11" y="22"/>
                            <a:pt x="22" y="11"/>
                            <a:pt x="35" y="11"/>
                          </a:cubicBezTo>
                          <a:cubicBezTo>
                            <a:pt x="49" y="11"/>
                            <a:pt x="59" y="22"/>
                            <a:pt x="59" y="35"/>
                          </a:cubicBezTo>
                          <a:cubicBezTo>
                            <a:pt x="59" y="48"/>
                            <a:pt x="49" y="58"/>
                            <a:pt x="35" y="58"/>
                          </a:cubicBezTo>
                          <a:close/>
                          <a:moveTo>
                            <a:pt x="35" y="0"/>
                          </a:moveTo>
                          <a:cubicBezTo>
                            <a:pt x="16" y="0"/>
                            <a:pt x="0" y="16"/>
                            <a:pt x="0" y="35"/>
                          </a:cubicBezTo>
                          <a:cubicBezTo>
                            <a:pt x="0" y="54"/>
                            <a:pt x="16" y="70"/>
                            <a:pt x="35" y="70"/>
                          </a:cubicBezTo>
                          <a:cubicBezTo>
                            <a:pt x="55" y="70"/>
                            <a:pt x="71" y="54"/>
                            <a:pt x="71" y="35"/>
                          </a:cubicBezTo>
                          <a:cubicBezTo>
                            <a:pt x="71" y="16"/>
                            <a:pt x="55" y="0"/>
                            <a:pt x="35" y="0"/>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33" name="Oval 83"/>
                    <p:cNvSpPr>
                      <a:spLocks noChangeArrowheads="1"/>
                    </p:cNvSpPr>
                    <p:nvPr/>
                  </p:nvSpPr>
                  <p:spPr bwMode="auto">
                    <a:xfrm>
                      <a:off x="1555750" y="4054475"/>
                      <a:ext cx="79375" cy="76200"/>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100000"/>
                        </a:spcBef>
                        <a:buClr>
                          <a:schemeClr val="tx1"/>
                        </a:buClr>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3600" dirty="0">
                        <a:solidFill>
                          <a:prstClr val="black"/>
                        </a:solidFill>
                        <a:latin typeface="Trebuchet MS"/>
                      </a:endParaRPr>
                    </a:p>
                  </p:txBody>
                </p:sp>
                <p:sp>
                  <p:nvSpPr>
                    <p:cNvPr id="34" name="Freeform 84"/>
                    <p:cNvSpPr>
                      <a:spLocks noEditPoints="1"/>
                    </p:cNvSpPr>
                    <p:nvPr/>
                  </p:nvSpPr>
                  <p:spPr bwMode="auto">
                    <a:xfrm>
                      <a:off x="1778000" y="4178300"/>
                      <a:ext cx="282575" cy="276225"/>
                    </a:xfrm>
                    <a:custGeom>
                      <a:avLst/>
                      <a:gdLst>
                        <a:gd name="T0" fmla="*/ 2147483646 w 89"/>
                        <a:gd name="T1" fmla="*/ 2147483646 h 87"/>
                        <a:gd name="T2" fmla="*/ 2147483646 w 89"/>
                        <a:gd name="T3" fmla="*/ 2147483646 h 87"/>
                        <a:gd name="T4" fmla="*/ 2147483646 w 89"/>
                        <a:gd name="T5" fmla="*/ 2147483646 h 87"/>
                        <a:gd name="T6" fmla="*/ 2147483646 w 89"/>
                        <a:gd name="T7" fmla="*/ 2147483646 h 87"/>
                        <a:gd name="T8" fmla="*/ 2147483646 w 89"/>
                        <a:gd name="T9" fmla="*/ 2147483646 h 87"/>
                        <a:gd name="T10" fmla="*/ 2147483646 w 89"/>
                        <a:gd name="T11" fmla="*/ 2147483646 h 87"/>
                        <a:gd name="T12" fmla="*/ 2147483646 w 89"/>
                        <a:gd name="T13" fmla="*/ 2147483646 h 87"/>
                        <a:gd name="T14" fmla="*/ 2147483646 w 89"/>
                        <a:gd name="T15" fmla="*/ 2147483646 h 87"/>
                        <a:gd name="T16" fmla="*/ 2147483646 w 89"/>
                        <a:gd name="T17" fmla="*/ 2147483646 h 87"/>
                        <a:gd name="T18" fmla="*/ 2147483646 w 89"/>
                        <a:gd name="T19" fmla="*/ 2147483646 h 87"/>
                        <a:gd name="T20" fmla="*/ 2147483646 w 89"/>
                        <a:gd name="T21" fmla="*/ 2147483646 h 87"/>
                        <a:gd name="T22" fmla="*/ 2147483646 w 89"/>
                        <a:gd name="T23" fmla="*/ 0 h 87"/>
                        <a:gd name="T24" fmla="*/ 2147483646 w 89"/>
                        <a:gd name="T25" fmla="*/ 0 h 87"/>
                        <a:gd name="T26" fmla="*/ 2147483646 w 89"/>
                        <a:gd name="T27" fmla="*/ 2147483646 h 87"/>
                        <a:gd name="T28" fmla="*/ 2147483646 w 89"/>
                        <a:gd name="T29" fmla="*/ 2147483646 h 87"/>
                        <a:gd name="T30" fmla="*/ 2147483646 w 89"/>
                        <a:gd name="T31" fmla="*/ 2147483646 h 87"/>
                        <a:gd name="T32" fmla="*/ 2147483646 w 89"/>
                        <a:gd name="T33" fmla="*/ 2147483646 h 87"/>
                        <a:gd name="T34" fmla="*/ 2147483646 w 89"/>
                        <a:gd name="T35" fmla="*/ 2147483646 h 87"/>
                        <a:gd name="T36" fmla="*/ 2147483646 w 89"/>
                        <a:gd name="T37" fmla="*/ 2147483646 h 87"/>
                        <a:gd name="T38" fmla="*/ 0 w 89"/>
                        <a:gd name="T39" fmla="*/ 2147483646 h 87"/>
                        <a:gd name="T40" fmla="*/ 0 w 89"/>
                        <a:gd name="T41" fmla="*/ 2147483646 h 87"/>
                        <a:gd name="T42" fmla="*/ 2147483646 w 89"/>
                        <a:gd name="T43" fmla="*/ 2147483646 h 87"/>
                        <a:gd name="T44" fmla="*/ 2147483646 w 89"/>
                        <a:gd name="T45" fmla="*/ 2147483646 h 87"/>
                        <a:gd name="T46" fmla="*/ 2147483646 w 89"/>
                        <a:gd name="T47" fmla="*/ 2147483646 h 87"/>
                        <a:gd name="T48" fmla="*/ 2147483646 w 89"/>
                        <a:gd name="T49" fmla="*/ 2147483646 h 87"/>
                        <a:gd name="T50" fmla="*/ 2147483646 w 89"/>
                        <a:gd name="T51" fmla="*/ 2147483646 h 87"/>
                        <a:gd name="T52" fmla="*/ 2147483646 w 89"/>
                        <a:gd name="T53" fmla="*/ 2147483646 h 87"/>
                        <a:gd name="T54" fmla="*/ 2147483646 w 89"/>
                        <a:gd name="T55" fmla="*/ 2147483646 h 87"/>
                        <a:gd name="T56" fmla="*/ 2147483646 w 89"/>
                        <a:gd name="T57" fmla="*/ 2147483646 h 87"/>
                        <a:gd name="T58" fmla="*/ 2147483646 w 89"/>
                        <a:gd name="T59" fmla="*/ 2147483646 h 87"/>
                        <a:gd name="T60" fmla="*/ 2147483646 w 89"/>
                        <a:gd name="T61" fmla="*/ 2147483646 h 87"/>
                        <a:gd name="T62" fmla="*/ 2147483646 w 89"/>
                        <a:gd name="T63" fmla="*/ 2147483646 h 87"/>
                        <a:gd name="T64" fmla="*/ 2147483646 w 89"/>
                        <a:gd name="T65" fmla="*/ 2147483646 h 87"/>
                        <a:gd name="T66" fmla="*/ 2147483646 w 89"/>
                        <a:gd name="T67" fmla="*/ 2147483646 h 87"/>
                        <a:gd name="T68" fmla="*/ 2147483646 w 89"/>
                        <a:gd name="T69" fmla="*/ 2147483646 h 87"/>
                        <a:gd name="T70" fmla="*/ 2147483646 w 89"/>
                        <a:gd name="T71" fmla="*/ 2147483646 h 87"/>
                        <a:gd name="T72" fmla="*/ 2147483646 w 89"/>
                        <a:gd name="T73" fmla="*/ 2147483646 h 87"/>
                        <a:gd name="T74" fmla="*/ 2147483646 w 89"/>
                        <a:gd name="T75" fmla="*/ 2147483646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 h="87">
                          <a:moveTo>
                            <a:pt x="44" y="71"/>
                          </a:moveTo>
                          <a:cubicBezTo>
                            <a:pt x="29" y="71"/>
                            <a:pt x="17" y="58"/>
                            <a:pt x="17" y="44"/>
                          </a:cubicBezTo>
                          <a:cubicBezTo>
                            <a:pt x="17" y="29"/>
                            <a:pt x="29" y="17"/>
                            <a:pt x="44" y="17"/>
                          </a:cubicBezTo>
                          <a:cubicBezTo>
                            <a:pt x="60" y="17"/>
                            <a:pt x="72" y="29"/>
                            <a:pt x="72" y="44"/>
                          </a:cubicBezTo>
                          <a:cubicBezTo>
                            <a:pt x="72" y="58"/>
                            <a:pt x="60" y="71"/>
                            <a:pt x="44" y="71"/>
                          </a:cubicBezTo>
                          <a:close/>
                          <a:moveTo>
                            <a:pt x="82" y="36"/>
                          </a:moveTo>
                          <a:cubicBezTo>
                            <a:pt x="81" y="31"/>
                            <a:pt x="79" y="27"/>
                            <a:pt x="76" y="23"/>
                          </a:cubicBezTo>
                          <a:cubicBezTo>
                            <a:pt x="82" y="18"/>
                            <a:pt x="82" y="18"/>
                            <a:pt x="82" y="18"/>
                          </a:cubicBezTo>
                          <a:cubicBezTo>
                            <a:pt x="70" y="7"/>
                            <a:pt x="70" y="7"/>
                            <a:pt x="70" y="7"/>
                          </a:cubicBezTo>
                          <a:cubicBezTo>
                            <a:pt x="65" y="12"/>
                            <a:pt x="65" y="12"/>
                            <a:pt x="65" y="12"/>
                          </a:cubicBezTo>
                          <a:cubicBezTo>
                            <a:pt x="61" y="9"/>
                            <a:pt x="57" y="7"/>
                            <a:pt x="52" y="6"/>
                          </a:cubicBezTo>
                          <a:cubicBezTo>
                            <a:pt x="52" y="0"/>
                            <a:pt x="52" y="0"/>
                            <a:pt x="52" y="0"/>
                          </a:cubicBezTo>
                          <a:cubicBezTo>
                            <a:pt x="36" y="0"/>
                            <a:pt x="36" y="0"/>
                            <a:pt x="36" y="0"/>
                          </a:cubicBezTo>
                          <a:cubicBezTo>
                            <a:pt x="36" y="6"/>
                            <a:pt x="36" y="6"/>
                            <a:pt x="36" y="6"/>
                          </a:cubicBezTo>
                          <a:cubicBezTo>
                            <a:pt x="32" y="7"/>
                            <a:pt x="27" y="9"/>
                            <a:pt x="24" y="12"/>
                          </a:cubicBezTo>
                          <a:cubicBezTo>
                            <a:pt x="18" y="6"/>
                            <a:pt x="18" y="6"/>
                            <a:pt x="18" y="6"/>
                          </a:cubicBezTo>
                          <a:cubicBezTo>
                            <a:pt x="7" y="18"/>
                            <a:pt x="7" y="18"/>
                            <a:pt x="7" y="18"/>
                          </a:cubicBezTo>
                          <a:cubicBezTo>
                            <a:pt x="12" y="23"/>
                            <a:pt x="12" y="23"/>
                            <a:pt x="12" y="23"/>
                          </a:cubicBezTo>
                          <a:cubicBezTo>
                            <a:pt x="10" y="27"/>
                            <a:pt x="8" y="31"/>
                            <a:pt x="7" y="36"/>
                          </a:cubicBezTo>
                          <a:cubicBezTo>
                            <a:pt x="0" y="36"/>
                            <a:pt x="0" y="36"/>
                            <a:pt x="0" y="36"/>
                          </a:cubicBezTo>
                          <a:cubicBezTo>
                            <a:pt x="0" y="52"/>
                            <a:pt x="0" y="52"/>
                            <a:pt x="0" y="52"/>
                          </a:cubicBezTo>
                          <a:cubicBezTo>
                            <a:pt x="7" y="52"/>
                            <a:pt x="7" y="52"/>
                            <a:pt x="7" y="52"/>
                          </a:cubicBezTo>
                          <a:cubicBezTo>
                            <a:pt x="8" y="56"/>
                            <a:pt x="10" y="61"/>
                            <a:pt x="12" y="64"/>
                          </a:cubicBezTo>
                          <a:cubicBezTo>
                            <a:pt x="7" y="69"/>
                            <a:pt x="7" y="69"/>
                            <a:pt x="7" y="69"/>
                          </a:cubicBezTo>
                          <a:cubicBezTo>
                            <a:pt x="19" y="81"/>
                            <a:pt x="19" y="81"/>
                            <a:pt x="19" y="81"/>
                          </a:cubicBezTo>
                          <a:cubicBezTo>
                            <a:pt x="24" y="76"/>
                            <a:pt x="24" y="76"/>
                            <a:pt x="24" y="76"/>
                          </a:cubicBezTo>
                          <a:cubicBezTo>
                            <a:pt x="27" y="78"/>
                            <a:pt x="32" y="80"/>
                            <a:pt x="36" y="81"/>
                          </a:cubicBezTo>
                          <a:cubicBezTo>
                            <a:pt x="36" y="87"/>
                            <a:pt x="36" y="87"/>
                            <a:pt x="36" y="87"/>
                          </a:cubicBezTo>
                          <a:cubicBezTo>
                            <a:pt x="52" y="87"/>
                            <a:pt x="52" y="87"/>
                            <a:pt x="52" y="87"/>
                          </a:cubicBezTo>
                          <a:cubicBezTo>
                            <a:pt x="52" y="81"/>
                            <a:pt x="52" y="81"/>
                            <a:pt x="52" y="81"/>
                          </a:cubicBezTo>
                          <a:cubicBezTo>
                            <a:pt x="57" y="80"/>
                            <a:pt x="61" y="78"/>
                            <a:pt x="65" y="76"/>
                          </a:cubicBezTo>
                          <a:cubicBezTo>
                            <a:pt x="70" y="80"/>
                            <a:pt x="70" y="80"/>
                            <a:pt x="70" y="80"/>
                          </a:cubicBezTo>
                          <a:cubicBezTo>
                            <a:pt x="81" y="69"/>
                            <a:pt x="81" y="69"/>
                            <a:pt x="81" y="69"/>
                          </a:cubicBezTo>
                          <a:cubicBezTo>
                            <a:pt x="76" y="65"/>
                            <a:pt x="76" y="65"/>
                            <a:pt x="76" y="65"/>
                          </a:cubicBezTo>
                          <a:cubicBezTo>
                            <a:pt x="79" y="61"/>
                            <a:pt x="81" y="56"/>
                            <a:pt x="82" y="52"/>
                          </a:cubicBezTo>
                          <a:cubicBezTo>
                            <a:pt x="89" y="52"/>
                            <a:pt x="89" y="52"/>
                            <a:pt x="89" y="52"/>
                          </a:cubicBezTo>
                          <a:cubicBezTo>
                            <a:pt x="89" y="36"/>
                            <a:pt x="89" y="36"/>
                            <a:pt x="89" y="36"/>
                          </a:cubicBezTo>
                          <a:cubicBezTo>
                            <a:pt x="82" y="36"/>
                            <a:pt x="82" y="36"/>
                            <a:pt x="82" y="36"/>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35" name="Freeform 85"/>
                    <p:cNvSpPr>
                      <a:spLocks noEditPoints="1"/>
                    </p:cNvSpPr>
                    <p:nvPr/>
                  </p:nvSpPr>
                  <p:spPr bwMode="auto">
                    <a:xfrm>
                      <a:off x="1854200" y="4251325"/>
                      <a:ext cx="130175" cy="130175"/>
                    </a:xfrm>
                    <a:custGeom>
                      <a:avLst/>
                      <a:gdLst>
                        <a:gd name="T0" fmla="*/ 2147483646 w 41"/>
                        <a:gd name="T1" fmla="*/ 2147483646 h 41"/>
                        <a:gd name="T2" fmla="*/ 2147483646 w 41"/>
                        <a:gd name="T3" fmla="*/ 2147483646 h 41"/>
                        <a:gd name="T4" fmla="*/ 2147483646 w 41"/>
                        <a:gd name="T5" fmla="*/ 2147483646 h 41"/>
                        <a:gd name="T6" fmla="*/ 2147483646 w 41"/>
                        <a:gd name="T7" fmla="*/ 2147483646 h 41"/>
                        <a:gd name="T8" fmla="*/ 2147483646 w 41"/>
                        <a:gd name="T9" fmla="*/ 2147483646 h 41"/>
                        <a:gd name="T10" fmla="*/ 2147483646 w 41"/>
                        <a:gd name="T11" fmla="*/ 0 h 41"/>
                        <a:gd name="T12" fmla="*/ 0 w 41"/>
                        <a:gd name="T13" fmla="*/ 2147483646 h 41"/>
                        <a:gd name="T14" fmla="*/ 2147483646 w 41"/>
                        <a:gd name="T15" fmla="*/ 2147483646 h 41"/>
                        <a:gd name="T16" fmla="*/ 2147483646 w 41"/>
                        <a:gd name="T17" fmla="*/ 2147483646 h 41"/>
                        <a:gd name="T18" fmla="*/ 2147483646 w 4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1">
                          <a:moveTo>
                            <a:pt x="20" y="34"/>
                          </a:moveTo>
                          <a:cubicBezTo>
                            <a:pt x="13" y="34"/>
                            <a:pt x="6" y="28"/>
                            <a:pt x="6" y="21"/>
                          </a:cubicBezTo>
                          <a:cubicBezTo>
                            <a:pt x="6" y="13"/>
                            <a:pt x="13" y="7"/>
                            <a:pt x="20" y="7"/>
                          </a:cubicBezTo>
                          <a:cubicBezTo>
                            <a:pt x="28" y="7"/>
                            <a:pt x="34" y="13"/>
                            <a:pt x="34" y="21"/>
                          </a:cubicBezTo>
                          <a:cubicBezTo>
                            <a:pt x="34" y="28"/>
                            <a:pt x="28" y="34"/>
                            <a:pt x="20" y="34"/>
                          </a:cubicBezTo>
                          <a:close/>
                          <a:moveTo>
                            <a:pt x="20" y="0"/>
                          </a:moveTo>
                          <a:cubicBezTo>
                            <a:pt x="9" y="0"/>
                            <a:pt x="0" y="9"/>
                            <a:pt x="0" y="21"/>
                          </a:cubicBezTo>
                          <a:cubicBezTo>
                            <a:pt x="0" y="32"/>
                            <a:pt x="9" y="41"/>
                            <a:pt x="20" y="41"/>
                          </a:cubicBezTo>
                          <a:cubicBezTo>
                            <a:pt x="32" y="41"/>
                            <a:pt x="41" y="32"/>
                            <a:pt x="41" y="21"/>
                          </a:cubicBezTo>
                          <a:cubicBezTo>
                            <a:pt x="41" y="9"/>
                            <a:pt x="32" y="0"/>
                            <a:pt x="20" y="0"/>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36" name="Oval 86"/>
                    <p:cNvSpPr>
                      <a:spLocks noChangeArrowheads="1"/>
                    </p:cNvSpPr>
                    <p:nvPr/>
                  </p:nvSpPr>
                  <p:spPr bwMode="auto">
                    <a:xfrm>
                      <a:off x="1895475" y="4295775"/>
                      <a:ext cx="47625" cy="44450"/>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100000"/>
                        </a:spcBef>
                        <a:buClr>
                          <a:schemeClr val="tx1"/>
                        </a:buClr>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3600" dirty="0">
                        <a:solidFill>
                          <a:prstClr val="black"/>
                        </a:solidFill>
                        <a:latin typeface="Trebuchet MS"/>
                      </a:endParaRPr>
                    </a:p>
                  </p:txBody>
                </p:sp>
              </p:grpSp>
              <p:sp>
                <p:nvSpPr>
                  <p:cNvPr id="65" name="Line 48"/>
                  <p:cNvSpPr>
                    <a:spLocks noChangeShapeType="1"/>
                  </p:cNvSpPr>
                  <p:nvPr/>
                </p:nvSpPr>
                <p:spPr bwMode="auto">
                  <a:xfrm>
                    <a:off x="1241425" y="4070351"/>
                    <a:ext cx="0" cy="430213"/>
                  </a:xfrm>
                  <a:prstGeom prst="line">
                    <a:avLst/>
                  </a:prstGeom>
                  <a:noFill/>
                  <a:ln w="36513"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77" name="Oval 60"/>
                  <p:cNvSpPr>
                    <a:spLocks noChangeArrowheads="1"/>
                  </p:cNvSpPr>
                  <p:nvPr/>
                </p:nvSpPr>
                <p:spPr bwMode="auto">
                  <a:xfrm>
                    <a:off x="731838" y="3051176"/>
                    <a:ext cx="1019175" cy="1019175"/>
                  </a:xfrm>
                  <a:prstGeom prst="ellipse">
                    <a:avLst/>
                  </a:prstGeom>
                  <a:noFill/>
                  <a:ln w="36513" cap="flat">
                    <a:solidFill>
                      <a:srgbClr val="8FB4E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grpSp>
          <p:sp>
            <p:nvSpPr>
              <p:cNvPr id="140" name="Rectangle 139"/>
              <p:cNvSpPr/>
              <p:nvPr/>
            </p:nvSpPr>
            <p:spPr>
              <a:xfrm>
                <a:off x="1322837" y="4449900"/>
                <a:ext cx="543739" cy="276999"/>
              </a:xfrm>
              <a:prstGeom prst="rect">
                <a:avLst/>
              </a:prstGeom>
            </p:spPr>
            <p:txBody>
              <a:bodyPr wrap="none">
                <a:spAutoFit/>
              </a:bodyPr>
              <a:lstStyle/>
              <a:p>
                <a:r>
                  <a:rPr lang="en-IN" sz="1200" b="1" dirty="0">
                    <a:solidFill>
                      <a:prstClr val="white"/>
                    </a:solidFill>
                    <a:ea typeface="Calibri" panose="020F0502020204030204" pitchFamily="34" charset="0"/>
                    <a:cs typeface="Arial" panose="020B0604020202020204" pitchFamily="34" charset="0"/>
                  </a:rPr>
                  <a:t>1800</a:t>
                </a:r>
                <a:endParaRPr lang="en-IN" sz="1200" b="1" dirty="0">
                  <a:solidFill>
                    <a:prstClr val="white"/>
                  </a:solidFill>
                  <a:cs typeface="Arial" panose="020B0604020202020204" pitchFamily="34" charset="0"/>
                </a:endParaRPr>
              </a:p>
            </p:txBody>
          </p:sp>
          <p:sp>
            <p:nvSpPr>
              <p:cNvPr id="145" name="Rectangle 144"/>
              <p:cNvSpPr/>
              <p:nvPr/>
            </p:nvSpPr>
            <p:spPr>
              <a:xfrm>
                <a:off x="1021538" y="2223069"/>
                <a:ext cx="1056700" cy="276999"/>
              </a:xfrm>
              <a:prstGeom prst="rect">
                <a:avLst/>
              </a:prstGeom>
            </p:spPr>
            <p:txBody>
              <a:bodyPr wrap="none">
                <a:spAutoFit/>
              </a:bodyPr>
              <a:lstStyle/>
              <a:p>
                <a:r>
                  <a:rPr lang="en-IN" sz="1200" b="1" dirty="0">
                    <a:solidFill>
                      <a:prstClr val="white"/>
                    </a:solidFill>
                    <a:ea typeface="Calibri" panose="020F0502020204030204" pitchFamily="34" charset="0"/>
                    <a:cs typeface="Arial" panose="020B0604020202020204" pitchFamily="34" charset="0"/>
                  </a:rPr>
                  <a:t>Industry 1.0</a:t>
                </a:r>
                <a:endParaRPr lang="en-IN" sz="1200" b="1" dirty="0">
                  <a:solidFill>
                    <a:prstClr val="white"/>
                  </a:solidFill>
                  <a:cs typeface="Arial" panose="020B0604020202020204" pitchFamily="34" charset="0"/>
                </a:endParaRPr>
              </a:p>
            </p:txBody>
          </p:sp>
          <p:sp>
            <p:nvSpPr>
              <p:cNvPr id="151" name="Rectangle 150"/>
              <p:cNvSpPr/>
              <p:nvPr/>
            </p:nvSpPr>
            <p:spPr>
              <a:xfrm>
                <a:off x="936491" y="2448424"/>
                <a:ext cx="1375590" cy="715581"/>
              </a:xfrm>
              <a:prstGeom prst="rect">
                <a:avLst/>
              </a:prstGeom>
            </p:spPr>
            <p:txBody>
              <a:bodyPr wrap="square" lIns="36000" rIns="36000">
                <a:spAutoFit/>
              </a:bodyPr>
              <a:lstStyle/>
              <a:p>
                <a:pPr marL="108000" indent="-108000">
                  <a:lnSpc>
                    <a:spcPct val="90000"/>
                  </a:lnSpc>
                  <a:spcBef>
                    <a:spcPts val="600"/>
                  </a:spcBef>
                  <a:buFont typeface="Arial" pitchFamily="34" charset="0"/>
                  <a:buChar char="•"/>
                </a:pPr>
                <a:r>
                  <a:rPr lang="en-IN" sz="900" dirty="0">
                    <a:solidFill>
                      <a:schemeClr val="bg1"/>
                    </a:solidFill>
                    <a:latin typeface="Trebuchet MS" pitchFamily="34" charset="0"/>
                  </a:rPr>
                  <a:t>The invention of mechanical production powered  by water and steam powered industrial revolution</a:t>
                </a:r>
              </a:p>
            </p:txBody>
          </p:sp>
          <p:grpSp>
            <p:nvGrpSpPr>
              <p:cNvPr id="6" name="Group 162"/>
              <p:cNvGrpSpPr/>
              <p:nvPr/>
            </p:nvGrpSpPr>
            <p:grpSpPr>
              <a:xfrm>
                <a:off x="1285275" y="1612645"/>
                <a:ext cx="465006" cy="707444"/>
                <a:chOff x="-1971675" y="152401"/>
                <a:chExt cx="1114425" cy="1695449"/>
              </a:xfrm>
              <a:solidFill>
                <a:srgbClr val="D1792F"/>
              </a:solidFill>
            </p:grpSpPr>
            <p:sp>
              <p:nvSpPr>
                <p:cNvPr id="160" name="Freeform 102"/>
                <p:cNvSpPr>
                  <a:spLocks/>
                </p:cNvSpPr>
                <p:nvPr/>
              </p:nvSpPr>
              <p:spPr bwMode="auto">
                <a:xfrm>
                  <a:off x="-1971675" y="592138"/>
                  <a:ext cx="725488" cy="1255712"/>
                </a:xfrm>
                <a:custGeom>
                  <a:avLst/>
                  <a:gdLst>
                    <a:gd name="T0" fmla="*/ 153 w 251"/>
                    <a:gd name="T1" fmla="*/ 81 h 436"/>
                    <a:gd name="T2" fmla="*/ 154 w 251"/>
                    <a:gd name="T3" fmla="*/ 45 h 436"/>
                    <a:gd name="T4" fmla="*/ 193 w 251"/>
                    <a:gd name="T5" fmla="*/ 3 h 436"/>
                    <a:gd name="T6" fmla="*/ 245 w 251"/>
                    <a:gd name="T7" fmla="*/ 37 h 436"/>
                    <a:gd name="T8" fmla="*/ 251 w 251"/>
                    <a:gd name="T9" fmla="*/ 125 h 436"/>
                    <a:gd name="T10" fmla="*/ 108 w 251"/>
                    <a:gd name="T11" fmla="*/ 230 h 436"/>
                    <a:gd name="T12" fmla="*/ 168 w 251"/>
                    <a:gd name="T13" fmla="*/ 404 h 436"/>
                    <a:gd name="T14" fmla="*/ 2 w 251"/>
                    <a:gd name="T15" fmla="*/ 287 h 436"/>
                    <a:gd name="T16" fmla="*/ 5 w 251"/>
                    <a:gd name="T17" fmla="*/ 180 h 436"/>
                    <a:gd name="T18" fmla="*/ 153 w 251"/>
                    <a:gd name="T19" fmla="*/ 81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436">
                      <a:moveTo>
                        <a:pt x="153" y="81"/>
                      </a:moveTo>
                      <a:cubicBezTo>
                        <a:pt x="153" y="68"/>
                        <a:pt x="153" y="56"/>
                        <a:pt x="154" y="45"/>
                      </a:cubicBezTo>
                      <a:cubicBezTo>
                        <a:pt x="155" y="23"/>
                        <a:pt x="172" y="5"/>
                        <a:pt x="193" y="3"/>
                      </a:cubicBezTo>
                      <a:cubicBezTo>
                        <a:pt x="219" y="0"/>
                        <a:pt x="242" y="13"/>
                        <a:pt x="245" y="37"/>
                      </a:cubicBezTo>
                      <a:cubicBezTo>
                        <a:pt x="249" y="66"/>
                        <a:pt x="249" y="96"/>
                        <a:pt x="251" y="125"/>
                      </a:cubicBezTo>
                      <a:cubicBezTo>
                        <a:pt x="179" y="132"/>
                        <a:pt x="128" y="164"/>
                        <a:pt x="108" y="230"/>
                      </a:cubicBezTo>
                      <a:cubicBezTo>
                        <a:pt x="87" y="300"/>
                        <a:pt x="107" y="360"/>
                        <a:pt x="168" y="404"/>
                      </a:cubicBezTo>
                      <a:cubicBezTo>
                        <a:pt x="85" y="436"/>
                        <a:pt x="0" y="375"/>
                        <a:pt x="2" y="287"/>
                      </a:cubicBezTo>
                      <a:cubicBezTo>
                        <a:pt x="2" y="251"/>
                        <a:pt x="1" y="215"/>
                        <a:pt x="5" y="180"/>
                      </a:cubicBezTo>
                      <a:cubicBezTo>
                        <a:pt x="12" y="116"/>
                        <a:pt x="78" y="66"/>
                        <a:pt x="153" y="81"/>
                      </a:cubicBezTo>
                      <a:close/>
                    </a:path>
                  </a:pathLst>
                </a:custGeom>
                <a:solidFill>
                  <a:srgbClr val="8F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61" name="Freeform 103"/>
                <p:cNvSpPr>
                  <a:spLocks noEditPoints="1"/>
                </p:cNvSpPr>
                <p:nvPr/>
              </p:nvSpPr>
              <p:spPr bwMode="auto">
                <a:xfrm>
                  <a:off x="-1654175" y="984250"/>
                  <a:ext cx="796925" cy="796925"/>
                </a:xfrm>
                <a:custGeom>
                  <a:avLst/>
                  <a:gdLst>
                    <a:gd name="T0" fmla="*/ 276 w 276"/>
                    <a:gd name="T1" fmla="*/ 143 h 277"/>
                    <a:gd name="T2" fmla="*/ 139 w 276"/>
                    <a:gd name="T3" fmla="*/ 277 h 277"/>
                    <a:gd name="T4" fmla="*/ 0 w 276"/>
                    <a:gd name="T5" fmla="*/ 141 h 277"/>
                    <a:gd name="T6" fmla="*/ 149 w 276"/>
                    <a:gd name="T7" fmla="*/ 6 h 277"/>
                    <a:gd name="T8" fmla="*/ 276 w 276"/>
                    <a:gd name="T9" fmla="*/ 143 h 277"/>
                    <a:gd name="T10" fmla="*/ 227 w 276"/>
                    <a:gd name="T11" fmla="*/ 213 h 277"/>
                    <a:gd name="T12" fmla="*/ 251 w 276"/>
                    <a:gd name="T13" fmla="*/ 150 h 277"/>
                    <a:gd name="T14" fmla="*/ 165 w 276"/>
                    <a:gd name="T15" fmla="*/ 150 h 277"/>
                    <a:gd name="T16" fmla="*/ 227 w 276"/>
                    <a:gd name="T17" fmla="*/ 213 h 277"/>
                    <a:gd name="T18" fmla="*/ 23 w 276"/>
                    <a:gd name="T19" fmla="*/ 150 h 277"/>
                    <a:gd name="T20" fmla="*/ 48 w 276"/>
                    <a:gd name="T21" fmla="*/ 208 h 277"/>
                    <a:gd name="T22" fmla="*/ 110 w 276"/>
                    <a:gd name="T23" fmla="*/ 150 h 277"/>
                    <a:gd name="T24" fmla="*/ 23 w 276"/>
                    <a:gd name="T25" fmla="*/ 150 h 277"/>
                    <a:gd name="T26" fmla="*/ 149 w 276"/>
                    <a:gd name="T27" fmla="*/ 26 h 277"/>
                    <a:gd name="T28" fmla="*/ 149 w 276"/>
                    <a:gd name="T29" fmla="*/ 113 h 277"/>
                    <a:gd name="T30" fmla="*/ 209 w 276"/>
                    <a:gd name="T31" fmla="*/ 52 h 277"/>
                    <a:gd name="T32" fmla="*/ 149 w 276"/>
                    <a:gd name="T33" fmla="*/ 26 h 277"/>
                    <a:gd name="T34" fmla="*/ 126 w 276"/>
                    <a:gd name="T35" fmla="*/ 255 h 277"/>
                    <a:gd name="T36" fmla="*/ 126 w 276"/>
                    <a:gd name="T37" fmla="*/ 175 h 277"/>
                    <a:gd name="T38" fmla="*/ 68 w 276"/>
                    <a:gd name="T39" fmla="*/ 231 h 277"/>
                    <a:gd name="T40" fmla="*/ 126 w 276"/>
                    <a:gd name="T41" fmla="*/ 255 h 277"/>
                    <a:gd name="T42" fmla="*/ 205 w 276"/>
                    <a:gd name="T43" fmla="*/ 232 h 277"/>
                    <a:gd name="T44" fmla="*/ 149 w 276"/>
                    <a:gd name="T45" fmla="*/ 174 h 277"/>
                    <a:gd name="T46" fmla="*/ 149 w 276"/>
                    <a:gd name="T47" fmla="*/ 255 h 277"/>
                    <a:gd name="T48" fmla="*/ 205 w 276"/>
                    <a:gd name="T49" fmla="*/ 232 h 277"/>
                    <a:gd name="T50" fmla="*/ 68 w 276"/>
                    <a:gd name="T51" fmla="*/ 51 h 277"/>
                    <a:gd name="T52" fmla="*/ 126 w 276"/>
                    <a:gd name="T53" fmla="*/ 111 h 277"/>
                    <a:gd name="T54" fmla="*/ 126 w 276"/>
                    <a:gd name="T55" fmla="*/ 27 h 277"/>
                    <a:gd name="T56" fmla="*/ 68 w 276"/>
                    <a:gd name="T57" fmla="*/ 51 h 277"/>
                    <a:gd name="T58" fmla="*/ 167 w 276"/>
                    <a:gd name="T59" fmla="*/ 129 h 277"/>
                    <a:gd name="T60" fmla="*/ 251 w 276"/>
                    <a:gd name="T61" fmla="*/ 129 h 277"/>
                    <a:gd name="T62" fmla="*/ 225 w 276"/>
                    <a:gd name="T63" fmla="*/ 70 h 277"/>
                    <a:gd name="T64" fmla="*/ 167 w 276"/>
                    <a:gd name="T65" fmla="*/ 129 h 277"/>
                    <a:gd name="T66" fmla="*/ 50 w 276"/>
                    <a:gd name="T67" fmla="*/ 68 h 277"/>
                    <a:gd name="T68" fmla="*/ 26 w 276"/>
                    <a:gd name="T69" fmla="*/ 129 h 277"/>
                    <a:gd name="T70" fmla="*/ 109 w 276"/>
                    <a:gd name="T71" fmla="*/ 129 h 277"/>
                    <a:gd name="T72" fmla="*/ 50 w 276"/>
                    <a:gd name="T73" fmla="*/ 6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6" h="277">
                      <a:moveTo>
                        <a:pt x="276" y="143"/>
                      </a:moveTo>
                      <a:cubicBezTo>
                        <a:pt x="272" y="217"/>
                        <a:pt x="219" y="276"/>
                        <a:pt x="139" y="277"/>
                      </a:cubicBezTo>
                      <a:cubicBezTo>
                        <a:pt x="58" y="277"/>
                        <a:pt x="1" y="218"/>
                        <a:pt x="0" y="141"/>
                      </a:cubicBezTo>
                      <a:cubicBezTo>
                        <a:pt x="0" y="70"/>
                        <a:pt x="57" y="0"/>
                        <a:pt x="149" y="6"/>
                      </a:cubicBezTo>
                      <a:cubicBezTo>
                        <a:pt x="216" y="11"/>
                        <a:pt x="273" y="65"/>
                        <a:pt x="276" y="143"/>
                      </a:cubicBezTo>
                      <a:close/>
                      <a:moveTo>
                        <a:pt x="227" y="213"/>
                      </a:moveTo>
                      <a:cubicBezTo>
                        <a:pt x="235" y="192"/>
                        <a:pt x="243" y="172"/>
                        <a:pt x="251" y="150"/>
                      </a:cubicBezTo>
                      <a:cubicBezTo>
                        <a:pt x="218" y="150"/>
                        <a:pt x="192" y="150"/>
                        <a:pt x="165" y="150"/>
                      </a:cubicBezTo>
                      <a:cubicBezTo>
                        <a:pt x="185" y="171"/>
                        <a:pt x="204" y="190"/>
                        <a:pt x="227" y="213"/>
                      </a:cubicBezTo>
                      <a:close/>
                      <a:moveTo>
                        <a:pt x="23" y="150"/>
                      </a:moveTo>
                      <a:cubicBezTo>
                        <a:pt x="33" y="173"/>
                        <a:pt x="41" y="192"/>
                        <a:pt x="48" y="208"/>
                      </a:cubicBezTo>
                      <a:cubicBezTo>
                        <a:pt x="70" y="187"/>
                        <a:pt x="89" y="169"/>
                        <a:pt x="110" y="150"/>
                      </a:cubicBezTo>
                      <a:cubicBezTo>
                        <a:pt x="82" y="150"/>
                        <a:pt x="56" y="150"/>
                        <a:pt x="23" y="150"/>
                      </a:cubicBezTo>
                      <a:close/>
                      <a:moveTo>
                        <a:pt x="149" y="26"/>
                      </a:moveTo>
                      <a:cubicBezTo>
                        <a:pt x="149" y="59"/>
                        <a:pt x="149" y="86"/>
                        <a:pt x="149" y="113"/>
                      </a:cubicBezTo>
                      <a:cubicBezTo>
                        <a:pt x="169" y="93"/>
                        <a:pt x="187" y="74"/>
                        <a:pt x="209" y="52"/>
                      </a:cubicBezTo>
                      <a:cubicBezTo>
                        <a:pt x="189" y="44"/>
                        <a:pt x="170" y="36"/>
                        <a:pt x="149" y="26"/>
                      </a:cubicBezTo>
                      <a:close/>
                      <a:moveTo>
                        <a:pt x="126" y="255"/>
                      </a:moveTo>
                      <a:cubicBezTo>
                        <a:pt x="126" y="222"/>
                        <a:pt x="126" y="196"/>
                        <a:pt x="126" y="175"/>
                      </a:cubicBezTo>
                      <a:cubicBezTo>
                        <a:pt x="108" y="192"/>
                        <a:pt x="89" y="211"/>
                        <a:pt x="68" y="231"/>
                      </a:cubicBezTo>
                      <a:cubicBezTo>
                        <a:pt x="86" y="239"/>
                        <a:pt x="105" y="246"/>
                        <a:pt x="126" y="255"/>
                      </a:cubicBezTo>
                      <a:close/>
                      <a:moveTo>
                        <a:pt x="205" y="232"/>
                      </a:moveTo>
                      <a:cubicBezTo>
                        <a:pt x="184" y="211"/>
                        <a:pt x="166" y="192"/>
                        <a:pt x="149" y="174"/>
                      </a:cubicBezTo>
                      <a:cubicBezTo>
                        <a:pt x="149" y="197"/>
                        <a:pt x="149" y="224"/>
                        <a:pt x="149" y="255"/>
                      </a:cubicBezTo>
                      <a:cubicBezTo>
                        <a:pt x="170" y="246"/>
                        <a:pt x="189" y="239"/>
                        <a:pt x="205" y="232"/>
                      </a:cubicBezTo>
                      <a:close/>
                      <a:moveTo>
                        <a:pt x="68" y="51"/>
                      </a:moveTo>
                      <a:cubicBezTo>
                        <a:pt x="89" y="73"/>
                        <a:pt x="108" y="92"/>
                        <a:pt x="126" y="111"/>
                      </a:cubicBezTo>
                      <a:cubicBezTo>
                        <a:pt x="126" y="85"/>
                        <a:pt x="126" y="58"/>
                        <a:pt x="126" y="27"/>
                      </a:cubicBezTo>
                      <a:cubicBezTo>
                        <a:pt x="105" y="36"/>
                        <a:pt x="86" y="44"/>
                        <a:pt x="68" y="51"/>
                      </a:cubicBezTo>
                      <a:close/>
                      <a:moveTo>
                        <a:pt x="167" y="129"/>
                      </a:moveTo>
                      <a:cubicBezTo>
                        <a:pt x="193" y="129"/>
                        <a:pt x="220" y="129"/>
                        <a:pt x="251" y="129"/>
                      </a:cubicBezTo>
                      <a:cubicBezTo>
                        <a:pt x="242" y="107"/>
                        <a:pt x="234" y="89"/>
                        <a:pt x="225" y="70"/>
                      </a:cubicBezTo>
                      <a:cubicBezTo>
                        <a:pt x="204" y="92"/>
                        <a:pt x="186" y="110"/>
                        <a:pt x="167" y="129"/>
                      </a:cubicBezTo>
                      <a:close/>
                      <a:moveTo>
                        <a:pt x="50" y="68"/>
                      </a:moveTo>
                      <a:cubicBezTo>
                        <a:pt x="42" y="90"/>
                        <a:pt x="34" y="109"/>
                        <a:pt x="26" y="129"/>
                      </a:cubicBezTo>
                      <a:cubicBezTo>
                        <a:pt x="56" y="129"/>
                        <a:pt x="83" y="129"/>
                        <a:pt x="109" y="129"/>
                      </a:cubicBezTo>
                      <a:cubicBezTo>
                        <a:pt x="90" y="109"/>
                        <a:pt x="72" y="90"/>
                        <a:pt x="50" y="68"/>
                      </a:cubicBezTo>
                      <a:close/>
                    </a:path>
                  </a:pathLst>
                </a:custGeom>
                <a:solidFill>
                  <a:srgbClr val="8F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62" name="Freeform 104"/>
                <p:cNvSpPr>
                  <a:spLocks/>
                </p:cNvSpPr>
                <p:nvPr/>
              </p:nvSpPr>
              <p:spPr bwMode="auto">
                <a:xfrm>
                  <a:off x="-1538288" y="152401"/>
                  <a:ext cx="325438" cy="387350"/>
                </a:xfrm>
                <a:custGeom>
                  <a:avLst/>
                  <a:gdLst>
                    <a:gd name="T0" fmla="*/ 39 w 113"/>
                    <a:gd name="T1" fmla="*/ 3 h 135"/>
                    <a:gd name="T2" fmla="*/ 49 w 113"/>
                    <a:gd name="T3" fmla="*/ 4 h 135"/>
                    <a:gd name="T4" fmla="*/ 103 w 113"/>
                    <a:gd name="T5" fmla="*/ 79 h 135"/>
                    <a:gd name="T6" fmla="*/ 72 w 113"/>
                    <a:gd name="T7" fmla="*/ 128 h 135"/>
                    <a:gd name="T8" fmla="*/ 41 w 113"/>
                    <a:gd name="T9" fmla="*/ 131 h 135"/>
                    <a:gd name="T10" fmla="*/ 29 w 113"/>
                    <a:gd name="T11" fmla="*/ 102 h 135"/>
                    <a:gd name="T12" fmla="*/ 20 w 113"/>
                    <a:gd name="T13" fmla="*/ 71 h 135"/>
                    <a:gd name="T14" fmla="*/ 5 w 113"/>
                    <a:gd name="T15" fmla="*/ 28 h 135"/>
                    <a:gd name="T16" fmla="*/ 39 w 113"/>
                    <a:gd name="T17"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35">
                      <a:moveTo>
                        <a:pt x="39" y="3"/>
                      </a:moveTo>
                      <a:cubicBezTo>
                        <a:pt x="45" y="3"/>
                        <a:pt x="47" y="3"/>
                        <a:pt x="49" y="4"/>
                      </a:cubicBezTo>
                      <a:cubicBezTo>
                        <a:pt x="75" y="6"/>
                        <a:pt x="113" y="57"/>
                        <a:pt x="103" y="79"/>
                      </a:cubicBezTo>
                      <a:cubicBezTo>
                        <a:pt x="96" y="97"/>
                        <a:pt x="85" y="114"/>
                        <a:pt x="72" y="128"/>
                      </a:cubicBezTo>
                      <a:cubicBezTo>
                        <a:pt x="67" y="134"/>
                        <a:pt x="49" y="135"/>
                        <a:pt x="41" y="131"/>
                      </a:cubicBezTo>
                      <a:cubicBezTo>
                        <a:pt x="34" y="126"/>
                        <a:pt x="27" y="111"/>
                        <a:pt x="29" y="102"/>
                      </a:cubicBezTo>
                      <a:cubicBezTo>
                        <a:pt x="32" y="89"/>
                        <a:pt x="32" y="79"/>
                        <a:pt x="20" y="71"/>
                      </a:cubicBezTo>
                      <a:cubicBezTo>
                        <a:pt x="3" y="61"/>
                        <a:pt x="0" y="44"/>
                        <a:pt x="5" y="28"/>
                      </a:cubicBezTo>
                      <a:cubicBezTo>
                        <a:pt x="11" y="12"/>
                        <a:pt x="23" y="0"/>
                        <a:pt x="39" y="3"/>
                      </a:cubicBezTo>
                      <a:close/>
                    </a:path>
                  </a:pathLst>
                </a:custGeom>
                <a:solidFill>
                  <a:srgbClr val="8F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grpSp>
        <p:grpSp>
          <p:nvGrpSpPr>
            <p:cNvPr id="7" name="Group 204"/>
            <p:cNvGrpSpPr/>
            <p:nvPr/>
          </p:nvGrpSpPr>
          <p:grpSpPr>
            <a:xfrm>
              <a:off x="2879075" y="1199244"/>
              <a:ext cx="1406225" cy="3273657"/>
              <a:chOff x="2283943" y="1453242"/>
              <a:chExt cx="1406225" cy="3273657"/>
            </a:xfrm>
          </p:grpSpPr>
          <p:sp>
            <p:nvSpPr>
              <p:cNvPr id="66" name="Line 49"/>
              <p:cNvSpPr>
                <a:spLocks noChangeShapeType="1"/>
              </p:cNvSpPr>
              <p:nvPr/>
            </p:nvSpPr>
            <p:spPr bwMode="auto">
              <a:xfrm>
                <a:off x="2994513" y="4099433"/>
                <a:ext cx="0" cy="367490"/>
              </a:xfrm>
              <a:prstGeom prst="line">
                <a:avLst/>
              </a:prstGeom>
              <a:noFill/>
              <a:ln w="36513"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72" name="Rectangle 55"/>
              <p:cNvSpPr>
                <a:spLocks noChangeArrowheads="1"/>
              </p:cNvSpPr>
              <p:nvPr/>
            </p:nvSpPr>
            <p:spPr bwMode="auto">
              <a:xfrm>
                <a:off x="2283943" y="2036880"/>
                <a:ext cx="1406225" cy="1648957"/>
              </a:xfrm>
              <a:prstGeom prst="rect">
                <a:avLst/>
              </a:prstGeom>
              <a:solidFill>
                <a:srgbClr val="E7B8B7"/>
              </a:solidFill>
              <a:ln>
                <a:noFill/>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79" name="Oval 62"/>
              <p:cNvSpPr>
                <a:spLocks noChangeArrowheads="1"/>
              </p:cNvSpPr>
              <p:nvPr/>
            </p:nvSpPr>
            <p:spPr bwMode="auto">
              <a:xfrm>
                <a:off x="2559220" y="3228849"/>
                <a:ext cx="873296" cy="870584"/>
              </a:xfrm>
              <a:prstGeom prst="ellipse">
                <a:avLst/>
              </a:prstGeom>
              <a:solidFill>
                <a:schemeClr val="bg1"/>
              </a:solidFill>
              <a:ln w="36513" cap="flat">
                <a:solidFill>
                  <a:srgbClr val="E7B8B7"/>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nvGrpSpPr>
              <p:cNvPr id="8" name="Group 59"/>
              <p:cNvGrpSpPr/>
              <p:nvPr/>
            </p:nvGrpSpPr>
            <p:grpSpPr>
              <a:xfrm>
                <a:off x="2700691" y="3450271"/>
                <a:ext cx="589591" cy="392277"/>
                <a:chOff x="-203201" y="606426"/>
                <a:chExt cx="1195388" cy="795337"/>
              </a:xfrm>
              <a:solidFill>
                <a:srgbClr val="DFA550"/>
              </a:solidFill>
            </p:grpSpPr>
            <p:sp>
              <p:nvSpPr>
                <p:cNvPr id="44" name="Freeform 29"/>
                <p:cNvSpPr>
                  <a:spLocks noEditPoints="1"/>
                </p:cNvSpPr>
                <p:nvPr/>
              </p:nvSpPr>
              <p:spPr bwMode="auto">
                <a:xfrm>
                  <a:off x="-203201" y="928688"/>
                  <a:ext cx="1195388" cy="322262"/>
                </a:xfrm>
                <a:custGeom>
                  <a:avLst/>
                  <a:gdLst>
                    <a:gd name="T0" fmla="*/ 2059 w 4096"/>
                    <a:gd name="T1" fmla="*/ 0 h 1109"/>
                    <a:gd name="T2" fmla="*/ 3520 w 4096"/>
                    <a:gd name="T3" fmla="*/ 0 h 1109"/>
                    <a:gd name="T4" fmla="*/ 4096 w 4096"/>
                    <a:gd name="T5" fmla="*/ 555 h 1109"/>
                    <a:gd name="T6" fmla="*/ 3520 w 4096"/>
                    <a:gd name="T7" fmla="*/ 1109 h 1109"/>
                    <a:gd name="T8" fmla="*/ 565 w 4096"/>
                    <a:gd name="T9" fmla="*/ 1109 h 1109"/>
                    <a:gd name="T10" fmla="*/ 0 w 4096"/>
                    <a:gd name="T11" fmla="*/ 555 h 1109"/>
                    <a:gd name="T12" fmla="*/ 565 w 4096"/>
                    <a:gd name="T13" fmla="*/ 0 h 1109"/>
                    <a:gd name="T14" fmla="*/ 2059 w 4096"/>
                    <a:gd name="T15" fmla="*/ 0 h 1109"/>
                    <a:gd name="T16" fmla="*/ 2053 w 4096"/>
                    <a:gd name="T17" fmla="*/ 171 h 1109"/>
                    <a:gd name="T18" fmla="*/ 2053 w 4096"/>
                    <a:gd name="T19" fmla="*/ 171 h 1109"/>
                    <a:gd name="T20" fmla="*/ 571 w 4096"/>
                    <a:gd name="T21" fmla="*/ 171 h 1109"/>
                    <a:gd name="T22" fmla="*/ 171 w 4096"/>
                    <a:gd name="T23" fmla="*/ 555 h 1109"/>
                    <a:gd name="T24" fmla="*/ 571 w 4096"/>
                    <a:gd name="T25" fmla="*/ 939 h 1109"/>
                    <a:gd name="T26" fmla="*/ 3504 w 4096"/>
                    <a:gd name="T27" fmla="*/ 939 h 1109"/>
                    <a:gd name="T28" fmla="*/ 3925 w 4096"/>
                    <a:gd name="T29" fmla="*/ 555 h 1109"/>
                    <a:gd name="T30" fmla="*/ 3504 w 4096"/>
                    <a:gd name="T31" fmla="*/ 171 h 1109"/>
                    <a:gd name="T32" fmla="*/ 2053 w 4096"/>
                    <a:gd name="T33" fmla="*/ 171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6" h="1109">
                      <a:moveTo>
                        <a:pt x="2059" y="0"/>
                      </a:moveTo>
                      <a:cubicBezTo>
                        <a:pt x="2544" y="0"/>
                        <a:pt x="3035" y="0"/>
                        <a:pt x="3520" y="0"/>
                      </a:cubicBezTo>
                      <a:cubicBezTo>
                        <a:pt x="3851" y="0"/>
                        <a:pt x="4096" y="240"/>
                        <a:pt x="4096" y="555"/>
                      </a:cubicBezTo>
                      <a:cubicBezTo>
                        <a:pt x="4096" y="869"/>
                        <a:pt x="3851" y="1109"/>
                        <a:pt x="3520" y="1109"/>
                      </a:cubicBezTo>
                      <a:cubicBezTo>
                        <a:pt x="2533" y="1109"/>
                        <a:pt x="1552" y="1109"/>
                        <a:pt x="565" y="1109"/>
                      </a:cubicBezTo>
                      <a:cubicBezTo>
                        <a:pt x="245" y="1109"/>
                        <a:pt x="0" y="864"/>
                        <a:pt x="0" y="555"/>
                      </a:cubicBezTo>
                      <a:cubicBezTo>
                        <a:pt x="0" y="240"/>
                        <a:pt x="245" y="0"/>
                        <a:pt x="565" y="0"/>
                      </a:cubicBezTo>
                      <a:cubicBezTo>
                        <a:pt x="1067" y="0"/>
                        <a:pt x="1563" y="0"/>
                        <a:pt x="2059" y="0"/>
                      </a:cubicBezTo>
                      <a:close/>
                      <a:moveTo>
                        <a:pt x="2053" y="171"/>
                      </a:moveTo>
                      <a:cubicBezTo>
                        <a:pt x="2053" y="171"/>
                        <a:pt x="2053" y="171"/>
                        <a:pt x="2053" y="171"/>
                      </a:cubicBezTo>
                      <a:cubicBezTo>
                        <a:pt x="1557" y="171"/>
                        <a:pt x="1061" y="165"/>
                        <a:pt x="571" y="171"/>
                      </a:cubicBezTo>
                      <a:cubicBezTo>
                        <a:pt x="341" y="171"/>
                        <a:pt x="171" y="341"/>
                        <a:pt x="171" y="555"/>
                      </a:cubicBezTo>
                      <a:cubicBezTo>
                        <a:pt x="171" y="768"/>
                        <a:pt x="347" y="939"/>
                        <a:pt x="571" y="939"/>
                      </a:cubicBezTo>
                      <a:cubicBezTo>
                        <a:pt x="1552" y="939"/>
                        <a:pt x="2528" y="939"/>
                        <a:pt x="3504" y="939"/>
                      </a:cubicBezTo>
                      <a:cubicBezTo>
                        <a:pt x="3749" y="939"/>
                        <a:pt x="3925" y="779"/>
                        <a:pt x="3925" y="555"/>
                      </a:cubicBezTo>
                      <a:cubicBezTo>
                        <a:pt x="3925" y="331"/>
                        <a:pt x="3749" y="171"/>
                        <a:pt x="3504" y="171"/>
                      </a:cubicBezTo>
                      <a:cubicBezTo>
                        <a:pt x="3019" y="171"/>
                        <a:pt x="2533" y="171"/>
                        <a:pt x="2053" y="17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45" name="Freeform 30"/>
                <p:cNvSpPr>
                  <a:spLocks noEditPoints="1"/>
                </p:cNvSpPr>
                <p:nvPr/>
              </p:nvSpPr>
              <p:spPr bwMode="auto">
                <a:xfrm>
                  <a:off x="11112" y="606426"/>
                  <a:ext cx="342900" cy="295275"/>
                </a:xfrm>
                <a:custGeom>
                  <a:avLst/>
                  <a:gdLst>
                    <a:gd name="T0" fmla="*/ 1173 w 1173"/>
                    <a:gd name="T1" fmla="*/ 1013 h 1013"/>
                    <a:gd name="T2" fmla="*/ 0 w 1173"/>
                    <a:gd name="T3" fmla="*/ 1013 h 1013"/>
                    <a:gd name="T4" fmla="*/ 0 w 1173"/>
                    <a:gd name="T5" fmla="*/ 0 h 1013"/>
                    <a:gd name="T6" fmla="*/ 1173 w 1173"/>
                    <a:gd name="T7" fmla="*/ 0 h 1013"/>
                    <a:gd name="T8" fmla="*/ 1173 w 1173"/>
                    <a:gd name="T9" fmla="*/ 1013 h 1013"/>
                    <a:gd name="T10" fmla="*/ 165 w 1173"/>
                    <a:gd name="T11" fmla="*/ 843 h 1013"/>
                    <a:gd name="T12" fmla="*/ 1008 w 1173"/>
                    <a:gd name="T13" fmla="*/ 843 h 1013"/>
                    <a:gd name="T14" fmla="*/ 1008 w 1173"/>
                    <a:gd name="T15" fmla="*/ 171 h 1013"/>
                    <a:gd name="T16" fmla="*/ 165 w 1173"/>
                    <a:gd name="T17" fmla="*/ 171 h 1013"/>
                    <a:gd name="T18" fmla="*/ 165 w 1173"/>
                    <a:gd name="T19" fmla="*/ 843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3" h="1013">
                      <a:moveTo>
                        <a:pt x="1173" y="1013"/>
                      </a:moveTo>
                      <a:cubicBezTo>
                        <a:pt x="779" y="1013"/>
                        <a:pt x="395" y="1013"/>
                        <a:pt x="0" y="1013"/>
                      </a:cubicBezTo>
                      <a:cubicBezTo>
                        <a:pt x="0" y="677"/>
                        <a:pt x="0" y="341"/>
                        <a:pt x="0" y="0"/>
                      </a:cubicBezTo>
                      <a:cubicBezTo>
                        <a:pt x="389" y="0"/>
                        <a:pt x="779" y="0"/>
                        <a:pt x="1173" y="0"/>
                      </a:cubicBezTo>
                      <a:cubicBezTo>
                        <a:pt x="1173" y="336"/>
                        <a:pt x="1173" y="672"/>
                        <a:pt x="1173" y="1013"/>
                      </a:cubicBezTo>
                      <a:close/>
                      <a:moveTo>
                        <a:pt x="165" y="843"/>
                      </a:moveTo>
                      <a:cubicBezTo>
                        <a:pt x="453" y="843"/>
                        <a:pt x="731" y="843"/>
                        <a:pt x="1008" y="843"/>
                      </a:cubicBezTo>
                      <a:cubicBezTo>
                        <a:pt x="1008" y="608"/>
                        <a:pt x="1008" y="389"/>
                        <a:pt x="1008" y="171"/>
                      </a:cubicBezTo>
                      <a:cubicBezTo>
                        <a:pt x="720" y="171"/>
                        <a:pt x="443" y="171"/>
                        <a:pt x="165" y="171"/>
                      </a:cubicBezTo>
                      <a:cubicBezTo>
                        <a:pt x="165" y="400"/>
                        <a:pt x="165" y="619"/>
                        <a:pt x="165" y="84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46" name="Freeform 31"/>
                <p:cNvSpPr>
                  <a:spLocks noEditPoints="1"/>
                </p:cNvSpPr>
                <p:nvPr/>
              </p:nvSpPr>
              <p:spPr bwMode="auto">
                <a:xfrm>
                  <a:off x="434975" y="606426"/>
                  <a:ext cx="342900" cy="295275"/>
                </a:xfrm>
                <a:custGeom>
                  <a:avLst/>
                  <a:gdLst>
                    <a:gd name="T0" fmla="*/ 1173 w 1173"/>
                    <a:gd name="T1" fmla="*/ 1013 h 1013"/>
                    <a:gd name="T2" fmla="*/ 0 w 1173"/>
                    <a:gd name="T3" fmla="*/ 1013 h 1013"/>
                    <a:gd name="T4" fmla="*/ 0 w 1173"/>
                    <a:gd name="T5" fmla="*/ 0 h 1013"/>
                    <a:gd name="T6" fmla="*/ 1173 w 1173"/>
                    <a:gd name="T7" fmla="*/ 0 h 1013"/>
                    <a:gd name="T8" fmla="*/ 1173 w 1173"/>
                    <a:gd name="T9" fmla="*/ 1013 h 1013"/>
                    <a:gd name="T10" fmla="*/ 1008 w 1173"/>
                    <a:gd name="T11" fmla="*/ 843 h 1013"/>
                    <a:gd name="T12" fmla="*/ 1008 w 1173"/>
                    <a:gd name="T13" fmla="*/ 171 h 1013"/>
                    <a:gd name="T14" fmla="*/ 165 w 1173"/>
                    <a:gd name="T15" fmla="*/ 171 h 1013"/>
                    <a:gd name="T16" fmla="*/ 165 w 1173"/>
                    <a:gd name="T17" fmla="*/ 843 h 1013"/>
                    <a:gd name="T18" fmla="*/ 1008 w 1173"/>
                    <a:gd name="T19" fmla="*/ 843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3" h="1013">
                      <a:moveTo>
                        <a:pt x="1173" y="1013"/>
                      </a:moveTo>
                      <a:cubicBezTo>
                        <a:pt x="778" y="1013"/>
                        <a:pt x="394" y="1013"/>
                        <a:pt x="0" y="1013"/>
                      </a:cubicBezTo>
                      <a:cubicBezTo>
                        <a:pt x="0" y="677"/>
                        <a:pt x="0" y="341"/>
                        <a:pt x="0" y="0"/>
                      </a:cubicBezTo>
                      <a:cubicBezTo>
                        <a:pt x="389" y="0"/>
                        <a:pt x="778" y="0"/>
                        <a:pt x="1173" y="0"/>
                      </a:cubicBezTo>
                      <a:cubicBezTo>
                        <a:pt x="1173" y="336"/>
                        <a:pt x="1173" y="672"/>
                        <a:pt x="1173" y="1013"/>
                      </a:cubicBezTo>
                      <a:close/>
                      <a:moveTo>
                        <a:pt x="1008" y="843"/>
                      </a:moveTo>
                      <a:cubicBezTo>
                        <a:pt x="1008" y="613"/>
                        <a:pt x="1008" y="389"/>
                        <a:pt x="1008" y="171"/>
                      </a:cubicBezTo>
                      <a:cubicBezTo>
                        <a:pt x="720" y="171"/>
                        <a:pt x="442" y="171"/>
                        <a:pt x="165" y="171"/>
                      </a:cubicBezTo>
                      <a:cubicBezTo>
                        <a:pt x="165" y="400"/>
                        <a:pt x="165" y="624"/>
                        <a:pt x="165" y="843"/>
                      </a:cubicBezTo>
                      <a:cubicBezTo>
                        <a:pt x="448" y="843"/>
                        <a:pt x="725" y="843"/>
                        <a:pt x="1008" y="84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47" name="Freeform 32"/>
                <p:cNvSpPr>
                  <a:spLocks/>
                </p:cNvSpPr>
                <p:nvPr/>
              </p:nvSpPr>
              <p:spPr bwMode="auto">
                <a:xfrm>
                  <a:off x="-3175" y="1277938"/>
                  <a:ext cx="198438" cy="123825"/>
                </a:xfrm>
                <a:custGeom>
                  <a:avLst/>
                  <a:gdLst>
                    <a:gd name="T0" fmla="*/ 256 w 682"/>
                    <a:gd name="T1" fmla="*/ 0 h 427"/>
                    <a:gd name="T2" fmla="*/ 421 w 682"/>
                    <a:gd name="T3" fmla="*/ 0 h 427"/>
                    <a:gd name="T4" fmla="*/ 421 w 682"/>
                    <a:gd name="T5" fmla="*/ 251 h 427"/>
                    <a:gd name="T6" fmla="*/ 581 w 682"/>
                    <a:gd name="T7" fmla="*/ 256 h 427"/>
                    <a:gd name="T8" fmla="*/ 682 w 682"/>
                    <a:gd name="T9" fmla="*/ 331 h 427"/>
                    <a:gd name="T10" fmla="*/ 586 w 682"/>
                    <a:gd name="T11" fmla="*/ 416 h 427"/>
                    <a:gd name="T12" fmla="*/ 96 w 682"/>
                    <a:gd name="T13" fmla="*/ 416 h 427"/>
                    <a:gd name="T14" fmla="*/ 0 w 682"/>
                    <a:gd name="T15" fmla="*/ 341 h 427"/>
                    <a:gd name="T16" fmla="*/ 101 w 682"/>
                    <a:gd name="T17" fmla="*/ 256 h 427"/>
                    <a:gd name="T18" fmla="*/ 256 w 682"/>
                    <a:gd name="T19" fmla="*/ 251 h 427"/>
                    <a:gd name="T20" fmla="*/ 256 w 682"/>
                    <a:gd name="T2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2" h="427">
                      <a:moveTo>
                        <a:pt x="256" y="0"/>
                      </a:moveTo>
                      <a:cubicBezTo>
                        <a:pt x="320" y="0"/>
                        <a:pt x="368" y="0"/>
                        <a:pt x="421" y="0"/>
                      </a:cubicBezTo>
                      <a:cubicBezTo>
                        <a:pt x="421" y="80"/>
                        <a:pt x="421" y="160"/>
                        <a:pt x="421" y="251"/>
                      </a:cubicBezTo>
                      <a:cubicBezTo>
                        <a:pt x="480" y="251"/>
                        <a:pt x="533" y="240"/>
                        <a:pt x="581" y="256"/>
                      </a:cubicBezTo>
                      <a:cubicBezTo>
                        <a:pt x="618" y="267"/>
                        <a:pt x="650" y="304"/>
                        <a:pt x="682" y="331"/>
                      </a:cubicBezTo>
                      <a:cubicBezTo>
                        <a:pt x="650" y="357"/>
                        <a:pt x="618" y="416"/>
                        <a:pt x="586" y="416"/>
                      </a:cubicBezTo>
                      <a:cubicBezTo>
                        <a:pt x="421" y="427"/>
                        <a:pt x="261" y="427"/>
                        <a:pt x="96" y="416"/>
                      </a:cubicBezTo>
                      <a:cubicBezTo>
                        <a:pt x="64" y="416"/>
                        <a:pt x="32" y="368"/>
                        <a:pt x="0" y="341"/>
                      </a:cubicBezTo>
                      <a:cubicBezTo>
                        <a:pt x="32" y="309"/>
                        <a:pt x="64" y="267"/>
                        <a:pt x="101" y="256"/>
                      </a:cubicBezTo>
                      <a:cubicBezTo>
                        <a:pt x="144" y="240"/>
                        <a:pt x="197" y="251"/>
                        <a:pt x="256" y="251"/>
                      </a:cubicBezTo>
                      <a:cubicBezTo>
                        <a:pt x="256" y="165"/>
                        <a:pt x="256" y="91"/>
                        <a:pt x="256" y="0"/>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48" name="Freeform 33"/>
                <p:cNvSpPr>
                  <a:spLocks/>
                </p:cNvSpPr>
                <p:nvPr/>
              </p:nvSpPr>
              <p:spPr bwMode="auto">
                <a:xfrm>
                  <a:off x="620712" y="1277938"/>
                  <a:ext cx="196850" cy="123825"/>
                </a:xfrm>
                <a:custGeom>
                  <a:avLst/>
                  <a:gdLst>
                    <a:gd name="T0" fmla="*/ 251 w 678"/>
                    <a:gd name="T1" fmla="*/ 0 h 427"/>
                    <a:gd name="T2" fmla="*/ 416 w 678"/>
                    <a:gd name="T3" fmla="*/ 0 h 427"/>
                    <a:gd name="T4" fmla="*/ 416 w 678"/>
                    <a:gd name="T5" fmla="*/ 251 h 427"/>
                    <a:gd name="T6" fmla="*/ 582 w 678"/>
                    <a:gd name="T7" fmla="*/ 256 h 427"/>
                    <a:gd name="T8" fmla="*/ 678 w 678"/>
                    <a:gd name="T9" fmla="*/ 331 h 427"/>
                    <a:gd name="T10" fmla="*/ 592 w 678"/>
                    <a:gd name="T11" fmla="*/ 416 h 427"/>
                    <a:gd name="T12" fmla="*/ 80 w 678"/>
                    <a:gd name="T13" fmla="*/ 416 h 427"/>
                    <a:gd name="T14" fmla="*/ 0 w 678"/>
                    <a:gd name="T15" fmla="*/ 331 h 427"/>
                    <a:gd name="T16" fmla="*/ 80 w 678"/>
                    <a:gd name="T17" fmla="*/ 256 h 427"/>
                    <a:gd name="T18" fmla="*/ 251 w 678"/>
                    <a:gd name="T19" fmla="*/ 251 h 427"/>
                    <a:gd name="T20" fmla="*/ 251 w 678"/>
                    <a:gd name="T2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8" h="427">
                      <a:moveTo>
                        <a:pt x="251" y="0"/>
                      </a:moveTo>
                      <a:cubicBezTo>
                        <a:pt x="315" y="0"/>
                        <a:pt x="358" y="0"/>
                        <a:pt x="416" y="0"/>
                      </a:cubicBezTo>
                      <a:cubicBezTo>
                        <a:pt x="416" y="80"/>
                        <a:pt x="416" y="160"/>
                        <a:pt x="416" y="251"/>
                      </a:cubicBezTo>
                      <a:cubicBezTo>
                        <a:pt x="480" y="251"/>
                        <a:pt x="534" y="240"/>
                        <a:pt x="582" y="256"/>
                      </a:cubicBezTo>
                      <a:cubicBezTo>
                        <a:pt x="619" y="267"/>
                        <a:pt x="646" y="304"/>
                        <a:pt x="678" y="331"/>
                      </a:cubicBezTo>
                      <a:cubicBezTo>
                        <a:pt x="646" y="363"/>
                        <a:pt x="619" y="416"/>
                        <a:pt x="592" y="416"/>
                      </a:cubicBezTo>
                      <a:cubicBezTo>
                        <a:pt x="422" y="427"/>
                        <a:pt x="251" y="427"/>
                        <a:pt x="80" y="416"/>
                      </a:cubicBezTo>
                      <a:cubicBezTo>
                        <a:pt x="54" y="416"/>
                        <a:pt x="11" y="363"/>
                        <a:pt x="0" y="331"/>
                      </a:cubicBezTo>
                      <a:cubicBezTo>
                        <a:pt x="0" y="309"/>
                        <a:pt x="48" y="267"/>
                        <a:pt x="80" y="256"/>
                      </a:cubicBezTo>
                      <a:cubicBezTo>
                        <a:pt x="128" y="240"/>
                        <a:pt x="187" y="251"/>
                        <a:pt x="251" y="251"/>
                      </a:cubicBezTo>
                      <a:cubicBezTo>
                        <a:pt x="251" y="165"/>
                        <a:pt x="251" y="85"/>
                        <a:pt x="251" y="0"/>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49" name="Freeform 34"/>
                <p:cNvSpPr>
                  <a:spLocks noEditPoints="1"/>
                </p:cNvSpPr>
                <p:nvPr/>
              </p:nvSpPr>
              <p:spPr bwMode="auto">
                <a:xfrm>
                  <a:off x="90487" y="1003300"/>
                  <a:ext cx="174625" cy="173037"/>
                </a:xfrm>
                <a:custGeom>
                  <a:avLst/>
                  <a:gdLst>
                    <a:gd name="T0" fmla="*/ 293 w 602"/>
                    <a:gd name="T1" fmla="*/ 597 h 597"/>
                    <a:gd name="T2" fmla="*/ 0 w 602"/>
                    <a:gd name="T3" fmla="*/ 293 h 597"/>
                    <a:gd name="T4" fmla="*/ 298 w 602"/>
                    <a:gd name="T5" fmla="*/ 0 h 597"/>
                    <a:gd name="T6" fmla="*/ 597 w 602"/>
                    <a:gd name="T7" fmla="*/ 309 h 597"/>
                    <a:gd name="T8" fmla="*/ 293 w 602"/>
                    <a:gd name="T9" fmla="*/ 597 h 597"/>
                    <a:gd name="T10" fmla="*/ 298 w 602"/>
                    <a:gd name="T11" fmla="*/ 171 h 597"/>
                    <a:gd name="T12" fmla="*/ 170 w 602"/>
                    <a:gd name="T13" fmla="*/ 299 h 597"/>
                    <a:gd name="T14" fmla="*/ 298 w 602"/>
                    <a:gd name="T15" fmla="*/ 427 h 597"/>
                    <a:gd name="T16" fmla="*/ 421 w 602"/>
                    <a:gd name="T17" fmla="*/ 304 h 597"/>
                    <a:gd name="T18" fmla="*/ 298 w 602"/>
                    <a:gd name="T19" fmla="*/ 17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2" h="597">
                      <a:moveTo>
                        <a:pt x="293" y="597"/>
                      </a:moveTo>
                      <a:cubicBezTo>
                        <a:pt x="128" y="592"/>
                        <a:pt x="0" y="459"/>
                        <a:pt x="0" y="293"/>
                      </a:cubicBezTo>
                      <a:cubicBezTo>
                        <a:pt x="0" y="128"/>
                        <a:pt x="133" y="0"/>
                        <a:pt x="298" y="0"/>
                      </a:cubicBezTo>
                      <a:cubicBezTo>
                        <a:pt x="469" y="0"/>
                        <a:pt x="602" y="139"/>
                        <a:pt x="597" y="309"/>
                      </a:cubicBezTo>
                      <a:cubicBezTo>
                        <a:pt x="592" y="469"/>
                        <a:pt x="458" y="597"/>
                        <a:pt x="293" y="597"/>
                      </a:cubicBezTo>
                      <a:close/>
                      <a:moveTo>
                        <a:pt x="298" y="171"/>
                      </a:moveTo>
                      <a:cubicBezTo>
                        <a:pt x="229" y="181"/>
                        <a:pt x="170" y="219"/>
                        <a:pt x="170" y="299"/>
                      </a:cubicBezTo>
                      <a:cubicBezTo>
                        <a:pt x="170" y="373"/>
                        <a:pt x="218" y="421"/>
                        <a:pt x="298" y="427"/>
                      </a:cubicBezTo>
                      <a:cubicBezTo>
                        <a:pt x="373" y="427"/>
                        <a:pt x="421" y="379"/>
                        <a:pt x="421" y="304"/>
                      </a:cubicBezTo>
                      <a:cubicBezTo>
                        <a:pt x="426" y="224"/>
                        <a:pt x="378" y="181"/>
                        <a:pt x="298" y="17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50" name="Freeform 35"/>
                <p:cNvSpPr>
                  <a:spLocks noEditPoints="1"/>
                </p:cNvSpPr>
                <p:nvPr/>
              </p:nvSpPr>
              <p:spPr bwMode="auto">
                <a:xfrm>
                  <a:off x="525462" y="1003300"/>
                  <a:ext cx="174625" cy="173037"/>
                </a:xfrm>
                <a:custGeom>
                  <a:avLst/>
                  <a:gdLst>
                    <a:gd name="T0" fmla="*/ 299 w 597"/>
                    <a:gd name="T1" fmla="*/ 0 h 597"/>
                    <a:gd name="T2" fmla="*/ 597 w 597"/>
                    <a:gd name="T3" fmla="*/ 293 h 597"/>
                    <a:gd name="T4" fmla="*/ 304 w 597"/>
                    <a:gd name="T5" fmla="*/ 597 h 597"/>
                    <a:gd name="T6" fmla="*/ 0 w 597"/>
                    <a:gd name="T7" fmla="*/ 299 h 597"/>
                    <a:gd name="T8" fmla="*/ 299 w 597"/>
                    <a:gd name="T9" fmla="*/ 0 h 597"/>
                    <a:gd name="T10" fmla="*/ 304 w 597"/>
                    <a:gd name="T11" fmla="*/ 427 h 597"/>
                    <a:gd name="T12" fmla="*/ 427 w 597"/>
                    <a:gd name="T13" fmla="*/ 293 h 597"/>
                    <a:gd name="T14" fmla="*/ 288 w 597"/>
                    <a:gd name="T15" fmla="*/ 171 h 597"/>
                    <a:gd name="T16" fmla="*/ 171 w 597"/>
                    <a:gd name="T17" fmla="*/ 299 h 597"/>
                    <a:gd name="T18" fmla="*/ 304 w 597"/>
                    <a:gd name="T19" fmla="*/ 42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597">
                      <a:moveTo>
                        <a:pt x="299" y="0"/>
                      </a:moveTo>
                      <a:cubicBezTo>
                        <a:pt x="464" y="0"/>
                        <a:pt x="597" y="128"/>
                        <a:pt x="597" y="293"/>
                      </a:cubicBezTo>
                      <a:cubicBezTo>
                        <a:pt x="597" y="459"/>
                        <a:pt x="469" y="592"/>
                        <a:pt x="304" y="597"/>
                      </a:cubicBezTo>
                      <a:cubicBezTo>
                        <a:pt x="133" y="597"/>
                        <a:pt x="0" y="464"/>
                        <a:pt x="0" y="299"/>
                      </a:cubicBezTo>
                      <a:cubicBezTo>
                        <a:pt x="0" y="128"/>
                        <a:pt x="133" y="0"/>
                        <a:pt x="299" y="0"/>
                      </a:cubicBezTo>
                      <a:close/>
                      <a:moveTo>
                        <a:pt x="304" y="427"/>
                      </a:moveTo>
                      <a:cubicBezTo>
                        <a:pt x="379" y="411"/>
                        <a:pt x="432" y="368"/>
                        <a:pt x="427" y="293"/>
                      </a:cubicBezTo>
                      <a:cubicBezTo>
                        <a:pt x="421" y="213"/>
                        <a:pt x="368" y="165"/>
                        <a:pt x="288" y="171"/>
                      </a:cubicBezTo>
                      <a:cubicBezTo>
                        <a:pt x="219" y="181"/>
                        <a:pt x="171" y="229"/>
                        <a:pt x="171" y="299"/>
                      </a:cubicBezTo>
                      <a:cubicBezTo>
                        <a:pt x="176" y="379"/>
                        <a:pt x="224" y="421"/>
                        <a:pt x="304" y="42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51" name="Freeform 36"/>
                <p:cNvSpPr>
                  <a:spLocks noEditPoints="1"/>
                </p:cNvSpPr>
                <p:nvPr/>
              </p:nvSpPr>
              <p:spPr bwMode="auto">
                <a:xfrm>
                  <a:off x="-130175" y="1003300"/>
                  <a:ext cx="176213" cy="174625"/>
                </a:xfrm>
                <a:custGeom>
                  <a:avLst/>
                  <a:gdLst>
                    <a:gd name="T0" fmla="*/ 602 w 602"/>
                    <a:gd name="T1" fmla="*/ 288 h 603"/>
                    <a:gd name="T2" fmla="*/ 314 w 602"/>
                    <a:gd name="T3" fmla="*/ 597 h 603"/>
                    <a:gd name="T4" fmla="*/ 5 w 602"/>
                    <a:gd name="T5" fmla="*/ 315 h 603"/>
                    <a:gd name="T6" fmla="*/ 298 w 602"/>
                    <a:gd name="T7" fmla="*/ 0 h 603"/>
                    <a:gd name="T8" fmla="*/ 602 w 602"/>
                    <a:gd name="T9" fmla="*/ 288 h 603"/>
                    <a:gd name="T10" fmla="*/ 432 w 602"/>
                    <a:gd name="T11" fmla="*/ 293 h 603"/>
                    <a:gd name="T12" fmla="*/ 298 w 602"/>
                    <a:gd name="T13" fmla="*/ 171 h 603"/>
                    <a:gd name="T14" fmla="*/ 176 w 602"/>
                    <a:gd name="T15" fmla="*/ 299 h 603"/>
                    <a:gd name="T16" fmla="*/ 304 w 602"/>
                    <a:gd name="T17" fmla="*/ 427 h 603"/>
                    <a:gd name="T18" fmla="*/ 432 w 602"/>
                    <a:gd name="T19" fmla="*/ 29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2" h="603">
                      <a:moveTo>
                        <a:pt x="602" y="288"/>
                      </a:moveTo>
                      <a:cubicBezTo>
                        <a:pt x="602" y="459"/>
                        <a:pt x="480" y="592"/>
                        <a:pt x="314" y="597"/>
                      </a:cubicBezTo>
                      <a:cubicBezTo>
                        <a:pt x="149" y="603"/>
                        <a:pt x="10" y="475"/>
                        <a:pt x="5" y="315"/>
                      </a:cubicBezTo>
                      <a:cubicBezTo>
                        <a:pt x="0" y="139"/>
                        <a:pt x="128" y="5"/>
                        <a:pt x="298" y="0"/>
                      </a:cubicBezTo>
                      <a:cubicBezTo>
                        <a:pt x="464" y="0"/>
                        <a:pt x="597" y="123"/>
                        <a:pt x="602" y="288"/>
                      </a:cubicBezTo>
                      <a:close/>
                      <a:moveTo>
                        <a:pt x="432" y="293"/>
                      </a:moveTo>
                      <a:cubicBezTo>
                        <a:pt x="416" y="219"/>
                        <a:pt x="373" y="165"/>
                        <a:pt x="298" y="171"/>
                      </a:cubicBezTo>
                      <a:cubicBezTo>
                        <a:pt x="224" y="176"/>
                        <a:pt x="176" y="224"/>
                        <a:pt x="176" y="299"/>
                      </a:cubicBezTo>
                      <a:cubicBezTo>
                        <a:pt x="181" y="373"/>
                        <a:pt x="229" y="427"/>
                        <a:pt x="304" y="427"/>
                      </a:cubicBezTo>
                      <a:cubicBezTo>
                        <a:pt x="384" y="421"/>
                        <a:pt x="426" y="368"/>
                        <a:pt x="432" y="29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52" name="Freeform 37"/>
                <p:cNvSpPr>
                  <a:spLocks noEditPoints="1"/>
                </p:cNvSpPr>
                <p:nvPr/>
              </p:nvSpPr>
              <p:spPr bwMode="auto">
                <a:xfrm>
                  <a:off x="742950" y="1003300"/>
                  <a:ext cx="174625" cy="173037"/>
                </a:xfrm>
                <a:custGeom>
                  <a:avLst/>
                  <a:gdLst>
                    <a:gd name="T0" fmla="*/ 304 w 597"/>
                    <a:gd name="T1" fmla="*/ 597 h 597"/>
                    <a:gd name="T2" fmla="*/ 0 w 597"/>
                    <a:gd name="T3" fmla="*/ 304 h 597"/>
                    <a:gd name="T4" fmla="*/ 298 w 597"/>
                    <a:gd name="T5" fmla="*/ 0 h 597"/>
                    <a:gd name="T6" fmla="*/ 597 w 597"/>
                    <a:gd name="T7" fmla="*/ 299 h 597"/>
                    <a:gd name="T8" fmla="*/ 304 w 597"/>
                    <a:gd name="T9" fmla="*/ 597 h 597"/>
                    <a:gd name="T10" fmla="*/ 293 w 597"/>
                    <a:gd name="T11" fmla="*/ 427 h 597"/>
                    <a:gd name="T12" fmla="*/ 426 w 597"/>
                    <a:gd name="T13" fmla="*/ 299 h 597"/>
                    <a:gd name="T14" fmla="*/ 309 w 597"/>
                    <a:gd name="T15" fmla="*/ 171 h 597"/>
                    <a:gd name="T16" fmla="*/ 170 w 597"/>
                    <a:gd name="T17" fmla="*/ 293 h 597"/>
                    <a:gd name="T18" fmla="*/ 293 w 597"/>
                    <a:gd name="T19" fmla="*/ 42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597">
                      <a:moveTo>
                        <a:pt x="304" y="597"/>
                      </a:moveTo>
                      <a:cubicBezTo>
                        <a:pt x="138" y="597"/>
                        <a:pt x="5" y="469"/>
                        <a:pt x="0" y="304"/>
                      </a:cubicBezTo>
                      <a:cubicBezTo>
                        <a:pt x="0" y="133"/>
                        <a:pt x="128" y="0"/>
                        <a:pt x="298" y="0"/>
                      </a:cubicBezTo>
                      <a:cubicBezTo>
                        <a:pt x="464" y="0"/>
                        <a:pt x="597" y="128"/>
                        <a:pt x="597" y="299"/>
                      </a:cubicBezTo>
                      <a:cubicBezTo>
                        <a:pt x="597" y="464"/>
                        <a:pt x="469" y="592"/>
                        <a:pt x="304" y="597"/>
                      </a:cubicBezTo>
                      <a:close/>
                      <a:moveTo>
                        <a:pt x="293" y="427"/>
                      </a:moveTo>
                      <a:cubicBezTo>
                        <a:pt x="373" y="421"/>
                        <a:pt x="421" y="379"/>
                        <a:pt x="426" y="299"/>
                      </a:cubicBezTo>
                      <a:cubicBezTo>
                        <a:pt x="426" y="229"/>
                        <a:pt x="378" y="176"/>
                        <a:pt x="309" y="171"/>
                      </a:cubicBezTo>
                      <a:cubicBezTo>
                        <a:pt x="229" y="165"/>
                        <a:pt x="176" y="213"/>
                        <a:pt x="170" y="293"/>
                      </a:cubicBezTo>
                      <a:cubicBezTo>
                        <a:pt x="165" y="368"/>
                        <a:pt x="218" y="411"/>
                        <a:pt x="293" y="42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53" name="Freeform 38"/>
                <p:cNvSpPr>
                  <a:spLocks noEditPoints="1"/>
                </p:cNvSpPr>
                <p:nvPr/>
              </p:nvSpPr>
              <p:spPr bwMode="auto">
                <a:xfrm>
                  <a:off x="307975" y="1003300"/>
                  <a:ext cx="174625" cy="173037"/>
                </a:xfrm>
                <a:custGeom>
                  <a:avLst/>
                  <a:gdLst>
                    <a:gd name="T0" fmla="*/ 294 w 598"/>
                    <a:gd name="T1" fmla="*/ 0 h 597"/>
                    <a:gd name="T2" fmla="*/ 598 w 598"/>
                    <a:gd name="T3" fmla="*/ 293 h 597"/>
                    <a:gd name="T4" fmla="*/ 299 w 598"/>
                    <a:gd name="T5" fmla="*/ 597 h 597"/>
                    <a:gd name="T6" fmla="*/ 0 w 598"/>
                    <a:gd name="T7" fmla="*/ 299 h 597"/>
                    <a:gd name="T8" fmla="*/ 294 w 598"/>
                    <a:gd name="T9" fmla="*/ 0 h 597"/>
                    <a:gd name="T10" fmla="*/ 304 w 598"/>
                    <a:gd name="T11" fmla="*/ 171 h 597"/>
                    <a:gd name="T12" fmla="*/ 171 w 598"/>
                    <a:gd name="T13" fmla="*/ 299 h 597"/>
                    <a:gd name="T14" fmla="*/ 288 w 598"/>
                    <a:gd name="T15" fmla="*/ 427 h 597"/>
                    <a:gd name="T16" fmla="*/ 427 w 598"/>
                    <a:gd name="T17" fmla="*/ 304 h 597"/>
                    <a:gd name="T18" fmla="*/ 304 w 598"/>
                    <a:gd name="T19" fmla="*/ 17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597">
                      <a:moveTo>
                        <a:pt x="294" y="0"/>
                      </a:moveTo>
                      <a:cubicBezTo>
                        <a:pt x="459" y="0"/>
                        <a:pt x="592" y="128"/>
                        <a:pt x="598" y="293"/>
                      </a:cubicBezTo>
                      <a:cubicBezTo>
                        <a:pt x="598" y="464"/>
                        <a:pt x="470" y="597"/>
                        <a:pt x="299" y="597"/>
                      </a:cubicBezTo>
                      <a:cubicBezTo>
                        <a:pt x="134" y="597"/>
                        <a:pt x="0" y="464"/>
                        <a:pt x="0" y="299"/>
                      </a:cubicBezTo>
                      <a:cubicBezTo>
                        <a:pt x="0" y="133"/>
                        <a:pt x="128" y="5"/>
                        <a:pt x="294" y="0"/>
                      </a:cubicBezTo>
                      <a:close/>
                      <a:moveTo>
                        <a:pt x="304" y="171"/>
                      </a:moveTo>
                      <a:cubicBezTo>
                        <a:pt x="224" y="176"/>
                        <a:pt x="176" y="219"/>
                        <a:pt x="171" y="299"/>
                      </a:cubicBezTo>
                      <a:cubicBezTo>
                        <a:pt x="171" y="368"/>
                        <a:pt x="219" y="421"/>
                        <a:pt x="288" y="427"/>
                      </a:cubicBezTo>
                      <a:cubicBezTo>
                        <a:pt x="368" y="432"/>
                        <a:pt x="422" y="384"/>
                        <a:pt x="427" y="304"/>
                      </a:cubicBezTo>
                      <a:cubicBezTo>
                        <a:pt x="432" y="229"/>
                        <a:pt x="379" y="187"/>
                        <a:pt x="304" y="17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54" name="Freeform 39"/>
                <p:cNvSpPr>
                  <a:spLocks/>
                </p:cNvSpPr>
                <p:nvPr/>
              </p:nvSpPr>
              <p:spPr bwMode="auto">
                <a:xfrm>
                  <a:off x="98425" y="798513"/>
                  <a:ext cx="168275" cy="28575"/>
                </a:xfrm>
                <a:custGeom>
                  <a:avLst/>
                  <a:gdLst>
                    <a:gd name="T0" fmla="*/ 288 w 576"/>
                    <a:gd name="T1" fmla="*/ 0 h 96"/>
                    <a:gd name="T2" fmla="*/ 512 w 576"/>
                    <a:gd name="T3" fmla="*/ 6 h 96"/>
                    <a:gd name="T4" fmla="*/ 576 w 576"/>
                    <a:gd name="T5" fmla="*/ 48 h 96"/>
                    <a:gd name="T6" fmla="*/ 517 w 576"/>
                    <a:gd name="T7" fmla="*/ 91 h 96"/>
                    <a:gd name="T8" fmla="*/ 53 w 576"/>
                    <a:gd name="T9" fmla="*/ 91 h 96"/>
                    <a:gd name="T10" fmla="*/ 0 w 576"/>
                    <a:gd name="T11" fmla="*/ 48 h 96"/>
                    <a:gd name="T12" fmla="*/ 58 w 576"/>
                    <a:gd name="T13" fmla="*/ 6 h 96"/>
                    <a:gd name="T14" fmla="*/ 288 w 576"/>
                    <a:gd name="T15" fmla="*/ 0 h 96"/>
                    <a:gd name="T16" fmla="*/ 288 w 576"/>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96">
                      <a:moveTo>
                        <a:pt x="288" y="0"/>
                      </a:moveTo>
                      <a:cubicBezTo>
                        <a:pt x="362" y="0"/>
                        <a:pt x="437" y="0"/>
                        <a:pt x="512" y="6"/>
                      </a:cubicBezTo>
                      <a:cubicBezTo>
                        <a:pt x="533" y="6"/>
                        <a:pt x="554" y="32"/>
                        <a:pt x="576" y="48"/>
                      </a:cubicBezTo>
                      <a:cubicBezTo>
                        <a:pt x="560" y="64"/>
                        <a:pt x="538" y="91"/>
                        <a:pt x="517" y="91"/>
                      </a:cubicBezTo>
                      <a:cubicBezTo>
                        <a:pt x="362" y="96"/>
                        <a:pt x="208" y="96"/>
                        <a:pt x="53" y="91"/>
                      </a:cubicBezTo>
                      <a:cubicBezTo>
                        <a:pt x="37" y="91"/>
                        <a:pt x="16" y="64"/>
                        <a:pt x="0" y="48"/>
                      </a:cubicBezTo>
                      <a:cubicBezTo>
                        <a:pt x="16" y="32"/>
                        <a:pt x="37" y="6"/>
                        <a:pt x="58" y="6"/>
                      </a:cubicBezTo>
                      <a:cubicBezTo>
                        <a:pt x="133" y="0"/>
                        <a:pt x="213" y="0"/>
                        <a:pt x="288" y="0"/>
                      </a:cubicBezTo>
                      <a:cubicBezTo>
                        <a:pt x="288" y="0"/>
                        <a:pt x="288" y="0"/>
                        <a:pt x="288" y="0"/>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55" name="Freeform 40"/>
                <p:cNvSpPr>
                  <a:spLocks/>
                </p:cNvSpPr>
                <p:nvPr/>
              </p:nvSpPr>
              <p:spPr bwMode="auto">
                <a:xfrm>
                  <a:off x="188912" y="687388"/>
                  <a:ext cx="82550" cy="90487"/>
                </a:xfrm>
                <a:custGeom>
                  <a:avLst/>
                  <a:gdLst>
                    <a:gd name="T0" fmla="*/ 192 w 283"/>
                    <a:gd name="T1" fmla="*/ 203 h 310"/>
                    <a:gd name="T2" fmla="*/ 107 w 283"/>
                    <a:gd name="T3" fmla="*/ 304 h 310"/>
                    <a:gd name="T4" fmla="*/ 101 w 283"/>
                    <a:gd name="T5" fmla="*/ 240 h 310"/>
                    <a:gd name="T6" fmla="*/ 96 w 283"/>
                    <a:gd name="T7" fmla="*/ 203 h 310"/>
                    <a:gd name="T8" fmla="*/ 0 w 283"/>
                    <a:gd name="T9" fmla="*/ 144 h 310"/>
                    <a:gd name="T10" fmla="*/ 149 w 283"/>
                    <a:gd name="T11" fmla="*/ 0 h 310"/>
                    <a:gd name="T12" fmla="*/ 283 w 283"/>
                    <a:gd name="T13" fmla="*/ 144 h 310"/>
                    <a:gd name="T14" fmla="*/ 192 w 283"/>
                    <a:gd name="T15" fmla="*/ 203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310">
                      <a:moveTo>
                        <a:pt x="192" y="203"/>
                      </a:moveTo>
                      <a:cubicBezTo>
                        <a:pt x="187" y="310"/>
                        <a:pt x="187" y="310"/>
                        <a:pt x="107" y="304"/>
                      </a:cubicBezTo>
                      <a:cubicBezTo>
                        <a:pt x="101" y="283"/>
                        <a:pt x="101" y="262"/>
                        <a:pt x="101" y="240"/>
                      </a:cubicBezTo>
                      <a:cubicBezTo>
                        <a:pt x="101" y="224"/>
                        <a:pt x="96" y="203"/>
                        <a:pt x="96" y="203"/>
                      </a:cubicBezTo>
                      <a:cubicBezTo>
                        <a:pt x="59" y="176"/>
                        <a:pt x="32" y="160"/>
                        <a:pt x="0" y="144"/>
                      </a:cubicBezTo>
                      <a:cubicBezTo>
                        <a:pt x="48" y="96"/>
                        <a:pt x="96" y="48"/>
                        <a:pt x="149" y="0"/>
                      </a:cubicBezTo>
                      <a:cubicBezTo>
                        <a:pt x="192" y="48"/>
                        <a:pt x="240" y="96"/>
                        <a:pt x="283" y="144"/>
                      </a:cubicBezTo>
                      <a:cubicBezTo>
                        <a:pt x="256" y="160"/>
                        <a:pt x="229" y="176"/>
                        <a:pt x="192" y="203"/>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56" name="Freeform 41"/>
                <p:cNvSpPr>
                  <a:spLocks/>
                </p:cNvSpPr>
                <p:nvPr/>
              </p:nvSpPr>
              <p:spPr bwMode="auto">
                <a:xfrm>
                  <a:off x="95250" y="687388"/>
                  <a:ext cx="80963" cy="96837"/>
                </a:xfrm>
                <a:custGeom>
                  <a:avLst/>
                  <a:gdLst>
                    <a:gd name="T0" fmla="*/ 176 w 282"/>
                    <a:gd name="T1" fmla="*/ 310 h 331"/>
                    <a:gd name="T2" fmla="*/ 80 w 282"/>
                    <a:gd name="T3" fmla="*/ 192 h 331"/>
                    <a:gd name="T4" fmla="*/ 0 w 282"/>
                    <a:gd name="T5" fmla="*/ 144 h 331"/>
                    <a:gd name="T6" fmla="*/ 144 w 282"/>
                    <a:gd name="T7" fmla="*/ 0 h 331"/>
                    <a:gd name="T8" fmla="*/ 282 w 282"/>
                    <a:gd name="T9" fmla="*/ 139 h 331"/>
                    <a:gd name="T10" fmla="*/ 186 w 282"/>
                    <a:gd name="T11" fmla="*/ 208 h 331"/>
                    <a:gd name="T12" fmla="*/ 176 w 282"/>
                    <a:gd name="T13" fmla="*/ 310 h 331"/>
                  </a:gdLst>
                  <a:ahLst/>
                  <a:cxnLst>
                    <a:cxn ang="0">
                      <a:pos x="T0" y="T1"/>
                    </a:cxn>
                    <a:cxn ang="0">
                      <a:pos x="T2" y="T3"/>
                    </a:cxn>
                    <a:cxn ang="0">
                      <a:pos x="T4" y="T5"/>
                    </a:cxn>
                    <a:cxn ang="0">
                      <a:pos x="T6" y="T7"/>
                    </a:cxn>
                    <a:cxn ang="0">
                      <a:pos x="T8" y="T9"/>
                    </a:cxn>
                    <a:cxn ang="0">
                      <a:pos x="T10" y="T11"/>
                    </a:cxn>
                    <a:cxn ang="0">
                      <a:pos x="T12" y="T13"/>
                    </a:cxn>
                  </a:cxnLst>
                  <a:rect l="0" t="0" r="r" b="b"/>
                  <a:pathLst>
                    <a:path w="282" h="331">
                      <a:moveTo>
                        <a:pt x="176" y="310"/>
                      </a:moveTo>
                      <a:cubicBezTo>
                        <a:pt x="48" y="331"/>
                        <a:pt x="117" y="219"/>
                        <a:pt x="80" y="192"/>
                      </a:cubicBezTo>
                      <a:cubicBezTo>
                        <a:pt x="53" y="176"/>
                        <a:pt x="26" y="160"/>
                        <a:pt x="0" y="144"/>
                      </a:cubicBezTo>
                      <a:cubicBezTo>
                        <a:pt x="48" y="96"/>
                        <a:pt x="96" y="48"/>
                        <a:pt x="144" y="0"/>
                      </a:cubicBezTo>
                      <a:cubicBezTo>
                        <a:pt x="192" y="48"/>
                        <a:pt x="234" y="96"/>
                        <a:pt x="282" y="139"/>
                      </a:cubicBezTo>
                      <a:cubicBezTo>
                        <a:pt x="256" y="160"/>
                        <a:pt x="229" y="176"/>
                        <a:pt x="186" y="208"/>
                      </a:cubicBezTo>
                      <a:cubicBezTo>
                        <a:pt x="186" y="219"/>
                        <a:pt x="181" y="262"/>
                        <a:pt x="176" y="310"/>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57" name="Freeform 42"/>
                <p:cNvSpPr>
                  <a:spLocks/>
                </p:cNvSpPr>
                <p:nvPr/>
              </p:nvSpPr>
              <p:spPr bwMode="auto">
                <a:xfrm>
                  <a:off x="522287" y="798513"/>
                  <a:ext cx="168275" cy="28575"/>
                </a:xfrm>
                <a:custGeom>
                  <a:avLst/>
                  <a:gdLst>
                    <a:gd name="T0" fmla="*/ 288 w 576"/>
                    <a:gd name="T1" fmla="*/ 91 h 96"/>
                    <a:gd name="T2" fmla="*/ 64 w 576"/>
                    <a:gd name="T3" fmla="*/ 91 h 96"/>
                    <a:gd name="T4" fmla="*/ 0 w 576"/>
                    <a:gd name="T5" fmla="*/ 43 h 96"/>
                    <a:gd name="T6" fmla="*/ 59 w 576"/>
                    <a:gd name="T7" fmla="*/ 6 h 96"/>
                    <a:gd name="T8" fmla="*/ 518 w 576"/>
                    <a:gd name="T9" fmla="*/ 6 h 96"/>
                    <a:gd name="T10" fmla="*/ 576 w 576"/>
                    <a:gd name="T11" fmla="*/ 43 h 96"/>
                    <a:gd name="T12" fmla="*/ 512 w 576"/>
                    <a:gd name="T13" fmla="*/ 91 h 96"/>
                    <a:gd name="T14" fmla="*/ 288 w 576"/>
                    <a:gd name="T15" fmla="*/ 91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96">
                      <a:moveTo>
                        <a:pt x="288" y="91"/>
                      </a:moveTo>
                      <a:cubicBezTo>
                        <a:pt x="214" y="91"/>
                        <a:pt x="139" y="96"/>
                        <a:pt x="64" y="91"/>
                      </a:cubicBezTo>
                      <a:cubicBezTo>
                        <a:pt x="43" y="91"/>
                        <a:pt x="22" y="59"/>
                        <a:pt x="0" y="43"/>
                      </a:cubicBezTo>
                      <a:cubicBezTo>
                        <a:pt x="22" y="32"/>
                        <a:pt x="38" y="6"/>
                        <a:pt x="59" y="6"/>
                      </a:cubicBezTo>
                      <a:cubicBezTo>
                        <a:pt x="214" y="0"/>
                        <a:pt x="363" y="0"/>
                        <a:pt x="518" y="6"/>
                      </a:cubicBezTo>
                      <a:cubicBezTo>
                        <a:pt x="539" y="6"/>
                        <a:pt x="560" y="32"/>
                        <a:pt x="576" y="43"/>
                      </a:cubicBezTo>
                      <a:cubicBezTo>
                        <a:pt x="555" y="59"/>
                        <a:pt x="534" y="91"/>
                        <a:pt x="512" y="91"/>
                      </a:cubicBezTo>
                      <a:cubicBezTo>
                        <a:pt x="438" y="96"/>
                        <a:pt x="363" y="91"/>
                        <a:pt x="288" y="91"/>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58" name="Freeform 43"/>
                <p:cNvSpPr>
                  <a:spLocks/>
                </p:cNvSpPr>
                <p:nvPr/>
              </p:nvSpPr>
              <p:spPr bwMode="auto">
                <a:xfrm>
                  <a:off x="517525" y="687388"/>
                  <a:ext cx="82550" cy="96837"/>
                </a:xfrm>
                <a:custGeom>
                  <a:avLst/>
                  <a:gdLst>
                    <a:gd name="T0" fmla="*/ 187 w 283"/>
                    <a:gd name="T1" fmla="*/ 198 h 331"/>
                    <a:gd name="T2" fmla="*/ 182 w 283"/>
                    <a:gd name="T3" fmla="*/ 246 h 331"/>
                    <a:gd name="T4" fmla="*/ 176 w 283"/>
                    <a:gd name="T5" fmla="*/ 304 h 331"/>
                    <a:gd name="T6" fmla="*/ 102 w 283"/>
                    <a:gd name="T7" fmla="*/ 208 h 331"/>
                    <a:gd name="T8" fmla="*/ 0 w 283"/>
                    <a:gd name="T9" fmla="*/ 139 h 331"/>
                    <a:gd name="T10" fmla="*/ 139 w 283"/>
                    <a:gd name="T11" fmla="*/ 0 h 331"/>
                    <a:gd name="T12" fmla="*/ 283 w 283"/>
                    <a:gd name="T13" fmla="*/ 144 h 331"/>
                    <a:gd name="T14" fmla="*/ 187 w 283"/>
                    <a:gd name="T15" fmla="*/ 198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331">
                      <a:moveTo>
                        <a:pt x="187" y="198"/>
                      </a:moveTo>
                      <a:cubicBezTo>
                        <a:pt x="187" y="203"/>
                        <a:pt x="182" y="224"/>
                        <a:pt x="182" y="246"/>
                      </a:cubicBezTo>
                      <a:cubicBezTo>
                        <a:pt x="182" y="262"/>
                        <a:pt x="182" y="278"/>
                        <a:pt x="176" y="304"/>
                      </a:cubicBezTo>
                      <a:cubicBezTo>
                        <a:pt x="54" y="331"/>
                        <a:pt x="112" y="230"/>
                        <a:pt x="102" y="208"/>
                      </a:cubicBezTo>
                      <a:cubicBezTo>
                        <a:pt x="54" y="176"/>
                        <a:pt x="27" y="155"/>
                        <a:pt x="0" y="139"/>
                      </a:cubicBezTo>
                      <a:cubicBezTo>
                        <a:pt x="48" y="91"/>
                        <a:pt x="91" y="48"/>
                        <a:pt x="139" y="0"/>
                      </a:cubicBezTo>
                      <a:cubicBezTo>
                        <a:pt x="187" y="48"/>
                        <a:pt x="235" y="96"/>
                        <a:pt x="283" y="144"/>
                      </a:cubicBezTo>
                      <a:cubicBezTo>
                        <a:pt x="251" y="160"/>
                        <a:pt x="224" y="176"/>
                        <a:pt x="187" y="198"/>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59" name="Freeform 44"/>
                <p:cNvSpPr>
                  <a:spLocks/>
                </p:cNvSpPr>
                <p:nvPr/>
              </p:nvSpPr>
              <p:spPr bwMode="auto">
                <a:xfrm>
                  <a:off x="612775" y="687388"/>
                  <a:ext cx="82550" cy="95250"/>
                </a:xfrm>
                <a:custGeom>
                  <a:avLst/>
                  <a:gdLst>
                    <a:gd name="T0" fmla="*/ 181 w 282"/>
                    <a:gd name="T1" fmla="*/ 208 h 326"/>
                    <a:gd name="T2" fmla="*/ 106 w 282"/>
                    <a:gd name="T3" fmla="*/ 310 h 326"/>
                    <a:gd name="T4" fmla="*/ 96 w 282"/>
                    <a:gd name="T5" fmla="*/ 208 h 326"/>
                    <a:gd name="T6" fmla="*/ 0 w 282"/>
                    <a:gd name="T7" fmla="*/ 134 h 326"/>
                    <a:gd name="T8" fmla="*/ 144 w 282"/>
                    <a:gd name="T9" fmla="*/ 0 h 326"/>
                    <a:gd name="T10" fmla="*/ 282 w 282"/>
                    <a:gd name="T11" fmla="*/ 150 h 326"/>
                    <a:gd name="T12" fmla="*/ 181 w 282"/>
                    <a:gd name="T13" fmla="*/ 208 h 326"/>
                  </a:gdLst>
                  <a:ahLst/>
                  <a:cxnLst>
                    <a:cxn ang="0">
                      <a:pos x="T0" y="T1"/>
                    </a:cxn>
                    <a:cxn ang="0">
                      <a:pos x="T2" y="T3"/>
                    </a:cxn>
                    <a:cxn ang="0">
                      <a:pos x="T4" y="T5"/>
                    </a:cxn>
                    <a:cxn ang="0">
                      <a:pos x="T6" y="T7"/>
                    </a:cxn>
                    <a:cxn ang="0">
                      <a:pos x="T8" y="T9"/>
                    </a:cxn>
                    <a:cxn ang="0">
                      <a:pos x="T10" y="T11"/>
                    </a:cxn>
                    <a:cxn ang="0">
                      <a:pos x="T12" y="T13"/>
                    </a:cxn>
                  </a:cxnLst>
                  <a:rect l="0" t="0" r="r" b="b"/>
                  <a:pathLst>
                    <a:path w="282" h="326">
                      <a:moveTo>
                        <a:pt x="181" y="208"/>
                      </a:moveTo>
                      <a:cubicBezTo>
                        <a:pt x="170" y="230"/>
                        <a:pt x="229" y="326"/>
                        <a:pt x="106" y="310"/>
                      </a:cubicBezTo>
                      <a:cubicBezTo>
                        <a:pt x="101" y="267"/>
                        <a:pt x="101" y="224"/>
                        <a:pt x="96" y="208"/>
                      </a:cubicBezTo>
                      <a:cubicBezTo>
                        <a:pt x="53" y="176"/>
                        <a:pt x="26" y="155"/>
                        <a:pt x="0" y="134"/>
                      </a:cubicBezTo>
                      <a:cubicBezTo>
                        <a:pt x="48" y="91"/>
                        <a:pt x="96" y="43"/>
                        <a:pt x="144" y="0"/>
                      </a:cubicBezTo>
                      <a:cubicBezTo>
                        <a:pt x="192" y="48"/>
                        <a:pt x="234" y="102"/>
                        <a:pt x="282" y="150"/>
                      </a:cubicBezTo>
                      <a:cubicBezTo>
                        <a:pt x="256" y="160"/>
                        <a:pt x="234" y="176"/>
                        <a:pt x="181" y="208"/>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sp>
            <p:nvSpPr>
              <p:cNvPr id="141" name="Rectangle 140"/>
              <p:cNvSpPr/>
              <p:nvPr/>
            </p:nvSpPr>
            <p:spPr>
              <a:xfrm>
                <a:off x="2750591" y="4449900"/>
                <a:ext cx="543739" cy="276999"/>
              </a:xfrm>
              <a:prstGeom prst="rect">
                <a:avLst/>
              </a:prstGeom>
            </p:spPr>
            <p:txBody>
              <a:bodyPr wrap="none">
                <a:spAutoFit/>
              </a:bodyPr>
              <a:lstStyle/>
              <a:p>
                <a:r>
                  <a:rPr lang="en-IN" sz="1200" b="1" dirty="0">
                    <a:solidFill>
                      <a:prstClr val="white"/>
                    </a:solidFill>
                    <a:ea typeface="Calibri" panose="020F0502020204030204" pitchFamily="34" charset="0"/>
                    <a:cs typeface="Arial" panose="020B0604020202020204" pitchFamily="34" charset="0"/>
                  </a:rPr>
                  <a:t>1900</a:t>
                </a:r>
                <a:endParaRPr lang="en-IN" sz="1200" b="1" dirty="0">
                  <a:solidFill>
                    <a:prstClr val="white"/>
                  </a:solidFill>
                  <a:cs typeface="Arial" panose="020B0604020202020204" pitchFamily="34" charset="0"/>
                </a:endParaRPr>
              </a:p>
            </p:txBody>
          </p:sp>
          <p:sp>
            <p:nvSpPr>
              <p:cNvPr id="146" name="Rectangle 145"/>
              <p:cNvSpPr/>
              <p:nvPr/>
            </p:nvSpPr>
            <p:spPr>
              <a:xfrm>
                <a:off x="2423857" y="2019331"/>
                <a:ext cx="1056700" cy="276999"/>
              </a:xfrm>
              <a:prstGeom prst="rect">
                <a:avLst/>
              </a:prstGeom>
            </p:spPr>
            <p:txBody>
              <a:bodyPr wrap="none">
                <a:spAutoFit/>
              </a:bodyPr>
              <a:lstStyle/>
              <a:p>
                <a:r>
                  <a:rPr lang="en-IN" sz="1200" b="1" dirty="0">
                    <a:solidFill>
                      <a:prstClr val="white"/>
                    </a:solidFill>
                    <a:ea typeface="Calibri" panose="020F0502020204030204" pitchFamily="34" charset="0"/>
                    <a:cs typeface="Arial" panose="020B0604020202020204" pitchFamily="34" charset="0"/>
                  </a:rPr>
                  <a:t>Industry 2.0</a:t>
                </a:r>
                <a:endParaRPr lang="en-IN" sz="1200" b="1" dirty="0">
                  <a:solidFill>
                    <a:prstClr val="white"/>
                  </a:solidFill>
                  <a:cs typeface="Arial" panose="020B0604020202020204" pitchFamily="34" charset="0"/>
                </a:endParaRPr>
              </a:p>
            </p:txBody>
          </p:sp>
          <p:sp>
            <p:nvSpPr>
              <p:cNvPr id="152" name="Rectangle 151"/>
              <p:cNvSpPr/>
              <p:nvPr/>
            </p:nvSpPr>
            <p:spPr>
              <a:xfrm>
                <a:off x="2321423" y="2256824"/>
                <a:ext cx="1308060" cy="917174"/>
              </a:xfrm>
              <a:prstGeom prst="rect">
                <a:avLst/>
              </a:prstGeom>
            </p:spPr>
            <p:txBody>
              <a:bodyPr wrap="square" lIns="36000" rIns="36000">
                <a:spAutoFit/>
              </a:bodyPr>
              <a:lstStyle/>
              <a:p>
                <a:pPr marL="108000" indent="-108000">
                  <a:lnSpc>
                    <a:spcPct val="90000"/>
                  </a:lnSpc>
                  <a:spcBef>
                    <a:spcPts val="600"/>
                  </a:spcBef>
                  <a:buFont typeface="Arial" pitchFamily="34" charset="0"/>
                  <a:buChar char="•"/>
                </a:pPr>
                <a:r>
                  <a:rPr lang="en-IN" sz="900" dirty="0">
                    <a:solidFill>
                      <a:schemeClr val="bg1"/>
                    </a:solidFill>
                    <a:latin typeface="Trebuchet MS" pitchFamily="34" charset="0"/>
                  </a:rPr>
                  <a:t>Mass production, with machines powered by electricity and combustion engines</a:t>
                </a:r>
              </a:p>
              <a:p>
                <a:pPr marL="108000" indent="-108000">
                  <a:lnSpc>
                    <a:spcPct val="90000"/>
                  </a:lnSpc>
                  <a:spcBef>
                    <a:spcPts val="600"/>
                  </a:spcBef>
                  <a:buFont typeface="Arial" pitchFamily="34" charset="0"/>
                  <a:buChar char="•"/>
                </a:pPr>
                <a:r>
                  <a:rPr lang="en-IN" sz="900" dirty="0">
                    <a:solidFill>
                      <a:schemeClr val="bg1"/>
                    </a:solidFill>
                    <a:latin typeface="Trebuchet MS" pitchFamily="34" charset="0"/>
                  </a:rPr>
                  <a:t>Introduction of assembly lines</a:t>
                </a:r>
              </a:p>
            </p:txBody>
          </p:sp>
          <p:sp>
            <p:nvSpPr>
              <p:cNvPr id="167" name="Freeform 108"/>
              <p:cNvSpPr>
                <a:spLocks noEditPoints="1"/>
              </p:cNvSpPr>
              <p:nvPr/>
            </p:nvSpPr>
            <p:spPr bwMode="auto">
              <a:xfrm>
                <a:off x="2704586" y="1453242"/>
                <a:ext cx="523646" cy="617108"/>
              </a:xfrm>
              <a:custGeom>
                <a:avLst/>
                <a:gdLst>
                  <a:gd name="T0" fmla="*/ 39 w 677"/>
                  <a:gd name="T1" fmla="*/ 450 h 799"/>
                  <a:gd name="T2" fmla="*/ 3 w 677"/>
                  <a:gd name="T3" fmla="*/ 469 h 799"/>
                  <a:gd name="T4" fmla="*/ 224 w 677"/>
                  <a:gd name="T5" fmla="*/ 349 h 799"/>
                  <a:gd name="T6" fmla="*/ 258 w 677"/>
                  <a:gd name="T7" fmla="*/ 146 h 799"/>
                  <a:gd name="T8" fmla="*/ 164 w 677"/>
                  <a:gd name="T9" fmla="*/ 184 h 799"/>
                  <a:gd name="T10" fmla="*/ 231 w 677"/>
                  <a:gd name="T11" fmla="*/ 13 h 799"/>
                  <a:gd name="T12" fmla="*/ 447 w 677"/>
                  <a:gd name="T13" fmla="*/ 12 h 799"/>
                  <a:gd name="T14" fmla="*/ 507 w 677"/>
                  <a:gd name="T15" fmla="*/ 184 h 799"/>
                  <a:gd name="T16" fmla="*/ 420 w 677"/>
                  <a:gd name="T17" fmla="*/ 146 h 799"/>
                  <a:gd name="T18" fmla="*/ 456 w 677"/>
                  <a:gd name="T19" fmla="*/ 349 h 799"/>
                  <a:gd name="T20" fmla="*/ 674 w 677"/>
                  <a:gd name="T21" fmla="*/ 463 h 799"/>
                  <a:gd name="T22" fmla="*/ 642 w 677"/>
                  <a:gd name="T23" fmla="*/ 450 h 799"/>
                  <a:gd name="T24" fmla="*/ 471 w 677"/>
                  <a:gd name="T25" fmla="*/ 614 h 799"/>
                  <a:gd name="T26" fmla="*/ 480 w 677"/>
                  <a:gd name="T27" fmla="*/ 796 h 799"/>
                  <a:gd name="T28" fmla="*/ 416 w 677"/>
                  <a:gd name="T29" fmla="*/ 735 h 799"/>
                  <a:gd name="T30" fmla="*/ 239 w 677"/>
                  <a:gd name="T31" fmla="*/ 750 h 799"/>
                  <a:gd name="T32" fmla="*/ 196 w 677"/>
                  <a:gd name="T33" fmla="*/ 116 h 799"/>
                  <a:gd name="T34" fmla="*/ 425 w 677"/>
                  <a:gd name="T35" fmla="*/ 34 h 799"/>
                  <a:gd name="T36" fmla="*/ 254 w 677"/>
                  <a:gd name="T37" fmla="*/ 36 h 799"/>
                  <a:gd name="T38" fmla="*/ 429 w 677"/>
                  <a:gd name="T39" fmla="*/ 625 h 799"/>
                  <a:gd name="T40" fmla="*/ 330 w 677"/>
                  <a:gd name="T41" fmla="*/ 552 h 799"/>
                  <a:gd name="T42" fmla="*/ 340 w 677"/>
                  <a:gd name="T43" fmla="*/ 676 h 799"/>
                  <a:gd name="T44" fmla="*/ 260 w 677"/>
                  <a:gd name="T45" fmla="*/ 484 h 799"/>
                  <a:gd name="T46" fmla="*/ 416 w 677"/>
                  <a:gd name="T47" fmla="*/ 485 h 799"/>
                  <a:gd name="T48" fmla="*/ 261 w 677"/>
                  <a:gd name="T49" fmla="*/ 449 h 799"/>
                  <a:gd name="T50" fmla="*/ 385 w 677"/>
                  <a:gd name="T51" fmla="*/ 269 h 799"/>
                  <a:gd name="T52" fmla="*/ 325 w 677"/>
                  <a:gd name="T53" fmla="*/ 203 h 799"/>
                  <a:gd name="T54" fmla="*/ 414 w 677"/>
                  <a:gd name="T55" fmla="*/ 419 h 799"/>
                  <a:gd name="T56" fmla="*/ 268 w 677"/>
                  <a:gd name="T57" fmla="*/ 373 h 799"/>
                  <a:gd name="T58" fmla="*/ 327 w 677"/>
                  <a:gd name="T59" fmla="*/ 684 h 799"/>
                  <a:gd name="T60" fmla="*/ 439 w 677"/>
                  <a:gd name="T61" fmla="*/ 634 h 799"/>
                  <a:gd name="T62" fmla="*/ 439 w 677"/>
                  <a:gd name="T63" fmla="*/ 634 h 799"/>
                  <a:gd name="T64" fmla="*/ 253 w 677"/>
                  <a:gd name="T65" fmla="*/ 496 h 799"/>
                  <a:gd name="T66" fmla="*/ 435 w 677"/>
                  <a:gd name="T67" fmla="*/ 585 h 799"/>
                  <a:gd name="T68" fmla="*/ 230 w 677"/>
                  <a:gd name="T69" fmla="*/ 378 h 799"/>
                  <a:gd name="T70" fmla="*/ 230 w 677"/>
                  <a:gd name="T71" fmla="*/ 378 h 799"/>
                  <a:gd name="T72" fmla="*/ 458 w 677"/>
                  <a:gd name="T73" fmla="*/ 420 h 799"/>
                  <a:gd name="T74" fmla="*/ 447 w 677"/>
                  <a:gd name="T75" fmla="*/ 379 h 799"/>
                  <a:gd name="T76" fmla="*/ 389 w 677"/>
                  <a:gd name="T77" fmla="*/ 343 h 799"/>
                  <a:gd name="T78" fmla="*/ 291 w 677"/>
                  <a:gd name="T79" fmla="*/ 338 h 799"/>
                  <a:gd name="T80" fmla="*/ 387 w 677"/>
                  <a:gd name="T81" fmla="*/ 151 h 799"/>
                  <a:gd name="T82" fmla="*/ 278 w 677"/>
                  <a:gd name="T83" fmla="*/ 273 h 799"/>
                  <a:gd name="T84" fmla="*/ 278 w 677"/>
                  <a:gd name="T85" fmla="*/ 273 h 799"/>
                  <a:gd name="T86" fmla="*/ 401 w 677"/>
                  <a:gd name="T87" fmla="*/ 274 h 799"/>
                  <a:gd name="T88" fmla="*/ 305 w 677"/>
                  <a:gd name="T89" fmla="*/ 200 h 799"/>
                  <a:gd name="T90" fmla="*/ 287 w 677"/>
                  <a:gd name="T91" fmla="*/ 182 h 799"/>
                  <a:gd name="T92" fmla="*/ 364 w 677"/>
                  <a:gd name="T93" fmla="*/ 181 h 799"/>
                  <a:gd name="T94" fmla="*/ 389 w 677"/>
                  <a:gd name="T95" fmla="*/ 16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7" h="799">
                    <a:moveTo>
                      <a:pt x="188" y="795"/>
                    </a:moveTo>
                    <a:cubicBezTo>
                      <a:pt x="200" y="680"/>
                      <a:pt x="213" y="565"/>
                      <a:pt x="225" y="450"/>
                    </a:cubicBezTo>
                    <a:cubicBezTo>
                      <a:pt x="163" y="450"/>
                      <a:pt x="102" y="450"/>
                      <a:pt x="39" y="450"/>
                    </a:cubicBezTo>
                    <a:cubicBezTo>
                      <a:pt x="39" y="457"/>
                      <a:pt x="41" y="464"/>
                      <a:pt x="38" y="468"/>
                    </a:cubicBezTo>
                    <a:cubicBezTo>
                      <a:pt x="34" y="475"/>
                      <a:pt x="27" y="483"/>
                      <a:pt x="20" y="484"/>
                    </a:cubicBezTo>
                    <a:cubicBezTo>
                      <a:pt x="15" y="484"/>
                      <a:pt x="5" y="476"/>
                      <a:pt x="3" y="469"/>
                    </a:cubicBezTo>
                    <a:cubicBezTo>
                      <a:pt x="0" y="459"/>
                      <a:pt x="0" y="446"/>
                      <a:pt x="3" y="436"/>
                    </a:cubicBezTo>
                    <a:cubicBezTo>
                      <a:pt x="5" y="429"/>
                      <a:pt x="13" y="421"/>
                      <a:pt x="20" y="418"/>
                    </a:cubicBezTo>
                    <a:cubicBezTo>
                      <a:pt x="88" y="395"/>
                      <a:pt x="155" y="371"/>
                      <a:pt x="224" y="349"/>
                    </a:cubicBezTo>
                    <a:cubicBezTo>
                      <a:pt x="235" y="345"/>
                      <a:pt x="238" y="340"/>
                      <a:pt x="239" y="329"/>
                    </a:cubicBezTo>
                    <a:cubicBezTo>
                      <a:pt x="243" y="285"/>
                      <a:pt x="249" y="241"/>
                      <a:pt x="254" y="198"/>
                    </a:cubicBezTo>
                    <a:cubicBezTo>
                      <a:pt x="256" y="181"/>
                      <a:pt x="257" y="164"/>
                      <a:pt x="258" y="146"/>
                    </a:cubicBezTo>
                    <a:cubicBezTo>
                      <a:pt x="233" y="146"/>
                      <a:pt x="209" y="146"/>
                      <a:pt x="182" y="146"/>
                    </a:cubicBezTo>
                    <a:cubicBezTo>
                      <a:pt x="182" y="153"/>
                      <a:pt x="185" y="162"/>
                      <a:pt x="182" y="168"/>
                    </a:cubicBezTo>
                    <a:cubicBezTo>
                      <a:pt x="178" y="175"/>
                      <a:pt x="171" y="182"/>
                      <a:pt x="164" y="184"/>
                    </a:cubicBezTo>
                    <a:cubicBezTo>
                      <a:pt x="152" y="187"/>
                      <a:pt x="152" y="177"/>
                      <a:pt x="150" y="168"/>
                    </a:cubicBezTo>
                    <a:cubicBezTo>
                      <a:pt x="140" y="124"/>
                      <a:pt x="173" y="97"/>
                      <a:pt x="193" y="65"/>
                    </a:cubicBezTo>
                    <a:cubicBezTo>
                      <a:pt x="204" y="47"/>
                      <a:pt x="217" y="29"/>
                      <a:pt x="231" y="13"/>
                    </a:cubicBezTo>
                    <a:cubicBezTo>
                      <a:pt x="236" y="7"/>
                      <a:pt x="246" y="1"/>
                      <a:pt x="253" y="1"/>
                    </a:cubicBezTo>
                    <a:cubicBezTo>
                      <a:pt x="311" y="0"/>
                      <a:pt x="369" y="0"/>
                      <a:pt x="427" y="1"/>
                    </a:cubicBezTo>
                    <a:cubicBezTo>
                      <a:pt x="434" y="1"/>
                      <a:pt x="443" y="6"/>
                      <a:pt x="447" y="12"/>
                    </a:cubicBezTo>
                    <a:cubicBezTo>
                      <a:pt x="474" y="47"/>
                      <a:pt x="503" y="82"/>
                      <a:pt x="526" y="120"/>
                    </a:cubicBezTo>
                    <a:cubicBezTo>
                      <a:pt x="534" y="135"/>
                      <a:pt x="528" y="158"/>
                      <a:pt x="527" y="177"/>
                    </a:cubicBezTo>
                    <a:cubicBezTo>
                      <a:pt x="527" y="180"/>
                      <a:pt x="513" y="184"/>
                      <a:pt x="507" y="184"/>
                    </a:cubicBezTo>
                    <a:cubicBezTo>
                      <a:pt x="504" y="184"/>
                      <a:pt x="500" y="174"/>
                      <a:pt x="499" y="168"/>
                    </a:cubicBezTo>
                    <a:cubicBezTo>
                      <a:pt x="497" y="162"/>
                      <a:pt x="498" y="154"/>
                      <a:pt x="498" y="146"/>
                    </a:cubicBezTo>
                    <a:cubicBezTo>
                      <a:pt x="470" y="146"/>
                      <a:pt x="445" y="146"/>
                      <a:pt x="420" y="146"/>
                    </a:cubicBezTo>
                    <a:cubicBezTo>
                      <a:pt x="425" y="195"/>
                      <a:pt x="430" y="242"/>
                      <a:pt x="435" y="290"/>
                    </a:cubicBezTo>
                    <a:cubicBezTo>
                      <a:pt x="436" y="304"/>
                      <a:pt x="436" y="318"/>
                      <a:pt x="439" y="331"/>
                    </a:cubicBezTo>
                    <a:cubicBezTo>
                      <a:pt x="441" y="338"/>
                      <a:pt x="449" y="346"/>
                      <a:pt x="456" y="349"/>
                    </a:cubicBezTo>
                    <a:cubicBezTo>
                      <a:pt x="524" y="373"/>
                      <a:pt x="591" y="396"/>
                      <a:pt x="659" y="419"/>
                    </a:cubicBezTo>
                    <a:cubicBezTo>
                      <a:pt x="671" y="423"/>
                      <a:pt x="676" y="427"/>
                      <a:pt x="675" y="439"/>
                    </a:cubicBezTo>
                    <a:cubicBezTo>
                      <a:pt x="674" y="447"/>
                      <a:pt x="674" y="455"/>
                      <a:pt x="674" y="463"/>
                    </a:cubicBezTo>
                    <a:cubicBezTo>
                      <a:pt x="674" y="474"/>
                      <a:pt x="677" y="485"/>
                      <a:pt x="660" y="485"/>
                    </a:cubicBezTo>
                    <a:cubicBezTo>
                      <a:pt x="642" y="486"/>
                      <a:pt x="642" y="476"/>
                      <a:pt x="642" y="464"/>
                    </a:cubicBezTo>
                    <a:cubicBezTo>
                      <a:pt x="643" y="460"/>
                      <a:pt x="642" y="456"/>
                      <a:pt x="642" y="450"/>
                    </a:cubicBezTo>
                    <a:cubicBezTo>
                      <a:pt x="580" y="450"/>
                      <a:pt x="518" y="450"/>
                      <a:pt x="454" y="450"/>
                    </a:cubicBezTo>
                    <a:cubicBezTo>
                      <a:pt x="456" y="473"/>
                      <a:pt x="457" y="496"/>
                      <a:pt x="460" y="519"/>
                    </a:cubicBezTo>
                    <a:cubicBezTo>
                      <a:pt x="463" y="551"/>
                      <a:pt x="467" y="582"/>
                      <a:pt x="471" y="614"/>
                    </a:cubicBezTo>
                    <a:cubicBezTo>
                      <a:pt x="476" y="657"/>
                      <a:pt x="481" y="700"/>
                      <a:pt x="486" y="743"/>
                    </a:cubicBezTo>
                    <a:cubicBezTo>
                      <a:pt x="487" y="758"/>
                      <a:pt x="489" y="772"/>
                      <a:pt x="490" y="786"/>
                    </a:cubicBezTo>
                    <a:cubicBezTo>
                      <a:pt x="490" y="790"/>
                      <a:pt x="484" y="796"/>
                      <a:pt x="480" y="796"/>
                    </a:cubicBezTo>
                    <a:cubicBezTo>
                      <a:pt x="473" y="796"/>
                      <a:pt x="465" y="793"/>
                      <a:pt x="458" y="790"/>
                    </a:cubicBezTo>
                    <a:cubicBezTo>
                      <a:pt x="457" y="790"/>
                      <a:pt x="455" y="787"/>
                      <a:pt x="455" y="785"/>
                    </a:cubicBezTo>
                    <a:cubicBezTo>
                      <a:pt x="461" y="754"/>
                      <a:pt x="436" y="746"/>
                      <a:pt x="416" y="735"/>
                    </a:cubicBezTo>
                    <a:cubicBezTo>
                      <a:pt x="396" y="724"/>
                      <a:pt x="376" y="712"/>
                      <a:pt x="356" y="700"/>
                    </a:cubicBezTo>
                    <a:cubicBezTo>
                      <a:pt x="346" y="694"/>
                      <a:pt x="338" y="692"/>
                      <a:pt x="327" y="698"/>
                    </a:cubicBezTo>
                    <a:cubicBezTo>
                      <a:pt x="298" y="715"/>
                      <a:pt x="268" y="732"/>
                      <a:pt x="239" y="750"/>
                    </a:cubicBezTo>
                    <a:cubicBezTo>
                      <a:pt x="231" y="754"/>
                      <a:pt x="224" y="764"/>
                      <a:pt x="223" y="772"/>
                    </a:cubicBezTo>
                    <a:cubicBezTo>
                      <a:pt x="220" y="799"/>
                      <a:pt x="221" y="799"/>
                      <a:pt x="188" y="795"/>
                    </a:cubicBezTo>
                    <a:close/>
                    <a:moveTo>
                      <a:pt x="196" y="116"/>
                    </a:moveTo>
                    <a:cubicBezTo>
                      <a:pt x="292" y="116"/>
                      <a:pt x="385" y="116"/>
                      <a:pt x="478" y="116"/>
                    </a:cubicBezTo>
                    <a:cubicBezTo>
                      <a:pt x="478" y="112"/>
                      <a:pt x="479" y="109"/>
                      <a:pt x="477" y="107"/>
                    </a:cubicBezTo>
                    <a:cubicBezTo>
                      <a:pt x="460" y="82"/>
                      <a:pt x="443" y="58"/>
                      <a:pt x="425" y="34"/>
                    </a:cubicBezTo>
                    <a:cubicBezTo>
                      <a:pt x="422" y="31"/>
                      <a:pt x="415" y="29"/>
                      <a:pt x="411" y="29"/>
                    </a:cubicBezTo>
                    <a:cubicBezTo>
                      <a:pt x="363" y="29"/>
                      <a:pt x="316" y="29"/>
                      <a:pt x="269" y="29"/>
                    </a:cubicBezTo>
                    <a:cubicBezTo>
                      <a:pt x="264" y="29"/>
                      <a:pt x="257" y="32"/>
                      <a:pt x="254" y="36"/>
                    </a:cubicBezTo>
                    <a:cubicBezTo>
                      <a:pt x="235" y="61"/>
                      <a:pt x="217" y="87"/>
                      <a:pt x="196" y="116"/>
                    </a:cubicBezTo>
                    <a:close/>
                    <a:moveTo>
                      <a:pt x="340" y="676"/>
                    </a:moveTo>
                    <a:cubicBezTo>
                      <a:pt x="370" y="659"/>
                      <a:pt x="399" y="642"/>
                      <a:pt x="429" y="625"/>
                    </a:cubicBezTo>
                    <a:cubicBezTo>
                      <a:pt x="442" y="617"/>
                      <a:pt x="442" y="604"/>
                      <a:pt x="429" y="596"/>
                    </a:cubicBezTo>
                    <a:cubicBezTo>
                      <a:pt x="403" y="581"/>
                      <a:pt x="377" y="566"/>
                      <a:pt x="350" y="551"/>
                    </a:cubicBezTo>
                    <a:cubicBezTo>
                      <a:pt x="345" y="549"/>
                      <a:pt x="335" y="549"/>
                      <a:pt x="330" y="552"/>
                    </a:cubicBezTo>
                    <a:cubicBezTo>
                      <a:pt x="303" y="566"/>
                      <a:pt x="276" y="582"/>
                      <a:pt x="250" y="597"/>
                    </a:cubicBezTo>
                    <a:cubicBezTo>
                      <a:pt x="239" y="603"/>
                      <a:pt x="239" y="618"/>
                      <a:pt x="250" y="624"/>
                    </a:cubicBezTo>
                    <a:cubicBezTo>
                      <a:pt x="280" y="642"/>
                      <a:pt x="310" y="659"/>
                      <a:pt x="340" y="676"/>
                    </a:cubicBezTo>
                    <a:close/>
                    <a:moveTo>
                      <a:pt x="261" y="449"/>
                    </a:moveTo>
                    <a:cubicBezTo>
                      <a:pt x="258" y="457"/>
                      <a:pt x="255" y="463"/>
                      <a:pt x="255" y="469"/>
                    </a:cubicBezTo>
                    <a:cubicBezTo>
                      <a:pt x="255" y="474"/>
                      <a:pt x="257" y="482"/>
                      <a:pt x="260" y="484"/>
                    </a:cubicBezTo>
                    <a:cubicBezTo>
                      <a:pt x="283" y="498"/>
                      <a:pt x="306" y="512"/>
                      <a:pt x="329" y="524"/>
                    </a:cubicBezTo>
                    <a:cubicBezTo>
                      <a:pt x="335" y="527"/>
                      <a:pt x="345" y="527"/>
                      <a:pt x="351" y="524"/>
                    </a:cubicBezTo>
                    <a:cubicBezTo>
                      <a:pt x="373" y="512"/>
                      <a:pt x="395" y="500"/>
                      <a:pt x="416" y="485"/>
                    </a:cubicBezTo>
                    <a:cubicBezTo>
                      <a:pt x="421" y="481"/>
                      <a:pt x="422" y="467"/>
                      <a:pt x="421" y="459"/>
                    </a:cubicBezTo>
                    <a:cubicBezTo>
                      <a:pt x="420" y="455"/>
                      <a:pt x="411" y="449"/>
                      <a:pt x="405" y="449"/>
                    </a:cubicBezTo>
                    <a:cubicBezTo>
                      <a:pt x="357" y="449"/>
                      <a:pt x="310" y="449"/>
                      <a:pt x="261" y="449"/>
                    </a:cubicBezTo>
                    <a:close/>
                    <a:moveTo>
                      <a:pt x="282" y="227"/>
                    </a:moveTo>
                    <a:cubicBezTo>
                      <a:pt x="287" y="240"/>
                      <a:pt x="269" y="253"/>
                      <a:pt x="292" y="267"/>
                    </a:cubicBezTo>
                    <a:cubicBezTo>
                      <a:pt x="325" y="288"/>
                      <a:pt x="352" y="295"/>
                      <a:pt x="385" y="269"/>
                    </a:cubicBezTo>
                    <a:cubicBezTo>
                      <a:pt x="397" y="259"/>
                      <a:pt x="400" y="251"/>
                      <a:pt x="397" y="238"/>
                    </a:cubicBezTo>
                    <a:cubicBezTo>
                      <a:pt x="393" y="216"/>
                      <a:pt x="370" y="216"/>
                      <a:pt x="357" y="205"/>
                    </a:cubicBezTo>
                    <a:cubicBezTo>
                      <a:pt x="347" y="197"/>
                      <a:pt x="337" y="195"/>
                      <a:pt x="325" y="203"/>
                    </a:cubicBezTo>
                    <a:cubicBezTo>
                      <a:pt x="312" y="212"/>
                      <a:pt x="298" y="219"/>
                      <a:pt x="282" y="227"/>
                    </a:cubicBezTo>
                    <a:close/>
                    <a:moveTo>
                      <a:pt x="261" y="419"/>
                    </a:moveTo>
                    <a:cubicBezTo>
                      <a:pt x="314" y="419"/>
                      <a:pt x="364" y="419"/>
                      <a:pt x="414" y="419"/>
                    </a:cubicBezTo>
                    <a:cubicBezTo>
                      <a:pt x="414" y="407"/>
                      <a:pt x="415" y="397"/>
                      <a:pt x="413" y="386"/>
                    </a:cubicBezTo>
                    <a:cubicBezTo>
                      <a:pt x="413" y="381"/>
                      <a:pt x="406" y="374"/>
                      <a:pt x="402" y="373"/>
                    </a:cubicBezTo>
                    <a:cubicBezTo>
                      <a:pt x="357" y="373"/>
                      <a:pt x="312" y="373"/>
                      <a:pt x="268" y="373"/>
                    </a:cubicBezTo>
                    <a:cubicBezTo>
                      <a:pt x="265" y="389"/>
                      <a:pt x="263" y="404"/>
                      <a:pt x="261" y="419"/>
                    </a:cubicBezTo>
                    <a:close/>
                    <a:moveTo>
                      <a:pt x="226" y="742"/>
                    </a:moveTo>
                    <a:cubicBezTo>
                      <a:pt x="260" y="722"/>
                      <a:pt x="292" y="704"/>
                      <a:pt x="327" y="684"/>
                    </a:cubicBezTo>
                    <a:cubicBezTo>
                      <a:pt x="295" y="665"/>
                      <a:pt x="268" y="649"/>
                      <a:pt x="239" y="633"/>
                    </a:cubicBezTo>
                    <a:cubicBezTo>
                      <a:pt x="234" y="669"/>
                      <a:pt x="231" y="704"/>
                      <a:pt x="226" y="742"/>
                    </a:cubicBezTo>
                    <a:close/>
                    <a:moveTo>
                      <a:pt x="439" y="634"/>
                    </a:moveTo>
                    <a:cubicBezTo>
                      <a:pt x="409" y="652"/>
                      <a:pt x="383" y="667"/>
                      <a:pt x="353" y="684"/>
                    </a:cubicBezTo>
                    <a:cubicBezTo>
                      <a:pt x="388" y="704"/>
                      <a:pt x="418" y="721"/>
                      <a:pt x="451" y="740"/>
                    </a:cubicBezTo>
                    <a:cubicBezTo>
                      <a:pt x="447" y="703"/>
                      <a:pt x="444" y="670"/>
                      <a:pt x="439" y="634"/>
                    </a:cubicBezTo>
                    <a:close/>
                    <a:moveTo>
                      <a:pt x="244" y="587"/>
                    </a:moveTo>
                    <a:cubicBezTo>
                      <a:pt x="272" y="570"/>
                      <a:pt x="298" y="554"/>
                      <a:pt x="326" y="537"/>
                    </a:cubicBezTo>
                    <a:cubicBezTo>
                      <a:pt x="300" y="522"/>
                      <a:pt x="278" y="510"/>
                      <a:pt x="253" y="496"/>
                    </a:cubicBezTo>
                    <a:cubicBezTo>
                      <a:pt x="250" y="527"/>
                      <a:pt x="247" y="555"/>
                      <a:pt x="244" y="587"/>
                    </a:cubicBezTo>
                    <a:close/>
                    <a:moveTo>
                      <a:pt x="353" y="538"/>
                    </a:moveTo>
                    <a:cubicBezTo>
                      <a:pt x="383" y="555"/>
                      <a:pt x="408" y="569"/>
                      <a:pt x="435" y="585"/>
                    </a:cubicBezTo>
                    <a:cubicBezTo>
                      <a:pt x="431" y="554"/>
                      <a:pt x="428" y="527"/>
                      <a:pt x="425" y="497"/>
                    </a:cubicBezTo>
                    <a:cubicBezTo>
                      <a:pt x="401" y="510"/>
                      <a:pt x="380" y="523"/>
                      <a:pt x="353" y="538"/>
                    </a:cubicBezTo>
                    <a:close/>
                    <a:moveTo>
                      <a:pt x="230" y="378"/>
                    </a:moveTo>
                    <a:cubicBezTo>
                      <a:pt x="195" y="394"/>
                      <a:pt x="160" y="397"/>
                      <a:pt x="132" y="419"/>
                    </a:cubicBezTo>
                    <a:cubicBezTo>
                      <a:pt x="165" y="419"/>
                      <a:pt x="197" y="419"/>
                      <a:pt x="230" y="419"/>
                    </a:cubicBezTo>
                    <a:cubicBezTo>
                      <a:pt x="230" y="406"/>
                      <a:pt x="230" y="394"/>
                      <a:pt x="230" y="378"/>
                    </a:cubicBezTo>
                    <a:close/>
                    <a:moveTo>
                      <a:pt x="447" y="379"/>
                    </a:moveTo>
                    <a:cubicBezTo>
                      <a:pt x="447" y="390"/>
                      <a:pt x="445" y="399"/>
                      <a:pt x="447" y="407"/>
                    </a:cubicBezTo>
                    <a:cubicBezTo>
                      <a:pt x="448" y="412"/>
                      <a:pt x="454" y="420"/>
                      <a:pt x="458" y="420"/>
                    </a:cubicBezTo>
                    <a:cubicBezTo>
                      <a:pt x="487" y="421"/>
                      <a:pt x="516" y="421"/>
                      <a:pt x="546" y="421"/>
                    </a:cubicBezTo>
                    <a:cubicBezTo>
                      <a:pt x="546" y="418"/>
                      <a:pt x="547" y="415"/>
                      <a:pt x="547" y="413"/>
                    </a:cubicBezTo>
                    <a:cubicBezTo>
                      <a:pt x="515" y="402"/>
                      <a:pt x="482" y="391"/>
                      <a:pt x="447" y="379"/>
                    </a:cubicBezTo>
                    <a:close/>
                    <a:moveTo>
                      <a:pt x="291" y="338"/>
                    </a:moveTo>
                    <a:cubicBezTo>
                      <a:pt x="291" y="339"/>
                      <a:pt x="291" y="341"/>
                      <a:pt x="291" y="343"/>
                    </a:cubicBezTo>
                    <a:cubicBezTo>
                      <a:pt x="324" y="343"/>
                      <a:pt x="357" y="343"/>
                      <a:pt x="389" y="343"/>
                    </a:cubicBezTo>
                    <a:cubicBezTo>
                      <a:pt x="390" y="341"/>
                      <a:pt x="391" y="340"/>
                      <a:pt x="391" y="339"/>
                    </a:cubicBezTo>
                    <a:cubicBezTo>
                      <a:pt x="374" y="329"/>
                      <a:pt x="357" y="319"/>
                      <a:pt x="340" y="309"/>
                    </a:cubicBezTo>
                    <a:cubicBezTo>
                      <a:pt x="323" y="319"/>
                      <a:pt x="307" y="328"/>
                      <a:pt x="291" y="338"/>
                    </a:cubicBezTo>
                    <a:close/>
                    <a:moveTo>
                      <a:pt x="296" y="146"/>
                    </a:moveTo>
                    <a:cubicBezTo>
                      <a:pt x="297" y="152"/>
                      <a:pt x="336" y="182"/>
                      <a:pt x="341" y="179"/>
                    </a:cubicBezTo>
                    <a:cubicBezTo>
                      <a:pt x="357" y="170"/>
                      <a:pt x="372" y="160"/>
                      <a:pt x="387" y="151"/>
                    </a:cubicBezTo>
                    <a:cubicBezTo>
                      <a:pt x="387" y="149"/>
                      <a:pt x="386" y="147"/>
                      <a:pt x="385" y="146"/>
                    </a:cubicBezTo>
                    <a:cubicBezTo>
                      <a:pt x="355" y="146"/>
                      <a:pt x="325" y="146"/>
                      <a:pt x="296" y="146"/>
                    </a:cubicBezTo>
                    <a:close/>
                    <a:moveTo>
                      <a:pt x="278" y="273"/>
                    </a:moveTo>
                    <a:cubicBezTo>
                      <a:pt x="275" y="293"/>
                      <a:pt x="273" y="312"/>
                      <a:pt x="271" y="333"/>
                    </a:cubicBezTo>
                    <a:cubicBezTo>
                      <a:pt x="290" y="322"/>
                      <a:pt x="307" y="312"/>
                      <a:pt x="326" y="301"/>
                    </a:cubicBezTo>
                    <a:cubicBezTo>
                      <a:pt x="308" y="291"/>
                      <a:pt x="294" y="283"/>
                      <a:pt x="278" y="273"/>
                    </a:cubicBezTo>
                    <a:close/>
                    <a:moveTo>
                      <a:pt x="353" y="301"/>
                    </a:moveTo>
                    <a:cubicBezTo>
                      <a:pt x="373" y="312"/>
                      <a:pt x="388" y="321"/>
                      <a:pt x="407" y="332"/>
                    </a:cubicBezTo>
                    <a:cubicBezTo>
                      <a:pt x="405" y="311"/>
                      <a:pt x="403" y="294"/>
                      <a:pt x="401" y="274"/>
                    </a:cubicBezTo>
                    <a:cubicBezTo>
                      <a:pt x="386" y="283"/>
                      <a:pt x="372" y="291"/>
                      <a:pt x="353" y="301"/>
                    </a:cubicBezTo>
                    <a:close/>
                    <a:moveTo>
                      <a:pt x="287" y="210"/>
                    </a:moveTo>
                    <a:cubicBezTo>
                      <a:pt x="295" y="206"/>
                      <a:pt x="300" y="203"/>
                      <a:pt x="305" y="200"/>
                    </a:cubicBezTo>
                    <a:cubicBezTo>
                      <a:pt x="311" y="196"/>
                      <a:pt x="316" y="191"/>
                      <a:pt x="322" y="187"/>
                    </a:cubicBezTo>
                    <a:cubicBezTo>
                      <a:pt x="316" y="182"/>
                      <a:pt x="309" y="177"/>
                      <a:pt x="303" y="173"/>
                    </a:cubicBezTo>
                    <a:cubicBezTo>
                      <a:pt x="293" y="167"/>
                      <a:pt x="287" y="169"/>
                      <a:pt x="287" y="182"/>
                    </a:cubicBezTo>
                    <a:cubicBezTo>
                      <a:pt x="287" y="190"/>
                      <a:pt x="287" y="199"/>
                      <a:pt x="287" y="210"/>
                    </a:cubicBezTo>
                    <a:close/>
                    <a:moveTo>
                      <a:pt x="389" y="168"/>
                    </a:moveTo>
                    <a:cubicBezTo>
                      <a:pt x="379" y="173"/>
                      <a:pt x="371" y="176"/>
                      <a:pt x="364" y="181"/>
                    </a:cubicBezTo>
                    <a:cubicBezTo>
                      <a:pt x="361" y="183"/>
                      <a:pt x="361" y="191"/>
                      <a:pt x="362" y="192"/>
                    </a:cubicBezTo>
                    <a:cubicBezTo>
                      <a:pt x="372" y="198"/>
                      <a:pt x="382" y="204"/>
                      <a:pt x="393" y="210"/>
                    </a:cubicBezTo>
                    <a:cubicBezTo>
                      <a:pt x="392" y="195"/>
                      <a:pt x="390" y="183"/>
                      <a:pt x="389" y="168"/>
                    </a:cubicBezTo>
                    <a:close/>
                  </a:path>
                </a:pathLst>
              </a:custGeom>
              <a:solidFill>
                <a:srgbClr val="E7B8B7"/>
              </a:solidFill>
              <a:ln>
                <a:noFill/>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grpSp>
          <p:nvGrpSpPr>
            <p:cNvPr id="9" name="Group 205"/>
            <p:cNvGrpSpPr/>
            <p:nvPr/>
          </p:nvGrpSpPr>
          <p:grpSpPr>
            <a:xfrm>
              <a:off x="4285298" y="1065848"/>
              <a:ext cx="1408937" cy="3407053"/>
              <a:chOff x="3690166" y="1319846"/>
              <a:chExt cx="1408937" cy="3407053"/>
            </a:xfrm>
          </p:grpSpPr>
          <p:sp>
            <p:nvSpPr>
              <p:cNvPr id="73" name="Rectangle 56"/>
              <p:cNvSpPr>
                <a:spLocks noChangeArrowheads="1"/>
              </p:cNvSpPr>
              <p:nvPr/>
            </p:nvSpPr>
            <p:spPr bwMode="auto">
              <a:xfrm>
                <a:off x="3690166" y="1796860"/>
                <a:ext cx="1408937" cy="1888979"/>
              </a:xfrm>
              <a:prstGeom prst="rect">
                <a:avLst/>
              </a:prstGeom>
              <a:solidFill>
                <a:srgbClr val="B3A3C8"/>
              </a:solidFill>
              <a:ln>
                <a:noFill/>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nvGrpSpPr>
              <p:cNvPr id="10" name="Group 85"/>
              <p:cNvGrpSpPr/>
              <p:nvPr/>
            </p:nvGrpSpPr>
            <p:grpSpPr>
              <a:xfrm>
                <a:off x="3943748" y="3228849"/>
                <a:ext cx="873296" cy="1238074"/>
                <a:chOff x="3998913" y="3051176"/>
                <a:chExt cx="1022350" cy="1449388"/>
              </a:xfrm>
            </p:grpSpPr>
            <p:sp>
              <p:nvSpPr>
                <p:cNvPr id="67" name="Line 50"/>
                <p:cNvSpPr>
                  <a:spLocks noChangeShapeType="1"/>
                </p:cNvSpPr>
                <p:nvPr/>
              </p:nvSpPr>
              <p:spPr bwMode="auto">
                <a:xfrm>
                  <a:off x="4502150" y="4070351"/>
                  <a:ext cx="0" cy="430213"/>
                </a:xfrm>
                <a:prstGeom prst="line">
                  <a:avLst/>
                </a:prstGeom>
                <a:noFill/>
                <a:ln w="36513"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80" name="Oval 63"/>
                <p:cNvSpPr>
                  <a:spLocks noChangeArrowheads="1"/>
                </p:cNvSpPr>
                <p:nvPr/>
              </p:nvSpPr>
              <p:spPr bwMode="auto">
                <a:xfrm>
                  <a:off x="3998913" y="3051176"/>
                  <a:ext cx="1022350" cy="10191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81" name="Oval 64"/>
                <p:cNvSpPr>
                  <a:spLocks noChangeArrowheads="1"/>
                </p:cNvSpPr>
                <p:nvPr/>
              </p:nvSpPr>
              <p:spPr bwMode="auto">
                <a:xfrm>
                  <a:off x="3998913" y="3051176"/>
                  <a:ext cx="1022350" cy="1019175"/>
                </a:xfrm>
                <a:prstGeom prst="ellipse">
                  <a:avLst/>
                </a:prstGeom>
                <a:noFill/>
                <a:ln w="36513" cap="flat">
                  <a:solidFill>
                    <a:srgbClr val="B3A3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grpSp>
            <p:nvGrpSpPr>
              <p:cNvPr id="11" name="Group 116"/>
              <p:cNvGrpSpPr/>
              <p:nvPr/>
            </p:nvGrpSpPr>
            <p:grpSpPr>
              <a:xfrm>
                <a:off x="4130389" y="3428374"/>
                <a:ext cx="481015" cy="482569"/>
                <a:chOff x="927100" y="666750"/>
                <a:chExt cx="982663" cy="985838"/>
              </a:xfrm>
              <a:solidFill>
                <a:srgbClr val="4C8A9A"/>
              </a:solidFill>
            </p:grpSpPr>
            <p:sp>
              <p:nvSpPr>
                <p:cNvPr id="96" name="Freeform 72"/>
                <p:cNvSpPr>
                  <a:spLocks noEditPoints="1"/>
                </p:cNvSpPr>
                <p:nvPr/>
              </p:nvSpPr>
              <p:spPr bwMode="auto">
                <a:xfrm>
                  <a:off x="1157288" y="898525"/>
                  <a:ext cx="523875" cy="522288"/>
                </a:xfrm>
                <a:custGeom>
                  <a:avLst/>
                  <a:gdLst>
                    <a:gd name="T0" fmla="*/ 327 w 350"/>
                    <a:gd name="T1" fmla="*/ 0 h 350"/>
                    <a:gd name="T2" fmla="*/ 350 w 350"/>
                    <a:gd name="T3" fmla="*/ 327 h 350"/>
                    <a:gd name="T4" fmla="*/ 23 w 350"/>
                    <a:gd name="T5" fmla="*/ 350 h 350"/>
                    <a:gd name="T6" fmla="*/ 0 w 350"/>
                    <a:gd name="T7" fmla="*/ 24 h 350"/>
                    <a:gd name="T8" fmla="*/ 175 w 350"/>
                    <a:gd name="T9" fmla="*/ 1 h 350"/>
                    <a:gd name="T10" fmla="*/ 262 w 350"/>
                    <a:gd name="T11" fmla="*/ 125 h 350"/>
                    <a:gd name="T12" fmla="*/ 238 w 350"/>
                    <a:gd name="T13" fmla="*/ 126 h 350"/>
                    <a:gd name="T14" fmla="*/ 100 w 350"/>
                    <a:gd name="T15" fmla="*/ 108 h 350"/>
                    <a:gd name="T16" fmla="*/ 99 w 350"/>
                    <a:gd name="T17" fmla="*/ 137 h 350"/>
                    <a:gd name="T18" fmla="*/ 100 w 350"/>
                    <a:gd name="T19" fmla="*/ 108 h 350"/>
                    <a:gd name="T20" fmla="*/ 75 w 350"/>
                    <a:gd name="T21" fmla="*/ 64 h 350"/>
                    <a:gd name="T22" fmla="*/ 74 w 350"/>
                    <a:gd name="T23" fmla="*/ 87 h 350"/>
                    <a:gd name="T24" fmla="*/ 126 w 350"/>
                    <a:gd name="T25" fmla="*/ 58 h 350"/>
                    <a:gd name="T26" fmla="*/ 125 w 350"/>
                    <a:gd name="T27" fmla="*/ 87 h 350"/>
                    <a:gd name="T28" fmla="*/ 126 w 350"/>
                    <a:gd name="T29" fmla="*/ 58 h 350"/>
                    <a:gd name="T30" fmla="*/ 186 w 350"/>
                    <a:gd name="T31" fmla="*/ 75 h 350"/>
                    <a:gd name="T32" fmla="*/ 163 w 350"/>
                    <a:gd name="T33" fmla="*/ 75 h 350"/>
                    <a:gd name="T34" fmla="*/ 242 w 350"/>
                    <a:gd name="T35" fmla="*/ 76 h 350"/>
                    <a:gd name="T36" fmla="*/ 214 w 350"/>
                    <a:gd name="T37" fmla="*/ 74 h 350"/>
                    <a:gd name="T38" fmla="*/ 242 w 350"/>
                    <a:gd name="T39" fmla="*/ 76 h 350"/>
                    <a:gd name="T40" fmla="*/ 275 w 350"/>
                    <a:gd name="T41" fmla="*/ 164 h 350"/>
                    <a:gd name="T42" fmla="*/ 274 w 350"/>
                    <a:gd name="T43" fmla="*/ 187 h 350"/>
                    <a:gd name="T44" fmla="*/ 99 w 350"/>
                    <a:gd name="T45" fmla="*/ 208 h 350"/>
                    <a:gd name="T46" fmla="*/ 100 w 350"/>
                    <a:gd name="T47" fmla="*/ 237 h 350"/>
                    <a:gd name="T48" fmla="*/ 99 w 350"/>
                    <a:gd name="T49" fmla="*/ 208 h 350"/>
                    <a:gd name="T50" fmla="*/ 249 w 350"/>
                    <a:gd name="T51" fmla="*/ 214 h 350"/>
                    <a:gd name="T52" fmla="*/ 250 w 350"/>
                    <a:gd name="T53" fmla="*/ 237 h 350"/>
                    <a:gd name="T54" fmla="*/ 125 w 350"/>
                    <a:gd name="T55" fmla="*/ 193 h 350"/>
                    <a:gd name="T56" fmla="*/ 126 w 350"/>
                    <a:gd name="T57" fmla="*/ 165 h 350"/>
                    <a:gd name="T58" fmla="*/ 125 w 350"/>
                    <a:gd name="T59" fmla="*/ 193 h 350"/>
                    <a:gd name="T60" fmla="*/ 163 w 350"/>
                    <a:gd name="T61" fmla="*/ 175 h 350"/>
                    <a:gd name="T62" fmla="*/ 186 w 350"/>
                    <a:gd name="T63" fmla="*/ 177 h 350"/>
                    <a:gd name="T64" fmla="*/ 74 w 350"/>
                    <a:gd name="T65" fmla="*/ 292 h 350"/>
                    <a:gd name="T66" fmla="*/ 76 w 350"/>
                    <a:gd name="T67" fmla="*/ 264 h 350"/>
                    <a:gd name="T68" fmla="*/ 74 w 350"/>
                    <a:gd name="T69" fmla="*/ 292 h 350"/>
                    <a:gd name="T70" fmla="*/ 113 w 350"/>
                    <a:gd name="T71" fmla="*/ 276 h 350"/>
                    <a:gd name="T72" fmla="*/ 136 w 350"/>
                    <a:gd name="T73" fmla="*/ 276 h 350"/>
                    <a:gd name="T74" fmla="*/ 174 w 350"/>
                    <a:gd name="T75" fmla="*/ 258 h 350"/>
                    <a:gd name="T76" fmla="*/ 174 w 350"/>
                    <a:gd name="T77" fmla="*/ 287 h 350"/>
                    <a:gd name="T78" fmla="*/ 174 w 350"/>
                    <a:gd name="T79" fmla="*/ 258 h 350"/>
                    <a:gd name="T80" fmla="*/ 236 w 350"/>
                    <a:gd name="T81" fmla="*/ 274 h 350"/>
                    <a:gd name="T82" fmla="*/ 214 w 350"/>
                    <a:gd name="T83" fmla="*/ 276 h 350"/>
                    <a:gd name="T84" fmla="*/ 93 w 350"/>
                    <a:gd name="T85" fmla="*/ 175 h 350"/>
                    <a:gd name="T86" fmla="*/ 62 w 350"/>
                    <a:gd name="T87" fmla="*/ 176 h 350"/>
                    <a:gd name="T88" fmla="*/ 93 w 350"/>
                    <a:gd name="T89" fmla="*/ 175 h 350"/>
                    <a:gd name="T90" fmla="*/ 199 w 350"/>
                    <a:gd name="T91" fmla="*/ 114 h 350"/>
                    <a:gd name="T92" fmla="*/ 199 w 350"/>
                    <a:gd name="T93" fmla="*/ 137 h 350"/>
                    <a:gd name="T94" fmla="*/ 225 w 350"/>
                    <a:gd name="T95" fmla="*/ 193 h 350"/>
                    <a:gd name="T96" fmla="*/ 223 w 350"/>
                    <a:gd name="T97" fmla="*/ 165 h 350"/>
                    <a:gd name="T98" fmla="*/ 225 w 350"/>
                    <a:gd name="T99" fmla="*/ 193 h 350"/>
                    <a:gd name="T100" fmla="*/ 274 w 350"/>
                    <a:gd name="T101" fmla="*/ 64 h 350"/>
                    <a:gd name="T102" fmla="*/ 275 w 350"/>
                    <a:gd name="T103" fmla="*/ 87 h 350"/>
                    <a:gd name="T104" fmla="*/ 293 w 350"/>
                    <a:gd name="T105" fmla="*/ 276 h 350"/>
                    <a:gd name="T106" fmla="*/ 262 w 350"/>
                    <a:gd name="T107" fmla="*/ 275 h 350"/>
                    <a:gd name="T108" fmla="*/ 293 w 350"/>
                    <a:gd name="T109" fmla="*/ 276 h 350"/>
                    <a:gd name="T110" fmla="*/ 138 w 350"/>
                    <a:gd name="T111" fmla="*/ 126 h 350"/>
                    <a:gd name="T112" fmla="*/ 160 w 350"/>
                    <a:gd name="T113" fmla="*/ 123 h 350"/>
                    <a:gd name="T114" fmla="*/ 151 w 350"/>
                    <a:gd name="T115" fmla="*/ 207 h 350"/>
                    <a:gd name="T116" fmla="*/ 150 w 350"/>
                    <a:gd name="T117" fmla="*/ 237 h 350"/>
                    <a:gd name="T118" fmla="*/ 151 w 350"/>
                    <a:gd name="T119" fmla="*/ 207 h 350"/>
                    <a:gd name="T120" fmla="*/ 189 w 350"/>
                    <a:gd name="T121" fmla="*/ 225 h 350"/>
                    <a:gd name="T122" fmla="*/ 211 w 350"/>
                    <a:gd name="T123" fmla="*/ 2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0" h="350">
                      <a:moveTo>
                        <a:pt x="175" y="1"/>
                      </a:moveTo>
                      <a:cubicBezTo>
                        <a:pt x="225" y="1"/>
                        <a:pt x="276" y="1"/>
                        <a:pt x="327" y="0"/>
                      </a:cubicBezTo>
                      <a:cubicBezTo>
                        <a:pt x="344" y="0"/>
                        <a:pt x="350" y="6"/>
                        <a:pt x="350" y="23"/>
                      </a:cubicBezTo>
                      <a:cubicBezTo>
                        <a:pt x="349" y="125"/>
                        <a:pt x="349" y="226"/>
                        <a:pt x="350" y="327"/>
                      </a:cubicBezTo>
                      <a:cubicBezTo>
                        <a:pt x="350" y="345"/>
                        <a:pt x="344" y="350"/>
                        <a:pt x="327" y="350"/>
                      </a:cubicBezTo>
                      <a:cubicBezTo>
                        <a:pt x="225" y="349"/>
                        <a:pt x="124" y="349"/>
                        <a:pt x="23" y="350"/>
                      </a:cubicBezTo>
                      <a:cubicBezTo>
                        <a:pt x="6" y="350"/>
                        <a:pt x="0" y="345"/>
                        <a:pt x="0" y="327"/>
                      </a:cubicBezTo>
                      <a:cubicBezTo>
                        <a:pt x="1" y="226"/>
                        <a:pt x="1" y="125"/>
                        <a:pt x="0" y="24"/>
                      </a:cubicBezTo>
                      <a:cubicBezTo>
                        <a:pt x="0" y="6"/>
                        <a:pt x="6" y="0"/>
                        <a:pt x="23" y="0"/>
                      </a:cubicBezTo>
                      <a:cubicBezTo>
                        <a:pt x="74" y="1"/>
                        <a:pt x="124" y="1"/>
                        <a:pt x="175" y="1"/>
                      </a:cubicBezTo>
                      <a:close/>
                      <a:moveTo>
                        <a:pt x="250" y="143"/>
                      </a:moveTo>
                      <a:cubicBezTo>
                        <a:pt x="256" y="135"/>
                        <a:pt x="262" y="130"/>
                        <a:pt x="262" y="125"/>
                      </a:cubicBezTo>
                      <a:cubicBezTo>
                        <a:pt x="261" y="121"/>
                        <a:pt x="254" y="114"/>
                        <a:pt x="250" y="114"/>
                      </a:cubicBezTo>
                      <a:cubicBezTo>
                        <a:pt x="245" y="114"/>
                        <a:pt x="238" y="121"/>
                        <a:pt x="238" y="126"/>
                      </a:cubicBezTo>
                      <a:cubicBezTo>
                        <a:pt x="238" y="130"/>
                        <a:pt x="244" y="135"/>
                        <a:pt x="250" y="143"/>
                      </a:cubicBezTo>
                      <a:close/>
                      <a:moveTo>
                        <a:pt x="100" y="108"/>
                      </a:moveTo>
                      <a:cubicBezTo>
                        <a:pt x="94" y="116"/>
                        <a:pt x="88" y="121"/>
                        <a:pt x="88" y="125"/>
                      </a:cubicBezTo>
                      <a:cubicBezTo>
                        <a:pt x="88" y="130"/>
                        <a:pt x="95" y="137"/>
                        <a:pt x="99" y="137"/>
                      </a:cubicBezTo>
                      <a:cubicBezTo>
                        <a:pt x="104" y="137"/>
                        <a:pt x="111" y="130"/>
                        <a:pt x="112" y="126"/>
                      </a:cubicBezTo>
                      <a:cubicBezTo>
                        <a:pt x="112" y="122"/>
                        <a:pt x="106" y="116"/>
                        <a:pt x="100" y="108"/>
                      </a:cubicBezTo>
                      <a:close/>
                      <a:moveTo>
                        <a:pt x="93" y="76"/>
                      </a:moveTo>
                      <a:cubicBezTo>
                        <a:pt x="85" y="70"/>
                        <a:pt x="80" y="64"/>
                        <a:pt x="75" y="64"/>
                      </a:cubicBezTo>
                      <a:cubicBezTo>
                        <a:pt x="71" y="64"/>
                        <a:pt x="66" y="71"/>
                        <a:pt x="62" y="75"/>
                      </a:cubicBezTo>
                      <a:cubicBezTo>
                        <a:pt x="66" y="79"/>
                        <a:pt x="70" y="86"/>
                        <a:pt x="74" y="87"/>
                      </a:cubicBezTo>
                      <a:cubicBezTo>
                        <a:pt x="79" y="88"/>
                        <a:pt x="84" y="82"/>
                        <a:pt x="93" y="76"/>
                      </a:cubicBezTo>
                      <a:close/>
                      <a:moveTo>
                        <a:pt x="126" y="58"/>
                      </a:moveTo>
                      <a:cubicBezTo>
                        <a:pt x="119" y="66"/>
                        <a:pt x="113" y="71"/>
                        <a:pt x="113" y="75"/>
                      </a:cubicBezTo>
                      <a:cubicBezTo>
                        <a:pt x="114" y="80"/>
                        <a:pt x="120" y="86"/>
                        <a:pt x="125" y="87"/>
                      </a:cubicBezTo>
                      <a:cubicBezTo>
                        <a:pt x="128" y="88"/>
                        <a:pt x="136" y="81"/>
                        <a:pt x="136" y="77"/>
                      </a:cubicBezTo>
                      <a:cubicBezTo>
                        <a:pt x="136" y="72"/>
                        <a:pt x="131" y="67"/>
                        <a:pt x="126" y="58"/>
                      </a:cubicBezTo>
                      <a:close/>
                      <a:moveTo>
                        <a:pt x="175" y="93"/>
                      </a:moveTo>
                      <a:cubicBezTo>
                        <a:pt x="180" y="85"/>
                        <a:pt x="186" y="80"/>
                        <a:pt x="186" y="75"/>
                      </a:cubicBezTo>
                      <a:cubicBezTo>
                        <a:pt x="186" y="71"/>
                        <a:pt x="179" y="64"/>
                        <a:pt x="176" y="64"/>
                      </a:cubicBezTo>
                      <a:cubicBezTo>
                        <a:pt x="171" y="65"/>
                        <a:pt x="164" y="71"/>
                        <a:pt x="163" y="75"/>
                      </a:cubicBezTo>
                      <a:cubicBezTo>
                        <a:pt x="163" y="79"/>
                        <a:pt x="169" y="85"/>
                        <a:pt x="175" y="93"/>
                      </a:cubicBezTo>
                      <a:close/>
                      <a:moveTo>
                        <a:pt x="242" y="76"/>
                      </a:moveTo>
                      <a:cubicBezTo>
                        <a:pt x="234" y="70"/>
                        <a:pt x="230" y="65"/>
                        <a:pt x="225" y="64"/>
                      </a:cubicBezTo>
                      <a:cubicBezTo>
                        <a:pt x="221" y="64"/>
                        <a:pt x="213" y="71"/>
                        <a:pt x="214" y="74"/>
                      </a:cubicBezTo>
                      <a:cubicBezTo>
                        <a:pt x="214" y="79"/>
                        <a:pt x="219" y="86"/>
                        <a:pt x="224" y="87"/>
                      </a:cubicBezTo>
                      <a:cubicBezTo>
                        <a:pt x="228" y="88"/>
                        <a:pt x="234" y="82"/>
                        <a:pt x="242" y="76"/>
                      </a:cubicBezTo>
                      <a:close/>
                      <a:moveTo>
                        <a:pt x="293" y="176"/>
                      </a:moveTo>
                      <a:cubicBezTo>
                        <a:pt x="285" y="171"/>
                        <a:pt x="280" y="164"/>
                        <a:pt x="275" y="164"/>
                      </a:cubicBezTo>
                      <a:cubicBezTo>
                        <a:pt x="271" y="165"/>
                        <a:pt x="266" y="171"/>
                        <a:pt x="262" y="175"/>
                      </a:cubicBezTo>
                      <a:cubicBezTo>
                        <a:pt x="266" y="179"/>
                        <a:pt x="270" y="186"/>
                        <a:pt x="274" y="187"/>
                      </a:cubicBezTo>
                      <a:cubicBezTo>
                        <a:pt x="279" y="188"/>
                        <a:pt x="284" y="182"/>
                        <a:pt x="293" y="176"/>
                      </a:cubicBezTo>
                      <a:close/>
                      <a:moveTo>
                        <a:pt x="99" y="208"/>
                      </a:moveTo>
                      <a:cubicBezTo>
                        <a:pt x="94" y="216"/>
                        <a:pt x="88" y="221"/>
                        <a:pt x="88" y="226"/>
                      </a:cubicBezTo>
                      <a:cubicBezTo>
                        <a:pt x="88" y="230"/>
                        <a:pt x="96" y="237"/>
                        <a:pt x="100" y="237"/>
                      </a:cubicBezTo>
                      <a:cubicBezTo>
                        <a:pt x="104" y="237"/>
                        <a:pt x="111" y="229"/>
                        <a:pt x="111" y="225"/>
                      </a:cubicBezTo>
                      <a:cubicBezTo>
                        <a:pt x="112" y="220"/>
                        <a:pt x="105" y="216"/>
                        <a:pt x="99" y="208"/>
                      </a:cubicBezTo>
                      <a:close/>
                      <a:moveTo>
                        <a:pt x="267" y="225"/>
                      </a:moveTo>
                      <a:cubicBezTo>
                        <a:pt x="259" y="219"/>
                        <a:pt x="254" y="213"/>
                        <a:pt x="249" y="214"/>
                      </a:cubicBezTo>
                      <a:cubicBezTo>
                        <a:pt x="245" y="214"/>
                        <a:pt x="241" y="222"/>
                        <a:pt x="237" y="226"/>
                      </a:cubicBezTo>
                      <a:cubicBezTo>
                        <a:pt x="242" y="230"/>
                        <a:pt x="246" y="237"/>
                        <a:pt x="250" y="237"/>
                      </a:cubicBezTo>
                      <a:cubicBezTo>
                        <a:pt x="255" y="237"/>
                        <a:pt x="260" y="231"/>
                        <a:pt x="267" y="225"/>
                      </a:cubicBezTo>
                      <a:close/>
                      <a:moveTo>
                        <a:pt x="125" y="193"/>
                      </a:moveTo>
                      <a:cubicBezTo>
                        <a:pt x="130" y="185"/>
                        <a:pt x="136" y="180"/>
                        <a:pt x="136" y="175"/>
                      </a:cubicBezTo>
                      <a:cubicBezTo>
                        <a:pt x="136" y="172"/>
                        <a:pt x="129" y="164"/>
                        <a:pt x="126" y="165"/>
                      </a:cubicBezTo>
                      <a:cubicBezTo>
                        <a:pt x="121" y="165"/>
                        <a:pt x="114" y="171"/>
                        <a:pt x="113" y="175"/>
                      </a:cubicBezTo>
                      <a:cubicBezTo>
                        <a:pt x="113" y="179"/>
                        <a:pt x="119" y="185"/>
                        <a:pt x="125" y="193"/>
                      </a:cubicBezTo>
                      <a:close/>
                      <a:moveTo>
                        <a:pt x="176" y="158"/>
                      </a:moveTo>
                      <a:cubicBezTo>
                        <a:pt x="170" y="166"/>
                        <a:pt x="163" y="171"/>
                        <a:pt x="163" y="175"/>
                      </a:cubicBezTo>
                      <a:cubicBezTo>
                        <a:pt x="164" y="180"/>
                        <a:pt x="170" y="186"/>
                        <a:pt x="175" y="187"/>
                      </a:cubicBezTo>
                      <a:cubicBezTo>
                        <a:pt x="178" y="188"/>
                        <a:pt x="186" y="181"/>
                        <a:pt x="186" y="177"/>
                      </a:cubicBezTo>
                      <a:cubicBezTo>
                        <a:pt x="187" y="172"/>
                        <a:pt x="181" y="167"/>
                        <a:pt x="176" y="158"/>
                      </a:cubicBezTo>
                      <a:close/>
                      <a:moveTo>
                        <a:pt x="74" y="292"/>
                      </a:moveTo>
                      <a:cubicBezTo>
                        <a:pt x="80" y="285"/>
                        <a:pt x="87" y="281"/>
                        <a:pt x="87" y="276"/>
                      </a:cubicBezTo>
                      <a:cubicBezTo>
                        <a:pt x="87" y="272"/>
                        <a:pt x="80" y="264"/>
                        <a:pt x="76" y="264"/>
                      </a:cubicBezTo>
                      <a:cubicBezTo>
                        <a:pt x="71" y="264"/>
                        <a:pt x="63" y="270"/>
                        <a:pt x="63" y="275"/>
                      </a:cubicBezTo>
                      <a:cubicBezTo>
                        <a:pt x="62" y="279"/>
                        <a:pt x="68" y="284"/>
                        <a:pt x="74" y="292"/>
                      </a:cubicBezTo>
                      <a:close/>
                      <a:moveTo>
                        <a:pt x="124" y="258"/>
                      </a:moveTo>
                      <a:cubicBezTo>
                        <a:pt x="119" y="267"/>
                        <a:pt x="113" y="272"/>
                        <a:pt x="113" y="276"/>
                      </a:cubicBezTo>
                      <a:cubicBezTo>
                        <a:pt x="114" y="281"/>
                        <a:pt x="121" y="286"/>
                        <a:pt x="126" y="287"/>
                      </a:cubicBezTo>
                      <a:cubicBezTo>
                        <a:pt x="129" y="288"/>
                        <a:pt x="136" y="279"/>
                        <a:pt x="136" y="276"/>
                      </a:cubicBezTo>
                      <a:cubicBezTo>
                        <a:pt x="136" y="271"/>
                        <a:pt x="130" y="266"/>
                        <a:pt x="124" y="258"/>
                      </a:cubicBezTo>
                      <a:close/>
                      <a:moveTo>
                        <a:pt x="174" y="258"/>
                      </a:moveTo>
                      <a:cubicBezTo>
                        <a:pt x="169" y="266"/>
                        <a:pt x="163" y="271"/>
                        <a:pt x="163" y="276"/>
                      </a:cubicBezTo>
                      <a:cubicBezTo>
                        <a:pt x="163" y="280"/>
                        <a:pt x="171" y="288"/>
                        <a:pt x="174" y="287"/>
                      </a:cubicBezTo>
                      <a:cubicBezTo>
                        <a:pt x="179" y="286"/>
                        <a:pt x="185" y="280"/>
                        <a:pt x="186" y="276"/>
                      </a:cubicBezTo>
                      <a:cubicBezTo>
                        <a:pt x="187" y="271"/>
                        <a:pt x="180" y="266"/>
                        <a:pt x="174" y="258"/>
                      </a:cubicBezTo>
                      <a:close/>
                      <a:moveTo>
                        <a:pt x="226" y="293"/>
                      </a:moveTo>
                      <a:cubicBezTo>
                        <a:pt x="231" y="284"/>
                        <a:pt x="237" y="279"/>
                        <a:pt x="236" y="274"/>
                      </a:cubicBezTo>
                      <a:cubicBezTo>
                        <a:pt x="235" y="270"/>
                        <a:pt x="228" y="265"/>
                        <a:pt x="223" y="264"/>
                      </a:cubicBezTo>
                      <a:cubicBezTo>
                        <a:pt x="220" y="264"/>
                        <a:pt x="213" y="272"/>
                        <a:pt x="214" y="276"/>
                      </a:cubicBezTo>
                      <a:cubicBezTo>
                        <a:pt x="214" y="281"/>
                        <a:pt x="220" y="285"/>
                        <a:pt x="226" y="293"/>
                      </a:cubicBezTo>
                      <a:close/>
                      <a:moveTo>
                        <a:pt x="93" y="175"/>
                      </a:moveTo>
                      <a:cubicBezTo>
                        <a:pt x="84" y="170"/>
                        <a:pt x="79" y="164"/>
                        <a:pt x="74" y="164"/>
                      </a:cubicBezTo>
                      <a:cubicBezTo>
                        <a:pt x="70" y="165"/>
                        <a:pt x="66" y="172"/>
                        <a:pt x="62" y="176"/>
                      </a:cubicBezTo>
                      <a:cubicBezTo>
                        <a:pt x="66" y="180"/>
                        <a:pt x="71" y="187"/>
                        <a:pt x="75" y="187"/>
                      </a:cubicBezTo>
                      <a:cubicBezTo>
                        <a:pt x="80" y="187"/>
                        <a:pt x="85" y="181"/>
                        <a:pt x="93" y="175"/>
                      </a:cubicBezTo>
                      <a:close/>
                      <a:moveTo>
                        <a:pt x="217" y="126"/>
                      </a:moveTo>
                      <a:cubicBezTo>
                        <a:pt x="209" y="120"/>
                        <a:pt x="204" y="114"/>
                        <a:pt x="199" y="114"/>
                      </a:cubicBezTo>
                      <a:cubicBezTo>
                        <a:pt x="196" y="114"/>
                        <a:pt x="189" y="121"/>
                        <a:pt x="189" y="124"/>
                      </a:cubicBezTo>
                      <a:cubicBezTo>
                        <a:pt x="190" y="129"/>
                        <a:pt x="195" y="137"/>
                        <a:pt x="199" y="137"/>
                      </a:cubicBezTo>
                      <a:cubicBezTo>
                        <a:pt x="204" y="138"/>
                        <a:pt x="209" y="131"/>
                        <a:pt x="217" y="126"/>
                      </a:cubicBezTo>
                      <a:close/>
                      <a:moveTo>
                        <a:pt x="225" y="193"/>
                      </a:moveTo>
                      <a:cubicBezTo>
                        <a:pt x="231" y="185"/>
                        <a:pt x="237" y="179"/>
                        <a:pt x="236" y="175"/>
                      </a:cubicBezTo>
                      <a:cubicBezTo>
                        <a:pt x="235" y="170"/>
                        <a:pt x="228" y="165"/>
                        <a:pt x="223" y="165"/>
                      </a:cubicBezTo>
                      <a:cubicBezTo>
                        <a:pt x="220" y="164"/>
                        <a:pt x="213" y="172"/>
                        <a:pt x="214" y="176"/>
                      </a:cubicBezTo>
                      <a:cubicBezTo>
                        <a:pt x="214" y="180"/>
                        <a:pt x="220" y="185"/>
                        <a:pt x="225" y="193"/>
                      </a:cubicBezTo>
                      <a:close/>
                      <a:moveTo>
                        <a:pt x="293" y="75"/>
                      </a:moveTo>
                      <a:cubicBezTo>
                        <a:pt x="284" y="70"/>
                        <a:pt x="279" y="64"/>
                        <a:pt x="274" y="64"/>
                      </a:cubicBezTo>
                      <a:cubicBezTo>
                        <a:pt x="270" y="65"/>
                        <a:pt x="266" y="72"/>
                        <a:pt x="262" y="76"/>
                      </a:cubicBezTo>
                      <a:cubicBezTo>
                        <a:pt x="266" y="80"/>
                        <a:pt x="271" y="87"/>
                        <a:pt x="275" y="87"/>
                      </a:cubicBezTo>
                      <a:cubicBezTo>
                        <a:pt x="280" y="87"/>
                        <a:pt x="285" y="81"/>
                        <a:pt x="293" y="75"/>
                      </a:cubicBezTo>
                      <a:close/>
                      <a:moveTo>
                        <a:pt x="293" y="276"/>
                      </a:moveTo>
                      <a:cubicBezTo>
                        <a:pt x="285" y="270"/>
                        <a:pt x="280" y="264"/>
                        <a:pt x="275" y="264"/>
                      </a:cubicBezTo>
                      <a:cubicBezTo>
                        <a:pt x="270" y="264"/>
                        <a:pt x="266" y="271"/>
                        <a:pt x="262" y="275"/>
                      </a:cubicBezTo>
                      <a:cubicBezTo>
                        <a:pt x="266" y="279"/>
                        <a:pt x="270" y="287"/>
                        <a:pt x="275" y="287"/>
                      </a:cubicBezTo>
                      <a:cubicBezTo>
                        <a:pt x="279" y="287"/>
                        <a:pt x="284" y="281"/>
                        <a:pt x="293" y="276"/>
                      </a:cubicBezTo>
                      <a:close/>
                      <a:moveTo>
                        <a:pt x="149" y="108"/>
                      </a:moveTo>
                      <a:cubicBezTo>
                        <a:pt x="144" y="117"/>
                        <a:pt x="137" y="122"/>
                        <a:pt x="138" y="126"/>
                      </a:cubicBezTo>
                      <a:cubicBezTo>
                        <a:pt x="139" y="131"/>
                        <a:pt x="147" y="134"/>
                        <a:pt x="151" y="138"/>
                      </a:cubicBezTo>
                      <a:cubicBezTo>
                        <a:pt x="154" y="133"/>
                        <a:pt x="160" y="128"/>
                        <a:pt x="160" y="123"/>
                      </a:cubicBezTo>
                      <a:cubicBezTo>
                        <a:pt x="161" y="120"/>
                        <a:pt x="155" y="115"/>
                        <a:pt x="149" y="108"/>
                      </a:cubicBezTo>
                      <a:close/>
                      <a:moveTo>
                        <a:pt x="151" y="207"/>
                      </a:moveTo>
                      <a:cubicBezTo>
                        <a:pt x="145" y="216"/>
                        <a:pt x="138" y="221"/>
                        <a:pt x="138" y="225"/>
                      </a:cubicBezTo>
                      <a:cubicBezTo>
                        <a:pt x="139" y="229"/>
                        <a:pt x="145" y="235"/>
                        <a:pt x="150" y="237"/>
                      </a:cubicBezTo>
                      <a:cubicBezTo>
                        <a:pt x="152" y="238"/>
                        <a:pt x="160" y="230"/>
                        <a:pt x="161" y="227"/>
                      </a:cubicBezTo>
                      <a:cubicBezTo>
                        <a:pt x="161" y="222"/>
                        <a:pt x="156" y="216"/>
                        <a:pt x="151" y="207"/>
                      </a:cubicBezTo>
                      <a:close/>
                      <a:moveTo>
                        <a:pt x="200" y="207"/>
                      </a:moveTo>
                      <a:cubicBezTo>
                        <a:pt x="195" y="216"/>
                        <a:pt x="189" y="221"/>
                        <a:pt x="189" y="225"/>
                      </a:cubicBezTo>
                      <a:cubicBezTo>
                        <a:pt x="189" y="229"/>
                        <a:pt x="195" y="234"/>
                        <a:pt x="198" y="238"/>
                      </a:cubicBezTo>
                      <a:cubicBezTo>
                        <a:pt x="203" y="234"/>
                        <a:pt x="211" y="231"/>
                        <a:pt x="211" y="226"/>
                      </a:cubicBezTo>
                      <a:cubicBezTo>
                        <a:pt x="212" y="222"/>
                        <a:pt x="206" y="216"/>
                        <a:pt x="200" y="207"/>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97" name="Freeform 73"/>
                <p:cNvSpPr>
                  <a:spLocks/>
                </p:cNvSpPr>
                <p:nvPr/>
              </p:nvSpPr>
              <p:spPr bwMode="auto">
                <a:xfrm>
                  <a:off x="1271588" y="827088"/>
                  <a:ext cx="293688" cy="31750"/>
                </a:xfrm>
                <a:custGeom>
                  <a:avLst/>
                  <a:gdLst>
                    <a:gd name="T0" fmla="*/ 197 w 197"/>
                    <a:gd name="T1" fmla="*/ 0 h 22"/>
                    <a:gd name="T2" fmla="*/ 197 w 197"/>
                    <a:gd name="T3" fmla="*/ 22 h 22"/>
                    <a:gd name="T4" fmla="*/ 0 w 197"/>
                    <a:gd name="T5" fmla="*/ 22 h 22"/>
                    <a:gd name="T6" fmla="*/ 0 w 197"/>
                    <a:gd name="T7" fmla="*/ 0 h 22"/>
                    <a:gd name="T8" fmla="*/ 197 w 197"/>
                    <a:gd name="T9" fmla="*/ 0 h 22"/>
                  </a:gdLst>
                  <a:ahLst/>
                  <a:cxnLst>
                    <a:cxn ang="0">
                      <a:pos x="T0" y="T1"/>
                    </a:cxn>
                    <a:cxn ang="0">
                      <a:pos x="T2" y="T3"/>
                    </a:cxn>
                    <a:cxn ang="0">
                      <a:pos x="T4" y="T5"/>
                    </a:cxn>
                    <a:cxn ang="0">
                      <a:pos x="T6" y="T7"/>
                    </a:cxn>
                    <a:cxn ang="0">
                      <a:pos x="T8" y="T9"/>
                    </a:cxn>
                  </a:cxnLst>
                  <a:rect l="0" t="0" r="r" b="b"/>
                  <a:pathLst>
                    <a:path w="197" h="22">
                      <a:moveTo>
                        <a:pt x="197" y="0"/>
                      </a:moveTo>
                      <a:cubicBezTo>
                        <a:pt x="197" y="8"/>
                        <a:pt x="197" y="15"/>
                        <a:pt x="197" y="22"/>
                      </a:cubicBezTo>
                      <a:cubicBezTo>
                        <a:pt x="131" y="22"/>
                        <a:pt x="66" y="22"/>
                        <a:pt x="0" y="22"/>
                      </a:cubicBezTo>
                      <a:cubicBezTo>
                        <a:pt x="0" y="15"/>
                        <a:pt x="0" y="8"/>
                        <a:pt x="0" y="0"/>
                      </a:cubicBezTo>
                      <a:cubicBezTo>
                        <a:pt x="66" y="0"/>
                        <a:pt x="131" y="0"/>
                        <a:pt x="197"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98" name="Freeform 74"/>
                <p:cNvSpPr>
                  <a:spLocks/>
                </p:cNvSpPr>
                <p:nvPr/>
              </p:nvSpPr>
              <p:spPr bwMode="auto">
                <a:xfrm>
                  <a:off x="1271588" y="1460500"/>
                  <a:ext cx="293688" cy="33338"/>
                </a:xfrm>
                <a:custGeom>
                  <a:avLst/>
                  <a:gdLst>
                    <a:gd name="T0" fmla="*/ 0 w 197"/>
                    <a:gd name="T1" fmla="*/ 22 h 22"/>
                    <a:gd name="T2" fmla="*/ 0 w 197"/>
                    <a:gd name="T3" fmla="*/ 0 h 22"/>
                    <a:gd name="T4" fmla="*/ 197 w 197"/>
                    <a:gd name="T5" fmla="*/ 0 h 22"/>
                    <a:gd name="T6" fmla="*/ 197 w 197"/>
                    <a:gd name="T7" fmla="*/ 22 h 22"/>
                    <a:gd name="T8" fmla="*/ 0 w 197"/>
                    <a:gd name="T9" fmla="*/ 22 h 22"/>
                  </a:gdLst>
                  <a:ahLst/>
                  <a:cxnLst>
                    <a:cxn ang="0">
                      <a:pos x="T0" y="T1"/>
                    </a:cxn>
                    <a:cxn ang="0">
                      <a:pos x="T2" y="T3"/>
                    </a:cxn>
                    <a:cxn ang="0">
                      <a:pos x="T4" y="T5"/>
                    </a:cxn>
                    <a:cxn ang="0">
                      <a:pos x="T6" y="T7"/>
                    </a:cxn>
                    <a:cxn ang="0">
                      <a:pos x="T8" y="T9"/>
                    </a:cxn>
                  </a:cxnLst>
                  <a:rect l="0" t="0" r="r" b="b"/>
                  <a:pathLst>
                    <a:path w="197" h="22">
                      <a:moveTo>
                        <a:pt x="0" y="22"/>
                      </a:moveTo>
                      <a:cubicBezTo>
                        <a:pt x="0" y="14"/>
                        <a:pt x="0" y="7"/>
                        <a:pt x="0" y="0"/>
                      </a:cubicBezTo>
                      <a:cubicBezTo>
                        <a:pt x="66" y="0"/>
                        <a:pt x="131" y="0"/>
                        <a:pt x="197" y="0"/>
                      </a:cubicBezTo>
                      <a:cubicBezTo>
                        <a:pt x="197" y="8"/>
                        <a:pt x="197" y="14"/>
                        <a:pt x="197" y="22"/>
                      </a:cubicBezTo>
                      <a:cubicBezTo>
                        <a:pt x="131" y="22"/>
                        <a:pt x="66" y="22"/>
                        <a:pt x="0" y="22"/>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99" name="Freeform 75"/>
                <p:cNvSpPr>
                  <a:spLocks/>
                </p:cNvSpPr>
                <p:nvPr/>
              </p:nvSpPr>
              <p:spPr bwMode="auto">
                <a:xfrm>
                  <a:off x="1084263" y="1012825"/>
                  <a:ext cx="31750" cy="295275"/>
                </a:xfrm>
                <a:custGeom>
                  <a:avLst/>
                  <a:gdLst>
                    <a:gd name="T0" fmla="*/ 0 w 21"/>
                    <a:gd name="T1" fmla="*/ 0 h 198"/>
                    <a:gd name="T2" fmla="*/ 21 w 21"/>
                    <a:gd name="T3" fmla="*/ 0 h 198"/>
                    <a:gd name="T4" fmla="*/ 21 w 21"/>
                    <a:gd name="T5" fmla="*/ 198 h 198"/>
                    <a:gd name="T6" fmla="*/ 0 w 21"/>
                    <a:gd name="T7" fmla="*/ 198 h 198"/>
                    <a:gd name="T8" fmla="*/ 0 w 21"/>
                    <a:gd name="T9" fmla="*/ 0 h 198"/>
                  </a:gdLst>
                  <a:ahLst/>
                  <a:cxnLst>
                    <a:cxn ang="0">
                      <a:pos x="T0" y="T1"/>
                    </a:cxn>
                    <a:cxn ang="0">
                      <a:pos x="T2" y="T3"/>
                    </a:cxn>
                    <a:cxn ang="0">
                      <a:pos x="T4" y="T5"/>
                    </a:cxn>
                    <a:cxn ang="0">
                      <a:pos x="T6" y="T7"/>
                    </a:cxn>
                    <a:cxn ang="0">
                      <a:pos x="T8" y="T9"/>
                    </a:cxn>
                  </a:cxnLst>
                  <a:rect l="0" t="0" r="r" b="b"/>
                  <a:pathLst>
                    <a:path w="21" h="198">
                      <a:moveTo>
                        <a:pt x="0" y="0"/>
                      </a:moveTo>
                      <a:cubicBezTo>
                        <a:pt x="8" y="0"/>
                        <a:pt x="14" y="0"/>
                        <a:pt x="21" y="0"/>
                      </a:cubicBezTo>
                      <a:cubicBezTo>
                        <a:pt x="21" y="66"/>
                        <a:pt x="21" y="131"/>
                        <a:pt x="21" y="198"/>
                      </a:cubicBezTo>
                      <a:cubicBezTo>
                        <a:pt x="15" y="198"/>
                        <a:pt x="8" y="198"/>
                        <a:pt x="0" y="198"/>
                      </a:cubicBezTo>
                      <a:cubicBezTo>
                        <a:pt x="0" y="132"/>
                        <a:pt x="0" y="67"/>
                        <a:pt x="0"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0" name="Freeform 76"/>
                <p:cNvSpPr>
                  <a:spLocks/>
                </p:cNvSpPr>
                <p:nvPr/>
              </p:nvSpPr>
              <p:spPr bwMode="auto">
                <a:xfrm>
                  <a:off x="1720850" y="1012825"/>
                  <a:ext cx="31750" cy="296863"/>
                </a:xfrm>
                <a:custGeom>
                  <a:avLst/>
                  <a:gdLst>
                    <a:gd name="T0" fmla="*/ 0 w 21"/>
                    <a:gd name="T1" fmla="*/ 0 h 199"/>
                    <a:gd name="T2" fmla="*/ 21 w 21"/>
                    <a:gd name="T3" fmla="*/ 0 h 199"/>
                    <a:gd name="T4" fmla="*/ 21 w 21"/>
                    <a:gd name="T5" fmla="*/ 198 h 199"/>
                    <a:gd name="T6" fmla="*/ 0 w 21"/>
                    <a:gd name="T7" fmla="*/ 199 h 199"/>
                    <a:gd name="T8" fmla="*/ 0 w 21"/>
                    <a:gd name="T9" fmla="*/ 0 h 199"/>
                  </a:gdLst>
                  <a:ahLst/>
                  <a:cxnLst>
                    <a:cxn ang="0">
                      <a:pos x="T0" y="T1"/>
                    </a:cxn>
                    <a:cxn ang="0">
                      <a:pos x="T2" y="T3"/>
                    </a:cxn>
                    <a:cxn ang="0">
                      <a:pos x="T4" y="T5"/>
                    </a:cxn>
                    <a:cxn ang="0">
                      <a:pos x="T6" y="T7"/>
                    </a:cxn>
                    <a:cxn ang="0">
                      <a:pos x="T8" y="T9"/>
                    </a:cxn>
                  </a:cxnLst>
                  <a:rect l="0" t="0" r="r" b="b"/>
                  <a:pathLst>
                    <a:path w="21" h="199">
                      <a:moveTo>
                        <a:pt x="0" y="0"/>
                      </a:moveTo>
                      <a:cubicBezTo>
                        <a:pt x="8" y="0"/>
                        <a:pt x="14" y="0"/>
                        <a:pt x="21" y="0"/>
                      </a:cubicBezTo>
                      <a:cubicBezTo>
                        <a:pt x="21" y="66"/>
                        <a:pt x="21" y="131"/>
                        <a:pt x="21" y="198"/>
                      </a:cubicBezTo>
                      <a:cubicBezTo>
                        <a:pt x="15" y="198"/>
                        <a:pt x="8" y="199"/>
                        <a:pt x="0" y="199"/>
                      </a:cubicBezTo>
                      <a:cubicBezTo>
                        <a:pt x="0" y="133"/>
                        <a:pt x="0" y="67"/>
                        <a:pt x="0"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1" name="Freeform 77"/>
                <p:cNvSpPr>
                  <a:spLocks/>
                </p:cNvSpPr>
                <p:nvPr/>
              </p:nvSpPr>
              <p:spPr bwMode="auto">
                <a:xfrm>
                  <a:off x="935038" y="1104900"/>
                  <a:ext cx="107950" cy="31750"/>
                </a:xfrm>
                <a:custGeom>
                  <a:avLst/>
                  <a:gdLst>
                    <a:gd name="T0" fmla="*/ 73 w 73"/>
                    <a:gd name="T1" fmla="*/ 0 h 22"/>
                    <a:gd name="T2" fmla="*/ 73 w 73"/>
                    <a:gd name="T3" fmla="*/ 22 h 22"/>
                    <a:gd name="T4" fmla="*/ 0 w 73"/>
                    <a:gd name="T5" fmla="*/ 22 h 22"/>
                    <a:gd name="T6" fmla="*/ 0 w 73"/>
                    <a:gd name="T7" fmla="*/ 0 h 22"/>
                    <a:gd name="T8" fmla="*/ 73 w 73"/>
                    <a:gd name="T9" fmla="*/ 0 h 22"/>
                  </a:gdLst>
                  <a:ahLst/>
                  <a:cxnLst>
                    <a:cxn ang="0">
                      <a:pos x="T0" y="T1"/>
                    </a:cxn>
                    <a:cxn ang="0">
                      <a:pos x="T2" y="T3"/>
                    </a:cxn>
                    <a:cxn ang="0">
                      <a:pos x="T4" y="T5"/>
                    </a:cxn>
                    <a:cxn ang="0">
                      <a:pos x="T6" y="T7"/>
                    </a:cxn>
                    <a:cxn ang="0">
                      <a:pos x="T8" y="T9"/>
                    </a:cxn>
                  </a:cxnLst>
                  <a:rect l="0" t="0" r="r" b="b"/>
                  <a:pathLst>
                    <a:path w="73" h="22">
                      <a:moveTo>
                        <a:pt x="73" y="0"/>
                      </a:moveTo>
                      <a:cubicBezTo>
                        <a:pt x="73" y="7"/>
                        <a:pt x="73" y="14"/>
                        <a:pt x="73" y="22"/>
                      </a:cubicBezTo>
                      <a:cubicBezTo>
                        <a:pt x="49" y="22"/>
                        <a:pt x="25" y="22"/>
                        <a:pt x="0" y="22"/>
                      </a:cubicBezTo>
                      <a:cubicBezTo>
                        <a:pt x="0" y="14"/>
                        <a:pt x="0" y="8"/>
                        <a:pt x="0" y="0"/>
                      </a:cubicBezTo>
                      <a:cubicBezTo>
                        <a:pt x="24" y="0"/>
                        <a:pt x="47" y="0"/>
                        <a:pt x="73"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2" name="Freeform 78"/>
                <p:cNvSpPr>
                  <a:spLocks/>
                </p:cNvSpPr>
                <p:nvPr/>
              </p:nvSpPr>
              <p:spPr bwMode="auto">
                <a:xfrm>
                  <a:off x="1363663" y="673100"/>
                  <a:ext cx="33338" cy="109538"/>
                </a:xfrm>
                <a:custGeom>
                  <a:avLst/>
                  <a:gdLst>
                    <a:gd name="T0" fmla="*/ 0 w 22"/>
                    <a:gd name="T1" fmla="*/ 1 h 74"/>
                    <a:gd name="T2" fmla="*/ 22 w 22"/>
                    <a:gd name="T3" fmla="*/ 0 h 74"/>
                    <a:gd name="T4" fmla="*/ 22 w 22"/>
                    <a:gd name="T5" fmla="*/ 74 h 74"/>
                    <a:gd name="T6" fmla="*/ 0 w 22"/>
                    <a:gd name="T7" fmla="*/ 74 h 74"/>
                    <a:gd name="T8" fmla="*/ 0 w 22"/>
                    <a:gd name="T9" fmla="*/ 1 h 74"/>
                  </a:gdLst>
                  <a:ahLst/>
                  <a:cxnLst>
                    <a:cxn ang="0">
                      <a:pos x="T0" y="T1"/>
                    </a:cxn>
                    <a:cxn ang="0">
                      <a:pos x="T2" y="T3"/>
                    </a:cxn>
                    <a:cxn ang="0">
                      <a:pos x="T4" y="T5"/>
                    </a:cxn>
                    <a:cxn ang="0">
                      <a:pos x="T6" y="T7"/>
                    </a:cxn>
                    <a:cxn ang="0">
                      <a:pos x="T8" y="T9"/>
                    </a:cxn>
                  </a:cxnLst>
                  <a:rect l="0" t="0" r="r" b="b"/>
                  <a:pathLst>
                    <a:path w="22" h="74">
                      <a:moveTo>
                        <a:pt x="0" y="1"/>
                      </a:moveTo>
                      <a:cubicBezTo>
                        <a:pt x="7" y="1"/>
                        <a:pt x="14" y="1"/>
                        <a:pt x="22" y="0"/>
                      </a:cubicBezTo>
                      <a:cubicBezTo>
                        <a:pt x="22" y="25"/>
                        <a:pt x="22" y="49"/>
                        <a:pt x="22" y="74"/>
                      </a:cubicBezTo>
                      <a:cubicBezTo>
                        <a:pt x="15" y="74"/>
                        <a:pt x="8" y="74"/>
                        <a:pt x="0" y="74"/>
                      </a:cubicBezTo>
                      <a:cubicBezTo>
                        <a:pt x="0" y="50"/>
                        <a:pt x="0" y="26"/>
                        <a:pt x="0" y="1"/>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3" name="Freeform 79"/>
                <p:cNvSpPr>
                  <a:spLocks/>
                </p:cNvSpPr>
                <p:nvPr/>
              </p:nvSpPr>
              <p:spPr bwMode="auto">
                <a:xfrm>
                  <a:off x="1439863" y="676275"/>
                  <a:ext cx="33338" cy="107950"/>
                </a:xfrm>
                <a:custGeom>
                  <a:avLst/>
                  <a:gdLst>
                    <a:gd name="T0" fmla="*/ 22 w 22"/>
                    <a:gd name="T1" fmla="*/ 72 h 73"/>
                    <a:gd name="T2" fmla="*/ 0 w 22"/>
                    <a:gd name="T3" fmla="*/ 73 h 73"/>
                    <a:gd name="T4" fmla="*/ 0 w 22"/>
                    <a:gd name="T5" fmla="*/ 0 h 73"/>
                    <a:gd name="T6" fmla="*/ 22 w 22"/>
                    <a:gd name="T7" fmla="*/ 0 h 73"/>
                    <a:gd name="T8" fmla="*/ 22 w 22"/>
                    <a:gd name="T9" fmla="*/ 72 h 73"/>
                  </a:gdLst>
                  <a:ahLst/>
                  <a:cxnLst>
                    <a:cxn ang="0">
                      <a:pos x="T0" y="T1"/>
                    </a:cxn>
                    <a:cxn ang="0">
                      <a:pos x="T2" y="T3"/>
                    </a:cxn>
                    <a:cxn ang="0">
                      <a:pos x="T4" y="T5"/>
                    </a:cxn>
                    <a:cxn ang="0">
                      <a:pos x="T6" y="T7"/>
                    </a:cxn>
                    <a:cxn ang="0">
                      <a:pos x="T8" y="T9"/>
                    </a:cxn>
                  </a:cxnLst>
                  <a:rect l="0" t="0" r="r" b="b"/>
                  <a:pathLst>
                    <a:path w="22" h="73">
                      <a:moveTo>
                        <a:pt x="22" y="72"/>
                      </a:moveTo>
                      <a:cubicBezTo>
                        <a:pt x="15" y="73"/>
                        <a:pt x="9" y="73"/>
                        <a:pt x="0" y="73"/>
                      </a:cubicBezTo>
                      <a:cubicBezTo>
                        <a:pt x="0" y="48"/>
                        <a:pt x="0" y="24"/>
                        <a:pt x="0" y="0"/>
                      </a:cubicBezTo>
                      <a:cubicBezTo>
                        <a:pt x="8" y="0"/>
                        <a:pt x="15" y="0"/>
                        <a:pt x="22" y="0"/>
                      </a:cubicBezTo>
                      <a:cubicBezTo>
                        <a:pt x="22" y="24"/>
                        <a:pt x="22" y="48"/>
                        <a:pt x="22" y="72"/>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4" name="Freeform 80"/>
                <p:cNvSpPr>
                  <a:spLocks/>
                </p:cNvSpPr>
                <p:nvPr/>
              </p:nvSpPr>
              <p:spPr bwMode="auto">
                <a:xfrm>
                  <a:off x="1793875" y="1104900"/>
                  <a:ext cx="107950" cy="31750"/>
                </a:xfrm>
                <a:custGeom>
                  <a:avLst/>
                  <a:gdLst>
                    <a:gd name="T0" fmla="*/ 0 w 72"/>
                    <a:gd name="T1" fmla="*/ 22 h 22"/>
                    <a:gd name="T2" fmla="*/ 0 w 72"/>
                    <a:gd name="T3" fmla="*/ 0 h 22"/>
                    <a:gd name="T4" fmla="*/ 72 w 72"/>
                    <a:gd name="T5" fmla="*/ 0 h 22"/>
                    <a:gd name="T6" fmla="*/ 72 w 72"/>
                    <a:gd name="T7" fmla="*/ 22 h 22"/>
                    <a:gd name="T8" fmla="*/ 0 w 72"/>
                    <a:gd name="T9" fmla="*/ 22 h 22"/>
                  </a:gdLst>
                  <a:ahLst/>
                  <a:cxnLst>
                    <a:cxn ang="0">
                      <a:pos x="T0" y="T1"/>
                    </a:cxn>
                    <a:cxn ang="0">
                      <a:pos x="T2" y="T3"/>
                    </a:cxn>
                    <a:cxn ang="0">
                      <a:pos x="T4" y="T5"/>
                    </a:cxn>
                    <a:cxn ang="0">
                      <a:pos x="T6" y="T7"/>
                    </a:cxn>
                    <a:cxn ang="0">
                      <a:pos x="T8" y="T9"/>
                    </a:cxn>
                  </a:cxnLst>
                  <a:rect l="0" t="0" r="r" b="b"/>
                  <a:pathLst>
                    <a:path w="72" h="22">
                      <a:moveTo>
                        <a:pt x="0" y="22"/>
                      </a:moveTo>
                      <a:cubicBezTo>
                        <a:pt x="0" y="14"/>
                        <a:pt x="0" y="7"/>
                        <a:pt x="0" y="0"/>
                      </a:cubicBezTo>
                      <a:cubicBezTo>
                        <a:pt x="24" y="0"/>
                        <a:pt x="47" y="0"/>
                        <a:pt x="72" y="0"/>
                      </a:cubicBezTo>
                      <a:cubicBezTo>
                        <a:pt x="72" y="7"/>
                        <a:pt x="72" y="13"/>
                        <a:pt x="72" y="22"/>
                      </a:cubicBezTo>
                      <a:cubicBezTo>
                        <a:pt x="48" y="22"/>
                        <a:pt x="25" y="22"/>
                        <a:pt x="0" y="22"/>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5" name="Freeform 81"/>
                <p:cNvSpPr>
                  <a:spLocks/>
                </p:cNvSpPr>
                <p:nvPr/>
              </p:nvSpPr>
              <p:spPr bwMode="auto">
                <a:xfrm>
                  <a:off x="1363663" y="1531938"/>
                  <a:ext cx="34925" cy="109538"/>
                </a:xfrm>
                <a:custGeom>
                  <a:avLst/>
                  <a:gdLst>
                    <a:gd name="T0" fmla="*/ 0 w 23"/>
                    <a:gd name="T1" fmla="*/ 0 h 73"/>
                    <a:gd name="T2" fmla="*/ 23 w 23"/>
                    <a:gd name="T3" fmla="*/ 0 h 73"/>
                    <a:gd name="T4" fmla="*/ 23 w 23"/>
                    <a:gd name="T5" fmla="*/ 73 h 73"/>
                    <a:gd name="T6" fmla="*/ 0 w 23"/>
                    <a:gd name="T7" fmla="*/ 73 h 73"/>
                    <a:gd name="T8" fmla="*/ 0 w 23"/>
                    <a:gd name="T9" fmla="*/ 0 h 73"/>
                  </a:gdLst>
                  <a:ahLst/>
                  <a:cxnLst>
                    <a:cxn ang="0">
                      <a:pos x="T0" y="T1"/>
                    </a:cxn>
                    <a:cxn ang="0">
                      <a:pos x="T2" y="T3"/>
                    </a:cxn>
                    <a:cxn ang="0">
                      <a:pos x="T4" y="T5"/>
                    </a:cxn>
                    <a:cxn ang="0">
                      <a:pos x="T6" y="T7"/>
                    </a:cxn>
                    <a:cxn ang="0">
                      <a:pos x="T8" y="T9"/>
                    </a:cxn>
                  </a:cxnLst>
                  <a:rect l="0" t="0" r="r" b="b"/>
                  <a:pathLst>
                    <a:path w="23" h="73">
                      <a:moveTo>
                        <a:pt x="0" y="0"/>
                      </a:moveTo>
                      <a:cubicBezTo>
                        <a:pt x="9" y="0"/>
                        <a:pt x="15" y="0"/>
                        <a:pt x="23" y="0"/>
                      </a:cubicBezTo>
                      <a:cubicBezTo>
                        <a:pt x="23" y="24"/>
                        <a:pt x="23" y="48"/>
                        <a:pt x="23" y="73"/>
                      </a:cubicBezTo>
                      <a:cubicBezTo>
                        <a:pt x="15" y="73"/>
                        <a:pt x="8" y="73"/>
                        <a:pt x="0" y="73"/>
                      </a:cubicBezTo>
                      <a:cubicBezTo>
                        <a:pt x="0" y="48"/>
                        <a:pt x="0" y="25"/>
                        <a:pt x="0"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6" name="Freeform 82"/>
                <p:cNvSpPr>
                  <a:spLocks/>
                </p:cNvSpPr>
                <p:nvPr/>
              </p:nvSpPr>
              <p:spPr bwMode="auto">
                <a:xfrm>
                  <a:off x="935038" y="1181100"/>
                  <a:ext cx="109538" cy="30163"/>
                </a:xfrm>
                <a:custGeom>
                  <a:avLst/>
                  <a:gdLst>
                    <a:gd name="T0" fmla="*/ 0 w 74"/>
                    <a:gd name="T1" fmla="*/ 21 h 21"/>
                    <a:gd name="T2" fmla="*/ 0 w 74"/>
                    <a:gd name="T3" fmla="*/ 0 h 21"/>
                    <a:gd name="T4" fmla="*/ 73 w 74"/>
                    <a:gd name="T5" fmla="*/ 0 h 21"/>
                    <a:gd name="T6" fmla="*/ 74 w 74"/>
                    <a:gd name="T7" fmla="*/ 21 h 21"/>
                    <a:gd name="T8" fmla="*/ 0 w 74"/>
                    <a:gd name="T9" fmla="*/ 21 h 21"/>
                  </a:gdLst>
                  <a:ahLst/>
                  <a:cxnLst>
                    <a:cxn ang="0">
                      <a:pos x="T0" y="T1"/>
                    </a:cxn>
                    <a:cxn ang="0">
                      <a:pos x="T2" y="T3"/>
                    </a:cxn>
                    <a:cxn ang="0">
                      <a:pos x="T4" y="T5"/>
                    </a:cxn>
                    <a:cxn ang="0">
                      <a:pos x="T6" y="T7"/>
                    </a:cxn>
                    <a:cxn ang="0">
                      <a:pos x="T8" y="T9"/>
                    </a:cxn>
                  </a:cxnLst>
                  <a:rect l="0" t="0" r="r" b="b"/>
                  <a:pathLst>
                    <a:path w="74" h="21">
                      <a:moveTo>
                        <a:pt x="0" y="21"/>
                      </a:moveTo>
                      <a:cubicBezTo>
                        <a:pt x="0" y="14"/>
                        <a:pt x="0" y="8"/>
                        <a:pt x="0" y="0"/>
                      </a:cubicBezTo>
                      <a:cubicBezTo>
                        <a:pt x="24" y="0"/>
                        <a:pt x="47" y="0"/>
                        <a:pt x="73" y="0"/>
                      </a:cubicBezTo>
                      <a:cubicBezTo>
                        <a:pt x="73" y="6"/>
                        <a:pt x="73" y="13"/>
                        <a:pt x="74" y="21"/>
                      </a:cubicBezTo>
                      <a:cubicBezTo>
                        <a:pt x="49" y="21"/>
                        <a:pt x="26" y="21"/>
                        <a:pt x="0" y="21"/>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7" name="Freeform 83"/>
                <p:cNvSpPr>
                  <a:spLocks/>
                </p:cNvSpPr>
                <p:nvPr/>
              </p:nvSpPr>
              <p:spPr bwMode="auto">
                <a:xfrm>
                  <a:off x="1793875" y="1179513"/>
                  <a:ext cx="107950" cy="31750"/>
                </a:xfrm>
                <a:custGeom>
                  <a:avLst/>
                  <a:gdLst>
                    <a:gd name="T0" fmla="*/ 0 w 72"/>
                    <a:gd name="T1" fmla="*/ 22 h 22"/>
                    <a:gd name="T2" fmla="*/ 0 w 72"/>
                    <a:gd name="T3" fmla="*/ 0 h 22"/>
                    <a:gd name="T4" fmla="*/ 72 w 72"/>
                    <a:gd name="T5" fmla="*/ 0 h 22"/>
                    <a:gd name="T6" fmla="*/ 72 w 72"/>
                    <a:gd name="T7" fmla="*/ 22 h 22"/>
                    <a:gd name="T8" fmla="*/ 0 w 72"/>
                    <a:gd name="T9" fmla="*/ 22 h 22"/>
                  </a:gdLst>
                  <a:ahLst/>
                  <a:cxnLst>
                    <a:cxn ang="0">
                      <a:pos x="T0" y="T1"/>
                    </a:cxn>
                    <a:cxn ang="0">
                      <a:pos x="T2" y="T3"/>
                    </a:cxn>
                    <a:cxn ang="0">
                      <a:pos x="T4" y="T5"/>
                    </a:cxn>
                    <a:cxn ang="0">
                      <a:pos x="T6" y="T7"/>
                    </a:cxn>
                    <a:cxn ang="0">
                      <a:pos x="T8" y="T9"/>
                    </a:cxn>
                  </a:cxnLst>
                  <a:rect l="0" t="0" r="r" b="b"/>
                  <a:pathLst>
                    <a:path w="72" h="22">
                      <a:moveTo>
                        <a:pt x="0" y="22"/>
                      </a:moveTo>
                      <a:cubicBezTo>
                        <a:pt x="0" y="14"/>
                        <a:pt x="0" y="8"/>
                        <a:pt x="0" y="0"/>
                      </a:cubicBezTo>
                      <a:cubicBezTo>
                        <a:pt x="24" y="0"/>
                        <a:pt x="47" y="0"/>
                        <a:pt x="72" y="0"/>
                      </a:cubicBezTo>
                      <a:cubicBezTo>
                        <a:pt x="72" y="8"/>
                        <a:pt x="72" y="14"/>
                        <a:pt x="72" y="22"/>
                      </a:cubicBezTo>
                      <a:cubicBezTo>
                        <a:pt x="48" y="22"/>
                        <a:pt x="24" y="22"/>
                        <a:pt x="0" y="22"/>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8" name="Freeform 84"/>
                <p:cNvSpPr>
                  <a:spLocks/>
                </p:cNvSpPr>
                <p:nvPr/>
              </p:nvSpPr>
              <p:spPr bwMode="auto">
                <a:xfrm>
                  <a:off x="1439863" y="1531938"/>
                  <a:ext cx="33338" cy="111125"/>
                </a:xfrm>
                <a:custGeom>
                  <a:avLst/>
                  <a:gdLst>
                    <a:gd name="T0" fmla="*/ 0 w 22"/>
                    <a:gd name="T1" fmla="*/ 0 h 74"/>
                    <a:gd name="T2" fmla="*/ 22 w 22"/>
                    <a:gd name="T3" fmla="*/ 0 h 74"/>
                    <a:gd name="T4" fmla="*/ 22 w 22"/>
                    <a:gd name="T5" fmla="*/ 73 h 74"/>
                    <a:gd name="T6" fmla="*/ 0 w 22"/>
                    <a:gd name="T7" fmla="*/ 74 h 74"/>
                    <a:gd name="T8" fmla="*/ 0 w 22"/>
                    <a:gd name="T9" fmla="*/ 0 h 74"/>
                  </a:gdLst>
                  <a:ahLst/>
                  <a:cxnLst>
                    <a:cxn ang="0">
                      <a:pos x="T0" y="T1"/>
                    </a:cxn>
                    <a:cxn ang="0">
                      <a:pos x="T2" y="T3"/>
                    </a:cxn>
                    <a:cxn ang="0">
                      <a:pos x="T4" y="T5"/>
                    </a:cxn>
                    <a:cxn ang="0">
                      <a:pos x="T6" y="T7"/>
                    </a:cxn>
                    <a:cxn ang="0">
                      <a:pos x="T8" y="T9"/>
                    </a:cxn>
                  </a:cxnLst>
                  <a:rect l="0" t="0" r="r" b="b"/>
                  <a:pathLst>
                    <a:path w="22" h="74">
                      <a:moveTo>
                        <a:pt x="0" y="0"/>
                      </a:moveTo>
                      <a:cubicBezTo>
                        <a:pt x="7" y="0"/>
                        <a:pt x="14" y="0"/>
                        <a:pt x="22" y="0"/>
                      </a:cubicBezTo>
                      <a:cubicBezTo>
                        <a:pt x="22" y="23"/>
                        <a:pt x="22" y="47"/>
                        <a:pt x="22" y="73"/>
                      </a:cubicBezTo>
                      <a:cubicBezTo>
                        <a:pt x="16" y="73"/>
                        <a:pt x="9" y="74"/>
                        <a:pt x="0" y="74"/>
                      </a:cubicBezTo>
                      <a:cubicBezTo>
                        <a:pt x="0" y="49"/>
                        <a:pt x="0" y="25"/>
                        <a:pt x="0"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9" name="Freeform 85"/>
                <p:cNvSpPr>
                  <a:spLocks/>
                </p:cNvSpPr>
                <p:nvPr/>
              </p:nvSpPr>
              <p:spPr bwMode="auto">
                <a:xfrm>
                  <a:off x="1290638" y="668338"/>
                  <a:ext cx="36513" cy="114300"/>
                </a:xfrm>
                <a:custGeom>
                  <a:avLst/>
                  <a:gdLst>
                    <a:gd name="T0" fmla="*/ 0 w 24"/>
                    <a:gd name="T1" fmla="*/ 5 h 77"/>
                    <a:gd name="T2" fmla="*/ 23 w 24"/>
                    <a:gd name="T3" fmla="*/ 21 h 77"/>
                    <a:gd name="T4" fmla="*/ 23 w 24"/>
                    <a:gd name="T5" fmla="*/ 77 h 77"/>
                    <a:gd name="T6" fmla="*/ 0 w 24"/>
                    <a:gd name="T7" fmla="*/ 77 h 77"/>
                    <a:gd name="T8" fmla="*/ 0 w 24"/>
                    <a:gd name="T9" fmla="*/ 5 h 77"/>
                  </a:gdLst>
                  <a:ahLst/>
                  <a:cxnLst>
                    <a:cxn ang="0">
                      <a:pos x="T0" y="T1"/>
                    </a:cxn>
                    <a:cxn ang="0">
                      <a:pos x="T2" y="T3"/>
                    </a:cxn>
                    <a:cxn ang="0">
                      <a:pos x="T4" y="T5"/>
                    </a:cxn>
                    <a:cxn ang="0">
                      <a:pos x="T6" y="T7"/>
                    </a:cxn>
                    <a:cxn ang="0">
                      <a:pos x="T8" y="T9"/>
                    </a:cxn>
                  </a:cxnLst>
                  <a:rect l="0" t="0" r="r" b="b"/>
                  <a:pathLst>
                    <a:path w="24" h="77">
                      <a:moveTo>
                        <a:pt x="0" y="5"/>
                      </a:moveTo>
                      <a:cubicBezTo>
                        <a:pt x="17" y="0"/>
                        <a:pt x="24" y="4"/>
                        <a:pt x="23" y="21"/>
                      </a:cubicBezTo>
                      <a:cubicBezTo>
                        <a:pt x="22" y="39"/>
                        <a:pt x="23" y="58"/>
                        <a:pt x="23" y="77"/>
                      </a:cubicBezTo>
                      <a:cubicBezTo>
                        <a:pt x="14" y="77"/>
                        <a:pt x="8" y="77"/>
                        <a:pt x="0" y="77"/>
                      </a:cubicBezTo>
                      <a:cubicBezTo>
                        <a:pt x="0" y="53"/>
                        <a:pt x="0" y="30"/>
                        <a:pt x="0" y="5"/>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10" name="Freeform 86"/>
                <p:cNvSpPr>
                  <a:spLocks/>
                </p:cNvSpPr>
                <p:nvPr/>
              </p:nvSpPr>
              <p:spPr bwMode="auto">
                <a:xfrm>
                  <a:off x="1511300" y="666750"/>
                  <a:ext cx="34925" cy="115888"/>
                </a:xfrm>
                <a:custGeom>
                  <a:avLst/>
                  <a:gdLst>
                    <a:gd name="T0" fmla="*/ 23 w 23"/>
                    <a:gd name="T1" fmla="*/ 78 h 78"/>
                    <a:gd name="T2" fmla="*/ 1 w 23"/>
                    <a:gd name="T3" fmla="*/ 78 h 78"/>
                    <a:gd name="T4" fmla="*/ 2 w 23"/>
                    <a:gd name="T5" fmla="*/ 14 h 78"/>
                    <a:gd name="T6" fmla="*/ 23 w 23"/>
                    <a:gd name="T7" fmla="*/ 0 h 78"/>
                    <a:gd name="T8" fmla="*/ 23 w 23"/>
                    <a:gd name="T9" fmla="*/ 78 h 78"/>
                  </a:gdLst>
                  <a:ahLst/>
                  <a:cxnLst>
                    <a:cxn ang="0">
                      <a:pos x="T0" y="T1"/>
                    </a:cxn>
                    <a:cxn ang="0">
                      <a:pos x="T2" y="T3"/>
                    </a:cxn>
                    <a:cxn ang="0">
                      <a:pos x="T4" y="T5"/>
                    </a:cxn>
                    <a:cxn ang="0">
                      <a:pos x="T6" y="T7"/>
                    </a:cxn>
                    <a:cxn ang="0">
                      <a:pos x="T8" y="T9"/>
                    </a:cxn>
                  </a:cxnLst>
                  <a:rect l="0" t="0" r="r" b="b"/>
                  <a:pathLst>
                    <a:path w="23" h="78">
                      <a:moveTo>
                        <a:pt x="23" y="78"/>
                      </a:moveTo>
                      <a:cubicBezTo>
                        <a:pt x="16" y="78"/>
                        <a:pt x="10" y="78"/>
                        <a:pt x="1" y="78"/>
                      </a:cubicBezTo>
                      <a:cubicBezTo>
                        <a:pt x="1" y="57"/>
                        <a:pt x="0" y="35"/>
                        <a:pt x="2" y="14"/>
                      </a:cubicBezTo>
                      <a:cubicBezTo>
                        <a:pt x="2" y="9"/>
                        <a:pt x="13" y="6"/>
                        <a:pt x="23" y="0"/>
                      </a:cubicBezTo>
                      <a:cubicBezTo>
                        <a:pt x="23" y="30"/>
                        <a:pt x="23" y="54"/>
                        <a:pt x="23" y="78"/>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11" name="Freeform 87"/>
                <p:cNvSpPr>
                  <a:spLocks/>
                </p:cNvSpPr>
                <p:nvPr/>
              </p:nvSpPr>
              <p:spPr bwMode="auto">
                <a:xfrm>
                  <a:off x="1509713" y="1533525"/>
                  <a:ext cx="36513" cy="114300"/>
                </a:xfrm>
                <a:custGeom>
                  <a:avLst/>
                  <a:gdLst>
                    <a:gd name="T0" fmla="*/ 24 w 24"/>
                    <a:gd name="T1" fmla="*/ 71 h 76"/>
                    <a:gd name="T2" fmla="*/ 1 w 24"/>
                    <a:gd name="T3" fmla="*/ 54 h 76"/>
                    <a:gd name="T4" fmla="*/ 2 w 24"/>
                    <a:gd name="T5" fmla="*/ 0 h 76"/>
                    <a:gd name="T6" fmla="*/ 24 w 24"/>
                    <a:gd name="T7" fmla="*/ 0 h 76"/>
                    <a:gd name="T8" fmla="*/ 24 w 24"/>
                    <a:gd name="T9" fmla="*/ 71 h 76"/>
                  </a:gdLst>
                  <a:ahLst/>
                  <a:cxnLst>
                    <a:cxn ang="0">
                      <a:pos x="T0" y="T1"/>
                    </a:cxn>
                    <a:cxn ang="0">
                      <a:pos x="T2" y="T3"/>
                    </a:cxn>
                    <a:cxn ang="0">
                      <a:pos x="T4" y="T5"/>
                    </a:cxn>
                    <a:cxn ang="0">
                      <a:pos x="T6" y="T7"/>
                    </a:cxn>
                    <a:cxn ang="0">
                      <a:pos x="T8" y="T9"/>
                    </a:cxn>
                  </a:cxnLst>
                  <a:rect l="0" t="0" r="r" b="b"/>
                  <a:pathLst>
                    <a:path w="24" h="76">
                      <a:moveTo>
                        <a:pt x="24" y="71"/>
                      </a:moveTo>
                      <a:cubicBezTo>
                        <a:pt x="7" y="76"/>
                        <a:pt x="0" y="71"/>
                        <a:pt x="1" y="54"/>
                      </a:cubicBezTo>
                      <a:cubicBezTo>
                        <a:pt x="3" y="37"/>
                        <a:pt x="2" y="19"/>
                        <a:pt x="2" y="0"/>
                      </a:cubicBezTo>
                      <a:cubicBezTo>
                        <a:pt x="10" y="0"/>
                        <a:pt x="16" y="0"/>
                        <a:pt x="24" y="0"/>
                      </a:cubicBezTo>
                      <a:cubicBezTo>
                        <a:pt x="24" y="23"/>
                        <a:pt x="24" y="47"/>
                        <a:pt x="24" y="71"/>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12" name="Freeform 88"/>
                <p:cNvSpPr>
                  <a:spLocks/>
                </p:cNvSpPr>
                <p:nvPr/>
              </p:nvSpPr>
              <p:spPr bwMode="auto">
                <a:xfrm>
                  <a:off x="927100" y="1250950"/>
                  <a:ext cx="117475" cy="33338"/>
                </a:xfrm>
                <a:custGeom>
                  <a:avLst/>
                  <a:gdLst>
                    <a:gd name="T0" fmla="*/ 5 w 79"/>
                    <a:gd name="T1" fmla="*/ 23 h 23"/>
                    <a:gd name="T2" fmla="*/ 23 w 79"/>
                    <a:gd name="T3" fmla="*/ 1 h 23"/>
                    <a:gd name="T4" fmla="*/ 77 w 79"/>
                    <a:gd name="T5" fmla="*/ 1 h 23"/>
                    <a:gd name="T6" fmla="*/ 79 w 79"/>
                    <a:gd name="T7" fmla="*/ 23 h 23"/>
                    <a:gd name="T8" fmla="*/ 5 w 79"/>
                    <a:gd name="T9" fmla="*/ 23 h 23"/>
                  </a:gdLst>
                  <a:ahLst/>
                  <a:cxnLst>
                    <a:cxn ang="0">
                      <a:pos x="T0" y="T1"/>
                    </a:cxn>
                    <a:cxn ang="0">
                      <a:pos x="T2" y="T3"/>
                    </a:cxn>
                    <a:cxn ang="0">
                      <a:pos x="T4" y="T5"/>
                    </a:cxn>
                    <a:cxn ang="0">
                      <a:pos x="T6" y="T7"/>
                    </a:cxn>
                    <a:cxn ang="0">
                      <a:pos x="T8" y="T9"/>
                    </a:cxn>
                  </a:cxnLst>
                  <a:rect l="0" t="0" r="r" b="b"/>
                  <a:pathLst>
                    <a:path w="79" h="23">
                      <a:moveTo>
                        <a:pt x="5" y="23"/>
                      </a:moveTo>
                      <a:cubicBezTo>
                        <a:pt x="0" y="5"/>
                        <a:pt x="6" y="0"/>
                        <a:pt x="23" y="1"/>
                      </a:cubicBezTo>
                      <a:cubicBezTo>
                        <a:pt x="41" y="2"/>
                        <a:pt x="58" y="1"/>
                        <a:pt x="77" y="1"/>
                      </a:cubicBezTo>
                      <a:cubicBezTo>
                        <a:pt x="78" y="9"/>
                        <a:pt x="78" y="15"/>
                        <a:pt x="79" y="23"/>
                      </a:cubicBezTo>
                      <a:cubicBezTo>
                        <a:pt x="54" y="23"/>
                        <a:pt x="30" y="23"/>
                        <a:pt x="5" y="23"/>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13" name="Freeform 89"/>
                <p:cNvSpPr>
                  <a:spLocks/>
                </p:cNvSpPr>
                <p:nvPr/>
              </p:nvSpPr>
              <p:spPr bwMode="auto">
                <a:xfrm>
                  <a:off x="1793875" y="1250950"/>
                  <a:ext cx="115888" cy="33338"/>
                </a:xfrm>
                <a:custGeom>
                  <a:avLst/>
                  <a:gdLst>
                    <a:gd name="T0" fmla="*/ 0 w 77"/>
                    <a:gd name="T1" fmla="*/ 23 h 23"/>
                    <a:gd name="T2" fmla="*/ 0 w 77"/>
                    <a:gd name="T3" fmla="*/ 1 h 23"/>
                    <a:gd name="T4" fmla="*/ 63 w 77"/>
                    <a:gd name="T5" fmla="*/ 2 h 23"/>
                    <a:gd name="T6" fmla="*/ 77 w 77"/>
                    <a:gd name="T7" fmla="*/ 18 h 23"/>
                    <a:gd name="T8" fmla="*/ 73 w 77"/>
                    <a:gd name="T9" fmla="*/ 23 h 23"/>
                    <a:gd name="T10" fmla="*/ 0 w 77"/>
                    <a:gd name="T11" fmla="*/ 23 h 23"/>
                  </a:gdLst>
                  <a:ahLst/>
                  <a:cxnLst>
                    <a:cxn ang="0">
                      <a:pos x="T0" y="T1"/>
                    </a:cxn>
                    <a:cxn ang="0">
                      <a:pos x="T2" y="T3"/>
                    </a:cxn>
                    <a:cxn ang="0">
                      <a:pos x="T4" y="T5"/>
                    </a:cxn>
                    <a:cxn ang="0">
                      <a:pos x="T6" y="T7"/>
                    </a:cxn>
                    <a:cxn ang="0">
                      <a:pos x="T8" y="T9"/>
                    </a:cxn>
                    <a:cxn ang="0">
                      <a:pos x="T10" y="T11"/>
                    </a:cxn>
                  </a:cxnLst>
                  <a:rect l="0" t="0" r="r" b="b"/>
                  <a:pathLst>
                    <a:path w="77" h="23">
                      <a:moveTo>
                        <a:pt x="0" y="23"/>
                      </a:moveTo>
                      <a:cubicBezTo>
                        <a:pt x="0" y="16"/>
                        <a:pt x="0" y="10"/>
                        <a:pt x="0" y="1"/>
                      </a:cubicBezTo>
                      <a:cubicBezTo>
                        <a:pt x="21" y="1"/>
                        <a:pt x="42" y="0"/>
                        <a:pt x="63" y="2"/>
                      </a:cubicBezTo>
                      <a:cubicBezTo>
                        <a:pt x="68" y="2"/>
                        <a:pt x="72" y="12"/>
                        <a:pt x="77" y="18"/>
                      </a:cubicBezTo>
                      <a:cubicBezTo>
                        <a:pt x="76" y="20"/>
                        <a:pt x="74" y="21"/>
                        <a:pt x="73" y="23"/>
                      </a:cubicBezTo>
                      <a:cubicBezTo>
                        <a:pt x="49" y="23"/>
                        <a:pt x="25" y="23"/>
                        <a:pt x="0" y="23"/>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14" name="Freeform 90"/>
                <p:cNvSpPr>
                  <a:spLocks/>
                </p:cNvSpPr>
                <p:nvPr/>
              </p:nvSpPr>
              <p:spPr bwMode="auto">
                <a:xfrm>
                  <a:off x="1290638" y="1531938"/>
                  <a:ext cx="34925" cy="120650"/>
                </a:xfrm>
                <a:custGeom>
                  <a:avLst/>
                  <a:gdLst>
                    <a:gd name="T0" fmla="*/ 0 w 23"/>
                    <a:gd name="T1" fmla="*/ 74 h 80"/>
                    <a:gd name="T2" fmla="*/ 0 w 23"/>
                    <a:gd name="T3" fmla="*/ 0 h 80"/>
                    <a:gd name="T4" fmla="*/ 23 w 23"/>
                    <a:gd name="T5" fmla="*/ 0 h 80"/>
                    <a:gd name="T6" fmla="*/ 23 w 23"/>
                    <a:gd name="T7" fmla="*/ 62 h 80"/>
                    <a:gd name="T8" fmla="*/ 0 w 23"/>
                    <a:gd name="T9" fmla="*/ 74 h 80"/>
                  </a:gdLst>
                  <a:ahLst/>
                  <a:cxnLst>
                    <a:cxn ang="0">
                      <a:pos x="T0" y="T1"/>
                    </a:cxn>
                    <a:cxn ang="0">
                      <a:pos x="T2" y="T3"/>
                    </a:cxn>
                    <a:cxn ang="0">
                      <a:pos x="T4" y="T5"/>
                    </a:cxn>
                    <a:cxn ang="0">
                      <a:pos x="T6" y="T7"/>
                    </a:cxn>
                    <a:cxn ang="0">
                      <a:pos x="T8" y="T9"/>
                    </a:cxn>
                  </a:cxnLst>
                  <a:rect l="0" t="0" r="r" b="b"/>
                  <a:pathLst>
                    <a:path w="23" h="80">
                      <a:moveTo>
                        <a:pt x="0" y="74"/>
                      </a:moveTo>
                      <a:cubicBezTo>
                        <a:pt x="0" y="48"/>
                        <a:pt x="0" y="25"/>
                        <a:pt x="0" y="0"/>
                      </a:cubicBezTo>
                      <a:cubicBezTo>
                        <a:pt x="7" y="0"/>
                        <a:pt x="14" y="0"/>
                        <a:pt x="23" y="0"/>
                      </a:cubicBezTo>
                      <a:cubicBezTo>
                        <a:pt x="23" y="22"/>
                        <a:pt x="23" y="42"/>
                        <a:pt x="23" y="62"/>
                      </a:cubicBezTo>
                      <a:cubicBezTo>
                        <a:pt x="23" y="80"/>
                        <a:pt x="10" y="72"/>
                        <a:pt x="0" y="74"/>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15" name="Freeform 91"/>
                <p:cNvSpPr>
                  <a:spLocks/>
                </p:cNvSpPr>
                <p:nvPr/>
              </p:nvSpPr>
              <p:spPr bwMode="auto">
                <a:xfrm>
                  <a:off x="928688" y="1030288"/>
                  <a:ext cx="114300" cy="34925"/>
                </a:xfrm>
                <a:custGeom>
                  <a:avLst/>
                  <a:gdLst>
                    <a:gd name="T0" fmla="*/ 6 w 76"/>
                    <a:gd name="T1" fmla="*/ 0 h 24"/>
                    <a:gd name="T2" fmla="*/ 76 w 76"/>
                    <a:gd name="T3" fmla="*/ 0 h 24"/>
                    <a:gd name="T4" fmla="*/ 76 w 76"/>
                    <a:gd name="T5" fmla="*/ 23 h 24"/>
                    <a:gd name="T6" fmla="*/ 13 w 76"/>
                    <a:gd name="T7" fmla="*/ 22 h 24"/>
                    <a:gd name="T8" fmla="*/ 0 w 76"/>
                    <a:gd name="T9" fmla="*/ 6 h 24"/>
                    <a:gd name="T10" fmla="*/ 6 w 76"/>
                    <a:gd name="T11" fmla="*/ 0 h 24"/>
                  </a:gdLst>
                  <a:ahLst/>
                  <a:cxnLst>
                    <a:cxn ang="0">
                      <a:pos x="T0" y="T1"/>
                    </a:cxn>
                    <a:cxn ang="0">
                      <a:pos x="T2" y="T3"/>
                    </a:cxn>
                    <a:cxn ang="0">
                      <a:pos x="T4" y="T5"/>
                    </a:cxn>
                    <a:cxn ang="0">
                      <a:pos x="T6" y="T7"/>
                    </a:cxn>
                    <a:cxn ang="0">
                      <a:pos x="T8" y="T9"/>
                    </a:cxn>
                    <a:cxn ang="0">
                      <a:pos x="T10" y="T11"/>
                    </a:cxn>
                  </a:cxnLst>
                  <a:rect l="0" t="0" r="r" b="b"/>
                  <a:pathLst>
                    <a:path w="76" h="24">
                      <a:moveTo>
                        <a:pt x="6" y="0"/>
                      </a:moveTo>
                      <a:cubicBezTo>
                        <a:pt x="29" y="0"/>
                        <a:pt x="52" y="0"/>
                        <a:pt x="76" y="0"/>
                      </a:cubicBezTo>
                      <a:cubicBezTo>
                        <a:pt x="76" y="7"/>
                        <a:pt x="76" y="14"/>
                        <a:pt x="76" y="23"/>
                      </a:cubicBezTo>
                      <a:cubicBezTo>
                        <a:pt x="55" y="23"/>
                        <a:pt x="34" y="24"/>
                        <a:pt x="13" y="22"/>
                      </a:cubicBezTo>
                      <a:cubicBezTo>
                        <a:pt x="8" y="22"/>
                        <a:pt x="4" y="11"/>
                        <a:pt x="0" y="6"/>
                      </a:cubicBezTo>
                      <a:cubicBezTo>
                        <a:pt x="2" y="4"/>
                        <a:pt x="4" y="2"/>
                        <a:pt x="6"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16" name="Freeform 92"/>
                <p:cNvSpPr>
                  <a:spLocks/>
                </p:cNvSpPr>
                <p:nvPr/>
              </p:nvSpPr>
              <p:spPr bwMode="auto">
                <a:xfrm>
                  <a:off x="1792288" y="1030288"/>
                  <a:ext cx="117475" cy="36513"/>
                </a:xfrm>
                <a:custGeom>
                  <a:avLst/>
                  <a:gdLst>
                    <a:gd name="T0" fmla="*/ 73 w 78"/>
                    <a:gd name="T1" fmla="*/ 0 h 24"/>
                    <a:gd name="T2" fmla="*/ 56 w 78"/>
                    <a:gd name="T3" fmla="*/ 23 h 24"/>
                    <a:gd name="T4" fmla="*/ 1 w 78"/>
                    <a:gd name="T5" fmla="*/ 22 h 24"/>
                    <a:gd name="T6" fmla="*/ 0 w 78"/>
                    <a:gd name="T7" fmla="*/ 0 h 24"/>
                    <a:gd name="T8" fmla="*/ 73 w 78"/>
                    <a:gd name="T9" fmla="*/ 0 h 24"/>
                  </a:gdLst>
                  <a:ahLst/>
                  <a:cxnLst>
                    <a:cxn ang="0">
                      <a:pos x="T0" y="T1"/>
                    </a:cxn>
                    <a:cxn ang="0">
                      <a:pos x="T2" y="T3"/>
                    </a:cxn>
                    <a:cxn ang="0">
                      <a:pos x="T4" y="T5"/>
                    </a:cxn>
                    <a:cxn ang="0">
                      <a:pos x="T6" y="T7"/>
                    </a:cxn>
                    <a:cxn ang="0">
                      <a:pos x="T8" y="T9"/>
                    </a:cxn>
                  </a:cxnLst>
                  <a:rect l="0" t="0" r="r" b="b"/>
                  <a:pathLst>
                    <a:path w="78" h="24">
                      <a:moveTo>
                        <a:pt x="73" y="0"/>
                      </a:moveTo>
                      <a:cubicBezTo>
                        <a:pt x="78" y="17"/>
                        <a:pt x="73" y="24"/>
                        <a:pt x="56" y="23"/>
                      </a:cubicBezTo>
                      <a:cubicBezTo>
                        <a:pt x="39" y="21"/>
                        <a:pt x="21" y="22"/>
                        <a:pt x="1" y="22"/>
                      </a:cubicBezTo>
                      <a:cubicBezTo>
                        <a:pt x="1" y="14"/>
                        <a:pt x="0" y="8"/>
                        <a:pt x="0" y="0"/>
                      </a:cubicBezTo>
                      <a:cubicBezTo>
                        <a:pt x="25" y="0"/>
                        <a:pt x="48" y="0"/>
                        <a:pt x="73"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sp>
            <p:nvSpPr>
              <p:cNvPr id="142" name="Rectangle 141"/>
              <p:cNvSpPr/>
              <p:nvPr/>
            </p:nvSpPr>
            <p:spPr>
              <a:xfrm>
                <a:off x="4118867" y="4449900"/>
                <a:ext cx="543739" cy="276999"/>
              </a:xfrm>
              <a:prstGeom prst="rect">
                <a:avLst/>
              </a:prstGeom>
            </p:spPr>
            <p:txBody>
              <a:bodyPr wrap="none">
                <a:spAutoFit/>
              </a:bodyPr>
              <a:lstStyle/>
              <a:p>
                <a:r>
                  <a:rPr lang="en-IN" sz="1200" b="1" dirty="0">
                    <a:solidFill>
                      <a:prstClr val="white"/>
                    </a:solidFill>
                    <a:ea typeface="Calibri" panose="020F0502020204030204" pitchFamily="34" charset="0"/>
                    <a:cs typeface="Arial" panose="020B0604020202020204" pitchFamily="34" charset="0"/>
                  </a:rPr>
                  <a:t>1970</a:t>
                </a:r>
                <a:endParaRPr lang="en-IN" sz="1200" b="1" dirty="0">
                  <a:solidFill>
                    <a:prstClr val="white"/>
                  </a:solidFill>
                  <a:cs typeface="Arial" panose="020B0604020202020204" pitchFamily="34" charset="0"/>
                </a:endParaRPr>
              </a:p>
            </p:txBody>
          </p:sp>
          <p:sp>
            <p:nvSpPr>
              <p:cNvPr id="147" name="Rectangle 146"/>
              <p:cNvSpPr/>
              <p:nvPr/>
            </p:nvSpPr>
            <p:spPr>
              <a:xfrm>
                <a:off x="3882295" y="1751204"/>
                <a:ext cx="1056700" cy="276999"/>
              </a:xfrm>
              <a:prstGeom prst="rect">
                <a:avLst/>
              </a:prstGeom>
            </p:spPr>
            <p:txBody>
              <a:bodyPr wrap="none">
                <a:spAutoFit/>
              </a:bodyPr>
              <a:lstStyle/>
              <a:p>
                <a:r>
                  <a:rPr lang="en-IN" sz="1200" b="1" dirty="0">
                    <a:solidFill>
                      <a:prstClr val="white"/>
                    </a:solidFill>
                    <a:ea typeface="Calibri" panose="020F0502020204030204" pitchFamily="34" charset="0"/>
                    <a:cs typeface="Arial" panose="020B0604020202020204" pitchFamily="34" charset="0"/>
                  </a:rPr>
                  <a:t>Industry 3.0</a:t>
                </a:r>
                <a:endParaRPr lang="en-IN" sz="1200" b="1" dirty="0">
                  <a:solidFill>
                    <a:prstClr val="white"/>
                  </a:solidFill>
                  <a:cs typeface="Arial" panose="020B0604020202020204" pitchFamily="34" charset="0"/>
                </a:endParaRPr>
              </a:p>
            </p:txBody>
          </p:sp>
          <p:sp>
            <p:nvSpPr>
              <p:cNvPr id="153" name="Rectangle 152"/>
              <p:cNvSpPr/>
              <p:nvPr/>
            </p:nvSpPr>
            <p:spPr>
              <a:xfrm>
                <a:off x="3711850" y="2008361"/>
                <a:ext cx="1369895" cy="1291123"/>
              </a:xfrm>
              <a:prstGeom prst="rect">
                <a:avLst/>
              </a:prstGeom>
            </p:spPr>
            <p:txBody>
              <a:bodyPr wrap="square" lIns="36000" rIns="36000">
                <a:spAutoFit/>
              </a:bodyPr>
              <a:lstStyle/>
              <a:p>
                <a:pPr marL="108000" indent="-108000">
                  <a:lnSpc>
                    <a:spcPct val="90000"/>
                  </a:lnSpc>
                  <a:spcBef>
                    <a:spcPts val="600"/>
                  </a:spcBef>
                  <a:buFont typeface="Arial" pitchFamily="34" charset="0"/>
                  <a:buChar char="•"/>
                </a:pPr>
                <a:r>
                  <a:rPr lang="en-IN" sz="900" dirty="0">
                    <a:solidFill>
                      <a:schemeClr val="bg1"/>
                    </a:solidFill>
                    <a:latin typeface="Trebuchet MS" pitchFamily="34" charset="0"/>
                  </a:rPr>
                  <a:t>Electronics, IT and industrial robotics for advanced automation of production processes</a:t>
                </a:r>
              </a:p>
              <a:p>
                <a:pPr marL="108000" indent="-108000">
                  <a:lnSpc>
                    <a:spcPct val="90000"/>
                  </a:lnSpc>
                  <a:spcBef>
                    <a:spcPts val="600"/>
                  </a:spcBef>
                  <a:buFont typeface="Arial" pitchFamily="34" charset="0"/>
                  <a:buChar char="•"/>
                </a:pPr>
                <a:r>
                  <a:rPr lang="en-IN" sz="900" dirty="0">
                    <a:solidFill>
                      <a:schemeClr val="bg1"/>
                    </a:solidFill>
                    <a:latin typeface="Trebuchet MS" pitchFamily="34" charset="0"/>
                  </a:rPr>
                  <a:t>Electronics, IT and Internet constitute the beginning of information age</a:t>
                </a:r>
              </a:p>
            </p:txBody>
          </p:sp>
          <p:grpSp>
            <p:nvGrpSpPr>
              <p:cNvPr id="12" name="Group 175"/>
              <p:cNvGrpSpPr/>
              <p:nvPr/>
            </p:nvGrpSpPr>
            <p:grpSpPr>
              <a:xfrm>
                <a:off x="4142717" y="1319846"/>
                <a:ext cx="486315" cy="497429"/>
                <a:chOff x="-2971800" y="1446213"/>
                <a:chExt cx="2570163" cy="2628900"/>
              </a:xfrm>
              <a:solidFill>
                <a:srgbClr val="4C8A9A"/>
              </a:solidFill>
            </p:grpSpPr>
            <p:sp>
              <p:nvSpPr>
                <p:cNvPr id="171" name="Freeform 112"/>
                <p:cNvSpPr>
                  <a:spLocks noEditPoints="1"/>
                </p:cNvSpPr>
                <p:nvPr/>
              </p:nvSpPr>
              <p:spPr bwMode="auto">
                <a:xfrm>
                  <a:off x="-2971800" y="1446213"/>
                  <a:ext cx="2570163" cy="1406525"/>
                </a:xfrm>
                <a:custGeom>
                  <a:avLst/>
                  <a:gdLst>
                    <a:gd name="T0" fmla="*/ 849 w 897"/>
                    <a:gd name="T1" fmla="*/ 254 h 491"/>
                    <a:gd name="T2" fmla="*/ 691 w 897"/>
                    <a:gd name="T3" fmla="*/ 204 h 491"/>
                    <a:gd name="T4" fmla="*/ 683 w 897"/>
                    <a:gd name="T5" fmla="*/ 182 h 491"/>
                    <a:gd name="T6" fmla="*/ 641 w 897"/>
                    <a:gd name="T7" fmla="*/ 165 h 491"/>
                    <a:gd name="T8" fmla="*/ 515 w 897"/>
                    <a:gd name="T9" fmla="*/ 175 h 491"/>
                    <a:gd name="T10" fmla="*/ 458 w 897"/>
                    <a:gd name="T11" fmla="*/ 180 h 491"/>
                    <a:gd name="T12" fmla="*/ 251 w 897"/>
                    <a:gd name="T13" fmla="*/ 196 h 491"/>
                    <a:gd name="T14" fmla="*/ 235 w 897"/>
                    <a:gd name="T15" fmla="*/ 209 h 491"/>
                    <a:gd name="T16" fmla="*/ 239 w 897"/>
                    <a:gd name="T17" fmla="*/ 216 h 491"/>
                    <a:gd name="T18" fmla="*/ 266 w 897"/>
                    <a:gd name="T19" fmla="*/ 215 h 491"/>
                    <a:gd name="T20" fmla="*/ 330 w 897"/>
                    <a:gd name="T21" fmla="*/ 243 h 491"/>
                    <a:gd name="T22" fmla="*/ 357 w 897"/>
                    <a:gd name="T23" fmla="*/ 273 h 491"/>
                    <a:gd name="T24" fmla="*/ 477 w 897"/>
                    <a:gd name="T25" fmla="*/ 398 h 491"/>
                    <a:gd name="T26" fmla="*/ 544 w 897"/>
                    <a:gd name="T27" fmla="*/ 432 h 491"/>
                    <a:gd name="T28" fmla="*/ 603 w 897"/>
                    <a:gd name="T29" fmla="*/ 491 h 491"/>
                    <a:gd name="T30" fmla="*/ 247 w 897"/>
                    <a:gd name="T31" fmla="*/ 491 h 491"/>
                    <a:gd name="T32" fmla="*/ 283 w 897"/>
                    <a:gd name="T33" fmla="*/ 432 h 491"/>
                    <a:gd name="T34" fmla="*/ 202 w 897"/>
                    <a:gd name="T35" fmla="*/ 355 h 491"/>
                    <a:gd name="T36" fmla="*/ 134 w 897"/>
                    <a:gd name="T37" fmla="*/ 294 h 491"/>
                    <a:gd name="T38" fmla="*/ 49 w 897"/>
                    <a:gd name="T39" fmla="*/ 217 h 491"/>
                    <a:gd name="T40" fmla="*/ 11 w 897"/>
                    <a:gd name="T41" fmla="*/ 91 h 491"/>
                    <a:gd name="T42" fmla="*/ 91 w 897"/>
                    <a:gd name="T43" fmla="*/ 2 h 491"/>
                    <a:gd name="T44" fmla="*/ 103 w 897"/>
                    <a:gd name="T45" fmla="*/ 0 h 491"/>
                    <a:gd name="T46" fmla="*/ 244 w 897"/>
                    <a:gd name="T47" fmla="*/ 11 h 491"/>
                    <a:gd name="T48" fmla="*/ 347 w 897"/>
                    <a:gd name="T49" fmla="*/ 20 h 491"/>
                    <a:gd name="T50" fmla="*/ 502 w 897"/>
                    <a:gd name="T51" fmla="*/ 35 h 491"/>
                    <a:gd name="T52" fmla="*/ 601 w 897"/>
                    <a:gd name="T53" fmla="*/ 44 h 491"/>
                    <a:gd name="T54" fmla="*/ 630 w 897"/>
                    <a:gd name="T55" fmla="*/ 47 h 491"/>
                    <a:gd name="T56" fmla="*/ 677 w 897"/>
                    <a:gd name="T57" fmla="*/ 43 h 491"/>
                    <a:gd name="T58" fmla="*/ 731 w 897"/>
                    <a:gd name="T59" fmla="*/ 52 h 491"/>
                    <a:gd name="T60" fmla="*/ 755 w 897"/>
                    <a:gd name="T61" fmla="*/ 55 h 491"/>
                    <a:gd name="T62" fmla="*/ 888 w 897"/>
                    <a:gd name="T63" fmla="*/ 167 h 491"/>
                    <a:gd name="T64" fmla="*/ 831 w 897"/>
                    <a:gd name="T65" fmla="*/ 125 h 491"/>
                    <a:gd name="T66" fmla="*/ 782 w 897"/>
                    <a:gd name="T67" fmla="*/ 100 h 491"/>
                    <a:gd name="T68" fmla="*/ 757 w 897"/>
                    <a:gd name="T69" fmla="*/ 125 h 491"/>
                    <a:gd name="T70" fmla="*/ 745 w 897"/>
                    <a:gd name="T71" fmla="*/ 154 h 491"/>
                    <a:gd name="T72" fmla="*/ 772 w 897"/>
                    <a:gd name="T73" fmla="*/ 224 h 491"/>
                    <a:gd name="T74" fmla="*/ 839 w 897"/>
                    <a:gd name="T75" fmla="*/ 248 h 491"/>
                    <a:gd name="T76" fmla="*/ 849 w 897"/>
                    <a:gd name="T77" fmla="*/ 254 h 491"/>
                    <a:gd name="T78" fmla="*/ 31 w 897"/>
                    <a:gd name="T79" fmla="*/ 125 h 491"/>
                    <a:gd name="T80" fmla="*/ 42 w 897"/>
                    <a:gd name="T81" fmla="*/ 174 h 491"/>
                    <a:gd name="T82" fmla="*/ 191 w 897"/>
                    <a:gd name="T83" fmla="*/ 221 h 491"/>
                    <a:gd name="T84" fmla="*/ 228 w 897"/>
                    <a:gd name="T85" fmla="*/ 82 h 491"/>
                    <a:gd name="T86" fmla="*/ 140 w 897"/>
                    <a:gd name="T87" fmla="*/ 12 h 491"/>
                    <a:gd name="T88" fmla="*/ 31 w 897"/>
                    <a:gd name="T89" fmla="*/ 125 h 491"/>
                    <a:gd name="T90" fmla="*/ 749 w 897"/>
                    <a:gd name="T91" fmla="*/ 110 h 491"/>
                    <a:gd name="T92" fmla="*/ 714 w 897"/>
                    <a:gd name="T93" fmla="*/ 52 h 491"/>
                    <a:gd name="T94" fmla="*/ 642 w 897"/>
                    <a:gd name="T95" fmla="*/ 82 h 491"/>
                    <a:gd name="T96" fmla="*/ 666 w 897"/>
                    <a:gd name="T97" fmla="*/ 168 h 491"/>
                    <a:gd name="T98" fmla="*/ 690 w 897"/>
                    <a:gd name="T99" fmla="*/ 175 h 491"/>
                    <a:gd name="T100" fmla="*/ 749 w 897"/>
                    <a:gd name="T101" fmla="*/ 11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7" h="491">
                      <a:moveTo>
                        <a:pt x="849" y="254"/>
                      </a:moveTo>
                      <a:cubicBezTo>
                        <a:pt x="793" y="300"/>
                        <a:pt x="713" y="271"/>
                        <a:pt x="691" y="204"/>
                      </a:cubicBezTo>
                      <a:cubicBezTo>
                        <a:pt x="688" y="196"/>
                        <a:pt x="688" y="186"/>
                        <a:pt x="683" y="182"/>
                      </a:cubicBezTo>
                      <a:cubicBezTo>
                        <a:pt x="670" y="174"/>
                        <a:pt x="655" y="165"/>
                        <a:pt x="641" y="165"/>
                      </a:cubicBezTo>
                      <a:cubicBezTo>
                        <a:pt x="599" y="166"/>
                        <a:pt x="557" y="171"/>
                        <a:pt x="515" y="175"/>
                      </a:cubicBezTo>
                      <a:cubicBezTo>
                        <a:pt x="496" y="177"/>
                        <a:pt x="477" y="178"/>
                        <a:pt x="458" y="180"/>
                      </a:cubicBezTo>
                      <a:cubicBezTo>
                        <a:pt x="389" y="185"/>
                        <a:pt x="320" y="190"/>
                        <a:pt x="251" y="196"/>
                      </a:cubicBezTo>
                      <a:cubicBezTo>
                        <a:pt x="245" y="197"/>
                        <a:pt x="240" y="205"/>
                        <a:pt x="235" y="209"/>
                      </a:cubicBezTo>
                      <a:cubicBezTo>
                        <a:pt x="236" y="211"/>
                        <a:pt x="237" y="213"/>
                        <a:pt x="239" y="216"/>
                      </a:cubicBezTo>
                      <a:cubicBezTo>
                        <a:pt x="248" y="216"/>
                        <a:pt x="258" y="218"/>
                        <a:pt x="266" y="215"/>
                      </a:cubicBezTo>
                      <a:cubicBezTo>
                        <a:pt x="297" y="203"/>
                        <a:pt x="313" y="224"/>
                        <a:pt x="330" y="243"/>
                      </a:cubicBezTo>
                      <a:cubicBezTo>
                        <a:pt x="339" y="253"/>
                        <a:pt x="347" y="263"/>
                        <a:pt x="357" y="273"/>
                      </a:cubicBezTo>
                      <a:cubicBezTo>
                        <a:pt x="397" y="314"/>
                        <a:pt x="438" y="355"/>
                        <a:pt x="477" y="398"/>
                      </a:cubicBezTo>
                      <a:cubicBezTo>
                        <a:pt x="495" y="418"/>
                        <a:pt x="516" y="430"/>
                        <a:pt x="544" y="432"/>
                      </a:cubicBezTo>
                      <a:cubicBezTo>
                        <a:pt x="571" y="434"/>
                        <a:pt x="600" y="461"/>
                        <a:pt x="603" y="491"/>
                      </a:cubicBezTo>
                      <a:cubicBezTo>
                        <a:pt x="484" y="491"/>
                        <a:pt x="366" y="491"/>
                        <a:pt x="247" y="491"/>
                      </a:cubicBezTo>
                      <a:cubicBezTo>
                        <a:pt x="245" y="465"/>
                        <a:pt x="258" y="442"/>
                        <a:pt x="283" y="432"/>
                      </a:cubicBezTo>
                      <a:cubicBezTo>
                        <a:pt x="255" y="406"/>
                        <a:pt x="229" y="380"/>
                        <a:pt x="202" y="355"/>
                      </a:cubicBezTo>
                      <a:cubicBezTo>
                        <a:pt x="179" y="335"/>
                        <a:pt x="156" y="315"/>
                        <a:pt x="134" y="294"/>
                      </a:cubicBezTo>
                      <a:cubicBezTo>
                        <a:pt x="105" y="269"/>
                        <a:pt x="76" y="243"/>
                        <a:pt x="49" y="217"/>
                      </a:cubicBezTo>
                      <a:cubicBezTo>
                        <a:pt x="13" y="182"/>
                        <a:pt x="0" y="138"/>
                        <a:pt x="11" y="91"/>
                      </a:cubicBezTo>
                      <a:cubicBezTo>
                        <a:pt x="20" y="49"/>
                        <a:pt x="45" y="15"/>
                        <a:pt x="91" y="2"/>
                      </a:cubicBezTo>
                      <a:cubicBezTo>
                        <a:pt x="95" y="1"/>
                        <a:pt x="99" y="0"/>
                        <a:pt x="103" y="0"/>
                      </a:cubicBezTo>
                      <a:cubicBezTo>
                        <a:pt x="150" y="3"/>
                        <a:pt x="197" y="7"/>
                        <a:pt x="244" y="11"/>
                      </a:cubicBezTo>
                      <a:cubicBezTo>
                        <a:pt x="279" y="14"/>
                        <a:pt x="313" y="17"/>
                        <a:pt x="347" y="20"/>
                      </a:cubicBezTo>
                      <a:cubicBezTo>
                        <a:pt x="399" y="25"/>
                        <a:pt x="450" y="30"/>
                        <a:pt x="502" y="35"/>
                      </a:cubicBezTo>
                      <a:cubicBezTo>
                        <a:pt x="535" y="38"/>
                        <a:pt x="568" y="41"/>
                        <a:pt x="601" y="44"/>
                      </a:cubicBezTo>
                      <a:cubicBezTo>
                        <a:pt x="610" y="45"/>
                        <a:pt x="620" y="47"/>
                        <a:pt x="630" y="47"/>
                      </a:cubicBezTo>
                      <a:cubicBezTo>
                        <a:pt x="646" y="48"/>
                        <a:pt x="661" y="51"/>
                        <a:pt x="677" y="43"/>
                      </a:cubicBezTo>
                      <a:cubicBezTo>
                        <a:pt x="695" y="34"/>
                        <a:pt x="713" y="42"/>
                        <a:pt x="731" y="52"/>
                      </a:cubicBezTo>
                      <a:cubicBezTo>
                        <a:pt x="737" y="55"/>
                        <a:pt x="748" y="58"/>
                        <a:pt x="755" y="55"/>
                      </a:cubicBezTo>
                      <a:cubicBezTo>
                        <a:pt x="836" y="30"/>
                        <a:pt x="897" y="104"/>
                        <a:pt x="888" y="167"/>
                      </a:cubicBezTo>
                      <a:cubicBezTo>
                        <a:pt x="867" y="154"/>
                        <a:pt x="843" y="151"/>
                        <a:pt x="831" y="125"/>
                      </a:cubicBezTo>
                      <a:cubicBezTo>
                        <a:pt x="823" y="108"/>
                        <a:pt x="804" y="97"/>
                        <a:pt x="782" y="100"/>
                      </a:cubicBezTo>
                      <a:cubicBezTo>
                        <a:pt x="769" y="102"/>
                        <a:pt x="756" y="105"/>
                        <a:pt x="757" y="125"/>
                      </a:cubicBezTo>
                      <a:cubicBezTo>
                        <a:pt x="757" y="135"/>
                        <a:pt x="751" y="145"/>
                        <a:pt x="745" y="154"/>
                      </a:cubicBezTo>
                      <a:cubicBezTo>
                        <a:pt x="727" y="183"/>
                        <a:pt x="738" y="212"/>
                        <a:pt x="772" y="224"/>
                      </a:cubicBezTo>
                      <a:cubicBezTo>
                        <a:pt x="794" y="231"/>
                        <a:pt x="817" y="240"/>
                        <a:pt x="839" y="248"/>
                      </a:cubicBezTo>
                      <a:cubicBezTo>
                        <a:pt x="842" y="250"/>
                        <a:pt x="845" y="252"/>
                        <a:pt x="849" y="254"/>
                      </a:cubicBezTo>
                      <a:close/>
                      <a:moveTo>
                        <a:pt x="31" y="125"/>
                      </a:moveTo>
                      <a:cubicBezTo>
                        <a:pt x="34" y="141"/>
                        <a:pt x="36" y="158"/>
                        <a:pt x="42" y="174"/>
                      </a:cubicBezTo>
                      <a:cubicBezTo>
                        <a:pt x="64" y="233"/>
                        <a:pt x="138" y="261"/>
                        <a:pt x="191" y="221"/>
                      </a:cubicBezTo>
                      <a:cubicBezTo>
                        <a:pt x="230" y="192"/>
                        <a:pt x="248" y="135"/>
                        <a:pt x="228" y="82"/>
                      </a:cubicBezTo>
                      <a:cubicBezTo>
                        <a:pt x="213" y="41"/>
                        <a:pt x="178" y="14"/>
                        <a:pt x="140" y="12"/>
                      </a:cubicBezTo>
                      <a:cubicBezTo>
                        <a:pt x="84" y="8"/>
                        <a:pt x="30" y="61"/>
                        <a:pt x="31" y="125"/>
                      </a:cubicBezTo>
                      <a:close/>
                      <a:moveTo>
                        <a:pt x="749" y="110"/>
                      </a:moveTo>
                      <a:cubicBezTo>
                        <a:pt x="749" y="81"/>
                        <a:pt x="737" y="60"/>
                        <a:pt x="714" y="52"/>
                      </a:cubicBezTo>
                      <a:cubicBezTo>
                        <a:pt x="685" y="41"/>
                        <a:pt x="655" y="54"/>
                        <a:pt x="642" y="82"/>
                      </a:cubicBezTo>
                      <a:cubicBezTo>
                        <a:pt x="628" y="112"/>
                        <a:pt x="639" y="153"/>
                        <a:pt x="666" y="168"/>
                      </a:cubicBezTo>
                      <a:cubicBezTo>
                        <a:pt x="673" y="172"/>
                        <a:pt x="681" y="175"/>
                        <a:pt x="690" y="175"/>
                      </a:cubicBezTo>
                      <a:cubicBezTo>
                        <a:pt x="725" y="178"/>
                        <a:pt x="749" y="151"/>
                        <a:pt x="749" y="110"/>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72" name="Freeform 113"/>
                <p:cNvSpPr>
                  <a:spLocks/>
                </p:cNvSpPr>
                <p:nvPr/>
              </p:nvSpPr>
              <p:spPr bwMode="auto">
                <a:xfrm>
                  <a:off x="-2646363" y="3348038"/>
                  <a:ext cx="1808163" cy="727075"/>
                </a:xfrm>
                <a:custGeom>
                  <a:avLst/>
                  <a:gdLst>
                    <a:gd name="T0" fmla="*/ 315 w 631"/>
                    <a:gd name="T1" fmla="*/ 253 h 254"/>
                    <a:gd name="T2" fmla="*/ 56 w 631"/>
                    <a:gd name="T3" fmla="*/ 253 h 254"/>
                    <a:gd name="T4" fmla="*/ 11 w 631"/>
                    <a:gd name="T5" fmla="*/ 193 h 254"/>
                    <a:gd name="T6" fmla="*/ 55 w 631"/>
                    <a:gd name="T7" fmla="*/ 37 h 254"/>
                    <a:gd name="T8" fmla="*/ 104 w 631"/>
                    <a:gd name="T9" fmla="*/ 0 h 254"/>
                    <a:gd name="T10" fmla="*/ 526 w 631"/>
                    <a:gd name="T11" fmla="*/ 0 h 254"/>
                    <a:gd name="T12" fmla="*/ 572 w 631"/>
                    <a:gd name="T13" fmla="*/ 33 h 254"/>
                    <a:gd name="T14" fmla="*/ 622 w 631"/>
                    <a:gd name="T15" fmla="*/ 198 h 254"/>
                    <a:gd name="T16" fmla="*/ 579 w 631"/>
                    <a:gd name="T17" fmla="*/ 254 h 254"/>
                    <a:gd name="T18" fmla="*/ 315 w 631"/>
                    <a:gd name="T19" fmla="*/ 25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254">
                      <a:moveTo>
                        <a:pt x="315" y="253"/>
                      </a:moveTo>
                      <a:cubicBezTo>
                        <a:pt x="229" y="253"/>
                        <a:pt x="142" y="253"/>
                        <a:pt x="56" y="253"/>
                      </a:cubicBezTo>
                      <a:cubicBezTo>
                        <a:pt x="16" y="253"/>
                        <a:pt x="0" y="231"/>
                        <a:pt x="11" y="193"/>
                      </a:cubicBezTo>
                      <a:cubicBezTo>
                        <a:pt x="26" y="141"/>
                        <a:pt x="41" y="89"/>
                        <a:pt x="55" y="37"/>
                      </a:cubicBezTo>
                      <a:cubicBezTo>
                        <a:pt x="63" y="11"/>
                        <a:pt x="78" y="0"/>
                        <a:pt x="104" y="0"/>
                      </a:cubicBezTo>
                      <a:cubicBezTo>
                        <a:pt x="245" y="0"/>
                        <a:pt x="385" y="0"/>
                        <a:pt x="526" y="0"/>
                      </a:cubicBezTo>
                      <a:cubicBezTo>
                        <a:pt x="554" y="0"/>
                        <a:pt x="564" y="7"/>
                        <a:pt x="572" y="33"/>
                      </a:cubicBezTo>
                      <a:cubicBezTo>
                        <a:pt x="589" y="88"/>
                        <a:pt x="606" y="143"/>
                        <a:pt x="622" y="198"/>
                      </a:cubicBezTo>
                      <a:cubicBezTo>
                        <a:pt x="631" y="227"/>
                        <a:pt x="612" y="254"/>
                        <a:pt x="579" y="254"/>
                      </a:cubicBezTo>
                      <a:cubicBezTo>
                        <a:pt x="491" y="252"/>
                        <a:pt x="403" y="253"/>
                        <a:pt x="315" y="253"/>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73" name="Freeform 114"/>
                <p:cNvSpPr>
                  <a:spLocks/>
                </p:cNvSpPr>
                <p:nvPr/>
              </p:nvSpPr>
              <p:spPr bwMode="auto">
                <a:xfrm>
                  <a:off x="-2338388" y="2960688"/>
                  <a:ext cx="1190625" cy="315913"/>
                </a:xfrm>
                <a:custGeom>
                  <a:avLst/>
                  <a:gdLst>
                    <a:gd name="T0" fmla="*/ 0 w 416"/>
                    <a:gd name="T1" fmla="*/ 110 h 110"/>
                    <a:gd name="T2" fmla="*/ 22 w 416"/>
                    <a:gd name="T3" fmla="*/ 0 h 110"/>
                    <a:gd name="T4" fmla="*/ 387 w 416"/>
                    <a:gd name="T5" fmla="*/ 0 h 110"/>
                    <a:gd name="T6" fmla="*/ 416 w 416"/>
                    <a:gd name="T7" fmla="*/ 110 h 110"/>
                    <a:gd name="T8" fmla="*/ 0 w 416"/>
                    <a:gd name="T9" fmla="*/ 110 h 110"/>
                  </a:gdLst>
                  <a:ahLst/>
                  <a:cxnLst>
                    <a:cxn ang="0">
                      <a:pos x="T0" y="T1"/>
                    </a:cxn>
                    <a:cxn ang="0">
                      <a:pos x="T2" y="T3"/>
                    </a:cxn>
                    <a:cxn ang="0">
                      <a:pos x="T4" y="T5"/>
                    </a:cxn>
                    <a:cxn ang="0">
                      <a:pos x="T6" y="T7"/>
                    </a:cxn>
                    <a:cxn ang="0">
                      <a:pos x="T8" y="T9"/>
                    </a:cxn>
                  </a:cxnLst>
                  <a:rect l="0" t="0" r="r" b="b"/>
                  <a:pathLst>
                    <a:path w="416" h="110">
                      <a:moveTo>
                        <a:pt x="0" y="110"/>
                      </a:moveTo>
                      <a:cubicBezTo>
                        <a:pt x="7" y="73"/>
                        <a:pt x="14" y="37"/>
                        <a:pt x="22" y="0"/>
                      </a:cubicBezTo>
                      <a:cubicBezTo>
                        <a:pt x="143" y="0"/>
                        <a:pt x="264" y="0"/>
                        <a:pt x="387" y="0"/>
                      </a:cubicBezTo>
                      <a:cubicBezTo>
                        <a:pt x="396" y="36"/>
                        <a:pt x="406" y="72"/>
                        <a:pt x="416" y="110"/>
                      </a:cubicBezTo>
                      <a:cubicBezTo>
                        <a:pt x="277" y="110"/>
                        <a:pt x="139" y="110"/>
                        <a:pt x="0" y="110"/>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74" name="Freeform 115"/>
                <p:cNvSpPr>
                  <a:spLocks/>
                </p:cNvSpPr>
                <p:nvPr/>
              </p:nvSpPr>
              <p:spPr bwMode="auto">
                <a:xfrm>
                  <a:off x="-2806700" y="1574801"/>
                  <a:ext cx="436563" cy="466725"/>
                </a:xfrm>
                <a:custGeom>
                  <a:avLst/>
                  <a:gdLst>
                    <a:gd name="T0" fmla="*/ 78 w 152"/>
                    <a:gd name="T1" fmla="*/ 0 h 163"/>
                    <a:gd name="T2" fmla="*/ 150 w 152"/>
                    <a:gd name="T3" fmla="*/ 83 h 163"/>
                    <a:gd name="T4" fmla="*/ 77 w 152"/>
                    <a:gd name="T5" fmla="*/ 162 h 163"/>
                    <a:gd name="T6" fmla="*/ 3 w 152"/>
                    <a:gd name="T7" fmla="*/ 76 h 163"/>
                    <a:gd name="T8" fmla="*/ 78 w 152"/>
                    <a:gd name="T9" fmla="*/ 0 h 163"/>
                  </a:gdLst>
                  <a:ahLst/>
                  <a:cxnLst>
                    <a:cxn ang="0">
                      <a:pos x="T0" y="T1"/>
                    </a:cxn>
                    <a:cxn ang="0">
                      <a:pos x="T2" y="T3"/>
                    </a:cxn>
                    <a:cxn ang="0">
                      <a:pos x="T4" y="T5"/>
                    </a:cxn>
                    <a:cxn ang="0">
                      <a:pos x="T6" y="T7"/>
                    </a:cxn>
                    <a:cxn ang="0">
                      <a:pos x="T8" y="T9"/>
                    </a:cxn>
                  </a:cxnLst>
                  <a:rect l="0" t="0" r="r" b="b"/>
                  <a:pathLst>
                    <a:path w="152" h="163">
                      <a:moveTo>
                        <a:pt x="78" y="0"/>
                      </a:moveTo>
                      <a:cubicBezTo>
                        <a:pt x="125" y="4"/>
                        <a:pt x="152" y="40"/>
                        <a:pt x="150" y="83"/>
                      </a:cubicBezTo>
                      <a:cubicBezTo>
                        <a:pt x="148" y="131"/>
                        <a:pt x="122" y="161"/>
                        <a:pt x="77" y="162"/>
                      </a:cubicBezTo>
                      <a:cubicBezTo>
                        <a:pt x="35" y="163"/>
                        <a:pt x="0" y="127"/>
                        <a:pt x="3" y="76"/>
                      </a:cubicBezTo>
                      <a:cubicBezTo>
                        <a:pt x="6" y="33"/>
                        <a:pt x="31" y="3"/>
                        <a:pt x="78" y="0"/>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75" name="Freeform 116"/>
                <p:cNvSpPr>
                  <a:spLocks/>
                </p:cNvSpPr>
                <p:nvPr/>
              </p:nvSpPr>
              <p:spPr bwMode="auto">
                <a:xfrm>
                  <a:off x="-1095375" y="1652588"/>
                  <a:ext cx="214313" cy="217488"/>
                </a:xfrm>
                <a:custGeom>
                  <a:avLst/>
                  <a:gdLst>
                    <a:gd name="T0" fmla="*/ 40 w 75"/>
                    <a:gd name="T1" fmla="*/ 4 h 76"/>
                    <a:gd name="T2" fmla="*/ 74 w 75"/>
                    <a:gd name="T3" fmla="*/ 39 h 76"/>
                    <a:gd name="T4" fmla="*/ 38 w 75"/>
                    <a:gd name="T5" fmla="*/ 76 h 76"/>
                    <a:gd name="T6" fmla="*/ 3 w 75"/>
                    <a:gd name="T7" fmla="*/ 39 h 76"/>
                    <a:gd name="T8" fmla="*/ 40 w 75"/>
                    <a:gd name="T9" fmla="*/ 4 h 76"/>
                  </a:gdLst>
                  <a:ahLst/>
                  <a:cxnLst>
                    <a:cxn ang="0">
                      <a:pos x="T0" y="T1"/>
                    </a:cxn>
                    <a:cxn ang="0">
                      <a:pos x="T2" y="T3"/>
                    </a:cxn>
                    <a:cxn ang="0">
                      <a:pos x="T4" y="T5"/>
                    </a:cxn>
                    <a:cxn ang="0">
                      <a:pos x="T6" y="T7"/>
                    </a:cxn>
                    <a:cxn ang="0">
                      <a:pos x="T8" y="T9"/>
                    </a:cxn>
                  </a:cxnLst>
                  <a:rect l="0" t="0" r="r" b="b"/>
                  <a:pathLst>
                    <a:path w="75" h="76">
                      <a:moveTo>
                        <a:pt x="40" y="4"/>
                      </a:moveTo>
                      <a:cubicBezTo>
                        <a:pt x="58" y="4"/>
                        <a:pt x="75" y="22"/>
                        <a:pt x="74" y="39"/>
                      </a:cubicBezTo>
                      <a:cubicBezTo>
                        <a:pt x="74" y="60"/>
                        <a:pt x="57" y="76"/>
                        <a:pt x="38" y="76"/>
                      </a:cubicBezTo>
                      <a:cubicBezTo>
                        <a:pt x="19" y="76"/>
                        <a:pt x="0" y="57"/>
                        <a:pt x="3" y="39"/>
                      </a:cubicBezTo>
                      <a:cubicBezTo>
                        <a:pt x="7" y="19"/>
                        <a:pt x="17" y="0"/>
                        <a:pt x="40" y="4"/>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grpSp>
        <p:grpSp>
          <p:nvGrpSpPr>
            <p:cNvPr id="13" name="Group 209"/>
            <p:cNvGrpSpPr/>
            <p:nvPr/>
          </p:nvGrpSpPr>
          <p:grpSpPr>
            <a:xfrm>
              <a:off x="5686099" y="536129"/>
              <a:ext cx="1406225" cy="3936770"/>
              <a:chOff x="5090967" y="790129"/>
              <a:chExt cx="1406225" cy="3936770"/>
            </a:xfrm>
          </p:grpSpPr>
          <p:sp>
            <p:nvSpPr>
              <p:cNvPr id="74" name="Rectangle 57"/>
              <p:cNvSpPr>
                <a:spLocks noChangeArrowheads="1"/>
              </p:cNvSpPr>
              <p:nvPr/>
            </p:nvSpPr>
            <p:spPr bwMode="auto">
              <a:xfrm>
                <a:off x="5090967" y="1571756"/>
                <a:ext cx="1406225" cy="2114083"/>
              </a:xfrm>
              <a:prstGeom prst="rect">
                <a:avLst/>
              </a:prstGeom>
              <a:solidFill>
                <a:srgbClr val="FDD5B4"/>
              </a:solidFill>
              <a:ln>
                <a:noFill/>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nvGrpSpPr>
              <p:cNvPr id="14" name="Group 86"/>
              <p:cNvGrpSpPr/>
              <p:nvPr/>
            </p:nvGrpSpPr>
            <p:grpSpPr>
              <a:xfrm>
                <a:off x="5352684" y="3228849"/>
                <a:ext cx="870584" cy="1238074"/>
                <a:chOff x="5648325" y="3051176"/>
                <a:chExt cx="1019175" cy="1449388"/>
              </a:xfrm>
            </p:grpSpPr>
            <p:sp>
              <p:nvSpPr>
                <p:cNvPr id="68" name="Line 51"/>
                <p:cNvSpPr>
                  <a:spLocks noChangeShapeType="1"/>
                </p:cNvSpPr>
                <p:nvPr/>
              </p:nvSpPr>
              <p:spPr bwMode="auto">
                <a:xfrm>
                  <a:off x="6148388" y="4070351"/>
                  <a:ext cx="0" cy="430213"/>
                </a:xfrm>
                <a:prstGeom prst="line">
                  <a:avLst/>
                </a:prstGeom>
                <a:noFill/>
                <a:ln w="36513" cap="flat">
                  <a:solidFill>
                    <a:schemeClr val="tx1">
                      <a:lumMod val="50000"/>
                      <a:lumOff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82" name="Oval 65"/>
                <p:cNvSpPr>
                  <a:spLocks noChangeArrowheads="1"/>
                </p:cNvSpPr>
                <p:nvPr/>
              </p:nvSpPr>
              <p:spPr bwMode="auto">
                <a:xfrm>
                  <a:off x="5648325" y="3051176"/>
                  <a:ext cx="1019175" cy="10191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83" name="Oval 66"/>
                <p:cNvSpPr>
                  <a:spLocks noChangeArrowheads="1"/>
                </p:cNvSpPr>
                <p:nvPr/>
              </p:nvSpPr>
              <p:spPr bwMode="auto">
                <a:xfrm>
                  <a:off x="5648325" y="3051176"/>
                  <a:ext cx="1019175" cy="1019175"/>
                </a:xfrm>
                <a:prstGeom prst="ellipse">
                  <a:avLst/>
                </a:prstGeom>
                <a:noFill/>
                <a:ln w="36513" cap="flat">
                  <a:solidFill>
                    <a:srgbClr val="FDD5B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grpSp>
            <p:nvGrpSpPr>
              <p:cNvPr id="15" name="Group 128"/>
              <p:cNvGrpSpPr/>
              <p:nvPr/>
            </p:nvGrpSpPr>
            <p:grpSpPr>
              <a:xfrm rot="5400000">
                <a:off x="5622422" y="3418023"/>
                <a:ext cx="331105" cy="536619"/>
                <a:chOff x="6102350" y="2536825"/>
                <a:chExt cx="184150" cy="298450"/>
              </a:xfrm>
              <a:solidFill>
                <a:srgbClr val="2E535A"/>
              </a:solidFill>
            </p:grpSpPr>
            <p:sp>
              <p:nvSpPr>
                <p:cNvPr id="130" name="Freeform 197"/>
                <p:cNvSpPr>
                  <a:spLocks/>
                </p:cNvSpPr>
                <p:nvPr/>
              </p:nvSpPr>
              <p:spPr bwMode="auto">
                <a:xfrm>
                  <a:off x="6102350" y="2536825"/>
                  <a:ext cx="82550" cy="298450"/>
                </a:xfrm>
                <a:custGeom>
                  <a:avLst/>
                  <a:gdLst>
                    <a:gd name="T0" fmla="*/ 2147483646 w 26"/>
                    <a:gd name="T1" fmla="*/ 2147483646 h 94"/>
                    <a:gd name="T2" fmla="*/ 2147483646 w 26"/>
                    <a:gd name="T3" fmla="*/ 2147483646 h 94"/>
                    <a:gd name="T4" fmla="*/ 2147483646 w 26"/>
                    <a:gd name="T5" fmla="*/ 2147483646 h 94"/>
                    <a:gd name="T6" fmla="*/ 2147483646 w 26"/>
                    <a:gd name="T7" fmla="*/ 2147483646 h 94"/>
                    <a:gd name="T8" fmla="*/ 2147483646 w 26"/>
                    <a:gd name="T9" fmla="*/ 2147483646 h 94"/>
                    <a:gd name="T10" fmla="*/ 2147483646 w 26"/>
                    <a:gd name="T11" fmla="*/ 2147483646 h 94"/>
                    <a:gd name="T12" fmla="*/ 2147483646 w 26"/>
                    <a:gd name="T13" fmla="*/ 2147483646 h 94"/>
                    <a:gd name="T14" fmla="*/ 0 w 26"/>
                    <a:gd name="T15" fmla="*/ 2147483646 h 94"/>
                    <a:gd name="T16" fmla="*/ 2147483646 w 26"/>
                    <a:gd name="T17" fmla="*/ 2147483646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94">
                      <a:moveTo>
                        <a:pt x="18" y="3"/>
                      </a:moveTo>
                      <a:cubicBezTo>
                        <a:pt x="23" y="0"/>
                        <a:pt x="25" y="4"/>
                        <a:pt x="25" y="5"/>
                      </a:cubicBezTo>
                      <a:cubicBezTo>
                        <a:pt x="26" y="8"/>
                        <a:pt x="22" y="11"/>
                        <a:pt x="21" y="13"/>
                      </a:cubicBezTo>
                      <a:cubicBezTo>
                        <a:pt x="14" y="22"/>
                        <a:pt x="8" y="34"/>
                        <a:pt x="9" y="52"/>
                      </a:cubicBezTo>
                      <a:cubicBezTo>
                        <a:pt x="10" y="63"/>
                        <a:pt x="15" y="73"/>
                        <a:pt x="21" y="81"/>
                      </a:cubicBezTo>
                      <a:cubicBezTo>
                        <a:pt x="23" y="83"/>
                        <a:pt x="26" y="86"/>
                        <a:pt x="25" y="89"/>
                      </a:cubicBezTo>
                      <a:cubicBezTo>
                        <a:pt x="23" y="94"/>
                        <a:pt x="17" y="89"/>
                        <a:pt x="14" y="86"/>
                      </a:cubicBezTo>
                      <a:cubicBezTo>
                        <a:pt x="6" y="77"/>
                        <a:pt x="0" y="63"/>
                        <a:pt x="0" y="47"/>
                      </a:cubicBezTo>
                      <a:cubicBezTo>
                        <a:pt x="0" y="25"/>
                        <a:pt x="8" y="15"/>
                        <a:pt x="18" y="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131" name="Freeform 199"/>
                <p:cNvSpPr>
                  <a:spLocks/>
                </p:cNvSpPr>
                <p:nvPr/>
              </p:nvSpPr>
              <p:spPr bwMode="auto">
                <a:xfrm>
                  <a:off x="6153150" y="2587625"/>
                  <a:ext cx="76200" cy="196850"/>
                </a:xfrm>
                <a:custGeom>
                  <a:avLst/>
                  <a:gdLst>
                    <a:gd name="T0" fmla="*/ 2147483646 w 24"/>
                    <a:gd name="T1" fmla="*/ 2147483646 h 62"/>
                    <a:gd name="T2" fmla="*/ 2147483646 w 24"/>
                    <a:gd name="T3" fmla="*/ 2147483646 h 62"/>
                    <a:gd name="T4" fmla="*/ 2147483646 w 24"/>
                    <a:gd name="T5" fmla="*/ 2147483646 h 62"/>
                    <a:gd name="T6" fmla="*/ 2147483646 w 24"/>
                    <a:gd name="T7" fmla="*/ 2147483646 h 62"/>
                    <a:gd name="T8" fmla="*/ 2147483646 w 24"/>
                    <a:gd name="T9" fmla="*/ 2147483646 h 62"/>
                    <a:gd name="T10" fmla="*/ 2147483646 w 24"/>
                    <a:gd name="T11" fmla="*/ 2147483646 h 62"/>
                    <a:gd name="T12" fmla="*/ 2147483646 w 24"/>
                    <a:gd name="T13" fmla="*/ 2147483646 h 62"/>
                    <a:gd name="T14" fmla="*/ 2147483646 w 24"/>
                    <a:gd name="T15" fmla="*/ 2147483646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62">
                      <a:moveTo>
                        <a:pt x="23" y="58"/>
                      </a:moveTo>
                      <a:cubicBezTo>
                        <a:pt x="22" y="58"/>
                        <a:pt x="22" y="58"/>
                        <a:pt x="22" y="59"/>
                      </a:cubicBezTo>
                      <a:cubicBezTo>
                        <a:pt x="16" y="62"/>
                        <a:pt x="12" y="55"/>
                        <a:pt x="9" y="51"/>
                      </a:cubicBezTo>
                      <a:cubicBezTo>
                        <a:pt x="0" y="35"/>
                        <a:pt x="4" y="11"/>
                        <a:pt x="16" y="2"/>
                      </a:cubicBezTo>
                      <a:cubicBezTo>
                        <a:pt x="19" y="0"/>
                        <a:pt x="23" y="2"/>
                        <a:pt x="23" y="5"/>
                      </a:cubicBezTo>
                      <a:cubicBezTo>
                        <a:pt x="24" y="8"/>
                        <a:pt x="20" y="10"/>
                        <a:pt x="18" y="14"/>
                      </a:cubicBezTo>
                      <a:cubicBezTo>
                        <a:pt x="12" y="22"/>
                        <a:pt x="12" y="37"/>
                        <a:pt x="17" y="46"/>
                      </a:cubicBezTo>
                      <a:cubicBezTo>
                        <a:pt x="19" y="50"/>
                        <a:pt x="23" y="51"/>
                        <a:pt x="23" y="58"/>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132" name="Freeform 200"/>
                <p:cNvSpPr>
                  <a:spLocks/>
                </p:cNvSpPr>
                <p:nvPr/>
              </p:nvSpPr>
              <p:spPr bwMode="auto">
                <a:xfrm>
                  <a:off x="6219825" y="2641600"/>
                  <a:ext cx="66675" cy="92075"/>
                </a:xfrm>
                <a:custGeom>
                  <a:avLst/>
                  <a:gdLst>
                    <a:gd name="T0" fmla="*/ 2147483646 w 21"/>
                    <a:gd name="T1" fmla="*/ 0 h 29"/>
                    <a:gd name="T2" fmla="*/ 2147483646 w 21"/>
                    <a:gd name="T3" fmla="*/ 2147483646 h 29"/>
                    <a:gd name="T4" fmla="*/ 2147483646 w 21"/>
                    <a:gd name="T5" fmla="*/ 2147483646 h 29"/>
                    <a:gd name="T6" fmla="*/ 2147483646 w 21"/>
                    <a:gd name="T7" fmla="*/ 2147483646 h 29"/>
                    <a:gd name="T8" fmla="*/ 2147483646 w 21"/>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9">
                      <a:moveTo>
                        <a:pt x="10" y="0"/>
                      </a:moveTo>
                      <a:cubicBezTo>
                        <a:pt x="12" y="0"/>
                        <a:pt x="16" y="1"/>
                        <a:pt x="16" y="4"/>
                      </a:cubicBezTo>
                      <a:cubicBezTo>
                        <a:pt x="16" y="8"/>
                        <a:pt x="12" y="9"/>
                        <a:pt x="12" y="14"/>
                      </a:cubicBezTo>
                      <a:cubicBezTo>
                        <a:pt x="12" y="18"/>
                        <a:pt x="21" y="29"/>
                        <a:pt x="11" y="28"/>
                      </a:cubicBezTo>
                      <a:cubicBezTo>
                        <a:pt x="2" y="27"/>
                        <a:pt x="0" y="3"/>
                        <a:pt x="10"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grpSp>
          <p:sp>
            <p:nvSpPr>
              <p:cNvPr id="143" name="Rectangle 142"/>
              <p:cNvSpPr/>
              <p:nvPr/>
            </p:nvSpPr>
            <p:spPr>
              <a:xfrm>
                <a:off x="5504500" y="4449900"/>
                <a:ext cx="633507" cy="276999"/>
              </a:xfrm>
              <a:prstGeom prst="rect">
                <a:avLst/>
              </a:prstGeom>
            </p:spPr>
            <p:txBody>
              <a:bodyPr wrap="none">
                <a:spAutoFit/>
              </a:bodyPr>
              <a:lstStyle/>
              <a:p>
                <a:r>
                  <a:rPr lang="en-IN" sz="1200" b="1" dirty="0">
                    <a:solidFill>
                      <a:prstClr val="white"/>
                    </a:solidFill>
                    <a:ea typeface="Calibri" panose="020F0502020204030204" pitchFamily="34" charset="0"/>
                    <a:cs typeface="Arial" panose="020B0604020202020204" pitchFamily="34" charset="0"/>
                  </a:rPr>
                  <a:t>2015+</a:t>
                </a:r>
                <a:endParaRPr lang="en-IN" sz="1200" b="1" dirty="0">
                  <a:solidFill>
                    <a:prstClr val="white"/>
                  </a:solidFill>
                  <a:cs typeface="Arial" panose="020B0604020202020204" pitchFamily="34" charset="0"/>
                </a:endParaRPr>
              </a:p>
            </p:txBody>
          </p:sp>
          <p:sp>
            <p:nvSpPr>
              <p:cNvPr id="149" name="Rectangle 148"/>
              <p:cNvSpPr/>
              <p:nvPr/>
            </p:nvSpPr>
            <p:spPr>
              <a:xfrm>
                <a:off x="5271785" y="1583134"/>
                <a:ext cx="1056700" cy="276999"/>
              </a:xfrm>
              <a:prstGeom prst="rect">
                <a:avLst/>
              </a:prstGeom>
            </p:spPr>
            <p:txBody>
              <a:bodyPr wrap="none">
                <a:spAutoFit/>
              </a:bodyPr>
              <a:lstStyle/>
              <a:p>
                <a:r>
                  <a:rPr lang="en-IN" sz="1200" b="1" dirty="0">
                    <a:solidFill>
                      <a:schemeClr val="bg1"/>
                    </a:solidFill>
                    <a:ea typeface="Calibri" panose="020F0502020204030204" pitchFamily="34" charset="0"/>
                    <a:cs typeface="Arial" panose="020B0604020202020204" pitchFamily="34" charset="0"/>
                  </a:rPr>
                  <a:t>Industry 4.0</a:t>
                </a:r>
                <a:endParaRPr lang="en-IN" sz="1200" b="1" dirty="0">
                  <a:solidFill>
                    <a:schemeClr val="bg1"/>
                  </a:solidFill>
                  <a:cs typeface="Arial" panose="020B0604020202020204" pitchFamily="34" charset="0"/>
                </a:endParaRPr>
              </a:p>
            </p:txBody>
          </p:sp>
          <p:sp>
            <p:nvSpPr>
              <p:cNvPr id="154" name="Rectangle 153"/>
              <p:cNvSpPr/>
              <p:nvPr/>
            </p:nvSpPr>
            <p:spPr>
              <a:xfrm>
                <a:off x="5126481" y="1969932"/>
                <a:ext cx="1369895" cy="1320361"/>
              </a:xfrm>
              <a:prstGeom prst="rect">
                <a:avLst/>
              </a:prstGeom>
            </p:spPr>
            <p:txBody>
              <a:bodyPr wrap="square" lIns="36000" rIns="36000">
                <a:spAutoFit/>
              </a:bodyPr>
              <a:lstStyle/>
              <a:p>
                <a:pPr marL="108000" indent="-108000">
                  <a:lnSpc>
                    <a:spcPct val="90000"/>
                  </a:lnSpc>
                  <a:spcBef>
                    <a:spcPts val="600"/>
                  </a:spcBef>
                  <a:buFont typeface="Arial" pitchFamily="34" charset="0"/>
                  <a:buChar char="•"/>
                </a:pPr>
                <a:r>
                  <a:rPr lang="en-IN" sz="900" dirty="0">
                    <a:solidFill>
                      <a:schemeClr val="bg1"/>
                    </a:solidFill>
                    <a:latin typeface="Trebuchet MS" pitchFamily="34" charset="0"/>
                  </a:rPr>
                  <a:t>Digital Supply Chain</a:t>
                </a:r>
              </a:p>
              <a:p>
                <a:pPr marL="108000" indent="-108000">
                  <a:lnSpc>
                    <a:spcPct val="90000"/>
                  </a:lnSpc>
                  <a:spcBef>
                    <a:spcPts val="600"/>
                  </a:spcBef>
                  <a:buFont typeface="Arial" pitchFamily="34" charset="0"/>
                  <a:buChar char="•"/>
                </a:pPr>
                <a:r>
                  <a:rPr lang="en-IN" sz="900" dirty="0">
                    <a:solidFill>
                      <a:schemeClr val="bg1"/>
                    </a:solidFill>
                    <a:latin typeface="Trebuchet MS" pitchFamily="34" charset="0"/>
                  </a:rPr>
                  <a:t>Smart Manufacturing</a:t>
                </a:r>
              </a:p>
              <a:p>
                <a:pPr marL="108000" indent="-108000">
                  <a:lnSpc>
                    <a:spcPct val="90000"/>
                  </a:lnSpc>
                  <a:spcBef>
                    <a:spcPts val="600"/>
                  </a:spcBef>
                  <a:buFont typeface="Arial" pitchFamily="34" charset="0"/>
                  <a:buChar char="•"/>
                </a:pPr>
                <a:r>
                  <a:rPr lang="en-IN" sz="900" dirty="0">
                    <a:solidFill>
                      <a:schemeClr val="bg1"/>
                    </a:solidFill>
                    <a:latin typeface="Trebuchet MS" pitchFamily="34" charset="0"/>
                  </a:rPr>
                  <a:t>Digital products, services and business models</a:t>
                </a:r>
              </a:p>
              <a:p>
                <a:pPr marL="108000" indent="-108000">
                  <a:lnSpc>
                    <a:spcPct val="90000"/>
                  </a:lnSpc>
                  <a:spcBef>
                    <a:spcPts val="600"/>
                  </a:spcBef>
                  <a:buFont typeface="Arial" pitchFamily="34" charset="0"/>
                  <a:buChar char="•"/>
                </a:pPr>
                <a:r>
                  <a:rPr lang="en-IN" sz="900" dirty="0">
                    <a:solidFill>
                      <a:schemeClr val="bg1"/>
                    </a:solidFill>
                    <a:latin typeface="Trebuchet MS" pitchFamily="34" charset="0"/>
                  </a:rPr>
                  <a:t>Data Analytics and action as a core competency</a:t>
                </a:r>
              </a:p>
            </p:txBody>
          </p:sp>
          <p:grpSp>
            <p:nvGrpSpPr>
              <p:cNvPr id="16" name="Group 189"/>
              <p:cNvGrpSpPr/>
              <p:nvPr/>
            </p:nvGrpSpPr>
            <p:grpSpPr>
              <a:xfrm>
                <a:off x="5438148" y="790129"/>
                <a:ext cx="683384" cy="797569"/>
                <a:chOff x="-2994026" y="1298576"/>
                <a:chExt cx="1881189" cy="2195513"/>
              </a:xfrm>
              <a:solidFill>
                <a:srgbClr val="5BD4FF"/>
              </a:solidFill>
            </p:grpSpPr>
            <p:sp>
              <p:nvSpPr>
                <p:cNvPr id="180" name="Freeform 120"/>
                <p:cNvSpPr>
                  <a:spLocks noEditPoints="1"/>
                </p:cNvSpPr>
                <p:nvPr/>
              </p:nvSpPr>
              <p:spPr bwMode="auto">
                <a:xfrm>
                  <a:off x="-2395538" y="2012952"/>
                  <a:ext cx="700089" cy="781051"/>
                </a:xfrm>
                <a:custGeom>
                  <a:avLst/>
                  <a:gdLst>
                    <a:gd name="T0" fmla="*/ 499 w 499"/>
                    <a:gd name="T1" fmla="*/ 308 h 556"/>
                    <a:gd name="T2" fmla="*/ 460 w 499"/>
                    <a:gd name="T3" fmla="*/ 335 h 556"/>
                    <a:gd name="T4" fmla="*/ 457 w 499"/>
                    <a:gd name="T5" fmla="*/ 375 h 556"/>
                    <a:gd name="T6" fmla="*/ 451 w 499"/>
                    <a:gd name="T7" fmla="*/ 440 h 556"/>
                    <a:gd name="T8" fmla="*/ 410 w 499"/>
                    <a:gd name="T9" fmla="*/ 485 h 556"/>
                    <a:gd name="T10" fmla="*/ 377 w 499"/>
                    <a:gd name="T11" fmla="*/ 485 h 556"/>
                    <a:gd name="T12" fmla="*/ 332 w 499"/>
                    <a:gd name="T13" fmla="*/ 532 h 556"/>
                    <a:gd name="T14" fmla="*/ 335 w 499"/>
                    <a:gd name="T15" fmla="*/ 556 h 556"/>
                    <a:gd name="T16" fmla="*/ 93 w 499"/>
                    <a:gd name="T17" fmla="*/ 556 h 556"/>
                    <a:gd name="T18" fmla="*/ 100 w 499"/>
                    <a:gd name="T19" fmla="*/ 477 h 556"/>
                    <a:gd name="T20" fmla="*/ 50 w 499"/>
                    <a:gd name="T21" fmla="*/ 332 h 556"/>
                    <a:gd name="T22" fmla="*/ 1 w 499"/>
                    <a:gd name="T23" fmla="*/ 215 h 556"/>
                    <a:gd name="T24" fmla="*/ 53 w 499"/>
                    <a:gd name="T25" fmla="*/ 70 h 556"/>
                    <a:gd name="T26" fmla="*/ 212 w 499"/>
                    <a:gd name="T27" fmla="*/ 0 h 556"/>
                    <a:gd name="T28" fmla="*/ 357 w 499"/>
                    <a:gd name="T29" fmla="*/ 25 h 556"/>
                    <a:gd name="T30" fmla="*/ 449 w 499"/>
                    <a:gd name="T31" fmla="*/ 206 h 556"/>
                    <a:gd name="T32" fmla="*/ 480 w 499"/>
                    <a:gd name="T33" fmla="*/ 283 h 556"/>
                    <a:gd name="T34" fmla="*/ 499 w 499"/>
                    <a:gd name="T35" fmla="*/ 308 h 556"/>
                    <a:gd name="T36" fmla="*/ 80 w 499"/>
                    <a:gd name="T37" fmla="*/ 125 h 556"/>
                    <a:gd name="T38" fmla="*/ 105 w 499"/>
                    <a:gd name="T39" fmla="*/ 142 h 556"/>
                    <a:gd name="T40" fmla="*/ 119 w 499"/>
                    <a:gd name="T41" fmla="*/ 131 h 556"/>
                    <a:gd name="T42" fmla="*/ 361 w 499"/>
                    <a:gd name="T43" fmla="*/ 131 h 556"/>
                    <a:gd name="T44" fmla="*/ 391 w 499"/>
                    <a:gd name="T45" fmla="*/ 139 h 556"/>
                    <a:gd name="T46" fmla="*/ 383 w 499"/>
                    <a:gd name="T47" fmla="*/ 106 h 556"/>
                    <a:gd name="T48" fmla="*/ 377 w 499"/>
                    <a:gd name="T49" fmla="*/ 100 h 556"/>
                    <a:gd name="T50" fmla="*/ 109 w 499"/>
                    <a:gd name="T51" fmla="*/ 95 h 556"/>
                    <a:gd name="T52" fmla="*/ 80 w 499"/>
                    <a:gd name="T53" fmla="*/ 125 h 556"/>
                    <a:gd name="T54" fmla="*/ 237 w 499"/>
                    <a:gd name="T55" fmla="*/ 117 h 556"/>
                    <a:gd name="T56" fmla="*/ 223 w 499"/>
                    <a:gd name="T57" fmla="*/ 117 h 556"/>
                    <a:gd name="T58" fmla="*/ 129 w 499"/>
                    <a:gd name="T59" fmla="*/ 159 h 556"/>
                    <a:gd name="T60" fmla="*/ 126 w 499"/>
                    <a:gd name="T61" fmla="*/ 187 h 556"/>
                    <a:gd name="T62" fmla="*/ 151 w 499"/>
                    <a:gd name="T63" fmla="*/ 184 h 556"/>
                    <a:gd name="T64" fmla="*/ 325 w 499"/>
                    <a:gd name="T65" fmla="*/ 183 h 556"/>
                    <a:gd name="T66" fmla="*/ 352 w 499"/>
                    <a:gd name="T67" fmla="*/ 186 h 556"/>
                    <a:gd name="T68" fmla="*/ 348 w 499"/>
                    <a:gd name="T69" fmla="*/ 159 h 556"/>
                    <a:gd name="T70" fmla="*/ 237 w 499"/>
                    <a:gd name="T71" fmla="*/ 117 h 556"/>
                    <a:gd name="T72" fmla="*/ 315 w 499"/>
                    <a:gd name="T73" fmla="*/ 210 h 556"/>
                    <a:gd name="T74" fmla="*/ 299 w 499"/>
                    <a:gd name="T75" fmla="*/ 191 h 556"/>
                    <a:gd name="T76" fmla="*/ 174 w 499"/>
                    <a:gd name="T77" fmla="*/ 196 h 556"/>
                    <a:gd name="T78" fmla="*/ 168 w 499"/>
                    <a:gd name="T79" fmla="*/ 222 h 556"/>
                    <a:gd name="T80" fmla="*/ 193 w 499"/>
                    <a:gd name="T81" fmla="*/ 222 h 556"/>
                    <a:gd name="T82" fmla="*/ 286 w 499"/>
                    <a:gd name="T83" fmla="*/ 224 h 556"/>
                    <a:gd name="T84" fmla="*/ 306 w 499"/>
                    <a:gd name="T85" fmla="*/ 227 h 556"/>
                    <a:gd name="T86" fmla="*/ 315 w 499"/>
                    <a:gd name="T87" fmla="*/ 21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9" h="556">
                      <a:moveTo>
                        <a:pt x="499" y="308"/>
                      </a:moveTo>
                      <a:cubicBezTo>
                        <a:pt x="484" y="318"/>
                        <a:pt x="473" y="326"/>
                        <a:pt x="460" y="335"/>
                      </a:cubicBezTo>
                      <a:cubicBezTo>
                        <a:pt x="467" y="349"/>
                        <a:pt x="475" y="363"/>
                        <a:pt x="457" y="375"/>
                      </a:cubicBezTo>
                      <a:cubicBezTo>
                        <a:pt x="470" y="397"/>
                        <a:pt x="437" y="413"/>
                        <a:pt x="451" y="440"/>
                      </a:cubicBezTo>
                      <a:cubicBezTo>
                        <a:pt x="462" y="462"/>
                        <a:pt x="440" y="483"/>
                        <a:pt x="410" y="485"/>
                      </a:cubicBezTo>
                      <a:cubicBezTo>
                        <a:pt x="399" y="485"/>
                        <a:pt x="388" y="484"/>
                        <a:pt x="377" y="485"/>
                      </a:cubicBezTo>
                      <a:cubicBezTo>
                        <a:pt x="344" y="487"/>
                        <a:pt x="332" y="500"/>
                        <a:pt x="332" y="532"/>
                      </a:cubicBezTo>
                      <a:cubicBezTo>
                        <a:pt x="333" y="539"/>
                        <a:pt x="334" y="547"/>
                        <a:pt x="335" y="556"/>
                      </a:cubicBezTo>
                      <a:cubicBezTo>
                        <a:pt x="254" y="556"/>
                        <a:pt x="173" y="556"/>
                        <a:pt x="93" y="556"/>
                      </a:cubicBezTo>
                      <a:cubicBezTo>
                        <a:pt x="95" y="530"/>
                        <a:pt x="97" y="504"/>
                        <a:pt x="100" y="477"/>
                      </a:cubicBezTo>
                      <a:cubicBezTo>
                        <a:pt x="106" y="421"/>
                        <a:pt x="85" y="375"/>
                        <a:pt x="50" y="332"/>
                      </a:cubicBezTo>
                      <a:cubicBezTo>
                        <a:pt x="22" y="298"/>
                        <a:pt x="2" y="258"/>
                        <a:pt x="1" y="215"/>
                      </a:cubicBezTo>
                      <a:cubicBezTo>
                        <a:pt x="0" y="161"/>
                        <a:pt x="16" y="111"/>
                        <a:pt x="53" y="70"/>
                      </a:cubicBezTo>
                      <a:cubicBezTo>
                        <a:pt x="96" y="22"/>
                        <a:pt x="149" y="1"/>
                        <a:pt x="212" y="0"/>
                      </a:cubicBezTo>
                      <a:cubicBezTo>
                        <a:pt x="262" y="0"/>
                        <a:pt x="311" y="3"/>
                        <a:pt x="357" y="25"/>
                      </a:cubicBezTo>
                      <a:cubicBezTo>
                        <a:pt x="423" y="57"/>
                        <a:pt x="466" y="132"/>
                        <a:pt x="449" y="206"/>
                      </a:cubicBezTo>
                      <a:cubicBezTo>
                        <a:pt x="441" y="238"/>
                        <a:pt x="462" y="260"/>
                        <a:pt x="480" y="283"/>
                      </a:cubicBezTo>
                      <a:cubicBezTo>
                        <a:pt x="487" y="291"/>
                        <a:pt x="493" y="299"/>
                        <a:pt x="499" y="308"/>
                      </a:cubicBezTo>
                      <a:close/>
                      <a:moveTo>
                        <a:pt x="80" y="125"/>
                      </a:moveTo>
                      <a:cubicBezTo>
                        <a:pt x="85" y="143"/>
                        <a:pt x="93" y="148"/>
                        <a:pt x="105" y="142"/>
                      </a:cubicBezTo>
                      <a:cubicBezTo>
                        <a:pt x="110" y="139"/>
                        <a:pt x="115" y="135"/>
                        <a:pt x="119" y="131"/>
                      </a:cubicBezTo>
                      <a:cubicBezTo>
                        <a:pt x="188" y="71"/>
                        <a:pt x="290" y="71"/>
                        <a:pt x="361" y="131"/>
                      </a:cubicBezTo>
                      <a:cubicBezTo>
                        <a:pt x="370" y="139"/>
                        <a:pt x="378" y="154"/>
                        <a:pt x="391" y="139"/>
                      </a:cubicBezTo>
                      <a:cubicBezTo>
                        <a:pt x="404" y="125"/>
                        <a:pt x="393" y="115"/>
                        <a:pt x="383" y="106"/>
                      </a:cubicBezTo>
                      <a:cubicBezTo>
                        <a:pt x="381" y="104"/>
                        <a:pt x="379" y="102"/>
                        <a:pt x="377" y="100"/>
                      </a:cubicBezTo>
                      <a:cubicBezTo>
                        <a:pt x="293" y="37"/>
                        <a:pt x="194" y="36"/>
                        <a:pt x="109" y="95"/>
                      </a:cubicBezTo>
                      <a:cubicBezTo>
                        <a:pt x="98" y="103"/>
                        <a:pt x="90" y="115"/>
                        <a:pt x="80" y="125"/>
                      </a:cubicBezTo>
                      <a:close/>
                      <a:moveTo>
                        <a:pt x="237" y="117"/>
                      </a:moveTo>
                      <a:cubicBezTo>
                        <a:pt x="234" y="117"/>
                        <a:pt x="229" y="117"/>
                        <a:pt x="223" y="117"/>
                      </a:cubicBezTo>
                      <a:cubicBezTo>
                        <a:pt x="186" y="118"/>
                        <a:pt x="156" y="136"/>
                        <a:pt x="129" y="159"/>
                      </a:cubicBezTo>
                      <a:cubicBezTo>
                        <a:pt x="120" y="167"/>
                        <a:pt x="117" y="178"/>
                        <a:pt x="126" y="187"/>
                      </a:cubicBezTo>
                      <a:cubicBezTo>
                        <a:pt x="135" y="196"/>
                        <a:pt x="142" y="192"/>
                        <a:pt x="151" y="184"/>
                      </a:cubicBezTo>
                      <a:cubicBezTo>
                        <a:pt x="201" y="141"/>
                        <a:pt x="272" y="135"/>
                        <a:pt x="325" y="183"/>
                      </a:cubicBezTo>
                      <a:cubicBezTo>
                        <a:pt x="333" y="191"/>
                        <a:pt x="343" y="196"/>
                        <a:pt x="352" y="186"/>
                      </a:cubicBezTo>
                      <a:cubicBezTo>
                        <a:pt x="361" y="177"/>
                        <a:pt x="357" y="167"/>
                        <a:pt x="348" y="159"/>
                      </a:cubicBezTo>
                      <a:cubicBezTo>
                        <a:pt x="318" y="130"/>
                        <a:pt x="281" y="115"/>
                        <a:pt x="237" y="117"/>
                      </a:cubicBezTo>
                      <a:close/>
                      <a:moveTo>
                        <a:pt x="315" y="210"/>
                      </a:moveTo>
                      <a:cubicBezTo>
                        <a:pt x="310" y="203"/>
                        <a:pt x="306" y="196"/>
                        <a:pt x="299" y="191"/>
                      </a:cubicBezTo>
                      <a:cubicBezTo>
                        <a:pt x="261" y="164"/>
                        <a:pt x="211" y="163"/>
                        <a:pt x="174" y="196"/>
                      </a:cubicBezTo>
                      <a:cubicBezTo>
                        <a:pt x="165" y="204"/>
                        <a:pt x="160" y="212"/>
                        <a:pt x="168" y="222"/>
                      </a:cubicBezTo>
                      <a:cubicBezTo>
                        <a:pt x="176" y="233"/>
                        <a:pt x="184" y="229"/>
                        <a:pt x="193" y="222"/>
                      </a:cubicBezTo>
                      <a:cubicBezTo>
                        <a:pt x="229" y="197"/>
                        <a:pt x="250" y="199"/>
                        <a:pt x="286" y="224"/>
                      </a:cubicBezTo>
                      <a:cubicBezTo>
                        <a:pt x="291" y="228"/>
                        <a:pt x="300" y="228"/>
                        <a:pt x="306" y="227"/>
                      </a:cubicBezTo>
                      <a:cubicBezTo>
                        <a:pt x="310" y="226"/>
                        <a:pt x="311" y="218"/>
                        <a:pt x="315" y="210"/>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81" name="Freeform 121"/>
                <p:cNvSpPr>
                  <a:spLocks noEditPoints="1"/>
                </p:cNvSpPr>
                <p:nvPr/>
              </p:nvSpPr>
              <p:spPr bwMode="auto">
                <a:xfrm>
                  <a:off x="-2479675" y="1298576"/>
                  <a:ext cx="836613" cy="520700"/>
                </a:xfrm>
                <a:custGeom>
                  <a:avLst/>
                  <a:gdLst>
                    <a:gd name="T0" fmla="*/ 314 w 595"/>
                    <a:gd name="T1" fmla="*/ 369 h 370"/>
                    <a:gd name="T2" fmla="*/ 154 w 595"/>
                    <a:gd name="T3" fmla="*/ 369 h 370"/>
                    <a:gd name="T4" fmla="*/ 4 w 595"/>
                    <a:gd name="T5" fmla="*/ 217 h 370"/>
                    <a:gd name="T6" fmla="*/ 109 w 595"/>
                    <a:gd name="T7" fmla="*/ 85 h 370"/>
                    <a:gd name="T8" fmla="*/ 138 w 595"/>
                    <a:gd name="T9" fmla="*/ 61 h 370"/>
                    <a:gd name="T10" fmla="*/ 207 w 595"/>
                    <a:gd name="T11" fmla="*/ 5 h 370"/>
                    <a:gd name="T12" fmla="*/ 304 w 595"/>
                    <a:gd name="T13" fmla="*/ 42 h 370"/>
                    <a:gd name="T14" fmla="*/ 324 w 595"/>
                    <a:gd name="T15" fmla="*/ 49 h 370"/>
                    <a:gd name="T16" fmla="*/ 471 w 595"/>
                    <a:gd name="T17" fmla="*/ 125 h 370"/>
                    <a:gd name="T18" fmla="*/ 491 w 595"/>
                    <a:gd name="T19" fmla="*/ 141 h 370"/>
                    <a:gd name="T20" fmla="*/ 592 w 595"/>
                    <a:gd name="T21" fmla="*/ 247 h 370"/>
                    <a:gd name="T22" fmla="*/ 470 w 595"/>
                    <a:gd name="T23" fmla="*/ 369 h 370"/>
                    <a:gd name="T24" fmla="*/ 314 w 595"/>
                    <a:gd name="T25" fmla="*/ 369 h 370"/>
                    <a:gd name="T26" fmla="*/ 143 w 595"/>
                    <a:gd name="T27" fmla="*/ 202 h 370"/>
                    <a:gd name="T28" fmla="*/ 165 w 595"/>
                    <a:gd name="T29" fmla="*/ 221 h 370"/>
                    <a:gd name="T30" fmla="*/ 181 w 595"/>
                    <a:gd name="T31" fmla="*/ 209 h 370"/>
                    <a:gd name="T32" fmla="*/ 304 w 595"/>
                    <a:gd name="T33" fmla="*/ 166 h 370"/>
                    <a:gd name="T34" fmla="*/ 428 w 595"/>
                    <a:gd name="T35" fmla="*/ 219 h 370"/>
                    <a:gd name="T36" fmla="*/ 447 w 595"/>
                    <a:gd name="T37" fmla="*/ 222 h 370"/>
                    <a:gd name="T38" fmla="*/ 454 w 595"/>
                    <a:gd name="T39" fmla="*/ 201 h 370"/>
                    <a:gd name="T40" fmla="*/ 447 w 595"/>
                    <a:gd name="T41" fmla="*/ 191 h 370"/>
                    <a:gd name="T42" fmla="*/ 164 w 595"/>
                    <a:gd name="T43" fmla="*/ 179 h 370"/>
                    <a:gd name="T44" fmla="*/ 143 w 595"/>
                    <a:gd name="T45" fmla="*/ 202 h 370"/>
                    <a:gd name="T46" fmla="*/ 299 w 595"/>
                    <a:gd name="T47" fmla="*/ 195 h 370"/>
                    <a:gd name="T48" fmla="*/ 255 w 595"/>
                    <a:gd name="T49" fmla="*/ 202 h 370"/>
                    <a:gd name="T50" fmla="*/ 187 w 595"/>
                    <a:gd name="T51" fmla="*/ 240 h 370"/>
                    <a:gd name="T52" fmla="*/ 186 w 595"/>
                    <a:gd name="T53" fmla="*/ 267 h 370"/>
                    <a:gd name="T54" fmla="*/ 210 w 595"/>
                    <a:gd name="T55" fmla="*/ 265 h 370"/>
                    <a:gd name="T56" fmla="*/ 384 w 595"/>
                    <a:gd name="T57" fmla="*/ 264 h 370"/>
                    <a:gd name="T58" fmla="*/ 411 w 595"/>
                    <a:gd name="T59" fmla="*/ 265 h 370"/>
                    <a:gd name="T60" fmla="*/ 407 w 595"/>
                    <a:gd name="T61" fmla="*/ 240 h 370"/>
                    <a:gd name="T62" fmla="*/ 299 w 595"/>
                    <a:gd name="T63" fmla="*/ 195 h 370"/>
                    <a:gd name="T64" fmla="*/ 298 w 595"/>
                    <a:gd name="T65" fmla="*/ 244 h 370"/>
                    <a:gd name="T66" fmla="*/ 229 w 595"/>
                    <a:gd name="T67" fmla="*/ 279 h 370"/>
                    <a:gd name="T68" fmla="*/ 228 w 595"/>
                    <a:gd name="T69" fmla="*/ 302 h 370"/>
                    <a:gd name="T70" fmla="*/ 250 w 595"/>
                    <a:gd name="T71" fmla="*/ 304 h 370"/>
                    <a:gd name="T72" fmla="*/ 260 w 595"/>
                    <a:gd name="T73" fmla="*/ 298 h 370"/>
                    <a:gd name="T74" fmla="*/ 341 w 595"/>
                    <a:gd name="T75" fmla="*/ 301 h 370"/>
                    <a:gd name="T76" fmla="*/ 368 w 595"/>
                    <a:gd name="T77" fmla="*/ 304 h 370"/>
                    <a:gd name="T78" fmla="*/ 362 w 595"/>
                    <a:gd name="T79" fmla="*/ 275 h 370"/>
                    <a:gd name="T80" fmla="*/ 298 w 595"/>
                    <a:gd name="T81" fmla="*/ 24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5" h="370">
                      <a:moveTo>
                        <a:pt x="314" y="369"/>
                      </a:moveTo>
                      <a:cubicBezTo>
                        <a:pt x="261" y="369"/>
                        <a:pt x="207" y="369"/>
                        <a:pt x="154" y="369"/>
                      </a:cubicBezTo>
                      <a:cubicBezTo>
                        <a:pt x="66" y="368"/>
                        <a:pt x="0" y="303"/>
                        <a:pt x="4" y="217"/>
                      </a:cubicBezTo>
                      <a:cubicBezTo>
                        <a:pt x="6" y="154"/>
                        <a:pt x="45" y="102"/>
                        <a:pt x="109" y="85"/>
                      </a:cubicBezTo>
                      <a:cubicBezTo>
                        <a:pt x="123" y="81"/>
                        <a:pt x="132" y="77"/>
                        <a:pt x="138" y="61"/>
                      </a:cubicBezTo>
                      <a:cubicBezTo>
                        <a:pt x="149" y="30"/>
                        <a:pt x="174" y="10"/>
                        <a:pt x="207" y="5"/>
                      </a:cubicBezTo>
                      <a:cubicBezTo>
                        <a:pt x="245" y="0"/>
                        <a:pt x="279" y="9"/>
                        <a:pt x="304" y="42"/>
                      </a:cubicBezTo>
                      <a:cubicBezTo>
                        <a:pt x="309" y="50"/>
                        <a:pt x="314" y="52"/>
                        <a:pt x="324" y="49"/>
                      </a:cubicBezTo>
                      <a:cubicBezTo>
                        <a:pt x="389" y="30"/>
                        <a:pt x="450" y="61"/>
                        <a:pt x="471" y="125"/>
                      </a:cubicBezTo>
                      <a:cubicBezTo>
                        <a:pt x="474" y="136"/>
                        <a:pt x="478" y="140"/>
                        <a:pt x="491" y="141"/>
                      </a:cubicBezTo>
                      <a:cubicBezTo>
                        <a:pt x="549" y="145"/>
                        <a:pt x="591" y="203"/>
                        <a:pt x="592" y="247"/>
                      </a:cubicBezTo>
                      <a:cubicBezTo>
                        <a:pt x="595" y="326"/>
                        <a:pt x="532" y="370"/>
                        <a:pt x="470" y="369"/>
                      </a:cubicBezTo>
                      <a:cubicBezTo>
                        <a:pt x="418" y="368"/>
                        <a:pt x="366" y="369"/>
                        <a:pt x="314" y="369"/>
                      </a:cubicBezTo>
                      <a:close/>
                      <a:moveTo>
                        <a:pt x="143" y="202"/>
                      </a:moveTo>
                      <a:cubicBezTo>
                        <a:pt x="143" y="223"/>
                        <a:pt x="152" y="228"/>
                        <a:pt x="165" y="221"/>
                      </a:cubicBezTo>
                      <a:cubicBezTo>
                        <a:pt x="171" y="218"/>
                        <a:pt x="176" y="213"/>
                        <a:pt x="181" y="209"/>
                      </a:cubicBezTo>
                      <a:cubicBezTo>
                        <a:pt x="216" y="178"/>
                        <a:pt x="259" y="164"/>
                        <a:pt x="304" y="166"/>
                      </a:cubicBezTo>
                      <a:cubicBezTo>
                        <a:pt x="351" y="167"/>
                        <a:pt x="394" y="185"/>
                        <a:pt x="428" y="219"/>
                      </a:cubicBezTo>
                      <a:cubicBezTo>
                        <a:pt x="432" y="223"/>
                        <a:pt x="443" y="224"/>
                        <a:pt x="447" y="222"/>
                      </a:cubicBezTo>
                      <a:cubicBezTo>
                        <a:pt x="452" y="217"/>
                        <a:pt x="454" y="208"/>
                        <a:pt x="454" y="201"/>
                      </a:cubicBezTo>
                      <a:cubicBezTo>
                        <a:pt x="455" y="198"/>
                        <a:pt x="450" y="194"/>
                        <a:pt x="447" y="191"/>
                      </a:cubicBezTo>
                      <a:cubicBezTo>
                        <a:pt x="371" y="117"/>
                        <a:pt x="245" y="112"/>
                        <a:pt x="164" y="179"/>
                      </a:cubicBezTo>
                      <a:cubicBezTo>
                        <a:pt x="155" y="186"/>
                        <a:pt x="148" y="196"/>
                        <a:pt x="143" y="202"/>
                      </a:cubicBezTo>
                      <a:close/>
                      <a:moveTo>
                        <a:pt x="299" y="195"/>
                      </a:moveTo>
                      <a:cubicBezTo>
                        <a:pt x="284" y="197"/>
                        <a:pt x="268" y="196"/>
                        <a:pt x="255" y="202"/>
                      </a:cubicBezTo>
                      <a:cubicBezTo>
                        <a:pt x="231" y="212"/>
                        <a:pt x="209" y="226"/>
                        <a:pt x="187" y="240"/>
                      </a:cubicBezTo>
                      <a:cubicBezTo>
                        <a:pt x="178" y="246"/>
                        <a:pt x="176" y="259"/>
                        <a:pt x="186" y="267"/>
                      </a:cubicBezTo>
                      <a:cubicBezTo>
                        <a:pt x="194" y="275"/>
                        <a:pt x="201" y="272"/>
                        <a:pt x="210" y="265"/>
                      </a:cubicBezTo>
                      <a:cubicBezTo>
                        <a:pt x="259" y="221"/>
                        <a:pt x="332" y="214"/>
                        <a:pt x="384" y="264"/>
                      </a:cubicBezTo>
                      <a:cubicBezTo>
                        <a:pt x="393" y="272"/>
                        <a:pt x="404" y="276"/>
                        <a:pt x="411" y="265"/>
                      </a:cubicBezTo>
                      <a:cubicBezTo>
                        <a:pt x="414" y="260"/>
                        <a:pt x="412" y="245"/>
                        <a:pt x="407" y="240"/>
                      </a:cubicBezTo>
                      <a:cubicBezTo>
                        <a:pt x="378" y="210"/>
                        <a:pt x="342" y="194"/>
                        <a:pt x="299" y="195"/>
                      </a:cubicBezTo>
                      <a:close/>
                      <a:moveTo>
                        <a:pt x="298" y="244"/>
                      </a:moveTo>
                      <a:cubicBezTo>
                        <a:pt x="274" y="255"/>
                        <a:pt x="251" y="266"/>
                        <a:pt x="229" y="279"/>
                      </a:cubicBezTo>
                      <a:cubicBezTo>
                        <a:pt x="225" y="281"/>
                        <a:pt x="226" y="296"/>
                        <a:pt x="228" y="302"/>
                      </a:cubicBezTo>
                      <a:cubicBezTo>
                        <a:pt x="230" y="305"/>
                        <a:pt x="242" y="304"/>
                        <a:pt x="250" y="304"/>
                      </a:cubicBezTo>
                      <a:cubicBezTo>
                        <a:pt x="253" y="304"/>
                        <a:pt x="256" y="300"/>
                        <a:pt x="260" y="298"/>
                      </a:cubicBezTo>
                      <a:cubicBezTo>
                        <a:pt x="287" y="279"/>
                        <a:pt x="316" y="280"/>
                        <a:pt x="341" y="301"/>
                      </a:cubicBezTo>
                      <a:cubicBezTo>
                        <a:pt x="350" y="309"/>
                        <a:pt x="360" y="314"/>
                        <a:pt x="368" y="304"/>
                      </a:cubicBezTo>
                      <a:cubicBezTo>
                        <a:pt x="375" y="294"/>
                        <a:pt x="374" y="281"/>
                        <a:pt x="362" y="275"/>
                      </a:cubicBezTo>
                      <a:cubicBezTo>
                        <a:pt x="343" y="264"/>
                        <a:pt x="322" y="255"/>
                        <a:pt x="298" y="244"/>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82" name="Freeform 122"/>
                <p:cNvSpPr>
                  <a:spLocks noEditPoints="1"/>
                </p:cNvSpPr>
                <p:nvPr/>
              </p:nvSpPr>
              <p:spPr bwMode="auto">
                <a:xfrm>
                  <a:off x="-2884488" y="2940051"/>
                  <a:ext cx="771525" cy="554038"/>
                </a:xfrm>
                <a:custGeom>
                  <a:avLst/>
                  <a:gdLst>
                    <a:gd name="T0" fmla="*/ 278 w 548"/>
                    <a:gd name="T1" fmla="*/ 393 h 395"/>
                    <a:gd name="T2" fmla="*/ 62 w 548"/>
                    <a:gd name="T3" fmla="*/ 394 h 395"/>
                    <a:gd name="T4" fmla="*/ 22 w 548"/>
                    <a:gd name="T5" fmla="*/ 328 h 395"/>
                    <a:gd name="T6" fmla="*/ 48 w 548"/>
                    <a:gd name="T7" fmla="*/ 220 h 395"/>
                    <a:gd name="T8" fmla="*/ 47 w 548"/>
                    <a:gd name="T9" fmla="*/ 90 h 395"/>
                    <a:gd name="T10" fmla="*/ 137 w 548"/>
                    <a:gd name="T11" fmla="*/ 0 h 395"/>
                    <a:gd name="T12" fmla="*/ 427 w 548"/>
                    <a:gd name="T13" fmla="*/ 1 h 395"/>
                    <a:gd name="T14" fmla="*/ 505 w 548"/>
                    <a:gd name="T15" fmla="*/ 57 h 395"/>
                    <a:gd name="T16" fmla="*/ 507 w 548"/>
                    <a:gd name="T17" fmla="*/ 76 h 395"/>
                    <a:gd name="T18" fmla="*/ 507 w 548"/>
                    <a:gd name="T19" fmla="*/ 240 h 395"/>
                    <a:gd name="T20" fmla="*/ 531 w 548"/>
                    <a:gd name="T21" fmla="*/ 321 h 395"/>
                    <a:gd name="T22" fmla="*/ 536 w 548"/>
                    <a:gd name="T23" fmla="*/ 372 h 395"/>
                    <a:gd name="T24" fmla="*/ 490 w 548"/>
                    <a:gd name="T25" fmla="*/ 393 h 395"/>
                    <a:gd name="T26" fmla="*/ 278 w 548"/>
                    <a:gd name="T27" fmla="*/ 393 h 395"/>
                    <a:gd name="T28" fmla="*/ 279 w 548"/>
                    <a:gd name="T29" fmla="*/ 37 h 395"/>
                    <a:gd name="T30" fmla="*/ 125 w 548"/>
                    <a:gd name="T31" fmla="*/ 37 h 395"/>
                    <a:gd name="T32" fmla="*/ 79 w 548"/>
                    <a:gd name="T33" fmla="*/ 81 h 395"/>
                    <a:gd name="T34" fmla="*/ 79 w 548"/>
                    <a:gd name="T35" fmla="*/ 227 h 395"/>
                    <a:gd name="T36" fmla="*/ 121 w 548"/>
                    <a:gd name="T37" fmla="*/ 272 h 395"/>
                    <a:gd name="T38" fmla="*/ 437 w 548"/>
                    <a:gd name="T39" fmla="*/ 272 h 395"/>
                    <a:gd name="T40" fmla="*/ 476 w 548"/>
                    <a:gd name="T41" fmla="*/ 233 h 395"/>
                    <a:gd name="T42" fmla="*/ 475 w 548"/>
                    <a:gd name="T43" fmla="*/ 75 h 395"/>
                    <a:gd name="T44" fmla="*/ 436 w 548"/>
                    <a:gd name="T45" fmla="*/ 37 h 395"/>
                    <a:gd name="T46" fmla="*/ 279 w 548"/>
                    <a:gd name="T47" fmla="*/ 37 h 395"/>
                    <a:gd name="T48" fmla="*/ 315 w 548"/>
                    <a:gd name="T49" fmla="*/ 377 h 395"/>
                    <a:gd name="T50" fmla="*/ 302 w 548"/>
                    <a:gd name="T51" fmla="*/ 351 h 395"/>
                    <a:gd name="T52" fmla="*/ 253 w 548"/>
                    <a:gd name="T53" fmla="*/ 352 h 395"/>
                    <a:gd name="T54" fmla="*/ 244 w 548"/>
                    <a:gd name="T55" fmla="*/ 370 h 395"/>
                    <a:gd name="T56" fmla="*/ 259 w 548"/>
                    <a:gd name="T57" fmla="*/ 376 h 395"/>
                    <a:gd name="T58" fmla="*/ 315 w 548"/>
                    <a:gd name="T59" fmla="*/ 37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8" h="395">
                      <a:moveTo>
                        <a:pt x="278" y="393"/>
                      </a:moveTo>
                      <a:cubicBezTo>
                        <a:pt x="206" y="393"/>
                        <a:pt x="134" y="391"/>
                        <a:pt x="62" y="394"/>
                      </a:cubicBezTo>
                      <a:cubicBezTo>
                        <a:pt x="29" y="395"/>
                        <a:pt x="0" y="360"/>
                        <a:pt x="22" y="328"/>
                      </a:cubicBezTo>
                      <a:cubicBezTo>
                        <a:pt x="45" y="295"/>
                        <a:pt x="50" y="259"/>
                        <a:pt x="48" y="220"/>
                      </a:cubicBezTo>
                      <a:cubicBezTo>
                        <a:pt x="45" y="177"/>
                        <a:pt x="47" y="134"/>
                        <a:pt x="47" y="90"/>
                      </a:cubicBezTo>
                      <a:cubicBezTo>
                        <a:pt x="47" y="34"/>
                        <a:pt x="79" y="0"/>
                        <a:pt x="137" y="0"/>
                      </a:cubicBezTo>
                      <a:cubicBezTo>
                        <a:pt x="234" y="2"/>
                        <a:pt x="331" y="0"/>
                        <a:pt x="427" y="1"/>
                      </a:cubicBezTo>
                      <a:cubicBezTo>
                        <a:pt x="467" y="1"/>
                        <a:pt x="494" y="20"/>
                        <a:pt x="505" y="57"/>
                      </a:cubicBezTo>
                      <a:cubicBezTo>
                        <a:pt x="507" y="63"/>
                        <a:pt x="507" y="69"/>
                        <a:pt x="507" y="76"/>
                      </a:cubicBezTo>
                      <a:cubicBezTo>
                        <a:pt x="507" y="131"/>
                        <a:pt x="509" y="185"/>
                        <a:pt x="507" y="240"/>
                      </a:cubicBezTo>
                      <a:cubicBezTo>
                        <a:pt x="505" y="271"/>
                        <a:pt x="515" y="296"/>
                        <a:pt x="531" y="321"/>
                      </a:cubicBezTo>
                      <a:cubicBezTo>
                        <a:pt x="540" y="338"/>
                        <a:pt x="548" y="353"/>
                        <a:pt x="536" y="372"/>
                      </a:cubicBezTo>
                      <a:cubicBezTo>
                        <a:pt x="525" y="390"/>
                        <a:pt x="509" y="393"/>
                        <a:pt x="490" y="393"/>
                      </a:cubicBezTo>
                      <a:cubicBezTo>
                        <a:pt x="419" y="393"/>
                        <a:pt x="349" y="393"/>
                        <a:pt x="278" y="393"/>
                      </a:cubicBezTo>
                      <a:close/>
                      <a:moveTo>
                        <a:pt x="279" y="37"/>
                      </a:moveTo>
                      <a:cubicBezTo>
                        <a:pt x="227" y="37"/>
                        <a:pt x="176" y="37"/>
                        <a:pt x="125" y="37"/>
                      </a:cubicBezTo>
                      <a:cubicBezTo>
                        <a:pt x="91" y="37"/>
                        <a:pt x="79" y="48"/>
                        <a:pt x="79" y="81"/>
                      </a:cubicBezTo>
                      <a:cubicBezTo>
                        <a:pt x="79" y="130"/>
                        <a:pt x="80" y="179"/>
                        <a:pt x="79" y="227"/>
                      </a:cubicBezTo>
                      <a:cubicBezTo>
                        <a:pt x="78" y="262"/>
                        <a:pt x="96" y="272"/>
                        <a:pt x="121" y="272"/>
                      </a:cubicBezTo>
                      <a:cubicBezTo>
                        <a:pt x="226" y="274"/>
                        <a:pt x="331" y="273"/>
                        <a:pt x="437" y="272"/>
                      </a:cubicBezTo>
                      <a:cubicBezTo>
                        <a:pt x="458" y="272"/>
                        <a:pt x="477" y="256"/>
                        <a:pt x="476" y="233"/>
                      </a:cubicBezTo>
                      <a:cubicBezTo>
                        <a:pt x="474" y="180"/>
                        <a:pt x="475" y="127"/>
                        <a:pt x="475" y="75"/>
                      </a:cubicBezTo>
                      <a:cubicBezTo>
                        <a:pt x="475" y="48"/>
                        <a:pt x="464" y="37"/>
                        <a:pt x="436" y="37"/>
                      </a:cubicBezTo>
                      <a:cubicBezTo>
                        <a:pt x="384" y="37"/>
                        <a:pt x="331" y="37"/>
                        <a:pt x="279" y="37"/>
                      </a:cubicBezTo>
                      <a:close/>
                      <a:moveTo>
                        <a:pt x="315" y="377"/>
                      </a:moveTo>
                      <a:cubicBezTo>
                        <a:pt x="309" y="366"/>
                        <a:pt x="306" y="352"/>
                        <a:pt x="302" y="351"/>
                      </a:cubicBezTo>
                      <a:cubicBezTo>
                        <a:pt x="286" y="349"/>
                        <a:pt x="269" y="350"/>
                        <a:pt x="253" y="352"/>
                      </a:cubicBezTo>
                      <a:cubicBezTo>
                        <a:pt x="249" y="353"/>
                        <a:pt x="247" y="364"/>
                        <a:pt x="244" y="370"/>
                      </a:cubicBezTo>
                      <a:cubicBezTo>
                        <a:pt x="249" y="372"/>
                        <a:pt x="254" y="376"/>
                        <a:pt x="259" y="376"/>
                      </a:cubicBezTo>
                      <a:cubicBezTo>
                        <a:pt x="276" y="377"/>
                        <a:pt x="293" y="377"/>
                        <a:pt x="315" y="377"/>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83" name="Freeform 123"/>
                <p:cNvSpPr>
                  <a:spLocks noEditPoints="1"/>
                </p:cNvSpPr>
                <p:nvPr/>
              </p:nvSpPr>
              <p:spPr bwMode="auto">
                <a:xfrm>
                  <a:off x="-1727200" y="2944813"/>
                  <a:ext cx="323850" cy="546100"/>
                </a:xfrm>
                <a:custGeom>
                  <a:avLst/>
                  <a:gdLst>
                    <a:gd name="T0" fmla="*/ 228 w 230"/>
                    <a:gd name="T1" fmla="*/ 195 h 389"/>
                    <a:gd name="T2" fmla="*/ 229 w 230"/>
                    <a:gd name="T3" fmla="*/ 341 h 389"/>
                    <a:gd name="T4" fmla="*/ 184 w 230"/>
                    <a:gd name="T5" fmla="*/ 389 h 389"/>
                    <a:gd name="T6" fmla="*/ 46 w 230"/>
                    <a:gd name="T7" fmla="*/ 389 h 389"/>
                    <a:gd name="T8" fmla="*/ 0 w 230"/>
                    <a:gd name="T9" fmla="*/ 343 h 389"/>
                    <a:gd name="T10" fmla="*/ 0 w 230"/>
                    <a:gd name="T11" fmla="*/ 47 h 389"/>
                    <a:gd name="T12" fmla="*/ 50 w 230"/>
                    <a:gd name="T13" fmla="*/ 1 h 389"/>
                    <a:gd name="T14" fmla="*/ 184 w 230"/>
                    <a:gd name="T15" fmla="*/ 1 h 389"/>
                    <a:gd name="T16" fmla="*/ 228 w 230"/>
                    <a:gd name="T17" fmla="*/ 45 h 389"/>
                    <a:gd name="T18" fmla="*/ 228 w 230"/>
                    <a:gd name="T19" fmla="*/ 195 h 389"/>
                    <a:gd name="T20" fmla="*/ 28 w 230"/>
                    <a:gd name="T21" fmla="*/ 172 h 389"/>
                    <a:gd name="T22" fmla="*/ 28 w 230"/>
                    <a:gd name="T23" fmla="*/ 292 h 389"/>
                    <a:gd name="T24" fmla="*/ 62 w 230"/>
                    <a:gd name="T25" fmla="*/ 328 h 389"/>
                    <a:gd name="T26" fmla="*/ 166 w 230"/>
                    <a:gd name="T27" fmla="*/ 328 h 389"/>
                    <a:gd name="T28" fmla="*/ 204 w 230"/>
                    <a:gd name="T29" fmla="*/ 294 h 389"/>
                    <a:gd name="T30" fmla="*/ 204 w 230"/>
                    <a:gd name="T31" fmla="*/ 56 h 389"/>
                    <a:gd name="T32" fmla="*/ 169 w 230"/>
                    <a:gd name="T33" fmla="*/ 21 h 389"/>
                    <a:gd name="T34" fmla="*/ 61 w 230"/>
                    <a:gd name="T35" fmla="*/ 21 h 389"/>
                    <a:gd name="T36" fmla="*/ 28 w 230"/>
                    <a:gd name="T37" fmla="*/ 54 h 389"/>
                    <a:gd name="T38" fmla="*/ 28 w 230"/>
                    <a:gd name="T39" fmla="*/ 172 h 389"/>
                    <a:gd name="T40" fmla="*/ 136 w 230"/>
                    <a:gd name="T41" fmla="*/ 364 h 389"/>
                    <a:gd name="T42" fmla="*/ 115 w 230"/>
                    <a:gd name="T43" fmla="*/ 346 h 389"/>
                    <a:gd name="T44" fmla="*/ 100 w 230"/>
                    <a:gd name="T45" fmla="*/ 363 h 389"/>
                    <a:gd name="T46" fmla="*/ 114 w 230"/>
                    <a:gd name="T47" fmla="*/ 380 h 389"/>
                    <a:gd name="T48" fmla="*/ 136 w 230"/>
                    <a:gd name="T49" fmla="*/ 36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389">
                      <a:moveTo>
                        <a:pt x="228" y="195"/>
                      </a:moveTo>
                      <a:cubicBezTo>
                        <a:pt x="228" y="244"/>
                        <a:pt x="227" y="292"/>
                        <a:pt x="229" y="341"/>
                      </a:cubicBezTo>
                      <a:cubicBezTo>
                        <a:pt x="230" y="369"/>
                        <a:pt x="206" y="389"/>
                        <a:pt x="184" y="389"/>
                      </a:cubicBezTo>
                      <a:cubicBezTo>
                        <a:pt x="138" y="389"/>
                        <a:pt x="92" y="389"/>
                        <a:pt x="46" y="389"/>
                      </a:cubicBezTo>
                      <a:cubicBezTo>
                        <a:pt x="22" y="388"/>
                        <a:pt x="0" y="367"/>
                        <a:pt x="0" y="343"/>
                      </a:cubicBezTo>
                      <a:cubicBezTo>
                        <a:pt x="0" y="244"/>
                        <a:pt x="0" y="146"/>
                        <a:pt x="0" y="47"/>
                      </a:cubicBezTo>
                      <a:cubicBezTo>
                        <a:pt x="1" y="17"/>
                        <a:pt x="19" y="1"/>
                        <a:pt x="50" y="1"/>
                      </a:cubicBezTo>
                      <a:cubicBezTo>
                        <a:pt x="94" y="0"/>
                        <a:pt x="139" y="0"/>
                        <a:pt x="184" y="1"/>
                      </a:cubicBezTo>
                      <a:cubicBezTo>
                        <a:pt x="211" y="1"/>
                        <a:pt x="228" y="18"/>
                        <a:pt x="228" y="45"/>
                      </a:cubicBezTo>
                      <a:cubicBezTo>
                        <a:pt x="228" y="95"/>
                        <a:pt x="228" y="145"/>
                        <a:pt x="228" y="195"/>
                      </a:cubicBezTo>
                      <a:close/>
                      <a:moveTo>
                        <a:pt x="28" y="172"/>
                      </a:moveTo>
                      <a:cubicBezTo>
                        <a:pt x="28" y="212"/>
                        <a:pt x="29" y="252"/>
                        <a:pt x="28" y="292"/>
                      </a:cubicBezTo>
                      <a:cubicBezTo>
                        <a:pt x="27" y="314"/>
                        <a:pt x="40" y="327"/>
                        <a:pt x="62" y="328"/>
                      </a:cubicBezTo>
                      <a:cubicBezTo>
                        <a:pt x="97" y="330"/>
                        <a:pt x="132" y="329"/>
                        <a:pt x="166" y="328"/>
                      </a:cubicBezTo>
                      <a:cubicBezTo>
                        <a:pt x="188" y="328"/>
                        <a:pt x="204" y="313"/>
                        <a:pt x="204" y="294"/>
                      </a:cubicBezTo>
                      <a:cubicBezTo>
                        <a:pt x="204" y="214"/>
                        <a:pt x="204" y="135"/>
                        <a:pt x="204" y="56"/>
                      </a:cubicBezTo>
                      <a:cubicBezTo>
                        <a:pt x="204" y="36"/>
                        <a:pt x="188" y="21"/>
                        <a:pt x="169" y="21"/>
                      </a:cubicBezTo>
                      <a:cubicBezTo>
                        <a:pt x="133" y="21"/>
                        <a:pt x="97" y="21"/>
                        <a:pt x="61" y="21"/>
                      </a:cubicBezTo>
                      <a:cubicBezTo>
                        <a:pt x="40" y="21"/>
                        <a:pt x="28" y="33"/>
                        <a:pt x="28" y="54"/>
                      </a:cubicBezTo>
                      <a:cubicBezTo>
                        <a:pt x="28" y="94"/>
                        <a:pt x="28" y="133"/>
                        <a:pt x="28" y="172"/>
                      </a:cubicBezTo>
                      <a:close/>
                      <a:moveTo>
                        <a:pt x="136" y="364"/>
                      </a:moveTo>
                      <a:cubicBezTo>
                        <a:pt x="126" y="355"/>
                        <a:pt x="121" y="347"/>
                        <a:pt x="115" y="346"/>
                      </a:cubicBezTo>
                      <a:cubicBezTo>
                        <a:pt x="102" y="342"/>
                        <a:pt x="100" y="352"/>
                        <a:pt x="100" y="363"/>
                      </a:cubicBezTo>
                      <a:cubicBezTo>
                        <a:pt x="100" y="373"/>
                        <a:pt x="101" y="383"/>
                        <a:pt x="114" y="380"/>
                      </a:cubicBezTo>
                      <a:cubicBezTo>
                        <a:pt x="120" y="379"/>
                        <a:pt x="125" y="372"/>
                        <a:pt x="136" y="364"/>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84" name="Freeform 124"/>
                <p:cNvSpPr>
                  <a:spLocks/>
                </p:cNvSpPr>
                <p:nvPr/>
              </p:nvSpPr>
              <p:spPr bwMode="auto">
                <a:xfrm>
                  <a:off x="-2994026" y="2401888"/>
                  <a:ext cx="488950" cy="482600"/>
                </a:xfrm>
                <a:custGeom>
                  <a:avLst/>
                  <a:gdLst>
                    <a:gd name="T0" fmla="*/ 1 w 348"/>
                    <a:gd name="T1" fmla="*/ 315 h 344"/>
                    <a:gd name="T2" fmla="*/ 74 w 348"/>
                    <a:gd name="T3" fmla="*/ 124 h 344"/>
                    <a:gd name="T4" fmla="*/ 270 w 348"/>
                    <a:gd name="T5" fmla="*/ 5 h 344"/>
                    <a:gd name="T6" fmla="*/ 331 w 348"/>
                    <a:gd name="T7" fmla="*/ 0 h 344"/>
                    <a:gd name="T8" fmla="*/ 348 w 348"/>
                    <a:gd name="T9" fmla="*/ 10 h 344"/>
                    <a:gd name="T10" fmla="*/ 331 w 348"/>
                    <a:gd name="T11" fmla="*/ 20 h 344"/>
                    <a:gd name="T12" fmla="*/ 123 w 348"/>
                    <a:gd name="T13" fmla="*/ 105 h 344"/>
                    <a:gd name="T14" fmla="*/ 29 w 348"/>
                    <a:gd name="T15" fmla="*/ 289 h 344"/>
                    <a:gd name="T16" fmla="*/ 25 w 348"/>
                    <a:gd name="T17" fmla="*/ 328 h 344"/>
                    <a:gd name="T18" fmla="*/ 13 w 348"/>
                    <a:gd name="T19" fmla="*/ 344 h 344"/>
                    <a:gd name="T20" fmla="*/ 1 w 348"/>
                    <a:gd name="T21" fmla="*/ 327 h 344"/>
                    <a:gd name="T22" fmla="*/ 1 w 348"/>
                    <a:gd name="T23" fmla="*/ 3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344">
                      <a:moveTo>
                        <a:pt x="1" y="315"/>
                      </a:moveTo>
                      <a:cubicBezTo>
                        <a:pt x="7" y="244"/>
                        <a:pt x="30" y="180"/>
                        <a:pt x="74" y="124"/>
                      </a:cubicBezTo>
                      <a:cubicBezTo>
                        <a:pt x="125" y="61"/>
                        <a:pt x="191" y="22"/>
                        <a:pt x="270" y="5"/>
                      </a:cubicBezTo>
                      <a:cubicBezTo>
                        <a:pt x="290" y="1"/>
                        <a:pt x="311" y="1"/>
                        <a:pt x="331" y="0"/>
                      </a:cubicBezTo>
                      <a:cubicBezTo>
                        <a:pt x="337" y="0"/>
                        <a:pt x="342" y="7"/>
                        <a:pt x="348" y="10"/>
                      </a:cubicBezTo>
                      <a:cubicBezTo>
                        <a:pt x="343" y="14"/>
                        <a:pt x="337" y="20"/>
                        <a:pt x="331" y="20"/>
                      </a:cubicBezTo>
                      <a:cubicBezTo>
                        <a:pt x="252" y="24"/>
                        <a:pt x="181" y="51"/>
                        <a:pt x="123" y="105"/>
                      </a:cubicBezTo>
                      <a:cubicBezTo>
                        <a:pt x="71" y="155"/>
                        <a:pt x="38" y="216"/>
                        <a:pt x="29" y="289"/>
                      </a:cubicBezTo>
                      <a:cubicBezTo>
                        <a:pt x="28" y="302"/>
                        <a:pt x="28" y="315"/>
                        <a:pt x="25" y="328"/>
                      </a:cubicBezTo>
                      <a:cubicBezTo>
                        <a:pt x="23" y="334"/>
                        <a:pt x="17" y="338"/>
                        <a:pt x="13" y="344"/>
                      </a:cubicBezTo>
                      <a:cubicBezTo>
                        <a:pt x="9" y="338"/>
                        <a:pt x="4" y="333"/>
                        <a:pt x="1" y="327"/>
                      </a:cubicBezTo>
                      <a:cubicBezTo>
                        <a:pt x="0" y="324"/>
                        <a:pt x="1" y="319"/>
                        <a:pt x="1" y="315"/>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85" name="Freeform 125"/>
                <p:cNvSpPr>
                  <a:spLocks/>
                </p:cNvSpPr>
                <p:nvPr/>
              </p:nvSpPr>
              <p:spPr bwMode="auto">
                <a:xfrm>
                  <a:off x="-1577975" y="2406651"/>
                  <a:ext cx="465138" cy="460375"/>
                </a:xfrm>
                <a:custGeom>
                  <a:avLst/>
                  <a:gdLst>
                    <a:gd name="T0" fmla="*/ 330 w 331"/>
                    <a:gd name="T1" fmla="*/ 295 h 328"/>
                    <a:gd name="T2" fmla="*/ 330 w 331"/>
                    <a:gd name="T3" fmla="*/ 307 h 328"/>
                    <a:gd name="T4" fmla="*/ 320 w 331"/>
                    <a:gd name="T5" fmla="*/ 328 h 328"/>
                    <a:gd name="T6" fmla="*/ 306 w 331"/>
                    <a:gd name="T7" fmla="*/ 308 h 328"/>
                    <a:gd name="T8" fmla="*/ 288 w 331"/>
                    <a:gd name="T9" fmla="*/ 214 h 328"/>
                    <a:gd name="T10" fmla="*/ 78 w 331"/>
                    <a:gd name="T11" fmla="*/ 28 h 328"/>
                    <a:gd name="T12" fmla="*/ 16 w 331"/>
                    <a:gd name="T13" fmla="*/ 19 h 328"/>
                    <a:gd name="T14" fmla="*/ 0 w 331"/>
                    <a:gd name="T15" fmla="*/ 9 h 328"/>
                    <a:gd name="T16" fmla="*/ 16 w 331"/>
                    <a:gd name="T17" fmla="*/ 0 h 328"/>
                    <a:gd name="T18" fmla="*/ 228 w 331"/>
                    <a:gd name="T19" fmla="*/ 83 h 328"/>
                    <a:gd name="T20" fmla="*/ 330 w 331"/>
                    <a:gd name="T21" fmla="*/ 271 h 328"/>
                    <a:gd name="T22" fmla="*/ 330 w 331"/>
                    <a:gd name="T23" fmla="*/ 295 h 328"/>
                    <a:gd name="T24" fmla="*/ 330 w 331"/>
                    <a:gd name="T25" fmla="*/ 29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328">
                      <a:moveTo>
                        <a:pt x="330" y="295"/>
                      </a:moveTo>
                      <a:cubicBezTo>
                        <a:pt x="330" y="299"/>
                        <a:pt x="331" y="304"/>
                        <a:pt x="330" y="307"/>
                      </a:cubicBezTo>
                      <a:cubicBezTo>
                        <a:pt x="327" y="314"/>
                        <a:pt x="324" y="321"/>
                        <a:pt x="320" y="328"/>
                      </a:cubicBezTo>
                      <a:cubicBezTo>
                        <a:pt x="316" y="321"/>
                        <a:pt x="308" y="315"/>
                        <a:pt x="306" y="308"/>
                      </a:cubicBezTo>
                      <a:cubicBezTo>
                        <a:pt x="300" y="276"/>
                        <a:pt x="299" y="243"/>
                        <a:pt x="288" y="214"/>
                      </a:cubicBezTo>
                      <a:cubicBezTo>
                        <a:pt x="252" y="115"/>
                        <a:pt x="179" y="55"/>
                        <a:pt x="78" y="28"/>
                      </a:cubicBezTo>
                      <a:cubicBezTo>
                        <a:pt x="58" y="23"/>
                        <a:pt x="37" y="23"/>
                        <a:pt x="16" y="19"/>
                      </a:cubicBezTo>
                      <a:cubicBezTo>
                        <a:pt x="10" y="18"/>
                        <a:pt x="5" y="13"/>
                        <a:pt x="0" y="9"/>
                      </a:cubicBezTo>
                      <a:cubicBezTo>
                        <a:pt x="5" y="6"/>
                        <a:pt x="11" y="0"/>
                        <a:pt x="16" y="0"/>
                      </a:cubicBezTo>
                      <a:cubicBezTo>
                        <a:pt x="97" y="0"/>
                        <a:pt x="167" y="28"/>
                        <a:pt x="228" y="83"/>
                      </a:cubicBezTo>
                      <a:cubicBezTo>
                        <a:pt x="284" y="134"/>
                        <a:pt x="315" y="198"/>
                        <a:pt x="330" y="271"/>
                      </a:cubicBezTo>
                      <a:cubicBezTo>
                        <a:pt x="331" y="279"/>
                        <a:pt x="330" y="287"/>
                        <a:pt x="330" y="295"/>
                      </a:cubicBezTo>
                      <a:cubicBezTo>
                        <a:pt x="330" y="295"/>
                        <a:pt x="330" y="295"/>
                        <a:pt x="330" y="295"/>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86" name="Freeform 126"/>
                <p:cNvSpPr>
                  <a:spLocks/>
                </p:cNvSpPr>
                <p:nvPr/>
              </p:nvSpPr>
              <p:spPr bwMode="auto">
                <a:xfrm>
                  <a:off x="-2862263" y="2541588"/>
                  <a:ext cx="365125" cy="354013"/>
                </a:xfrm>
                <a:custGeom>
                  <a:avLst/>
                  <a:gdLst>
                    <a:gd name="T0" fmla="*/ 5 w 259"/>
                    <a:gd name="T1" fmla="*/ 233 h 252"/>
                    <a:gd name="T2" fmla="*/ 70 w 259"/>
                    <a:gd name="T3" fmla="*/ 75 h 252"/>
                    <a:gd name="T4" fmla="*/ 200 w 259"/>
                    <a:gd name="T5" fmla="*/ 4 h 252"/>
                    <a:gd name="T6" fmla="*/ 243 w 259"/>
                    <a:gd name="T7" fmla="*/ 0 h 252"/>
                    <a:gd name="T8" fmla="*/ 259 w 259"/>
                    <a:gd name="T9" fmla="*/ 10 h 252"/>
                    <a:gd name="T10" fmla="*/ 245 w 259"/>
                    <a:gd name="T11" fmla="*/ 20 h 252"/>
                    <a:gd name="T12" fmla="*/ 99 w 259"/>
                    <a:gd name="T13" fmla="*/ 81 h 252"/>
                    <a:gd name="T14" fmla="*/ 31 w 259"/>
                    <a:gd name="T15" fmla="*/ 226 h 252"/>
                    <a:gd name="T16" fmla="*/ 31 w 259"/>
                    <a:gd name="T17" fmla="*/ 236 h 252"/>
                    <a:gd name="T18" fmla="*/ 16 w 259"/>
                    <a:gd name="T19" fmla="*/ 252 h 252"/>
                    <a:gd name="T20" fmla="*/ 0 w 259"/>
                    <a:gd name="T21" fmla="*/ 236 h 252"/>
                    <a:gd name="T22" fmla="*/ 5 w 259"/>
                    <a:gd name="T23" fmla="*/ 23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252">
                      <a:moveTo>
                        <a:pt x="5" y="233"/>
                      </a:moveTo>
                      <a:cubicBezTo>
                        <a:pt x="7" y="172"/>
                        <a:pt x="30" y="119"/>
                        <a:pt x="70" y="75"/>
                      </a:cubicBezTo>
                      <a:cubicBezTo>
                        <a:pt x="105" y="38"/>
                        <a:pt x="149" y="13"/>
                        <a:pt x="200" y="4"/>
                      </a:cubicBezTo>
                      <a:cubicBezTo>
                        <a:pt x="214" y="1"/>
                        <a:pt x="229" y="0"/>
                        <a:pt x="243" y="0"/>
                      </a:cubicBezTo>
                      <a:cubicBezTo>
                        <a:pt x="249" y="0"/>
                        <a:pt x="254" y="7"/>
                        <a:pt x="259" y="10"/>
                      </a:cubicBezTo>
                      <a:cubicBezTo>
                        <a:pt x="254" y="13"/>
                        <a:pt x="250" y="19"/>
                        <a:pt x="245" y="20"/>
                      </a:cubicBezTo>
                      <a:cubicBezTo>
                        <a:pt x="190" y="25"/>
                        <a:pt x="140" y="42"/>
                        <a:pt x="99" y="81"/>
                      </a:cubicBezTo>
                      <a:cubicBezTo>
                        <a:pt x="58" y="121"/>
                        <a:pt x="33" y="168"/>
                        <a:pt x="31" y="226"/>
                      </a:cubicBezTo>
                      <a:cubicBezTo>
                        <a:pt x="31" y="230"/>
                        <a:pt x="33" y="234"/>
                        <a:pt x="31" y="236"/>
                      </a:cubicBezTo>
                      <a:cubicBezTo>
                        <a:pt x="27" y="242"/>
                        <a:pt x="21" y="247"/>
                        <a:pt x="16" y="252"/>
                      </a:cubicBezTo>
                      <a:cubicBezTo>
                        <a:pt x="11" y="246"/>
                        <a:pt x="6" y="241"/>
                        <a:pt x="0" y="236"/>
                      </a:cubicBezTo>
                      <a:cubicBezTo>
                        <a:pt x="2" y="235"/>
                        <a:pt x="4" y="234"/>
                        <a:pt x="5" y="233"/>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87" name="Freeform 127"/>
                <p:cNvSpPr>
                  <a:spLocks/>
                </p:cNvSpPr>
                <p:nvPr/>
              </p:nvSpPr>
              <p:spPr bwMode="auto">
                <a:xfrm>
                  <a:off x="-1593850" y="2535238"/>
                  <a:ext cx="352425" cy="344488"/>
                </a:xfrm>
                <a:custGeom>
                  <a:avLst/>
                  <a:gdLst>
                    <a:gd name="T0" fmla="*/ 0 w 250"/>
                    <a:gd name="T1" fmla="*/ 8 h 245"/>
                    <a:gd name="T2" fmla="*/ 28 w 250"/>
                    <a:gd name="T3" fmla="*/ 1 h 245"/>
                    <a:gd name="T4" fmla="*/ 245 w 250"/>
                    <a:gd name="T5" fmla="*/ 193 h 245"/>
                    <a:gd name="T6" fmla="*/ 248 w 250"/>
                    <a:gd name="T7" fmla="*/ 220 h 245"/>
                    <a:gd name="T8" fmla="*/ 237 w 250"/>
                    <a:gd name="T9" fmla="*/ 245 h 245"/>
                    <a:gd name="T10" fmla="*/ 222 w 250"/>
                    <a:gd name="T11" fmla="*/ 224 h 245"/>
                    <a:gd name="T12" fmla="*/ 205 w 250"/>
                    <a:gd name="T13" fmla="*/ 151 h 245"/>
                    <a:gd name="T14" fmla="*/ 64 w 250"/>
                    <a:gd name="T15" fmla="*/ 29 h 245"/>
                    <a:gd name="T16" fmla="*/ 27 w 250"/>
                    <a:gd name="T17" fmla="*/ 25 h 245"/>
                    <a:gd name="T18" fmla="*/ 1 w 250"/>
                    <a:gd name="T19" fmla="*/ 17 h 245"/>
                    <a:gd name="T20" fmla="*/ 0 w 250"/>
                    <a:gd name="T21" fmla="*/ 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5">
                      <a:moveTo>
                        <a:pt x="0" y="8"/>
                      </a:moveTo>
                      <a:cubicBezTo>
                        <a:pt x="10" y="5"/>
                        <a:pt x="19" y="0"/>
                        <a:pt x="28" y="1"/>
                      </a:cubicBezTo>
                      <a:cubicBezTo>
                        <a:pt x="140" y="11"/>
                        <a:pt x="221" y="82"/>
                        <a:pt x="245" y="193"/>
                      </a:cubicBezTo>
                      <a:cubicBezTo>
                        <a:pt x="247" y="202"/>
                        <a:pt x="250" y="211"/>
                        <a:pt x="248" y="220"/>
                      </a:cubicBezTo>
                      <a:cubicBezTo>
                        <a:pt x="247" y="229"/>
                        <a:pt x="241" y="236"/>
                        <a:pt x="237" y="245"/>
                      </a:cubicBezTo>
                      <a:cubicBezTo>
                        <a:pt x="232" y="238"/>
                        <a:pt x="224" y="231"/>
                        <a:pt x="222" y="224"/>
                      </a:cubicBezTo>
                      <a:cubicBezTo>
                        <a:pt x="215" y="200"/>
                        <a:pt x="214" y="174"/>
                        <a:pt x="205" y="151"/>
                      </a:cubicBezTo>
                      <a:cubicBezTo>
                        <a:pt x="181" y="85"/>
                        <a:pt x="130" y="48"/>
                        <a:pt x="64" y="29"/>
                      </a:cubicBezTo>
                      <a:cubicBezTo>
                        <a:pt x="52" y="26"/>
                        <a:pt x="39" y="27"/>
                        <a:pt x="27" y="25"/>
                      </a:cubicBezTo>
                      <a:cubicBezTo>
                        <a:pt x="18" y="23"/>
                        <a:pt x="9" y="19"/>
                        <a:pt x="1" y="17"/>
                      </a:cubicBezTo>
                      <a:cubicBezTo>
                        <a:pt x="0" y="14"/>
                        <a:pt x="0" y="11"/>
                        <a:pt x="0" y="8"/>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88" name="Freeform 128"/>
                <p:cNvSpPr>
                  <a:spLocks/>
                </p:cNvSpPr>
                <p:nvPr/>
              </p:nvSpPr>
              <p:spPr bwMode="auto">
                <a:xfrm>
                  <a:off x="-2725738" y="2670176"/>
                  <a:ext cx="225425" cy="220663"/>
                </a:xfrm>
                <a:custGeom>
                  <a:avLst/>
                  <a:gdLst>
                    <a:gd name="T0" fmla="*/ 160 w 160"/>
                    <a:gd name="T1" fmla="*/ 15 h 158"/>
                    <a:gd name="T2" fmla="*/ 142 w 160"/>
                    <a:gd name="T3" fmla="*/ 21 h 158"/>
                    <a:gd name="T4" fmla="*/ 36 w 160"/>
                    <a:gd name="T5" fmla="*/ 94 h 158"/>
                    <a:gd name="T6" fmla="*/ 27 w 160"/>
                    <a:gd name="T7" fmla="*/ 134 h 158"/>
                    <a:gd name="T8" fmla="*/ 11 w 160"/>
                    <a:gd name="T9" fmla="*/ 156 h 158"/>
                    <a:gd name="T10" fmla="*/ 1 w 160"/>
                    <a:gd name="T11" fmla="*/ 133 h 158"/>
                    <a:gd name="T12" fmla="*/ 118 w 160"/>
                    <a:gd name="T13" fmla="*/ 3 h 158"/>
                    <a:gd name="T14" fmla="*/ 148 w 160"/>
                    <a:gd name="T15" fmla="*/ 1 h 158"/>
                    <a:gd name="T16" fmla="*/ 160 w 160"/>
                    <a:gd name="T17" fmla="*/ 8 h 158"/>
                    <a:gd name="T18" fmla="*/ 160 w 160"/>
                    <a:gd name="T19" fmla="*/ 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58">
                      <a:moveTo>
                        <a:pt x="160" y="15"/>
                      </a:moveTo>
                      <a:cubicBezTo>
                        <a:pt x="154" y="17"/>
                        <a:pt x="148" y="20"/>
                        <a:pt x="142" y="21"/>
                      </a:cubicBezTo>
                      <a:cubicBezTo>
                        <a:pt x="95" y="28"/>
                        <a:pt x="56" y="48"/>
                        <a:pt x="36" y="94"/>
                      </a:cubicBezTo>
                      <a:cubicBezTo>
                        <a:pt x="31" y="107"/>
                        <a:pt x="28" y="121"/>
                        <a:pt x="27" y="134"/>
                      </a:cubicBezTo>
                      <a:cubicBezTo>
                        <a:pt x="25" y="145"/>
                        <a:pt x="25" y="158"/>
                        <a:pt x="11" y="156"/>
                      </a:cubicBezTo>
                      <a:cubicBezTo>
                        <a:pt x="0" y="154"/>
                        <a:pt x="0" y="144"/>
                        <a:pt x="1" y="133"/>
                      </a:cubicBezTo>
                      <a:cubicBezTo>
                        <a:pt x="10" y="62"/>
                        <a:pt x="50" y="19"/>
                        <a:pt x="118" y="3"/>
                      </a:cubicBezTo>
                      <a:cubicBezTo>
                        <a:pt x="128" y="0"/>
                        <a:pt x="138" y="1"/>
                        <a:pt x="148" y="1"/>
                      </a:cubicBezTo>
                      <a:cubicBezTo>
                        <a:pt x="152" y="1"/>
                        <a:pt x="156" y="6"/>
                        <a:pt x="160" y="8"/>
                      </a:cubicBezTo>
                      <a:cubicBezTo>
                        <a:pt x="160" y="11"/>
                        <a:pt x="160" y="13"/>
                        <a:pt x="160" y="15"/>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89" name="Freeform 129"/>
                <p:cNvSpPr>
                  <a:spLocks/>
                </p:cNvSpPr>
                <p:nvPr/>
              </p:nvSpPr>
              <p:spPr bwMode="auto">
                <a:xfrm>
                  <a:off x="-1584325" y="2657476"/>
                  <a:ext cx="222250" cy="209550"/>
                </a:xfrm>
                <a:custGeom>
                  <a:avLst/>
                  <a:gdLst>
                    <a:gd name="T0" fmla="*/ 133 w 158"/>
                    <a:gd name="T1" fmla="*/ 149 h 150"/>
                    <a:gd name="T2" fmla="*/ 4 w 158"/>
                    <a:gd name="T3" fmla="*/ 20 h 150"/>
                    <a:gd name="T4" fmla="*/ 22 w 158"/>
                    <a:gd name="T5" fmla="*/ 2 h 150"/>
                    <a:gd name="T6" fmla="*/ 151 w 158"/>
                    <a:gd name="T7" fmla="*/ 114 h 150"/>
                    <a:gd name="T8" fmla="*/ 154 w 158"/>
                    <a:gd name="T9" fmla="*/ 127 h 150"/>
                    <a:gd name="T10" fmla="*/ 133 w 158"/>
                    <a:gd name="T11" fmla="*/ 149 h 150"/>
                  </a:gdLst>
                  <a:ahLst/>
                  <a:cxnLst>
                    <a:cxn ang="0">
                      <a:pos x="T0" y="T1"/>
                    </a:cxn>
                    <a:cxn ang="0">
                      <a:pos x="T2" y="T3"/>
                    </a:cxn>
                    <a:cxn ang="0">
                      <a:pos x="T4" y="T5"/>
                    </a:cxn>
                    <a:cxn ang="0">
                      <a:pos x="T6" y="T7"/>
                    </a:cxn>
                    <a:cxn ang="0">
                      <a:pos x="T8" y="T9"/>
                    </a:cxn>
                    <a:cxn ang="0">
                      <a:pos x="T10" y="T11"/>
                    </a:cxn>
                  </a:cxnLst>
                  <a:rect l="0" t="0" r="r" b="b"/>
                  <a:pathLst>
                    <a:path w="158" h="150">
                      <a:moveTo>
                        <a:pt x="133" y="149"/>
                      </a:moveTo>
                      <a:cubicBezTo>
                        <a:pt x="119" y="62"/>
                        <a:pt x="89" y="34"/>
                        <a:pt x="4" y="20"/>
                      </a:cubicBezTo>
                      <a:cubicBezTo>
                        <a:pt x="0" y="4"/>
                        <a:pt x="8" y="0"/>
                        <a:pt x="22" y="2"/>
                      </a:cubicBezTo>
                      <a:cubicBezTo>
                        <a:pt x="87" y="8"/>
                        <a:pt x="137" y="48"/>
                        <a:pt x="151" y="114"/>
                      </a:cubicBezTo>
                      <a:cubicBezTo>
                        <a:pt x="152" y="118"/>
                        <a:pt x="153" y="123"/>
                        <a:pt x="154" y="127"/>
                      </a:cubicBezTo>
                      <a:cubicBezTo>
                        <a:pt x="158" y="145"/>
                        <a:pt x="154" y="150"/>
                        <a:pt x="133" y="149"/>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grpSp>
      </p:grpSp>
      <p:grpSp>
        <p:nvGrpSpPr>
          <p:cNvPr id="17" name="Group 214"/>
          <p:cNvGrpSpPr/>
          <p:nvPr/>
        </p:nvGrpSpPr>
        <p:grpSpPr>
          <a:xfrm>
            <a:off x="0" y="4268205"/>
            <a:ext cx="9144000" cy="418635"/>
            <a:chOff x="0" y="4479121"/>
            <a:chExt cx="9144000" cy="418635"/>
          </a:xfrm>
          <a:solidFill>
            <a:schemeClr val="tx1">
              <a:lumMod val="50000"/>
              <a:lumOff val="50000"/>
            </a:schemeClr>
          </a:solidFill>
        </p:grpSpPr>
        <p:sp>
          <p:nvSpPr>
            <p:cNvPr id="214" name="Rectangle 213"/>
            <p:cNvSpPr/>
            <p:nvPr/>
          </p:nvSpPr>
          <p:spPr>
            <a:xfrm>
              <a:off x="0" y="4479121"/>
              <a:ext cx="9144000" cy="418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prstClr val="white"/>
                </a:solidFill>
              </a:endParaRPr>
            </a:p>
          </p:txBody>
        </p:sp>
        <p:sp>
          <p:nvSpPr>
            <p:cNvPr id="213" name="Rectangle 212"/>
            <p:cNvSpPr/>
            <p:nvPr/>
          </p:nvSpPr>
          <p:spPr>
            <a:xfrm>
              <a:off x="377552" y="4507986"/>
              <a:ext cx="8440478" cy="307777"/>
            </a:xfrm>
            <a:prstGeom prst="rect">
              <a:avLst/>
            </a:prstGeom>
            <a:grpFill/>
          </p:spPr>
          <p:txBody>
            <a:bodyPr wrap="square">
              <a:spAutoFit/>
            </a:bodyPr>
            <a:lstStyle/>
            <a:p>
              <a:pPr algn="ctr"/>
              <a:r>
                <a:rPr lang="en-US" sz="1400" b="1" dirty="0">
                  <a:solidFill>
                    <a:prstClr val="white"/>
                  </a:solidFill>
                  <a:ea typeface="Calibri" panose="020F0502020204030204" pitchFamily="34" charset="0"/>
                  <a:cs typeface="Arial" panose="020B0604020202020204" pitchFamily="34" charset="0"/>
                </a:rPr>
                <a:t>Industry 4.0 is the convergence of business IT and manufacturing IT systems. </a:t>
              </a:r>
              <a:endParaRPr lang="en-IN" sz="1400" b="1" dirty="0">
                <a:solidFill>
                  <a:prstClr val="white"/>
                </a:solidFill>
                <a:ea typeface="Calibri" panose="020F0502020204030204" pitchFamily="34" charset="0"/>
                <a:cs typeface="Arial" panose="020B0604020202020204" pitchFamily="34" charset="0"/>
              </a:endParaRPr>
            </a:p>
          </p:txBody>
        </p:sp>
      </p:grpSp>
      <p:sp>
        <p:nvSpPr>
          <p:cNvPr id="18" name="Title 17"/>
          <p:cNvSpPr>
            <a:spLocks noGrp="1"/>
          </p:cNvSpPr>
          <p:nvPr>
            <p:ph type="ctrTitle"/>
          </p:nvPr>
        </p:nvSpPr>
        <p:spPr>
          <a:xfrm>
            <a:off x="363600" y="367218"/>
            <a:ext cx="7538400" cy="369298"/>
          </a:xfrm>
        </p:spPr>
        <p:txBody>
          <a:bodyPr/>
          <a:lstStyle/>
          <a:p>
            <a:r>
              <a:rPr lang="en-IN" dirty="0"/>
              <a:t>INDUSTRY 4.0</a:t>
            </a:r>
          </a:p>
        </p:txBody>
      </p:sp>
    </p:spTree>
    <p:extLst>
      <p:ext uri="{BB962C8B-B14F-4D97-AF65-F5344CB8AC3E}">
        <p14:creationId xmlns:p14="http://schemas.microsoft.com/office/powerpoint/2010/main" val="81026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1000"/>
                                        <p:tgtEl>
                                          <p:spTgt spid="7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Box 149"/>
          <p:cNvSpPr txBox="1"/>
          <p:nvPr/>
        </p:nvSpPr>
        <p:spPr>
          <a:xfrm>
            <a:off x="5965026" y="1036637"/>
            <a:ext cx="1470467" cy="276999"/>
          </a:xfrm>
          <a:prstGeom prst="rect">
            <a:avLst/>
          </a:prstGeom>
          <a:noFill/>
        </p:spPr>
        <p:txBody>
          <a:bodyPr wrap="none" lIns="0" tIns="0" rIns="0" bIns="0" rtlCol="0">
            <a:spAutoFit/>
          </a:bodyPr>
          <a:lstStyle/>
          <a:p>
            <a:r>
              <a:rPr lang="en-US" b="1" dirty="0">
                <a:solidFill>
                  <a:srgbClr val="595959"/>
                </a:solidFill>
              </a:rPr>
              <a:t>INDUSTRY 4.0</a:t>
            </a:r>
          </a:p>
        </p:txBody>
      </p:sp>
      <p:sp>
        <p:nvSpPr>
          <p:cNvPr id="151" name="TextBox 150"/>
          <p:cNvSpPr txBox="1"/>
          <p:nvPr/>
        </p:nvSpPr>
        <p:spPr>
          <a:xfrm>
            <a:off x="5965026" y="1667762"/>
            <a:ext cx="2632231" cy="430887"/>
          </a:xfrm>
          <a:prstGeom prst="rect">
            <a:avLst/>
          </a:prstGeom>
          <a:noFill/>
        </p:spPr>
        <p:txBody>
          <a:bodyPr wrap="square" lIns="0" tIns="0" rIns="0" bIns="0" rtlCol="0">
            <a:spAutoFit/>
          </a:bodyPr>
          <a:lstStyle/>
          <a:p>
            <a:r>
              <a:rPr lang="en-IN" sz="1400" b="1" dirty="0">
                <a:solidFill>
                  <a:srgbClr val="8FB4E0"/>
                </a:solidFill>
              </a:rPr>
              <a:t>END-TO-END DIGITIZATION OF ALL PHYSICAL ASSETS</a:t>
            </a:r>
            <a:endParaRPr lang="en-US" sz="1400" dirty="0">
              <a:solidFill>
                <a:srgbClr val="8FB4E0"/>
              </a:solidFill>
            </a:endParaRPr>
          </a:p>
        </p:txBody>
      </p:sp>
      <p:sp>
        <p:nvSpPr>
          <p:cNvPr id="152" name="Rectangle 151"/>
          <p:cNvSpPr/>
          <p:nvPr/>
        </p:nvSpPr>
        <p:spPr>
          <a:xfrm>
            <a:off x="5965026" y="2260323"/>
            <a:ext cx="2792842" cy="861774"/>
          </a:xfrm>
          <a:prstGeom prst="rect">
            <a:avLst/>
          </a:prstGeom>
        </p:spPr>
        <p:txBody>
          <a:bodyPr wrap="square" lIns="0" tIns="0" rIns="0" bIns="0">
            <a:spAutoFit/>
          </a:bodyPr>
          <a:lstStyle/>
          <a:p>
            <a:r>
              <a:rPr lang="en-IN" sz="1400" b="1" dirty="0">
                <a:solidFill>
                  <a:srgbClr val="E7B8B7"/>
                </a:solidFill>
              </a:rPr>
              <a:t>AND</a:t>
            </a:r>
          </a:p>
          <a:p>
            <a:r>
              <a:rPr lang="en-IN" sz="1400" b="1" dirty="0">
                <a:solidFill>
                  <a:srgbClr val="E7B8B7"/>
                </a:solidFill>
              </a:rPr>
              <a:t>THEIR INTEGRATION INTO DIGITAL ECOSYSTEMS WITH VALUE CHAIN PARTNERS</a:t>
            </a:r>
            <a:endParaRPr lang="en-US" sz="1400" b="1" dirty="0">
              <a:solidFill>
                <a:srgbClr val="E7B8B7"/>
              </a:solidFill>
            </a:endParaRPr>
          </a:p>
        </p:txBody>
      </p:sp>
      <p:sp>
        <p:nvSpPr>
          <p:cNvPr id="153" name="TextBox 152"/>
          <p:cNvSpPr txBox="1"/>
          <p:nvPr/>
        </p:nvSpPr>
        <p:spPr>
          <a:xfrm>
            <a:off x="5965026" y="3283771"/>
            <a:ext cx="2239628" cy="646331"/>
          </a:xfrm>
          <a:prstGeom prst="rect">
            <a:avLst/>
          </a:prstGeom>
          <a:noFill/>
        </p:spPr>
        <p:txBody>
          <a:bodyPr wrap="square" lIns="0" tIns="0" rIns="0" bIns="0" rtlCol="0">
            <a:spAutoFit/>
          </a:bodyPr>
          <a:lstStyle/>
          <a:p>
            <a:r>
              <a:rPr lang="en-IN" sz="1400" b="1" dirty="0">
                <a:solidFill>
                  <a:srgbClr val="FDD5B4"/>
                </a:solidFill>
              </a:rPr>
              <a:t>AS WELL AS </a:t>
            </a:r>
          </a:p>
          <a:p>
            <a:r>
              <a:rPr lang="en-IN" sz="1400" b="1" dirty="0">
                <a:solidFill>
                  <a:srgbClr val="FDD5B4"/>
                </a:solidFill>
              </a:rPr>
              <a:t>CONTRIBUTING DIGITAL TECHNOLOGIES</a:t>
            </a:r>
            <a:r>
              <a:rPr lang="en-US" sz="1400" dirty="0">
                <a:solidFill>
                  <a:srgbClr val="FDD5B4"/>
                </a:solidFill>
              </a:rPr>
              <a:t> </a:t>
            </a:r>
          </a:p>
        </p:txBody>
      </p:sp>
      <p:sp>
        <p:nvSpPr>
          <p:cNvPr id="154" name="TextBox 153"/>
          <p:cNvSpPr txBox="1"/>
          <p:nvPr/>
        </p:nvSpPr>
        <p:spPr>
          <a:xfrm>
            <a:off x="5965026" y="4091775"/>
            <a:ext cx="2284242" cy="430887"/>
          </a:xfrm>
          <a:prstGeom prst="rect">
            <a:avLst/>
          </a:prstGeom>
          <a:noFill/>
        </p:spPr>
        <p:txBody>
          <a:bodyPr wrap="square" lIns="0" tIns="0" rIns="0" bIns="0" rtlCol="0">
            <a:spAutoFit/>
          </a:bodyPr>
          <a:lstStyle/>
          <a:p>
            <a:r>
              <a:rPr lang="en-US" sz="1400" b="1" dirty="0">
                <a:solidFill>
                  <a:srgbClr val="B3A3C8"/>
                </a:solidFill>
              </a:rPr>
              <a:t>WITH DATA &amp; ANALYTICS AS A CORE CAPABILITY</a:t>
            </a:r>
          </a:p>
        </p:txBody>
      </p:sp>
      <p:sp>
        <p:nvSpPr>
          <p:cNvPr id="155" name="Title 1"/>
          <p:cNvSpPr>
            <a:spLocks noGrp="1"/>
          </p:cNvSpPr>
          <p:nvPr>
            <p:ph type="ctrTitle"/>
          </p:nvPr>
        </p:nvSpPr>
        <p:spPr/>
        <p:txBody>
          <a:bodyPr>
            <a:normAutofit/>
          </a:bodyPr>
          <a:lstStyle/>
          <a:p>
            <a:r>
              <a:rPr lang="en-IN" dirty="0"/>
              <a:t>INDUSTRY 4.0: MANUFACTURING FOR THE 21ST CENTURY</a:t>
            </a:r>
            <a:endParaRPr lang="en-US" dirty="0"/>
          </a:p>
        </p:txBody>
      </p:sp>
      <p:grpSp>
        <p:nvGrpSpPr>
          <p:cNvPr id="3" name="Group 2"/>
          <p:cNvGrpSpPr/>
          <p:nvPr/>
        </p:nvGrpSpPr>
        <p:grpSpPr>
          <a:xfrm>
            <a:off x="307049" y="1041947"/>
            <a:ext cx="5049812" cy="3739324"/>
            <a:chOff x="34598" y="637740"/>
            <a:chExt cx="6018222" cy="4548581"/>
          </a:xfrm>
        </p:grpSpPr>
        <p:grpSp>
          <p:nvGrpSpPr>
            <p:cNvPr id="4" name="Group 101"/>
            <p:cNvGrpSpPr/>
            <p:nvPr/>
          </p:nvGrpSpPr>
          <p:grpSpPr>
            <a:xfrm>
              <a:off x="2690202" y="1971115"/>
              <a:ext cx="3362618" cy="2863298"/>
              <a:chOff x="4345266" y="1897963"/>
              <a:chExt cx="3362618" cy="2863298"/>
            </a:xfrm>
          </p:grpSpPr>
          <p:sp>
            <p:nvSpPr>
              <p:cNvPr id="16" name="Freeform 8"/>
              <p:cNvSpPr>
                <a:spLocks/>
              </p:cNvSpPr>
              <p:nvPr/>
            </p:nvSpPr>
            <p:spPr bwMode="auto">
              <a:xfrm>
                <a:off x="4570413" y="2585086"/>
                <a:ext cx="1801813" cy="1800225"/>
              </a:xfrm>
              <a:custGeom>
                <a:avLst/>
                <a:gdLst>
                  <a:gd name="T0" fmla="*/ 0 w 1028"/>
                  <a:gd name="T1" fmla="*/ 0 h 1028"/>
                  <a:gd name="T2" fmla="*/ 0 w 1028"/>
                  <a:gd name="T3" fmla="*/ 1028 h 1028"/>
                  <a:gd name="T4" fmla="*/ 1028 w 1028"/>
                  <a:gd name="T5" fmla="*/ 0 h 1028"/>
                  <a:gd name="T6" fmla="*/ 0 w 1028"/>
                  <a:gd name="T7" fmla="*/ 0 h 1028"/>
                </a:gdLst>
                <a:ahLst/>
                <a:cxnLst>
                  <a:cxn ang="0">
                    <a:pos x="T0" y="T1"/>
                  </a:cxn>
                  <a:cxn ang="0">
                    <a:pos x="T2" y="T3"/>
                  </a:cxn>
                  <a:cxn ang="0">
                    <a:pos x="T4" y="T5"/>
                  </a:cxn>
                  <a:cxn ang="0">
                    <a:pos x="T6" y="T7"/>
                  </a:cxn>
                </a:cxnLst>
                <a:rect l="0" t="0" r="r" b="b"/>
                <a:pathLst>
                  <a:path w="1028" h="1028">
                    <a:moveTo>
                      <a:pt x="0" y="0"/>
                    </a:moveTo>
                    <a:cubicBezTo>
                      <a:pt x="0" y="1028"/>
                      <a:pt x="0" y="1028"/>
                      <a:pt x="0" y="1028"/>
                    </a:cubicBezTo>
                    <a:cubicBezTo>
                      <a:pt x="568" y="1028"/>
                      <a:pt x="1028" y="568"/>
                      <a:pt x="1028" y="0"/>
                    </a:cubicBezTo>
                    <a:lnTo>
                      <a:pt x="0" y="0"/>
                    </a:lnTo>
                    <a:close/>
                  </a:path>
                </a:pathLst>
              </a:custGeom>
              <a:noFill/>
              <a:ln w="19050" cap="flat">
                <a:solidFill>
                  <a:srgbClr val="8FB4E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26" name="Freeform 13"/>
              <p:cNvSpPr>
                <a:spLocks/>
              </p:cNvSpPr>
              <p:nvPr/>
            </p:nvSpPr>
            <p:spPr bwMode="auto">
              <a:xfrm>
                <a:off x="4570413" y="2585086"/>
                <a:ext cx="1376363" cy="1373188"/>
              </a:xfrm>
              <a:custGeom>
                <a:avLst/>
                <a:gdLst>
                  <a:gd name="T0" fmla="*/ 477 w 785"/>
                  <a:gd name="T1" fmla="*/ 0 h 784"/>
                  <a:gd name="T2" fmla="*/ 0 w 785"/>
                  <a:gd name="T3" fmla="*/ 477 h 784"/>
                  <a:gd name="T4" fmla="*/ 0 w 785"/>
                  <a:gd name="T5" fmla="*/ 784 h 784"/>
                  <a:gd name="T6" fmla="*/ 785 w 785"/>
                  <a:gd name="T7" fmla="*/ 0 h 784"/>
                  <a:gd name="T8" fmla="*/ 477 w 785"/>
                  <a:gd name="T9" fmla="*/ 0 h 784"/>
                </a:gdLst>
                <a:ahLst/>
                <a:cxnLst>
                  <a:cxn ang="0">
                    <a:pos x="T0" y="T1"/>
                  </a:cxn>
                  <a:cxn ang="0">
                    <a:pos x="T2" y="T3"/>
                  </a:cxn>
                  <a:cxn ang="0">
                    <a:pos x="T4" y="T5"/>
                  </a:cxn>
                  <a:cxn ang="0">
                    <a:pos x="T6" y="T7"/>
                  </a:cxn>
                  <a:cxn ang="0">
                    <a:pos x="T8" y="T9"/>
                  </a:cxn>
                </a:cxnLst>
                <a:rect l="0" t="0" r="r" b="b"/>
                <a:pathLst>
                  <a:path w="785" h="784">
                    <a:moveTo>
                      <a:pt x="477" y="0"/>
                    </a:moveTo>
                    <a:cubicBezTo>
                      <a:pt x="477" y="263"/>
                      <a:pt x="263" y="477"/>
                      <a:pt x="0" y="477"/>
                    </a:cubicBezTo>
                    <a:cubicBezTo>
                      <a:pt x="0" y="784"/>
                      <a:pt x="0" y="784"/>
                      <a:pt x="0" y="784"/>
                    </a:cubicBezTo>
                    <a:cubicBezTo>
                      <a:pt x="433" y="784"/>
                      <a:pt x="785" y="433"/>
                      <a:pt x="785" y="0"/>
                    </a:cubicBezTo>
                    <a:lnTo>
                      <a:pt x="477" y="0"/>
                    </a:lnTo>
                    <a:close/>
                  </a:path>
                </a:pathLst>
              </a:custGeom>
              <a:solidFill>
                <a:srgbClr val="8FB4E0"/>
              </a:solidFill>
              <a:ln>
                <a:noFill/>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pic>
            <p:nvPicPr>
              <p:cNvPr id="1026" name="Picture 1025"/>
              <p:cNvPicPr>
                <a:picLocks noChangeAspect="1"/>
              </p:cNvPicPr>
              <p:nvPr/>
            </p:nvPicPr>
            <p:blipFill>
              <a:blip r:embed="rId3" cstate="print"/>
              <a:stretch>
                <a:fillRect/>
              </a:stretch>
            </p:blipFill>
            <p:spPr>
              <a:xfrm>
                <a:off x="4345266" y="1897963"/>
                <a:ext cx="1505029" cy="1987654"/>
              </a:xfrm>
              <a:prstGeom prst="rect">
                <a:avLst/>
              </a:prstGeom>
            </p:spPr>
          </p:pic>
          <p:sp>
            <p:nvSpPr>
              <p:cNvPr id="42" name="Oval 41"/>
              <p:cNvSpPr/>
              <p:nvPr/>
            </p:nvSpPr>
            <p:spPr>
              <a:xfrm>
                <a:off x="6069261" y="3396299"/>
                <a:ext cx="152400" cy="152400"/>
              </a:xfrm>
              <a:prstGeom prst="ellipse">
                <a:avLst/>
              </a:prstGeom>
              <a:solidFill>
                <a:srgbClr val="8FB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43" name="Oval 42"/>
              <p:cNvSpPr/>
              <p:nvPr/>
            </p:nvSpPr>
            <p:spPr>
              <a:xfrm>
                <a:off x="5478939" y="4035797"/>
                <a:ext cx="152400" cy="152400"/>
              </a:xfrm>
              <a:prstGeom prst="ellipse">
                <a:avLst/>
              </a:prstGeom>
              <a:solidFill>
                <a:srgbClr val="8FB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49" name="Rectangle 48"/>
              <p:cNvSpPr/>
              <p:nvPr/>
            </p:nvSpPr>
            <p:spPr>
              <a:xfrm>
                <a:off x="6575817" y="3419850"/>
                <a:ext cx="1132067" cy="730050"/>
              </a:xfrm>
              <a:prstGeom prst="rect">
                <a:avLst/>
              </a:prstGeom>
            </p:spPr>
            <p:txBody>
              <a:bodyPr wrap="square">
                <a:spAutoFit/>
              </a:bodyPr>
              <a:lstStyle/>
              <a:p>
                <a:pPr algn="ctr"/>
                <a:r>
                  <a:rPr lang="en-US" sz="1100" b="1" dirty="0">
                    <a:solidFill>
                      <a:srgbClr val="8FB4E0"/>
                    </a:solidFill>
                  </a:rPr>
                  <a:t>Virtual &amp; Augmented Reality</a:t>
                </a:r>
              </a:p>
            </p:txBody>
          </p:sp>
          <p:sp>
            <p:nvSpPr>
              <p:cNvPr id="50" name="Rectangle 49"/>
              <p:cNvSpPr/>
              <p:nvPr/>
            </p:nvSpPr>
            <p:spPr>
              <a:xfrm>
                <a:off x="5849665" y="4237122"/>
                <a:ext cx="1021210" cy="524139"/>
              </a:xfrm>
              <a:prstGeom prst="rect">
                <a:avLst/>
              </a:prstGeom>
            </p:spPr>
            <p:txBody>
              <a:bodyPr wrap="square">
                <a:spAutoFit/>
              </a:bodyPr>
              <a:lstStyle/>
              <a:p>
                <a:pPr algn="ctr"/>
                <a:r>
                  <a:rPr lang="en-US" sz="1100" b="1" dirty="0">
                    <a:solidFill>
                      <a:srgbClr val="8FB4E0"/>
                    </a:solidFill>
                  </a:rPr>
                  <a:t>Touch Interfaces</a:t>
                </a:r>
              </a:p>
            </p:txBody>
          </p:sp>
          <p:grpSp>
            <p:nvGrpSpPr>
              <p:cNvPr id="5" name="Group 1045"/>
              <p:cNvGrpSpPr/>
              <p:nvPr/>
            </p:nvGrpSpPr>
            <p:grpSpPr>
              <a:xfrm>
                <a:off x="6269387" y="3313749"/>
                <a:ext cx="373062" cy="469899"/>
                <a:chOff x="6792913" y="3236913"/>
                <a:chExt cx="373062" cy="469899"/>
              </a:xfrm>
              <a:solidFill>
                <a:srgbClr val="FFC000"/>
              </a:solidFill>
            </p:grpSpPr>
            <p:sp>
              <p:nvSpPr>
                <p:cNvPr id="1042" name="Freeform 24"/>
                <p:cNvSpPr>
                  <a:spLocks noEditPoints="1"/>
                </p:cNvSpPr>
                <p:nvPr/>
              </p:nvSpPr>
              <p:spPr bwMode="auto">
                <a:xfrm>
                  <a:off x="6792913" y="3236913"/>
                  <a:ext cx="373062" cy="469899"/>
                </a:xfrm>
                <a:custGeom>
                  <a:avLst/>
                  <a:gdLst>
                    <a:gd name="T0" fmla="*/ 410 w 1434"/>
                    <a:gd name="T1" fmla="*/ 1433 h 1798"/>
                    <a:gd name="T2" fmla="*/ 200 w 1434"/>
                    <a:gd name="T3" fmla="*/ 990 h 1798"/>
                    <a:gd name="T4" fmla="*/ 175 w 1434"/>
                    <a:gd name="T5" fmla="*/ 954 h 1798"/>
                    <a:gd name="T6" fmla="*/ 102 w 1434"/>
                    <a:gd name="T7" fmla="*/ 851 h 1798"/>
                    <a:gd name="T8" fmla="*/ 1 w 1434"/>
                    <a:gd name="T9" fmla="*/ 701 h 1798"/>
                    <a:gd name="T10" fmla="*/ 61 w 1434"/>
                    <a:gd name="T11" fmla="*/ 488 h 1798"/>
                    <a:gd name="T12" fmla="*/ 102 w 1434"/>
                    <a:gd name="T13" fmla="*/ 445 h 1798"/>
                    <a:gd name="T14" fmla="*/ 204 w 1434"/>
                    <a:gd name="T15" fmla="*/ 322 h 1798"/>
                    <a:gd name="T16" fmla="*/ 550 w 1434"/>
                    <a:gd name="T17" fmla="*/ 32 h 1798"/>
                    <a:gd name="T18" fmla="*/ 1201 w 1434"/>
                    <a:gd name="T19" fmla="*/ 301 h 1798"/>
                    <a:gd name="T20" fmla="*/ 1330 w 1434"/>
                    <a:gd name="T21" fmla="*/ 426 h 1798"/>
                    <a:gd name="T22" fmla="*/ 1433 w 1434"/>
                    <a:gd name="T23" fmla="*/ 570 h 1798"/>
                    <a:gd name="T24" fmla="*/ 1364 w 1434"/>
                    <a:gd name="T25" fmla="*/ 784 h 1798"/>
                    <a:gd name="T26" fmla="*/ 1330 w 1434"/>
                    <a:gd name="T27" fmla="*/ 868 h 1798"/>
                    <a:gd name="T28" fmla="*/ 1237 w 1434"/>
                    <a:gd name="T29" fmla="*/ 976 h 1798"/>
                    <a:gd name="T30" fmla="*/ 1035 w 1434"/>
                    <a:gd name="T31" fmla="*/ 1406 h 1798"/>
                    <a:gd name="T32" fmla="*/ 1024 w 1434"/>
                    <a:gd name="T33" fmla="*/ 1656 h 1798"/>
                    <a:gd name="T34" fmla="*/ 855 w 1434"/>
                    <a:gd name="T35" fmla="*/ 1779 h 1798"/>
                    <a:gd name="T36" fmla="*/ 449 w 1434"/>
                    <a:gd name="T37" fmla="*/ 1732 h 1798"/>
                    <a:gd name="T38" fmla="*/ 410 w 1434"/>
                    <a:gd name="T39" fmla="*/ 1551 h 1798"/>
                    <a:gd name="T40" fmla="*/ 211 w 1434"/>
                    <a:gd name="T41" fmla="*/ 364 h 1798"/>
                    <a:gd name="T42" fmla="*/ 145 w 1434"/>
                    <a:gd name="T43" fmla="*/ 848 h 1798"/>
                    <a:gd name="T44" fmla="*/ 526 w 1434"/>
                    <a:gd name="T45" fmla="*/ 919 h 1798"/>
                    <a:gd name="T46" fmla="*/ 671 w 1434"/>
                    <a:gd name="T47" fmla="*/ 861 h 1798"/>
                    <a:gd name="T48" fmla="*/ 847 w 1434"/>
                    <a:gd name="T49" fmla="*/ 906 h 1798"/>
                    <a:gd name="T50" fmla="*/ 1222 w 1434"/>
                    <a:gd name="T51" fmla="*/ 918 h 1798"/>
                    <a:gd name="T52" fmla="*/ 1289 w 1434"/>
                    <a:gd name="T53" fmla="*/ 435 h 1798"/>
                    <a:gd name="T54" fmla="*/ 718 w 1434"/>
                    <a:gd name="T55" fmla="*/ 364 h 1798"/>
                    <a:gd name="T56" fmla="*/ 323 w 1434"/>
                    <a:gd name="T57" fmla="*/ 1203 h 1798"/>
                    <a:gd name="T58" fmla="*/ 774 w 1434"/>
                    <a:gd name="T59" fmla="*/ 1533 h 1798"/>
                    <a:gd name="T60" fmla="*/ 1153 w 1434"/>
                    <a:gd name="T61" fmla="*/ 1104 h 1798"/>
                    <a:gd name="T62" fmla="*/ 1181 w 1434"/>
                    <a:gd name="T63" fmla="*/ 960 h 1798"/>
                    <a:gd name="T64" fmla="*/ 827 w 1434"/>
                    <a:gd name="T65" fmla="*/ 945 h 1798"/>
                    <a:gd name="T66" fmla="*/ 604 w 1434"/>
                    <a:gd name="T67" fmla="*/ 947 h 1798"/>
                    <a:gd name="T68" fmla="*/ 471 w 1434"/>
                    <a:gd name="T69" fmla="*/ 960 h 1798"/>
                    <a:gd name="T70" fmla="*/ 1162 w 1434"/>
                    <a:gd name="T71" fmla="*/ 321 h 1798"/>
                    <a:gd name="T72" fmla="*/ 943 w 1434"/>
                    <a:gd name="T73" fmla="*/ 96 h 1798"/>
                    <a:gd name="T74" fmla="*/ 279 w 1434"/>
                    <a:gd name="T75" fmla="*/ 304 h 1798"/>
                    <a:gd name="T76" fmla="*/ 1162 w 1434"/>
                    <a:gd name="T77" fmla="*/ 321 h 1798"/>
                    <a:gd name="T78" fmla="*/ 453 w 1434"/>
                    <a:gd name="T79" fmla="*/ 1464 h 1798"/>
                    <a:gd name="T80" fmla="*/ 519 w 1434"/>
                    <a:gd name="T81" fmla="*/ 1721 h 1798"/>
                    <a:gd name="T82" fmla="*/ 842 w 1434"/>
                    <a:gd name="T83" fmla="*/ 1738 h 1798"/>
                    <a:gd name="T84" fmla="*/ 982 w 1434"/>
                    <a:gd name="T85" fmla="*/ 1657 h 1798"/>
                    <a:gd name="T86" fmla="*/ 981 w 1434"/>
                    <a:gd name="T87" fmla="*/ 1464 h 1798"/>
                    <a:gd name="T88" fmla="*/ 41 w 1434"/>
                    <a:gd name="T89" fmla="*/ 592 h 1798"/>
                    <a:gd name="T90" fmla="*/ 101 w 1434"/>
                    <a:gd name="T91" fmla="*/ 746 h 1798"/>
                    <a:gd name="T92" fmla="*/ 1333 w 1434"/>
                    <a:gd name="T93" fmla="*/ 521 h 1798"/>
                    <a:gd name="T94" fmla="*/ 1393 w 1434"/>
                    <a:gd name="T95" fmla="*/ 682 h 1798"/>
                    <a:gd name="T96" fmla="*/ 1333 w 1434"/>
                    <a:gd name="T97" fmla="*/ 521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4" h="1798">
                      <a:moveTo>
                        <a:pt x="410" y="1551"/>
                      </a:moveTo>
                      <a:cubicBezTo>
                        <a:pt x="410" y="1511"/>
                        <a:pt x="411" y="1472"/>
                        <a:pt x="410" y="1433"/>
                      </a:cubicBezTo>
                      <a:cubicBezTo>
                        <a:pt x="410" y="1425"/>
                        <a:pt x="408" y="1416"/>
                        <a:pt x="404" y="1411"/>
                      </a:cubicBezTo>
                      <a:cubicBezTo>
                        <a:pt x="302" y="1287"/>
                        <a:pt x="240" y="1144"/>
                        <a:pt x="200" y="990"/>
                      </a:cubicBezTo>
                      <a:cubicBezTo>
                        <a:pt x="199" y="986"/>
                        <a:pt x="198" y="983"/>
                        <a:pt x="197" y="979"/>
                      </a:cubicBezTo>
                      <a:cubicBezTo>
                        <a:pt x="196" y="965"/>
                        <a:pt x="189" y="958"/>
                        <a:pt x="175" y="954"/>
                      </a:cubicBezTo>
                      <a:cubicBezTo>
                        <a:pt x="132" y="942"/>
                        <a:pt x="105" y="905"/>
                        <a:pt x="102" y="859"/>
                      </a:cubicBezTo>
                      <a:cubicBezTo>
                        <a:pt x="102" y="856"/>
                        <a:pt x="102" y="853"/>
                        <a:pt x="102" y="851"/>
                      </a:cubicBezTo>
                      <a:cubicBezTo>
                        <a:pt x="108" y="812"/>
                        <a:pt x="102" y="786"/>
                        <a:pt x="55" y="777"/>
                      </a:cubicBezTo>
                      <a:cubicBezTo>
                        <a:pt x="20" y="770"/>
                        <a:pt x="2" y="738"/>
                        <a:pt x="1" y="701"/>
                      </a:cubicBezTo>
                      <a:cubicBezTo>
                        <a:pt x="0" y="657"/>
                        <a:pt x="0" y="613"/>
                        <a:pt x="1" y="569"/>
                      </a:cubicBezTo>
                      <a:cubicBezTo>
                        <a:pt x="1" y="531"/>
                        <a:pt x="25" y="500"/>
                        <a:pt x="61" y="488"/>
                      </a:cubicBezTo>
                      <a:cubicBezTo>
                        <a:pt x="65" y="487"/>
                        <a:pt x="69" y="486"/>
                        <a:pt x="73" y="485"/>
                      </a:cubicBezTo>
                      <a:cubicBezTo>
                        <a:pt x="108" y="474"/>
                        <a:pt x="101" y="483"/>
                        <a:pt x="102" y="445"/>
                      </a:cubicBezTo>
                      <a:cubicBezTo>
                        <a:pt x="103" y="429"/>
                        <a:pt x="103" y="412"/>
                        <a:pt x="107" y="396"/>
                      </a:cubicBezTo>
                      <a:cubicBezTo>
                        <a:pt x="119" y="353"/>
                        <a:pt x="157" y="324"/>
                        <a:pt x="204" y="322"/>
                      </a:cubicBezTo>
                      <a:cubicBezTo>
                        <a:pt x="221" y="322"/>
                        <a:pt x="227" y="315"/>
                        <a:pt x="234" y="301"/>
                      </a:cubicBezTo>
                      <a:cubicBezTo>
                        <a:pt x="299" y="165"/>
                        <a:pt x="402" y="71"/>
                        <a:pt x="550" y="32"/>
                      </a:cubicBezTo>
                      <a:cubicBezTo>
                        <a:pt x="673" y="0"/>
                        <a:pt x="797" y="1"/>
                        <a:pt x="918" y="42"/>
                      </a:cubicBezTo>
                      <a:cubicBezTo>
                        <a:pt x="1050" y="86"/>
                        <a:pt x="1142" y="176"/>
                        <a:pt x="1201" y="301"/>
                      </a:cubicBezTo>
                      <a:cubicBezTo>
                        <a:pt x="1207" y="316"/>
                        <a:pt x="1214" y="322"/>
                        <a:pt x="1231" y="323"/>
                      </a:cubicBezTo>
                      <a:cubicBezTo>
                        <a:pt x="1288" y="324"/>
                        <a:pt x="1332" y="367"/>
                        <a:pt x="1330" y="426"/>
                      </a:cubicBezTo>
                      <a:cubicBezTo>
                        <a:pt x="1330" y="463"/>
                        <a:pt x="1337" y="483"/>
                        <a:pt x="1377" y="491"/>
                      </a:cubicBezTo>
                      <a:cubicBezTo>
                        <a:pt x="1411" y="497"/>
                        <a:pt x="1433" y="534"/>
                        <a:pt x="1433" y="570"/>
                      </a:cubicBezTo>
                      <a:cubicBezTo>
                        <a:pt x="1434" y="611"/>
                        <a:pt x="1434" y="653"/>
                        <a:pt x="1433" y="694"/>
                      </a:cubicBezTo>
                      <a:cubicBezTo>
                        <a:pt x="1433" y="740"/>
                        <a:pt x="1408" y="772"/>
                        <a:pt x="1364" y="784"/>
                      </a:cubicBezTo>
                      <a:cubicBezTo>
                        <a:pt x="1332" y="793"/>
                        <a:pt x="1332" y="793"/>
                        <a:pt x="1332" y="826"/>
                      </a:cubicBezTo>
                      <a:cubicBezTo>
                        <a:pt x="1331" y="840"/>
                        <a:pt x="1332" y="854"/>
                        <a:pt x="1330" y="868"/>
                      </a:cubicBezTo>
                      <a:cubicBezTo>
                        <a:pt x="1325" y="913"/>
                        <a:pt x="1299" y="942"/>
                        <a:pt x="1256" y="955"/>
                      </a:cubicBezTo>
                      <a:cubicBezTo>
                        <a:pt x="1243" y="959"/>
                        <a:pt x="1240" y="965"/>
                        <a:pt x="1237" y="976"/>
                      </a:cubicBezTo>
                      <a:cubicBezTo>
                        <a:pt x="1208" y="1095"/>
                        <a:pt x="1165" y="1208"/>
                        <a:pt x="1100" y="1313"/>
                      </a:cubicBezTo>
                      <a:cubicBezTo>
                        <a:pt x="1080" y="1345"/>
                        <a:pt x="1056" y="1374"/>
                        <a:pt x="1035" y="1406"/>
                      </a:cubicBezTo>
                      <a:cubicBezTo>
                        <a:pt x="1029" y="1414"/>
                        <a:pt x="1024" y="1425"/>
                        <a:pt x="1024" y="1434"/>
                      </a:cubicBezTo>
                      <a:cubicBezTo>
                        <a:pt x="1023" y="1508"/>
                        <a:pt x="1022" y="1582"/>
                        <a:pt x="1024" y="1656"/>
                      </a:cubicBezTo>
                      <a:cubicBezTo>
                        <a:pt x="1025" y="1692"/>
                        <a:pt x="1010" y="1716"/>
                        <a:pt x="982" y="1735"/>
                      </a:cubicBezTo>
                      <a:cubicBezTo>
                        <a:pt x="944" y="1760"/>
                        <a:pt x="900" y="1772"/>
                        <a:pt x="855" y="1779"/>
                      </a:cubicBezTo>
                      <a:cubicBezTo>
                        <a:pt x="746" y="1798"/>
                        <a:pt x="638" y="1797"/>
                        <a:pt x="531" y="1768"/>
                      </a:cubicBezTo>
                      <a:cubicBezTo>
                        <a:pt x="502" y="1760"/>
                        <a:pt x="475" y="1747"/>
                        <a:pt x="449" y="1732"/>
                      </a:cubicBezTo>
                      <a:cubicBezTo>
                        <a:pt x="422" y="1717"/>
                        <a:pt x="408" y="1692"/>
                        <a:pt x="410" y="1659"/>
                      </a:cubicBezTo>
                      <a:cubicBezTo>
                        <a:pt x="412" y="1623"/>
                        <a:pt x="410" y="1587"/>
                        <a:pt x="410" y="1551"/>
                      </a:cubicBezTo>
                      <a:close/>
                      <a:moveTo>
                        <a:pt x="718" y="364"/>
                      </a:moveTo>
                      <a:cubicBezTo>
                        <a:pt x="549" y="364"/>
                        <a:pt x="380" y="364"/>
                        <a:pt x="211" y="364"/>
                      </a:cubicBezTo>
                      <a:cubicBezTo>
                        <a:pt x="169" y="365"/>
                        <a:pt x="145" y="389"/>
                        <a:pt x="145" y="430"/>
                      </a:cubicBezTo>
                      <a:cubicBezTo>
                        <a:pt x="145" y="569"/>
                        <a:pt x="145" y="709"/>
                        <a:pt x="145" y="848"/>
                      </a:cubicBezTo>
                      <a:cubicBezTo>
                        <a:pt x="145" y="895"/>
                        <a:pt x="168" y="918"/>
                        <a:pt x="215" y="918"/>
                      </a:cubicBezTo>
                      <a:cubicBezTo>
                        <a:pt x="319" y="918"/>
                        <a:pt x="423" y="916"/>
                        <a:pt x="526" y="919"/>
                      </a:cubicBezTo>
                      <a:cubicBezTo>
                        <a:pt x="561" y="919"/>
                        <a:pt x="588" y="912"/>
                        <a:pt x="610" y="885"/>
                      </a:cubicBezTo>
                      <a:cubicBezTo>
                        <a:pt x="625" y="866"/>
                        <a:pt x="646" y="859"/>
                        <a:pt x="671" y="861"/>
                      </a:cubicBezTo>
                      <a:cubicBezTo>
                        <a:pt x="691" y="862"/>
                        <a:pt x="712" y="863"/>
                        <a:pt x="732" y="860"/>
                      </a:cubicBezTo>
                      <a:cubicBezTo>
                        <a:pt x="780" y="854"/>
                        <a:pt x="817" y="870"/>
                        <a:pt x="847" y="906"/>
                      </a:cubicBezTo>
                      <a:cubicBezTo>
                        <a:pt x="853" y="913"/>
                        <a:pt x="867" y="917"/>
                        <a:pt x="877" y="917"/>
                      </a:cubicBezTo>
                      <a:cubicBezTo>
                        <a:pt x="992" y="918"/>
                        <a:pt x="1107" y="918"/>
                        <a:pt x="1222" y="918"/>
                      </a:cubicBezTo>
                      <a:cubicBezTo>
                        <a:pt x="1265" y="918"/>
                        <a:pt x="1289" y="894"/>
                        <a:pt x="1289" y="851"/>
                      </a:cubicBezTo>
                      <a:cubicBezTo>
                        <a:pt x="1289" y="712"/>
                        <a:pt x="1289" y="574"/>
                        <a:pt x="1289" y="435"/>
                      </a:cubicBezTo>
                      <a:cubicBezTo>
                        <a:pt x="1289" y="387"/>
                        <a:pt x="1266" y="364"/>
                        <a:pt x="1218" y="364"/>
                      </a:cubicBezTo>
                      <a:cubicBezTo>
                        <a:pt x="1052" y="364"/>
                        <a:pt x="885" y="364"/>
                        <a:pt x="718" y="364"/>
                      </a:cubicBezTo>
                      <a:close/>
                      <a:moveTo>
                        <a:pt x="237" y="960"/>
                      </a:moveTo>
                      <a:cubicBezTo>
                        <a:pt x="257" y="1046"/>
                        <a:pt x="285" y="1126"/>
                        <a:pt x="323" y="1203"/>
                      </a:cubicBezTo>
                      <a:cubicBezTo>
                        <a:pt x="371" y="1301"/>
                        <a:pt x="430" y="1392"/>
                        <a:pt x="516" y="1461"/>
                      </a:cubicBezTo>
                      <a:cubicBezTo>
                        <a:pt x="592" y="1522"/>
                        <a:pt x="677" y="1553"/>
                        <a:pt x="774" y="1533"/>
                      </a:cubicBezTo>
                      <a:cubicBezTo>
                        <a:pt x="844" y="1519"/>
                        <a:pt x="901" y="1481"/>
                        <a:pt x="951" y="1433"/>
                      </a:cubicBezTo>
                      <a:cubicBezTo>
                        <a:pt x="1046" y="1341"/>
                        <a:pt x="1107" y="1227"/>
                        <a:pt x="1153" y="1104"/>
                      </a:cubicBezTo>
                      <a:cubicBezTo>
                        <a:pt x="1170" y="1058"/>
                        <a:pt x="1183" y="1010"/>
                        <a:pt x="1199" y="961"/>
                      </a:cubicBezTo>
                      <a:cubicBezTo>
                        <a:pt x="1190" y="961"/>
                        <a:pt x="1185" y="960"/>
                        <a:pt x="1181" y="960"/>
                      </a:cubicBezTo>
                      <a:cubicBezTo>
                        <a:pt x="1076" y="960"/>
                        <a:pt x="970" y="960"/>
                        <a:pt x="865" y="961"/>
                      </a:cubicBezTo>
                      <a:cubicBezTo>
                        <a:pt x="849" y="961"/>
                        <a:pt x="836" y="958"/>
                        <a:pt x="827" y="945"/>
                      </a:cubicBezTo>
                      <a:cubicBezTo>
                        <a:pt x="800" y="909"/>
                        <a:pt x="764" y="900"/>
                        <a:pt x="719" y="900"/>
                      </a:cubicBezTo>
                      <a:cubicBezTo>
                        <a:pt x="672" y="900"/>
                        <a:pt x="634" y="909"/>
                        <a:pt x="604" y="947"/>
                      </a:cubicBezTo>
                      <a:cubicBezTo>
                        <a:pt x="597" y="955"/>
                        <a:pt x="584" y="959"/>
                        <a:pt x="573" y="960"/>
                      </a:cubicBezTo>
                      <a:cubicBezTo>
                        <a:pt x="539" y="961"/>
                        <a:pt x="505" y="960"/>
                        <a:pt x="471" y="960"/>
                      </a:cubicBezTo>
                      <a:cubicBezTo>
                        <a:pt x="394" y="960"/>
                        <a:pt x="317" y="960"/>
                        <a:pt x="237" y="960"/>
                      </a:cubicBezTo>
                      <a:close/>
                      <a:moveTo>
                        <a:pt x="1162" y="321"/>
                      </a:moveTo>
                      <a:cubicBezTo>
                        <a:pt x="1161" y="317"/>
                        <a:pt x="1161" y="315"/>
                        <a:pt x="1160" y="313"/>
                      </a:cubicBezTo>
                      <a:cubicBezTo>
                        <a:pt x="1113" y="215"/>
                        <a:pt x="1043" y="141"/>
                        <a:pt x="943" y="96"/>
                      </a:cubicBezTo>
                      <a:cubicBezTo>
                        <a:pt x="847" y="54"/>
                        <a:pt x="746" y="45"/>
                        <a:pt x="644" y="57"/>
                      </a:cubicBezTo>
                      <a:cubicBezTo>
                        <a:pt x="478" y="75"/>
                        <a:pt x="355" y="156"/>
                        <a:pt x="279" y="304"/>
                      </a:cubicBezTo>
                      <a:cubicBezTo>
                        <a:pt x="276" y="309"/>
                        <a:pt x="275" y="315"/>
                        <a:pt x="272" y="321"/>
                      </a:cubicBezTo>
                      <a:cubicBezTo>
                        <a:pt x="570" y="321"/>
                        <a:pt x="865" y="321"/>
                        <a:pt x="1162" y="321"/>
                      </a:cubicBezTo>
                      <a:close/>
                      <a:moveTo>
                        <a:pt x="981" y="1464"/>
                      </a:moveTo>
                      <a:cubicBezTo>
                        <a:pt x="804" y="1621"/>
                        <a:pt x="629" y="1619"/>
                        <a:pt x="453" y="1464"/>
                      </a:cubicBezTo>
                      <a:cubicBezTo>
                        <a:pt x="453" y="1521"/>
                        <a:pt x="453" y="1574"/>
                        <a:pt x="453" y="1627"/>
                      </a:cubicBezTo>
                      <a:cubicBezTo>
                        <a:pt x="453" y="1691"/>
                        <a:pt x="459" y="1699"/>
                        <a:pt x="519" y="1721"/>
                      </a:cubicBezTo>
                      <a:cubicBezTo>
                        <a:pt x="524" y="1722"/>
                        <a:pt x="529" y="1724"/>
                        <a:pt x="534" y="1725"/>
                      </a:cubicBezTo>
                      <a:cubicBezTo>
                        <a:pt x="636" y="1755"/>
                        <a:pt x="739" y="1757"/>
                        <a:pt x="842" y="1738"/>
                      </a:cubicBezTo>
                      <a:cubicBezTo>
                        <a:pt x="881" y="1731"/>
                        <a:pt x="919" y="1715"/>
                        <a:pt x="957" y="1700"/>
                      </a:cubicBezTo>
                      <a:cubicBezTo>
                        <a:pt x="974" y="1694"/>
                        <a:pt x="983" y="1678"/>
                        <a:pt x="982" y="1657"/>
                      </a:cubicBezTo>
                      <a:cubicBezTo>
                        <a:pt x="980" y="1629"/>
                        <a:pt x="981" y="1601"/>
                        <a:pt x="981" y="1573"/>
                      </a:cubicBezTo>
                      <a:cubicBezTo>
                        <a:pt x="981" y="1538"/>
                        <a:pt x="981" y="1503"/>
                        <a:pt x="981" y="1464"/>
                      </a:cubicBezTo>
                      <a:close/>
                      <a:moveTo>
                        <a:pt x="101" y="522"/>
                      </a:moveTo>
                      <a:cubicBezTo>
                        <a:pt x="51" y="532"/>
                        <a:pt x="41" y="544"/>
                        <a:pt x="41" y="592"/>
                      </a:cubicBezTo>
                      <a:cubicBezTo>
                        <a:pt x="41" y="623"/>
                        <a:pt x="41" y="653"/>
                        <a:pt x="41" y="684"/>
                      </a:cubicBezTo>
                      <a:cubicBezTo>
                        <a:pt x="41" y="726"/>
                        <a:pt x="58" y="743"/>
                        <a:pt x="101" y="746"/>
                      </a:cubicBezTo>
                      <a:cubicBezTo>
                        <a:pt x="101" y="672"/>
                        <a:pt x="101" y="597"/>
                        <a:pt x="101" y="522"/>
                      </a:cubicBezTo>
                      <a:close/>
                      <a:moveTo>
                        <a:pt x="1333" y="521"/>
                      </a:moveTo>
                      <a:cubicBezTo>
                        <a:pt x="1333" y="597"/>
                        <a:pt x="1333" y="672"/>
                        <a:pt x="1333" y="747"/>
                      </a:cubicBezTo>
                      <a:cubicBezTo>
                        <a:pt x="1380" y="741"/>
                        <a:pt x="1393" y="726"/>
                        <a:pt x="1393" y="682"/>
                      </a:cubicBezTo>
                      <a:cubicBezTo>
                        <a:pt x="1393" y="652"/>
                        <a:pt x="1393" y="622"/>
                        <a:pt x="1393" y="592"/>
                      </a:cubicBezTo>
                      <a:cubicBezTo>
                        <a:pt x="1392" y="543"/>
                        <a:pt x="1383" y="533"/>
                        <a:pt x="1333" y="521"/>
                      </a:cubicBezTo>
                      <a:close/>
                    </a:path>
                  </a:pathLst>
                </a:custGeom>
                <a:solidFill>
                  <a:srgbClr val="8F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43" name="Freeform 25"/>
                <p:cNvSpPr>
                  <a:spLocks/>
                </p:cNvSpPr>
                <p:nvPr/>
              </p:nvSpPr>
              <p:spPr bwMode="auto">
                <a:xfrm>
                  <a:off x="6840538" y="3344863"/>
                  <a:ext cx="276225" cy="38100"/>
                </a:xfrm>
                <a:custGeom>
                  <a:avLst/>
                  <a:gdLst>
                    <a:gd name="T0" fmla="*/ 1062 w 1062"/>
                    <a:gd name="T1" fmla="*/ 151 h 151"/>
                    <a:gd name="T2" fmla="*/ 1020 w 1062"/>
                    <a:gd name="T3" fmla="*/ 151 h 151"/>
                    <a:gd name="T4" fmla="*/ 1020 w 1062"/>
                    <a:gd name="T5" fmla="*/ 96 h 151"/>
                    <a:gd name="T6" fmla="*/ 968 w 1062"/>
                    <a:gd name="T7" fmla="*/ 43 h 151"/>
                    <a:gd name="T8" fmla="*/ 706 w 1062"/>
                    <a:gd name="T9" fmla="*/ 43 h 151"/>
                    <a:gd name="T10" fmla="*/ 117 w 1062"/>
                    <a:gd name="T11" fmla="*/ 43 h 151"/>
                    <a:gd name="T12" fmla="*/ 85 w 1062"/>
                    <a:gd name="T13" fmla="*/ 43 h 151"/>
                    <a:gd name="T14" fmla="*/ 44 w 1062"/>
                    <a:gd name="T15" fmla="*/ 89 h 151"/>
                    <a:gd name="T16" fmla="*/ 44 w 1062"/>
                    <a:gd name="T17" fmla="*/ 150 h 151"/>
                    <a:gd name="T18" fmla="*/ 0 w 1062"/>
                    <a:gd name="T19" fmla="*/ 150 h 151"/>
                    <a:gd name="T20" fmla="*/ 6 w 1062"/>
                    <a:gd name="T21" fmla="*/ 63 h 151"/>
                    <a:gd name="T22" fmla="*/ 99 w 1062"/>
                    <a:gd name="T23" fmla="*/ 0 h 151"/>
                    <a:gd name="T24" fmla="*/ 503 w 1062"/>
                    <a:gd name="T25" fmla="*/ 0 h 151"/>
                    <a:gd name="T26" fmla="*/ 964 w 1062"/>
                    <a:gd name="T27" fmla="*/ 0 h 151"/>
                    <a:gd name="T28" fmla="*/ 1062 w 1062"/>
                    <a:gd name="T29" fmla="*/ 98 h 151"/>
                    <a:gd name="T30" fmla="*/ 1062 w 1062"/>
                    <a:gd name="T3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151">
                      <a:moveTo>
                        <a:pt x="1062" y="151"/>
                      </a:moveTo>
                      <a:cubicBezTo>
                        <a:pt x="1047" y="151"/>
                        <a:pt x="1035" y="151"/>
                        <a:pt x="1020" y="151"/>
                      </a:cubicBezTo>
                      <a:cubicBezTo>
                        <a:pt x="1020" y="132"/>
                        <a:pt x="1020" y="114"/>
                        <a:pt x="1020" y="96"/>
                      </a:cubicBezTo>
                      <a:cubicBezTo>
                        <a:pt x="1020" y="60"/>
                        <a:pt x="1004" y="43"/>
                        <a:pt x="968" y="43"/>
                      </a:cubicBezTo>
                      <a:cubicBezTo>
                        <a:pt x="881" y="42"/>
                        <a:pt x="793" y="43"/>
                        <a:pt x="706" y="43"/>
                      </a:cubicBezTo>
                      <a:cubicBezTo>
                        <a:pt x="510" y="43"/>
                        <a:pt x="313" y="43"/>
                        <a:pt x="117" y="43"/>
                      </a:cubicBezTo>
                      <a:cubicBezTo>
                        <a:pt x="106" y="43"/>
                        <a:pt x="95" y="42"/>
                        <a:pt x="85" y="43"/>
                      </a:cubicBezTo>
                      <a:cubicBezTo>
                        <a:pt x="60" y="46"/>
                        <a:pt x="44" y="64"/>
                        <a:pt x="44" y="89"/>
                      </a:cubicBezTo>
                      <a:cubicBezTo>
                        <a:pt x="44" y="109"/>
                        <a:pt x="44" y="129"/>
                        <a:pt x="44" y="150"/>
                      </a:cubicBezTo>
                      <a:cubicBezTo>
                        <a:pt x="30" y="150"/>
                        <a:pt x="17" y="150"/>
                        <a:pt x="0" y="150"/>
                      </a:cubicBezTo>
                      <a:cubicBezTo>
                        <a:pt x="2" y="121"/>
                        <a:pt x="0" y="91"/>
                        <a:pt x="6" y="63"/>
                      </a:cubicBezTo>
                      <a:cubicBezTo>
                        <a:pt x="13" y="25"/>
                        <a:pt x="53" y="0"/>
                        <a:pt x="99" y="0"/>
                      </a:cubicBezTo>
                      <a:cubicBezTo>
                        <a:pt x="234" y="0"/>
                        <a:pt x="368" y="0"/>
                        <a:pt x="503" y="0"/>
                      </a:cubicBezTo>
                      <a:cubicBezTo>
                        <a:pt x="657" y="0"/>
                        <a:pt x="810" y="0"/>
                        <a:pt x="964" y="0"/>
                      </a:cubicBezTo>
                      <a:cubicBezTo>
                        <a:pt x="1026" y="0"/>
                        <a:pt x="1062" y="37"/>
                        <a:pt x="1062" y="98"/>
                      </a:cubicBezTo>
                      <a:cubicBezTo>
                        <a:pt x="1062" y="115"/>
                        <a:pt x="1062" y="133"/>
                        <a:pt x="1062" y="151"/>
                      </a:cubicBezTo>
                      <a:close/>
                    </a:path>
                  </a:pathLst>
                </a:custGeom>
                <a:solidFill>
                  <a:srgbClr val="8F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44" name="Freeform 26"/>
                <p:cNvSpPr>
                  <a:spLocks/>
                </p:cNvSpPr>
                <p:nvPr/>
              </p:nvSpPr>
              <p:spPr bwMode="auto">
                <a:xfrm>
                  <a:off x="6948488" y="3554413"/>
                  <a:ext cx="61912" cy="17462"/>
                </a:xfrm>
                <a:custGeom>
                  <a:avLst/>
                  <a:gdLst>
                    <a:gd name="T0" fmla="*/ 68 w 236"/>
                    <a:gd name="T1" fmla="*/ 0 h 65"/>
                    <a:gd name="T2" fmla="*/ 162 w 236"/>
                    <a:gd name="T3" fmla="*/ 5 h 65"/>
                    <a:gd name="T4" fmla="*/ 225 w 236"/>
                    <a:gd name="T5" fmla="*/ 20 h 65"/>
                    <a:gd name="T6" fmla="*/ 234 w 236"/>
                    <a:gd name="T7" fmla="*/ 44 h 65"/>
                    <a:gd name="T8" fmla="*/ 211 w 236"/>
                    <a:gd name="T9" fmla="*/ 57 h 65"/>
                    <a:gd name="T10" fmla="*/ 190 w 236"/>
                    <a:gd name="T11" fmla="*/ 52 h 65"/>
                    <a:gd name="T12" fmla="*/ 138 w 236"/>
                    <a:gd name="T13" fmla="*/ 54 h 65"/>
                    <a:gd name="T14" fmla="*/ 96 w 236"/>
                    <a:gd name="T15" fmla="*/ 55 h 65"/>
                    <a:gd name="T16" fmla="*/ 30 w 236"/>
                    <a:gd name="T17" fmla="*/ 59 h 65"/>
                    <a:gd name="T18" fmla="*/ 3 w 236"/>
                    <a:gd name="T19" fmla="*/ 53 h 65"/>
                    <a:gd name="T20" fmla="*/ 7 w 236"/>
                    <a:gd name="T21" fmla="*/ 26 h 65"/>
                    <a:gd name="T22" fmla="*/ 68 w 236"/>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5">
                      <a:moveTo>
                        <a:pt x="68" y="0"/>
                      </a:moveTo>
                      <a:cubicBezTo>
                        <a:pt x="99" y="22"/>
                        <a:pt x="130" y="11"/>
                        <a:pt x="162" y="5"/>
                      </a:cubicBezTo>
                      <a:cubicBezTo>
                        <a:pt x="181" y="1"/>
                        <a:pt x="204" y="12"/>
                        <a:pt x="225" y="20"/>
                      </a:cubicBezTo>
                      <a:cubicBezTo>
                        <a:pt x="230" y="22"/>
                        <a:pt x="236" y="37"/>
                        <a:pt x="234" y="44"/>
                      </a:cubicBezTo>
                      <a:cubicBezTo>
                        <a:pt x="232" y="50"/>
                        <a:pt x="220" y="55"/>
                        <a:pt x="211" y="57"/>
                      </a:cubicBezTo>
                      <a:cubicBezTo>
                        <a:pt x="205" y="59"/>
                        <a:pt x="197" y="54"/>
                        <a:pt x="190" y="52"/>
                      </a:cubicBezTo>
                      <a:cubicBezTo>
                        <a:pt x="173" y="46"/>
                        <a:pt x="156" y="46"/>
                        <a:pt x="138" y="54"/>
                      </a:cubicBezTo>
                      <a:cubicBezTo>
                        <a:pt x="126" y="59"/>
                        <a:pt x="108" y="60"/>
                        <a:pt x="96" y="55"/>
                      </a:cubicBezTo>
                      <a:cubicBezTo>
                        <a:pt x="72" y="44"/>
                        <a:pt x="51" y="47"/>
                        <a:pt x="30" y="59"/>
                      </a:cubicBezTo>
                      <a:cubicBezTo>
                        <a:pt x="19" y="65"/>
                        <a:pt x="7" y="64"/>
                        <a:pt x="3" y="53"/>
                      </a:cubicBezTo>
                      <a:cubicBezTo>
                        <a:pt x="0" y="45"/>
                        <a:pt x="2" y="28"/>
                        <a:pt x="7" y="26"/>
                      </a:cubicBezTo>
                      <a:cubicBezTo>
                        <a:pt x="26" y="15"/>
                        <a:pt x="47" y="8"/>
                        <a:pt x="68" y="0"/>
                      </a:cubicBezTo>
                      <a:close/>
                    </a:path>
                  </a:pathLst>
                </a:custGeom>
                <a:solidFill>
                  <a:srgbClr val="8F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45" name="Freeform 27"/>
                <p:cNvSpPr>
                  <a:spLocks/>
                </p:cNvSpPr>
                <p:nvPr/>
              </p:nvSpPr>
              <p:spPr bwMode="auto">
                <a:xfrm>
                  <a:off x="6961188" y="3573463"/>
                  <a:ext cx="34925" cy="15875"/>
                </a:xfrm>
                <a:custGeom>
                  <a:avLst/>
                  <a:gdLst>
                    <a:gd name="T0" fmla="*/ 70 w 134"/>
                    <a:gd name="T1" fmla="*/ 61 h 61"/>
                    <a:gd name="T2" fmla="*/ 17 w 134"/>
                    <a:gd name="T3" fmla="*/ 43 h 61"/>
                    <a:gd name="T4" fmla="*/ 5 w 134"/>
                    <a:gd name="T5" fmla="*/ 16 h 61"/>
                    <a:gd name="T6" fmla="*/ 33 w 134"/>
                    <a:gd name="T7" fmla="*/ 5 h 61"/>
                    <a:gd name="T8" fmla="*/ 106 w 134"/>
                    <a:gd name="T9" fmla="*/ 6 h 61"/>
                    <a:gd name="T10" fmla="*/ 131 w 134"/>
                    <a:gd name="T11" fmla="*/ 16 h 61"/>
                    <a:gd name="T12" fmla="*/ 123 w 134"/>
                    <a:gd name="T13" fmla="*/ 41 h 61"/>
                    <a:gd name="T14" fmla="*/ 70 w 134"/>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61">
                      <a:moveTo>
                        <a:pt x="70" y="61"/>
                      </a:moveTo>
                      <a:cubicBezTo>
                        <a:pt x="51" y="54"/>
                        <a:pt x="33" y="50"/>
                        <a:pt x="17" y="43"/>
                      </a:cubicBezTo>
                      <a:cubicBezTo>
                        <a:pt x="5" y="39"/>
                        <a:pt x="0" y="28"/>
                        <a:pt x="5" y="16"/>
                      </a:cubicBezTo>
                      <a:cubicBezTo>
                        <a:pt x="11" y="3"/>
                        <a:pt x="22" y="0"/>
                        <a:pt x="33" y="5"/>
                      </a:cubicBezTo>
                      <a:cubicBezTo>
                        <a:pt x="58" y="17"/>
                        <a:pt x="81" y="17"/>
                        <a:pt x="106" y="6"/>
                      </a:cubicBezTo>
                      <a:cubicBezTo>
                        <a:pt x="112" y="3"/>
                        <a:pt x="128" y="9"/>
                        <a:pt x="131" y="16"/>
                      </a:cubicBezTo>
                      <a:cubicBezTo>
                        <a:pt x="134" y="22"/>
                        <a:pt x="129" y="38"/>
                        <a:pt x="123" y="41"/>
                      </a:cubicBezTo>
                      <a:cubicBezTo>
                        <a:pt x="106" y="50"/>
                        <a:pt x="88" y="55"/>
                        <a:pt x="70" y="61"/>
                      </a:cubicBezTo>
                      <a:close/>
                    </a:path>
                  </a:pathLst>
                </a:custGeom>
                <a:solidFill>
                  <a:srgbClr val="8FB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grpSp>
            <p:nvGrpSpPr>
              <p:cNvPr id="6" name="Group 76"/>
              <p:cNvGrpSpPr>
                <a:grpSpLocks/>
              </p:cNvGrpSpPr>
              <p:nvPr/>
            </p:nvGrpSpPr>
            <p:grpSpPr bwMode="auto">
              <a:xfrm>
                <a:off x="5681944" y="4158329"/>
                <a:ext cx="310641" cy="321248"/>
                <a:chOff x="6292850" y="677863"/>
                <a:chExt cx="996951" cy="1030287"/>
              </a:xfrm>
              <a:solidFill>
                <a:srgbClr val="FFC000"/>
              </a:solidFill>
            </p:grpSpPr>
            <p:sp>
              <p:nvSpPr>
                <p:cNvPr id="85" name="Freeform 48"/>
                <p:cNvSpPr>
                  <a:spLocks noEditPoints="1"/>
                </p:cNvSpPr>
                <p:nvPr/>
              </p:nvSpPr>
              <p:spPr bwMode="auto">
                <a:xfrm>
                  <a:off x="6292850" y="677863"/>
                  <a:ext cx="595313" cy="1030287"/>
                </a:xfrm>
                <a:custGeom>
                  <a:avLst/>
                  <a:gdLst>
                    <a:gd name="T0" fmla="*/ 2147483646 w 159"/>
                    <a:gd name="T1" fmla="*/ 2147483646 h 275"/>
                    <a:gd name="T2" fmla="*/ 2147483646 w 159"/>
                    <a:gd name="T3" fmla="*/ 2147483646 h 275"/>
                    <a:gd name="T4" fmla="*/ 2147483646 w 159"/>
                    <a:gd name="T5" fmla="*/ 2147483646 h 275"/>
                    <a:gd name="T6" fmla="*/ 2147483646 w 159"/>
                    <a:gd name="T7" fmla="*/ 2147483646 h 275"/>
                    <a:gd name="T8" fmla="*/ 2147483646 w 159"/>
                    <a:gd name="T9" fmla="*/ 2147483646 h 275"/>
                    <a:gd name="T10" fmla="*/ 2147483646 w 159"/>
                    <a:gd name="T11" fmla="*/ 2147483646 h 275"/>
                    <a:gd name="T12" fmla="*/ 2147483646 w 159"/>
                    <a:gd name="T13" fmla="*/ 2147483646 h 275"/>
                    <a:gd name="T14" fmla="*/ 2147483646 w 159"/>
                    <a:gd name="T15" fmla="*/ 2147483646 h 275"/>
                    <a:gd name="T16" fmla="*/ 2147483646 w 159"/>
                    <a:gd name="T17" fmla="*/ 2147483646 h 275"/>
                    <a:gd name="T18" fmla="*/ 2147483646 w 159"/>
                    <a:gd name="T19" fmla="*/ 2147483646 h 275"/>
                    <a:gd name="T20" fmla="*/ 2147483646 w 159"/>
                    <a:gd name="T21" fmla="*/ 0 h 275"/>
                    <a:gd name="T22" fmla="*/ 2147483646 w 159"/>
                    <a:gd name="T23" fmla="*/ 0 h 275"/>
                    <a:gd name="T24" fmla="*/ 0 w 159"/>
                    <a:gd name="T25" fmla="*/ 2147483646 h 275"/>
                    <a:gd name="T26" fmla="*/ 0 w 159"/>
                    <a:gd name="T27" fmla="*/ 2147483646 h 275"/>
                    <a:gd name="T28" fmla="*/ 2147483646 w 159"/>
                    <a:gd name="T29" fmla="*/ 2147483646 h 275"/>
                    <a:gd name="T30" fmla="*/ 2147483646 w 159"/>
                    <a:gd name="T31" fmla="*/ 2147483646 h 275"/>
                    <a:gd name="T32" fmla="*/ 2147483646 w 159"/>
                    <a:gd name="T33" fmla="*/ 2147483646 h 275"/>
                    <a:gd name="T34" fmla="*/ 2147483646 w 159"/>
                    <a:gd name="T35" fmla="*/ 2147483646 h 275"/>
                    <a:gd name="T36" fmla="*/ 2147483646 w 159"/>
                    <a:gd name="T37" fmla="*/ 2147483646 h 275"/>
                    <a:gd name="T38" fmla="*/ 2147483646 w 159"/>
                    <a:gd name="T39" fmla="*/ 2147483646 h 275"/>
                    <a:gd name="T40" fmla="*/ 2147483646 w 159"/>
                    <a:gd name="T41" fmla="*/ 2147483646 h 275"/>
                    <a:gd name="T42" fmla="*/ 2147483646 w 159"/>
                    <a:gd name="T43" fmla="*/ 2147483646 h 275"/>
                    <a:gd name="T44" fmla="*/ 2147483646 w 159"/>
                    <a:gd name="T45" fmla="*/ 2147483646 h 275"/>
                    <a:gd name="T46" fmla="*/ 2147483646 w 159"/>
                    <a:gd name="T47" fmla="*/ 2147483646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9" h="275">
                      <a:moveTo>
                        <a:pt x="147" y="223"/>
                      </a:moveTo>
                      <a:cubicBezTo>
                        <a:pt x="147" y="236"/>
                        <a:pt x="147" y="236"/>
                        <a:pt x="147" y="236"/>
                      </a:cubicBezTo>
                      <a:cubicBezTo>
                        <a:pt x="12" y="236"/>
                        <a:pt x="12" y="236"/>
                        <a:pt x="12" y="236"/>
                      </a:cubicBezTo>
                      <a:cubicBezTo>
                        <a:pt x="12" y="24"/>
                        <a:pt x="12" y="24"/>
                        <a:pt x="12" y="24"/>
                      </a:cubicBezTo>
                      <a:cubicBezTo>
                        <a:pt x="12" y="24"/>
                        <a:pt x="12" y="23"/>
                        <a:pt x="12" y="22"/>
                      </a:cubicBezTo>
                      <a:cubicBezTo>
                        <a:pt x="147" y="22"/>
                        <a:pt x="147" y="22"/>
                        <a:pt x="147" y="22"/>
                      </a:cubicBezTo>
                      <a:cubicBezTo>
                        <a:pt x="147" y="23"/>
                        <a:pt x="147" y="24"/>
                        <a:pt x="147" y="24"/>
                      </a:cubicBezTo>
                      <a:cubicBezTo>
                        <a:pt x="147" y="104"/>
                        <a:pt x="147" y="104"/>
                        <a:pt x="147" y="104"/>
                      </a:cubicBezTo>
                      <a:cubicBezTo>
                        <a:pt x="159" y="114"/>
                        <a:pt x="159" y="114"/>
                        <a:pt x="159" y="114"/>
                      </a:cubicBezTo>
                      <a:cubicBezTo>
                        <a:pt x="159" y="24"/>
                        <a:pt x="159" y="24"/>
                        <a:pt x="159" y="24"/>
                      </a:cubicBezTo>
                      <a:cubicBezTo>
                        <a:pt x="159" y="11"/>
                        <a:pt x="148" y="0"/>
                        <a:pt x="135" y="0"/>
                      </a:cubicBezTo>
                      <a:cubicBezTo>
                        <a:pt x="24" y="0"/>
                        <a:pt x="24" y="0"/>
                        <a:pt x="24" y="0"/>
                      </a:cubicBezTo>
                      <a:cubicBezTo>
                        <a:pt x="10" y="0"/>
                        <a:pt x="0" y="11"/>
                        <a:pt x="0" y="24"/>
                      </a:cubicBezTo>
                      <a:cubicBezTo>
                        <a:pt x="0" y="251"/>
                        <a:pt x="0" y="251"/>
                        <a:pt x="0" y="251"/>
                      </a:cubicBezTo>
                      <a:cubicBezTo>
                        <a:pt x="0" y="265"/>
                        <a:pt x="10" y="275"/>
                        <a:pt x="24" y="275"/>
                      </a:cubicBezTo>
                      <a:cubicBezTo>
                        <a:pt x="135" y="275"/>
                        <a:pt x="135" y="275"/>
                        <a:pt x="135" y="275"/>
                      </a:cubicBezTo>
                      <a:cubicBezTo>
                        <a:pt x="148" y="275"/>
                        <a:pt x="159" y="265"/>
                        <a:pt x="159" y="251"/>
                      </a:cubicBezTo>
                      <a:cubicBezTo>
                        <a:pt x="159" y="225"/>
                        <a:pt x="159" y="225"/>
                        <a:pt x="159" y="225"/>
                      </a:cubicBezTo>
                      <a:lnTo>
                        <a:pt x="147" y="223"/>
                      </a:lnTo>
                      <a:close/>
                      <a:moveTo>
                        <a:pt x="79" y="269"/>
                      </a:moveTo>
                      <a:cubicBezTo>
                        <a:pt x="72" y="269"/>
                        <a:pt x="65" y="263"/>
                        <a:pt x="65" y="255"/>
                      </a:cubicBezTo>
                      <a:cubicBezTo>
                        <a:pt x="65" y="247"/>
                        <a:pt x="72" y="241"/>
                        <a:pt x="79" y="241"/>
                      </a:cubicBezTo>
                      <a:cubicBezTo>
                        <a:pt x="87" y="241"/>
                        <a:pt x="93" y="247"/>
                        <a:pt x="93" y="255"/>
                      </a:cubicBezTo>
                      <a:cubicBezTo>
                        <a:pt x="93" y="263"/>
                        <a:pt x="87" y="269"/>
                        <a:pt x="79" y="269"/>
                      </a:cubicBezTo>
                      <a:close/>
                    </a:path>
                  </a:pathLst>
                </a:custGeom>
                <a:solidFill>
                  <a:srgbClr val="8FB4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86" name="Freeform 49"/>
                <p:cNvSpPr>
                  <a:spLocks/>
                </p:cNvSpPr>
                <p:nvPr/>
              </p:nvSpPr>
              <p:spPr bwMode="auto">
                <a:xfrm>
                  <a:off x="6573838" y="973138"/>
                  <a:ext cx="715963" cy="547687"/>
                </a:xfrm>
                <a:custGeom>
                  <a:avLst/>
                  <a:gdLst>
                    <a:gd name="T0" fmla="*/ 2147483646 w 191"/>
                    <a:gd name="T1" fmla="*/ 2147483646 h 146"/>
                    <a:gd name="T2" fmla="*/ 2147483646 w 191"/>
                    <a:gd name="T3" fmla="*/ 2147483646 h 146"/>
                    <a:gd name="T4" fmla="*/ 2147483646 w 191"/>
                    <a:gd name="T5" fmla="*/ 2147483646 h 146"/>
                    <a:gd name="T6" fmla="*/ 2147483646 w 191"/>
                    <a:gd name="T7" fmla="*/ 2147483646 h 146"/>
                    <a:gd name="T8" fmla="*/ 2147483646 w 191"/>
                    <a:gd name="T9" fmla="*/ 2147483646 h 146"/>
                    <a:gd name="T10" fmla="*/ 2147483646 w 191"/>
                    <a:gd name="T11" fmla="*/ 2147483646 h 146"/>
                    <a:gd name="T12" fmla="*/ 2147483646 w 191"/>
                    <a:gd name="T13" fmla="*/ 2147483646 h 146"/>
                    <a:gd name="T14" fmla="*/ 2147483646 w 191"/>
                    <a:gd name="T15" fmla="*/ 2147483646 h 146"/>
                    <a:gd name="T16" fmla="*/ 2147483646 w 191"/>
                    <a:gd name="T17" fmla="*/ 2147483646 h 146"/>
                    <a:gd name="T18" fmla="*/ 2147483646 w 191"/>
                    <a:gd name="T19" fmla="*/ 2147483646 h 146"/>
                    <a:gd name="T20" fmla="*/ 2147483646 w 191"/>
                    <a:gd name="T21" fmla="*/ 2147483646 h 146"/>
                    <a:gd name="T22" fmla="*/ 2147483646 w 191"/>
                    <a:gd name="T23" fmla="*/ 2147483646 h 146"/>
                    <a:gd name="T24" fmla="*/ 2147483646 w 191"/>
                    <a:gd name="T25" fmla="*/ 2147483646 h 146"/>
                    <a:gd name="T26" fmla="*/ 2147483646 w 191"/>
                    <a:gd name="T27" fmla="*/ 2147483646 h 1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 h="146">
                      <a:moveTo>
                        <a:pt x="121" y="24"/>
                      </a:moveTo>
                      <a:cubicBezTo>
                        <a:pt x="75" y="51"/>
                        <a:pt x="75" y="51"/>
                        <a:pt x="75" y="51"/>
                      </a:cubicBezTo>
                      <a:cubicBezTo>
                        <a:pt x="31" y="7"/>
                        <a:pt x="31" y="7"/>
                        <a:pt x="31" y="7"/>
                      </a:cubicBezTo>
                      <a:cubicBezTo>
                        <a:pt x="24" y="0"/>
                        <a:pt x="14" y="0"/>
                        <a:pt x="7" y="7"/>
                      </a:cubicBezTo>
                      <a:cubicBezTo>
                        <a:pt x="0" y="14"/>
                        <a:pt x="0" y="24"/>
                        <a:pt x="7" y="31"/>
                      </a:cubicBezTo>
                      <a:cubicBezTo>
                        <a:pt x="74" y="98"/>
                        <a:pt x="74" y="98"/>
                        <a:pt x="74" y="98"/>
                      </a:cubicBezTo>
                      <a:cubicBezTo>
                        <a:pt x="50" y="97"/>
                        <a:pt x="50" y="97"/>
                        <a:pt x="50" y="97"/>
                      </a:cubicBezTo>
                      <a:cubicBezTo>
                        <a:pt x="34" y="96"/>
                        <a:pt x="20" y="109"/>
                        <a:pt x="19" y="126"/>
                      </a:cubicBezTo>
                      <a:cubicBezTo>
                        <a:pt x="19" y="126"/>
                        <a:pt x="19" y="126"/>
                        <a:pt x="19" y="126"/>
                      </a:cubicBezTo>
                      <a:cubicBezTo>
                        <a:pt x="114" y="141"/>
                        <a:pt x="114" y="141"/>
                        <a:pt x="114" y="141"/>
                      </a:cubicBezTo>
                      <a:cubicBezTo>
                        <a:pt x="134" y="146"/>
                        <a:pt x="158" y="138"/>
                        <a:pt x="172" y="124"/>
                      </a:cubicBezTo>
                      <a:cubicBezTo>
                        <a:pt x="191" y="105"/>
                        <a:pt x="191" y="73"/>
                        <a:pt x="172" y="54"/>
                      </a:cubicBezTo>
                      <a:cubicBezTo>
                        <a:pt x="145" y="27"/>
                        <a:pt x="145" y="27"/>
                        <a:pt x="145" y="27"/>
                      </a:cubicBezTo>
                      <a:cubicBezTo>
                        <a:pt x="139" y="21"/>
                        <a:pt x="129" y="19"/>
                        <a:pt x="121" y="24"/>
                      </a:cubicBezTo>
                      <a:close/>
                    </a:path>
                  </a:pathLst>
                </a:custGeom>
                <a:solidFill>
                  <a:srgbClr val="8FB4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87" name="Freeform 50"/>
                <p:cNvSpPr>
                  <a:spLocks/>
                </p:cNvSpPr>
                <p:nvPr/>
              </p:nvSpPr>
              <p:spPr bwMode="auto">
                <a:xfrm>
                  <a:off x="6446838" y="942975"/>
                  <a:ext cx="123825" cy="87312"/>
                </a:xfrm>
                <a:custGeom>
                  <a:avLst/>
                  <a:gdLst>
                    <a:gd name="T0" fmla="*/ 2147483646 w 33"/>
                    <a:gd name="T1" fmla="*/ 2147483646 h 23"/>
                    <a:gd name="T2" fmla="*/ 2147483646 w 33"/>
                    <a:gd name="T3" fmla="*/ 2147483646 h 23"/>
                    <a:gd name="T4" fmla="*/ 2147483646 w 33"/>
                    <a:gd name="T5" fmla="*/ 2147483646 h 23"/>
                    <a:gd name="T6" fmla="*/ 2147483646 w 33"/>
                    <a:gd name="T7" fmla="*/ 2147483646 h 23"/>
                    <a:gd name="T8" fmla="*/ 2147483646 w 33"/>
                    <a:gd name="T9" fmla="*/ 2147483646 h 23"/>
                    <a:gd name="T10" fmla="*/ 2147483646 w 33"/>
                    <a:gd name="T11" fmla="*/ 2147483646 h 23"/>
                    <a:gd name="T12" fmla="*/ 2147483646 w 33"/>
                    <a:gd name="T13" fmla="*/ 2147483646 h 23"/>
                    <a:gd name="T14" fmla="*/ 2147483646 w 33"/>
                    <a:gd name="T15" fmla="*/ 2147483646 h 23"/>
                    <a:gd name="T16" fmla="*/ 2147483646 w 33"/>
                    <a:gd name="T17" fmla="*/ 2147483646 h 23"/>
                    <a:gd name="T18" fmla="*/ 2147483646 w 33"/>
                    <a:gd name="T19" fmla="*/ 2147483646 h 23"/>
                    <a:gd name="T20" fmla="*/ 2147483646 w 33"/>
                    <a:gd name="T21" fmla="*/ 2147483646 h 23"/>
                    <a:gd name="T22" fmla="*/ 2147483646 w 33"/>
                    <a:gd name="T23" fmla="*/ 2147483646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3">
                      <a:moveTo>
                        <a:pt x="23" y="22"/>
                      </a:moveTo>
                      <a:cubicBezTo>
                        <a:pt x="5" y="14"/>
                        <a:pt x="5" y="14"/>
                        <a:pt x="5" y="14"/>
                      </a:cubicBezTo>
                      <a:cubicBezTo>
                        <a:pt x="1" y="13"/>
                        <a:pt x="0" y="9"/>
                        <a:pt x="1" y="5"/>
                      </a:cubicBezTo>
                      <a:cubicBezTo>
                        <a:pt x="1" y="5"/>
                        <a:pt x="1" y="5"/>
                        <a:pt x="1" y="5"/>
                      </a:cubicBezTo>
                      <a:cubicBezTo>
                        <a:pt x="2" y="2"/>
                        <a:pt x="6" y="0"/>
                        <a:pt x="10" y="2"/>
                      </a:cubicBezTo>
                      <a:cubicBezTo>
                        <a:pt x="10" y="2"/>
                        <a:pt x="10" y="2"/>
                        <a:pt x="10" y="2"/>
                      </a:cubicBezTo>
                      <a:cubicBezTo>
                        <a:pt x="28" y="9"/>
                        <a:pt x="28" y="9"/>
                        <a:pt x="28" y="9"/>
                      </a:cubicBezTo>
                      <a:cubicBezTo>
                        <a:pt x="31" y="11"/>
                        <a:pt x="33" y="15"/>
                        <a:pt x="31" y="18"/>
                      </a:cubicBezTo>
                      <a:cubicBezTo>
                        <a:pt x="31" y="18"/>
                        <a:pt x="31" y="18"/>
                        <a:pt x="31" y="18"/>
                      </a:cubicBezTo>
                      <a:cubicBezTo>
                        <a:pt x="31" y="19"/>
                        <a:pt x="31" y="20"/>
                        <a:pt x="30" y="20"/>
                      </a:cubicBezTo>
                      <a:cubicBezTo>
                        <a:pt x="30" y="20"/>
                        <a:pt x="30" y="20"/>
                        <a:pt x="30" y="20"/>
                      </a:cubicBezTo>
                      <a:cubicBezTo>
                        <a:pt x="28" y="22"/>
                        <a:pt x="25" y="23"/>
                        <a:pt x="23" y="22"/>
                      </a:cubicBezTo>
                      <a:close/>
                    </a:path>
                  </a:pathLst>
                </a:custGeom>
                <a:solidFill>
                  <a:srgbClr val="8FB4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88" name="Freeform 51"/>
                <p:cNvSpPr>
                  <a:spLocks/>
                </p:cNvSpPr>
                <p:nvPr/>
              </p:nvSpPr>
              <p:spPr bwMode="auto">
                <a:xfrm>
                  <a:off x="6543675" y="846138"/>
                  <a:ext cx="85725" cy="123825"/>
                </a:xfrm>
                <a:custGeom>
                  <a:avLst/>
                  <a:gdLst>
                    <a:gd name="T0" fmla="*/ 2147483646 w 23"/>
                    <a:gd name="T1" fmla="*/ 2147483646 h 33"/>
                    <a:gd name="T2" fmla="*/ 2147483646 w 23"/>
                    <a:gd name="T3" fmla="*/ 2147483646 h 33"/>
                    <a:gd name="T4" fmla="*/ 2147483646 w 23"/>
                    <a:gd name="T5" fmla="*/ 2147483646 h 33"/>
                    <a:gd name="T6" fmla="*/ 2147483646 w 23"/>
                    <a:gd name="T7" fmla="*/ 2147483646 h 33"/>
                    <a:gd name="T8" fmla="*/ 2147483646 w 23"/>
                    <a:gd name="T9" fmla="*/ 2147483646 h 33"/>
                    <a:gd name="T10" fmla="*/ 2147483646 w 23"/>
                    <a:gd name="T11" fmla="*/ 2147483646 h 33"/>
                    <a:gd name="T12" fmla="*/ 2147483646 w 23"/>
                    <a:gd name="T13" fmla="*/ 2147483646 h 33"/>
                    <a:gd name="T14" fmla="*/ 2147483646 w 23"/>
                    <a:gd name="T15" fmla="*/ 2147483646 h 33"/>
                    <a:gd name="T16" fmla="*/ 2147483646 w 23"/>
                    <a:gd name="T17" fmla="*/ 2147483646 h 33"/>
                    <a:gd name="T18" fmla="*/ 2147483646 w 23"/>
                    <a:gd name="T19" fmla="*/ 2147483646 h 33"/>
                    <a:gd name="T20" fmla="*/ 2147483646 w 23"/>
                    <a:gd name="T21" fmla="*/ 2147483646 h 33"/>
                    <a:gd name="T22" fmla="*/ 2147483646 w 23"/>
                    <a:gd name="T23" fmla="*/ 2147483646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33">
                      <a:moveTo>
                        <a:pt x="18" y="31"/>
                      </a:moveTo>
                      <a:cubicBezTo>
                        <a:pt x="15" y="33"/>
                        <a:pt x="11" y="31"/>
                        <a:pt x="9" y="28"/>
                      </a:cubicBezTo>
                      <a:cubicBezTo>
                        <a:pt x="9" y="28"/>
                        <a:pt x="9" y="28"/>
                        <a:pt x="9" y="28"/>
                      </a:cubicBezTo>
                      <a:cubicBezTo>
                        <a:pt x="2" y="10"/>
                        <a:pt x="2" y="10"/>
                        <a:pt x="2" y="10"/>
                      </a:cubicBezTo>
                      <a:cubicBezTo>
                        <a:pt x="0" y="6"/>
                        <a:pt x="2" y="2"/>
                        <a:pt x="5" y="1"/>
                      </a:cubicBezTo>
                      <a:cubicBezTo>
                        <a:pt x="5" y="1"/>
                        <a:pt x="5" y="1"/>
                        <a:pt x="5" y="1"/>
                      </a:cubicBezTo>
                      <a:cubicBezTo>
                        <a:pt x="9" y="0"/>
                        <a:pt x="13" y="1"/>
                        <a:pt x="14" y="5"/>
                      </a:cubicBezTo>
                      <a:cubicBezTo>
                        <a:pt x="14" y="5"/>
                        <a:pt x="14" y="5"/>
                        <a:pt x="14" y="5"/>
                      </a:cubicBezTo>
                      <a:cubicBezTo>
                        <a:pt x="22" y="23"/>
                        <a:pt x="22" y="23"/>
                        <a:pt x="22" y="23"/>
                      </a:cubicBezTo>
                      <a:cubicBezTo>
                        <a:pt x="23" y="25"/>
                        <a:pt x="22" y="28"/>
                        <a:pt x="20" y="30"/>
                      </a:cubicBezTo>
                      <a:cubicBezTo>
                        <a:pt x="20" y="30"/>
                        <a:pt x="20" y="30"/>
                        <a:pt x="20" y="30"/>
                      </a:cubicBezTo>
                      <a:cubicBezTo>
                        <a:pt x="20" y="30"/>
                        <a:pt x="19" y="31"/>
                        <a:pt x="18" y="31"/>
                      </a:cubicBezTo>
                      <a:close/>
                    </a:path>
                  </a:pathLst>
                </a:custGeom>
                <a:solidFill>
                  <a:srgbClr val="8FB4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89" name="Freeform 52"/>
                <p:cNvSpPr>
                  <a:spLocks/>
                </p:cNvSpPr>
                <p:nvPr/>
              </p:nvSpPr>
              <p:spPr bwMode="auto">
                <a:xfrm>
                  <a:off x="6659563" y="846138"/>
                  <a:ext cx="82550" cy="120650"/>
                </a:xfrm>
                <a:custGeom>
                  <a:avLst/>
                  <a:gdLst>
                    <a:gd name="T0" fmla="*/ 2147483646 w 22"/>
                    <a:gd name="T1" fmla="*/ 2147483646 h 32"/>
                    <a:gd name="T2" fmla="*/ 2147483646 w 22"/>
                    <a:gd name="T3" fmla="*/ 2147483646 h 32"/>
                    <a:gd name="T4" fmla="*/ 2147483646 w 22"/>
                    <a:gd name="T5" fmla="*/ 2147483646 h 32"/>
                    <a:gd name="T6" fmla="*/ 2147483646 w 22"/>
                    <a:gd name="T7" fmla="*/ 2147483646 h 32"/>
                    <a:gd name="T8" fmla="*/ 2147483646 w 22"/>
                    <a:gd name="T9" fmla="*/ 2147483646 h 32"/>
                    <a:gd name="T10" fmla="*/ 2147483646 w 22"/>
                    <a:gd name="T11" fmla="*/ 2147483646 h 32"/>
                    <a:gd name="T12" fmla="*/ 2147483646 w 22"/>
                    <a:gd name="T13" fmla="*/ 2147483646 h 32"/>
                    <a:gd name="T14" fmla="*/ 2147483646 w 22"/>
                    <a:gd name="T15" fmla="*/ 2147483646 h 32"/>
                    <a:gd name="T16" fmla="*/ 2147483646 w 22"/>
                    <a:gd name="T17" fmla="*/ 2147483646 h 32"/>
                    <a:gd name="T18" fmla="*/ 2147483646 w 22"/>
                    <a:gd name="T19" fmla="*/ 2147483646 h 32"/>
                    <a:gd name="T20" fmla="*/ 2147483646 w 22"/>
                    <a:gd name="T21" fmla="*/ 2147483646 h 32"/>
                    <a:gd name="T22" fmla="*/ 2147483646 w 22"/>
                    <a:gd name="T23" fmla="*/ 214748364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32">
                      <a:moveTo>
                        <a:pt x="5" y="31"/>
                      </a:moveTo>
                      <a:cubicBezTo>
                        <a:pt x="2" y="30"/>
                        <a:pt x="0" y="26"/>
                        <a:pt x="1" y="23"/>
                      </a:cubicBezTo>
                      <a:cubicBezTo>
                        <a:pt x="1" y="23"/>
                        <a:pt x="1" y="23"/>
                        <a:pt x="1" y="23"/>
                      </a:cubicBezTo>
                      <a:cubicBezTo>
                        <a:pt x="9" y="5"/>
                        <a:pt x="9" y="5"/>
                        <a:pt x="9" y="5"/>
                      </a:cubicBezTo>
                      <a:cubicBezTo>
                        <a:pt x="10" y="1"/>
                        <a:pt x="14" y="0"/>
                        <a:pt x="18" y="1"/>
                      </a:cubicBezTo>
                      <a:cubicBezTo>
                        <a:pt x="18" y="1"/>
                        <a:pt x="18" y="1"/>
                        <a:pt x="18" y="1"/>
                      </a:cubicBezTo>
                      <a:cubicBezTo>
                        <a:pt x="21" y="2"/>
                        <a:pt x="22" y="6"/>
                        <a:pt x="21" y="10"/>
                      </a:cubicBezTo>
                      <a:cubicBezTo>
                        <a:pt x="21" y="10"/>
                        <a:pt x="21" y="10"/>
                        <a:pt x="21" y="10"/>
                      </a:cubicBezTo>
                      <a:cubicBezTo>
                        <a:pt x="14" y="28"/>
                        <a:pt x="14" y="28"/>
                        <a:pt x="14" y="28"/>
                      </a:cubicBezTo>
                      <a:cubicBezTo>
                        <a:pt x="13" y="29"/>
                        <a:pt x="13" y="29"/>
                        <a:pt x="12" y="30"/>
                      </a:cubicBezTo>
                      <a:cubicBezTo>
                        <a:pt x="12" y="30"/>
                        <a:pt x="12" y="30"/>
                        <a:pt x="12" y="30"/>
                      </a:cubicBezTo>
                      <a:cubicBezTo>
                        <a:pt x="10" y="32"/>
                        <a:pt x="8" y="32"/>
                        <a:pt x="5" y="31"/>
                      </a:cubicBezTo>
                      <a:close/>
                    </a:path>
                  </a:pathLst>
                </a:custGeom>
                <a:solidFill>
                  <a:srgbClr val="8FB4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90" name="Freeform 53"/>
                <p:cNvSpPr>
                  <a:spLocks/>
                </p:cNvSpPr>
                <p:nvPr/>
              </p:nvSpPr>
              <p:spPr bwMode="auto">
                <a:xfrm>
                  <a:off x="6446838" y="1060450"/>
                  <a:ext cx="119063" cy="82550"/>
                </a:xfrm>
                <a:custGeom>
                  <a:avLst/>
                  <a:gdLst>
                    <a:gd name="T0" fmla="*/ 2147483646 w 32"/>
                    <a:gd name="T1" fmla="*/ 2147483646 h 22"/>
                    <a:gd name="T2" fmla="*/ 2147483646 w 32"/>
                    <a:gd name="T3" fmla="*/ 2147483646 h 22"/>
                    <a:gd name="T4" fmla="*/ 2147483646 w 32"/>
                    <a:gd name="T5" fmla="*/ 2147483646 h 22"/>
                    <a:gd name="T6" fmla="*/ 2147483646 w 32"/>
                    <a:gd name="T7" fmla="*/ 2147483646 h 22"/>
                    <a:gd name="T8" fmla="*/ 2147483646 w 32"/>
                    <a:gd name="T9" fmla="*/ 2147483646 h 22"/>
                    <a:gd name="T10" fmla="*/ 2147483646 w 32"/>
                    <a:gd name="T11" fmla="*/ 2147483646 h 22"/>
                    <a:gd name="T12" fmla="*/ 2147483646 w 32"/>
                    <a:gd name="T13" fmla="*/ 2147483646 h 22"/>
                    <a:gd name="T14" fmla="*/ 2147483646 w 32"/>
                    <a:gd name="T15" fmla="*/ 2147483646 h 22"/>
                    <a:gd name="T16" fmla="*/ 2147483646 w 32"/>
                    <a:gd name="T17" fmla="*/ 2147483646 h 22"/>
                    <a:gd name="T18" fmla="*/ 2147483646 w 32"/>
                    <a:gd name="T19" fmla="*/ 2147483646 h 22"/>
                    <a:gd name="T20" fmla="*/ 2147483646 w 32"/>
                    <a:gd name="T21" fmla="*/ 2147483646 h 22"/>
                    <a:gd name="T22" fmla="*/ 2147483646 w 32"/>
                    <a:gd name="T23" fmla="*/ 214748364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22">
                      <a:moveTo>
                        <a:pt x="28" y="14"/>
                      </a:moveTo>
                      <a:cubicBezTo>
                        <a:pt x="10" y="21"/>
                        <a:pt x="10" y="21"/>
                        <a:pt x="10" y="21"/>
                      </a:cubicBezTo>
                      <a:cubicBezTo>
                        <a:pt x="6" y="22"/>
                        <a:pt x="2" y="21"/>
                        <a:pt x="1" y="17"/>
                      </a:cubicBezTo>
                      <a:cubicBezTo>
                        <a:pt x="1" y="17"/>
                        <a:pt x="1" y="17"/>
                        <a:pt x="1" y="17"/>
                      </a:cubicBezTo>
                      <a:cubicBezTo>
                        <a:pt x="0" y="14"/>
                        <a:pt x="1" y="10"/>
                        <a:pt x="5" y="9"/>
                      </a:cubicBezTo>
                      <a:cubicBezTo>
                        <a:pt x="5" y="9"/>
                        <a:pt x="5" y="9"/>
                        <a:pt x="5" y="9"/>
                      </a:cubicBezTo>
                      <a:cubicBezTo>
                        <a:pt x="23" y="1"/>
                        <a:pt x="23" y="1"/>
                        <a:pt x="23" y="1"/>
                      </a:cubicBezTo>
                      <a:cubicBezTo>
                        <a:pt x="26" y="0"/>
                        <a:pt x="30" y="2"/>
                        <a:pt x="31" y="5"/>
                      </a:cubicBezTo>
                      <a:cubicBezTo>
                        <a:pt x="31" y="5"/>
                        <a:pt x="31" y="5"/>
                        <a:pt x="31" y="5"/>
                      </a:cubicBezTo>
                      <a:cubicBezTo>
                        <a:pt x="32" y="7"/>
                        <a:pt x="32" y="10"/>
                        <a:pt x="30" y="12"/>
                      </a:cubicBezTo>
                      <a:cubicBezTo>
                        <a:pt x="30" y="12"/>
                        <a:pt x="30" y="12"/>
                        <a:pt x="30" y="12"/>
                      </a:cubicBezTo>
                      <a:cubicBezTo>
                        <a:pt x="29" y="13"/>
                        <a:pt x="29" y="13"/>
                        <a:pt x="28" y="14"/>
                      </a:cubicBezTo>
                      <a:close/>
                    </a:path>
                  </a:pathLst>
                </a:custGeom>
                <a:solidFill>
                  <a:srgbClr val="8FB4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grpSp>
        </p:grpSp>
        <p:grpSp>
          <p:nvGrpSpPr>
            <p:cNvPr id="7" name="Group 1"/>
            <p:cNvGrpSpPr/>
            <p:nvPr/>
          </p:nvGrpSpPr>
          <p:grpSpPr>
            <a:xfrm>
              <a:off x="34598" y="637740"/>
              <a:ext cx="5950860" cy="4518687"/>
              <a:chOff x="34598" y="637740"/>
              <a:chExt cx="5950860" cy="4518687"/>
            </a:xfrm>
          </p:grpSpPr>
          <p:grpSp>
            <p:nvGrpSpPr>
              <p:cNvPr id="8" name="Group 106"/>
              <p:cNvGrpSpPr/>
              <p:nvPr/>
            </p:nvGrpSpPr>
            <p:grpSpPr>
              <a:xfrm>
                <a:off x="111794" y="637740"/>
                <a:ext cx="3188867" cy="2481821"/>
                <a:chOff x="111794" y="637740"/>
                <a:chExt cx="3188867" cy="2481821"/>
              </a:xfrm>
            </p:grpSpPr>
            <p:grpSp>
              <p:nvGrpSpPr>
                <p:cNvPr id="9" name="Group 102"/>
                <p:cNvGrpSpPr/>
                <p:nvPr/>
              </p:nvGrpSpPr>
              <p:grpSpPr>
                <a:xfrm>
                  <a:off x="111794" y="637740"/>
                  <a:ext cx="2803556" cy="2020498"/>
                  <a:chOff x="1766858" y="564588"/>
                  <a:chExt cx="2803556" cy="2020498"/>
                </a:xfrm>
              </p:grpSpPr>
              <p:sp>
                <p:nvSpPr>
                  <p:cNvPr id="13" name="Freeform 5"/>
                  <p:cNvSpPr>
                    <a:spLocks/>
                  </p:cNvSpPr>
                  <p:nvPr/>
                </p:nvSpPr>
                <p:spPr bwMode="auto">
                  <a:xfrm>
                    <a:off x="2768601" y="781686"/>
                    <a:ext cx="1801813" cy="1803400"/>
                  </a:xfrm>
                  <a:custGeom>
                    <a:avLst/>
                    <a:gdLst>
                      <a:gd name="T0" fmla="*/ 0 w 1029"/>
                      <a:gd name="T1" fmla="*/ 1029 h 1029"/>
                      <a:gd name="T2" fmla="*/ 1029 w 1029"/>
                      <a:gd name="T3" fmla="*/ 1029 h 1029"/>
                      <a:gd name="T4" fmla="*/ 1029 w 1029"/>
                      <a:gd name="T5" fmla="*/ 0 h 1029"/>
                      <a:gd name="T6" fmla="*/ 0 w 1029"/>
                      <a:gd name="T7" fmla="*/ 1029 h 1029"/>
                    </a:gdLst>
                    <a:ahLst/>
                    <a:cxnLst>
                      <a:cxn ang="0">
                        <a:pos x="T0" y="T1"/>
                      </a:cxn>
                      <a:cxn ang="0">
                        <a:pos x="T2" y="T3"/>
                      </a:cxn>
                      <a:cxn ang="0">
                        <a:pos x="T4" y="T5"/>
                      </a:cxn>
                      <a:cxn ang="0">
                        <a:pos x="T6" y="T7"/>
                      </a:cxn>
                    </a:cxnLst>
                    <a:rect l="0" t="0" r="r" b="b"/>
                    <a:pathLst>
                      <a:path w="1029" h="1029">
                        <a:moveTo>
                          <a:pt x="0" y="1029"/>
                        </a:moveTo>
                        <a:cubicBezTo>
                          <a:pt x="1029" y="1029"/>
                          <a:pt x="1029" y="1029"/>
                          <a:pt x="1029" y="1029"/>
                        </a:cubicBezTo>
                        <a:cubicBezTo>
                          <a:pt x="1029" y="0"/>
                          <a:pt x="1029" y="0"/>
                          <a:pt x="1029" y="0"/>
                        </a:cubicBezTo>
                        <a:cubicBezTo>
                          <a:pt x="461" y="0"/>
                          <a:pt x="0" y="460"/>
                          <a:pt x="0" y="1029"/>
                        </a:cubicBezTo>
                        <a:close/>
                      </a:path>
                    </a:pathLst>
                  </a:custGeom>
                  <a:noFill/>
                  <a:ln w="19050" cap="flat">
                    <a:solidFill>
                      <a:srgbClr val="B3A3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8" name="Freeform 10"/>
                  <p:cNvSpPr>
                    <a:spLocks/>
                  </p:cNvSpPr>
                  <p:nvPr/>
                </p:nvSpPr>
                <p:spPr bwMode="auto">
                  <a:xfrm>
                    <a:off x="3195638" y="1210311"/>
                    <a:ext cx="1374775" cy="1374775"/>
                  </a:xfrm>
                  <a:custGeom>
                    <a:avLst/>
                    <a:gdLst>
                      <a:gd name="T0" fmla="*/ 0 w 785"/>
                      <a:gd name="T1" fmla="*/ 785 h 785"/>
                      <a:gd name="T2" fmla="*/ 308 w 785"/>
                      <a:gd name="T3" fmla="*/ 785 h 785"/>
                      <a:gd name="T4" fmla="*/ 785 w 785"/>
                      <a:gd name="T5" fmla="*/ 307 h 785"/>
                      <a:gd name="T6" fmla="*/ 785 w 785"/>
                      <a:gd name="T7" fmla="*/ 0 h 785"/>
                      <a:gd name="T8" fmla="*/ 0 w 785"/>
                      <a:gd name="T9" fmla="*/ 785 h 785"/>
                    </a:gdLst>
                    <a:ahLst/>
                    <a:cxnLst>
                      <a:cxn ang="0">
                        <a:pos x="T0" y="T1"/>
                      </a:cxn>
                      <a:cxn ang="0">
                        <a:pos x="T2" y="T3"/>
                      </a:cxn>
                      <a:cxn ang="0">
                        <a:pos x="T4" y="T5"/>
                      </a:cxn>
                      <a:cxn ang="0">
                        <a:pos x="T6" y="T7"/>
                      </a:cxn>
                      <a:cxn ang="0">
                        <a:pos x="T8" y="T9"/>
                      </a:cxn>
                    </a:cxnLst>
                    <a:rect l="0" t="0" r="r" b="b"/>
                    <a:pathLst>
                      <a:path w="785" h="785">
                        <a:moveTo>
                          <a:pt x="0" y="785"/>
                        </a:moveTo>
                        <a:cubicBezTo>
                          <a:pt x="308" y="785"/>
                          <a:pt x="308" y="785"/>
                          <a:pt x="308" y="785"/>
                        </a:cubicBezTo>
                        <a:cubicBezTo>
                          <a:pt x="308" y="521"/>
                          <a:pt x="521" y="307"/>
                          <a:pt x="785" y="307"/>
                        </a:cubicBezTo>
                        <a:cubicBezTo>
                          <a:pt x="785" y="0"/>
                          <a:pt x="785" y="0"/>
                          <a:pt x="785" y="0"/>
                        </a:cubicBezTo>
                        <a:cubicBezTo>
                          <a:pt x="351" y="0"/>
                          <a:pt x="0" y="351"/>
                          <a:pt x="0" y="785"/>
                        </a:cubicBezTo>
                        <a:close/>
                      </a:path>
                    </a:pathLst>
                  </a:custGeom>
                  <a:solidFill>
                    <a:srgbClr val="B3A3C8"/>
                  </a:solidFill>
                  <a:ln>
                    <a:noFill/>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39" name="Oval 38"/>
                  <p:cNvSpPr/>
                  <p:nvPr/>
                </p:nvSpPr>
                <p:spPr>
                  <a:xfrm>
                    <a:off x="3745706" y="879684"/>
                    <a:ext cx="152400" cy="152400"/>
                  </a:xfrm>
                  <a:prstGeom prst="ellipse">
                    <a:avLst/>
                  </a:prstGeom>
                  <a:solidFill>
                    <a:srgbClr val="B3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40" name="Oval 39"/>
                  <p:cNvSpPr/>
                  <p:nvPr/>
                </p:nvSpPr>
                <p:spPr>
                  <a:xfrm>
                    <a:off x="3140711" y="1325197"/>
                    <a:ext cx="152400" cy="152400"/>
                  </a:xfrm>
                  <a:prstGeom prst="ellipse">
                    <a:avLst/>
                  </a:prstGeom>
                  <a:solidFill>
                    <a:srgbClr val="B3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41" name="Oval 40"/>
                  <p:cNvSpPr/>
                  <p:nvPr/>
                </p:nvSpPr>
                <p:spPr>
                  <a:xfrm>
                    <a:off x="2784015" y="1955142"/>
                    <a:ext cx="152400" cy="152400"/>
                  </a:xfrm>
                  <a:prstGeom prst="ellipse">
                    <a:avLst/>
                  </a:prstGeom>
                  <a:solidFill>
                    <a:srgbClr val="B3A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54" name="Rectangle 53"/>
                  <p:cNvSpPr/>
                  <p:nvPr/>
                </p:nvSpPr>
                <p:spPr>
                  <a:xfrm>
                    <a:off x="1769131" y="2064682"/>
                    <a:ext cx="860670" cy="318227"/>
                  </a:xfrm>
                  <a:prstGeom prst="rect">
                    <a:avLst/>
                  </a:prstGeom>
                </p:spPr>
                <p:txBody>
                  <a:bodyPr wrap="square">
                    <a:spAutoFit/>
                  </a:bodyPr>
                  <a:lstStyle/>
                  <a:p>
                    <a:pPr algn="ctr"/>
                    <a:r>
                      <a:rPr lang="en-US" sz="1100" b="1" dirty="0">
                        <a:solidFill>
                          <a:srgbClr val="B3A3C8"/>
                        </a:solidFill>
                      </a:rPr>
                      <a:t>Big Data</a:t>
                    </a:r>
                  </a:p>
                </p:txBody>
              </p:sp>
              <p:sp>
                <p:nvSpPr>
                  <p:cNvPr id="55" name="Rectangle 54"/>
                  <p:cNvSpPr/>
                  <p:nvPr/>
                </p:nvSpPr>
                <p:spPr>
                  <a:xfrm>
                    <a:off x="1766858" y="1227110"/>
                    <a:ext cx="943436" cy="318227"/>
                  </a:xfrm>
                  <a:prstGeom prst="rect">
                    <a:avLst/>
                  </a:prstGeom>
                </p:spPr>
                <p:txBody>
                  <a:bodyPr wrap="square">
                    <a:spAutoFit/>
                  </a:bodyPr>
                  <a:lstStyle/>
                  <a:p>
                    <a:pPr algn="ctr"/>
                    <a:r>
                      <a:rPr lang="en-US" sz="1100" b="1" dirty="0">
                        <a:solidFill>
                          <a:srgbClr val="B3A3C8"/>
                        </a:solidFill>
                      </a:rPr>
                      <a:t>IoT/M2M</a:t>
                    </a:r>
                  </a:p>
                </p:txBody>
              </p:sp>
              <p:sp>
                <p:nvSpPr>
                  <p:cNvPr id="56" name="Rectangle 55"/>
                  <p:cNvSpPr/>
                  <p:nvPr/>
                </p:nvSpPr>
                <p:spPr>
                  <a:xfrm>
                    <a:off x="2700189" y="595993"/>
                    <a:ext cx="860670" cy="318227"/>
                  </a:xfrm>
                  <a:prstGeom prst="rect">
                    <a:avLst/>
                  </a:prstGeom>
                </p:spPr>
                <p:txBody>
                  <a:bodyPr wrap="square">
                    <a:spAutoFit/>
                  </a:bodyPr>
                  <a:lstStyle/>
                  <a:p>
                    <a:pPr algn="ctr"/>
                    <a:r>
                      <a:rPr lang="en-US" sz="1100" b="1" dirty="0">
                        <a:solidFill>
                          <a:srgbClr val="B3A3C8"/>
                        </a:solidFill>
                      </a:rPr>
                      <a:t>Cloud</a:t>
                    </a:r>
                  </a:p>
                </p:txBody>
              </p:sp>
              <p:grpSp>
                <p:nvGrpSpPr>
                  <p:cNvPr id="10" name="Group 844"/>
                  <p:cNvGrpSpPr>
                    <a:grpSpLocks/>
                  </p:cNvGrpSpPr>
                  <p:nvPr/>
                </p:nvGrpSpPr>
                <p:grpSpPr bwMode="auto">
                  <a:xfrm>
                    <a:off x="2393301" y="1831732"/>
                    <a:ext cx="323564" cy="270493"/>
                    <a:chOff x="7137400" y="5013325"/>
                    <a:chExt cx="600075" cy="501650"/>
                  </a:xfrm>
                  <a:solidFill>
                    <a:srgbClr val="DFA550"/>
                  </a:solidFill>
                </p:grpSpPr>
                <p:sp>
                  <p:nvSpPr>
                    <p:cNvPr id="116" name="Freeform 95"/>
                    <p:cNvSpPr>
                      <a:spLocks noEditPoints="1"/>
                    </p:cNvSpPr>
                    <p:nvPr/>
                  </p:nvSpPr>
                  <p:spPr bwMode="auto">
                    <a:xfrm>
                      <a:off x="7137400" y="5013325"/>
                      <a:ext cx="600075" cy="149225"/>
                    </a:xfrm>
                    <a:custGeom>
                      <a:avLst/>
                      <a:gdLst>
                        <a:gd name="T0" fmla="*/ 2147483646 w 189"/>
                        <a:gd name="T1" fmla="*/ 0 h 47"/>
                        <a:gd name="T2" fmla="*/ 2147483646 w 189"/>
                        <a:gd name="T3" fmla="*/ 0 h 47"/>
                        <a:gd name="T4" fmla="*/ 0 w 189"/>
                        <a:gd name="T5" fmla="*/ 2147483646 h 47"/>
                        <a:gd name="T6" fmla="*/ 0 w 189"/>
                        <a:gd name="T7" fmla="*/ 2147483646 h 47"/>
                        <a:gd name="T8" fmla="*/ 2147483646 w 189"/>
                        <a:gd name="T9" fmla="*/ 2147483646 h 47"/>
                        <a:gd name="T10" fmla="*/ 2147483646 w 189"/>
                        <a:gd name="T11" fmla="*/ 2147483646 h 47"/>
                        <a:gd name="T12" fmla="*/ 2147483646 w 189"/>
                        <a:gd name="T13" fmla="*/ 2147483646 h 47"/>
                        <a:gd name="T14" fmla="*/ 2147483646 w 189"/>
                        <a:gd name="T15" fmla="*/ 2147483646 h 47"/>
                        <a:gd name="T16" fmla="*/ 2147483646 w 189"/>
                        <a:gd name="T17" fmla="*/ 0 h 47"/>
                        <a:gd name="T18" fmla="*/ 2147483646 w 189"/>
                        <a:gd name="T19" fmla="*/ 2147483646 h 47"/>
                        <a:gd name="T20" fmla="*/ 2147483646 w 189"/>
                        <a:gd name="T21" fmla="*/ 2147483646 h 47"/>
                        <a:gd name="T22" fmla="*/ 2147483646 w 189"/>
                        <a:gd name="T23" fmla="*/ 2147483646 h 47"/>
                        <a:gd name="T24" fmla="*/ 2147483646 w 189"/>
                        <a:gd name="T25" fmla="*/ 2147483646 h 47"/>
                        <a:gd name="T26" fmla="*/ 2147483646 w 189"/>
                        <a:gd name="T27" fmla="*/ 2147483646 h 47"/>
                        <a:gd name="T28" fmla="*/ 2147483646 w 189"/>
                        <a:gd name="T29" fmla="*/ 2147483646 h 47"/>
                        <a:gd name="T30" fmla="*/ 2147483646 w 189"/>
                        <a:gd name="T31" fmla="*/ 2147483646 h 47"/>
                        <a:gd name="T32" fmla="*/ 2147483646 w 189"/>
                        <a:gd name="T33" fmla="*/ 2147483646 h 47"/>
                        <a:gd name="T34" fmla="*/ 2147483646 w 189"/>
                        <a:gd name="T35" fmla="*/ 2147483646 h 47"/>
                        <a:gd name="T36" fmla="*/ 2147483646 w 189"/>
                        <a:gd name="T37" fmla="*/ 2147483646 h 47"/>
                        <a:gd name="T38" fmla="*/ 2147483646 w 189"/>
                        <a:gd name="T39" fmla="*/ 2147483646 h 47"/>
                        <a:gd name="T40" fmla="*/ 2147483646 w 189"/>
                        <a:gd name="T41" fmla="*/ 2147483646 h 47"/>
                        <a:gd name="T42" fmla="*/ 2147483646 w 189"/>
                        <a:gd name="T43" fmla="*/ 2147483646 h 47"/>
                        <a:gd name="T44" fmla="*/ 2147483646 w 189"/>
                        <a:gd name="T45" fmla="*/ 2147483646 h 47"/>
                        <a:gd name="T46" fmla="*/ 2147483646 w 189"/>
                        <a:gd name="T47" fmla="*/ 2147483646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9" h="47">
                          <a:moveTo>
                            <a:pt x="178" y="0"/>
                          </a:moveTo>
                          <a:cubicBezTo>
                            <a:pt x="11" y="0"/>
                            <a:pt x="11" y="0"/>
                            <a:pt x="11" y="0"/>
                          </a:cubicBezTo>
                          <a:cubicBezTo>
                            <a:pt x="5" y="0"/>
                            <a:pt x="0" y="5"/>
                            <a:pt x="0" y="11"/>
                          </a:cubicBezTo>
                          <a:cubicBezTo>
                            <a:pt x="0" y="36"/>
                            <a:pt x="0" y="36"/>
                            <a:pt x="0" y="36"/>
                          </a:cubicBezTo>
                          <a:cubicBezTo>
                            <a:pt x="0" y="42"/>
                            <a:pt x="5" y="47"/>
                            <a:pt x="11" y="47"/>
                          </a:cubicBezTo>
                          <a:cubicBezTo>
                            <a:pt x="178" y="47"/>
                            <a:pt x="178" y="47"/>
                            <a:pt x="178" y="47"/>
                          </a:cubicBezTo>
                          <a:cubicBezTo>
                            <a:pt x="184" y="47"/>
                            <a:pt x="189" y="42"/>
                            <a:pt x="189" y="36"/>
                          </a:cubicBezTo>
                          <a:cubicBezTo>
                            <a:pt x="189" y="11"/>
                            <a:pt x="189" y="11"/>
                            <a:pt x="189" y="11"/>
                          </a:cubicBezTo>
                          <a:cubicBezTo>
                            <a:pt x="189" y="5"/>
                            <a:pt x="184" y="0"/>
                            <a:pt x="178" y="0"/>
                          </a:cubicBezTo>
                          <a:close/>
                          <a:moveTo>
                            <a:pt x="18" y="31"/>
                          </a:moveTo>
                          <a:cubicBezTo>
                            <a:pt x="14" y="31"/>
                            <a:pt x="11" y="27"/>
                            <a:pt x="11" y="23"/>
                          </a:cubicBezTo>
                          <a:cubicBezTo>
                            <a:pt x="11" y="19"/>
                            <a:pt x="14" y="16"/>
                            <a:pt x="18" y="16"/>
                          </a:cubicBezTo>
                          <a:cubicBezTo>
                            <a:pt x="22" y="16"/>
                            <a:pt x="25" y="19"/>
                            <a:pt x="25" y="23"/>
                          </a:cubicBezTo>
                          <a:cubicBezTo>
                            <a:pt x="25" y="27"/>
                            <a:pt x="22" y="31"/>
                            <a:pt x="18" y="31"/>
                          </a:cubicBezTo>
                          <a:close/>
                          <a:moveTo>
                            <a:pt x="40" y="31"/>
                          </a:moveTo>
                          <a:cubicBezTo>
                            <a:pt x="36" y="31"/>
                            <a:pt x="32" y="27"/>
                            <a:pt x="32" y="23"/>
                          </a:cubicBezTo>
                          <a:cubicBezTo>
                            <a:pt x="32" y="19"/>
                            <a:pt x="36" y="16"/>
                            <a:pt x="40" y="16"/>
                          </a:cubicBezTo>
                          <a:cubicBezTo>
                            <a:pt x="44" y="16"/>
                            <a:pt x="47" y="19"/>
                            <a:pt x="47" y="23"/>
                          </a:cubicBezTo>
                          <a:cubicBezTo>
                            <a:pt x="47" y="27"/>
                            <a:pt x="44" y="31"/>
                            <a:pt x="40" y="31"/>
                          </a:cubicBezTo>
                          <a:close/>
                          <a:moveTo>
                            <a:pt x="61" y="31"/>
                          </a:moveTo>
                          <a:cubicBezTo>
                            <a:pt x="57" y="31"/>
                            <a:pt x="54" y="27"/>
                            <a:pt x="54" y="23"/>
                          </a:cubicBezTo>
                          <a:cubicBezTo>
                            <a:pt x="54" y="19"/>
                            <a:pt x="57" y="16"/>
                            <a:pt x="61" y="16"/>
                          </a:cubicBezTo>
                          <a:cubicBezTo>
                            <a:pt x="65" y="16"/>
                            <a:pt x="68" y="19"/>
                            <a:pt x="68" y="23"/>
                          </a:cubicBezTo>
                          <a:cubicBezTo>
                            <a:pt x="68" y="27"/>
                            <a:pt x="65" y="31"/>
                            <a:pt x="61" y="31"/>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117" name="Freeform 96"/>
                    <p:cNvSpPr>
                      <a:spLocks noEditPoints="1"/>
                    </p:cNvSpPr>
                    <p:nvPr/>
                  </p:nvSpPr>
                  <p:spPr bwMode="auto">
                    <a:xfrm>
                      <a:off x="7137400" y="5191125"/>
                      <a:ext cx="600075" cy="149225"/>
                    </a:xfrm>
                    <a:custGeom>
                      <a:avLst/>
                      <a:gdLst>
                        <a:gd name="T0" fmla="*/ 2147483646 w 189"/>
                        <a:gd name="T1" fmla="*/ 0 h 47"/>
                        <a:gd name="T2" fmla="*/ 2147483646 w 189"/>
                        <a:gd name="T3" fmla="*/ 0 h 47"/>
                        <a:gd name="T4" fmla="*/ 0 w 189"/>
                        <a:gd name="T5" fmla="*/ 2147483646 h 47"/>
                        <a:gd name="T6" fmla="*/ 0 w 189"/>
                        <a:gd name="T7" fmla="*/ 2147483646 h 47"/>
                        <a:gd name="T8" fmla="*/ 2147483646 w 189"/>
                        <a:gd name="T9" fmla="*/ 2147483646 h 47"/>
                        <a:gd name="T10" fmla="*/ 2147483646 w 189"/>
                        <a:gd name="T11" fmla="*/ 2147483646 h 47"/>
                        <a:gd name="T12" fmla="*/ 2147483646 w 189"/>
                        <a:gd name="T13" fmla="*/ 2147483646 h 47"/>
                        <a:gd name="T14" fmla="*/ 2147483646 w 189"/>
                        <a:gd name="T15" fmla="*/ 2147483646 h 47"/>
                        <a:gd name="T16" fmla="*/ 2147483646 w 189"/>
                        <a:gd name="T17" fmla="*/ 0 h 47"/>
                        <a:gd name="T18" fmla="*/ 2147483646 w 189"/>
                        <a:gd name="T19" fmla="*/ 2147483646 h 47"/>
                        <a:gd name="T20" fmla="*/ 2147483646 w 189"/>
                        <a:gd name="T21" fmla="*/ 2147483646 h 47"/>
                        <a:gd name="T22" fmla="*/ 2147483646 w 189"/>
                        <a:gd name="T23" fmla="*/ 2147483646 h 47"/>
                        <a:gd name="T24" fmla="*/ 2147483646 w 189"/>
                        <a:gd name="T25" fmla="*/ 2147483646 h 47"/>
                        <a:gd name="T26" fmla="*/ 2147483646 w 189"/>
                        <a:gd name="T27" fmla="*/ 2147483646 h 47"/>
                        <a:gd name="T28" fmla="*/ 2147483646 w 189"/>
                        <a:gd name="T29" fmla="*/ 2147483646 h 47"/>
                        <a:gd name="T30" fmla="*/ 2147483646 w 189"/>
                        <a:gd name="T31" fmla="*/ 2147483646 h 47"/>
                        <a:gd name="T32" fmla="*/ 2147483646 w 189"/>
                        <a:gd name="T33" fmla="*/ 2147483646 h 47"/>
                        <a:gd name="T34" fmla="*/ 2147483646 w 189"/>
                        <a:gd name="T35" fmla="*/ 2147483646 h 47"/>
                        <a:gd name="T36" fmla="*/ 2147483646 w 189"/>
                        <a:gd name="T37" fmla="*/ 2147483646 h 47"/>
                        <a:gd name="T38" fmla="*/ 2147483646 w 189"/>
                        <a:gd name="T39" fmla="*/ 2147483646 h 47"/>
                        <a:gd name="T40" fmla="*/ 2147483646 w 189"/>
                        <a:gd name="T41" fmla="*/ 2147483646 h 47"/>
                        <a:gd name="T42" fmla="*/ 2147483646 w 189"/>
                        <a:gd name="T43" fmla="*/ 2147483646 h 47"/>
                        <a:gd name="T44" fmla="*/ 2147483646 w 189"/>
                        <a:gd name="T45" fmla="*/ 2147483646 h 47"/>
                        <a:gd name="T46" fmla="*/ 2147483646 w 189"/>
                        <a:gd name="T47" fmla="*/ 2147483646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9" h="47">
                          <a:moveTo>
                            <a:pt x="178" y="0"/>
                          </a:moveTo>
                          <a:cubicBezTo>
                            <a:pt x="11" y="0"/>
                            <a:pt x="11" y="0"/>
                            <a:pt x="11" y="0"/>
                          </a:cubicBezTo>
                          <a:cubicBezTo>
                            <a:pt x="5" y="0"/>
                            <a:pt x="0" y="5"/>
                            <a:pt x="0" y="11"/>
                          </a:cubicBezTo>
                          <a:cubicBezTo>
                            <a:pt x="0" y="36"/>
                            <a:pt x="0" y="36"/>
                            <a:pt x="0" y="36"/>
                          </a:cubicBezTo>
                          <a:cubicBezTo>
                            <a:pt x="0" y="42"/>
                            <a:pt x="5" y="47"/>
                            <a:pt x="11" y="47"/>
                          </a:cubicBezTo>
                          <a:cubicBezTo>
                            <a:pt x="178" y="47"/>
                            <a:pt x="178" y="47"/>
                            <a:pt x="178" y="47"/>
                          </a:cubicBezTo>
                          <a:cubicBezTo>
                            <a:pt x="184" y="47"/>
                            <a:pt x="189" y="42"/>
                            <a:pt x="189" y="36"/>
                          </a:cubicBezTo>
                          <a:cubicBezTo>
                            <a:pt x="189" y="11"/>
                            <a:pt x="189" y="11"/>
                            <a:pt x="189" y="11"/>
                          </a:cubicBezTo>
                          <a:cubicBezTo>
                            <a:pt x="189" y="5"/>
                            <a:pt x="184" y="0"/>
                            <a:pt x="178" y="0"/>
                          </a:cubicBezTo>
                          <a:close/>
                          <a:moveTo>
                            <a:pt x="64" y="30"/>
                          </a:moveTo>
                          <a:cubicBezTo>
                            <a:pt x="60" y="30"/>
                            <a:pt x="57" y="27"/>
                            <a:pt x="57" y="24"/>
                          </a:cubicBezTo>
                          <a:cubicBezTo>
                            <a:pt x="57" y="20"/>
                            <a:pt x="60" y="17"/>
                            <a:pt x="64" y="17"/>
                          </a:cubicBezTo>
                          <a:cubicBezTo>
                            <a:pt x="67" y="17"/>
                            <a:pt x="70" y="20"/>
                            <a:pt x="70" y="24"/>
                          </a:cubicBezTo>
                          <a:cubicBezTo>
                            <a:pt x="70" y="27"/>
                            <a:pt x="67" y="30"/>
                            <a:pt x="64" y="30"/>
                          </a:cubicBezTo>
                          <a:close/>
                          <a:moveTo>
                            <a:pt x="95" y="38"/>
                          </a:moveTo>
                          <a:cubicBezTo>
                            <a:pt x="87" y="38"/>
                            <a:pt x="80" y="31"/>
                            <a:pt x="80" y="23"/>
                          </a:cubicBezTo>
                          <a:cubicBezTo>
                            <a:pt x="80" y="15"/>
                            <a:pt x="87" y="9"/>
                            <a:pt x="95" y="9"/>
                          </a:cubicBezTo>
                          <a:cubicBezTo>
                            <a:pt x="102" y="9"/>
                            <a:pt x="109" y="15"/>
                            <a:pt x="109" y="23"/>
                          </a:cubicBezTo>
                          <a:cubicBezTo>
                            <a:pt x="109" y="31"/>
                            <a:pt x="102" y="38"/>
                            <a:pt x="95" y="38"/>
                          </a:cubicBezTo>
                          <a:close/>
                          <a:moveTo>
                            <a:pt x="126" y="29"/>
                          </a:moveTo>
                          <a:cubicBezTo>
                            <a:pt x="122" y="29"/>
                            <a:pt x="119" y="27"/>
                            <a:pt x="119" y="23"/>
                          </a:cubicBezTo>
                          <a:cubicBezTo>
                            <a:pt x="119" y="20"/>
                            <a:pt x="122" y="17"/>
                            <a:pt x="126" y="17"/>
                          </a:cubicBezTo>
                          <a:cubicBezTo>
                            <a:pt x="129" y="17"/>
                            <a:pt x="132" y="20"/>
                            <a:pt x="132" y="23"/>
                          </a:cubicBezTo>
                          <a:cubicBezTo>
                            <a:pt x="132" y="27"/>
                            <a:pt x="129" y="29"/>
                            <a:pt x="126" y="29"/>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118" name="Freeform 97"/>
                    <p:cNvSpPr>
                      <a:spLocks noEditPoints="1"/>
                    </p:cNvSpPr>
                    <p:nvPr/>
                  </p:nvSpPr>
                  <p:spPr bwMode="auto">
                    <a:xfrm>
                      <a:off x="7137400" y="5365750"/>
                      <a:ext cx="600075" cy="149225"/>
                    </a:xfrm>
                    <a:custGeom>
                      <a:avLst/>
                      <a:gdLst>
                        <a:gd name="T0" fmla="*/ 2147483646 w 189"/>
                        <a:gd name="T1" fmla="*/ 0 h 47"/>
                        <a:gd name="T2" fmla="*/ 2147483646 w 189"/>
                        <a:gd name="T3" fmla="*/ 0 h 47"/>
                        <a:gd name="T4" fmla="*/ 0 w 189"/>
                        <a:gd name="T5" fmla="*/ 2147483646 h 47"/>
                        <a:gd name="T6" fmla="*/ 0 w 189"/>
                        <a:gd name="T7" fmla="*/ 2147483646 h 47"/>
                        <a:gd name="T8" fmla="*/ 2147483646 w 189"/>
                        <a:gd name="T9" fmla="*/ 2147483646 h 47"/>
                        <a:gd name="T10" fmla="*/ 2147483646 w 189"/>
                        <a:gd name="T11" fmla="*/ 2147483646 h 47"/>
                        <a:gd name="T12" fmla="*/ 2147483646 w 189"/>
                        <a:gd name="T13" fmla="*/ 2147483646 h 47"/>
                        <a:gd name="T14" fmla="*/ 2147483646 w 189"/>
                        <a:gd name="T15" fmla="*/ 2147483646 h 47"/>
                        <a:gd name="T16" fmla="*/ 2147483646 w 189"/>
                        <a:gd name="T17" fmla="*/ 0 h 47"/>
                        <a:gd name="T18" fmla="*/ 2147483646 w 189"/>
                        <a:gd name="T19" fmla="*/ 2147483646 h 47"/>
                        <a:gd name="T20" fmla="*/ 2147483646 w 189"/>
                        <a:gd name="T21" fmla="*/ 2147483646 h 47"/>
                        <a:gd name="T22" fmla="*/ 2147483646 w 189"/>
                        <a:gd name="T23" fmla="*/ 2147483646 h 47"/>
                        <a:gd name="T24" fmla="*/ 2147483646 w 189"/>
                        <a:gd name="T25" fmla="*/ 2147483646 h 47"/>
                        <a:gd name="T26" fmla="*/ 2147483646 w 189"/>
                        <a:gd name="T27" fmla="*/ 2147483646 h 47"/>
                        <a:gd name="T28" fmla="*/ 2147483646 w 189"/>
                        <a:gd name="T29" fmla="*/ 2147483646 h 47"/>
                        <a:gd name="T30" fmla="*/ 2147483646 w 189"/>
                        <a:gd name="T31" fmla="*/ 2147483646 h 47"/>
                        <a:gd name="T32" fmla="*/ 2147483646 w 189"/>
                        <a:gd name="T33" fmla="*/ 2147483646 h 47"/>
                        <a:gd name="T34" fmla="*/ 2147483646 w 189"/>
                        <a:gd name="T35" fmla="*/ 2147483646 h 47"/>
                        <a:gd name="T36" fmla="*/ 2147483646 w 189"/>
                        <a:gd name="T37" fmla="*/ 2147483646 h 47"/>
                        <a:gd name="T38" fmla="*/ 2147483646 w 189"/>
                        <a:gd name="T39" fmla="*/ 2147483646 h 47"/>
                        <a:gd name="T40" fmla="*/ 2147483646 w 189"/>
                        <a:gd name="T41" fmla="*/ 2147483646 h 47"/>
                        <a:gd name="T42" fmla="*/ 2147483646 w 189"/>
                        <a:gd name="T43" fmla="*/ 2147483646 h 47"/>
                        <a:gd name="T44" fmla="*/ 2147483646 w 189"/>
                        <a:gd name="T45" fmla="*/ 2147483646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9" h="47">
                          <a:moveTo>
                            <a:pt x="178" y="0"/>
                          </a:moveTo>
                          <a:cubicBezTo>
                            <a:pt x="11" y="0"/>
                            <a:pt x="11" y="0"/>
                            <a:pt x="11" y="0"/>
                          </a:cubicBezTo>
                          <a:cubicBezTo>
                            <a:pt x="5" y="0"/>
                            <a:pt x="0" y="5"/>
                            <a:pt x="0" y="12"/>
                          </a:cubicBezTo>
                          <a:cubicBezTo>
                            <a:pt x="0" y="36"/>
                            <a:pt x="0" y="36"/>
                            <a:pt x="0" y="36"/>
                          </a:cubicBezTo>
                          <a:cubicBezTo>
                            <a:pt x="0" y="42"/>
                            <a:pt x="5" y="47"/>
                            <a:pt x="11" y="47"/>
                          </a:cubicBezTo>
                          <a:cubicBezTo>
                            <a:pt x="178" y="47"/>
                            <a:pt x="178" y="47"/>
                            <a:pt x="178" y="47"/>
                          </a:cubicBezTo>
                          <a:cubicBezTo>
                            <a:pt x="184" y="47"/>
                            <a:pt x="189" y="42"/>
                            <a:pt x="189" y="36"/>
                          </a:cubicBezTo>
                          <a:cubicBezTo>
                            <a:pt x="189" y="12"/>
                            <a:pt x="189" y="12"/>
                            <a:pt x="189" y="12"/>
                          </a:cubicBezTo>
                          <a:cubicBezTo>
                            <a:pt x="189" y="5"/>
                            <a:pt x="184" y="0"/>
                            <a:pt x="178" y="0"/>
                          </a:cubicBezTo>
                          <a:close/>
                          <a:moveTo>
                            <a:pt x="68" y="32"/>
                          </a:moveTo>
                          <a:cubicBezTo>
                            <a:pt x="17" y="32"/>
                            <a:pt x="17" y="32"/>
                            <a:pt x="17" y="32"/>
                          </a:cubicBezTo>
                          <a:cubicBezTo>
                            <a:pt x="12" y="32"/>
                            <a:pt x="8" y="29"/>
                            <a:pt x="8" y="24"/>
                          </a:cubicBezTo>
                          <a:cubicBezTo>
                            <a:pt x="8" y="19"/>
                            <a:pt x="12" y="15"/>
                            <a:pt x="17" y="15"/>
                          </a:cubicBezTo>
                          <a:cubicBezTo>
                            <a:pt x="68" y="15"/>
                            <a:pt x="68" y="15"/>
                            <a:pt x="68" y="15"/>
                          </a:cubicBezTo>
                          <a:cubicBezTo>
                            <a:pt x="73" y="15"/>
                            <a:pt x="77" y="19"/>
                            <a:pt x="77" y="24"/>
                          </a:cubicBezTo>
                          <a:cubicBezTo>
                            <a:pt x="77" y="29"/>
                            <a:pt x="73" y="32"/>
                            <a:pt x="68" y="32"/>
                          </a:cubicBezTo>
                          <a:close/>
                          <a:moveTo>
                            <a:pt x="173" y="32"/>
                          </a:moveTo>
                          <a:cubicBezTo>
                            <a:pt x="121" y="32"/>
                            <a:pt x="121" y="32"/>
                            <a:pt x="121" y="32"/>
                          </a:cubicBezTo>
                          <a:cubicBezTo>
                            <a:pt x="116" y="32"/>
                            <a:pt x="113" y="29"/>
                            <a:pt x="113" y="24"/>
                          </a:cubicBezTo>
                          <a:cubicBezTo>
                            <a:pt x="113" y="19"/>
                            <a:pt x="116" y="15"/>
                            <a:pt x="121" y="15"/>
                          </a:cubicBezTo>
                          <a:cubicBezTo>
                            <a:pt x="173" y="15"/>
                            <a:pt x="173" y="15"/>
                            <a:pt x="173" y="15"/>
                          </a:cubicBezTo>
                          <a:cubicBezTo>
                            <a:pt x="178" y="15"/>
                            <a:pt x="181" y="19"/>
                            <a:pt x="181" y="24"/>
                          </a:cubicBezTo>
                          <a:cubicBezTo>
                            <a:pt x="181" y="29"/>
                            <a:pt x="178" y="32"/>
                            <a:pt x="173" y="32"/>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grpSp>
              <p:grpSp>
                <p:nvGrpSpPr>
                  <p:cNvPr id="11" name="Group 96"/>
                  <p:cNvGrpSpPr/>
                  <p:nvPr/>
                </p:nvGrpSpPr>
                <p:grpSpPr>
                  <a:xfrm>
                    <a:off x="2618895" y="993991"/>
                    <a:ext cx="516178" cy="464701"/>
                    <a:chOff x="8410575" y="2014538"/>
                    <a:chExt cx="1162050" cy="1046163"/>
                  </a:xfrm>
                  <a:solidFill>
                    <a:srgbClr val="DFA550"/>
                  </a:solidFill>
                </p:grpSpPr>
                <p:sp>
                  <p:nvSpPr>
                    <p:cNvPr id="79" name="Freeform 52"/>
                    <p:cNvSpPr>
                      <a:spLocks noEditPoints="1"/>
                    </p:cNvSpPr>
                    <p:nvPr/>
                  </p:nvSpPr>
                  <p:spPr bwMode="auto">
                    <a:xfrm>
                      <a:off x="8642350" y="2014538"/>
                      <a:ext cx="457200" cy="201613"/>
                    </a:xfrm>
                    <a:custGeom>
                      <a:avLst/>
                      <a:gdLst>
                        <a:gd name="T0" fmla="*/ 257 w 382"/>
                        <a:gd name="T1" fmla="*/ 108 h 168"/>
                        <a:gd name="T2" fmla="*/ 203 w 382"/>
                        <a:gd name="T3" fmla="*/ 108 h 168"/>
                        <a:gd name="T4" fmla="*/ 134 w 382"/>
                        <a:gd name="T5" fmla="*/ 135 h 168"/>
                        <a:gd name="T6" fmla="*/ 28 w 382"/>
                        <a:gd name="T7" fmla="*/ 133 h 168"/>
                        <a:gd name="T8" fmla="*/ 37 w 382"/>
                        <a:gd name="T9" fmla="*/ 26 h 168"/>
                        <a:gd name="T10" fmla="*/ 142 w 382"/>
                        <a:gd name="T11" fmla="*/ 40 h 168"/>
                        <a:gd name="T12" fmla="*/ 185 w 382"/>
                        <a:gd name="T13" fmla="*/ 63 h 168"/>
                        <a:gd name="T14" fmla="*/ 345 w 382"/>
                        <a:gd name="T15" fmla="*/ 62 h 168"/>
                        <a:gd name="T16" fmla="*/ 382 w 382"/>
                        <a:gd name="T17" fmla="*/ 84 h 168"/>
                        <a:gd name="T18" fmla="*/ 344 w 382"/>
                        <a:gd name="T19" fmla="*/ 108 h 168"/>
                        <a:gd name="T20" fmla="*/ 257 w 382"/>
                        <a:gd name="T21" fmla="*/ 108 h 168"/>
                        <a:gd name="T22" fmla="*/ 257 w 382"/>
                        <a:gd name="T23" fmla="*/ 108 h 168"/>
                        <a:gd name="T24" fmla="*/ 78 w 382"/>
                        <a:gd name="T25" fmla="*/ 51 h 168"/>
                        <a:gd name="T26" fmla="*/ 56 w 382"/>
                        <a:gd name="T27" fmla="*/ 83 h 168"/>
                        <a:gd name="T28" fmla="*/ 81 w 382"/>
                        <a:gd name="T29" fmla="*/ 111 h 168"/>
                        <a:gd name="T30" fmla="*/ 111 w 382"/>
                        <a:gd name="T31" fmla="*/ 85 h 168"/>
                        <a:gd name="T32" fmla="*/ 78 w 382"/>
                        <a:gd name="T33"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2" h="168">
                          <a:moveTo>
                            <a:pt x="257" y="108"/>
                          </a:moveTo>
                          <a:cubicBezTo>
                            <a:pt x="239" y="108"/>
                            <a:pt x="221" y="108"/>
                            <a:pt x="203" y="108"/>
                          </a:cubicBezTo>
                          <a:cubicBezTo>
                            <a:pt x="176" y="107"/>
                            <a:pt x="153" y="107"/>
                            <a:pt x="134" y="135"/>
                          </a:cubicBezTo>
                          <a:cubicBezTo>
                            <a:pt x="110" y="168"/>
                            <a:pt x="56" y="163"/>
                            <a:pt x="28" y="133"/>
                          </a:cubicBezTo>
                          <a:cubicBezTo>
                            <a:pt x="0" y="101"/>
                            <a:pt x="4" y="52"/>
                            <a:pt x="37" y="26"/>
                          </a:cubicBezTo>
                          <a:cubicBezTo>
                            <a:pt x="70" y="0"/>
                            <a:pt x="120" y="5"/>
                            <a:pt x="142" y="40"/>
                          </a:cubicBezTo>
                          <a:cubicBezTo>
                            <a:pt x="153" y="59"/>
                            <a:pt x="165" y="63"/>
                            <a:pt x="185" y="63"/>
                          </a:cubicBezTo>
                          <a:cubicBezTo>
                            <a:pt x="238" y="62"/>
                            <a:pt x="292" y="62"/>
                            <a:pt x="345" y="62"/>
                          </a:cubicBezTo>
                          <a:cubicBezTo>
                            <a:pt x="362" y="62"/>
                            <a:pt x="381" y="62"/>
                            <a:pt x="382" y="84"/>
                          </a:cubicBezTo>
                          <a:cubicBezTo>
                            <a:pt x="382" y="110"/>
                            <a:pt x="361" y="108"/>
                            <a:pt x="344" y="108"/>
                          </a:cubicBezTo>
                          <a:cubicBezTo>
                            <a:pt x="315" y="108"/>
                            <a:pt x="286" y="108"/>
                            <a:pt x="257" y="108"/>
                          </a:cubicBezTo>
                          <a:cubicBezTo>
                            <a:pt x="257" y="108"/>
                            <a:pt x="257" y="108"/>
                            <a:pt x="257" y="108"/>
                          </a:cubicBezTo>
                          <a:close/>
                          <a:moveTo>
                            <a:pt x="78" y="51"/>
                          </a:moveTo>
                          <a:cubicBezTo>
                            <a:pt x="70" y="61"/>
                            <a:pt x="59" y="71"/>
                            <a:pt x="56" y="83"/>
                          </a:cubicBezTo>
                          <a:cubicBezTo>
                            <a:pt x="52" y="99"/>
                            <a:pt x="64" y="110"/>
                            <a:pt x="81" y="111"/>
                          </a:cubicBezTo>
                          <a:cubicBezTo>
                            <a:pt x="99" y="112"/>
                            <a:pt x="110" y="104"/>
                            <a:pt x="111" y="85"/>
                          </a:cubicBezTo>
                          <a:cubicBezTo>
                            <a:pt x="112" y="67"/>
                            <a:pt x="103" y="57"/>
                            <a:pt x="78" y="51"/>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80" name="Freeform 53"/>
                    <p:cNvSpPr>
                      <a:spLocks noEditPoints="1"/>
                    </p:cNvSpPr>
                    <p:nvPr/>
                  </p:nvSpPr>
                  <p:spPr bwMode="auto">
                    <a:xfrm>
                      <a:off x="8410575" y="2216150"/>
                      <a:ext cx="300038" cy="406400"/>
                    </a:xfrm>
                    <a:custGeom>
                      <a:avLst/>
                      <a:gdLst>
                        <a:gd name="T0" fmla="*/ 75 w 250"/>
                        <a:gd name="T1" fmla="*/ 338 h 339"/>
                        <a:gd name="T2" fmla="*/ 1 w 250"/>
                        <a:gd name="T3" fmla="*/ 267 h 339"/>
                        <a:gd name="T4" fmla="*/ 72 w 250"/>
                        <a:gd name="T5" fmla="*/ 193 h 339"/>
                        <a:gd name="T6" fmla="*/ 108 w 250"/>
                        <a:gd name="T7" fmla="*/ 172 h 339"/>
                        <a:gd name="T8" fmla="*/ 195 w 250"/>
                        <a:gd name="T9" fmla="*/ 28 h 339"/>
                        <a:gd name="T10" fmla="*/ 232 w 250"/>
                        <a:gd name="T11" fmla="*/ 11 h 339"/>
                        <a:gd name="T12" fmla="*/ 234 w 250"/>
                        <a:gd name="T13" fmla="*/ 51 h 339"/>
                        <a:gd name="T14" fmla="*/ 145 w 250"/>
                        <a:gd name="T15" fmla="*/ 197 h 339"/>
                        <a:gd name="T16" fmla="*/ 142 w 250"/>
                        <a:gd name="T17" fmla="*/ 236 h 339"/>
                        <a:gd name="T18" fmla="*/ 75 w 250"/>
                        <a:gd name="T19" fmla="*/ 338 h 339"/>
                        <a:gd name="T20" fmla="*/ 42 w 250"/>
                        <a:gd name="T21" fmla="*/ 258 h 339"/>
                        <a:gd name="T22" fmla="*/ 42 w 250"/>
                        <a:gd name="T23" fmla="*/ 271 h 339"/>
                        <a:gd name="T24" fmla="*/ 75 w 250"/>
                        <a:gd name="T25" fmla="*/ 293 h 339"/>
                        <a:gd name="T26" fmla="*/ 102 w 250"/>
                        <a:gd name="T27" fmla="*/ 267 h 339"/>
                        <a:gd name="T28" fmla="*/ 77 w 250"/>
                        <a:gd name="T29" fmla="*/ 237 h 339"/>
                        <a:gd name="T30" fmla="*/ 42 w 250"/>
                        <a:gd name="T31" fmla="*/ 25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339">
                          <a:moveTo>
                            <a:pt x="75" y="338"/>
                          </a:moveTo>
                          <a:cubicBezTo>
                            <a:pt x="35" y="338"/>
                            <a:pt x="2" y="306"/>
                            <a:pt x="1" y="267"/>
                          </a:cubicBezTo>
                          <a:cubicBezTo>
                            <a:pt x="0" y="227"/>
                            <a:pt x="32" y="192"/>
                            <a:pt x="72" y="193"/>
                          </a:cubicBezTo>
                          <a:cubicBezTo>
                            <a:pt x="90" y="193"/>
                            <a:pt x="100" y="187"/>
                            <a:pt x="108" y="172"/>
                          </a:cubicBezTo>
                          <a:cubicBezTo>
                            <a:pt x="136" y="123"/>
                            <a:pt x="166" y="76"/>
                            <a:pt x="195" y="28"/>
                          </a:cubicBezTo>
                          <a:cubicBezTo>
                            <a:pt x="204" y="14"/>
                            <a:pt x="213" y="0"/>
                            <a:pt x="232" y="11"/>
                          </a:cubicBezTo>
                          <a:cubicBezTo>
                            <a:pt x="250" y="22"/>
                            <a:pt x="243" y="36"/>
                            <a:pt x="234" y="51"/>
                          </a:cubicBezTo>
                          <a:cubicBezTo>
                            <a:pt x="204" y="99"/>
                            <a:pt x="175" y="148"/>
                            <a:pt x="145" y="197"/>
                          </a:cubicBezTo>
                          <a:cubicBezTo>
                            <a:pt x="136" y="210"/>
                            <a:pt x="135" y="220"/>
                            <a:pt x="142" y="236"/>
                          </a:cubicBezTo>
                          <a:cubicBezTo>
                            <a:pt x="164" y="286"/>
                            <a:pt x="129" y="339"/>
                            <a:pt x="75" y="338"/>
                          </a:cubicBezTo>
                          <a:close/>
                          <a:moveTo>
                            <a:pt x="42" y="258"/>
                          </a:moveTo>
                          <a:cubicBezTo>
                            <a:pt x="42" y="262"/>
                            <a:pt x="42" y="267"/>
                            <a:pt x="42" y="271"/>
                          </a:cubicBezTo>
                          <a:cubicBezTo>
                            <a:pt x="53" y="279"/>
                            <a:pt x="64" y="293"/>
                            <a:pt x="75" y="293"/>
                          </a:cubicBezTo>
                          <a:cubicBezTo>
                            <a:pt x="85" y="293"/>
                            <a:pt x="99" y="278"/>
                            <a:pt x="102" y="267"/>
                          </a:cubicBezTo>
                          <a:cubicBezTo>
                            <a:pt x="107" y="250"/>
                            <a:pt x="93" y="236"/>
                            <a:pt x="77" y="237"/>
                          </a:cubicBezTo>
                          <a:cubicBezTo>
                            <a:pt x="65" y="238"/>
                            <a:pt x="54" y="251"/>
                            <a:pt x="42" y="258"/>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81" name="Freeform 54"/>
                    <p:cNvSpPr>
                      <a:spLocks noEditPoints="1"/>
                    </p:cNvSpPr>
                    <p:nvPr/>
                  </p:nvSpPr>
                  <p:spPr bwMode="auto">
                    <a:xfrm>
                      <a:off x="9147175" y="2022475"/>
                      <a:ext cx="290513" cy="412750"/>
                    </a:xfrm>
                    <a:custGeom>
                      <a:avLst/>
                      <a:gdLst>
                        <a:gd name="T0" fmla="*/ 75 w 242"/>
                        <a:gd name="T1" fmla="*/ 1 h 345"/>
                        <a:gd name="T2" fmla="*/ 139 w 242"/>
                        <a:gd name="T3" fmla="*/ 111 h 345"/>
                        <a:gd name="T4" fmla="*/ 139 w 242"/>
                        <a:gd name="T5" fmla="*/ 145 h 345"/>
                        <a:gd name="T6" fmla="*/ 225 w 242"/>
                        <a:gd name="T7" fmla="*/ 292 h 345"/>
                        <a:gd name="T8" fmla="*/ 222 w 242"/>
                        <a:gd name="T9" fmla="*/ 334 h 345"/>
                        <a:gd name="T10" fmla="*/ 185 w 242"/>
                        <a:gd name="T11" fmla="*/ 314 h 345"/>
                        <a:gd name="T12" fmla="*/ 102 w 242"/>
                        <a:gd name="T13" fmla="*/ 168 h 345"/>
                        <a:gd name="T14" fmla="*/ 69 w 242"/>
                        <a:gd name="T15" fmla="*/ 147 h 345"/>
                        <a:gd name="T16" fmla="*/ 1 w 242"/>
                        <a:gd name="T17" fmla="*/ 73 h 345"/>
                        <a:gd name="T18" fmla="*/ 75 w 242"/>
                        <a:gd name="T19" fmla="*/ 1 h 345"/>
                        <a:gd name="T20" fmla="*/ 108 w 242"/>
                        <a:gd name="T21" fmla="*/ 82 h 345"/>
                        <a:gd name="T22" fmla="*/ 108 w 242"/>
                        <a:gd name="T23" fmla="*/ 68 h 345"/>
                        <a:gd name="T24" fmla="*/ 75 w 242"/>
                        <a:gd name="T25" fmla="*/ 47 h 345"/>
                        <a:gd name="T26" fmla="*/ 48 w 242"/>
                        <a:gd name="T27" fmla="*/ 73 h 345"/>
                        <a:gd name="T28" fmla="*/ 74 w 242"/>
                        <a:gd name="T29" fmla="*/ 102 h 345"/>
                        <a:gd name="T30" fmla="*/ 108 w 242"/>
                        <a:gd name="T31" fmla="*/ 8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345">
                          <a:moveTo>
                            <a:pt x="75" y="1"/>
                          </a:moveTo>
                          <a:cubicBezTo>
                            <a:pt x="131" y="0"/>
                            <a:pt x="167" y="61"/>
                            <a:pt x="139" y="111"/>
                          </a:cubicBezTo>
                          <a:cubicBezTo>
                            <a:pt x="131" y="124"/>
                            <a:pt x="132" y="133"/>
                            <a:pt x="139" y="145"/>
                          </a:cubicBezTo>
                          <a:cubicBezTo>
                            <a:pt x="168" y="194"/>
                            <a:pt x="196" y="243"/>
                            <a:pt x="225" y="292"/>
                          </a:cubicBezTo>
                          <a:cubicBezTo>
                            <a:pt x="233" y="307"/>
                            <a:pt x="242" y="324"/>
                            <a:pt x="222" y="334"/>
                          </a:cubicBezTo>
                          <a:cubicBezTo>
                            <a:pt x="203" y="345"/>
                            <a:pt x="194" y="329"/>
                            <a:pt x="185" y="314"/>
                          </a:cubicBezTo>
                          <a:cubicBezTo>
                            <a:pt x="157" y="265"/>
                            <a:pt x="129" y="217"/>
                            <a:pt x="102" y="168"/>
                          </a:cubicBezTo>
                          <a:cubicBezTo>
                            <a:pt x="94" y="155"/>
                            <a:pt x="87" y="147"/>
                            <a:pt x="69" y="147"/>
                          </a:cubicBezTo>
                          <a:cubicBezTo>
                            <a:pt x="30" y="146"/>
                            <a:pt x="0" y="111"/>
                            <a:pt x="1" y="73"/>
                          </a:cubicBezTo>
                          <a:cubicBezTo>
                            <a:pt x="2" y="34"/>
                            <a:pt x="36" y="1"/>
                            <a:pt x="75" y="1"/>
                          </a:cubicBezTo>
                          <a:close/>
                          <a:moveTo>
                            <a:pt x="108" y="82"/>
                          </a:moveTo>
                          <a:cubicBezTo>
                            <a:pt x="108" y="77"/>
                            <a:pt x="108" y="73"/>
                            <a:pt x="108" y="68"/>
                          </a:cubicBezTo>
                          <a:cubicBezTo>
                            <a:pt x="97" y="61"/>
                            <a:pt x="86" y="47"/>
                            <a:pt x="75" y="47"/>
                          </a:cubicBezTo>
                          <a:cubicBezTo>
                            <a:pt x="66" y="48"/>
                            <a:pt x="51" y="62"/>
                            <a:pt x="48" y="73"/>
                          </a:cubicBezTo>
                          <a:cubicBezTo>
                            <a:pt x="44" y="90"/>
                            <a:pt x="57" y="104"/>
                            <a:pt x="74" y="102"/>
                          </a:cubicBezTo>
                          <a:cubicBezTo>
                            <a:pt x="86" y="101"/>
                            <a:pt x="97" y="89"/>
                            <a:pt x="108" y="82"/>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82" name="Freeform 55"/>
                    <p:cNvSpPr>
                      <a:spLocks noEditPoints="1"/>
                    </p:cNvSpPr>
                    <p:nvPr/>
                  </p:nvSpPr>
                  <p:spPr bwMode="auto">
                    <a:xfrm>
                      <a:off x="9274175" y="2452688"/>
                      <a:ext cx="298450" cy="407988"/>
                    </a:xfrm>
                    <a:custGeom>
                      <a:avLst/>
                      <a:gdLst>
                        <a:gd name="T0" fmla="*/ 176 w 249"/>
                        <a:gd name="T1" fmla="*/ 0 h 340"/>
                        <a:gd name="T2" fmla="*/ 248 w 249"/>
                        <a:gd name="T3" fmla="*/ 70 h 340"/>
                        <a:gd name="T4" fmla="*/ 180 w 249"/>
                        <a:gd name="T5" fmla="*/ 146 h 340"/>
                        <a:gd name="T6" fmla="*/ 140 w 249"/>
                        <a:gd name="T7" fmla="*/ 170 h 340"/>
                        <a:gd name="T8" fmla="*/ 56 w 249"/>
                        <a:gd name="T9" fmla="*/ 310 h 340"/>
                        <a:gd name="T10" fmla="*/ 18 w 249"/>
                        <a:gd name="T11" fmla="*/ 327 h 340"/>
                        <a:gd name="T12" fmla="*/ 17 w 249"/>
                        <a:gd name="T13" fmla="*/ 287 h 340"/>
                        <a:gd name="T14" fmla="*/ 105 w 249"/>
                        <a:gd name="T15" fmla="*/ 143 h 340"/>
                        <a:gd name="T16" fmla="*/ 108 w 249"/>
                        <a:gd name="T17" fmla="*/ 102 h 340"/>
                        <a:gd name="T18" fmla="*/ 176 w 249"/>
                        <a:gd name="T19" fmla="*/ 0 h 340"/>
                        <a:gd name="T20" fmla="*/ 208 w 249"/>
                        <a:gd name="T21" fmla="*/ 81 h 340"/>
                        <a:gd name="T22" fmla="*/ 209 w 249"/>
                        <a:gd name="T23" fmla="*/ 68 h 340"/>
                        <a:gd name="T24" fmla="*/ 175 w 249"/>
                        <a:gd name="T25" fmla="*/ 45 h 340"/>
                        <a:gd name="T26" fmla="*/ 148 w 249"/>
                        <a:gd name="T27" fmla="*/ 73 h 340"/>
                        <a:gd name="T28" fmla="*/ 174 w 249"/>
                        <a:gd name="T29" fmla="*/ 101 h 340"/>
                        <a:gd name="T30" fmla="*/ 208 w 249"/>
                        <a:gd name="T31" fmla="*/ 8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40">
                          <a:moveTo>
                            <a:pt x="176" y="0"/>
                          </a:moveTo>
                          <a:cubicBezTo>
                            <a:pt x="216" y="1"/>
                            <a:pt x="247" y="31"/>
                            <a:pt x="248" y="70"/>
                          </a:cubicBezTo>
                          <a:cubicBezTo>
                            <a:pt x="249" y="111"/>
                            <a:pt x="220" y="146"/>
                            <a:pt x="180" y="146"/>
                          </a:cubicBezTo>
                          <a:cubicBezTo>
                            <a:pt x="159" y="146"/>
                            <a:pt x="149" y="154"/>
                            <a:pt x="140" y="170"/>
                          </a:cubicBezTo>
                          <a:cubicBezTo>
                            <a:pt x="113" y="217"/>
                            <a:pt x="84" y="263"/>
                            <a:pt x="56" y="310"/>
                          </a:cubicBezTo>
                          <a:cubicBezTo>
                            <a:pt x="47" y="324"/>
                            <a:pt x="38" y="340"/>
                            <a:pt x="18" y="327"/>
                          </a:cubicBezTo>
                          <a:cubicBezTo>
                            <a:pt x="0" y="316"/>
                            <a:pt x="9" y="301"/>
                            <a:pt x="17" y="287"/>
                          </a:cubicBezTo>
                          <a:cubicBezTo>
                            <a:pt x="46" y="239"/>
                            <a:pt x="75" y="191"/>
                            <a:pt x="105" y="143"/>
                          </a:cubicBezTo>
                          <a:cubicBezTo>
                            <a:pt x="113" y="130"/>
                            <a:pt x="116" y="119"/>
                            <a:pt x="108" y="102"/>
                          </a:cubicBezTo>
                          <a:cubicBezTo>
                            <a:pt x="85" y="53"/>
                            <a:pt x="123" y="0"/>
                            <a:pt x="176" y="0"/>
                          </a:cubicBezTo>
                          <a:close/>
                          <a:moveTo>
                            <a:pt x="208" y="81"/>
                          </a:moveTo>
                          <a:cubicBezTo>
                            <a:pt x="208" y="77"/>
                            <a:pt x="208" y="72"/>
                            <a:pt x="209" y="68"/>
                          </a:cubicBezTo>
                          <a:cubicBezTo>
                            <a:pt x="198" y="60"/>
                            <a:pt x="187" y="47"/>
                            <a:pt x="175" y="45"/>
                          </a:cubicBezTo>
                          <a:cubicBezTo>
                            <a:pt x="158" y="42"/>
                            <a:pt x="144" y="56"/>
                            <a:pt x="148" y="73"/>
                          </a:cubicBezTo>
                          <a:cubicBezTo>
                            <a:pt x="150" y="84"/>
                            <a:pt x="164" y="100"/>
                            <a:pt x="174" y="101"/>
                          </a:cubicBezTo>
                          <a:cubicBezTo>
                            <a:pt x="184" y="102"/>
                            <a:pt x="196" y="88"/>
                            <a:pt x="208" y="81"/>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83" name="Freeform 56"/>
                    <p:cNvSpPr>
                      <a:spLocks noEditPoints="1"/>
                    </p:cNvSpPr>
                    <p:nvPr/>
                  </p:nvSpPr>
                  <p:spPr bwMode="auto">
                    <a:xfrm>
                      <a:off x="8545513" y="2638425"/>
                      <a:ext cx="288925" cy="414338"/>
                    </a:xfrm>
                    <a:custGeom>
                      <a:avLst/>
                      <a:gdLst>
                        <a:gd name="T0" fmla="*/ 93 w 242"/>
                        <a:gd name="T1" fmla="*/ 267 h 346"/>
                        <a:gd name="T2" fmla="*/ 97 w 242"/>
                        <a:gd name="T3" fmla="*/ 246 h 346"/>
                        <a:gd name="T4" fmla="*/ 92 w 242"/>
                        <a:gd name="T5" fmla="*/ 183 h 346"/>
                        <a:gd name="T6" fmla="*/ 16 w 242"/>
                        <a:gd name="T7" fmla="*/ 52 h 346"/>
                        <a:gd name="T8" fmla="*/ 18 w 242"/>
                        <a:gd name="T9" fmla="*/ 12 h 346"/>
                        <a:gd name="T10" fmla="*/ 55 w 242"/>
                        <a:gd name="T11" fmla="*/ 31 h 346"/>
                        <a:gd name="T12" fmla="*/ 139 w 242"/>
                        <a:gd name="T13" fmla="*/ 176 h 346"/>
                        <a:gd name="T14" fmla="*/ 174 w 242"/>
                        <a:gd name="T15" fmla="*/ 199 h 346"/>
                        <a:gd name="T16" fmla="*/ 240 w 242"/>
                        <a:gd name="T17" fmla="*/ 274 h 346"/>
                        <a:gd name="T18" fmla="*/ 165 w 242"/>
                        <a:gd name="T19" fmla="*/ 345 h 346"/>
                        <a:gd name="T20" fmla="*/ 93 w 242"/>
                        <a:gd name="T21" fmla="*/ 267 h 346"/>
                        <a:gd name="T22" fmla="*/ 171 w 242"/>
                        <a:gd name="T23" fmla="*/ 238 h 346"/>
                        <a:gd name="T24" fmla="*/ 159 w 242"/>
                        <a:gd name="T25" fmla="*/ 238 h 346"/>
                        <a:gd name="T26" fmla="*/ 138 w 242"/>
                        <a:gd name="T27" fmla="*/ 273 h 346"/>
                        <a:gd name="T28" fmla="*/ 168 w 242"/>
                        <a:gd name="T29" fmla="*/ 299 h 346"/>
                        <a:gd name="T30" fmla="*/ 193 w 242"/>
                        <a:gd name="T31" fmla="*/ 271 h 346"/>
                        <a:gd name="T32" fmla="*/ 171 w 242"/>
                        <a:gd name="T33" fmla="*/ 23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346">
                          <a:moveTo>
                            <a:pt x="93" y="267"/>
                          </a:moveTo>
                          <a:cubicBezTo>
                            <a:pt x="94" y="263"/>
                            <a:pt x="92" y="252"/>
                            <a:pt x="97" y="246"/>
                          </a:cubicBezTo>
                          <a:cubicBezTo>
                            <a:pt x="116" y="223"/>
                            <a:pt x="104" y="204"/>
                            <a:pt x="92" y="183"/>
                          </a:cubicBezTo>
                          <a:cubicBezTo>
                            <a:pt x="66" y="140"/>
                            <a:pt x="41" y="96"/>
                            <a:pt x="16" y="52"/>
                          </a:cubicBezTo>
                          <a:cubicBezTo>
                            <a:pt x="8" y="38"/>
                            <a:pt x="0" y="23"/>
                            <a:pt x="18" y="12"/>
                          </a:cubicBezTo>
                          <a:cubicBezTo>
                            <a:pt x="37" y="0"/>
                            <a:pt x="47" y="16"/>
                            <a:pt x="55" y="31"/>
                          </a:cubicBezTo>
                          <a:cubicBezTo>
                            <a:pt x="83" y="79"/>
                            <a:pt x="111" y="127"/>
                            <a:pt x="139" y="176"/>
                          </a:cubicBezTo>
                          <a:cubicBezTo>
                            <a:pt x="147" y="191"/>
                            <a:pt x="155" y="199"/>
                            <a:pt x="174" y="199"/>
                          </a:cubicBezTo>
                          <a:cubicBezTo>
                            <a:pt x="212" y="200"/>
                            <a:pt x="242" y="235"/>
                            <a:pt x="240" y="274"/>
                          </a:cubicBezTo>
                          <a:cubicBezTo>
                            <a:pt x="238" y="313"/>
                            <a:pt x="204" y="346"/>
                            <a:pt x="165" y="345"/>
                          </a:cubicBezTo>
                          <a:cubicBezTo>
                            <a:pt x="125" y="345"/>
                            <a:pt x="93" y="313"/>
                            <a:pt x="93" y="267"/>
                          </a:cubicBezTo>
                          <a:close/>
                          <a:moveTo>
                            <a:pt x="171" y="238"/>
                          </a:moveTo>
                          <a:cubicBezTo>
                            <a:pt x="167" y="238"/>
                            <a:pt x="163" y="238"/>
                            <a:pt x="159" y="238"/>
                          </a:cubicBezTo>
                          <a:cubicBezTo>
                            <a:pt x="152" y="250"/>
                            <a:pt x="140" y="261"/>
                            <a:pt x="138" y="273"/>
                          </a:cubicBezTo>
                          <a:cubicBezTo>
                            <a:pt x="136" y="290"/>
                            <a:pt x="151" y="303"/>
                            <a:pt x="168" y="299"/>
                          </a:cubicBezTo>
                          <a:cubicBezTo>
                            <a:pt x="178" y="296"/>
                            <a:pt x="193" y="281"/>
                            <a:pt x="193" y="271"/>
                          </a:cubicBezTo>
                          <a:cubicBezTo>
                            <a:pt x="193" y="260"/>
                            <a:pt x="179" y="249"/>
                            <a:pt x="171" y="238"/>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91" name="Freeform 57"/>
                    <p:cNvSpPr>
                      <a:spLocks noEditPoints="1"/>
                    </p:cNvSpPr>
                    <p:nvPr/>
                  </p:nvSpPr>
                  <p:spPr bwMode="auto">
                    <a:xfrm>
                      <a:off x="8877300" y="2874963"/>
                      <a:ext cx="454025" cy="185738"/>
                    </a:xfrm>
                    <a:custGeom>
                      <a:avLst/>
                      <a:gdLst>
                        <a:gd name="T0" fmla="*/ 299 w 379"/>
                        <a:gd name="T1" fmla="*/ 1 h 155"/>
                        <a:gd name="T2" fmla="*/ 371 w 379"/>
                        <a:gd name="T3" fmla="*/ 55 h 155"/>
                        <a:gd name="T4" fmla="*/ 332 w 379"/>
                        <a:gd name="T5" fmla="*/ 140 h 155"/>
                        <a:gd name="T6" fmla="*/ 242 w 379"/>
                        <a:gd name="T7" fmla="*/ 119 h 155"/>
                        <a:gd name="T8" fmla="*/ 198 w 379"/>
                        <a:gd name="T9" fmla="*/ 98 h 155"/>
                        <a:gd name="T10" fmla="*/ 38 w 379"/>
                        <a:gd name="T11" fmla="*/ 98 h 155"/>
                        <a:gd name="T12" fmla="*/ 1 w 379"/>
                        <a:gd name="T13" fmla="*/ 77 h 155"/>
                        <a:gd name="T14" fmla="*/ 39 w 379"/>
                        <a:gd name="T15" fmla="*/ 54 h 155"/>
                        <a:gd name="T16" fmla="*/ 201 w 379"/>
                        <a:gd name="T17" fmla="*/ 54 h 155"/>
                        <a:gd name="T18" fmla="*/ 238 w 379"/>
                        <a:gd name="T19" fmla="*/ 34 h 155"/>
                        <a:gd name="T20" fmla="*/ 299 w 379"/>
                        <a:gd name="T21" fmla="*/ 1 h 155"/>
                        <a:gd name="T22" fmla="*/ 333 w 379"/>
                        <a:gd name="T23" fmla="*/ 79 h 155"/>
                        <a:gd name="T24" fmla="*/ 333 w 379"/>
                        <a:gd name="T25" fmla="*/ 67 h 155"/>
                        <a:gd name="T26" fmla="*/ 298 w 379"/>
                        <a:gd name="T27" fmla="*/ 46 h 155"/>
                        <a:gd name="T28" fmla="*/ 272 w 379"/>
                        <a:gd name="T29" fmla="*/ 75 h 155"/>
                        <a:gd name="T30" fmla="*/ 299 w 379"/>
                        <a:gd name="T31" fmla="*/ 101 h 155"/>
                        <a:gd name="T32" fmla="*/ 333 w 379"/>
                        <a:gd name="T33" fmla="*/ 7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9" h="155">
                          <a:moveTo>
                            <a:pt x="299" y="1"/>
                          </a:moveTo>
                          <a:cubicBezTo>
                            <a:pt x="333" y="0"/>
                            <a:pt x="364" y="23"/>
                            <a:pt x="371" y="55"/>
                          </a:cubicBezTo>
                          <a:cubicBezTo>
                            <a:pt x="379" y="90"/>
                            <a:pt x="363" y="125"/>
                            <a:pt x="332" y="140"/>
                          </a:cubicBezTo>
                          <a:cubicBezTo>
                            <a:pt x="301" y="155"/>
                            <a:pt x="262" y="148"/>
                            <a:pt x="242" y="119"/>
                          </a:cubicBezTo>
                          <a:cubicBezTo>
                            <a:pt x="230" y="101"/>
                            <a:pt x="217" y="98"/>
                            <a:pt x="198" y="98"/>
                          </a:cubicBezTo>
                          <a:cubicBezTo>
                            <a:pt x="144" y="99"/>
                            <a:pt x="91" y="98"/>
                            <a:pt x="38" y="98"/>
                          </a:cubicBezTo>
                          <a:cubicBezTo>
                            <a:pt x="21" y="98"/>
                            <a:pt x="2" y="100"/>
                            <a:pt x="1" y="77"/>
                          </a:cubicBezTo>
                          <a:cubicBezTo>
                            <a:pt x="0" y="50"/>
                            <a:pt x="22" y="54"/>
                            <a:pt x="39" y="54"/>
                          </a:cubicBezTo>
                          <a:cubicBezTo>
                            <a:pt x="93" y="53"/>
                            <a:pt x="147" y="53"/>
                            <a:pt x="201" y="54"/>
                          </a:cubicBezTo>
                          <a:cubicBezTo>
                            <a:pt x="218" y="54"/>
                            <a:pt x="229" y="51"/>
                            <a:pt x="238" y="34"/>
                          </a:cubicBezTo>
                          <a:cubicBezTo>
                            <a:pt x="250" y="11"/>
                            <a:pt x="272" y="0"/>
                            <a:pt x="299" y="1"/>
                          </a:cubicBezTo>
                          <a:close/>
                          <a:moveTo>
                            <a:pt x="333" y="79"/>
                          </a:moveTo>
                          <a:cubicBezTo>
                            <a:pt x="333" y="75"/>
                            <a:pt x="333" y="71"/>
                            <a:pt x="333" y="67"/>
                          </a:cubicBezTo>
                          <a:cubicBezTo>
                            <a:pt x="321" y="59"/>
                            <a:pt x="310" y="47"/>
                            <a:pt x="298" y="46"/>
                          </a:cubicBezTo>
                          <a:cubicBezTo>
                            <a:pt x="281" y="44"/>
                            <a:pt x="268" y="58"/>
                            <a:pt x="272" y="75"/>
                          </a:cubicBezTo>
                          <a:cubicBezTo>
                            <a:pt x="275" y="86"/>
                            <a:pt x="290" y="101"/>
                            <a:pt x="299" y="101"/>
                          </a:cubicBezTo>
                          <a:cubicBezTo>
                            <a:pt x="310" y="101"/>
                            <a:pt x="322" y="87"/>
                            <a:pt x="333" y="79"/>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92" name="Freeform 58"/>
                    <p:cNvSpPr>
                      <a:spLocks/>
                    </p:cNvSpPr>
                    <p:nvPr/>
                  </p:nvSpPr>
                  <p:spPr bwMode="auto">
                    <a:xfrm>
                      <a:off x="8720138" y="2270125"/>
                      <a:ext cx="292100" cy="292100"/>
                    </a:xfrm>
                    <a:custGeom>
                      <a:avLst/>
                      <a:gdLst>
                        <a:gd name="T0" fmla="*/ 1 w 244"/>
                        <a:gd name="T1" fmla="*/ 205 h 244"/>
                        <a:gd name="T2" fmla="*/ 212 w 244"/>
                        <a:gd name="T3" fmla="*/ 0 h 244"/>
                        <a:gd name="T4" fmla="*/ 244 w 244"/>
                        <a:gd name="T5" fmla="*/ 20 h 244"/>
                        <a:gd name="T6" fmla="*/ 213 w 244"/>
                        <a:gd name="T7" fmla="*/ 43 h 244"/>
                        <a:gd name="T8" fmla="*/ 44 w 244"/>
                        <a:gd name="T9" fmla="*/ 205 h 244"/>
                        <a:gd name="T10" fmla="*/ 42 w 244"/>
                        <a:gd name="T11" fmla="*/ 221 h 244"/>
                        <a:gd name="T12" fmla="*/ 20 w 244"/>
                        <a:gd name="T13" fmla="*/ 244 h 244"/>
                        <a:gd name="T14" fmla="*/ 2 w 244"/>
                        <a:gd name="T15" fmla="*/ 218 h 244"/>
                        <a:gd name="T16" fmla="*/ 1 w 244"/>
                        <a:gd name="T17" fmla="*/ 20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4">
                          <a:moveTo>
                            <a:pt x="1" y="205"/>
                          </a:moveTo>
                          <a:cubicBezTo>
                            <a:pt x="7" y="98"/>
                            <a:pt x="106" y="2"/>
                            <a:pt x="212" y="0"/>
                          </a:cubicBezTo>
                          <a:cubicBezTo>
                            <a:pt x="228" y="0"/>
                            <a:pt x="244" y="1"/>
                            <a:pt x="244" y="20"/>
                          </a:cubicBezTo>
                          <a:cubicBezTo>
                            <a:pt x="244" y="39"/>
                            <a:pt x="229" y="42"/>
                            <a:pt x="213" y="43"/>
                          </a:cubicBezTo>
                          <a:cubicBezTo>
                            <a:pt x="122" y="49"/>
                            <a:pt x="53" y="115"/>
                            <a:pt x="44" y="205"/>
                          </a:cubicBezTo>
                          <a:cubicBezTo>
                            <a:pt x="43" y="210"/>
                            <a:pt x="45" y="217"/>
                            <a:pt x="42" y="221"/>
                          </a:cubicBezTo>
                          <a:cubicBezTo>
                            <a:pt x="36" y="229"/>
                            <a:pt x="28" y="236"/>
                            <a:pt x="20" y="244"/>
                          </a:cubicBezTo>
                          <a:cubicBezTo>
                            <a:pt x="14" y="235"/>
                            <a:pt x="7" y="227"/>
                            <a:pt x="2" y="218"/>
                          </a:cubicBezTo>
                          <a:cubicBezTo>
                            <a:pt x="0" y="215"/>
                            <a:pt x="1" y="209"/>
                            <a:pt x="1" y="205"/>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93" name="Freeform 59"/>
                    <p:cNvSpPr>
                      <a:spLocks/>
                    </p:cNvSpPr>
                    <p:nvPr/>
                  </p:nvSpPr>
                  <p:spPr bwMode="auto">
                    <a:xfrm>
                      <a:off x="8964613" y="2511425"/>
                      <a:ext cx="292100" cy="295275"/>
                    </a:xfrm>
                    <a:custGeom>
                      <a:avLst/>
                      <a:gdLst>
                        <a:gd name="T0" fmla="*/ 33 w 243"/>
                        <a:gd name="T1" fmla="*/ 245 h 246"/>
                        <a:gd name="T2" fmla="*/ 0 w 243"/>
                        <a:gd name="T3" fmla="*/ 224 h 246"/>
                        <a:gd name="T4" fmla="*/ 31 w 243"/>
                        <a:gd name="T5" fmla="*/ 202 h 246"/>
                        <a:gd name="T6" fmla="*/ 200 w 243"/>
                        <a:gd name="T7" fmla="*/ 30 h 246"/>
                        <a:gd name="T8" fmla="*/ 222 w 243"/>
                        <a:gd name="T9" fmla="*/ 3 h 246"/>
                        <a:gd name="T10" fmla="*/ 242 w 243"/>
                        <a:gd name="T11" fmla="*/ 31 h 246"/>
                        <a:gd name="T12" fmla="*/ 33 w 243"/>
                        <a:gd name="T13" fmla="*/ 245 h 246"/>
                      </a:gdLst>
                      <a:ahLst/>
                      <a:cxnLst>
                        <a:cxn ang="0">
                          <a:pos x="T0" y="T1"/>
                        </a:cxn>
                        <a:cxn ang="0">
                          <a:pos x="T2" y="T3"/>
                        </a:cxn>
                        <a:cxn ang="0">
                          <a:pos x="T4" y="T5"/>
                        </a:cxn>
                        <a:cxn ang="0">
                          <a:pos x="T6" y="T7"/>
                        </a:cxn>
                        <a:cxn ang="0">
                          <a:pos x="T8" y="T9"/>
                        </a:cxn>
                        <a:cxn ang="0">
                          <a:pos x="T10" y="T11"/>
                        </a:cxn>
                        <a:cxn ang="0">
                          <a:pos x="T12" y="T13"/>
                        </a:cxn>
                      </a:cxnLst>
                      <a:rect l="0" t="0" r="r" b="b"/>
                      <a:pathLst>
                        <a:path w="243" h="246">
                          <a:moveTo>
                            <a:pt x="33" y="245"/>
                          </a:moveTo>
                          <a:cubicBezTo>
                            <a:pt x="18" y="245"/>
                            <a:pt x="0" y="246"/>
                            <a:pt x="0" y="224"/>
                          </a:cubicBezTo>
                          <a:cubicBezTo>
                            <a:pt x="0" y="204"/>
                            <a:pt x="16" y="203"/>
                            <a:pt x="31" y="202"/>
                          </a:cubicBezTo>
                          <a:cubicBezTo>
                            <a:pt x="125" y="196"/>
                            <a:pt x="194" y="126"/>
                            <a:pt x="200" y="30"/>
                          </a:cubicBezTo>
                          <a:cubicBezTo>
                            <a:pt x="202" y="14"/>
                            <a:pt x="206" y="0"/>
                            <a:pt x="222" y="3"/>
                          </a:cubicBezTo>
                          <a:cubicBezTo>
                            <a:pt x="230" y="4"/>
                            <a:pt x="242" y="21"/>
                            <a:pt x="242" y="31"/>
                          </a:cubicBezTo>
                          <a:cubicBezTo>
                            <a:pt x="243" y="139"/>
                            <a:pt x="142" y="242"/>
                            <a:pt x="33" y="245"/>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94" name="Freeform 60"/>
                    <p:cNvSpPr>
                      <a:spLocks noEditPoints="1"/>
                    </p:cNvSpPr>
                    <p:nvPr/>
                  </p:nvSpPr>
                  <p:spPr bwMode="auto">
                    <a:xfrm>
                      <a:off x="8901113" y="2451100"/>
                      <a:ext cx="173038" cy="173038"/>
                    </a:xfrm>
                    <a:custGeom>
                      <a:avLst/>
                      <a:gdLst>
                        <a:gd name="T0" fmla="*/ 73 w 145"/>
                        <a:gd name="T1" fmla="*/ 0 h 144"/>
                        <a:gd name="T2" fmla="*/ 145 w 145"/>
                        <a:gd name="T3" fmla="*/ 73 h 144"/>
                        <a:gd name="T4" fmla="*/ 70 w 145"/>
                        <a:gd name="T5" fmla="*/ 143 h 144"/>
                        <a:gd name="T6" fmla="*/ 0 w 145"/>
                        <a:gd name="T7" fmla="*/ 72 h 144"/>
                        <a:gd name="T8" fmla="*/ 73 w 145"/>
                        <a:gd name="T9" fmla="*/ 0 h 144"/>
                        <a:gd name="T10" fmla="*/ 107 w 145"/>
                        <a:gd name="T11" fmla="*/ 79 h 144"/>
                        <a:gd name="T12" fmla="*/ 107 w 145"/>
                        <a:gd name="T13" fmla="*/ 66 h 144"/>
                        <a:gd name="T14" fmla="*/ 74 w 145"/>
                        <a:gd name="T15" fmla="*/ 43 h 144"/>
                        <a:gd name="T16" fmla="*/ 42 w 145"/>
                        <a:gd name="T17" fmla="*/ 71 h 144"/>
                        <a:gd name="T18" fmla="*/ 73 w 145"/>
                        <a:gd name="T19" fmla="*/ 101 h 144"/>
                        <a:gd name="T20" fmla="*/ 107 w 145"/>
                        <a:gd name="T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44">
                          <a:moveTo>
                            <a:pt x="73" y="0"/>
                          </a:moveTo>
                          <a:cubicBezTo>
                            <a:pt x="114" y="1"/>
                            <a:pt x="145" y="33"/>
                            <a:pt x="145" y="73"/>
                          </a:cubicBezTo>
                          <a:cubicBezTo>
                            <a:pt x="144" y="114"/>
                            <a:pt x="112" y="144"/>
                            <a:pt x="70" y="143"/>
                          </a:cubicBezTo>
                          <a:cubicBezTo>
                            <a:pt x="32" y="143"/>
                            <a:pt x="0" y="111"/>
                            <a:pt x="0" y="72"/>
                          </a:cubicBezTo>
                          <a:cubicBezTo>
                            <a:pt x="0" y="32"/>
                            <a:pt x="33" y="0"/>
                            <a:pt x="73" y="0"/>
                          </a:cubicBezTo>
                          <a:close/>
                          <a:moveTo>
                            <a:pt x="107" y="79"/>
                          </a:moveTo>
                          <a:cubicBezTo>
                            <a:pt x="107" y="75"/>
                            <a:pt x="107" y="71"/>
                            <a:pt x="107" y="66"/>
                          </a:cubicBezTo>
                          <a:cubicBezTo>
                            <a:pt x="96" y="58"/>
                            <a:pt x="86" y="46"/>
                            <a:pt x="74" y="43"/>
                          </a:cubicBezTo>
                          <a:cubicBezTo>
                            <a:pt x="56" y="39"/>
                            <a:pt x="43" y="53"/>
                            <a:pt x="42" y="71"/>
                          </a:cubicBezTo>
                          <a:cubicBezTo>
                            <a:pt x="42" y="90"/>
                            <a:pt x="54" y="104"/>
                            <a:pt x="73" y="101"/>
                          </a:cubicBezTo>
                          <a:cubicBezTo>
                            <a:pt x="85" y="99"/>
                            <a:pt x="95" y="87"/>
                            <a:pt x="107" y="79"/>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95" name="Freeform 61"/>
                    <p:cNvSpPr>
                      <a:spLocks/>
                    </p:cNvSpPr>
                    <p:nvPr/>
                  </p:nvSpPr>
                  <p:spPr bwMode="auto">
                    <a:xfrm>
                      <a:off x="8804275" y="2359025"/>
                      <a:ext cx="207963" cy="203200"/>
                    </a:xfrm>
                    <a:custGeom>
                      <a:avLst/>
                      <a:gdLst>
                        <a:gd name="T0" fmla="*/ 155 w 173"/>
                        <a:gd name="T1" fmla="*/ 0 h 170"/>
                        <a:gd name="T2" fmla="*/ 173 w 173"/>
                        <a:gd name="T3" fmla="*/ 20 h 170"/>
                        <a:gd name="T4" fmla="*/ 150 w 173"/>
                        <a:gd name="T5" fmla="*/ 40 h 170"/>
                        <a:gd name="T6" fmla="*/ 44 w 173"/>
                        <a:gd name="T7" fmla="*/ 148 h 170"/>
                        <a:gd name="T8" fmla="*/ 22 w 173"/>
                        <a:gd name="T9" fmla="*/ 170 h 170"/>
                        <a:gd name="T10" fmla="*/ 4 w 173"/>
                        <a:gd name="T11" fmla="*/ 144 h 170"/>
                        <a:gd name="T12" fmla="*/ 155 w 173"/>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173" h="170">
                          <a:moveTo>
                            <a:pt x="155" y="0"/>
                          </a:moveTo>
                          <a:cubicBezTo>
                            <a:pt x="158" y="4"/>
                            <a:pt x="166" y="12"/>
                            <a:pt x="173" y="20"/>
                          </a:cubicBezTo>
                          <a:cubicBezTo>
                            <a:pt x="166" y="27"/>
                            <a:pt x="159" y="38"/>
                            <a:pt x="150" y="40"/>
                          </a:cubicBezTo>
                          <a:cubicBezTo>
                            <a:pt x="81" y="54"/>
                            <a:pt x="58" y="77"/>
                            <a:pt x="44" y="148"/>
                          </a:cubicBezTo>
                          <a:cubicBezTo>
                            <a:pt x="42" y="157"/>
                            <a:pt x="29" y="163"/>
                            <a:pt x="22" y="170"/>
                          </a:cubicBezTo>
                          <a:cubicBezTo>
                            <a:pt x="15" y="161"/>
                            <a:pt x="4" y="153"/>
                            <a:pt x="4" y="144"/>
                          </a:cubicBezTo>
                          <a:cubicBezTo>
                            <a:pt x="0" y="72"/>
                            <a:pt x="72" y="0"/>
                            <a:pt x="155" y="0"/>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96" name="Freeform 62"/>
                    <p:cNvSpPr>
                      <a:spLocks/>
                    </p:cNvSpPr>
                    <p:nvPr/>
                  </p:nvSpPr>
                  <p:spPr bwMode="auto">
                    <a:xfrm>
                      <a:off x="8964613" y="2513013"/>
                      <a:ext cx="201613" cy="204788"/>
                    </a:xfrm>
                    <a:custGeom>
                      <a:avLst/>
                      <a:gdLst>
                        <a:gd name="T0" fmla="*/ 168 w 168"/>
                        <a:gd name="T1" fmla="*/ 22 h 171"/>
                        <a:gd name="T2" fmla="*/ 25 w 168"/>
                        <a:gd name="T3" fmla="*/ 169 h 171"/>
                        <a:gd name="T4" fmla="*/ 0 w 168"/>
                        <a:gd name="T5" fmla="*/ 152 h 171"/>
                        <a:gd name="T6" fmla="*/ 21 w 168"/>
                        <a:gd name="T7" fmla="*/ 130 h 171"/>
                        <a:gd name="T8" fmla="*/ 128 w 168"/>
                        <a:gd name="T9" fmla="*/ 24 h 171"/>
                        <a:gd name="T10" fmla="*/ 151 w 168"/>
                        <a:gd name="T11" fmla="*/ 0 h 171"/>
                        <a:gd name="T12" fmla="*/ 168 w 168"/>
                        <a:gd name="T13" fmla="*/ 22 h 171"/>
                      </a:gdLst>
                      <a:ahLst/>
                      <a:cxnLst>
                        <a:cxn ang="0">
                          <a:pos x="T0" y="T1"/>
                        </a:cxn>
                        <a:cxn ang="0">
                          <a:pos x="T2" y="T3"/>
                        </a:cxn>
                        <a:cxn ang="0">
                          <a:pos x="T4" y="T5"/>
                        </a:cxn>
                        <a:cxn ang="0">
                          <a:pos x="T6" y="T7"/>
                        </a:cxn>
                        <a:cxn ang="0">
                          <a:pos x="T8" y="T9"/>
                        </a:cxn>
                        <a:cxn ang="0">
                          <a:pos x="T10" y="T11"/>
                        </a:cxn>
                        <a:cxn ang="0">
                          <a:pos x="T12" y="T13"/>
                        </a:cxn>
                      </a:cxnLst>
                      <a:rect l="0" t="0" r="r" b="b"/>
                      <a:pathLst>
                        <a:path w="168" h="171">
                          <a:moveTo>
                            <a:pt x="168" y="22"/>
                          </a:moveTo>
                          <a:cubicBezTo>
                            <a:pt x="165" y="105"/>
                            <a:pt x="97" y="171"/>
                            <a:pt x="25" y="169"/>
                          </a:cubicBezTo>
                          <a:cubicBezTo>
                            <a:pt x="17" y="169"/>
                            <a:pt x="8" y="158"/>
                            <a:pt x="0" y="152"/>
                          </a:cubicBezTo>
                          <a:cubicBezTo>
                            <a:pt x="7" y="145"/>
                            <a:pt x="12" y="132"/>
                            <a:pt x="21" y="130"/>
                          </a:cubicBezTo>
                          <a:cubicBezTo>
                            <a:pt x="93" y="114"/>
                            <a:pt x="111" y="96"/>
                            <a:pt x="128" y="24"/>
                          </a:cubicBezTo>
                          <a:cubicBezTo>
                            <a:pt x="130" y="15"/>
                            <a:pt x="143" y="8"/>
                            <a:pt x="151" y="0"/>
                          </a:cubicBezTo>
                          <a:cubicBezTo>
                            <a:pt x="159" y="10"/>
                            <a:pt x="166" y="19"/>
                            <a:pt x="168" y="22"/>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grpSp>
                <p:nvGrpSpPr>
                  <p:cNvPr id="12" name="Group 4897"/>
                  <p:cNvGrpSpPr>
                    <a:grpSpLocks/>
                  </p:cNvGrpSpPr>
                  <p:nvPr/>
                </p:nvGrpSpPr>
                <p:grpSpPr bwMode="auto">
                  <a:xfrm>
                    <a:off x="3429307" y="564588"/>
                    <a:ext cx="371008" cy="329095"/>
                    <a:chOff x="7058025" y="1524000"/>
                    <a:chExt cx="758825" cy="673100"/>
                  </a:xfrm>
                  <a:solidFill>
                    <a:srgbClr val="DFA550"/>
                  </a:solidFill>
                </p:grpSpPr>
                <p:sp>
                  <p:nvSpPr>
                    <p:cNvPr id="135" name="Freeform 456"/>
                    <p:cNvSpPr>
                      <a:spLocks/>
                    </p:cNvSpPr>
                    <p:nvPr/>
                  </p:nvSpPr>
                  <p:spPr bwMode="auto">
                    <a:xfrm>
                      <a:off x="7165975" y="1978025"/>
                      <a:ext cx="73025" cy="85725"/>
                    </a:xfrm>
                    <a:custGeom>
                      <a:avLst/>
                      <a:gdLst>
                        <a:gd name="T0" fmla="*/ 2147483646 w 46"/>
                        <a:gd name="T1" fmla="*/ 0 h 54"/>
                        <a:gd name="T2" fmla="*/ 2147483646 w 46"/>
                        <a:gd name="T3" fmla="*/ 0 h 54"/>
                        <a:gd name="T4" fmla="*/ 2147483646 w 46"/>
                        <a:gd name="T5" fmla="*/ 2147483646 h 54"/>
                        <a:gd name="T6" fmla="*/ 0 w 46"/>
                        <a:gd name="T7" fmla="*/ 2147483646 h 54"/>
                        <a:gd name="T8" fmla="*/ 2147483646 w 46"/>
                        <a:gd name="T9" fmla="*/ 2147483646 h 54"/>
                        <a:gd name="T10" fmla="*/ 2147483646 w 46"/>
                        <a:gd name="T11" fmla="*/ 2147483646 h 54"/>
                        <a:gd name="T12" fmla="*/ 2147483646 w 46"/>
                        <a:gd name="T13" fmla="*/ 2147483646 h 54"/>
                        <a:gd name="T14" fmla="*/ 2147483646 w 46"/>
                        <a:gd name="T15" fmla="*/ 0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54">
                          <a:moveTo>
                            <a:pt x="32" y="0"/>
                          </a:moveTo>
                          <a:lnTo>
                            <a:pt x="12" y="0"/>
                          </a:lnTo>
                          <a:lnTo>
                            <a:pt x="12" y="22"/>
                          </a:lnTo>
                          <a:lnTo>
                            <a:pt x="0" y="22"/>
                          </a:lnTo>
                          <a:lnTo>
                            <a:pt x="22" y="54"/>
                          </a:lnTo>
                          <a:lnTo>
                            <a:pt x="46" y="22"/>
                          </a:lnTo>
                          <a:lnTo>
                            <a:pt x="32" y="22"/>
                          </a:lnTo>
                          <a:lnTo>
                            <a:pt x="32" y="0"/>
                          </a:ln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136" name="Freeform 457"/>
                    <p:cNvSpPr>
                      <a:spLocks/>
                    </p:cNvSpPr>
                    <p:nvPr/>
                  </p:nvSpPr>
                  <p:spPr bwMode="auto">
                    <a:xfrm>
                      <a:off x="7283450" y="1978025"/>
                      <a:ext cx="85725" cy="139700"/>
                    </a:xfrm>
                    <a:custGeom>
                      <a:avLst/>
                      <a:gdLst>
                        <a:gd name="T0" fmla="*/ 2147483646 w 54"/>
                        <a:gd name="T1" fmla="*/ 2147483646 h 88"/>
                        <a:gd name="T2" fmla="*/ 2147483646 w 54"/>
                        <a:gd name="T3" fmla="*/ 0 h 88"/>
                        <a:gd name="T4" fmla="*/ 2147483646 w 54"/>
                        <a:gd name="T5" fmla="*/ 0 h 88"/>
                        <a:gd name="T6" fmla="*/ 2147483646 w 54"/>
                        <a:gd name="T7" fmla="*/ 2147483646 h 88"/>
                        <a:gd name="T8" fmla="*/ 2147483646 w 54"/>
                        <a:gd name="T9" fmla="*/ 2147483646 h 88"/>
                        <a:gd name="T10" fmla="*/ 2147483646 w 54"/>
                        <a:gd name="T11" fmla="*/ 2147483646 h 88"/>
                        <a:gd name="T12" fmla="*/ 2147483646 w 54"/>
                        <a:gd name="T13" fmla="*/ 2147483646 h 88"/>
                        <a:gd name="T14" fmla="*/ 0 w 54"/>
                        <a:gd name="T15" fmla="*/ 2147483646 h 88"/>
                        <a:gd name="T16" fmla="*/ 2147483646 w 54"/>
                        <a:gd name="T17" fmla="*/ 2147483646 h 88"/>
                        <a:gd name="T18" fmla="*/ 2147483646 w 54"/>
                        <a:gd name="T19" fmla="*/ 2147483646 h 88"/>
                        <a:gd name="T20" fmla="*/ 2147483646 w 54"/>
                        <a:gd name="T21" fmla="*/ 2147483646 h 88"/>
                        <a:gd name="T22" fmla="*/ 2147483646 w 54"/>
                        <a:gd name="T23" fmla="*/ 2147483646 h 88"/>
                        <a:gd name="T24" fmla="*/ 2147483646 w 54"/>
                        <a:gd name="T25" fmla="*/ 2147483646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88">
                          <a:moveTo>
                            <a:pt x="54" y="36"/>
                          </a:moveTo>
                          <a:lnTo>
                            <a:pt x="54" y="0"/>
                          </a:lnTo>
                          <a:lnTo>
                            <a:pt x="34" y="0"/>
                          </a:lnTo>
                          <a:lnTo>
                            <a:pt x="34" y="14"/>
                          </a:lnTo>
                          <a:lnTo>
                            <a:pt x="32" y="14"/>
                          </a:lnTo>
                          <a:lnTo>
                            <a:pt x="12" y="14"/>
                          </a:lnTo>
                          <a:lnTo>
                            <a:pt x="12" y="56"/>
                          </a:lnTo>
                          <a:lnTo>
                            <a:pt x="0" y="56"/>
                          </a:lnTo>
                          <a:lnTo>
                            <a:pt x="22" y="88"/>
                          </a:lnTo>
                          <a:lnTo>
                            <a:pt x="46" y="56"/>
                          </a:lnTo>
                          <a:lnTo>
                            <a:pt x="32" y="56"/>
                          </a:lnTo>
                          <a:lnTo>
                            <a:pt x="32" y="36"/>
                          </a:lnTo>
                          <a:lnTo>
                            <a:pt x="54" y="36"/>
                          </a:ln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137" name="Freeform 458"/>
                    <p:cNvSpPr>
                      <a:spLocks/>
                    </p:cNvSpPr>
                    <p:nvPr/>
                  </p:nvSpPr>
                  <p:spPr bwMode="auto">
                    <a:xfrm>
                      <a:off x="7508875" y="1978025"/>
                      <a:ext cx="88900" cy="139700"/>
                    </a:xfrm>
                    <a:custGeom>
                      <a:avLst/>
                      <a:gdLst>
                        <a:gd name="T0" fmla="*/ 2147483646 w 56"/>
                        <a:gd name="T1" fmla="*/ 2147483646 h 88"/>
                        <a:gd name="T2" fmla="*/ 2147483646 w 56"/>
                        <a:gd name="T3" fmla="*/ 2147483646 h 88"/>
                        <a:gd name="T4" fmla="*/ 2147483646 w 56"/>
                        <a:gd name="T5" fmla="*/ 2147483646 h 88"/>
                        <a:gd name="T6" fmla="*/ 2147483646 w 56"/>
                        <a:gd name="T7" fmla="*/ 0 h 88"/>
                        <a:gd name="T8" fmla="*/ 0 w 56"/>
                        <a:gd name="T9" fmla="*/ 0 h 88"/>
                        <a:gd name="T10" fmla="*/ 0 w 56"/>
                        <a:gd name="T11" fmla="*/ 2147483646 h 88"/>
                        <a:gd name="T12" fmla="*/ 2147483646 w 56"/>
                        <a:gd name="T13" fmla="*/ 2147483646 h 88"/>
                        <a:gd name="T14" fmla="*/ 2147483646 w 56"/>
                        <a:gd name="T15" fmla="*/ 2147483646 h 88"/>
                        <a:gd name="T16" fmla="*/ 2147483646 w 56"/>
                        <a:gd name="T17" fmla="*/ 2147483646 h 88"/>
                        <a:gd name="T18" fmla="*/ 2147483646 w 56"/>
                        <a:gd name="T19" fmla="*/ 2147483646 h 88"/>
                        <a:gd name="T20" fmla="*/ 2147483646 w 56"/>
                        <a:gd name="T21" fmla="*/ 2147483646 h 88"/>
                        <a:gd name="T22" fmla="*/ 2147483646 w 56"/>
                        <a:gd name="T23" fmla="*/ 2147483646 h 88"/>
                        <a:gd name="T24" fmla="*/ 2147483646 w 56"/>
                        <a:gd name="T25" fmla="*/ 2147483646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88">
                          <a:moveTo>
                            <a:pt x="42" y="14"/>
                          </a:moveTo>
                          <a:lnTo>
                            <a:pt x="22" y="14"/>
                          </a:lnTo>
                          <a:lnTo>
                            <a:pt x="20" y="14"/>
                          </a:lnTo>
                          <a:lnTo>
                            <a:pt x="20" y="0"/>
                          </a:lnTo>
                          <a:lnTo>
                            <a:pt x="0" y="0"/>
                          </a:lnTo>
                          <a:lnTo>
                            <a:pt x="0" y="36"/>
                          </a:lnTo>
                          <a:lnTo>
                            <a:pt x="22" y="36"/>
                          </a:lnTo>
                          <a:lnTo>
                            <a:pt x="22" y="56"/>
                          </a:lnTo>
                          <a:lnTo>
                            <a:pt x="10" y="56"/>
                          </a:lnTo>
                          <a:lnTo>
                            <a:pt x="32" y="88"/>
                          </a:lnTo>
                          <a:lnTo>
                            <a:pt x="56" y="56"/>
                          </a:lnTo>
                          <a:lnTo>
                            <a:pt x="42" y="56"/>
                          </a:lnTo>
                          <a:lnTo>
                            <a:pt x="42" y="14"/>
                          </a:ln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138" name="Freeform 459"/>
                    <p:cNvSpPr>
                      <a:spLocks/>
                    </p:cNvSpPr>
                    <p:nvPr/>
                  </p:nvSpPr>
                  <p:spPr bwMode="auto">
                    <a:xfrm>
                      <a:off x="7642225" y="1971675"/>
                      <a:ext cx="73025" cy="92075"/>
                    </a:xfrm>
                    <a:custGeom>
                      <a:avLst/>
                      <a:gdLst>
                        <a:gd name="T0" fmla="*/ 2147483646 w 23"/>
                        <a:gd name="T1" fmla="*/ 0 h 29"/>
                        <a:gd name="T2" fmla="*/ 2147483646 w 23"/>
                        <a:gd name="T3" fmla="*/ 2147483646 h 29"/>
                        <a:gd name="T4" fmla="*/ 2147483646 w 23"/>
                        <a:gd name="T5" fmla="*/ 2147483646 h 29"/>
                        <a:gd name="T6" fmla="*/ 0 w 23"/>
                        <a:gd name="T7" fmla="*/ 2147483646 h 29"/>
                        <a:gd name="T8" fmla="*/ 2147483646 w 23"/>
                        <a:gd name="T9" fmla="*/ 2147483646 h 29"/>
                        <a:gd name="T10" fmla="*/ 2147483646 w 23"/>
                        <a:gd name="T11" fmla="*/ 2147483646 h 29"/>
                        <a:gd name="T12" fmla="*/ 2147483646 w 23"/>
                        <a:gd name="T13" fmla="*/ 2147483646 h 29"/>
                        <a:gd name="T14" fmla="*/ 2147483646 w 23"/>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29">
                          <a:moveTo>
                            <a:pt x="16" y="0"/>
                          </a:moveTo>
                          <a:cubicBezTo>
                            <a:pt x="13" y="1"/>
                            <a:pt x="10" y="2"/>
                            <a:pt x="6" y="2"/>
                          </a:cubicBezTo>
                          <a:cubicBezTo>
                            <a:pt x="6" y="13"/>
                            <a:pt x="6" y="13"/>
                            <a:pt x="6" y="13"/>
                          </a:cubicBezTo>
                          <a:cubicBezTo>
                            <a:pt x="0" y="13"/>
                            <a:pt x="0" y="13"/>
                            <a:pt x="0" y="13"/>
                          </a:cubicBezTo>
                          <a:cubicBezTo>
                            <a:pt x="11" y="29"/>
                            <a:pt x="11" y="29"/>
                            <a:pt x="11" y="29"/>
                          </a:cubicBezTo>
                          <a:cubicBezTo>
                            <a:pt x="23" y="13"/>
                            <a:pt x="23" y="13"/>
                            <a:pt x="23" y="13"/>
                          </a:cubicBezTo>
                          <a:cubicBezTo>
                            <a:pt x="16" y="13"/>
                            <a:pt x="16" y="13"/>
                            <a:pt x="16" y="13"/>
                          </a:cubicBezTo>
                          <a:lnTo>
                            <a:pt x="16" y="0"/>
                          </a:ln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139" name="Freeform 460"/>
                    <p:cNvSpPr>
                      <a:spLocks/>
                    </p:cNvSpPr>
                    <p:nvPr/>
                  </p:nvSpPr>
                  <p:spPr bwMode="auto">
                    <a:xfrm>
                      <a:off x="7404100" y="1978025"/>
                      <a:ext cx="73025" cy="219075"/>
                    </a:xfrm>
                    <a:custGeom>
                      <a:avLst/>
                      <a:gdLst>
                        <a:gd name="T0" fmla="*/ 2147483646 w 46"/>
                        <a:gd name="T1" fmla="*/ 0 h 138"/>
                        <a:gd name="T2" fmla="*/ 2147483646 w 46"/>
                        <a:gd name="T3" fmla="*/ 0 h 138"/>
                        <a:gd name="T4" fmla="*/ 2147483646 w 46"/>
                        <a:gd name="T5" fmla="*/ 2147483646 h 138"/>
                        <a:gd name="T6" fmla="*/ 0 w 46"/>
                        <a:gd name="T7" fmla="*/ 2147483646 h 138"/>
                        <a:gd name="T8" fmla="*/ 2147483646 w 46"/>
                        <a:gd name="T9" fmla="*/ 2147483646 h 138"/>
                        <a:gd name="T10" fmla="*/ 2147483646 w 46"/>
                        <a:gd name="T11" fmla="*/ 2147483646 h 138"/>
                        <a:gd name="T12" fmla="*/ 2147483646 w 46"/>
                        <a:gd name="T13" fmla="*/ 2147483646 h 138"/>
                        <a:gd name="T14" fmla="*/ 2147483646 w 46"/>
                        <a:gd name="T15" fmla="*/ 0 h 1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138">
                          <a:moveTo>
                            <a:pt x="32" y="0"/>
                          </a:moveTo>
                          <a:lnTo>
                            <a:pt x="12" y="0"/>
                          </a:lnTo>
                          <a:lnTo>
                            <a:pt x="12" y="106"/>
                          </a:lnTo>
                          <a:lnTo>
                            <a:pt x="0" y="106"/>
                          </a:lnTo>
                          <a:lnTo>
                            <a:pt x="22" y="138"/>
                          </a:lnTo>
                          <a:lnTo>
                            <a:pt x="46" y="106"/>
                          </a:lnTo>
                          <a:lnTo>
                            <a:pt x="32" y="106"/>
                          </a:lnTo>
                          <a:lnTo>
                            <a:pt x="32" y="0"/>
                          </a:ln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140" name="Freeform 461"/>
                    <p:cNvSpPr>
                      <a:spLocks/>
                    </p:cNvSpPr>
                    <p:nvPr/>
                  </p:nvSpPr>
                  <p:spPr bwMode="auto">
                    <a:xfrm>
                      <a:off x="7058025" y="1524000"/>
                      <a:ext cx="758825" cy="454025"/>
                    </a:xfrm>
                    <a:custGeom>
                      <a:avLst/>
                      <a:gdLst>
                        <a:gd name="T0" fmla="*/ 2147483646 w 239"/>
                        <a:gd name="T1" fmla="*/ 2147483646 h 143"/>
                        <a:gd name="T2" fmla="*/ 2147483646 w 239"/>
                        <a:gd name="T3" fmla="*/ 0 h 143"/>
                        <a:gd name="T4" fmla="*/ 2147483646 w 239"/>
                        <a:gd name="T5" fmla="*/ 2147483646 h 143"/>
                        <a:gd name="T6" fmla="*/ 2147483646 w 239"/>
                        <a:gd name="T7" fmla="*/ 2147483646 h 143"/>
                        <a:gd name="T8" fmla="*/ 2147483646 w 239"/>
                        <a:gd name="T9" fmla="*/ 2147483646 h 143"/>
                        <a:gd name="T10" fmla="*/ 2147483646 w 239"/>
                        <a:gd name="T11" fmla="*/ 2147483646 h 143"/>
                        <a:gd name="T12" fmla="*/ 0 w 239"/>
                        <a:gd name="T13" fmla="*/ 2147483646 h 143"/>
                        <a:gd name="T14" fmla="*/ 2147483646 w 239"/>
                        <a:gd name="T15" fmla="*/ 2147483646 h 143"/>
                        <a:gd name="T16" fmla="*/ 2147483646 w 239"/>
                        <a:gd name="T17" fmla="*/ 2147483646 h 143"/>
                        <a:gd name="T18" fmla="*/ 2147483646 w 239"/>
                        <a:gd name="T19" fmla="*/ 2147483646 h 143"/>
                        <a:gd name="T20" fmla="*/ 2147483646 w 239"/>
                        <a:gd name="T21" fmla="*/ 2147483646 h 143"/>
                        <a:gd name="T22" fmla="*/ 2147483646 w 239"/>
                        <a:gd name="T23" fmla="*/ 2147483646 h 143"/>
                        <a:gd name="T24" fmla="*/ 2147483646 w 239"/>
                        <a:gd name="T25" fmla="*/ 2147483646 h 143"/>
                        <a:gd name="T26" fmla="*/ 2147483646 w 239"/>
                        <a:gd name="T27" fmla="*/ 2147483646 h 143"/>
                        <a:gd name="T28" fmla="*/ 2147483646 w 239"/>
                        <a:gd name="T29" fmla="*/ 2147483646 h 143"/>
                        <a:gd name="T30" fmla="*/ 2147483646 w 239"/>
                        <a:gd name="T31" fmla="*/ 2147483646 h 143"/>
                        <a:gd name="T32" fmla="*/ 2147483646 w 239"/>
                        <a:gd name="T33" fmla="*/ 2147483646 h 143"/>
                        <a:gd name="T34" fmla="*/ 2147483646 w 239"/>
                        <a:gd name="T35" fmla="*/ 2147483646 h 143"/>
                        <a:gd name="T36" fmla="*/ 2147483646 w 239"/>
                        <a:gd name="T37" fmla="*/ 2147483646 h 143"/>
                        <a:gd name="T38" fmla="*/ 2147483646 w 239"/>
                        <a:gd name="T39" fmla="*/ 2147483646 h 143"/>
                        <a:gd name="T40" fmla="*/ 2147483646 w 239"/>
                        <a:gd name="T41" fmla="*/ 2147483646 h 143"/>
                        <a:gd name="T42" fmla="*/ 2147483646 w 239"/>
                        <a:gd name="T43" fmla="*/ 2147483646 h 143"/>
                        <a:gd name="T44" fmla="*/ 2147483646 w 239"/>
                        <a:gd name="T45" fmla="*/ 2147483646 h 143"/>
                        <a:gd name="T46" fmla="*/ 2147483646 w 239"/>
                        <a:gd name="T47" fmla="*/ 2147483646 h 143"/>
                        <a:gd name="T48" fmla="*/ 2147483646 w 239"/>
                        <a:gd name="T49" fmla="*/ 2147483646 h 143"/>
                        <a:gd name="T50" fmla="*/ 2147483646 w 239"/>
                        <a:gd name="T51" fmla="*/ 2147483646 h 143"/>
                        <a:gd name="T52" fmla="*/ 2147483646 w 239"/>
                        <a:gd name="T53" fmla="*/ 2147483646 h 143"/>
                        <a:gd name="T54" fmla="*/ 2147483646 w 239"/>
                        <a:gd name="T55" fmla="*/ 2147483646 h 143"/>
                        <a:gd name="T56" fmla="*/ 2147483646 w 239"/>
                        <a:gd name="T57" fmla="*/ 2147483646 h 143"/>
                        <a:gd name="T58" fmla="*/ 2147483646 w 239"/>
                        <a:gd name="T59" fmla="*/ 2147483646 h 143"/>
                        <a:gd name="T60" fmla="*/ 2147483646 w 239"/>
                        <a:gd name="T61" fmla="*/ 2147483646 h 143"/>
                        <a:gd name="T62" fmla="*/ 2147483646 w 239"/>
                        <a:gd name="T63" fmla="*/ 2147483646 h 143"/>
                        <a:gd name="T64" fmla="*/ 2147483646 w 239"/>
                        <a:gd name="T65" fmla="*/ 2147483646 h 143"/>
                        <a:gd name="T66" fmla="*/ 2147483646 w 239"/>
                        <a:gd name="T67" fmla="*/ 2147483646 h 143"/>
                        <a:gd name="T68" fmla="*/ 2147483646 w 239"/>
                        <a:gd name="T69" fmla="*/ 2147483646 h 143"/>
                        <a:gd name="T70" fmla="*/ 2147483646 w 239"/>
                        <a:gd name="T71" fmla="*/ 2147483646 h 143"/>
                        <a:gd name="T72" fmla="*/ 2147483646 w 239"/>
                        <a:gd name="T73" fmla="*/ 2147483646 h 143"/>
                        <a:gd name="T74" fmla="*/ 2147483646 w 239"/>
                        <a:gd name="T75" fmla="*/ 2147483646 h 143"/>
                        <a:gd name="T76" fmla="*/ 2147483646 w 239"/>
                        <a:gd name="T77" fmla="*/ 2147483646 h 143"/>
                        <a:gd name="T78" fmla="*/ 2147483646 w 239"/>
                        <a:gd name="T79" fmla="*/ 2147483646 h 143"/>
                        <a:gd name="T80" fmla="*/ 2147483646 w 239"/>
                        <a:gd name="T81" fmla="*/ 2147483646 h 143"/>
                        <a:gd name="T82" fmla="*/ 2147483646 w 239"/>
                        <a:gd name="T83" fmla="*/ 2147483646 h 143"/>
                        <a:gd name="T84" fmla="*/ 2147483646 w 239"/>
                        <a:gd name="T85" fmla="*/ 2147483646 h 1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9" h="143">
                          <a:moveTo>
                            <a:pt x="188" y="37"/>
                          </a:moveTo>
                          <a:cubicBezTo>
                            <a:pt x="183" y="15"/>
                            <a:pt x="163" y="0"/>
                            <a:pt x="140" y="0"/>
                          </a:cubicBezTo>
                          <a:cubicBezTo>
                            <a:pt x="118" y="0"/>
                            <a:pt x="99" y="14"/>
                            <a:pt x="93" y="34"/>
                          </a:cubicBezTo>
                          <a:cubicBezTo>
                            <a:pt x="89" y="33"/>
                            <a:pt x="85" y="32"/>
                            <a:pt x="82" y="32"/>
                          </a:cubicBezTo>
                          <a:cubicBezTo>
                            <a:pt x="62" y="32"/>
                            <a:pt x="47" y="47"/>
                            <a:pt x="45" y="66"/>
                          </a:cubicBezTo>
                          <a:cubicBezTo>
                            <a:pt x="43" y="65"/>
                            <a:pt x="41" y="65"/>
                            <a:pt x="39" y="65"/>
                          </a:cubicBezTo>
                          <a:cubicBezTo>
                            <a:pt x="17" y="65"/>
                            <a:pt x="0" y="83"/>
                            <a:pt x="0" y="104"/>
                          </a:cubicBezTo>
                          <a:cubicBezTo>
                            <a:pt x="0" y="123"/>
                            <a:pt x="14" y="140"/>
                            <a:pt x="33" y="143"/>
                          </a:cubicBezTo>
                          <a:cubicBezTo>
                            <a:pt x="40" y="143"/>
                            <a:pt x="40" y="143"/>
                            <a:pt x="40" y="143"/>
                          </a:cubicBezTo>
                          <a:cubicBezTo>
                            <a:pt x="40" y="116"/>
                            <a:pt x="40" y="116"/>
                            <a:pt x="40" y="116"/>
                          </a:cubicBezTo>
                          <a:cubicBezTo>
                            <a:pt x="61" y="116"/>
                            <a:pt x="61" y="116"/>
                            <a:pt x="61" y="116"/>
                          </a:cubicBezTo>
                          <a:cubicBezTo>
                            <a:pt x="61" y="101"/>
                            <a:pt x="61" y="101"/>
                            <a:pt x="61" y="101"/>
                          </a:cubicBezTo>
                          <a:cubicBezTo>
                            <a:pt x="71" y="101"/>
                            <a:pt x="71" y="101"/>
                            <a:pt x="71" y="101"/>
                          </a:cubicBezTo>
                          <a:cubicBezTo>
                            <a:pt x="71" y="126"/>
                            <a:pt x="71" y="126"/>
                            <a:pt x="71" y="126"/>
                          </a:cubicBezTo>
                          <a:cubicBezTo>
                            <a:pt x="50" y="126"/>
                            <a:pt x="50" y="126"/>
                            <a:pt x="50" y="126"/>
                          </a:cubicBezTo>
                          <a:cubicBezTo>
                            <a:pt x="50" y="143"/>
                            <a:pt x="50" y="143"/>
                            <a:pt x="50" y="143"/>
                          </a:cubicBezTo>
                          <a:cubicBezTo>
                            <a:pt x="88" y="143"/>
                            <a:pt x="88" y="143"/>
                            <a:pt x="88" y="143"/>
                          </a:cubicBezTo>
                          <a:cubicBezTo>
                            <a:pt x="88" y="101"/>
                            <a:pt x="88" y="101"/>
                            <a:pt x="88" y="101"/>
                          </a:cubicBezTo>
                          <a:cubicBezTo>
                            <a:pt x="98" y="101"/>
                            <a:pt x="98" y="101"/>
                            <a:pt x="98" y="101"/>
                          </a:cubicBezTo>
                          <a:cubicBezTo>
                            <a:pt x="98" y="143"/>
                            <a:pt x="98" y="143"/>
                            <a:pt x="98" y="143"/>
                          </a:cubicBezTo>
                          <a:cubicBezTo>
                            <a:pt x="99" y="143"/>
                            <a:pt x="99" y="143"/>
                            <a:pt x="99" y="143"/>
                          </a:cubicBezTo>
                          <a:cubicBezTo>
                            <a:pt x="100" y="143"/>
                            <a:pt x="100" y="143"/>
                            <a:pt x="100" y="143"/>
                          </a:cubicBezTo>
                          <a:cubicBezTo>
                            <a:pt x="100" y="143"/>
                            <a:pt x="100" y="143"/>
                            <a:pt x="100" y="143"/>
                          </a:cubicBezTo>
                          <a:cubicBezTo>
                            <a:pt x="101" y="143"/>
                            <a:pt x="101" y="143"/>
                            <a:pt x="101" y="143"/>
                          </a:cubicBezTo>
                          <a:cubicBezTo>
                            <a:pt x="115" y="143"/>
                            <a:pt x="115" y="143"/>
                            <a:pt x="115" y="143"/>
                          </a:cubicBezTo>
                          <a:cubicBezTo>
                            <a:pt x="115" y="101"/>
                            <a:pt x="115" y="101"/>
                            <a:pt x="115" y="101"/>
                          </a:cubicBezTo>
                          <a:cubicBezTo>
                            <a:pt x="125" y="101"/>
                            <a:pt x="125" y="101"/>
                            <a:pt x="125" y="101"/>
                          </a:cubicBezTo>
                          <a:cubicBezTo>
                            <a:pt x="125" y="143"/>
                            <a:pt x="125" y="143"/>
                            <a:pt x="125" y="143"/>
                          </a:cubicBezTo>
                          <a:cubicBezTo>
                            <a:pt x="142" y="143"/>
                            <a:pt x="142" y="143"/>
                            <a:pt x="142" y="143"/>
                          </a:cubicBezTo>
                          <a:cubicBezTo>
                            <a:pt x="142" y="101"/>
                            <a:pt x="142" y="101"/>
                            <a:pt x="142" y="101"/>
                          </a:cubicBezTo>
                          <a:cubicBezTo>
                            <a:pt x="152" y="101"/>
                            <a:pt x="152" y="101"/>
                            <a:pt x="152" y="101"/>
                          </a:cubicBezTo>
                          <a:cubicBezTo>
                            <a:pt x="152" y="143"/>
                            <a:pt x="152" y="143"/>
                            <a:pt x="152" y="143"/>
                          </a:cubicBezTo>
                          <a:cubicBezTo>
                            <a:pt x="186" y="143"/>
                            <a:pt x="186" y="143"/>
                            <a:pt x="186" y="143"/>
                          </a:cubicBezTo>
                          <a:cubicBezTo>
                            <a:pt x="188" y="143"/>
                            <a:pt x="189" y="143"/>
                            <a:pt x="190" y="143"/>
                          </a:cubicBezTo>
                          <a:cubicBezTo>
                            <a:pt x="190" y="126"/>
                            <a:pt x="190" y="126"/>
                            <a:pt x="190" y="126"/>
                          </a:cubicBezTo>
                          <a:cubicBezTo>
                            <a:pt x="169" y="126"/>
                            <a:pt x="169" y="126"/>
                            <a:pt x="169" y="126"/>
                          </a:cubicBezTo>
                          <a:cubicBezTo>
                            <a:pt x="169" y="100"/>
                            <a:pt x="169" y="100"/>
                            <a:pt x="169" y="100"/>
                          </a:cubicBezTo>
                          <a:cubicBezTo>
                            <a:pt x="180" y="100"/>
                            <a:pt x="180" y="100"/>
                            <a:pt x="180" y="100"/>
                          </a:cubicBezTo>
                          <a:cubicBezTo>
                            <a:pt x="180" y="116"/>
                            <a:pt x="180" y="116"/>
                            <a:pt x="180" y="116"/>
                          </a:cubicBezTo>
                          <a:cubicBezTo>
                            <a:pt x="200" y="116"/>
                            <a:pt x="200" y="116"/>
                            <a:pt x="200" y="116"/>
                          </a:cubicBezTo>
                          <a:cubicBezTo>
                            <a:pt x="200" y="141"/>
                            <a:pt x="200" y="141"/>
                            <a:pt x="200" y="141"/>
                          </a:cubicBezTo>
                          <a:cubicBezTo>
                            <a:pt x="223" y="135"/>
                            <a:pt x="239" y="115"/>
                            <a:pt x="239" y="90"/>
                          </a:cubicBezTo>
                          <a:cubicBezTo>
                            <a:pt x="239" y="62"/>
                            <a:pt x="216" y="38"/>
                            <a:pt x="188" y="37"/>
                          </a:cubicBezTo>
                          <a:close/>
                        </a:path>
                      </a:pathLst>
                    </a:custGeom>
                    <a:solidFill>
                      <a:srgbClr val="B3A3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grpSp>
            </p:grpSp>
            <p:pic>
              <p:nvPicPr>
                <p:cNvPr id="106" name="Picture 105"/>
                <p:cNvPicPr>
                  <a:picLocks noChangeAspect="1"/>
                </p:cNvPicPr>
                <p:nvPr/>
              </p:nvPicPr>
              <p:blipFill>
                <a:blip r:embed="rId4" cstate="print"/>
                <a:stretch>
                  <a:fillRect/>
                </a:stretch>
              </p:blipFill>
              <p:spPr>
                <a:xfrm rot="21248149">
                  <a:off x="1595884" y="1408629"/>
                  <a:ext cx="1704777" cy="1710932"/>
                </a:xfrm>
                <a:prstGeom prst="rect">
                  <a:avLst/>
                </a:prstGeom>
              </p:spPr>
            </p:pic>
          </p:grpSp>
          <p:grpSp>
            <p:nvGrpSpPr>
              <p:cNvPr id="19" name="Group 97"/>
              <p:cNvGrpSpPr/>
              <p:nvPr/>
            </p:nvGrpSpPr>
            <p:grpSpPr>
              <a:xfrm>
                <a:off x="2632302" y="796334"/>
                <a:ext cx="3353156" cy="2264710"/>
                <a:chOff x="4287366" y="723182"/>
                <a:chExt cx="3353156" cy="2264710"/>
              </a:xfrm>
            </p:grpSpPr>
            <p:sp>
              <p:nvSpPr>
                <p:cNvPr id="14" name="Freeform 6"/>
                <p:cNvSpPr>
                  <a:spLocks/>
                </p:cNvSpPr>
                <p:nvPr/>
              </p:nvSpPr>
              <p:spPr bwMode="auto">
                <a:xfrm>
                  <a:off x="4570413" y="781686"/>
                  <a:ext cx="1801813" cy="1803400"/>
                </a:xfrm>
                <a:custGeom>
                  <a:avLst/>
                  <a:gdLst>
                    <a:gd name="T0" fmla="*/ 0 w 1028"/>
                    <a:gd name="T1" fmla="*/ 0 h 1029"/>
                    <a:gd name="T2" fmla="*/ 0 w 1028"/>
                    <a:gd name="T3" fmla="*/ 1029 h 1029"/>
                    <a:gd name="T4" fmla="*/ 1028 w 1028"/>
                    <a:gd name="T5" fmla="*/ 1029 h 1029"/>
                    <a:gd name="T6" fmla="*/ 0 w 1028"/>
                    <a:gd name="T7" fmla="*/ 0 h 1029"/>
                  </a:gdLst>
                  <a:ahLst/>
                  <a:cxnLst>
                    <a:cxn ang="0">
                      <a:pos x="T0" y="T1"/>
                    </a:cxn>
                    <a:cxn ang="0">
                      <a:pos x="T2" y="T3"/>
                    </a:cxn>
                    <a:cxn ang="0">
                      <a:pos x="T4" y="T5"/>
                    </a:cxn>
                    <a:cxn ang="0">
                      <a:pos x="T6" y="T7"/>
                    </a:cxn>
                  </a:cxnLst>
                  <a:rect l="0" t="0" r="r" b="b"/>
                  <a:pathLst>
                    <a:path w="1028" h="1029">
                      <a:moveTo>
                        <a:pt x="0" y="0"/>
                      </a:moveTo>
                      <a:cubicBezTo>
                        <a:pt x="0" y="1029"/>
                        <a:pt x="0" y="1029"/>
                        <a:pt x="0" y="1029"/>
                      </a:cubicBezTo>
                      <a:cubicBezTo>
                        <a:pt x="1028" y="1029"/>
                        <a:pt x="1028" y="1029"/>
                        <a:pt x="1028" y="1029"/>
                      </a:cubicBezTo>
                      <a:cubicBezTo>
                        <a:pt x="1028" y="460"/>
                        <a:pt x="568" y="0"/>
                        <a:pt x="0" y="0"/>
                      </a:cubicBezTo>
                      <a:close/>
                    </a:path>
                  </a:pathLst>
                </a:custGeom>
                <a:noFill/>
                <a:ln w="19050" cap="flat">
                  <a:solidFill>
                    <a:srgbClr val="FDD5B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23" name="Freeform 11"/>
                <p:cNvSpPr>
                  <a:spLocks/>
                </p:cNvSpPr>
                <p:nvPr/>
              </p:nvSpPr>
              <p:spPr bwMode="auto">
                <a:xfrm>
                  <a:off x="4570413" y="1210311"/>
                  <a:ext cx="1376363" cy="1374775"/>
                </a:xfrm>
                <a:custGeom>
                  <a:avLst/>
                  <a:gdLst>
                    <a:gd name="T0" fmla="*/ 0 w 785"/>
                    <a:gd name="T1" fmla="*/ 0 h 785"/>
                    <a:gd name="T2" fmla="*/ 0 w 785"/>
                    <a:gd name="T3" fmla="*/ 307 h 785"/>
                    <a:gd name="T4" fmla="*/ 477 w 785"/>
                    <a:gd name="T5" fmla="*/ 785 h 785"/>
                    <a:gd name="T6" fmla="*/ 785 w 785"/>
                    <a:gd name="T7" fmla="*/ 785 h 785"/>
                    <a:gd name="T8" fmla="*/ 0 w 785"/>
                    <a:gd name="T9" fmla="*/ 0 h 785"/>
                  </a:gdLst>
                  <a:ahLst/>
                  <a:cxnLst>
                    <a:cxn ang="0">
                      <a:pos x="T0" y="T1"/>
                    </a:cxn>
                    <a:cxn ang="0">
                      <a:pos x="T2" y="T3"/>
                    </a:cxn>
                    <a:cxn ang="0">
                      <a:pos x="T4" y="T5"/>
                    </a:cxn>
                    <a:cxn ang="0">
                      <a:pos x="T6" y="T7"/>
                    </a:cxn>
                    <a:cxn ang="0">
                      <a:pos x="T8" y="T9"/>
                    </a:cxn>
                  </a:cxnLst>
                  <a:rect l="0" t="0" r="r" b="b"/>
                  <a:pathLst>
                    <a:path w="785" h="785">
                      <a:moveTo>
                        <a:pt x="0" y="0"/>
                      </a:moveTo>
                      <a:cubicBezTo>
                        <a:pt x="0" y="307"/>
                        <a:pt x="0" y="307"/>
                        <a:pt x="0" y="307"/>
                      </a:cubicBezTo>
                      <a:cubicBezTo>
                        <a:pt x="263" y="307"/>
                        <a:pt x="477" y="521"/>
                        <a:pt x="477" y="785"/>
                      </a:cubicBezTo>
                      <a:cubicBezTo>
                        <a:pt x="785" y="785"/>
                        <a:pt x="785" y="785"/>
                        <a:pt x="785" y="785"/>
                      </a:cubicBezTo>
                      <a:cubicBezTo>
                        <a:pt x="785" y="351"/>
                        <a:pt x="433" y="0"/>
                        <a:pt x="0" y="0"/>
                      </a:cubicBezTo>
                      <a:close/>
                    </a:path>
                  </a:pathLst>
                </a:custGeom>
                <a:solidFill>
                  <a:srgbClr val="FDD5B4"/>
                </a:solidFill>
                <a:ln>
                  <a:noFill/>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pic>
              <p:nvPicPr>
                <p:cNvPr id="1025" name="Picture 1024"/>
                <p:cNvPicPr>
                  <a:picLocks noChangeAspect="1"/>
                </p:cNvPicPr>
                <p:nvPr/>
              </p:nvPicPr>
              <p:blipFill>
                <a:blip r:embed="rId5" cstate="print"/>
                <a:stretch>
                  <a:fillRect/>
                </a:stretch>
              </p:blipFill>
              <p:spPr>
                <a:xfrm>
                  <a:off x="4287366" y="1302168"/>
                  <a:ext cx="1483668" cy="1685724"/>
                </a:xfrm>
                <a:prstGeom prst="rect">
                  <a:avLst/>
                </a:prstGeom>
              </p:spPr>
            </p:pic>
            <p:sp>
              <p:nvSpPr>
                <p:cNvPr id="1028" name="Oval 1027"/>
                <p:cNvSpPr/>
                <p:nvPr/>
              </p:nvSpPr>
              <p:spPr>
                <a:xfrm>
                  <a:off x="5471319" y="1008685"/>
                  <a:ext cx="152400" cy="152400"/>
                </a:xfrm>
                <a:prstGeom prst="ellipse">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38" name="Oval 37"/>
                <p:cNvSpPr/>
                <p:nvPr/>
              </p:nvSpPr>
              <p:spPr>
                <a:xfrm>
                  <a:off x="6090454" y="1669099"/>
                  <a:ext cx="152400" cy="152400"/>
                </a:xfrm>
                <a:prstGeom prst="ellipse">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1030" name="Rectangle 1029"/>
                <p:cNvSpPr/>
                <p:nvPr/>
              </p:nvSpPr>
              <p:spPr>
                <a:xfrm>
                  <a:off x="5926316" y="728216"/>
                  <a:ext cx="921364" cy="730050"/>
                </a:xfrm>
                <a:prstGeom prst="rect">
                  <a:avLst/>
                </a:prstGeom>
              </p:spPr>
              <p:txBody>
                <a:bodyPr wrap="square">
                  <a:spAutoFit/>
                </a:bodyPr>
                <a:lstStyle/>
                <a:p>
                  <a:pPr algn="ctr"/>
                  <a:r>
                    <a:rPr lang="en-US" sz="1100" b="1" dirty="0">
                      <a:solidFill>
                        <a:srgbClr val="FDD5B4"/>
                      </a:solidFill>
                    </a:rPr>
                    <a:t>AI &amp; machine learning</a:t>
                  </a:r>
                </a:p>
              </p:txBody>
            </p:sp>
            <p:sp>
              <p:nvSpPr>
                <p:cNvPr id="48" name="Rectangle 47"/>
                <p:cNvSpPr/>
                <p:nvPr/>
              </p:nvSpPr>
              <p:spPr>
                <a:xfrm>
                  <a:off x="6644996" y="1545235"/>
                  <a:ext cx="995526" cy="524139"/>
                </a:xfrm>
                <a:prstGeom prst="rect">
                  <a:avLst/>
                </a:prstGeom>
              </p:spPr>
              <p:txBody>
                <a:bodyPr wrap="square">
                  <a:spAutoFit/>
                </a:bodyPr>
                <a:lstStyle/>
                <a:p>
                  <a:pPr algn="ctr"/>
                  <a:r>
                    <a:rPr lang="en-US" sz="1100" b="1" dirty="0">
                      <a:solidFill>
                        <a:srgbClr val="FDD5B4"/>
                      </a:solidFill>
                    </a:rPr>
                    <a:t>Advanced Analytics</a:t>
                  </a:r>
                </a:p>
              </p:txBody>
            </p:sp>
            <p:grpSp>
              <p:nvGrpSpPr>
                <p:cNvPr id="20" name="Group 1037"/>
                <p:cNvGrpSpPr/>
                <p:nvPr/>
              </p:nvGrpSpPr>
              <p:grpSpPr>
                <a:xfrm flipH="1">
                  <a:off x="5670159" y="723182"/>
                  <a:ext cx="319433" cy="355653"/>
                  <a:chOff x="7459663" y="1843088"/>
                  <a:chExt cx="1162049" cy="1293813"/>
                </a:xfrm>
                <a:solidFill>
                  <a:srgbClr val="C0D72F"/>
                </a:solidFill>
              </p:grpSpPr>
              <p:sp>
                <p:nvSpPr>
                  <p:cNvPr id="1034" name="Freeform 17"/>
                  <p:cNvSpPr>
                    <a:spLocks noEditPoints="1"/>
                  </p:cNvSpPr>
                  <p:nvPr/>
                </p:nvSpPr>
                <p:spPr bwMode="auto">
                  <a:xfrm>
                    <a:off x="7459663" y="1843088"/>
                    <a:ext cx="1162049" cy="1293813"/>
                  </a:xfrm>
                  <a:custGeom>
                    <a:avLst/>
                    <a:gdLst>
                      <a:gd name="T0" fmla="*/ 797 w 881"/>
                      <a:gd name="T1" fmla="*/ 633 h 981"/>
                      <a:gd name="T2" fmla="*/ 786 w 881"/>
                      <a:gd name="T3" fmla="*/ 712 h 981"/>
                      <a:gd name="T4" fmla="*/ 786 w 881"/>
                      <a:gd name="T5" fmla="*/ 714 h 981"/>
                      <a:gd name="T6" fmla="*/ 764 w 881"/>
                      <a:gd name="T7" fmla="*/ 794 h 981"/>
                      <a:gd name="T8" fmla="*/ 662 w 881"/>
                      <a:gd name="T9" fmla="*/ 871 h 981"/>
                      <a:gd name="T10" fmla="*/ 584 w 881"/>
                      <a:gd name="T11" fmla="*/ 867 h 981"/>
                      <a:gd name="T12" fmla="*/ 562 w 881"/>
                      <a:gd name="T13" fmla="*/ 883 h 981"/>
                      <a:gd name="T14" fmla="*/ 542 w 881"/>
                      <a:gd name="T15" fmla="*/ 948 h 981"/>
                      <a:gd name="T16" fmla="*/ 496 w 881"/>
                      <a:gd name="T17" fmla="*/ 981 h 981"/>
                      <a:gd name="T18" fmla="*/ 142 w 881"/>
                      <a:gd name="T19" fmla="*/ 981 h 981"/>
                      <a:gd name="T20" fmla="*/ 104 w 881"/>
                      <a:gd name="T21" fmla="*/ 917 h 981"/>
                      <a:gd name="T22" fmla="*/ 173 w 881"/>
                      <a:gd name="T23" fmla="*/ 729 h 981"/>
                      <a:gd name="T24" fmla="*/ 164 w 881"/>
                      <a:gd name="T25" fmla="*/ 695 h 981"/>
                      <a:gd name="T26" fmla="*/ 46 w 881"/>
                      <a:gd name="T27" fmla="*/ 470 h 981"/>
                      <a:gd name="T28" fmla="*/ 201 w 881"/>
                      <a:gd name="T29" fmla="*/ 54 h 981"/>
                      <a:gd name="T30" fmla="*/ 427 w 881"/>
                      <a:gd name="T31" fmla="*/ 3 h 981"/>
                      <a:gd name="T32" fmla="*/ 697 w 881"/>
                      <a:gd name="T33" fmla="*/ 110 h 981"/>
                      <a:gd name="T34" fmla="*/ 800 w 881"/>
                      <a:gd name="T35" fmla="*/ 309 h 981"/>
                      <a:gd name="T36" fmla="*/ 786 w 881"/>
                      <a:gd name="T37" fmla="*/ 411 h 981"/>
                      <a:gd name="T38" fmla="*/ 792 w 881"/>
                      <a:gd name="T39" fmla="*/ 439 h 981"/>
                      <a:gd name="T40" fmla="*/ 843 w 881"/>
                      <a:gd name="T41" fmla="*/ 500 h 981"/>
                      <a:gd name="T42" fmla="*/ 804 w 881"/>
                      <a:gd name="T43" fmla="*/ 629 h 981"/>
                      <a:gd name="T44" fmla="*/ 797 w 881"/>
                      <a:gd name="T45" fmla="*/ 633 h 981"/>
                      <a:gd name="T46" fmla="*/ 144 w 881"/>
                      <a:gd name="T47" fmla="*/ 939 h 981"/>
                      <a:gd name="T48" fmla="*/ 150 w 881"/>
                      <a:gd name="T49" fmla="*/ 940 h 981"/>
                      <a:gd name="T50" fmla="*/ 486 w 881"/>
                      <a:gd name="T51" fmla="*/ 941 h 981"/>
                      <a:gd name="T52" fmla="*/ 504 w 881"/>
                      <a:gd name="T53" fmla="*/ 927 h 981"/>
                      <a:gd name="T54" fmla="*/ 523 w 881"/>
                      <a:gd name="T55" fmla="*/ 868 h 981"/>
                      <a:gd name="T56" fmla="*/ 589 w 881"/>
                      <a:gd name="T57" fmla="*/ 825 h 981"/>
                      <a:gd name="T58" fmla="*/ 677 w 881"/>
                      <a:gd name="T59" fmla="*/ 829 h 981"/>
                      <a:gd name="T60" fmla="*/ 719 w 881"/>
                      <a:gd name="T61" fmla="*/ 797 h 981"/>
                      <a:gd name="T62" fmla="*/ 723 w 881"/>
                      <a:gd name="T63" fmla="*/ 738 h 981"/>
                      <a:gd name="T64" fmla="*/ 733 w 881"/>
                      <a:gd name="T65" fmla="*/ 713 h 981"/>
                      <a:gd name="T66" fmla="*/ 743 w 881"/>
                      <a:gd name="T67" fmla="*/ 695 h 981"/>
                      <a:gd name="T68" fmla="*/ 750 w 881"/>
                      <a:gd name="T69" fmla="*/ 659 h 981"/>
                      <a:gd name="T70" fmla="*/ 753 w 881"/>
                      <a:gd name="T71" fmla="*/ 644 h 981"/>
                      <a:gd name="T72" fmla="*/ 786 w 881"/>
                      <a:gd name="T73" fmla="*/ 592 h 981"/>
                      <a:gd name="T74" fmla="*/ 809 w 881"/>
                      <a:gd name="T75" fmla="*/ 527 h 981"/>
                      <a:gd name="T76" fmla="*/ 756 w 881"/>
                      <a:gd name="T77" fmla="*/ 462 h 981"/>
                      <a:gd name="T78" fmla="*/ 743 w 881"/>
                      <a:gd name="T79" fmla="*/ 403 h 981"/>
                      <a:gd name="T80" fmla="*/ 757 w 881"/>
                      <a:gd name="T81" fmla="*/ 300 h 981"/>
                      <a:gd name="T82" fmla="*/ 635 w 881"/>
                      <a:gd name="T83" fmla="*/ 112 h 981"/>
                      <a:gd name="T84" fmla="*/ 362 w 881"/>
                      <a:gd name="T85" fmla="*/ 46 h 981"/>
                      <a:gd name="T86" fmla="*/ 198 w 881"/>
                      <a:gd name="T87" fmla="*/ 106 h 981"/>
                      <a:gd name="T88" fmla="*/ 89 w 881"/>
                      <a:gd name="T89" fmla="*/ 467 h 981"/>
                      <a:gd name="T90" fmla="*/ 201 w 881"/>
                      <a:gd name="T91" fmla="*/ 672 h 981"/>
                      <a:gd name="T92" fmla="*/ 216 w 881"/>
                      <a:gd name="T93" fmla="*/ 728 h 981"/>
                      <a:gd name="T94" fmla="*/ 196 w 881"/>
                      <a:gd name="T95" fmla="*/ 813 h 981"/>
                      <a:gd name="T96" fmla="*/ 144 w 881"/>
                      <a:gd name="T97" fmla="*/ 939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1" h="981">
                        <a:moveTo>
                          <a:pt x="797" y="633"/>
                        </a:moveTo>
                        <a:cubicBezTo>
                          <a:pt x="793" y="660"/>
                          <a:pt x="790" y="686"/>
                          <a:pt x="786" y="712"/>
                        </a:cubicBezTo>
                        <a:cubicBezTo>
                          <a:pt x="786" y="713"/>
                          <a:pt x="786" y="714"/>
                          <a:pt x="786" y="714"/>
                        </a:cubicBezTo>
                        <a:cubicBezTo>
                          <a:pt x="765" y="737"/>
                          <a:pt x="769" y="767"/>
                          <a:pt x="764" y="794"/>
                        </a:cubicBezTo>
                        <a:cubicBezTo>
                          <a:pt x="754" y="847"/>
                          <a:pt x="716" y="874"/>
                          <a:pt x="662" y="871"/>
                        </a:cubicBezTo>
                        <a:cubicBezTo>
                          <a:pt x="636" y="869"/>
                          <a:pt x="610" y="869"/>
                          <a:pt x="584" y="867"/>
                        </a:cubicBezTo>
                        <a:cubicBezTo>
                          <a:pt x="571" y="866"/>
                          <a:pt x="565" y="871"/>
                          <a:pt x="562" y="883"/>
                        </a:cubicBezTo>
                        <a:cubicBezTo>
                          <a:pt x="556" y="905"/>
                          <a:pt x="549" y="926"/>
                          <a:pt x="542" y="948"/>
                        </a:cubicBezTo>
                        <a:cubicBezTo>
                          <a:pt x="534" y="972"/>
                          <a:pt x="522" y="981"/>
                          <a:pt x="496" y="981"/>
                        </a:cubicBezTo>
                        <a:cubicBezTo>
                          <a:pt x="378" y="981"/>
                          <a:pt x="260" y="981"/>
                          <a:pt x="142" y="981"/>
                        </a:cubicBezTo>
                        <a:cubicBezTo>
                          <a:pt x="103" y="981"/>
                          <a:pt x="86" y="951"/>
                          <a:pt x="104" y="917"/>
                        </a:cubicBezTo>
                        <a:cubicBezTo>
                          <a:pt x="136" y="858"/>
                          <a:pt x="165" y="797"/>
                          <a:pt x="173" y="729"/>
                        </a:cubicBezTo>
                        <a:cubicBezTo>
                          <a:pt x="174" y="718"/>
                          <a:pt x="171" y="704"/>
                          <a:pt x="164" y="695"/>
                        </a:cubicBezTo>
                        <a:cubicBezTo>
                          <a:pt x="115" y="625"/>
                          <a:pt x="69" y="554"/>
                          <a:pt x="46" y="470"/>
                        </a:cubicBezTo>
                        <a:cubicBezTo>
                          <a:pt x="0" y="305"/>
                          <a:pt x="63" y="136"/>
                          <a:pt x="201" y="54"/>
                        </a:cubicBezTo>
                        <a:cubicBezTo>
                          <a:pt x="270" y="13"/>
                          <a:pt x="347" y="0"/>
                          <a:pt x="427" y="3"/>
                        </a:cubicBezTo>
                        <a:cubicBezTo>
                          <a:pt x="530" y="6"/>
                          <a:pt x="622" y="38"/>
                          <a:pt x="697" y="110"/>
                        </a:cubicBezTo>
                        <a:cubicBezTo>
                          <a:pt x="754" y="164"/>
                          <a:pt x="793" y="230"/>
                          <a:pt x="800" y="309"/>
                        </a:cubicBezTo>
                        <a:cubicBezTo>
                          <a:pt x="803" y="343"/>
                          <a:pt x="793" y="377"/>
                          <a:pt x="786" y="411"/>
                        </a:cubicBezTo>
                        <a:cubicBezTo>
                          <a:pt x="783" y="423"/>
                          <a:pt x="784" y="430"/>
                          <a:pt x="792" y="439"/>
                        </a:cubicBezTo>
                        <a:cubicBezTo>
                          <a:pt x="810" y="458"/>
                          <a:pt x="828" y="478"/>
                          <a:pt x="843" y="500"/>
                        </a:cubicBezTo>
                        <a:cubicBezTo>
                          <a:pt x="881" y="557"/>
                          <a:pt x="867" y="603"/>
                          <a:pt x="804" y="629"/>
                        </a:cubicBezTo>
                        <a:cubicBezTo>
                          <a:pt x="801" y="631"/>
                          <a:pt x="798" y="632"/>
                          <a:pt x="797" y="633"/>
                        </a:cubicBezTo>
                        <a:close/>
                        <a:moveTo>
                          <a:pt x="144" y="939"/>
                        </a:moveTo>
                        <a:cubicBezTo>
                          <a:pt x="146" y="940"/>
                          <a:pt x="148" y="940"/>
                          <a:pt x="150" y="940"/>
                        </a:cubicBezTo>
                        <a:cubicBezTo>
                          <a:pt x="262" y="940"/>
                          <a:pt x="374" y="940"/>
                          <a:pt x="486" y="941"/>
                        </a:cubicBezTo>
                        <a:cubicBezTo>
                          <a:pt x="497" y="941"/>
                          <a:pt x="501" y="936"/>
                          <a:pt x="504" y="927"/>
                        </a:cubicBezTo>
                        <a:cubicBezTo>
                          <a:pt x="509" y="907"/>
                          <a:pt x="516" y="887"/>
                          <a:pt x="523" y="868"/>
                        </a:cubicBezTo>
                        <a:cubicBezTo>
                          <a:pt x="536" y="827"/>
                          <a:pt x="546" y="822"/>
                          <a:pt x="589" y="825"/>
                        </a:cubicBezTo>
                        <a:cubicBezTo>
                          <a:pt x="618" y="828"/>
                          <a:pt x="647" y="828"/>
                          <a:pt x="677" y="829"/>
                        </a:cubicBezTo>
                        <a:cubicBezTo>
                          <a:pt x="699" y="829"/>
                          <a:pt x="715" y="818"/>
                          <a:pt x="719" y="797"/>
                        </a:cubicBezTo>
                        <a:cubicBezTo>
                          <a:pt x="723" y="778"/>
                          <a:pt x="723" y="758"/>
                          <a:pt x="723" y="738"/>
                        </a:cubicBezTo>
                        <a:cubicBezTo>
                          <a:pt x="722" y="727"/>
                          <a:pt x="723" y="720"/>
                          <a:pt x="733" y="713"/>
                        </a:cubicBezTo>
                        <a:cubicBezTo>
                          <a:pt x="739" y="709"/>
                          <a:pt x="745" y="699"/>
                          <a:pt x="743" y="695"/>
                        </a:cubicBezTo>
                        <a:cubicBezTo>
                          <a:pt x="736" y="680"/>
                          <a:pt x="740" y="670"/>
                          <a:pt x="750" y="659"/>
                        </a:cubicBezTo>
                        <a:cubicBezTo>
                          <a:pt x="753" y="656"/>
                          <a:pt x="753" y="649"/>
                          <a:pt x="753" y="644"/>
                        </a:cubicBezTo>
                        <a:cubicBezTo>
                          <a:pt x="750" y="604"/>
                          <a:pt x="749" y="604"/>
                          <a:pt x="786" y="592"/>
                        </a:cubicBezTo>
                        <a:cubicBezTo>
                          <a:pt x="823" y="580"/>
                          <a:pt x="831" y="559"/>
                          <a:pt x="809" y="527"/>
                        </a:cubicBezTo>
                        <a:cubicBezTo>
                          <a:pt x="794" y="504"/>
                          <a:pt x="775" y="483"/>
                          <a:pt x="756" y="462"/>
                        </a:cubicBezTo>
                        <a:cubicBezTo>
                          <a:pt x="739" y="444"/>
                          <a:pt x="733" y="427"/>
                          <a:pt x="743" y="403"/>
                        </a:cubicBezTo>
                        <a:cubicBezTo>
                          <a:pt x="758" y="370"/>
                          <a:pt x="764" y="336"/>
                          <a:pt x="757" y="300"/>
                        </a:cubicBezTo>
                        <a:cubicBezTo>
                          <a:pt x="741" y="221"/>
                          <a:pt x="699" y="159"/>
                          <a:pt x="635" y="112"/>
                        </a:cubicBezTo>
                        <a:cubicBezTo>
                          <a:pt x="553" y="52"/>
                          <a:pt x="460" y="37"/>
                          <a:pt x="362" y="46"/>
                        </a:cubicBezTo>
                        <a:cubicBezTo>
                          <a:pt x="302" y="51"/>
                          <a:pt x="246" y="70"/>
                          <a:pt x="198" y="106"/>
                        </a:cubicBezTo>
                        <a:cubicBezTo>
                          <a:pt x="92" y="185"/>
                          <a:pt x="48" y="329"/>
                          <a:pt x="89" y="467"/>
                        </a:cubicBezTo>
                        <a:cubicBezTo>
                          <a:pt x="112" y="543"/>
                          <a:pt x="154" y="609"/>
                          <a:pt x="201" y="672"/>
                        </a:cubicBezTo>
                        <a:cubicBezTo>
                          <a:pt x="214" y="689"/>
                          <a:pt x="220" y="707"/>
                          <a:pt x="216" y="728"/>
                        </a:cubicBezTo>
                        <a:cubicBezTo>
                          <a:pt x="210" y="756"/>
                          <a:pt x="206" y="786"/>
                          <a:pt x="196" y="813"/>
                        </a:cubicBezTo>
                        <a:cubicBezTo>
                          <a:pt x="181" y="855"/>
                          <a:pt x="162" y="896"/>
                          <a:pt x="144" y="939"/>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35" name="Freeform 18"/>
                  <p:cNvSpPr>
                    <a:spLocks noEditPoints="1"/>
                  </p:cNvSpPr>
                  <p:nvPr/>
                </p:nvSpPr>
                <p:spPr bwMode="auto">
                  <a:xfrm>
                    <a:off x="7631113" y="2036763"/>
                    <a:ext cx="458787" cy="438150"/>
                  </a:xfrm>
                  <a:custGeom>
                    <a:avLst/>
                    <a:gdLst>
                      <a:gd name="T0" fmla="*/ 259 w 348"/>
                      <a:gd name="T1" fmla="*/ 22 h 332"/>
                      <a:gd name="T2" fmla="*/ 276 w 348"/>
                      <a:gd name="T3" fmla="*/ 57 h 332"/>
                      <a:gd name="T4" fmla="*/ 305 w 348"/>
                      <a:gd name="T5" fmla="*/ 93 h 332"/>
                      <a:gd name="T6" fmla="*/ 329 w 348"/>
                      <a:gd name="T7" fmla="*/ 90 h 332"/>
                      <a:gd name="T8" fmla="*/ 341 w 348"/>
                      <a:gd name="T9" fmla="*/ 115 h 332"/>
                      <a:gd name="T10" fmla="*/ 319 w 348"/>
                      <a:gd name="T11" fmla="*/ 158 h 332"/>
                      <a:gd name="T12" fmla="*/ 339 w 348"/>
                      <a:gd name="T13" fmla="*/ 179 h 332"/>
                      <a:gd name="T14" fmla="*/ 347 w 348"/>
                      <a:gd name="T15" fmla="*/ 194 h 332"/>
                      <a:gd name="T16" fmla="*/ 337 w 348"/>
                      <a:gd name="T17" fmla="*/ 212 h 332"/>
                      <a:gd name="T18" fmla="*/ 307 w 348"/>
                      <a:gd name="T19" fmla="*/ 235 h 332"/>
                      <a:gd name="T20" fmla="*/ 310 w 348"/>
                      <a:gd name="T21" fmla="*/ 270 h 332"/>
                      <a:gd name="T22" fmla="*/ 276 w 348"/>
                      <a:gd name="T23" fmla="*/ 286 h 332"/>
                      <a:gd name="T24" fmla="*/ 236 w 348"/>
                      <a:gd name="T25" fmla="*/ 314 h 332"/>
                      <a:gd name="T26" fmla="*/ 224 w 348"/>
                      <a:gd name="T27" fmla="*/ 330 h 332"/>
                      <a:gd name="T28" fmla="*/ 201 w 348"/>
                      <a:gd name="T29" fmla="*/ 325 h 332"/>
                      <a:gd name="T30" fmla="*/ 147 w 348"/>
                      <a:gd name="T31" fmla="*/ 326 h 332"/>
                      <a:gd name="T32" fmla="*/ 125 w 348"/>
                      <a:gd name="T33" fmla="*/ 330 h 332"/>
                      <a:gd name="T34" fmla="*/ 111 w 348"/>
                      <a:gd name="T35" fmla="*/ 314 h 332"/>
                      <a:gd name="T36" fmla="*/ 73 w 348"/>
                      <a:gd name="T37" fmla="*/ 285 h 332"/>
                      <a:gd name="T38" fmla="*/ 34 w 348"/>
                      <a:gd name="T39" fmla="*/ 270 h 332"/>
                      <a:gd name="T40" fmla="*/ 37 w 348"/>
                      <a:gd name="T41" fmla="*/ 226 h 332"/>
                      <a:gd name="T42" fmla="*/ 19 w 348"/>
                      <a:gd name="T43" fmla="*/ 214 h 332"/>
                      <a:gd name="T44" fmla="*/ 1 w 348"/>
                      <a:gd name="T45" fmla="*/ 198 h 332"/>
                      <a:gd name="T46" fmla="*/ 13 w 348"/>
                      <a:gd name="T47" fmla="*/ 177 h 332"/>
                      <a:gd name="T48" fmla="*/ 20 w 348"/>
                      <a:gd name="T49" fmla="*/ 126 h 332"/>
                      <a:gd name="T50" fmla="*/ 12 w 348"/>
                      <a:gd name="T51" fmla="*/ 102 h 332"/>
                      <a:gd name="T52" fmla="*/ 34 w 348"/>
                      <a:gd name="T53" fmla="*/ 92 h 332"/>
                      <a:gd name="T54" fmla="*/ 70 w 348"/>
                      <a:gd name="T55" fmla="*/ 50 h 332"/>
                      <a:gd name="T56" fmla="*/ 66 w 348"/>
                      <a:gd name="T57" fmla="*/ 36 h 332"/>
                      <a:gd name="T58" fmla="*/ 87 w 348"/>
                      <a:gd name="T59" fmla="*/ 22 h 332"/>
                      <a:gd name="T60" fmla="*/ 131 w 348"/>
                      <a:gd name="T61" fmla="*/ 39 h 332"/>
                      <a:gd name="T62" fmla="*/ 158 w 348"/>
                      <a:gd name="T63" fmla="*/ 12 h 332"/>
                      <a:gd name="T64" fmla="*/ 172 w 348"/>
                      <a:gd name="T65" fmla="*/ 1 h 332"/>
                      <a:gd name="T66" fmla="*/ 189 w 348"/>
                      <a:gd name="T67" fmla="*/ 9 h 332"/>
                      <a:gd name="T68" fmla="*/ 255 w 348"/>
                      <a:gd name="T69" fmla="*/ 24 h 332"/>
                      <a:gd name="T70" fmla="*/ 259 w 348"/>
                      <a:gd name="T71" fmla="*/ 22 h 332"/>
                      <a:gd name="T72" fmla="*/ 175 w 348"/>
                      <a:gd name="T73" fmla="*/ 117 h 332"/>
                      <a:gd name="T74" fmla="*/ 121 w 348"/>
                      <a:gd name="T75" fmla="*/ 166 h 332"/>
                      <a:gd name="T76" fmla="*/ 174 w 348"/>
                      <a:gd name="T77" fmla="*/ 218 h 332"/>
                      <a:gd name="T78" fmla="*/ 227 w 348"/>
                      <a:gd name="T79" fmla="*/ 168 h 332"/>
                      <a:gd name="T80" fmla="*/ 175 w 348"/>
                      <a:gd name="T81" fmla="*/ 11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8" h="332">
                        <a:moveTo>
                          <a:pt x="259" y="22"/>
                        </a:moveTo>
                        <a:cubicBezTo>
                          <a:pt x="279" y="28"/>
                          <a:pt x="284" y="39"/>
                          <a:pt x="276" y="57"/>
                        </a:cubicBezTo>
                        <a:cubicBezTo>
                          <a:pt x="271" y="69"/>
                          <a:pt x="291" y="93"/>
                          <a:pt x="305" y="93"/>
                        </a:cubicBezTo>
                        <a:cubicBezTo>
                          <a:pt x="312" y="93"/>
                          <a:pt x="319" y="92"/>
                          <a:pt x="329" y="90"/>
                        </a:cubicBezTo>
                        <a:cubicBezTo>
                          <a:pt x="332" y="98"/>
                          <a:pt x="336" y="106"/>
                          <a:pt x="341" y="115"/>
                        </a:cubicBezTo>
                        <a:cubicBezTo>
                          <a:pt x="326" y="126"/>
                          <a:pt x="313" y="136"/>
                          <a:pt x="319" y="158"/>
                        </a:cubicBezTo>
                        <a:cubicBezTo>
                          <a:pt x="323" y="172"/>
                          <a:pt x="330" y="174"/>
                          <a:pt x="339" y="179"/>
                        </a:cubicBezTo>
                        <a:cubicBezTo>
                          <a:pt x="343" y="182"/>
                          <a:pt x="348" y="189"/>
                          <a:pt x="347" y="194"/>
                        </a:cubicBezTo>
                        <a:cubicBezTo>
                          <a:pt x="346" y="200"/>
                          <a:pt x="340" y="212"/>
                          <a:pt x="337" y="212"/>
                        </a:cubicBezTo>
                        <a:cubicBezTo>
                          <a:pt x="319" y="211"/>
                          <a:pt x="310" y="220"/>
                          <a:pt x="307" y="235"/>
                        </a:cubicBezTo>
                        <a:cubicBezTo>
                          <a:pt x="305" y="246"/>
                          <a:pt x="307" y="258"/>
                          <a:pt x="310" y="270"/>
                        </a:cubicBezTo>
                        <a:cubicBezTo>
                          <a:pt x="304" y="283"/>
                          <a:pt x="297" y="298"/>
                          <a:pt x="276" y="286"/>
                        </a:cubicBezTo>
                        <a:cubicBezTo>
                          <a:pt x="264" y="279"/>
                          <a:pt x="239" y="300"/>
                          <a:pt x="236" y="314"/>
                        </a:cubicBezTo>
                        <a:cubicBezTo>
                          <a:pt x="235" y="320"/>
                          <a:pt x="229" y="329"/>
                          <a:pt x="224" y="330"/>
                        </a:cubicBezTo>
                        <a:cubicBezTo>
                          <a:pt x="217" y="331"/>
                          <a:pt x="206" y="330"/>
                          <a:pt x="201" y="325"/>
                        </a:cubicBezTo>
                        <a:cubicBezTo>
                          <a:pt x="187" y="311"/>
                          <a:pt x="160" y="312"/>
                          <a:pt x="147" y="326"/>
                        </a:cubicBezTo>
                        <a:cubicBezTo>
                          <a:pt x="142" y="330"/>
                          <a:pt x="131" y="332"/>
                          <a:pt x="125" y="330"/>
                        </a:cubicBezTo>
                        <a:cubicBezTo>
                          <a:pt x="119" y="329"/>
                          <a:pt x="112" y="320"/>
                          <a:pt x="111" y="314"/>
                        </a:cubicBezTo>
                        <a:cubicBezTo>
                          <a:pt x="107" y="300"/>
                          <a:pt x="84" y="279"/>
                          <a:pt x="73" y="285"/>
                        </a:cubicBezTo>
                        <a:cubicBezTo>
                          <a:pt x="53" y="297"/>
                          <a:pt x="44" y="285"/>
                          <a:pt x="34" y="270"/>
                        </a:cubicBezTo>
                        <a:cubicBezTo>
                          <a:pt x="49" y="257"/>
                          <a:pt x="49" y="241"/>
                          <a:pt x="37" y="226"/>
                        </a:cubicBezTo>
                        <a:cubicBezTo>
                          <a:pt x="32" y="220"/>
                          <a:pt x="25" y="214"/>
                          <a:pt x="19" y="214"/>
                        </a:cubicBezTo>
                        <a:cubicBezTo>
                          <a:pt x="8" y="212"/>
                          <a:pt x="2" y="210"/>
                          <a:pt x="1" y="198"/>
                        </a:cubicBezTo>
                        <a:cubicBezTo>
                          <a:pt x="0" y="187"/>
                          <a:pt x="2" y="181"/>
                          <a:pt x="13" y="177"/>
                        </a:cubicBezTo>
                        <a:cubicBezTo>
                          <a:pt x="32" y="169"/>
                          <a:pt x="36" y="139"/>
                          <a:pt x="20" y="126"/>
                        </a:cubicBezTo>
                        <a:cubicBezTo>
                          <a:pt x="12" y="119"/>
                          <a:pt x="7" y="114"/>
                          <a:pt x="12" y="102"/>
                        </a:cubicBezTo>
                        <a:cubicBezTo>
                          <a:pt x="17" y="92"/>
                          <a:pt x="23" y="90"/>
                          <a:pt x="34" y="92"/>
                        </a:cubicBezTo>
                        <a:cubicBezTo>
                          <a:pt x="58" y="97"/>
                          <a:pt x="77" y="74"/>
                          <a:pt x="70" y="50"/>
                        </a:cubicBezTo>
                        <a:cubicBezTo>
                          <a:pt x="69" y="46"/>
                          <a:pt x="68" y="42"/>
                          <a:pt x="66" y="36"/>
                        </a:cubicBezTo>
                        <a:cubicBezTo>
                          <a:pt x="73" y="31"/>
                          <a:pt x="80" y="26"/>
                          <a:pt x="87" y="22"/>
                        </a:cubicBezTo>
                        <a:cubicBezTo>
                          <a:pt x="102" y="27"/>
                          <a:pt x="109" y="48"/>
                          <a:pt x="131" y="39"/>
                        </a:cubicBezTo>
                        <a:cubicBezTo>
                          <a:pt x="145" y="32"/>
                          <a:pt x="154" y="28"/>
                          <a:pt x="158" y="12"/>
                        </a:cubicBezTo>
                        <a:cubicBezTo>
                          <a:pt x="159" y="7"/>
                          <a:pt x="167" y="1"/>
                          <a:pt x="172" y="1"/>
                        </a:cubicBezTo>
                        <a:cubicBezTo>
                          <a:pt x="178" y="0"/>
                          <a:pt x="187" y="4"/>
                          <a:pt x="189" y="9"/>
                        </a:cubicBezTo>
                        <a:cubicBezTo>
                          <a:pt x="206" y="45"/>
                          <a:pt x="224" y="49"/>
                          <a:pt x="255" y="24"/>
                        </a:cubicBezTo>
                        <a:cubicBezTo>
                          <a:pt x="256" y="24"/>
                          <a:pt x="257" y="23"/>
                          <a:pt x="259" y="22"/>
                        </a:cubicBezTo>
                        <a:close/>
                        <a:moveTo>
                          <a:pt x="175" y="117"/>
                        </a:moveTo>
                        <a:cubicBezTo>
                          <a:pt x="145" y="116"/>
                          <a:pt x="121" y="138"/>
                          <a:pt x="121" y="166"/>
                        </a:cubicBezTo>
                        <a:cubicBezTo>
                          <a:pt x="120" y="195"/>
                          <a:pt x="144" y="218"/>
                          <a:pt x="174" y="218"/>
                        </a:cubicBezTo>
                        <a:cubicBezTo>
                          <a:pt x="204" y="218"/>
                          <a:pt x="227" y="196"/>
                          <a:pt x="227" y="168"/>
                        </a:cubicBezTo>
                        <a:cubicBezTo>
                          <a:pt x="227" y="140"/>
                          <a:pt x="204" y="117"/>
                          <a:pt x="175" y="117"/>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36" name="Freeform 19"/>
                  <p:cNvSpPr>
                    <a:spLocks noEditPoints="1"/>
                  </p:cNvSpPr>
                  <p:nvPr/>
                </p:nvSpPr>
                <p:spPr bwMode="auto">
                  <a:xfrm>
                    <a:off x="8088313" y="2051051"/>
                    <a:ext cx="276225" cy="274638"/>
                  </a:xfrm>
                  <a:custGeom>
                    <a:avLst/>
                    <a:gdLst>
                      <a:gd name="T0" fmla="*/ 190 w 210"/>
                      <a:gd name="T1" fmla="*/ 49 h 209"/>
                      <a:gd name="T2" fmla="*/ 199 w 210"/>
                      <a:gd name="T3" fmla="*/ 56 h 209"/>
                      <a:gd name="T4" fmla="*/ 197 w 210"/>
                      <a:gd name="T5" fmla="*/ 69 h 209"/>
                      <a:gd name="T6" fmla="*/ 204 w 210"/>
                      <a:gd name="T7" fmla="*/ 101 h 209"/>
                      <a:gd name="T8" fmla="*/ 210 w 210"/>
                      <a:gd name="T9" fmla="*/ 113 h 209"/>
                      <a:gd name="T10" fmla="*/ 203 w 210"/>
                      <a:gd name="T11" fmla="*/ 122 h 209"/>
                      <a:gd name="T12" fmla="*/ 191 w 210"/>
                      <a:gd name="T13" fmla="*/ 153 h 209"/>
                      <a:gd name="T14" fmla="*/ 177 w 210"/>
                      <a:gd name="T15" fmla="*/ 171 h 209"/>
                      <a:gd name="T16" fmla="*/ 150 w 210"/>
                      <a:gd name="T17" fmla="*/ 189 h 209"/>
                      <a:gd name="T18" fmla="*/ 128 w 210"/>
                      <a:gd name="T19" fmla="*/ 197 h 209"/>
                      <a:gd name="T20" fmla="*/ 97 w 210"/>
                      <a:gd name="T21" fmla="*/ 199 h 209"/>
                      <a:gd name="T22" fmla="*/ 73 w 210"/>
                      <a:gd name="T23" fmla="*/ 195 h 209"/>
                      <a:gd name="T24" fmla="*/ 45 w 210"/>
                      <a:gd name="T25" fmla="*/ 181 h 209"/>
                      <a:gd name="T26" fmla="*/ 28 w 210"/>
                      <a:gd name="T27" fmla="*/ 165 h 209"/>
                      <a:gd name="T28" fmla="*/ 11 w 210"/>
                      <a:gd name="T29" fmla="*/ 138 h 209"/>
                      <a:gd name="T30" fmla="*/ 1 w 210"/>
                      <a:gd name="T31" fmla="*/ 128 h 209"/>
                      <a:gd name="T32" fmla="*/ 6 w 210"/>
                      <a:gd name="T33" fmla="*/ 116 h 209"/>
                      <a:gd name="T34" fmla="*/ 8 w 210"/>
                      <a:gd name="T35" fmla="*/ 83 h 209"/>
                      <a:gd name="T36" fmla="*/ 4 w 210"/>
                      <a:gd name="T37" fmla="*/ 71 h 209"/>
                      <a:gd name="T38" fmla="*/ 15 w 210"/>
                      <a:gd name="T39" fmla="*/ 63 h 209"/>
                      <a:gd name="T40" fmla="*/ 35 w 210"/>
                      <a:gd name="T41" fmla="*/ 34 h 209"/>
                      <a:gd name="T42" fmla="*/ 38 w 210"/>
                      <a:gd name="T43" fmla="*/ 23 h 209"/>
                      <a:gd name="T44" fmla="*/ 51 w 210"/>
                      <a:gd name="T45" fmla="*/ 22 h 209"/>
                      <a:gd name="T46" fmla="*/ 86 w 210"/>
                      <a:gd name="T47" fmla="*/ 9 h 209"/>
                      <a:gd name="T48" fmla="*/ 97 w 210"/>
                      <a:gd name="T49" fmla="*/ 0 h 209"/>
                      <a:gd name="T50" fmla="*/ 108 w 210"/>
                      <a:gd name="T51" fmla="*/ 9 h 209"/>
                      <a:gd name="T52" fmla="*/ 142 w 210"/>
                      <a:gd name="T53" fmla="*/ 16 h 209"/>
                      <a:gd name="T54" fmla="*/ 156 w 210"/>
                      <a:gd name="T55" fmla="*/ 13 h 209"/>
                      <a:gd name="T56" fmla="*/ 162 w 210"/>
                      <a:gd name="T57" fmla="*/ 25 h 209"/>
                      <a:gd name="T58" fmla="*/ 190 w 210"/>
                      <a:gd name="T59" fmla="*/ 49 h 209"/>
                      <a:gd name="T60" fmla="*/ 105 w 210"/>
                      <a:gd name="T61" fmla="*/ 71 h 209"/>
                      <a:gd name="T62" fmla="*/ 72 w 210"/>
                      <a:gd name="T63" fmla="*/ 102 h 209"/>
                      <a:gd name="T64" fmla="*/ 105 w 210"/>
                      <a:gd name="T65" fmla="*/ 132 h 209"/>
                      <a:gd name="T66" fmla="*/ 136 w 210"/>
                      <a:gd name="T67" fmla="*/ 103 h 209"/>
                      <a:gd name="T68" fmla="*/ 105 w 210"/>
                      <a:gd name="T69" fmla="*/ 7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 h="209">
                        <a:moveTo>
                          <a:pt x="190" y="49"/>
                        </a:moveTo>
                        <a:cubicBezTo>
                          <a:pt x="191" y="50"/>
                          <a:pt x="197" y="52"/>
                          <a:pt x="199" y="56"/>
                        </a:cubicBezTo>
                        <a:cubicBezTo>
                          <a:pt x="201" y="59"/>
                          <a:pt x="199" y="66"/>
                          <a:pt x="197" y="69"/>
                        </a:cubicBezTo>
                        <a:cubicBezTo>
                          <a:pt x="187" y="83"/>
                          <a:pt x="190" y="93"/>
                          <a:pt x="204" y="101"/>
                        </a:cubicBezTo>
                        <a:cubicBezTo>
                          <a:pt x="208" y="103"/>
                          <a:pt x="210" y="109"/>
                          <a:pt x="210" y="113"/>
                        </a:cubicBezTo>
                        <a:cubicBezTo>
                          <a:pt x="210" y="116"/>
                          <a:pt x="206" y="121"/>
                          <a:pt x="203" y="122"/>
                        </a:cubicBezTo>
                        <a:cubicBezTo>
                          <a:pt x="187" y="129"/>
                          <a:pt x="184" y="138"/>
                          <a:pt x="191" y="153"/>
                        </a:cubicBezTo>
                        <a:cubicBezTo>
                          <a:pt x="197" y="166"/>
                          <a:pt x="189" y="172"/>
                          <a:pt x="177" y="171"/>
                        </a:cubicBezTo>
                        <a:cubicBezTo>
                          <a:pt x="162" y="169"/>
                          <a:pt x="154" y="174"/>
                          <a:pt x="150" y="189"/>
                        </a:cubicBezTo>
                        <a:cubicBezTo>
                          <a:pt x="147" y="203"/>
                          <a:pt x="138" y="205"/>
                          <a:pt x="128" y="197"/>
                        </a:cubicBezTo>
                        <a:cubicBezTo>
                          <a:pt x="116" y="188"/>
                          <a:pt x="106" y="189"/>
                          <a:pt x="97" y="199"/>
                        </a:cubicBezTo>
                        <a:cubicBezTo>
                          <a:pt x="87" y="209"/>
                          <a:pt x="78" y="207"/>
                          <a:pt x="73" y="195"/>
                        </a:cubicBezTo>
                        <a:cubicBezTo>
                          <a:pt x="67" y="182"/>
                          <a:pt x="59" y="177"/>
                          <a:pt x="45" y="181"/>
                        </a:cubicBezTo>
                        <a:cubicBezTo>
                          <a:pt x="32" y="184"/>
                          <a:pt x="24" y="177"/>
                          <a:pt x="28" y="165"/>
                        </a:cubicBezTo>
                        <a:cubicBezTo>
                          <a:pt x="32" y="150"/>
                          <a:pt x="26" y="141"/>
                          <a:pt x="11" y="138"/>
                        </a:cubicBezTo>
                        <a:cubicBezTo>
                          <a:pt x="7" y="136"/>
                          <a:pt x="2" y="132"/>
                          <a:pt x="1" y="128"/>
                        </a:cubicBezTo>
                        <a:cubicBezTo>
                          <a:pt x="0" y="125"/>
                          <a:pt x="3" y="118"/>
                          <a:pt x="6" y="116"/>
                        </a:cubicBezTo>
                        <a:cubicBezTo>
                          <a:pt x="20" y="105"/>
                          <a:pt x="18" y="95"/>
                          <a:pt x="8" y="83"/>
                        </a:cubicBezTo>
                        <a:cubicBezTo>
                          <a:pt x="5" y="80"/>
                          <a:pt x="2" y="74"/>
                          <a:pt x="4" y="71"/>
                        </a:cubicBezTo>
                        <a:cubicBezTo>
                          <a:pt x="5" y="67"/>
                          <a:pt x="11" y="64"/>
                          <a:pt x="15" y="63"/>
                        </a:cubicBezTo>
                        <a:cubicBezTo>
                          <a:pt x="32" y="61"/>
                          <a:pt x="38" y="52"/>
                          <a:pt x="35" y="34"/>
                        </a:cubicBezTo>
                        <a:cubicBezTo>
                          <a:pt x="34" y="31"/>
                          <a:pt x="35" y="25"/>
                          <a:pt x="38" y="23"/>
                        </a:cubicBezTo>
                        <a:cubicBezTo>
                          <a:pt x="41" y="21"/>
                          <a:pt x="48" y="20"/>
                          <a:pt x="51" y="22"/>
                        </a:cubicBezTo>
                        <a:cubicBezTo>
                          <a:pt x="70" y="30"/>
                          <a:pt x="78" y="27"/>
                          <a:pt x="86" y="9"/>
                        </a:cubicBezTo>
                        <a:cubicBezTo>
                          <a:pt x="88" y="5"/>
                          <a:pt x="93" y="0"/>
                          <a:pt x="97" y="0"/>
                        </a:cubicBezTo>
                        <a:cubicBezTo>
                          <a:pt x="100" y="0"/>
                          <a:pt x="105" y="5"/>
                          <a:pt x="108" y="9"/>
                        </a:cubicBezTo>
                        <a:cubicBezTo>
                          <a:pt x="116" y="23"/>
                          <a:pt x="128" y="26"/>
                          <a:pt x="142" y="16"/>
                        </a:cubicBezTo>
                        <a:cubicBezTo>
                          <a:pt x="146" y="13"/>
                          <a:pt x="153" y="11"/>
                          <a:pt x="156" y="13"/>
                        </a:cubicBezTo>
                        <a:cubicBezTo>
                          <a:pt x="159" y="15"/>
                          <a:pt x="162" y="21"/>
                          <a:pt x="162" y="25"/>
                        </a:cubicBezTo>
                        <a:cubicBezTo>
                          <a:pt x="162" y="42"/>
                          <a:pt x="170" y="51"/>
                          <a:pt x="190" y="49"/>
                        </a:cubicBezTo>
                        <a:close/>
                        <a:moveTo>
                          <a:pt x="105" y="71"/>
                        </a:moveTo>
                        <a:cubicBezTo>
                          <a:pt x="88" y="71"/>
                          <a:pt x="72" y="86"/>
                          <a:pt x="72" y="102"/>
                        </a:cubicBezTo>
                        <a:cubicBezTo>
                          <a:pt x="72" y="119"/>
                          <a:pt x="87" y="132"/>
                          <a:pt x="105" y="132"/>
                        </a:cubicBezTo>
                        <a:cubicBezTo>
                          <a:pt x="123" y="132"/>
                          <a:pt x="136" y="120"/>
                          <a:pt x="136" y="103"/>
                        </a:cubicBezTo>
                        <a:cubicBezTo>
                          <a:pt x="136" y="86"/>
                          <a:pt x="122" y="71"/>
                          <a:pt x="105" y="71"/>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37" name="Freeform 20"/>
                  <p:cNvSpPr>
                    <a:spLocks noEditPoints="1"/>
                  </p:cNvSpPr>
                  <p:nvPr/>
                </p:nvSpPr>
                <p:spPr bwMode="auto">
                  <a:xfrm>
                    <a:off x="8045450" y="2308226"/>
                    <a:ext cx="177800" cy="177800"/>
                  </a:xfrm>
                  <a:custGeom>
                    <a:avLst/>
                    <a:gdLst>
                      <a:gd name="T0" fmla="*/ 109 w 134"/>
                      <a:gd name="T1" fmla="*/ 13 h 135"/>
                      <a:gd name="T2" fmla="*/ 128 w 134"/>
                      <a:gd name="T3" fmla="*/ 40 h 135"/>
                      <a:gd name="T4" fmla="*/ 131 w 134"/>
                      <a:gd name="T5" fmla="*/ 85 h 135"/>
                      <a:gd name="T6" fmla="*/ 122 w 134"/>
                      <a:gd name="T7" fmla="*/ 106 h 135"/>
                      <a:gd name="T8" fmla="*/ 122 w 134"/>
                      <a:gd name="T9" fmla="*/ 107 h 135"/>
                      <a:gd name="T10" fmla="*/ 80 w 134"/>
                      <a:gd name="T11" fmla="*/ 127 h 135"/>
                      <a:gd name="T12" fmla="*/ 77 w 134"/>
                      <a:gd name="T13" fmla="*/ 124 h 135"/>
                      <a:gd name="T14" fmla="*/ 32 w 134"/>
                      <a:gd name="T15" fmla="*/ 114 h 135"/>
                      <a:gd name="T16" fmla="*/ 22 w 134"/>
                      <a:gd name="T17" fmla="*/ 100 h 135"/>
                      <a:gd name="T18" fmla="*/ 22 w 134"/>
                      <a:gd name="T19" fmla="*/ 98 h 135"/>
                      <a:gd name="T20" fmla="*/ 12 w 134"/>
                      <a:gd name="T21" fmla="*/ 51 h 135"/>
                      <a:gd name="T22" fmla="*/ 14 w 134"/>
                      <a:gd name="T23" fmla="*/ 40 h 135"/>
                      <a:gd name="T24" fmla="*/ 32 w 134"/>
                      <a:gd name="T25" fmla="*/ 15 h 135"/>
                      <a:gd name="T26" fmla="*/ 70 w 134"/>
                      <a:gd name="T27" fmla="*/ 0 h 135"/>
                      <a:gd name="T28" fmla="*/ 109 w 134"/>
                      <a:gd name="T29" fmla="*/ 13 h 135"/>
                      <a:gd name="T30" fmla="*/ 93 w 134"/>
                      <a:gd name="T31" fmla="*/ 72 h 135"/>
                      <a:gd name="T32" fmla="*/ 93 w 134"/>
                      <a:gd name="T33" fmla="*/ 64 h 135"/>
                      <a:gd name="T34" fmla="*/ 71 w 134"/>
                      <a:gd name="T35" fmla="*/ 51 h 135"/>
                      <a:gd name="T36" fmla="*/ 51 w 134"/>
                      <a:gd name="T37" fmla="*/ 68 h 135"/>
                      <a:gd name="T38" fmla="*/ 71 w 134"/>
                      <a:gd name="T39" fmla="*/ 86 h 135"/>
                      <a:gd name="T40" fmla="*/ 93 w 134"/>
                      <a:gd name="T41"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135">
                        <a:moveTo>
                          <a:pt x="109" y="13"/>
                        </a:moveTo>
                        <a:cubicBezTo>
                          <a:pt x="110" y="28"/>
                          <a:pt x="110" y="42"/>
                          <a:pt x="128" y="40"/>
                        </a:cubicBezTo>
                        <a:cubicBezTo>
                          <a:pt x="130" y="55"/>
                          <a:pt x="134" y="71"/>
                          <a:pt x="131" y="85"/>
                        </a:cubicBezTo>
                        <a:cubicBezTo>
                          <a:pt x="129" y="90"/>
                          <a:pt x="117" y="95"/>
                          <a:pt x="122" y="106"/>
                        </a:cubicBezTo>
                        <a:cubicBezTo>
                          <a:pt x="123" y="106"/>
                          <a:pt x="122" y="107"/>
                          <a:pt x="122" y="107"/>
                        </a:cubicBezTo>
                        <a:cubicBezTo>
                          <a:pt x="121" y="111"/>
                          <a:pt x="83" y="128"/>
                          <a:pt x="80" y="127"/>
                        </a:cubicBezTo>
                        <a:cubicBezTo>
                          <a:pt x="79" y="126"/>
                          <a:pt x="77" y="124"/>
                          <a:pt x="77" y="124"/>
                        </a:cubicBezTo>
                        <a:cubicBezTo>
                          <a:pt x="59" y="135"/>
                          <a:pt x="47" y="118"/>
                          <a:pt x="32" y="114"/>
                        </a:cubicBezTo>
                        <a:cubicBezTo>
                          <a:pt x="22" y="112"/>
                          <a:pt x="17" y="111"/>
                          <a:pt x="22" y="100"/>
                        </a:cubicBezTo>
                        <a:cubicBezTo>
                          <a:pt x="22" y="99"/>
                          <a:pt x="22" y="98"/>
                          <a:pt x="22" y="98"/>
                        </a:cubicBezTo>
                        <a:cubicBezTo>
                          <a:pt x="0" y="87"/>
                          <a:pt x="17" y="66"/>
                          <a:pt x="12" y="51"/>
                        </a:cubicBezTo>
                        <a:cubicBezTo>
                          <a:pt x="11" y="48"/>
                          <a:pt x="14" y="40"/>
                          <a:pt x="14" y="40"/>
                        </a:cubicBezTo>
                        <a:cubicBezTo>
                          <a:pt x="32" y="41"/>
                          <a:pt x="32" y="29"/>
                          <a:pt x="32" y="15"/>
                        </a:cubicBezTo>
                        <a:cubicBezTo>
                          <a:pt x="47" y="18"/>
                          <a:pt x="63" y="25"/>
                          <a:pt x="70" y="0"/>
                        </a:cubicBezTo>
                        <a:cubicBezTo>
                          <a:pt x="80" y="19"/>
                          <a:pt x="92" y="23"/>
                          <a:pt x="109" y="13"/>
                        </a:cubicBezTo>
                        <a:close/>
                        <a:moveTo>
                          <a:pt x="93" y="72"/>
                        </a:moveTo>
                        <a:cubicBezTo>
                          <a:pt x="93" y="69"/>
                          <a:pt x="93" y="66"/>
                          <a:pt x="93" y="64"/>
                        </a:cubicBezTo>
                        <a:cubicBezTo>
                          <a:pt x="86" y="59"/>
                          <a:pt x="78" y="50"/>
                          <a:pt x="71" y="51"/>
                        </a:cubicBezTo>
                        <a:cubicBezTo>
                          <a:pt x="64" y="52"/>
                          <a:pt x="58" y="62"/>
                          <a:pt x="51" y="68"/>
                        </a:cubicBezTo>
                        <a:cubicBezTo>
                          <a:pt x="58" y="74"/>
                          <a:pt x="64" y="85"/>
                          <a:pt x="71" y="86"/>
                        </a:cubicBezTo>
                        <a:cubicBezTo>
                          <a:pt x="78" y="86"/>
                          <a:pt x="86" y="77"/>
                          <a:pt x="93" y="72"/>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grpSp>
              <p:nvGrpSpPr>
                <p:cNvPr id="21" name="Group 51"/>
                <p:cNvGrpSpPr>
                  <a:grpSpLocks/>
                </p:cNvGrpSpPr>
                <p:nvPr/>
              </p:nvGrpSpPr>
              <p:grpSpPr bwMode="auto">
                <a:xfrm>
                  <a:off x="6333419" y="1533542"/>
                  <a:ext cx="372788" cy="350247"/>
                  <a:chOff x="12113291" y="2725695"/>
                  <a:chExt cx="563181" cy="528470"/>
                </a:xfrm>
                <a:solidFill>
                  <a:srgbClr val="C0D72F"/>
                </a:solidFill>
              </p:grpSpPr>
              <p:sp>
                <p:nvSpPr>
                  <p:cNvPr id="67" name="Rectangle 6"/>
                  <p:cNvSpPr>
                    <a:spLocks noChangeArrowheads="1"/>
                  </p:cNvSpPr>
                  <p:nvPr/>
                </p:nvSpPr>
                <p:spPr bwMode="auto">
                  <a:xfrm>
                    <a:off x="12313746" y="3037224"/>
                    <a:ext cx="46859" cy="100661"/>
                  </a:xfrm>
                  <a:prstGeom prst="rect">
                    <a:avLst/>
                  </a:prstGeom>
                  <a:solidFill>
                    <a:srgbClr val="FDD5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0"/>
                      </a:spcBef>
                      <a:buClr>
                        <a:schemeClr val="tx1"/>
                      </a:buClr>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3600" dirty="0">
                      <a:solidFill>
                        <a:prstClr val="black"/>
                      </a:solidFill>
                      <a:latin typeface="+mn-lt"/>
                    </a:endParaRPr>
                  </a:p>
                </p:txBody>
              </p:sp>
              <p:sp>
                <p:nvSpPr>
                  <p:cNvPr id="68" name="Rectangle 7"/>
                  <p:cNvSpPr>
                    <a:spLocks noChangeArrowheads="1"/>
                  </p:cNvSpPr>
                  <p:nvPr/>
                </p:nvSpPr>
                <p:spPr bwMode="auto">
                  <a:xfrm>
                    <a:off x="12389241" y="3004249"/>
                    <a:ext cx="49463" cy="133636"/>
                  </a:xfrm>
                  <a:prstGeom prst="rect">
                    <a:avLst/>
                  </a:prstGeom>
                  <a:solidFill>
                    <a:srgbClr val="FDD5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0"/>
                      </a:spcBef>
                      <a:buClr>
                        <a:schemeClr val="tx1"/>
                      </a:buClr>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3600" dirty="0">
                      <a:solidFill>
                        <a:prstClr val="black"/>
                      </a:solidFill>
                      <a:latin typeface="+mn-lt"/>
                    </a:endParaRPr>
                  </a:p>
                </p:txBody>
              </p:sp>
              <p:sp>
                <p:nvSpPr>
                  <p:cNvPr id="69" name="Rectangle 8"/>
                  <p:cNvSpPr>
                    <a:spLocks noChangeArrowheads="1"/>
                  </p:cNvSpPr>
                  <p:nvPr/>
                </p:nvSpPr>
                <p:spPr bwMode="auto">
                  <a:xfrm>
                    <a:off x="12461266" y="2936563"/>
                    <a:ext cx="46859" cy="201322"/>
                  </a:xfrm>
                  <a:prstGeom prst="rect">
                    <a:avLst/>
                  </a:prstGeom>
                  <a:solidFill>
                    <a:srgbClr val="FDD5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0"/>
                      </a:spcBef>
                      <a:buClr>
                        <a:schemeClr val="tx1"/>
                      </a:buClr>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3600" dirty="0">
                      <a:solidFill>
                        <a:prstClr val="black"/>
                      </a:solidFill>
                      <a:latin typeface="+mn-lt"/>
                    </a:endParaRPr>
                  </a:p>
                </p:txBody>
              </p:sp>
              <p:sp>
                <p:nvSpPr>
                  <p:cNvPr id="70" name="Rectangle 9"/>
                  <p:cNvSpPr>
                    <a:spLocks noChangeArrowheads="1"/>
                  </p:cNvSpPr>
                  <p:nvPr/>
                </p:nvSpPr>
                <p:spPr bwMode="auto">
                  <a:xfrm>
                    <a:off x="12533291" y="2891439"/>
                    <a:ext cx="46859" cy="246446"/>
                  </a:xfrm>
                  <a:prstGeom prst="rect">
                    <a:avLst/>
                  </a:prstGeom>
                  <a:solidFill>
                    <a:srgbClr val="FDD5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0"/>
                      </a:spcBef>
                      <a:buClr>
                        <a:schemeClr val="tx1"/>
                      </a:buClr>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3600" dirty="0">
                      <a:solidFill>
                        <a:prstClr val="black"/>
                      </a:solidFill>
                      <a:latin typeface="+mn-lt"/>
                    </a:endParaRPr>
                  </a:p>
                </p:txBody>
              </p:sp>
              <p:sp>
                <p:nvSpPr>
                  <p:cNvPr id="71" name="Rectangle 10"/>
                  <p:cNvSpPr>
                    <a:spLocks noChangeArrowheads="1"/>
                  </p:cNvSpPr>
                  <p:nvPr/>
                </p:nvSpPr>
                <p:spPr bwMode="auto">
                  <a:xfrm>
                    <a:off x="12602712" y="2856728"/>
                    <a:ext cx="46859" cy="281157"/>
                  </a:xfrm>
                  <a:prstGeom prst="rect">
                    <a:avLst/>
                  </a:prstGeom>
                  <a:solidFill>
                    <a:srgbClr val="FDD5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00000"/>
                      </a:spcBef>
                      <a:buClr>
                        <a:schemeClr val="tx1"/>
                      </a:buClr>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3600" dirty="0">
                      <a:solidFill>
                        <a:prstClr val="black"/>
                      </a:solidFill>
                      <a:latin typeface="+mn-lt"/>
                    </a:endParaRPr>
                  </a:p>
                </p:txBody>
              </p:sp>
              <p:sp>
                <p:nvSpPr>
                  <p:cNvPr id="72" name="Freeform 11"/>
                  <p:cNvSpPr>
                    <a:spLocks/>
                  </p:cNvSpPr>
                  <p:nvPr/>
                </p:nvSpPr>
                <p:spPr bwMode="auto">
                  <a:xfrm>
                    <a:off x="12244324" y="3070199"/>
                    <a:ext cx="45124" cy="67686"/>
                  </a:xfrm>
                  <a:custGeom>
                    <a:avLst/>
                    <a:gdLst>
                      <a:gd name="T0" fmla="*/ 0 w 52"/>
                      <a:gd name="T1" fmla="*/ 2147483646 h 78"/>
                      <a:gd name="T2" fmla="*/ 2147483646 w 52"/>
                      <a:gd name="T3" fmla="*/ 2147483646 h 78"/>
                      <a:gd name="T4" fmla="*/ 2147483646 w 52"/>
                      <a:gd name="T5" fmla="*/ 0 h 78"/>
                      <a:gd name="T6" fmla="*/ 2147483646 w 52"/>
                      <a:gd name="T7" fmla="*/ 0 h 78"/>
                      <a:gd name="T8" fmla="*/ 2147483646 w 52"/>
                      <a:gd name="T9" fmla="*/ 2147483646 h 78"/>
                      <a:gd name="T10" fmla="*/ 0 w 52"/>
                      <a:gd name="T11" fmla="*/ 2147483646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78">
                        <a:moveTo>
                          <a:pt x="0" y="78"/>
                        </a:moveTo>
                        <a:lnTo>
                          <a:pt x="52" y="78"/>
                        </a:lnTo>
                        <a:lnTo>
                          <a:pt x="52" y="0"/>
                        </a:lnTo>
                        <a:lnTo>
                          <a:pt x="37" y="0"/>
                        </a:lnTo>
                        <a:lnTo>
                          <a:pt x="37" y="2"/>
                        </a:lnTo>
                        <a:lnTo>
                          <a:pt x="0" y="78"/>
                        </a:ln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73" name="Freeform 12"/>
                  <p:cNvSpPr>
                    <a:spLocks/>
                  </p:cNvSpPr>
                  <p:nvPr/>
                </p:nvSpPr>
                <p:spPr bwMode="auto">
                  <a:xfrm>
                    <a:off x="12221762" y="3147430"/>
                    <a:ext cx="454710" cy="34711"/>
                  </a:xfrm>
                  <a:custGeom>
                    <a:avLst/>
                    <a:gdLst>
                      <a:gd name="T0" fmla="*/ 2147483646 w 524"/>
                      <a:gd name="T1" fmla="*/ 2147483646 h 40"/>
                      <a:gd name="T2" fmla="*/ 0 w 524"/>
                      <a:gd name="T3" fmla="*/ 2147483646 h 40"/>
                      <a:gd name="T4" fmla="*/ 0 w 524"/>
                      <a:gd name="T5" fmla="*/ 2147483646 h 40"/>
                      <a:gd name="T6" fmla="*/ 2147483646 w 524"/>
                      <a:gd name="T7" fmla="*/ 2147483646 h 40"/>
                      <a:gd name="T8" fmla="*/ 2147483646 w 524"/>
                      <a:gd name="T9" fmla="*/ 0 h 40"/>
                      <a:gd name="T10" fmla="*/ 2147483646 w 524"/>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4" h="40">
                        <a:moveTo>
                          <a:pt x="19" y="3"/>
                        </a:moveTo>
                        <a:lnTo>
                          <a:pt x="0" y="36"/>
                        </a:lnTo>
                        <a:lnTo>
                          <a:pt x="0" y="40"/>
                        </a:lnTo>
                        <a:lnTo>
                          <a:pt x="524" y="40"/>
                        </a:lnTo>
                        <a:lnTo>
                          <a:pt x="524" y="0"/>
                        </a:lnTo>
                        <a:lnTo>
                          <a:pt x="19" y="3"/>
                        </a:ln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74" name="Freeform 13"/>
                  <p:cNvSpPr>
                    <a:spLocks noEditPoints="1"/>
                  </p:cNvSpPr>
                  <p:nvPr/>
                </p:nvSpPr>
                <p:spPr bwMode="auto">
                  <a:xfrm>
                    <a:off x="12113291" y="2725695"/>
                    <a:ext cx="366198" cy="528470"/>
                  </a:xfrm>
                  <a:custGeom>
                    <a:avLst/>
                    <a:gdLst>
                      <a:gd name="T0" fmla="*/ 2147483646 w 179"/>
                      <a:gd name="T1" fmla="*/ 2147483646 h 258"/>
                      <a:gd name="T2" fmla="*/ 2147483646 w 179"/>
                      <a:gd name="T3" fmla="*/ 2147483646 h 258"/>
                      <a:gd name="T4" fmla="*/ 2147483646 w 179"/>
                      <a:gd name="T5" fmla="*/ 2147483646 h 258"/>
                      <a:gd name="T6" fmla="*/ 2147483646 w 179"/>
                      <a:gd name="T7" fmla="*/ 2147483646 h 258"/>
                      <a:gd name="T8" fmla="*/ 2147483646 w 179"/>
                      <a:gd name="T9" fmla="*/ 2147483646 h 258"/>
                      <a:gd name="T10" fmla="*/ 2147483646 w 179"/>
                      <a:gd name="T11" fmla="*/ 2147483646 h 258"/>
                      <a:gd name="T12" fmla="*/ 2147483646 w 179"/>
                      <a:gd name="T13" fmla="*/ 2147483646 h 258"/>
                      <a:gd name="T14" fmla="*/ 2147483646 w 179"/>
                      <a:gd name="T15" fmla="*/ 2147483646 h 258"/>
                      <a:gd name="T16" fmla="*/ 2147483646 w 179"/>
                      <a:gd name="T17" fmla="*/ 2147483646 h 258"/>
                      <a:gd name="T18" fmla="*/ 2147483646 w 179"/>
                      <a:gd name="T19" fmla="*/ 2147483646 h 258"/>
                      <a:gd name="T20" fmla="*/ 2147483646 w 179"/>
                      <a:gd name="T21" fmla="*/ 2147483646 h 258"/>
                      <a:gd name="T22" fmla="*/ 2147483646 w 179"/>
                      <a:gd name="T23" fmla="*/ 2147483646 h 258"/>
                      <a:gd name="T24" fmla="*/ 2147483646 w 179"/>
                      <a:gd name="T25" fmla="*/ 2147483646 h 258"/>
                      <a:gd name="T26" fmla="*/ 2147483646 w 179"/>
                      <a:gd name="T27" fmla="*/ 2147483646 h 258"/>
                      <a:gd name="T28" fmla="*/ 2147483646 w 179"/>
                      <a:gd name="T29" fmla="*/ 2147483646 h 258"/>
                      <a:gd name="T30" fmla="*/ 2147483646 w 179"/>
                      <a:gd name="T31" fmla="*/ 2147483646 h 258"/>
                      <a:gd name="T32" fmla="*/ 2147483646 w 179"/>
                      <a:gd name="T33" fmla="*/ 2147483646 h 258"/>
                      <a:gd name="T34" fmla="*/ 2147483646 w 179"/>
                      <a:gd name="T35" fmla="*/ 2147483646 h 2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58">
                        <a:moveTo>
                          <a:pt x="78" y="152"/>
                        </a:moveTo>
                        <a:cubicBezTo>
                          <a:pt x="88" y="132"/>
                          <a:pt x="88" y="132"/>
                          <a:pt x="88" y="132"/>
                        </a:cubicBezTo>
                        <a:cubicBezTo>
                          <a:pt x="117" y="141"/>
                          <a:pt x="149" y="128"/>
                          <a:pt x="163" y="101"/>
                        </a:cubicBezTo>
                        <a:cubicBezTo>
                          <a:pt x="179" y="70"/>
                          <a:pt x="166" y="32"/>
                          <a:pt x="135" y="16"/>
                        </a:cubicBezTo>
                        <a:cubicBezTo>
                          <a:pt x="103" y="0"/>
                          <a:pt x="65" y="12"/>
                          <a:pt x="49" y="43"/>
                        </a:cubicBezTo>
                        <a:cubicBezTo>
                          <a:pt x="35" y="70"/>
                          <a:pt x="44" y="104"/>
                          <a:pt x="68" y="122"/>
                        </a:cubicBezTo>
                        <a:cubicBezTo>
                          <a:pt x="58" y="141"/>
                          <a:pt x="58" y="141"/>
                          <a:pt x="58" y="141"/>
                        </a:cubicBezTo>
                        <a:cubicBezTo>
                          <a:pt x="53" y="142"/>
                          <a:pt x="48" y="146"/>
                          <a:pt x="45" y="151"/>
                        </a:cubicBezTo>
                        <a:cubicBezTo>
                          <a:pt x="5" y="229"/>
                          <a:pt x="5" y="229"/>
                          <a:pt x="5" y="229"/>
                        </a:cubicBezTo>
                        <a:cubicBezTo>
                          <a:pt x="0" y="238"/>
                          <a:pt x="4" y="249"/>
                          <a:pt x="13" y="254"/>
                        </a:cubicBezTo>
                        <a:cubicBezTo>
                          <a:pt x="22" y="258"/>
                          <a:pt x="33" y="255"/>
                          <a:pt x="37" y="246"/>
                        </a:cubicBezTo>
                        <a:cubicBezTo>
                          <a:pt x="77" y="167"/>
                          <a:pt x="77" y="167"/>
                          <a:pt x="77" y="167"/>
                        </a:cubicBezTo>
                        <a:cubicBezTo>
                          <a:pt x="80" y="162"/>
                          <a:pt x="80" y="156"/>
                          <a:pt x="78" y="152"/>
                        </a:cubicBezTo>
                        <a:close/>
                        <a:moveTo>
                          <a:pt x="61" y="49"/>
                        </a:moveTo>
                        <a:cubicBezTo>
                          <a:pt x="73" y="24"/>
                          <a:pt x="104" y="15"/>
                          <a:pt x="129" y="27"/>
                        </a:cubicBezTo>
                        <a:cubicBezTo>
                          <a:pt x="154" y="40"/>
                          <a:pt x="164" y="70"/>
                          <a:pt x="151" y="95"/>
                        </a:cubicBezTo>
                        <a:cubicBezTo>
                          <a:pt x="139" y="119"/>
                          <a:pt x="108" y="129"/>
                          <a:pt x="83" y="116"/>
                        </a:cubicBezTo>
                        <a:cubicBezTo>
                          <a:pt x="58" y="103"/>
                          <a:pt x="48" y="73"/>
                          <a:pt x="61" y="49"/>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sp>
                <p:nvSpPr>
                  <p:cNvPr id="75" name="Freeform 14"/>
                  <p:cNvSpPr>
                    <a:spLocks/>
                  </p:cNvSpPr>
                  <p:nvPr/>
                </p:nvSpPr>
                <p:spPr bwMode="auto">
                  <a:xfrm>
                    <a:off x="12292919" y="2802927"/>
                    <a:ext cx="73760" cy="133636"/>
                  </a:xfrm>
                  <a:custGeom>
                    <a:avLst/>
                    <a:gdLst>
                      <a:gd name="T0" fmla="*/ 2147483646 w 36"/>
                      <a:gd name="T1" fmla="*/ 2147483646 h 65"/>
                      <a:gd name="T2" fmla="*/ 2147483646 w 36"/>
                      <a:gd name="T3" fmla="*/ 2147483646 h 65"/>
                      <a:gd name="T4" fmla="*/ 0 w 36"/>
                      <a:gd name="T5" fmla="*/ 2147483646 h 65"/>
                      <a:gd name="T6" fmla="*/ 2147483646 w 36"/>
                      <a:gd name="T7" fmla="*/ 2147483646 h 65"/>
                      <a:gd name="T8" fmla="*/ 2147483646 w 36"/>
                      <a:gd name="T9" fmla="*/ 2147483646 h 65"/>
                      <a:gd name="T10" fmla="*/ 2147483646 w 36"/>
                      <a:gd name="T11" fmla="*/ 2147483646 h 65"/>
                      <a:gd name="T12" fmla="*/ 2147483646 w 36"/>
                      <a:gd name="T13" fmla="*/ 2147483646 h 65"/>
                      <a:gd name="T14" fmla="*/ 2147483646 w 36"/>
                      <a:gd name="T15" fmla="*/ 2147483646 h 65"/>
                      <a:gd name="T16" fmla="*/ 2147483646 w 36"/>
                      <a:gd name="T17" fmla="*/ 2147483646 h 65"/>
                      <a:gd name="T18" fmla="*/ 2147483646 w 36"/>
                      <a:gd name="T19" fmla="*/ 2147483646 h 65"/>
                      <a:gd name="T20" fmla="*/ 2147483646 w 36"/>
                      <a:gd name="T21" fmla="*/ 2147483646 h 65"/>
                      <a:gd name="T22" fmla="*/ 2147483646 w 36"/>
                      <a:gd name="T23" fmla="*/ 2147483646 h 65"/>
                      <a:gd name="T24" fmla="*/ 2147483646 w 36"/>
                      <a:gd name="T25" fmla="*/ 2147483646 h 65"/>
                      <a:gd name="T26" fmla="*/ 2147483646 w 36"/>
                      <a:gd name="T27" fmla="*/ 2147483646 h 65"/>
                      <a:gd name="T28" fmla="*/ 2147483646 w 36"/>
                      <a:gd name="T29" fmla="*/ 0 h 65"/>
                      <a:gd name="T30" fmla="*/ 2147483646 w 36"/>
                      <a:gd name="T31" fmla="*/ 0 h 65"/>
                      <a:gd name="T32" fmla="*/ 2147483646 w 36"/>
                      <a:gd name="T33" fmla="*/ 2147483646 h 65"/>
                      <a:gd name="T34" fmla="*/ 2147483646 w 36"/>
                      <a:gd name="T35" fmla="*/ 2147483646 h 65"/>
                      <a:gd name="T36" fmla="*/ 2147483646 w 36"/>
                      <a:gd name="T37" fmla="*/ 2147483646 h 65"/>
                      <a:gd name="T38" fmla="*/ 2147483646 w 36"/>
                      <a:gd name="T39" fmla="*/ 2147483646 h 65"/>
                      <a:gd name="T40" fmla="*/ 2147483646 w 36"/>
                      <a:gd name="T41" fmla="*/ 2147483646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65">
                        <a:moveTo>
                          <a:pt x="16" y="49"/>
                        </a:moveTo>
                        <a:cubicBezTo>
                          <a:pt x="11" y="49"/>
                          <a:pt x="6" y="47"/>
                          <a:pt x="3" y="45"/>
                        </a:cubicBezTo>
                        <a:cubicBezTo>
                          <a:pt x="0" y="54"/>
                          <a:pt x="0" y="54"/>
                          <a:pt x="0" y="54"/>
                        </a:cubicBezTo>
                        <a:cubicBezTo>
                          <a:pt x="4" y="56"/>
                          <a:pt x="9" y="57"/>
                          <a:pt x="14" y="58"/>
                        </a:cubicBezTo>
                        <a:cubicBezTo>
                          <a:pt x="14" y="65"/>
                          <a:pt x="14" y="65"/>
                          <a:pt x="14" y="65"/>
                        </a:cubicBezTo>
                        <a:cubicBezTo>
                          <a:pt x="22" y="65"/>
                          <a:pt x="22" y="65"/>
                          <a:pt x="22" y="65"/>
                        </a:cubicBezTo>
                        <a:cubicBezTo>
                          <a:pt x="22" y="57"/>
                          <a:pt x="22" y="57"/>
                          <a:pt x="22" y="57"/>
                        </a:cubicBezTo>
                        <a:cubicBezTo>
                          <a:pt x="31" y="56"/>
                          <a:pt x="36" y="50"/>
                          <a:pt x="36" y="42"/>
                        </a:cubicBezTo>
                        <a:cubicBezTo>
                          <a:pt x="36" y="35"/>
                          <a:pt x="32" y="31"/>
                          <a:pt x="23" y="28"/>
                        </a:cubicBezTo>
                        <a:cubicBezTo>
                          <a:pt x="16" y="25"/>
                          <a:pt x="13" y="23"/>
                          <a:pt x="13" y="21"/>
                        </a:cubicBezTo>
                        <a:cubicBezTo>
                          <a:pt x="13" y="19"/>
                          <a:pt x="15" y="16"/>
                          <a:pt x="20" y="16"/>
                        </a:cubicBezTo>
                        <a:cubicBezTo>
                          <a:pt x="26" y="16"/>
                          <a:pt x="29" y="18"/>
                          <a:pt x="31" y="19"/>
                        </a:cubicBezTo>
                        <a:cubicBezTo>
                          <a:pt x="34" y="10"/>
                          <a:pt x="34" y="10"/>
                          <a:pt x="34" y="10"/>
                        </a:cubicBezTo>
                        <a:cubicBezTo>
                          <a:pt x="31" y="9"/>
                          <a:pt x="27" y="8"/>
                          <a:pt x="22" y="7"/>
                        </a:cubicBezTo>
                        <a:cubicBezTo>
                          <a:pt x="22" y="0"/>
                          <a:pt x="22" y="0"/>
                          <a:pt x="22" y="0"/>
                        </a:cubicBezTo>
                        <a:cubicBezTo>
                          <a:pt x="14" y="0"/>
                          <a:pt x="14" y="0"/>
                          <a:pt x="14" y="0"/>
                        </a:cubicBezTo>
                        <a:cubicBezTo>
                          <a:pt x="14" y="8"/>
                          <a:pt x="14" y="8"/>
                          <a:pt x="14" y="8"/>
                        </a:cubicBezTo>
                        <a:cubicBezTo>
                          <a:pt x="6" y="10"/>
                          <a:pt x="1" y="15"/>
                          <a:pt x="1" y="22"/>
                        </a:cubicBezTo>
                        <a:cubicBezTo>
                          <a:pt x="1" y="30"/>
                          <a:pt x="7" y="34"/>
                          <a:pt x="15" y="37"/>
                        </a:cubicBezTo>
                        <a:cubicBezTo>
                          <a:pt x="21" y="39"/>
                          <a:pt x="24" y="41"/>
                          <a:pt x="24" y="44"/>
                        </a:cubicBezTo>
                        <a:cubicBezTo>
                          <a:pt x="24" y="47"/>
                          <a:pt x="21" y="49"/>
                          <a:pt x="16" y="49"/>
                        </a:cubicBez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dirty="0">
                      <a:solidFill>
                        <a:prstClr val="black"/>
                      </a:solidFill>
                    </a:endParaRPr>
                  </a:p>
                </p:txBody>
              </p:sp>
            </p:grpSp>
          </p:grpSp>
          <p:grpSp>
            <p:nvGrpSpPr>
              <p:cNvPr id="22" name="Group 103"/>
              <p:cNvGrpSpPr/>
              <p:nvPr/>
            </p:nvGrpSpPr>
            <p:grpSpPr>
              <a:xfrm>
                <a:off x="34598" y="2241042"/>
                <a:ext cx="3176559" cy="2915385"/>
                <a:chOff x="1689662" y="2167890"/>
                <a:chExt cx="3176559" cy="2915385"/>
              </a:xfrm>
            </p:grpSpPr>
            <p:sp>
              <p:nvSpPr>
                <p:cNvPr id="15" name="Freeform 7"/>
                <p:cNvSpPr>
                  <a:spLocks/>
                </p:cNvSpPr>
                <p:nvPr/>
              </p:nvSpPr>
              <p:spPr bwMode="auto">
                <a:xfrm>
                  <a:off x="2768601" y="2585086"/>
                  <a:ext cx="1801813" cy="1800225"/>
                </a:xfrm>
                <a:custGeom>
                  <a:avLst/>
                  <a:gdLst>
                    <a:gd name="T0" fmla="*/ 0 w 1029"/>
                    <a:gd name="T1" fmla="*/ 0 h 1028"/>
                    <a:gd name="T2" fmla="*/ 1029 w 1029"/>
                    <a:gd name="T3" fmla="*/ 1028 h 1028"/>
                    <a:gd name="T4" fmla="*/ 1029 w 1029"/>
                    <a:gd name="T5" fmla="*/ 0 h 1028"/>
                    <a:gd name="T6" fmla="*/ 0 w 1029"/>
                    <a:gd name="T7" fmla="*/ 0 h 1028"/>
                  </a:gdLst>
                  <a:ahLst/>
                  <a:cxnLst>
                    <a:cxn ang="0">
                      <a:pos x="T0" y="T1"/>
                    </a:cxn>
                    <a:cxn ang="0">
                      <a:pos x="T2" y="T3"/>
                    </a:cxn>
                    <a:cxn ang="0">
                      <a:pos x="T4" y="T5"/>
                    </a:cxn>
                    <a:cxn ang="0">
                      <a:pos x="T6" y="T7"/>
                    </a:cxn>
                  </a:cxnLst>
                  <a:rect l="0" t="0" r="r" b="b"/>
                  <a:pathLst>
                    <a:path w="1029" h="1028">
                      <a:moveTo>
                        <a:pt x="0" y="0"/>
                      </a:moveTo>
                      <a:cubicBezTo>
                        <a:pt x="0" y="568"/>
                        <a:pt x="461" y="1028"/>
                        <a:pt x="1029" y="1028"/>
                      </a:cubicBezTo>
                      <a:cubicBezTo>
                        <a:pt x="1029" y="0"/>
                        <a:pt x="1029" y="0"/>
                        <a:pt x="1029" y="0"/>
                      </a:cubicBezTo>
                      <a:lnTo>
                        <a:pt x="0" y="0"/>
                      </a:lnTo>
                      <a:close/>
                    </a:path>
                  </a:pathLst>
                </a:custGeom>
                <a:noFill/>
                <a:ln w="19050" cap="flat">
                  <a:solidFill>
                    <a:srgbClr val="E7B8B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25" name="Freeform 12"/>
                <p:cNvSpPr>
                  <a:spLocks/>
                </p:cNvSpPr>
                <p:nvPr/>
              </p:nvSpPr>
              <p:spPr bwMode="auto">
                <a:xfrm>
                  <a:off x="3195638" y="2585086"/>
                  <a:ext cx="1374775" cy="1373188"/>
                </a:xfrm>
                <a:custGeom>
                  <a:avLst/>
                  <a:gdLst>
                    <a:gd name="T0" fmla="*/ 308 w 785"/>
                    <a:gd name="T1" fmla="*/ 0 h 784"/>
                    <a:gd name="T2" fmla="*/ 0 w 785"/>
                    <a:gd name="T3" fmla="*/ 0 h 784"/>
                    <a:gd name="T4" fmla="*/ 785 w 785"/>
                    <a:gd name="T5" fmla="*/ 784 h 784"/>
                    <a:gd name="T6" fmla="*/ 785 w 785"/>
                    <a:gd name="T7" fmla="*/ 477 h 784"/>
                    <a:gd name="T8" fmla="*/ 308 w 785"/>
                    <a:gd name="T9" fmla="*/ 0 h 784"/>
                  </a:gdLst>
                  <a:ahLst/>
                  <a:cxnLst>
                    <a:cxn ang="0">
                      <a:pos x="T0" y="T1"/>
                    </a:cxn>
                    <a:cxn ang="0">
                      <a:pos x="T2" y="T3"/>
                    </a:cxn>
                    <a:cxn ang="0">
                      <a:pos x="T4" y="T5"/>
                    </a:cxn>
                    <a:cxn ang="0">
                      <a:pos x="T6" y="T7"/>
                    </a:cxn>
                    <a:cxn ang="0">
                      <a:pos x="T8" y="T9"/>
                    </a:cxn>
                  </a:cxnLst>
                  <a:rect l="0" t="0" r="r" b="b"/>
                  <a:pathLst>
                    <a:path w="785" h="784">
                      <a:moveTo>
                        <a:pt x="308" y="0"/>
                      </a:moveTo>
                      <a:cubicBezTo>
                        <a:pt x="0" y="0"/>
                        <a:pt x="0" y="0"/>
                        <a:pt x="0" y="0"/>
                      </a:cubicBezTo>
                      <a:cubicBezTo>
                        <a:pt x="0" y="433"/>
                        <a:pt x="351" y="784"/>
                        <a:pt x="785" y="784"/>
                      </a:cubicBezTo>
                      <a:cubicBezTo>
                        <a:pt x="785" y="477"/>
                        <a:pt x="785" y="477"/>
                        <a:pt x="785" y="477"/>
                      </a:cubicBezTo>
                      <a:cubicBezTo>
                        <a:pt x="521" y="477"/>
                        <a:pt x="308" y="263"/>
                        <a:pt x="308" y="0"/>
                      </a:cubicBezTo>
                      <a:close/>
                    </a:path>
                  </a:pathLst>
                </a:custGeom>
                <a:solidFill>
                  <a:srgbClr val="E7B8B7"/>
                </a:solidFill>
                <a:ln>
                  <a:noFill/>
                </a:ln>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pic>
              <p:nvPicPr>
                <p:cNvPr id="1027" name="Picture 1026"/>
                <p:cNvPicPr>
                  <a:picLocks noChangeAspect="1"/>
                </p:cNvPicPr>
                <p:nvPr/>
              </p:nvPicPr>
              <p:blipFill>
                <a:blip r:embed="rId6" cstate="print"/>
                <a:stretch>
                  <a:fillRect/>
                </a:stretch>
              </p:blipFill>
              <p:spPr>
                <a:xfrm rot="21390429">
                  <a:off x="3330596" y="2167890"/>
                  <a:ext cx="1535625" cy="1720363"/>
                </a:xfrm>
                <a:prstGeom prst="rect">
                  <a:avLst/>
                </a:prstGeom>
              </p:spPr>
            </p:pic>
            <p:sp>
              <p:nvSpPr>
                <p:cNvPr id="44" name="Oval 43"/>
                <p:cNvSpPr/>
                <p:nvPr/>
              </p:nvSpPr>
              <p:spPr>
                <a:xfrm>
                  <a:off x="2838411" y="3195480"/>
                  <a:ext cx="152400" cy="152400"/>
                </a:xfrm>
                <a:prstGeom prst="ellipse">
                  <a:avLst/>
                </a:prstGeom>
                <a:solidFill>
                  <a:srgbClr val="E7B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45" name="Oval 44"/>
                <p:cNvSpPr/>
                <p:nvPr/>
              </p:nvSpPr>
              <p:spPr>
                <a:xfrm>
                  <a:off x="3227102" y="3799916"/>
                  <a:ext cx="152400" cy="152400"/>
                </a:xfrm>
                <a:prstGeom prst="ellipse">
                  <a:avLst/>
                </a:prstGeom>
                <a:solidFill>
                  <a:srgbClr val="E7B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46" name="Oval 45"/>
                <p:cNvSpPr/>
                <p:nvPr/>
              </p:nvSpPr>
              <p:spPr>
                <a:xfrm>
                  <a:off x="3903345" y="4212687"/>
                  <a:ext cx="152400" cy="152400"/>
                </a:xfrm>
                <a:prstGeom prst="ellipse">
                  <a:avLst/>
                </a:prstGeom>
                <a:solidFill>
                  <a:srgbClr val="E7B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51" name="Rectangle 50"/>
                <p:cNvSpPr/>
                <p:nvPr/>
              </p:nvSpPr>
              <p:spPr>
                <a:xfrm>
                  <a:off x="2300602" y="4353225"/>
                  <a:ext cx="1219340" cy="730050"/>
                </a:xfrm>
                <a:prstGeom prst="rect">
                  <a:avLst/>
                </a:prstGeom>
              </p:spPr>
              <p:txBody>
                <a:bodyPr wrap="square">
                  <a:spAutoFit/>
                </a:bodyPr>
                <a:lstStyle/>
                <a:p>
                  <a:pPr algn="ctr"/>
                  <a:r>
                    <a:rPr lang="en-US" sz="1100" b="1" dirty="0">
                      <a:solidFill>
                        <a:srgbClr val="E7B8B7"/>
                      </a:solidFill>
                    </a:rPr>
                    <a:t>Energy Storage &amp; Harvesting</a:t>
                  </a:r>
                </a:p>
              </p:txBody>
            </p:sp>
            <p:sp>
              <p:nvSpPr>
                <p:cNvPr id="52" name="Rectangle 51"/>
                <p:cNvSpPr/>
                <p:nvPr/>
              </p:nvSpPr>
              <p:spPr>
                <a:xfrm>
                  <a:off x="1742636" y="3810229"/>
                  <a:ext cx="1060761" cy="524139"/>
                </a:xfrm>
                <a:prstGeom prst="rect">
                  <a:avLst/>
                </a:prstGeom>
              </p:spPr>
              <p:txBody>
                <a:bodyPr wrap="square">
                  <a:spAutoFit/>
                </a:bodyPr>
                <a:lstStyle/>
                <a:p>
                  <a:pPr algn="ctr"/>
                  <a:r>
                    <a:rPr lang="en-US" sz="1100" b="1" dirty="0">
                      <a:solidFill>
                        <a:srgbClr val="E7B8B7"/>
                      </a:solidFill>
                    </a:rPr>
                    <a:t>Advanced Robotics</a:t>
                  </a:r>
                </a:p>
              </p:txBody>
            </p:sp>
            <p:sp>
              <p:nvSpPr>
                <p:cNvPr id="53" name="Rectangle 52"/>
                <p:cNvSpPr/>
                <p:nvPr/>
              </p:nvSpPr>
              <p:spPr>
                <a:xfrm>
                  <a:off x="1689662" y="3199971"/>
                  <a:ext cx="860670" cy="524139"/>
                </a:xfrm>
                <a:prstGeom prst="rect">
                  <a:avLst/>
                </a:prstGeom>
              </p:spPr>
              <p:txBody>
                <a:bodyPr wrap="square">
                  <a:spAutoFit/>
                </a:bodyPr>
                <a:lstStyle/>
                <a:p>
                  <a:pPr algn="ctr"/>
                  <a:r>
                    <a:rPr lang="en-US" sz="1100" b="1" dirty="0">
                      <a:solidFill>
                        <a:srgbClr val="E7B8B7"/>
                      </a:solidFill>
                    </a:rPr>
                    <a:t>3D Printing</a:t>
                  </a:r>
                </a:p>
              </p:txBody>
            </p:sp>
            <p:grpSp>
              <p:nvGrpSpPr>
                <p:cNvPr id="24" name="Group 1052"/>
                <p:cNvGrpSpPr/>
                <p:nvPr/>
              </p:nvGrpSpPr>
              <p:grpSpPr>
                <a:xfrm>
                  <a:off x="3456947" y="4298586"/>
                  <a:ext cx="396349" cy="355440"/>
                  <a:chOff x="639763" y="1652588"/>
                  <a:chExt cx="938213" cy="841375"/>
                </a:xfrm>
                <a:solidFill>
                  <a:srgbClr val="5BD4FF"/>
                </a:solidFill>
              </p:grpSpPr>
              <p:sp>
                <p:nvSpPr>
                  <p:cNvPr id="1050" name="Freeform 31"/>
                  <p:cNvSpPr>
                    <a:spLocks noEditPoints="1"/>
                  </p:cNvSpPr>
                  <p:nvPr/>
                </p:nvSpPr>
                <p:spPr bwMode="auto">
                  <a:xfrm>
                    <a:off x="639763" y="1835150"/>
                    <a:ext cx="938213" cy="658813"/>
                  </a:xfrm>
                  <a:custGeom>
                    <a:avLst/>
                    <a:gdLst>
                      <a:gd name="T0" fmla="*/ 554 w 1109"/>
                      <a:gd name="T1" fmla="*/ 776 h 777"/>
                      <a:gd name="T2" fmla="*/ 120 w 1109"/>
                      <a:gd name="T3" fmla="*/ 776 h 777"/>
                      <a:gd name="T4" fmla="*/ 1 w 1109"/>
                      <a:gd name="T5" fmla="*/ 658 h 777"/>
                      <a:gd name="T6" fmla="*/ 2 w 1109"/>
                      <a:gd name="T7" fmla="*/ 118 h 777"/>
                      <a:gd name="T8" fmla="*/ 117 w 1109"/>
                      <a:gd name="T9" fmla="*/ 1 h 777"/>
                      <a:gd name="T10" fmla="*/ 991 w 1109"/>
                      <a:gd name="T11" fmla="*/ 1 h 777"/>
                      <a:gd name="T12" fmla="*/ 1108 w 1109"/>
                      <a:gd name="T13" fmla="*/ 116 h 777"/>
                      <a:gd name="T14" fmla="*/ 1108 w 1109"/>
                      <a:gd name="T15" fmla="*/ 660 h 777"/>
                      <a:gd name="T16" fmla="*/ 988 w 1109"/>
                      <a:gd name="T17" fmla="*/ 776 h 777"/>
                      <a:gd name="T18" fmla="*/ 554 w 1109"/>
                      <a:gd name="T19" fmla="*/ 776 h 777"/>
                      <a:gd name="T20" fmla="*/ 327 w 1109"/>
                      <a:gd name="T21" fmla="*/ 488 h 777"/>
                      <a:gd name="T22" fmla="*/ 327 w 1109"/>
                      <a:gd name="T23" fmla="*/ 395 h 777"/>
                      <a:gd name="T24" fmla="*/ 417 w 1109"/>
                      <a:gd name="T25" fmla="*/ 395 h 777"/>
                      <a:gd name="T26" fmla="*/ 417 w 1109"/>
                      <a:gd name="T27" fmla="*/ 339 h 777"/>
                      <a:gd name="T28" fmla="*/ 326 w 1109"/>
                      <a:gd name="T29" fmla="*/ 339 h 777"/>
                      <a:gd name="T30" fmla="*/ 326 w 1109"/>
                      <a:gd name="T31" fmla="*/ 249 h 777"/>
                      <a:gd name="T32" fmla="*/ 268 w 1109"/>
                      <a:gd name="T33" fmla="*/ 249 h 777"/>
                      <a:gd name="T34" fmla="*/ 268 w 1109"/>
                      <a:gd name="T35" fmla="*/ 340 h 777"/>
                      <a:gd name="T36" fmla="*/ 179 w 1109"/>
                      <a:gd name="T37" fmla="*/ 340 h 777"/>
                      <a:gd name="T38" fmla="*/ 179 w 1109"/>
                      <a:gd name="T39" fmla="*/ 397 h 777"/>
                      <a:gd name="T40" fmla="*/ 270 w 1109"/>
                      <a:gd name="T41" fmla="*/ 397 h 777"/>
                      <a:gd name="T42" fmla="*/ 270 w 1109"/>
                      <a:gd name="T43" fmla="*/ 488 h 777"/>
                      <a:gd name="T44" fmla="*/ 327 w 1109"/>
                      <a:gd name="T45" fmla="*/ 488 h 777"/>
                      <a:gd name="T46" fmla="*/ 685 w 1109"/>
                      <a:gd name="T47" fmla="*/ 340 h 777"/>
                      <a:gd name="T48" fmla="*/ 685 w 1109"/>
                      <a:gd name="T49" fmla="*/ 394 h 777"/>
                      <a:gd name="T50" fmla="*/ 924 w 1109"/>
                      <a:gd name="T51" fmla="*/ 394 h 777"/>
                      <a:gd name="T52" fmla="*/ 924 w 1109"/>
                      <a:gd name="T53" fmla="*/ 340 h 777"/>
                      <a:gd name="T54" fmla="*/ 685 w 1109"/>
                      <a:gd name="T55" fmla="*/ 34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9" h="777">
                        <a:moveTo>
                          <a:pt x="554" y="776"/>
                        </a:moveTo>
                        <a:cubicBezTo>
                          <a:pt x="410" y="776"/>
                          <a:pt x="265" y="775"/>
                          <a:pt x="120" y="776"/>
                        </a:cubicBezTo>
                        <a:cubicBezTo>
                          <a:pt x="52" y="777"/>
                          <a:pt x="0" y="723"/>
                          <a:pt x="1" y="658"/>
                        </a:cubicBezTo>
                        <a:cubicBezTo>
                          <a:pt x="3" y="478"/>
                          <a:pt x="2" y="298"/>
                          <a:pt x="2" y="118"/>
                        </a:cubicBezTo>
                        <a:cubicBezTo>
                          <a:pt x="2" y="48"/>
                          <a:pt x="48" y="1"/>
                          <a:pt x="117" y="1"/>
                        </a:cubicBezTo>
                        <a:cubicBezTo>
                          <a:pt x="409" y="0"/>
                          <a:pt x="700" y="0"/>
                          <a:pt x="991" y="1"/>
                        </a:cubicBezTo>
                        <a:cubicBezTo>
                          <a:pt x="1060" y="1"/>
                          <a:pt x="1108" y="47"/>
                          <a:pt x="1108" y="116"/>
                        </a:cubicBezTo>
                        <a:cubicBezTo>
                          <a:pt x="1109" y="297"/>
                          <a:pt x="1109" y="479"/>
                          <a:pt x="1108" y="660"/>
                        </a:cubicBezTo>
                        <a:cubicBezTo>
                          <a:pt x="1108" y="731"/>
                          <a:pt x="1059" y="776"/>
                          <a:pt x="988" y="776"/>
                        </a:cubicBezTo>
                        <a:cubicBezTo>
                          <a:pt x="844" y="776"/>
                          <a:pt x="699" y="776"/>
                          <a:pt x="554" y="776"/>
                        </a:cubicBezTo>
                        <a:close/>
                        <a:moveTo>
                          <a:pt x="327" y="488"/>
                        </a:moveTo>
                        <a:cubicBezTo>
                          <a:pt x="327" y="456"/>
                          <a:pt x="327" y="426"/>
                          <a:pt x="327" y="395"/>
                        </a:cubicBezTo>
                        <a:cubicBezTo>
                          <a:pt x="358" y="395"/>
                          <a:pt x="387" y="395"/>
                          <a:pt x="417" y="395"/>
                        </a:cubicBezTo>
                        <a:cubicBezTo>
                          <a:pt x="417" y="376"/>
                          <a:pt x="417" y="359"/>
                          <a:pt x="417" y="339"/>
                        </a:cubicBezTo>
                        <a:cubicBezTo>
                          <a:pt x="386" y="339"/>
                          <a:pt x="357" y="339"/>
                          <a:pt x="326" y="339"/>
                        </a:cubicBezTo>
                        <a:cubicBezTo>
                          <a:pt x="326" y="307"/>
                          <a:pt x="326" y="278"/>
                          <a:pt x="326" y="249"/>
                        </a:cubicBezTo>
                        <a:cubicBezTo>
                          <a:pt x="306" y="249"/>
                          <a:pt x="289" y="249"/>
                          <a:pt x="268" y="249"/>
                        </a:cubicBezTo>
                        <a:cubicBezTo>
                          <a:pt x="268" y="279"/>
                          <a:pt x="268" y="309"/>
                          <a:pt x="268" y="340"/>
                        </a:cubicBezTo>
                        <a:cubicBezTo>
                          <a:pt x="237" y="340"/>
                          <a:pt x="208" y="340"/>
                          <a:pt x="179" y="340"/>
                        </a:cubicBezTo>
                        <a:cubicBezTo>
                          <a:pt x="179" y="360"/>
                          <a:pt x="179" y="377"/>
                          <a:pt x="179" y="397"/>
                        </a:cubicBezTo>
                        <a:cubicBezTo>
                          <a:pt x="209" y="397"/>
                          <a:pt x="238" y="397"/>
                          <a:pt x="270" y="397"/>
                        </a:cubicBezTo>
                        <a:cubicBezTo>
                          <a:pt x="270" y="428"/>
                          <a:pt x="270" y="457"/>
                          <a:pt x="270" y="488"/>
                        </a:cubicBezTo>
                        <a:cubicBezTo>
                          <a:pt x="289" y="488"/>
                          <a:pt x="306" y="488"/>
                          <a:pt x="327" y="488"/>
                        </a:cubicBezTo>
                        <a:close/>
                        <a:moveTo>
                          <a:pt x="685" y="340"/>
                        </a:moveTo>
                        <a:cubicBezTo>
                          <a:pt x="685" y="359"/>
                          <a:pt x="685" y="376"/>
                          <a:pt x="685" y="394"/>
                        </a:cubicBezTo>
                        <a:cubicBezTo>
                          <a:pt x="766" y="394"/>
                          <a:pt x="845" y="394"/>
                          <a:pt x="924" y="394"/>
                        </a:cubicBezTo>
                        <a:cubicBezTo>
                          <a:pt x="924" y="375"/>
                          <a:pt x="924" y="358"/>
                          <a:pt x="924" y="340"/>
                        </a:cubicBezTo>
                        <a:cubicBezTo>
                          <a:pt x="844" y="340"/>
                          <a:pt x="765" y="340"/>
                          <a:pt x="685" y="340"/>
                        </a:cubicBezTo>
                        <a:close/>
                      </a:path>
                    </a:pathLst>
                  </a:custGeom>
                  <a:solidFill>
                    <a:srgbClr val="E7B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51" name="Freeform 32"/>
                  <p:cNvSpPr>
                    <a:spLocks/>
                  </p:cNvSpPr>
                  <p:nvPr/>
                </p:nvSpPr>
                <p:spPr bwMode="auto">
                  <a:xfrm>
                    <a:off x="763588" y="1652588"/>
                    <a:ext cx="215900" cy="119063"/>
                  </a:xfrm>
                  <a:custGeom>
                    <a:avLst/>
                    <a:gdLst>
                      <a:gd name="T0" fmla="*/ 254 w 256"/>
                      <a:gd name="T1" fmla="*/ 141 h 141"/>
                      <a:gd name="T2" fmla="*/ 2 w 256"/>
                      <a:gd name="T3" fmla="*/ 141 h 141"/>
                      <a:gd name="T4" fmla="*/ 3 w 256"/>
                      <a:gd name="T5" fmla="*/ 40 h 141"/>
                      <a:gd name="T6" fmla="*/ 52 w 256"/>
                      <a:gd name="T7" fmla="*/ 0 h 141"/>
                      <a:gd name="T8" fmla="*/ 202 w 256"/>
                      <a:gd name="T9" fmla="*/ 0 h 141"/>
                      <a:gd name="T10" fmla="*/ 253 w 256"/>
                      <a:gd name="T11" fmla="*/ 45 h 141"/>
                      <a:gd name="T12" fmla="*/ 254 w 256"/>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256" h="141">
                        <a:moveTo>
                          <a:pt x="254" y="141"/>
                        </a:moveTo>
                        <a:cubicBezTo>
                          <a:pt x="170" y="141"/>
                          <a:pt x="86" y="141"/>
                          <a:pt x="2" y="141"/>
                        </a:cubicBezTo>
                        <a:cubicBezTo>
                          <a:pt x="2" y="107"/>
                          <a:pt x="0" y="73"/>
                          <a:pt x="3" y="40"/>
                        </a:cubicBezTo>
                        <a:cubicBezTo>
                          <a:pt x="5" y="17"/>
                          <a:pt x="28" y="1"/>
                          <a:pt x="52" y="0"/>
                        </a:cubicBezTo>
                        <a:cubicBezTo>
                          <a:pt x="102" y="0"/>
                          <a:pt x="152" y="0"/>
                          <a:pt x="202" y="0"/>
                        </a:cubicBezTo>
                        <a:cubicBezTo>
                          <a:pt x="228" y="1"/>
                          <a:pt x="250" y="18"/>
                          <a:pt x="253" y="45"/>
                        </a:cubicBezTo>
                        <a:cubicBezTo>
                          <a:pt x="256" y="76"/>
                          <a:pt x="254" y="108"/>
                          <a:pt x="254" y="141"/>
                        </a:cubicBezTo>
                        <a:close/>
                      </a:path>
                    </a:pathLst>
                  </a:custGeom>
                  <a:solidFill>
                    <a:srgbClr val="E7B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1052" name="Freeform 33"/>
                  <p:cNvSpPr>
                    <a:spLocks/>
                  </p:cNvSpPr>
                  <p:nvPr/>
                </p:nvSpPr>
                <p:spPr bwMode="auto">
                  <a:xfrm>
                    <a:off x="1233488" y="1652588"/>
                    <a:ext cx="219075" cy="119063"/>
                  </a:xfrm>
                  <a:custGeom>
                    <a:avLst/>
                    <a:gdLst>
                      <a:gd name="T0" fmla="*/ 256 w 258"/>
                      <a:gd name="T1" fmla="*/ 141 h 141"/>
                      <a:gd name="T2" fmla="*/ 1 w 258"/>
                      <a:gd name="T3" fmla="*/ 141 h 141"/>
                      <a:gd name="T4" fmla="*/ 2 w 258"/>
                      <a:gd name="T5" fmla="*/ 52 h 141"/>
                      <a:gd name="T6" fmla="*/ 55 w 258"/>
                      <a:gd name="T7" fmla="*/ 0 h 141"/>
                      <a:gd name="T8" fmla="*/ 203 w 258"/>
                      <a:gd name="T9" fmla="*/ 0 h 141"/>
                      <a:gd name="T10" fmla="*/ 256 w 258"/>
                      <a:gd name="T11" fmla="*/ 48 h 141"/>
                      <a:gd name="T12" fmla="*/ 256 w 258"/>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258" h="141">
                        <a:moveTo>
                          <a:pt x="256" y="141"/>
                        </a:moveTo>
                        <a:cubicBezTo>
                          <a:pt x="171" y="141"/>
                          <a:pt x="87" y="141"/>
                          <a:pt x="1" y="141"/>
                        </a:cubicBezTo>
                        <a:cubicBezTo>
                          <a:pt x="1" y="110"/>
                          <a:pt x="0" y="81"/>
                          <a:pt x="2" y="52"/>
                        </a:cubicBezTo>
                        <a:cubicBezTo>
                          <a:pt x="3" y="22"/>
                          <a:pt x="26" y="1"/>
                          <a:pt x="55" y="0"/>
                        </a:cubicBezTo>
                        <a:cubicBezTo>
                          <a:pt x="105" y="0"/>
                          <a:pt x="154" y="0"/>
                          <a:pt x="203" y="0"/>
                        </a:cubicBezTo>
                        <a:cubicBezTo>
                          <a:pt x="231" y="1"/>
                          <a:pt x="254" y="21"/>
                          <a:pt x="256" y="48"/>
                        </a:cubicBezTo>
                        <a:cubicBezTo>
                          <a:pt x="258" y="78"/>
                          <a:pt x="256" y="109"/>
                          <a:pt x="256" y="141"/>
                        </a:cubicBezTo>
                        <a:close/>
                      </a:path>
                    </a:pathLst>
                  </a:custGeom>
                  <a:solidFill>
                    <a:srgbClr val="E7B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grpSp>
              <p:nvGrpSpPr>
                <p:cNvPr id="27" name="Group 36"/>
                <p:cNvGrpSpPr/>
                <p:nvPr/>
              </p:nvGrpSpPr>
              <p:grpSpPr>
                <a:xfrm>
                  <a:off x="2854166" y="3810587"/>
                  <a:ext cx="342071" cy="343057"/>
                  <a:chOff x="504826" y="1954213"/>
                  <a:chExt cx="1101725" cy="1104900"/>
                </a:xfrm>
                <a:solidFill>
                  <a:srgbClr val="5BD4FF"/>
                </a:solidFill>
              </p:grpSpPr>
              <p:sp>
                <p:nvSpPr>
                  <p:cNvPr id="33" name="Freeform 37"/>
                  <p:cNvSpPr>
                    <a:spLocks/>
                  </p:cNvSpPr>
                  <p:nvPr/>
                </p:nvSpPr>
                <p:spPr bwMode="auto">
                  <a:xfrm>
                    <a:off x="869951" y="1954213"/>
                    <a:ext cx="736600" cy="515938"/>
                  </a:xfrm>
                  <a:custGeom>
                    <a:avLst/>
                    <a:gdLst>
                      <a:gd name="T0" fmla="*/ 379 w 575"/>
                      <a:gd name="T1" fmla="*/ 0 h 403"/>
                      <a:gd name="T2" fmla="*/ 551 w 575"/>
                      <a:gd name="T3" fmla="*/ 101 h 403"/>
                      <a:gd name="T4" fmla="*/ 570 w 575"/>
                      <a:gd name="T5" fmla="*/ 140 h 403"/>
                      <a:gd name="T6" fmla="*/ 528 w 575"/>
                      <a:gd name="T7" fmla="*/ 164 h 403"/>
                      <a:gd name="T8" fmla="*/ 516 w 575"/>
                      <a:gd name="T9" fmla="*/ 157 h 403"/>
                      <a:gd name="T10" fmla="*/ 388 w 575"/>
                      <a:gd name="T11" fmla="*/ 81 h 403"/>
                      <a:gd name="T12" fmla="*/ 380 w 575"/>
                      <a:gd name="T13" fmla="*/ 76 h 403"/>
                      <a:gd name="T14" fmla="*/ 327 w 575"/>
                      <a:gd name="T15" fmla="*/ 142 h 403"/>
                      <a:gd name="T16" fmla="*/ 306 w 575"/>
                      <a:gd name="T17" fmla="*/ 202 h 403"/>
                      <a:gd name="T18" fmla="*/ 323 w 575"/>
                      <a:gd name="T19" fmla="*/ 251 h 403"/>
                      <a:gd name="T20" fmla="*/ 380 w 575"/>
                      <a:gd name="T21" fmla="*/ 322 h 403"/>
                      <a:gd name="T22" fmla="*/ 389 w 575"/>
                      <a:gd name="T23" fmla="*/ 317 h 403"/>
                      <a:gd name="T24" fmla="*/ 517 w 575"/>
                      <a:gd name="T25" fmla="*/ 240 h 403"/>
                      <a:gd name="T26" fmla="*/ 559 w 575"/>
                      <a:gd name="T27" fmla="*/ 240 h 403"/>
                      <a:gd name="T28" fmla="*/ 562 w 575"/>
                      <a:gd name="T29" fmla="*/ 288 h 403"/>
                      <a:gd name="T30" fmla="*/ 550 w 575"/>
                      <a:gd name="T31" fmla="*/ 297 h 403"/>
                      <a:gd name="T32" fmla="*/ 395 w 575"/>
                      <a:gd name="T33" fmla="*/ 391 h 403"/>
                      <a:gd name="T34" fmla="*/ 343 w 575"/>
                      <a:gd name="T35" fmla="*/ 381 h 403"/>
                      <a:gd name="T36" fmla="*/ 281 w 575"/>
                      <a:gd name="T37" fmla="*/ 304 h 403"/>
                      <a:gd name="T38" fmla="*/ 269 w 575"/>
                      <a:gd name="T39" fmla="*/ 298 h 403"/>
                      <a:gd name="T40" fmla="*/ 212 w 575"/>
                      <a:gd name="T41" fmla="*/ 299 h 403"/>
                      <a:gd name="T42" fmla="*/ 172 w 575"/>
                      <a:gd name="T43" fmla="*/ 266 h 403"/>
                      <a:gd name="T44" fmla="*/ 0 w 575"/>
                      <a:gd name="T45" fmla="*/ 266 h 403"/>
                      <a:gd name="T46" fmla="*/ 0 w 575"/>
                      <a:gd name="T47" fmla="*/ 133 h 403"/>
                      <a:gd name="T48" fmla="*/ 172 w 575"/>
                      <a:gd name="T49" fmla="*/ 133 h 403"/>
                      <a:gd name="T50" fmla="*/ 173 w 575"/>
                      <a:gd name="T51" fmla="*/ 128 h 403"/>
                      <a:gd name="T52" fmla="*/ 207 w 575"/>
                      <a:gd name="T53" fmla="*/ 99 h 403"/>
                      <a:gd name="T54" fmla="*/ 269 w 575"/>
                      <a:gd name="T55" fmla="*/ 100 h 403"/>
                      <a:gd name="T56" fmla="*/ 282 w 575"/>
                      <a:gd name="T57" fmla="*/ 93 h 403"/>
                      <a:gd name="T58" fmla="*/ 336 w 575"/>
                      <a:gd name="T59" fmla="*/ 25 h 403"/>
                      <a:gd name="T60" fmla="*/ 366 w 575"/>
                      <a:gd name="T61" fmla="*/ 0 h 403"/>
                      <a:gd name="T62" fmla="*/ 379 w 575"/>
                      <a:gd name="T6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5" h="403">
                        <a:moveTo>
                          <a:pt x="379" y="0"/>
                        </a:moveTo>
                        <a:cubicBezTo>
                          <a:pt x="436" y="34"/>
                          <a:pt x="494" y="67"/>
                          <a:pt x="551" y="101"/>
                        </a:cubicBezTo>
                        <a:cubicBezTo>
                          <a:pt x="568" y="111"/>
                          <a:pt x="574" y="124"/>
                          <a:pt x="570" y="140"/>
                        </a:cubicBezTo>
                        <a:cubicBezTo>
                          <a:pt x="566" y="159"/>
                          <a:pt x="546" y="170"/>
                          <a:pt x="528" y="164"/>
                        </a:cubicBezTo>
                        <a:cubicBezTo>
                          <a:pt x="524" y="162"/>
                          <a:pt x="520" y="160"/>
                          <a:pt x="516" y="157"/>
                        </a:cubicBezTo>
                        <a:cubicBezTo>
                          <a:pt x="473" y="132"/>
                          <a:pt x="431" y="107"/>
                          <a:pt x="388" y="81"/>
                        </a:cubicBezTo>
                        <a:cubicBezTo>
                          <a:pt x="386" y="80"/>
                          <a:pt x="383" y="78"/>
                          <a:pt x="380" y="76"/>
                        </a:cubicBezTo>
                        <a:cubicBezTo>
                          <a:pt x="362" y="99"/>
                          <a:pt x="346" y="121"/>
                          <a:pt x="327" y="142"/>
                        </a:cubicBezTo>
                        <a:cubicBezTo>
                          <a:pt x="311" y="159"/>
                          <a:pt x="305" y="178"/>
                          <a:pt x="306" y="202"/>
                        </a:cubicBezTo>
                        <a:cubicBezTo>
                          <a:pt x="306" y="222"/>
                          <a:pt x="310" y="237"/>
                          <a:pt x="323" y="251"/>
                        </a:cubicBezTo>
                        <a:cubicBezTo>
                          <a:pt x="343" y="274"/>
                          <a:pt x="361" y="298"/>
                          <a:pt x="380" y="322"/>
                        </a:cubicBezTo>
                        <a:cubicBezTo>
                          <a:pt x="383" y="320"/>
                          <a:pt x="386" y="318"/>
                          <a:pt x="389" y="317"/>
                        </a:cubicBezTo>
                        <a:cubicBezTo>
                          <a:pt x="432" y="291"/>
                          <a:pt x="474" y="265"/>
                          <a:pt x="517" y="240"/>
                        </a:cubicBezTo>
                        <a:cubicBezTo>
                          <a:pt x="533" y="230"/>
                          <a:pt x="547" y="230"/>
                          <a:pt x="559" y="240"/>
                        </a:cubicBezTo>
                        <a:cubicBezTo>
                          <a:pt x="574" y="252"/>
                          <a:pt x="575" y="275"/>
                          <a:pt x="562" y="288"/>
                        </a:cubicBezTo>
                        <a:cubicBezTo>
                          <a:pt x="558" y="292"/>
                          <a:pt x="554" y="295"/>
                          <a:pt x="550" y="297"/>
                        </a:cubicBezTo>
                        <a:cubicBezTo>
                          <a:pt x="498" y="328"/>
                          <a:pt x="446" y="360"/>
                          <a:pt x="395" y="391"/>
                        </a:cubicBezTo>
                        <a:cubicBezTo>
                          <a:pt x="374" y="403"/>
                          <a:pt x="358" y="400"/>
                          <a:pt x="343" y="381"/>
                        </a:cubicBezTo>
                        <a:cubicBezTo>
                          <a:pt x="322" y="356"/>
                          <a:pt x="302" y="330"/>
                          <a:pt x="281" y="304"/>
                        </a:cubicBezTo>
                        <a:cubicBezTo>
                          <a:pt x="278" y="300"/>
                          <a:pt x="274" y="298"/>
                          <a:pt x="269" y="298"/>
                        </a:cubicBezTo>
                        <a:cubicBezTo>
                          <a:pt x="250" y="299"/>
                          <a:pt x="231" y="299"/>
                          <a:pt x="212" y="299"/>
                        </a:cubicBezTo>
                        <a:cubicBezTo>
                          <a:pt x="188" y="298"/>
                          <a:pt x="177" y="290"/>
                          <a:pt x="172" y="266"/>
                        </a:cubicBezTo>
                        <a:cubicBezTo>
                          <a:pt x="116" y="266"/>
                          <a:pt x="58" y="266"/>
                          <a:pt x="0" y="266"/>
                        </a:cubicBezTo>
                        <a:cubicBezTo>
                          <a:pt x="17" y="221"/>
                          <a:pt x="20" y="177"/>
                          <a:pt x="0" y="133"/>
                        </a:cubicBezTo>
                        <a:cubicBezTo>
                          <a:pt x="58" y="133"/>
                          <a:pt x="115" y="133"/>
                          <a:pt x="172" y="133"/>
                        </a:cubicBezTo>
                        <a:cubicBezTo>
                          <a:pt x="173" y="131"/>
                          <a:pt x="173" y="130"/>
                          <a:pt x="173" y="128"/>
                        </a:cubicBezTo>
                        <a:cubicBezTo>
                          <a:pt x="177" y="111"/>
                          <a:pt x="189" y="100"/>
                          <a:pt x="207" y="99"/>
                        </a:cubicBezTo>
                        <a:cubicBezTo>
                          <a:pt x="228" y="99"/>
                          <a:pt x="248" y="99"/>
                          <a:pt x="269" y="100"/>
                        </a:cubicBezTo>
                        <a:cubicBezTo>
                          <a:pt x="275" y="100"/>
                          <a:pt x="278" y="98"/>
                          <a:pt x="282" y="93"/>
                        </a:cubicBezTo>
                        <a:cubicBezTo>
                          <a:pt x="300" y="71"/>
                          <a:pt x="318" y="48"/>
                          <a:pt x="336" y="25"/>
                        </a:cubicBezTo>
                        <a:cubicBezTo>
                          <a:pt x="344" y="15"/>
                          <a:pt x="352" y="4"/>
                          <a:pt x="366" y="0"/>
                        </a:cubicBezTo>
                        <a:cubicBezTo>
                          <a:pt x="370" y="0"/>
                          <a:pt x="375" y="0"/>
                          <a:pt x="379" y="0"/>
                        </a:cubicBezTo>
                        <a:close/>
                      </a:path>
                    </a:pathLst>
                  </a:custGeom>
                  <a:solidFill>
                    <a:srgbClr val="E7B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34" name="Freeform 38"/>
                  <p:cNvSpPr>
                    <a:spLocks/>
                  </p:cNvSpPr>
                  <p:nvPr/>
                </p:nvSpPr>
                <p:spPr bwMode="auto">
                  <a:xfrm>
                    <a:off x="542926" y="2368550"/>
                    <a:ext cx="803275" cy="690563"/>
                  </a:xfrm>
                  <a:custGeom>
                    <a:avLst/>
                    <a:gdLst>
                      <a:gd name="T0" fmla="*/ 0 w 628"/>
                      <a:gd name="T1" fmla="*/ 17 h 540"/>
                      <a:gd name="T2" fmla="*/ 225 w 628"/>
                      <a:gd name="T3" fmla="*/ 0 h 540"/>
                      <a:gd name="T4" fmla="*/ 230 w 628"/>
                      <a:gd name="T5" fmla="*/ 9 h 540"/>
                      <a:gd name="T6" fmla="*/ 438 w 628"/>
                      <a:gd name="T7" fmla="*/ 365 h 540"/>
                      <a:gd name="T8" fmla="*/ 452 w 628"/>
                      <a:gd name="T9" fmla="*/ 374 h 540"/>
                      <a:gd name="T10" fmla="*/ 587 w 628"/>
                      <a:gd name="T11" fmla="*/ 374 h 540"/>
                      <a:gd name="T12" fmla="*/ 628 w 628"/>
                      <a:gd name="T13" fmla="*/ 414 h 540"/>
                      <a:gd name="T14" fmla="*/ 628 w 628"/>
                      <a:gd name="T15" fmla="*/ 502 h 540"/>
                      <a:gd name="T16" fmla="*/ 591 w 628"/>
                      <a:gd name="T17" fmla="*/ 540 h 540"/>
                      <a:gd name="T18" fmla="*/ 68 w 628"/>
                      <a:gd name="T19" fmla="*/ 540 h 540"/>
                      <a:gd name="T20" fmla="*/ 30 w 628"/>
                      <a:gd name="T21" fmla="*/ 501 h 540"/>
                      <a:gd name="T22" fmla="*/ 30 w 628"/>
                      <a:gd name="T23" fmla="*/ 412 h 540"/>
                      <a:gd name="T24" fmla="*/ 69 w 628"/>
                      <a:gd name="T25" fmla="*/ 374 h 540"/>
                      <a:gd name="T26" fmla="*/ 198 w 628"/>
                      <a:gd name="T27" fmla="*/ 374 h 540"/>
                      <a:gd name="T28" fmla="*/ 210 w 628"/>
                      <a:gd name="T29" fmla="*/ 374 h 540"/>
                      <a:gd name="T30" fmla="*/ 0 w 628"/>
                      <a:gd name="T31" fmla="*/ 1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8" h="540">
                        <a:moveTo>
                          <a:pt x="0" y="17"/>
                        </a:moveTo>
                        <a:cubicBezTo>
                          <a:pt x="71" y="76"/>
                          <a:pt x="174" y="64"/>
                          <a:pt x="225" y="0"/>
                        </a:cubicBezTo>
                        <a:cubicBezTo>
                          <a:pt x="226" y="3"/>
                          <a:pt x="228" y="6"/>
                          <a:pt x="230" y="9"/>
                        </a:cubicBezTo>
                        <a:cubicBezTo>
                          <a:pt x="299" y="128"/>
                          <a:pt x="369" y="247"/>
                          <a:pt x="438" y="365"/>
                        </a:cubicBezTo>
                        <a:cubicBezTo>
                          <a:pt x="441" y="372"/>
                          <a:pt x="445" y="374"/>
                          <a:pt x="452" y="374"/>
                        </a:cubicBezTo>
                        <a:cubicBezTo>
                          <a:pt x="497" y="373"/>
                          <a:pt x="542" y="374"/>
                          <a:pt x="587" y="374"/>
                        </a:cubicBezTo>
                        <a:cubicBezTo>
                          <a:pt x="616" y="374"/>
                          <a:pt x="628" y="386"/>
                          <a:pt x="628" y="414"/>
                        </a:cubicBezTo>
                        <a:cubicBezTo>
                          <a:pt x="628" y="444"/>
                          <a:pt x="628" y="473"/>
                          <a:pt x="628" y="502"/>
                        </a:cubicBezTo>
                        <a:cubicBezTo>
                          <a:pt x="628" y="526"/>
                          <a:pt x="615" y="540"/>
                          <a:pt x="591" y="540"/>
                        </a:cubicBezTo>
                        <a:cubicBezTo>
                          <a:pt x="417" y="540"/>
                          <a:pt x="242" y="540"/>
                          <a:pt x="68" y="540"/>
                        </a:cubicBezTo>
                        <a:cubicBezTo>
                          <a:pt x="43" y="540"/>
                          <a:pt x="30" y="526"/>
                          <a:pt x="30" y="501"/>
                        </a:cubicBezTo>
                        <a:cubicBezTo>
                          <a:pt x="30" y="471"/>
                          <a:pt x="30" y="442"/>
                          <a:pt x="30" y="412"/>
                        </a:cubicBezTo>
                        <a:cubicBezTo>
                          <a:pt x="30" y="387"/>
                          <a:pt x="43" y="374"/>
                          <a:pt x="69" y="374"/>
                        </a:cubicBezTo>
                        <a:cubicBezTo>
                          <a:pt x="112" y="373"/>
                          <a:pt x="155" y="374"/>
                          <a:pt x="198" y="374"/>
                        </a:cubicBezTo>
                        <a:cubicBezTo>
                          <a:pt x="201" y="374"/>
                          <a:pt x="205" y="374"/>
                          <a:pt x="210" y="374"/>
                        </a:cubicBezTo>
                        <a:cubicBezTo>
                          <a:pt x="139" y="254"/>
                          <a:pt x="69" y="135"/>
                          <a:pt x="0" y="17"/>
                        </a:cubicBezTo>
                        <a:close/>
                      </a:path>
                    </a:pathLst>
                  </a:custGeom>
                  <a:solidFill>
                    <a:srgbClr val="E7B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35" name="Freeform 39"/>
                  <p:cNvSpPr>
                    <a:spLocks noEditPoints="1"/>
                  </p:cNvSpPr>
                  <p:nvPr/>
                </p:nvSpPr>
                <p:spPr bwMode="auto">
                  <a:xfrm>
                    <a:off x="504826" y="2046288"/>
                    <a:ext cx="323850" cy="325438"/>
                  </a:xfrm>
                  <a:custGeom>
                    <a:avLst/>
                    <a:gdLst>
                      <a:gd name="T0" fmla="*/ 127 w 253"/>
                      <a:gd name="T1" fmla="*/ 253 h 254"/>
                      <a:gd name="T2" fmla="*/ 0 w 253"/>
                      <a:gd name="T3" fmla="*/ 127 h 254"/>
                      <a:gd name="T4" fmla="*/ 127 w 253"/>
                      <a:gd name="T5" fmla="*/ 0 h 254"/>
                      <a:gd name="T6" fmla="*/ 253 w 253"/>
                      <a:gd name="T7" fmla="*/ 127 h 254"/>
                      <a:gd name="T8" fmla="*/ 127 w 253"/>
                      <a:gd name="T9" fmla="*/ 253 h 254"/>
                      <a:gd name="T10" fmla="*/ 126 w 253"/>
                      <a:gd name="T11" fmla="*/ 54 h 254"/>
                      <a:gd name="T12" fmla="*/ 53 w 253"/>
                      <a:gd name="T13" fmla="*/ 127 h 254"/>
                      <a:gd name="T14" fmla="*/ 127 w 253"/>
                      <a:gd name="T15" fmla="*/ 201 h 254"/>
                      <a:gd name="T16" fmla="*/ 200 w 253"/>
                      <a:gd name="T17" fmla="*/ 127 h 254"/>
                      <a:gd name="T18" fmla="*/ 126 w 253"/>
                      <a:gd name="T19" fmla="*/ 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254">
                        <a:moveTo>
                          <a:pt x="127" y="253"/>
                        </a:moveTo>
                        <a:cubicBezTo>
                          <a:pt x="57" y="253"/>
                          <a:pt x="0" y="197"/>
                          <a:pt x="0" y="127"/>
                        </a:cubicBezTo>
                        <a:cubicBezTo>
                          <a:pt x="0" y="57"/>
                          <a:pt x="57" y="1"/>
                          <a:pt x="127" y="0"/>
                        </a:cubicBezTo>
                        <a:cubicBezTo>
                          <a:pt x="196" y="0"/>
                          <a:pt x="253" y="58"/>
                          <a:pt x="253" y="127"/>
                        </a:cubicBezTo>
                        <a:cubicBezTo>
                          <a:pt x="253" y="197"/>
                          <a:pt x="196" y="254"/>
                          <a:pt x="127" y="253"/>
                        </a:cubicBezTo>
                        <a:close/>
                        <a:moveTo>
                          <a:pt x="126" y="54"/>
                        </a:moveTo>
                        <a:cubicBezTo>
                          <a:pt x="86" y="54"/>
                          <a:pt x="52" y="88"/>
                          <a:pt x="53" y="127"/>
                        </a:cubicBezTo>
                        <a:cubicBezTo>
                          <a:pt x="54" y="168"/>
                          <a:pt x="87" y="201"/>
                          <a:pt x="127" y="201"/>
                        </a:cubicBezTo>
                        <a:cubicBezTo>
                          <a:pt x="168" y="200"/>
                          <a:pt x="200" y="167"/>
                          <a:pt x="200" y="127"/>
                        </a:cubicBezTo>
                        <a:cubicBezTo>
                          <a:pt x="200" y="86"/>
                          <a:pt x="167" y="53"/>
                          <a:pt x="126" y="54"/>
                        </a:cubicBezTo>
                        <a:close/>
                      </a:path>
                    </a:pathLst>
                  </a:custGeom>
                  <a:solidFill>
                    <a:srgbClr val="E7B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36" name="Freeform 40"/>
                  <p:cNvSpPr>
                    <a:spLocks/>
                  </p:cNvSpPr>
                  <p:nvPr/>
                </p:nvSpPr>
                <p:spPr bwMode="auto">
                  <a:xfrm>
                    <a:off x="620713" y="2163763"/>
                    <a:ext cx="90488" cy="90488"/>
                  </a:xfrm>
                  <a:custGeom>
                    <a:avLst/>
                    <a:gdLst>
                      <a:gd name="T0" fmla="*/ 36 w 71"/>
                      <a:gd name="T1" fmla="*/ 70 h 70"/>
                      <a:gd name="T2" fmla="*/ 0 w 71"/>
                      <a:gd name="T3" fmla="*/ 35 h 70"/>
                      <a:gd name="T4" fmla="*/ 36 w 71"/>
                      <a:gd name="T5" fmla="*/ 0 h 70"/>
                      <a:gd name="T6" fmla="*/ 71 w 71"/>
                      <a:gd name="T7" fmla="*/ 35 h 70"/>
                      <a:gd name="T8" fmla="*/ 36 w 71"/>
                      <a:gd name="T9" fmla="*/ 70 h 70"/>
                    </a:gdLst>
                    <a:ahLst/>
                    <a:cxnLst>
                      <a:cxn ang="0">
                        <a:pos x="T0" y="T1"/>
                      </a:cxn>
                      <a:cxn ang="0">
                        <a:pos x="T2" y="T3"/>
                      </a:cxn>
                      <a:cxn ang="0">
                        <a:pos x="T4" y="T5"/>
                      </a:cxn>
                      <a:cxn ang="0">
                        <a:pos x="T6" y="T7"/>
                      </a:cxn>
                      <a:cxn ang="0">
                        <a:pos x="T8" y="T9"/>
                      </a:cxn>
                    </a:cxnLst>
                    <a:rect l="0" t="0" r="r" b="b"/>
                    <a:pathLst>
                      <a:path w="71" h="70">
                        <a:moveTo>
                          <a:pt x="36" y="70"/>
                        </a:moveTo>
                        <a:cubicBezTo>
                          <a:pt x="16" y="70"/>
                          <a:pt x="0" y="55"/>
                          <a:pt x="0" y="35"/>
                        </a:cubicBezTo>
                        <a:cubicBezTo>
                          <a:pt x="0" y="15"/>
                          <a:pt x="16" y="0"/>
                          <a:pt x="36" y="0"/>
                        </a:cubicBezTo>
                        <a:cubicBezTo>
                          <a:pt x="55" y="0"/>
                          <a:pt x="71" y="16"/>
                          <a:pt x="71" y="35"/>
                        </a:cubicBezTo>
                        <a:cubicBezTo>
                          <a:pt x="71" y="55"/>
                          <a:pt x="55" y="70"/>
                          <a:pt x="36" y="70"/>
                        </a:cubicBezTo>
                        <a:close/>
                      </a:path>
                    </a:pathLst>
                  </a:custGeom>
                  <a:solidFill>
                    <a:srgbClr val="E7B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grpSp>
              <p:nvGrpSpPr>
                <p:cNvPr id="29" name="Group 64"/>
                <p:cNvGrpSpPr/>
                <p:nvPr/>
              </p:nvGrpSpPr>
              <p:grpSpPr>
                <a:xfrm>
                  <a:off x="2300603" y="2954167"/>
                  <a:ext cx="535623" cy="606977"/>
                  <a:chOff x="-720726" y="2117725"/>
                  <a:chExt cx="917576" cy="1039813"/>
                </a:xfrm>
                <a:solidFill>
                  <a:srgbClr val="5BD4FF"/>
                </a:solidFill>
              </p:grpSpPr>
              <p:sp>
                <p:nvSpPr>
                  <p:cNvPr id="60" name="Freeform 44"/>
                  <p:cNvSpPr>
                    <a:spLocks/>
                  </p:cNvSpPr>
                  <p:nvPr/>
                </p:nvSpPr>
                <p:spPr bwMode="auto">
                  <a:xfrm>
                    <a:off x="-268288" y="2117725"/>
                    <a:ext cx="363538" cy="217488"/>
                  </a:xfrm>
                  <a:custGeom>
                    <a:avLst/>
                    <a:gdLst>
                      <a:gd name="T0" fmla="*/ 357 w 455"/>
                      <a:gd name="T1" fmla="*/ 0 h 272"/>
                      <a:gd name="T2" fmla="*/ 354 w 455"/>
                      <a:gd name="T3" fmla="*/ 57 h 272"/>
                      <a:gd name="T4" fmla="*/ 312 w 455"/>
                      <a:gd name="T5" fmla="*/ 126 h 272"/>
                      <a:gd name="T6" fmla="*/ 399 w 455"/>
                      <a:gd name="T7" fmla="*/ 101 h 272"/>
                      <a:gd name="T8" fmla="*/ 424 w 455"/>
                      <a:gd name="T9" fmla="*/ 13 h 272"/>
                      <a:gd name="T10" fmla="*/ 445 w 455"/>
                      <a:gd name="T11" fmla="*/ 12 h 272"/>
                      <a:gd name="T12" fmla="*/ 380 w 455"/>
                      <a:gd name="T13" fmla="*/ 139 h 272"/>
                      <a:gd name="T14" fmla="*/ 280 w 455"/>
                      <a:gd name="T15" fmla="*/ 152 h 272"/>
                      <a:gd name="T16" fmla="*/ 143 w 455"/>
                      <a:gd name="T17" fmla="*/ 154 h 272"/>
                      <a:gd name="T18" fmla="*/ 82 w 455"/>
                      <a:gd name="T19" fmla="*/ 171 h 272"/>
                      <a:gd name="T20" fmla="*/ 35 w 455"/>
                      <a:gd name="T21" fmla="*/ 249 h 272"/>
                      <a:gd name="T22" fmla="*/ 35 w 455"/>
                      <a:gd name="T23" fmla="*/ 267 h 272"/>
                      <a:gd name="T24" fmla="*/ 33 w 455"/>
                      <a:gd name="T25" fmla="*/ 270 h 272"/>
                      <a:gd name="T26" fmla="*/ 6 w 455"/>
                      <a:gd name="T27" fmla="*/ 272 h 272"/>
                      <a:gd name="T28" fmla="*/ 90 w 455"/>
                      <a:gd name="T29" fmla="*/ 131 h 272"/>
                      <a:gd name="T30" fmla="*/ 202 w 455"/>
                      <a:gd name="T31" fmla="*/ 122 h 272"/>
                      <a:gd name="T32" fmla="*/ 271 w 455"/>
                      <a:gd name="T33" fmla="*/ 116 h 272"/>
                      <a:gd name="T34" fmla="*/ 332 w 455"/>
                      <a:gd name="T35" fmla="*/ 47 h 272"/>
                      <a:gd name="T36" fmla="*/ 334 w 455"/>
                      <a:gd name="T37" fmla="*/ 10 h 272"/>
                      <a:gd name="T38" fmla="*/ 337 w 455"/>
                      <a:gd name="T39" fmla="*/ 0 h 272"/>
                      <a:gd name="T40" fmla="*/ 357 w 455"/>
                      <a:gd name="T41"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5" h="272">
                        <a:moveTo>
                          <a:pt x="357" y="0"/>
                        </a:moveTo>
                        <a:cubicBezTo>
                          <a:pt x="356" y="19"/>
                          <a:pt x="357" y="38"/>
                          <a:pt x="354" y="57"/>
                        </a:cubicBezTo>
                        <a:cubicBezTo>
                          <a:pt x="351" y="86"/>
                          <a:pt x="336" y="109"/>
                          <a:pt x="312" y="126"/>
                        </a:cubicBezTo>
                        <a:cubicBezTo>
                          <a:pt x="343" y="125"/>
                          <a:pt x="374" y="123"/>
                          <a:pt x="399" y="101"/>
                        </a:cubicBezTo>
                        <a:cubicBezTo>
                          <a:pt x="425" y="77"/>
                          <a:pt x="424" y="45"/>
                          <a:pt x="424" y="13"/>
                        </a:cubicBezTo>
                        <a:cubicBezTo>
                          <a:pt x="432" y="13"/>
                          <a:pt x="439" y="12"/>
                          <a:pt x="445" y="12"/>
                        </a:cubicBezTo>
                        <a:cubicBezTo>
                          <a:pt x="455" y="69"/>
                          <a:pt x="432" y="120"/>
                          <a:pt x="380" y="139"/>
                        </a:cubicBezTo>
                        <a:cubicBezTo>
                          <a:pt x="348" y="151"/>
                          <a:pt x="314" y="152"/>
                          <a:pt x="280" y="152"/>
                        </a:cubicBezTo>
                        <a:cubicBezTo>
                          <a:pt x="234" y="153"/>
                          <a:pt x="188" y="152"/>
                          <a:pt x="143" y="154"/>
                        </a:cubicBezTo>
                        <a:cubicBezTo>
                          <a:pt x="122" y="156"/>
                          <a:pt x="101" y="162"/>
                          <a:pt x="82" y="171"/>
                        </a:cubicBezTo>
                        <a:cubicBezTo>
                          <a:pt x="49" y="185"/>
                          <a:pt x="39" y="216"/>
                          <a:pt x="35" y="249"/>
                        </a:cubicBezTo>
                        <a:cubicBezTo>
                          <a:pt x="35" y="255"/>
                          <a:pt x="35" y="261"/>
                          <a:pt x="35" y="267"/>
                        </a:cubicBezTo>
                        <a:cubicBezTo>
                          <a:pt x="35" y="267"/>
                          <a:pt x="34" y="268"/>
                          <a:pt x="33" y="270"/>
                        </a:cubicBezTo>
                        <a:cubicBezTo>
                          <a:pt x="25" y="271"/>
                          <a:pt x="15" y="271"/>
                          <a:pt x="6" y="272"/>
                        </a:cubicBezTo>
                        <a:cubicBezTo>
                          <a:pt x="0" y="212"/>
                          <a:pt x="22" y="149"/>
                          <a:pt x="90" y="131"/>
                        </a:cubicBezTo>
                        <a:cubicBezTo>
                          <a:pt x="127" y="121"/>
                          <a:pt x="164" y="124"/>
                          <a:pt x="202" y="122"/>
                        </a:cubicBezTo>
                        <a:cubicBezTo>
                          <a:pt x="225" y="120"/>
                          <a:pt x="248" y="120"/>
                          <a:pt x="271" y="116"/>
                        </a:cubicBezTo>
                        <a:cubicBezTo>
                          <a:pt x="308" y="109"/>
                          <a:pt x="328" y="84"/>
                          <a:pt x="332" y="47"/>
                        </a:cubicBezTo>
                        <a:cubicBezTo>
                          <a:pt x="333" y="34"/>
                          <a:pt x="333" y="22"/>
                          <a:pt x="334" y="10"/>
                        </a:cubicBezTo>
                        <a:cubicBezTo>
                          <a:pt x="334" y="7"/>
                          <a:pt x="336" y="3"/>
                          <a:pt x="337" y="0"/>
                        </a:cubicBezTo>
                        <a:cubicBezTo>
                          <a:pt x="343" y="0"/>
                          <a:pt x="350" y="0"/>
                          <a:pt x="357" y="0"/>
                        </a:cubicBezTo>
                        <a:close/>
                      </a:path>
                    </a:pathLst>
                  </a:custGeom>
                  <a:solidFill>
                    <a:srgbClr val="E7B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61" name="Freeform 45"/>
                  <p:cNvSpPr>
                    <a:spLocks/>
                  </p:cNvSpPr>
                  <p:nvPr/>
                </p:nvSpPr>
                <p:spPr bwMode="auto">
                  <a:xfrm>
                    <a:off x="-720726" y="2341563"/>
                    <a:ext cx="917576" cy="814388"/>
                  </a:xfrm>
                  <a:custGeom>
                    <a:avLst/>
                    <a:gdLst>
                      <a:gd name="T0" fmla="*/ 436 w 1148"/>
                      <a:gd name="T1" fmla="*/ 174 h 1017"/>
                      <a:gd name="T2" fmla="*/ 436 w 1148"/>
                      <a:gd name="T3" fmla="*/ 0 h 1017"/>
                      <a:gd name="T4" fmla="*/ 711 w 1148"/>
                      <a:gd name="T5" fmla="*/ 0 h 1017"/>
                      <a:gd name="T6" fmla="*/ 711 w 1148"/>
                      <a:gd name="T7" fmla="*/ 174 h 1017"/>
                      <a:gd name="T8" fmla="*/ 729 w 1148"/>
                      <a:gd name="T9" fmla="*/ 174 h 1017"/>
                      <a:gd name="T10" fmla="*/ 1097 w 1148"/>
                      <a:gd name="T11" fmla="*/ 174 h 1017"/>
                      <a:gd name="T12" fmla="*/ 1141 w 1148"/>
                      <a:gd name="T13" fmla="*/ 201 h 1017"/>
                      <a:gd name="T14" fmla="*/ 1110 w 1148"/>
                      <a:gd name="T15" fmla="*/ 248 h 1017"/>
                      <a:gd name="T16" fmla="*/ 1094 w 1148"/>
                      <a:gd name="T17" fmla="*/ 249 h 1017"/>
                      <a:gd name="T18" fmla="*/ 728 w 1148"/>
                      <a:gd name="T19" fmla="*/ 249 h 1017"/>
                      <a:gd name="T20" fmla="*/ 712 w 1148"/>
                      <a:gd name="T21" fmla="*/ 249 h 1017"/>
                      <a:gd name="T22" fmla="*/ 712 w 1148"/>
                      <a:gd name="T23" fmla="*/ 423 h 1017"/>
                      <a:gd name="T24" fmla="*/ 619 w 1148"/>
                      <a:gd name="T25" fmla="*/ 423 h 1017"/>
                      <a:gd name="T26" fmla="*/ 619 w 1148"/>
                      <a:gd name="T27" fmla="*/ 471 h 1017"/>
                      <a:gd name="T28" fmla="*/ 582 w 1148"/>
                      <a:gd name="T29" fmla="*/ 525 h 1017"/>
                      <a:gd name="T30" fmla="*/ 510 w 1148"/>
                      <a:gd name="T31" fmla="*/ 542 h 1017"/>
                      <a:gd name="T32" fmla="*/ 486 w 1148"/>
                      <a:gd name="T33" fmla="*/ 551 h 1017"/>
                      <a:gd name="T34" fmla="*/ 487 w 1148"/>
                      <a:gd name="T35" fmla="*/ 557 h 1017"/>
                      <a:gd name="T36" fmla="*/ 533 w 1148"/>
                      <a:gd name="T37" fmla="*/ 562 h 1017"/>
                      <a:gd name="T38" fmla="*/ 660 w 1148"/>
                      <a:gd name="T39" fmla="*/ 558 h 1017"/>
                      <a:gd name="T40" fmla="*/ 712 w 1148"/>
                      <a:gd name="T41" fmla="*/ 568 h 1017"/>
                      <a:gd name="T42" fmla="*/ 738 w 1148"/>
                      <a:gd name="T43" fmla="*/ 602 h 1017"/>
                      <a:gd name="T44" fmla="*/ 715 w 1148"/>
                      <a:gd name="T45" fmla="*/ 642 h 1017"/>
                      <a:gd name="T46" fmla="*/ 632 w 1148"/>
                      <a:gd name="T47" fmla="*/ 659 h 1017"/>
                      <a:gd name="T48" fmla="*/ 562 w 1148"/>
                      <a:gd name="T49" fmla="*/ 669 h 1017"/>
                      <a:gd name="T50" fmla="*/ 543 w 1148"/>
                      <a:gd name="T51" fmla="*/ 690 h 1017"/>
                      <a:gd name="T52" fmla="*/ 573 w 1148"/>
                      <a:gd name="T53" fmla="*/ 689 h 1017"/>
                      <a:gd name="T54" fmla="*/ 675 w 1148"/>
                      <a:gd name="T55" fmla="*/ 695 h 1017"/>
                      <a:gd name="T56" fmla="*/ 792 w 1148"/>
                      <a:gd name="T57" fmla="*/ 845 h 1017"/>
                      <a:gd name="T58" fmla="*/ 745 w 1148"/>
                      <a:gd name="T59" fmla="*/ 967 h 1017"/>
                      <a:gd name="T60" fmla="*/ 651 w 1148"/>
                      <a:gd name="T61" fmla="*/ 1010 h 1017"/>
                      <a:gd name="T62" fmla="*/ 519 w 1148"/>
                      <a:gd name="T63" fmla="*/ 1010 h 1017"/>
                      <a:gd name="T64" fmla="*/ 519 w 1148"/>
                      <a:gd name="T65" fmla="*/ 789 h 1017"/>
                      <a:gd name="T66" fmla="*/ 576 w 1148"/>
                      <a:gd name="T67" fmla="*/ 789 h 1017"/>
                      <a:gd name="T68" fmla="*/ 576 w 1148"/>
                      <a:gd name="T69" fmla="*/ 964 h 1017"/>
                      <a:gd name="T70" fmla="*/ 709 w 1148"/>
                      <a:gd name="T71" fmla="*/ 923 h 1017"/>
                      <a:gd name="T72" fmla="*/ 705 w 1148"/>
                      <a:gd name="T73" fmla="*/ 767 h 1017"/>
                      <a:gd name="T74" fmla="*/ 633 w 1148"/>
                      <a:gd name="T75" fmla="*/ 735 h 1017"/>
                      <a:gd name="T76" fmla="*/ 519 w 1148"/>
                      <a:gd name="T77" fmla="*/ 735 h 1017"/>
                      <a:gd name="T78" fmla="*/ 519 w 1148"/>
                      <a:gd name="T79" fmla="*/ 679 h 1017"/>
                      <a:gd name="T80" fmla="*/ 548 w 1148"/>
                      <a:gd name="T81" fmla="*/ 649 h 1017"/>
                      <a:gd name="T82" fmla="*/ 614 w 1148"/>
                      <a:gd name="T83" fmla="*/ 636 h 1017"/>
                      <a:gd name="T84" fmla="*/ 687 w 1148"/>
                      <a:gd name="T85" fmla="*/ 626 h 1017"/>
                      <a:gd name="T86" fmla="*/ 714 w 1148"/>
                      <a:gd name="T87" fmla="*/ 604 h 1017"/>
                      <a:gd name="T88" fmla="*/ 687 w 1148"/>
                      <a:gd name="T89" fmla="*/ 585 h 1017"/>
                      <a:gd name="T90" fmla="*/ 586 w 1148"/>
                      <a:gd name="T91" fmla="*/ 584 h 1017"/>
                      <a:gd name="T92" fmla="*/ 492 w 1148"/>
                      <a:gd name="T93" fmla="*/ 582 h 1017"/>
                      <a:gd name="T94" fmla="*/ 462 w 1148"/>
                      <a:gd name="T95" fmla="*/ 555 h 1017"/>
                      <a:gd name="T96" fmla="*/ 490 w 1148"/>
                      <a:gd name="T97" fmla="*/ 523 h 1017"/>
                      <a:gd name="T98" fmla="*/ 541 w 1148"/>
                      <a:gd name="T99" fmla="*/ 512 h 1017"/>
                      <a:gd name="T100" fmla="*/ 527 w 1148"/>
                      <a:gd name="T101" fmla="*/ 424 h 1017"/>
                      <a:gd name="T102" fmla="*/ 436 w 1148"/>
                      <a:gd name="T103" fmla="*/ 424 h 1017"/>
                      <a:gd name="T104" fmla="*/ 436 w 1148"/>
                      <a:gd name="T105" fmla="*/ 249 h 1017"/>
                      <a:gd name="T106" fmla="*/ 420 w 1148"/>
                      <a:gd name="T107" fmla="*/ 249 h 1017"/>
                      <a:gd name="T108" fmla="*/ 46 w 1148"/>
                      <a:gd name="T109" fmla="*/ 249 h 1017"/>
                      <a:gd name="T110" fmla="*/ 6 w 1148"/>
                      <a:gd name="T111" fmla="*/ 222 h 1017"/>
                      <a:gd name="T112" fmla="*/ 34 w 1148"/>
                      <a:gd name="T113" fmla="*/ 175 h 1017"/>
                      <a:gd name="T114" fmla="*/ 55 w 1148"/>
                      <a:gd name="T115" fmla="*/ 174 h 1017"/>
                      <a:gd name="T116" fmla="*/ 419 w 1148"/>
                      <a:gd name="T117" fmla="*/ 174 h 1017"/>
                      <a:gd name="T118" fmla="*/ 436 w 1148"/>
                      <a:gd name="T119" fmla="*/ 174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8" h="1017">
                        <a:moveTo>
                          <a:pt x="436" y="174"/>
                        </a:moveTo>
                        <a:cubicBezTo>
                          <a:pt x="436" y="115"/>
                          <a:pt x="436" y="58"/>
                          <a:pt x="436" y="0"/>
                        </a:cubicBezTo>
                        <a:cubicBezTo>
                          <a:pt x="528" y="0"/>
                          <a:pt x="619" y="0"/>
                          <a:pt x="711" y="0"/>
                        </a:cubicBezTo>
                        <a:cubicBezTo>
                          <a:pt x="711" y="58"/>
                          <a:pt x="711" y="115"/>
                          <a:pt x="711" y="174"/>
                        </a:cubicBezTo>
                        <a:cubicBezTo>
                          <a:pt x="718" y="174"/>
                          <a:pt x="723" y="174"/>
                          <a:pt x="729" y="174"/>
                        </a:cubicBezTo>
                        <a:cubicBezTo>
                          <a:pt x="851" y="174"/>
                          <a:pt x="974" y="174"/>
                          <a:pt x="1097" y="174"/>
                        </a:cubicBezTo>
                        <a:cubicBezTo>
                          <a:pt x="1122" y="174"/>
                          <a:pt x="1135" y="182"/>
                          <a:pt x="1141" y="201"/>
                        </a:cubicBezTo>
                        <a:cubicBezTo>
                          <a:pt x="1148" y="223"/>
                          <a:pt x="1133" y="246"/>
                          <a:pt x="1110" y="248"/>
                        </a:cubicBezTo>
                        <a:cubicBezTo>
                          <a:pt x="1105" y="249"/>
                          <a:pt x="1099" y="249"/>
                          <a:pt x="1094" y="249"/>
                        </a:cubicBezTo>
                        <a:cubicBezTo>
                          <a:pt x="972" y="249"/>
                          <a:pt x="850" y="249"/>
                          <a:pt x="728" y="249"/>
                        </a:cubicBezTo>
                        <a:cubicBezTo>
                          <a:pt x="723" y="249"/>
                          <a:pt x="718" y="249"/>
                          <a:pt x="712" y="249"/>
                        </a:cubicBezTo>
                        <a:cubicBezTo>
                          <a:pt x="712" y="307"/>
                          <a:pt x="712" y="364"/>
                          <a:pt x="712" y="423"/>
                        </a:cubicBezTo>
                        <a:cubicBezTo>
                          <a:pt x="681" y="423"/>
                          <a:pt x="651" y="423"/>
                          <a:pt x="619" y="423"/>
                        </a:cubicBezTo>
                        <a:cubicBezTo>
                          <a:pt x="619" y="440"/>
                          <a:pt x="619" y="455"/>
                          <a:pt x="619" y="471"/>
                        </a:cubicBezTo>
                        <a:cubicBezTo>
                          <a:pt x="619" y="503"/>
                          <a:pt x="610" y="512"/>
                          <a:pt x="582" y="525"/>
                        </a:cubicBezTo>
                        <a:cubicBezTo>
                          <a:pt x="559" y="536"/>
                          <a:pt x="534" y="537"/>
                          <a:pt x="510" y="542"/>
                        </a:cubicBezTo>
                        <a:cubicBezTo>
                          <a:pt x="502" y="544"/>
                          <a:pt x="494" y="548"/>
                          <a:pt x="486" y="551"/>
                        </a:cubicBezTo>
                        <a:cubicBezTo>
                          <a:pt x="487" y="553"/>
                          <a:pt x="487" y="555"/>
                          <a:pt x="487" y="557"/>
                        </a:cubicBezTo>
                        <a:cubicBezTo>
                          <a:pt x="502" y="559"/>
                          <a:pt x="518" y="562"/>
                          <a:pt x="533" y="562"/>
                        </a:cubicBezTo>
                        <a:cubicBezTo>
                          <a:pt x="575" y="561"/>
                          <a:pt x="618" y="558"/>
                          <a:pt x="660" y="558"/>
                        </a:cubicBezTo>
                        <a:cubicBezTo>
                          <a:pt x="678" y="558"/>
                          <a:pt x="695" y="563"/>
                          <a:pt x="712" y="568"/>
                        </a:cubicBezTo>
                        <a:cubicBezTo>
                          <a:pt x="728" y="573"/>
                          <a:pt x="737" y="584"/>
                          <a:pt x="738" y="602"/>
                        </a:cubicBezTo>
                        <a:cubicBezTo>
                          <a:pt x="740" y="620"/>
                          <a:pt x="731" y="633"/>
                          <a:pt x="715" y="642"/>
                        </a:cubicBezTo>
                        <a:cubicBezTo>
                          <a:pt x="689" y="656"/>
                          <a:pt x="660" y="655"/>
                          <a:pt x="632" y="659"/>
                        </a:cubicBezTo>
                        <a:cubicBezTo>
                          <a:pt x="608" y="662"/>
                          <a:pt x="585" y="665"/>
                          <a:pt x="562" y="669"/>
                        </a:cubicBezTo>
                        <a:cubicBezTo>
                          <a:pt x="552" y="671"/>
                          <a:pt x="542" y="676"/>
                          <a:pt x="543" y="690"/>
                        </a:cubicBezTo>
                        <a:cubicBezTo>
                          <a:pt x="553" y="690"/>
                          <a:pt x="563" y="688"/>
                          <a:pt x="573" y="689"/>
                        </a:cubicBezTo>
                        <a:cubicBezTo>
                          <a:pt x="607" y="690"/>
                          <a:pt x="642" y="688"/>
                          <a:pt x="675" y="695"/>
                        </a:cubicBezTo>
                        <a:cubicBezTo>
                          <a:pt x="753" y="710"/>
                          <a:pt x="794" y="766"/>
                          <a:pt x="792" y="845"/>
                        </a:cubicBezTo>
                        <a:cubicBezTo>
                          <a:pt x="791" y="891"/>
                          <a:pt x="779" y="933"/>
                          <a:pt x="745" y="967"/>
                        </a:cubicBezTo>
                        <a:cubicBezTo>
                          <a:pt x="719" y="992"/>
                          <a:pt x="686" y="1004"/>
                          <a:pt x="651" y="1010"/>
                        </a:cubicBezTo>
                        <a:cubicBezTo>
                          <a:pt x="608" y="1017"/>
                          <a:pt x="563" y="1014"/>
                          <a:pt x="519" y="1010"/>
                        </a:cubicBezTo>
                        <a:cubicBezTo>
                          <a:pt x="519" y="936"/>
                          <a:pt x="519" y="863"/>
                          <a:pt x="519" y="789"/>
                        </a:cubicBezTo>
                        <a:cubicBezTo>
                          <a:pt x="538" y="789"/>
                          <a:pt x="556" y="789"/>
                          <a:pt x="576" y="789"/>
                        </a:cubicBezTo>
                        <a:cubicBezTo>
                          <a:pt x="576" y="847"/>
                          <a:pt x="576" y="906"/>
                          <a:pt x="576" y="964"/>
                        </a:cubicBezTo>
                        <a:cubicBezTo>
                          <a:pt x="623" y="973"/>
                          <a:pt x="684" y="961"/>
                          <a:pt x="709" y="923"/>
                        </a:cubicBezTo>
                        <a:cubicBezTo>
                          <a:pt x="735" y="886"/>
                          <a:pt x="738" y="802"/>
                          <a:pt x="705" y="767"/>
                        </a:cubicBezTo>
                        <a:cubicBezTo>
                          <a:pt x="685" y="747"/>
                          <a:pt x="661" y="736"/>
                          <a:pt x="633" y="735"/>
                        </a:cubicBezTo>
                        <a:cubicBezTo>
                          <a:pt x="596" y="734"/>
                          <a:pt x="558" y="735"/>
                          <a:pt x="519" y="735"/>
                        </a:cubicBezTo>
                        <a:cubicBezTo>
                          <a:pt x="519" y="714"/>
                          <a:pt x="517" y="697"/>
                          <a:pt x="519" y="679"/>
                        </a:cubicBezTo>
                        <a:cubicBezTo>
                          <a:pt x="521" y="664"/>
                          <a:pt x="533" y="653"/>
                          <a:pt x="548" y="649"/>
                        </a:cubicBezTo>
                        <a:cubicBezTo>
                          <a:pt x="570" y="643"/>
                          <a:pt x="592" y="640"/>
                          <a:pt x="614" y="636"/>
                        </a:cubicBezTo>
                        <a:cubicBezTo>
                          <a:pt x="638" y="632"/>
                          <a:pt x="663" y="631"/>
                          <a:pt x="687" y="626"/>
                        </a:cubicBezTo>
                        <a:cubicBezTo>
                          <a:pt x="706" y="623"/>
                          <a:pt x="714" y="615"/>
                          <a:pt x="714" y="604"/>
                        </a:cubicBezTo>
                        <a:cubicBezTo>
                          <a:pt x="715" y="594"/>
                          <a:pt x="706" y="586"/>
                          <a:pt x="687" y="585"/>
                        </a:cubicBezTo>
                        <a:cubicBezTo>
                          <a:pt x="653" y="583"/>
                          <a:pt x="620" y="584"/>
                          <a:pt x="586" y="584"/>
                        </a:cubicBezTo>
                        <a:cubicBezTo>
                          <a:pt x="555" y="584"/>
                          <a:pt x="523" y="585"/>
                          <a:pt x="492" y="582"/>
                        </a:cubicBezTo>
                        <a:cubicBezTo>
                          <a:pt x="473" y="581"/>
                          <a:pt x="463" y="569"/>
                          <a:pt x="462" y="555"/>
                        </a:cubicBezTo>
                        <a:cubicBezTo>
                          <a:pt x="462" y="541"/>
                          <a:pt x="473" y="527"/>
                          <a:pt x="490" y="523"/>
                        </a:cubicBezTo>
                        <a:cubicBezTo>
                          <a:pt x="506" y="518"/>
                          <a:pt x="523" y="516"/>
                          <a:pt x="541" y="512"/>
                        </a:cubicBezTo>
                        <a:cubicBezTo>
                          <a:pt x="519" y="486"/>
                          <a:pt x="532" y="454"/>
                          <a:pt x="527" y="424"/>
                        </a:cubicBezTo>
                        <a:cubicBezTo>
                          <a:pt x="498" y="424"/>
                          <a:pt x="468" y="424"/>
                          <a:pt x="436" y="424"/>
                        </a:cubicBezTo>
                        <a:cubicBezTo>
                          <a:pt x="436" y="365"/>
                          <a:pt x="436" y="308"/>
                          <a:pt x="436" y="249"/>
                        </a:cubicBezTo>
                        <a:cubicBezTo>
                          <a:pt x="430" y="249"/>
                          <a:pt x="425" y="249"/>
                          <a:pt x="420" y="249"/>
                        </a:cubicBezTo>
                        <a:cubicBezTo>
                          <a:pt x="296" y="249"/>
                          <a:pt x="171" y="249"/>
                          <a:pt x="46" y="249"/>
                        </a:cubicBezTo>
                        <a:cubicBezTo>
                          <a:pt x="25" y="249"/>
                          <a:pt x="12" y="240"/>
                          <a:pt x="6" y="222"/>
                        </a:cubicBezTo>
                        <a:cubicBezTo>
                          <a:pt x="0" y="201"/>
                          <a:pt x="13" y="179"/>
                          <a:pt x="34" y="175"/>
                        </a:cubicBezTo>
                        <a:cubicBezTo>
                          <a:pt x="41" y="174"/>
                          <a:pt x="48" y="174"/>
                          <a:pt x="55" y="174"/>
                        </a:cubicBezTo>
                        <a:cubicBezTo>
                          <a:pt x="176" y="174"/>
                          <a:pt x="298" y="174"/>
                          <a:pt x="419" y="174"/>
                        </a:cubicBezTo>
                        <a:cubicBezTo>
                          <a:pt x="424" y="174"/>
                          <a:pt x="429" y="174"/>
                          <a:pt x="436" y="174"/>
                        </a:cubicBezTo>
                        <a:close/>
                      </a:path>
                    </a:pathLst>
                  </a:custGeom>
                  <a:solidFill>
                    <a:srgbClr val="E7B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62" name="Freeform 46"/>
                  <p:cNvSpPr>
                    <a:spLocks/>
                  </p:cNvSpPr>
                  <p:nvPr/>
                </p:nvSpPr>
                <p:spPr bwMode="auto">
                  <a:xfrm>
                    <a:off x="-474663" y="2890838"/>
                    <a:ext cx="176213" cy="266700"/>
                  </a:xfrm>
                  <a:custGeom>
                    <a:avLst/>
                    <a:gdLst>
                      <a:gd name="T0" fmla="*/ 23 w 219"/>
                      <a:gd name="T1" fmla="*/ 75 h 333"/>
                      <a:gd name="T2" fmla="*/ 12 w 219"/>
                      <a:gd name="T3" fmla="*/ 39 h 333"/>
                      <a:gd name="T4" fmla="*/ 15 w 219"/>
                      <a:gd name="T5" fmla="*/ 30 h 333"/>
                      <a:gd name="T6" fmla="*/ 159 w 219"/>
                      <a:gd name="T7" fmla="*/ 23 h 333"/>
                      <a:gd name="T8" fmla="*/ 159 w 219"/>
                      <a:gd name="T9" fmla="*/ 147 h 333"/>
                      <a:gd name="T10" fmla="*/ 143 w 219"/>
                      <a:gd name="T11" fmla="*/ 155 h 333"/>
                      <a:gd name="T12" fmla="*/ 187 w 219"/>
                      <a:gd name="T13" fmla="*/ 185 h 333"/>
                      <a:gd name="T14" fmla="*/ 170 w 219"/>
                      <a:gd name="T15" fmla="*/ 305 h 333"/>
                      <a:gd name="T16" fmla="*/ 48 w 219"/>
                      <a:gd name="T17" fmla="*/ 325 h 333"/>
                      <a:gd name="T18" fmla="*/ 6 w 219"/>
                      <a:gd name="T19" fmla="*/ 311 h 333"/>
                      <a:gd name="T20" fmla="*/ 0 w 219"/>
                      <a:gd name="T21" fmla="*/ 303 h 333"/>
                      <a:gd name="T22" fmla="*/ 12 w 219"/>
                      <a:gd name="T23" fmla="*/ 263 h 333"/>
                      <a:gd name="T24" fmla="*/ 96 w 219"/>
                      <a:gd name="T25" fmla="*/ 281 h 333"/>
                      <a:gd name="T26" fmla="*/ 139 w 219"/>
                      <a:gd name="T27" fmla="*/ 210 h 333"/>
                      <a:gd name="T28" fmla="*/ 89 w 219"/>
                      <a:gd name="T29" fmla="*/ 182 h 333"/>
                      <a:gd name="T30" fmla="*/ 49 w 219"/>
                      <a:gd name="T31" fmla="*/ 182 h 333"/>
                      <a:gd name="T32" fmla="*/ 49 w 219"/>
                      <a:gd name="T33" fmla="*/ 136 h 333"/>
                      <a:gd name="T34" fmla="*/ 81 w 219"/>
                      <a:gd name="T35" fmla="*/ 136 h 333"/>
                      <a:gd name="T36" fmla="*/ 118 w 219"/>
                      <a:gd name="T37" fmla="*/ 124 h 333"/>
                      <a:gd name="T38" fmla="*/ 134 w 219"/>
                      <a:gd name="T39" fmla="*/ 88 h 333"/>
                      <a:gd name="T40" fmla="*/ 110 w 219"/>
                      <a:gd name="T41" fmla="*/ 60 h 333"/>
                      <a:gd name="T42" fmla="*/ 34 w 219"/>
                      <a:gd name="T43" fmla="*/ 69 h 333"/>
                      <a:gd name="T44" fmla="*/ 23 w 219"/>
                      <a:gd name="T45" fmla="*/ 7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333">
                        <a:moveTo>
                          <a:pt x="23" y="75"/>
                        </a:moveTo>
                        <a:cubicBezTo>
                          <a:pt x="19" y="62"/>
                          <a:pt x="15" y="51"/>
                          <a:pt x="12" y="39"/>
                        </a:cubicBezTo>
                        <a:cubicBezTo>
                          <a:pt x="11" y="36"/>
                          <a:pt x="13" y="31"/>
                          <a:pt x="15" y="30"/>
                        </a:cubicBezTo>
                        <a:cubicBezTo>
                          <a:pt x="50" y="8"/>
                          <a:pt x="119" y="0"/>
                          <a:pt x="159" y="23"/>
                        </a:cubicBezTo>
                        <a:cubicBezTo>
                          <a:pt x="208" y="52"/>
                          <a:pt x="208" y="118"/>
                          <a:pt x="159" y="147"/>
                        </a:cubicBezTo>
                        <a:cubicBezTo>
                          <a:pt x="153" y="151"/>
                          <a:pt x="147" y="153"/>
                          <a:pt x="143" y="155"/>
                        </a:cubicBezTo>
                        <a:cubicBezTo>
                          <a:pt x="158" y="165"/>
                          <a:pt x="175" y="172"/>
                          <a:pt x="187" y="185"/>
                        </a:cubicBezTo>
                        <a:cubicBezTo>
                          <a:pt x="219" y="219"/>
                          <a:pt x="210" y="277"/>
                          <a:pt x="170" y="305"/>
                        </a:cubicBezTo>
                        <a:cubicBezTo>
                          <a:pt x="133" y="330"/>
                          <a:pt x="91" y="333"/>
                          <a:pt x="48" y="325"/>
                        </a:cubicBezTo>
                        <a:cubicBezTo>
                          <a:pt x="34" y="322"/>
                          <a:pt x="20" y="316"/>
                          <a:pt x="6" y="311"/>
                        </a:cubicBezTo>
                        <a:cubicBezTo>
                          <a:pt x="4" y="310"/>
                          <a:pt x="0" y="305"/>
                          <a:pt x="0" y="303"/>
                        </a:cubicBezTo>
                        <a:cubicBezTo>
                          <a:pt x="4" y="290"/>
                          <a:pt x="8" y="277"/>
                          <a:pt x="12" y="263"/>
                        </a:cubicBezTo>
                        <a:cubicBezTo>
                          <a:pt x="40" y="277"/>
                          <a:pt x="67" y="284"/>
                          <a:pt x="96" y="281"/>
                        </a:cubicBezTo>
                        <a:cubicBezTo>
                          <a:pt x="135" y="277"/>
                          <a:pt x="156" y="242"/>
                          <a:pt x="139" y="210"/>
                        </a:cubicBezTo>
                        <a:cubicBezTo>
                          <a:pt x="129" y="191"/>
                          <a:pt x="109" y="184"/>
                          <a:pt x="89" y="182"/>
                        </a:cubicBezTo>
                        <a:cubicBezTo>
                          <a:pt x="76" y="181"/>
                          <a:pt x="63" y="182"/>
                          <a:pt x="49" y="182"/>
                        </a:cubicBezTo>
                        <a:cubicBezTo>
                          <a:pt x="49" y="166"/>
                          <a:pt x="49" y="152"/>
                          <a:pt x="49" y="136"/>
                        </a:cubicBezTo>
                        <a:cubicBezTo>
                          <a:pt x="60" y="136"/>
                          <a:pt x="71" y="138"/>
                          <a:pt x="81" y="136"/>
                        </a:cubicBezTo>
                        <a:cubicBezTo>
                          <a:pt x="94" y="134"/>
                          <a:pt x="107" y="130"/>
                          <a:pt x="118" y="124"/>
                        </a:cubicBezTo>
                        <a:cubicBezTo>
                          <a:pt x="132" y="117"/>
                          <a:pt x="137" y="103"/>
                          <a:pt x="134" y="88"/>
                        </a:cubicBezTo>
                        <a:cubicBezTo>
                          <a:pt x="132" y="73"/>
                          <a:pt x="123" y="64"/>
                          <a:pt x="110" y="60"/>
                        </a:cubicBezTo>
                        <a:cubicBezTo>
                          <a:pt x="83" y="51"/>
                          <a:pt x="58" y="58"/>
                          <a:pt x="34" y="69"/>
                        </a:cubicBezTo>
                        <a:cubicBezTo>
                          <a:pt x="31" y="71"/>
                          <a:pt x="27" y="73"/>
                          <a:pt x="23" y="75"/>
                        </a:cubicBezTo>
                        <a:close/>
                      </a:path>
                    </a:pathLst>
                  </a:custGeom>
                  <a:solidFill>
                    <a:srgbClr val="E7B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63" name="Freeform 47"/>
                  <p:cNvSpPr>
                    <a:spLocks/>
                  </p:cNvSpPr>
                  <p:nvPr/>
                </p:nvSpPr>
                <p:spPr bwMode="auto">
                  <a:xfrm>
                    <a:off x="-427038" y="2359025"/>
                    <a:ext cx="39688" cy="63500"/>
                  </a:xfrm>
                  <a:custGeom>
                    <a:avLst/>
                    <a:gdLst>
                      <a:gd name="T0" fmla="*/ 49 w 49"/>
                      <a:gd name="T1" fmla="*/ 80 h 81"/>
                      <a:gd name="T2" fmla="*/ 8 w 49"/>
                      <a:gd name="T3" fmla="*/ 61 h 81"/>
                      <a:gd name="T4" fmla="*/ 8 w 49"/>
                      <a:gd name="T5" fmla="*/ 19 h 81"/>
                      <a:gd name="T6" fmla="*/ 49 w 49"/>
                      <a:gd name="T7" fmla="*/ 0 h 81"/>
                      <a:gd name="T8" fmla="*/ 49 w 49"/>
                      <a:gd name="T9" fmla="*/ 80 h 81"/>
                    </a:gdLst>
                    <a:ahLst/>
                    <a:cxnLst>
                      <a:cxn ang="0">
                        <a:pos x="T0" y="T1"/>
                      </a:cxn>
                      <a:cxn ang="0">
                        <a:pos x="T2" y="T3"/>
                      </a:cxn>
                      <a:cxn ang="0">
                        <a:pos x="T4" y="T5"/>
                      </a:cxn>
                      <a:cxn ang="0">
                        <a:pos x="T6" y="T7"/>
                      </a:cxn>
                      <a:cxn ang="0">
                        <a:pos x="T8" y="T9"/>
                      </a:cxn>
                    </a:cxnLst>
                    <a:rect l="0" t="0" r="r" b="b"/>
                    <a:pathLst>
                      <a:path w="49" h="81">
                        <a:moveTo>
                          <a:pt x="49" y="80"/>
                        </a:moveTo>
                        <a:cubicBezTo>
                          <a:pt x="31" y="81"/>
                          <a:pt x="17" y="76"/>
                          <a:pt x="8" y="61"/>
                        </a:cubicBezTo>
                        <a:cubicBezTo>
                          <a:pt x="0" y="48"/>
                          <a:pt x="0" y="33"/>
                          <a:pt x="8" y="19"/>
                        </a:cubicBezTo>
                        <a:cubicBezTo>
                          <a:pt x="17" y="5"/>
                          <a:pt x="31" y="0"/>
                          <a:pt x="49" y="0"/>
                        </a:cubicBezTo>
                        <a:cubicBezTo>
                          <a:pt x="49" y="27"/>
                          <a:pt x="49" y="53"/>
                          <a:pt x="49" y="80"/>
                        </a:cubicBezTo>
                        <a:close/>
                      </a:path>
                    </a:pathLst>
                  </a:custGeom>
                  <a:solidFill>
                    <a:srgbClr val="E7B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sp>
                <p:nvSpPr>
                  <p:cNvPr id="64" name="Freeform 48"/>
                  <p:cNvSpPr>
                    <a:spLocks/>
                  </p:cNvSpPr>
                  <p:nvPr/>
                </p:nvSpPr>
                <p:spPr bwMode="auto">
                  <a:xfrm>
                    <a:off x="-141288" y="2357438"/>
                    <a:ext cx="39688" cy="65088"/>
                  </a:xfrm>
                  <a:custGeom>
                    <a:avLst/>
                    <a:gdLst>
                      <a:gd name="T0" fmla="*/ 0 w 50"/>
                      <a:gd name="T1" fmla="*/ 81 h 82"/>
                      <a:gd name="T2" fmla="*/ 0 w 50"/>
                      <a:gd name="T3" fmla="*/ 2 h 82"/>
                      <a:gd name="T4" fmla="*/ 39 w 50"/>
                      <a:gd name="T5" fmla="*/ 18 h 82"/>
                      <a:gd name="T6" fmla="*/ 42 w 50"/>
                      <a:gd name="T7" fmla="*/ 60 h 82"/>
                      <a:gd name="T8" fmla="*/ 0 w 50"/>
                      <a:gd name="T9" fmla="*/ 81 h 82"/>
                    </a:gdLst>
                    <a:ahLst/>
                    <a:cxnLst>
                      <a:cxn ang="0">
                        <a:pos x="T0" y="T1"/>
                      </a:cxn>
                      <a:cxn ang="0">
                        <a:pos x="T2" y="T3"/>
                      </a:cxn>
                      <a:cxn ang="0">
                        <a:pos x="T4" y="T5"/>
                      </a:cxn>
                      <a:cxn ang="0">
                        <a:pos x="T6" y="T7"/>
                      </a:cxn>
                      <a:cxn ang="0">
                        <a:pos x="T8" y="T9"/>
                      </a:cxn>
                    </a:cxnLst>
                    <a:rect l="0" t="0" r="r" b="b"/>
                    <a:pathLst>
                      <a:path w="50" h="82">
                        <a:moveTo>
                          <a:pt x="0" y="81"/>
                        </a:moveTo>
                        <a:cubicBezTo>
                          <a:pt x="0" y="54"/>
                          <a:pt x="0" y="28"/>
                          <a:pt x="0" y="2"/>
                        </a:cubicBezTo>
                        <a:cubicBezTo>
                          <a:pt x="16" y="0"/>
                          <a:pt x="30" y="5"/>
                          <a:pt x="39" y="18"/>
                        </a:cubicBezTo>
                        <a:cubicBezTo>
                          <a:pt x="49" y="31"/>
                          <a:pt x="50" y="46"/>
                          <a:pt x="42" y="60"/>
                        </a:cubicBezTo>
                        <a:cubicBezTo>
                          <a:pt x="33" y="76"/>
                          <a:pt x="19" y="82"/>
                          <a:pt x="0" y="81"/>
                        </a:cubicBezTo>
                        <a:close/>
                      </a:path>
                    </a:pathLst>
                  </a:custGeom>
                  <a:solidFill>
                    <a:srgbClr val="E7B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grpSp>
          </p:grpSp>
          <p:grpSp>
            <p:nvGrpSpPr>
              <p:cNvPr id="30" name="Group 104"/>
              <p:cNvGrpSpPr/>
              <p:nvPr/>
            </p:nvGrpSpPr>
            <p:grpSpPr>
              <a:xfrm>
                <a:off x="2026349" y="1753363"/>
                <a:ext cx="1913706" cy="2635510"/>
                <a:chOff x="3681413" y="1680211"/>
                <a:chExt cx="1913706" cy="2635510"/>
              </a:xfrm>
            </p:grpSpPr>
            <p:sp>
              <p:nvSpPr>
                <p:cNvPr id="17" name="Oval 9"/>
                <p:cNvSpPr>
                  <a:spLocks noChangeArrowheads="1"/>
                </p:cNvSpPr>
                <p:nvPr/>
              </p:nvSpPr>
              <p:spPr bwMode="auto">
                <a:xfrm>
                  <a:off x="3681413" y="1680211"/>
                  <a:ext cx="1819275" cy="1820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prstClr val="black"/>
                    </a:solidFill>
                  </a:endParaRPr>
                </a:p>
              </p:txBody>
            </p:sp>
            <p:pic>
              <p:nvPicPr>
                <p:cNvPr id="28" name="Picture 5" descr="\\192.168.1.2\Work_backup\Work backup-20170516\Sify-2016-17\PPT\Manuf vert PPTs-20170605\analytics4.png"/>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rot="20668629">
                  <a:off x="3823800" y="1691383"/>
                  <a:ext cx="1771319" cy="262433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6" name="TextBox 155"/>
            <p:cNvSpPr txBox="1"/>
            <p:nvPr/>
          </p:nvSpPr>
          <p:spPr>
            <a:xfrm>
              <a:off x="119680" y="4880951"/>
              <a:ext cx="1510383" cy="305370"/>
            </a:xfrm>
            <a:prstGeom prst="rect">
              <a:avLst/>
            </a:prstGeom>
            <a:noFill/>
          </p:spPr>
          <p:txBody>
            <a:bodyPr wrap="none" rtlCol="0">
              <a:spAutoFit/>
            </a:bodyPr>
            <a:lstStyle/>
            <a:p>
              <a:r>
                <a:rPr lang="en-US" sz="1100" b="1" i="1" dirty="0">
                  <a:solidFill>
                    <a:prstClr val="white"/>
                  </a:solidFill>
                </a:rPr>
                <a:t>Source:</a:t>
              </a:r>
              <a:r>
                <a:rPr lang="en-US" sz="1100" i="1" dirty="0">
                  <a:solidFill>
                    <a:prstClr val="white"/>
                  </a:solidFill>
                </a:rPr>
                <a:t> McKinsey</a:t>
              </a:r>
              <a:endParaRPr lang="en-IN" sz="1100" i="1" dirty="0">
                <a:solidFill>
                  <a:prstClr val="white"/>
                </a:solidFill>
              </a:endParaRPr>
            </a:p>
          </p:txBody>
        </p:sp>
      </p:grpSp>
    </p:spTree>
    <p:extLst>
      <p:ext uri="{BB962C8B-B14F-4D97-AF65-F5344CB8AC3E}">
        <p14:creationId xmlns:p14="http://schemas.microsoft.com/office/powerpoint/2010/main" val="40842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MULTIPLE LEVERS OF VALUE CREATION </a:t>
            </a:r>
          </a:p>
        </p:txBody>
      </p:sp>
      <p:sp>
        <p:nvSpPr>
          <p:cNvPr id="65" name="TextBox 64"/>
          <p:cNvSpPr txBox="1"/>
          <p:nvPr/>
        </p:nvSpPr>
        <p:spPr>
          <a:xfrm>
            <a:off x="119680" y="4880953"/>
            <a:ext cx="1293898" cy="261588"/>
          </a:xfrm>
          <a:prstGeom prst="rect">
            <a:avLst/>
          </a:prstGeom>
          <a:noFill/>
        </p:spPr>
        <p:txBody>
          <a:bodyPr wrap="none" lIns="91417" tIns="45709" rIns="91417" bIns="45709" rtlCol="0">
            <a:spAutoFit/>
          </a:bodyPr>
          <a:lstStyle/>
          <a:p>
            <a:r>
              <a:rPr lang="en-US" sz="1100" b="1" i="1" dirty="0">
                <a:solidFill>
                  <a:prstClr val="black"/>
                </a:solidFill>
              </a:rPr>
              <a:t>Source:</a:t>
            </a:r>
            <a:r>
              <a:rPr lang="en-US" sz="1100" i="1" dirty="0">
                <a:solidFill>
                  <a:prstClr val="black"/>
                </a:solidFill>
              </a:rPr>
              <a:t> McKinsey</a:t>
            </a:r>
            <a:endParaRPr lang="en-IN" sz="1100" i="1" dirty="0">
              <a:solidFill>
                <a:prstClr val="black"/>
              </a:solidFill>
            </a:endParaRPr>
          </a:p>
        </p:txBody>
      </p:sp>
      <p:grpSp>
        <p:nvGrpSpPr>
          <p:cNvPr id="3" name="Group 86"/>
          <p:cNvGrpSpPr/>
          <p:nvPr/>
        </p:nvGrpSpPr>
        <p:grpSpPr>
          <a:xfrm>
            <a:off x="2613805" y="742425"/>
            <a:ext cx="3916391" cy="4033745"/>
            <a:chOff x="2505414" y="519149"/>
            <a:chExt cx="4133171" cy="4257021"/>
          </a:xfrm>
        </p:grpSpPr>
        <p:pic>
          <p:nvPicPr>
            <p:cNvPr id="88" name="Picture 87"/>
            <p:cNvPicPr>
              <a:picLocks noChangeAspect="1"/>
            </p:cNvPicPr>
            <p:nvPr/>
          </p:nvPicPr>
          <p:blipFill>
            <a:blip r:embed="rId3" cstate="print"/>
            <a:stretch>
              <a:fillRect/>
            </a:stretch>
          </p:blipFill>
          <p:spPr>
            <a:xfrm>
              <a:off x="2505414" y="519149"/>
              <a:ext cx="4133171" cy="4251504"/>
            </a:xfrm>
            <a:prstGeom prst="rect">
              <a:avLst/>
            </a:prstGeom>
          </p:spPr>
        </p:pic>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8100" y="685954"/>
              <a:ext cx="4090216" cy="4090216"/>
            </a:xfrm>
            <a:prstGeom prst="rect">
              <a:avLst/>
            </a:prstGeom>
          </p:spPr>
        </p:pic>
        <p:pic>
          <p:nvPicPr>
            <p:cNvPr id="90" name="Picture 89"/>
            <p:cNvPicPr>
              <a:picLocks noChangeAspect="1"/>
            </p:cNvPicPr>
            <p:nvPr/>
          </p:nvPicPr>
          <p:blipFill>
            <a:blip r:embed="rId5" cstate="print"/>
            <a:stretch>
              <a:fillRect/>
            </a:stretch>
          </p:blipFill>
          <p:spPr>
            <a:xfrm>
              <a:off x="3556265" y="1537344"/>
              <a:ext cx="2013182" cy="2105389"/>
            </a:xfrm>
            <a:prstGeom prst="rect">
              <a:avLst/>
            </a:prstGeom>
          </p:spPr>
        </p:pic>
      </p:grpSp>
      <p:pic>
        <p:nvPicPr>
          <p:cNvPr id="91" name="Picture 90"/>
          <p:cNvPicPr>
            <a:picLocks noChangeAspect="1"/>
          </p:cNvPicPr>
          <p:nvPr/>
        </p:nvPicPr>
        <p:blipFill rotWithShape="1">
          <a:blip r:embed="rId6" cstate="print">
            <a:extLst>
              <a:ext uri="{28A0092B-C50C-407E-A947-70E740481C1C}">
                <a14:useLocalDpi xmlns:a14="http://schemas.microsoft.com/office/drawing/2010/main" val="0"/>
              </a:ext>
            </a:extLst>
          </a:blip>
          <a:srcRect l="35655" t="32857" r="33149" b="22508"/>
          <a:stretch/>
        </p:blipFill>
        <p:spPr>
          <a:xfrm>
            <a:off x="3140728" y="1456633"/>
            <a:ext cx="2862545" cy="2895447"/>
          </a:xfrm>
          <a:prstGeom prst="rect">
            <a:avLst/>
          </a:prstGeom>
        </p:spPr>
      </p:pic>
      <p:grpSp>
        <p:nvGrpSpPr>
          <p:cNvPr id="4" name="Group 2"/>
          <p:cNvGrpSpPr/>
          <p:nvPr/>
        </p:nvGrpSpPr>
        <p:grpSpPr>
          <a:xfrm>
            <a:off x="6041212" y="1036638"/>
            <a:ext cx="2667790" cy="3537812"/>
            <a:chOff x="5861803" y="781050"/>
            <a:chExt cx="2667790" cy="3706609"/>
          </a:xfrm>
        </p:grpSpPr>
        <p:grpSp>
          <p:nvGrpSpPr>
            <p:cNvPr id="5" name="Group 91"/>
            <p:cNvGrpSpPr/>
            <p:nvPr/>
          </p:nvGrpSpPr>
          <p:grpSpPr>
            <a:xfrm>
              <a:off x="6592568" y="2653081"/>
              <a:ext cx="1847543" cy="918532"/>
              <a:chOff x="6586888" y="2738733"/>
              <a:chExt cx="1847543" cy="918532"/>
            </a:xfrm>
          </p:grpSpPr>
          <p:grpSp>
            <p:nvGrpSpPr>
              <p:cNvPr id="6" name="Group 92"/>
              <p:cNvGrpSpPr>
                <a:grpSpLocks/>
              </p:cNvGrpSpPr>
              <p:nvPr/>
            </p:nvGrpSpPr>
            <p:grpSpPr>
              <a:xfrm>
                <a:off x="7208464" y="2806235"/>
                <a:ext cx="1225967" cy="615553"/>
                <a:chOff x="7249045" y="3958161"/>
                <a:chExt cx="1602081" cy="804399"/>
              </a:xfrm>
            </p:grpSpPr>
            <p:sp>
              <p:nvSpPr>
                <p:cNvPr id="97" name="Rectangle 2"/>
                <p:cNvSpPr txBox="1">
                  <a:spLocks/>
                </p:cNvSpPr>
                <p:nvPr/>
              </p:nvSpPr>
              <p:spPr>
                <a:xfrm>
                  <a:off x="7535708" y="3958161"/>
                  <a:ext cx="1315418" cy="80439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214" lvl="1" indent="0">
                    <a:spcBef>
                      <a:spcPct val="25000"/>
                    </a:spcBef>
                    <a:buClr>
                      <a:srgbClr val="44546A"/>
                    </a:buClr>
                    <a:buNone/>
                  </a:pPr>
                  <a:r>
                    <a:rPr lang="en-US" sz="800" spc="-15" dirty="0">
                      <a:solidFill>
                        <a:prstClr val="black"/>
                      </a:solidFill>
                    </a:rPr>
                    <a:t>Knapp uses augmented reality glasses to increase ware-house worker effectiveness </a:t>
                  </a:r>
                </a:p>
              </p:txBody>
            </p:sp>
            <p:sp>
              <p:nvSpPr>
                <p:cNvPr id="98" name="Rectangle 27"/>
                <p:cNvSpPr>
                  <a:spLocks noChangeArrowheads="1"/>
                </p:cNvSpPr>
                <p:nvPr/>
              </p:nvSpPr>
              <p:spPr bwMode="auto">
                <a:xfrm>
                  <a:off x="7249045" y="3958161"/>
                  <a:ext cx="183212" cy="27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buClr>
                      <a:srgbClr val="44546A"/>
                    </a:buClr>
                  </a:pPr>
                  <a:r>
                    <a:rPr lang="en-US" dirty="0">
                      <a:solidFill>
                        <a:prstClr val="black"/>
                      </a:solidFill>
                      <a:latin typeface="Calibri"/>
                    </a:rPr>
                    <a:t>3</a:t>
                  </a:r>
                </a:p>
              </p:txBody>
            </p:sp>
          </p:grpSp>
          <p:cxnSp>
            <p:nvCxnSpPr>
              <p:cNvPr id="94" name="Straight Arrow Connector 93"/>
              <p:cNvCxnSpPr/>
              <p:nvPr/>
            </p:nvCxnSpPr>
            <p:spPr>
              <a:xfrm flipH="1">
                <a:off x="6637175" y="3216363"/>
                <a:ext cx="474227" cy="0"/>
              </a:xfrm>
              <a:prstGeom prst="straightConnector1">
                <a:avLst/>
              </a:prstGeom>
              <a:ln>
                <a:solidFill>
                  <a:schemeClr val="bg1"/>
                </a:solidFill>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cxnSpLocks/>
              </p:cNvCxnSpPr>
              <p:nvPr/>
            </p:nvCxnSpPr>
            <p:spPr>
              <a:xfrm>
                <a:off x="7111401" y="2738733"/>
                <a:ext cx="0" cy="918532"/>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6" name="Picture 2" descr="http://kcdn.at/company/3978/321787/logo-knapp-ag.companybig.gif"/>
              <p:cNvPicPr>
                <a:picLocks noChangeArrowheads="1"/>
              </p:cNvPicPr>
              <p:nvPr/>
            </p:nvPicPr>
            <p:blipFill rotWithShape="1">
              <a:blip r:embed="rId7" cstate="print">
                <a:extLst>
                  <a:ext uri="{28A0092B-C50C-407E-A947-70E740481C1C}">
                    <a14:useLocalDpi xmlns:a14="http://schemas.microsoft.com/office/drawing/2010/main" val="0"/>
                  </a:ext>
                </a:extLst>
              </a:blip>
              <a:srcRect l="18832" t="15464" r="18832" b="15464"/>
              <a:stretch/>
            </p:blipFill>
            <p:spPr bwMode="auto">
              <a:xfrm>
                <a:off x="6586888" y="3302594"/>
                <a:ext cx="514261" cy="209689"/>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7" name="Group 98"/>
            <p:cNvGrpSpPr/>
            <p:nvPr/>
          </p:nvGrpSpPr>
          <p:grpSpPr>
            <a:xfrm>
              <a:off x="6148168" y="3722216"/>
              <a:ext cx="2381425" cy="765443"/>
              <a:chOff x="6139612" y="3812892"/>
              <a:chExt cx="2381425" cy="765443"/>
            </a:xfrm>
          </p:grpSpPr>
          <p:grpSp>
            <p:nvGrpSpPr>
              <p:cNvPr id="8" name="Group 99"/>
              <p:cNvGrpSpPr>
                <a:grpSpLocks/>
              </p:cNvGrpSpPr>
              <p:nvPr/>
            </p:nvGrpSpPr>
            <p:grpSpPr>
              <a:xfrm>
                <a:off x="7208464" y="3812892"/>
                <a:ext cx="1312573" cy="765443"/>
                <a:chOff x="7048886" y="5137179"/>
                <a:chExt cx="1715258" cy="1000274"/>
              </a:xfrm>
            </p:grpSpPr>
            <p:sp>
              <p:nvSpPr>
                <p:cNvPr id="104" name="Rectangle 2"/>
                <p:cNvSpPr txBox="1">
                  <a:spLocks/>
                </p:cNvSpPr>
                <p:nvPr/>
              </p:nvSpPr>
              <p:spPr>
                <a:xfrm>
                  <a:off x="7335549" y="5137179"/>
                  <a:ext cx="1428595" cy="100027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214" lvl="1" indent="0">
                    <a:spcBef>
                      <a:spcPct val="25000"/>
                    </a:spcBef>
                    <a:buClr>
                      <a:srgbClr val="44546A"/>
                    </a:buClr>
                    <a:buNone/>
                  </a:pPr>
                  <a:r>
                    <a:rPr lang="en-US" sz="800" dirty="0">
                      <a:solidFill>
                        <a:prstClr val="black"/>
                      </a:solidFill>
                    </a:rPr>
                    <a:t>Würth developed "intelligent" storage boxes to improve inventory management</a:t>
                  </a:r>
                </a:p>
              </p:txBody>
            </p:sp>
            <p:sp>
              <p:nvSpPr>
                <p:cNvPr id="105" name="Rectangle 27"/>
                <p:cNvSpPr>
                  <a:spLocks noChangeArrowheads="1"/>
                </p:cNvSpPr>
                <p:nvPr/>
              </p:nvSpPr>
              <p:spPr bwMode="auto">
                <a:xfrm>
                  <a:off x="7048886" y="5137179"/>
                  <a:ext cx="183212" cy="27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buClr>
                      <a:srgbClr val="44546A"/>
                    </a:buClr>
                  </a:pPr>
                  <a:r>
                    <a:rPr lang="en-US" dirty="0">
                      <a:solidFill>
                        <a:prstClr val="black"/>
                      </a:solidFill>
                      <a:latin typeface="Calibri"/>
                    </a:rPr>
                    <a:t>4</a:t>
                  </a:r>
                </a:p>
              </p:txBody>
            </p:sp>
          </p:grpSp>
          <p:cxnSp>
            <p:nvCxnSpPr>
              <p:cNvPr id="101" name="Straight Arrow Connector 100"/>
              <p:cNvCxnSpPr/>
              <p:nvPr/>
            </p:nvCxnSpPr>
            <p:spPr>
              <a:xfrm flipH="1">
                <a:off x="6139612" y="4227755"/>
                <a:ext cx="971790" cy="0"/>
              </a:xfrm>
              <a:prstGeom prst="straightConnector1">
                <a:avLst/>
              </a:prstGeom>
              <a:ln>
                <a:solidFill>
                  <a:schemeClr val="bg1"/>
                </a:solidFill>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cxnSpLocks/>
              </p:cNvCxnSpPr>
              <p:nvPr/>
            </p:nvCxnSpPr>
            <p:spPr>
              <a:xfrm>
                <a:off x="7111401" y="3812892"/>
                <a:ext cx="0" cy="765443"/>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3" name="Picture 19" descr="http://www.wuerth.at/files/pics/presse/300dpi/wuerth_logo_300dp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3228" y="4264786"/>
                <a:ext cx="799642" cy="2116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105"/>
            <p:cNvGrpSpPr/>
            <p:nvPr/>
          </p:nvGrpSpPr>
          <p:grpSpPr>
            <a:xfrm>
              <a:off x="6617187" y="1713327"/>
              <a:ext cx="1817244" cy="765443"/>
              <a:chOff x="6617187" y="1774101"/>
              <a:chExt cx="1817244" cy="765443"/>
            </a:xfrm>
          </p:grpSpPr>
          <p:grpSp>
            <p:nvGrpSpPr>
              <p:cNvPr id="10" name="Group 106"/>
              <p:cNvGrpSpPr>
                <a:grpSpLocks/>
              </p:cNvGrpSpPr>
              <p:nvPr/>
            </p:nvGrpSpPr>
            <p:grpSpPr>
              <a:xfrm>
                <a:off x="7208464" y="1774102"/>
                <a:ext cx="1225967" cy="492443"/>
                <a:chOff x="7033655" y="2571139"/>
                <a:chExt cx="1602081" cy="643519"/>
              </a:xfrm>
            </p:grpSpPr>
            <p:sp>
              <p:nvSpPr>
                <p:cNvPr id="112" name="Rectangle 2"/>
                <p:cNvSpPr txBox="1">
                  <a:spLocks/>
                </p:cNvSpPr>
                <p:nvPr/>
              </p:nvSpPr>
              <p:spPr>
                <a:xfrm>
                  <a:off x="7320318" y="2571139"/>
                  <a:ext cx="1315418" cy="64351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214" lvl="1" indent="0">
                    <a:spcBef>
                      <a:spcPct val="25000"/>
                    </a:spcBef>
                    <a:buClr>
                      <a:srgbClr val="44546A"/>
                    </a:buClr>
                    <a:buNone/>
                  </a:pPr>
                  <a:r>
                    <a:rPr lang="en-US" sz="800" dirty="0">
                      <a:solidFill>
                        <a:prstClr val="black"/>
                      </a:solidFill>
                    </a:rPr>
                    <a:t>Condition-based maintenance at BMW and GE leads to fewer breakdowns</a:t>
                  </a:r>
                </a:p>
              </p:txBody>
            </p:sp>
            <p:sp>
              <p:nvSpPr>
                <p:cNvPr id="113" name="Rectangle 27"/>
                <p:cNvSpPr>
                  <a:spLocks noChangeArrowheads="1"/>
                </p:cNvSpPr>
                <p:nvPr/>
              </p:nvSpPr>
              <p:spPr bwMode="auto">
                <a:xfrm>
                  <a:off x="7033655" y="2571139"/>
                  <a:ext cx="183212" cy="27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buClr>
                      <a:srgbClr val="44546A"/>
                    </a:buClr>
                  </a:pPr>
                  <a:r>
                    <a:rPr lang="en-US" dirty="0">
                      <a:solidFill>
                        <a:prstClr val="black"/>
                      </a:solidFill>
                      <a:latin typeface="Calibri"/>
                    </a:rPr>
                    <a:t>2</a:t>
                  </a:r>
                </a:p>
              </p:txBody>
            </p:sp>
          </p:grpSp>
          <p:cxnSp>
            <p:nvCxnSpPr>
              <p:cNvPr id="108" name="Straight Arrow Connector 107"/>
              <p:cNvCxnSpPr/>
              <p:nvPr/>
            </p:nvCxnSpPr>
            <p:spPr>
              <a:xfrm flipH="1">
                <a:off x="6617187" y="2153078"/>
                <a:ext cx="494214" cy="0"/>
              </a:xfrm>
              <a:prstGeom prst="straightConnector1">
                <a:avLst/>
              </a:prstGeom>
              <a:ln>
                <a:solidFill>
                  <a:schemeClr val="bg1"/>
                </a:solidFill>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cxnSpLocks/>
              </p:cNvCxnSpPr>
              <p:nvPr/>
            </p:nvCxnSpPr>
            <p:spPr>
              <a:xfrm>
                <a:off x="7111401" y="1774101"/>
                <a:ext cx="0" cy="765443"/>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0" name="Picture 15" descr="ANd9GcSsjnpBUjV1JoW6GrqTWgSldJia2yvyEWsDk7xRrKQjlnjzxwiR">
                <a:hlinkClick r:id="rId9"/>
              </p:cNvPr>
              <p:cNvPicPr>
                <a:picLocks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6753469" y="1789463"/>
                <a:ext cx="309401" cy="3070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1" name="Picture 210" descr="File:General Electric logo.svg">
                <a:hlinkClick r:id="rId11"/>
              </p:cNvPr>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762676" y="2188177"/>
                <a:ext cx="324131" cy="323192"/>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1" name="Group 113"/>
            <p:cNvGrpSpPr/>
            <p:nvPr/>
          </p:nvGrpSpPr>
          <p:grpSpPr>
            <a:xfrm>
              <a:off x="5861803" y="781050"/>
              <a:ext cx="2659234" cy="784903"/>
              <a:chOff x="5861803" y="781050"/>
              <a:chExt cx="2659234" cy="784903"/>
            </a:xfrm>
          </p:grpSpPr>
          <p:grpSp>
            <p:nvGrpSpPr>
              <p:cNvPr id="12" name="Group 114"/>
              <p:cNvGrpSpPr>
                <a:grpSpLocks/>
              </p:cNvGrpSpPr>
              <p:nvPr/>
            </p:nvGrpSpPr>
            <p:grpSpPr>
              <a:xfrm>
                <a:off x="7208464" y="781050"/>
                <a:ext cx="1312573" cy="492443"/>
                <a:chOff x="7033655" y="1195183"/>
                <a:chExt cx="1715258" cy="643520"/>
              </a:xfrm>
            </p:grpSpPr>
            <p:sp>
              <p:nvSpPr>
                <p:cNvPr id="121" name="Rectangle 27"/>
                <p:cNvSpPr>
                  <a:spLocks noChangeArrowheads="1"/>
                </p:cNvSpPr>
                <p:nvPr/>
              </p:nvSpPr>
              <p:spPr bwMode="auto">
                <a:xfrm>
                  <a:off x="7033655" y="1195183"/>
                  <a:ext cx="183212" cy="27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buClr>
                      <a:srgbClr val="44546A"/>
                    </a:buClr>
                  </a:pPr>
                  <a:r>
                    <a:rPr lang="en-US" dirty="0">
                      <a:solidFill>
                        <a:prstClr val="black"/>
                      </a:solidFill>
                      <a:latin typeface="Calibri"/>
                    </a:rPr>
                    <a:t>1</a:t>
                  </a:r>
                </a:p>
              </p:txBody>
            </p:sp>
            <p:sp>
              <p:nvSpPr>
                <p:cNvPr id="122" name="Rectangle 2"/>
                <p:cNvSpPr txBox="1">
                  <a:spLocks/>
                </p:cNvSpPr>
                <p:nvPr/>
              </p:nvSpPr>
              <p:spPr>
                <a:xfrm>
                  <a:off x="7320318" y="1195183"/>
                  <a:ext cx="1428595" cy="64352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214" lvl="1" indent="0">
                    <a:spcBef>
                      <a:spcPct val="25000"/>
                    </a:spcBef>
                    <a:buClr>
                      <a:srgbClr val="44546A"/>
                    </a:buClr>
                    <a:buNone/>
                  </a:pPr>
                  <a:r>
                    <a:rPr lang="en-US" sz="800" dirty="0">
                      <a:solidFill>
                        <a:prstClr val="black"/>
                      </a:solidFill>
                    </a:rPr>
                    <a:t>ABB predicts various process variables in lime kiln plants to in-crease productivity</a:t>
                  </a:r>
                </a:p>
              </p:txBody>
            </p:sp>
          </p:grpSp>
          <p:cxnSp>
            <p:nvCxnSpPr>
              <p:cNvPr id="116" name="Straight Arrow Connector 115"/>
              <p:cNvCxnSpPr/>
              <p:nvPr/>
            </p:nvCxnSpPr>
            <p:spPr>
              <a:xfrm flipH="1">
                <a:off x="5861803" y="1094427"/>
                <a:ext cx="1249598" cy="0"/>
              </a:xfrm>
              <a:prstGeom prst="straightConnector1">
                <a:avLst/>
              </a:prstGeom>
              <a:ln>
                <a:solidFill>
                  <a:schemeClr val="bg1"/>
                </a:solidFill>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cxnSpLocks/>
              </p:cNvCxnSpPr>
              <p:nvPr/>
            </p:nvCxnSpPr>
            <p:spPr>
              <a:xfrm>
                <a:off x="7111401" y="800510"/>
                <a:ext cx="0" cy="765443"/>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17"/>
              <p:cNvGrpSpPr/>
              <p:nvPr/>
            </p:nvGrpSpPr>
            <p:grpSpPr>
              <a:xfrm>
                <a:off x="6315329" y="825314"/>
                <a:ext cx="603717" cy="232083"/>
                <a:chOff x="6874696" y="357356"/>
                <a:chExt cx="1685925" cy="648109"/>
              </a:xfrm>
            </p:grpSpPr>
            <p:pic>
              <p:nvPicPr>
                <p:cNvPr id="119" name="Picture 1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74696" y="748289"/>
                  <a:ext cx="1685925" cy="2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1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55487" y="357356"/>
                  <a:ext cx="724340" cy="31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14" name="Group 3"/>
          <p:cNvGrpSpPr/>
          <p:nvPr/>
        </p:nvGrpSpPr>
        <p:grpSpPr>
          <a:xfrm>
            <a:off x="349846" y="1036638"/>
            <a:ext cx="2860715" cy="3637473"/>
            <a:chOff x="349845" y="964622"/>
            <a:chExt cx="2860715" cy="3709489"/>
          </a:xfrm>
        </p:grpSpPr>
        <p:grpSp>
          <p:nvGrpSpPr>
            <p:cNvPr id="15" name="Group 122"/>
            <p:cNvGrpSpPr/>
            <p:nvPr/>
          </p:nvGrpSpPr>
          <p:grpSpPr>
            <a:xfrm>
              <a:off x="349845" y="3982471"/>
              <a:ext cx="2860715" cy="691640"/>
              <a:chOff x="349845" y="3982471"/>
              <a:chExt cx="2860715" cy="691640"/>
            </a:xfrm>
          </p:grpSpPr>
          <p:pic>
            <p:nvPicPr>
              <p:cNvPr id="124" name="Picture 4" descr="http://www.microsoft.com/global/enterprise/PublishingImages/partners/Rockwell/RockwellAutomation_logo.jpg"/>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gray">
              <a:xfrm>
                <a:off x="1776119" y="3982471"/>
                <a:ext cx="604352" cy="180252"/>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http://www.factts.com/wp-content/uploads/2013/03/toyota-logo.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24619" b="24619"/>
              <a:stretch/>
            </p:blipFill>
            <p:spPr bwMode="gray">
              <a:xfrm>
                <a:off x="1775028" y="4182622"/>
                <a:ext cx="720635" cy="16922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25"/>
              <p:cNvGrpSpPr/>
              <p:nvPr/>
            </p:nvGrpSpPr>
            <p:grpSpPr>
              <a:xfrm>
                <a:off x="349845" y="4061754"/>
                <a:ext cx="1318004" cy="492443"/>
                <a:chOff x="192726" y="5307860"/>
                <a:chExt cx="1722354" cy="643519"/>
              </a:xfrm>
            </p:grpSpPr>
            <p:sp>
              <p:nvSpPr>
                <p:cNvPr id="130" name="Rectangle 2"/>
                <p:cNvSpPr txBox="1">
                  <a:spLocks/>
                </p:cNvSpPr>
                <p:nvPr/>
              </p:nvSpPr>
              <p:spPr>
                <a:xfrm>
                  <a:off x="450509" y="5307860"/>
                  <a:ext cx="1464571" cy="64351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214" lvl="1" indent="0">
                    <a:spcBef>
                      <a:spcPct val="25000"/>
                    </a:spcBef>
                    <a:buClr>
                      <a:srgbClr val="44546A"/>
                    </a:buClr>
                    <a:buNone/>
                  </a:pPr>
                  <a:r>
                    <a:rPr lang="en-US" sz="800" dirty="0">
                      <a:solidFill>
                        <a:prstClr val="black"/>
                      </a:solidFill>
                    </a:rPr>
                    <a:t>Toyota uses advanced analytics to decrease quality issues in production</a:t>
                  </a:r>
                </a:p>
              </p:txBody>
            </p:sp>
            <p:sp>
              <p:nvSpPr>
                <p:cNvPr id="131" name="Rectangle 27"/>
                <p:cNvSpPr>
                  <a:spLocks noChangeArrowheads="1"/>
                </p:cNvSpPr>
                <p:nvPr/>
              </p:nvSpPr>
              <p:spPr bwMode="auto">
                <a:xfrm>
                  <a:off x="192726" y="5307860"/>
                  <a:ext cx="183212" cy="27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buClr>
                      <a:srgbClr val="44546A"/>
                    </a:buClr>
                  </a:pPr>
                  <a:r>
                    <a:rPr lang="en-US" dirty="0">
                      <a:solidFill>
                        <a:prstClr val="black"/>
                      </a:solidFill>
                      <a:latin typeface="Calibri"/>
                    </a:rPr>
                    <a:t>5</a:t>
                  </a:r>
                </a:p>
              </p:txBody>
            </p:sp>
          </p:grpSp>
          <p:grpSp>
            <p:nvGrpSpPr>
              <p:cNvPr id="17" name="Group 126"/>
              <p:cNvGrpSpPr/>
              <p:nvPr/>
            </p:nvGrpSpPr>
            <p:grpSpPr>
              <a:xfrm>
                <a:off x="1707932" y="4061756"/>
                <a:ext cx="1502628" cy="612355"/>
                <a:chOff x="1972286" y="5307860"/>
                <a:chExt cx="1268906" cy="800219"/>
              </a:xfrm>
            </p:grpSpPr>
            <p:cxnSp>
              <p:nvCxnSpPr>
                <p:cNvPr id="128" name="Straight Arrow Connector 127"/>
                <p:cNvCxnSpPr/>
                <p:nvPr/>
              </p:nvCxnSpPr>
              <p:spPr>
                <a:xfrm>
                  <a:off x="1972286" y="5705776"/>
                  <a:ext cx="1268906" cy="0"/>
                </a:xfrm>
                <a:prstGeom prst="straightConnector1">
                  <a:avLst/>
                </a:prstGeom>
                <a:ln>
                  <a:solidFill>
                    <a:schemeClr val="bg1"/>
                  </a:solidFill>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cxnSpLocks/>
                </p:cNvCxnSpPr>
                <p:nvPr/>
              </p:nvCxnSpPr>
              <p:spPr>
                <a:xfrm>
                  <a:off x="1972286" y="5307860"/>
                  <a:ext cx="0" cy="800219"/>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8" name="Group 131"/>
            <p:cNvGrpSpPr/>
            <p:nvPr/>
          </p:nvGrpSpPr>
          <p:grpSpPr>
            <a:xfrm>
              <a:off x="361984" y="964622"/>
              <a:ext cx="2551356" cy="765443"/>
              <a:chOff x="361984" y="964622"/>
              <a:chExt cx="2551356" cy="765443"/>
            </a:xfrm>
          </p:grpSpPr>
          <p:grpSp>
            <p:nvGrpSpPr>
              <p:cNvPr id="19" name="Group 132"/>
              <p:cNvGrpSpPr/>
              <p:nvPr/>
            </p:nvGrpSpPr>
            <p:grpSpPr>
              <a:xfrm>
                <a:off x="361984" y="964622"/>
                <a:ext cx="2551356" cy="765443"/>
                <a:chOff x="192726" y="1337096"/>
                <a:chExt cx="3334087" cy="1000274"/>
              </a:xfrm>
            </p:grpSpPr>
            <p:grpSp>
              <p:nvGrpSpPr>
                <p:cNvPr id="20" name="Group 134"/>
                <p:cNvGrpSpPr>
                  <a:grpSpLocks/>
                </p:cNvGrpSpPr>
                <p:nvPr/>
              </p:nvGrpSpPr>
              <p:grpSpPr>
                <a:xfrm>
                  <a:off x="192726" y="1337096"/>
                  <a:ext cx="1655125" cy="804399"/>
                  <a:chOff x="450545" y="1261835"/>
                  <a:chExt cx="1655125" cy="804399"/>
                </a:xfrm>
              </p:grpSpPr>
              <p:sp>
                <p:nvSpPr>
                  <p:cNvPr id="138" name="Rectangle 2"/>
                  <p:cNvSpPr txBox="1">
                    <a:spLocks/>
                  </p:cNvSpPr>
                  <p:nvPr/>
                </p:nvSpPr>
                <p:spPr>
                  <a:xfrm>
                    <a:off x="708329" y="1261835"/>
                    <a:ext cx="1397341" cy="80439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214" lvl="1" indent="0">
                      <a:spcBef>
                        <a:spcPct val="25000"/>
                      </a:spcBef>
                      <a:buClr>
                        <a:srgbClr val="44546A"/>
                      </a:buClr>
                      <a:buNone/>
                    </a:pPr>
                    <a:r>
                      <a:rPr lang="en-US" sz="800" dirty="0">
                        <a:solidFill>
                          <a:prstClr val="black"/>
                        </a:solidFill>
                      </a:rPr>
                      <a:t>Secomea's remote access technology facilitates service and predictive maintenance</a:t>
                    </a:r>
                  </a:p>
                </p:txBody>
              </p:sp>
              <p:sp>
                <p:nvSpPr>
                  <p:cNvPr id="139" name="Rectangle 27"/>
                  <p:cNvSpPr>
                    <a:spLocks noChangeArrowheads="1"/>
                  </p:cNvSpPr>
                  <p:nvPr/>
                </p:nvSpPr>
                <p:spPr bwMode="auto">
                  <a:xfrm>
                    <a:off x="450545" y="1261836"/>
                    <a:ext cx="183212" cy="27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buClr>
                        <a:srgbClr val="44546A"/>
                      </a:buClr>
                    </a:pPr>
                    <a:r>
                      <a:rPr lang="es-CR" dirty="0">
                        <a:solidFill>
                          <a:prstClr val="black"/>
                        </a:solidFill>
                        <a:latin typeface="Calibri"/>
                      </a:rPr>
                      <a:t>8</a:t>
                    </a:r>
                    <a:endParaRPr lang="en-US" dirty="0">
                      <a:solidFill>
                        <a:prstClr val="black"/>
                      </a:solidFill>
                      <a:latin typeface="Calibri"/>
                    </a:endParaRPr>
                  </a:p>
                </p:txBody>
              </p:sp>
            </p:grpSp>
            <p:cxnSp>
              <p:nvCxnSpPr>
                <p:cNvPr id="136" name="Straight Arrow Connector 135"/>
                <p:cNvCxnSpPr/>
                <p:nvPr/>
              </p:nvCxnSpPr>
              <p:spPr>
                <a:xfrm>
                  <a:off x="1924605" y="1767145"/>
                  <a:ext cx="1602208" cy="0"/>
                </a:xfrm>
                <a:prstGeom prst="straightConnector1">
                  <a:avLst/>
                </a:prstGeom>
                <a:ln>
                  <a:solidFill>
                    <a:schemeClr val="bg1"/>
                  </a:solidFill>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cxnSpLocks/>
                </p:cNvCxnSpPr>
                <p:nvPr/>
              </p:nvCxnSpPr>
              <p:spPr>
                <a:xfrm>
                  <a:off x="1924605" y="1337096"/>
                  <a:ext cx="0" cy="1000274"/>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34" name="Picture 7" descr="http://www.controlstechonline.com/img/cms/secomea%20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16511" y="1118005"/>
                <a:ext cx="753058" cy="125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139"/>
            <p:cNvGrpSpPr/>
            <p:nvPr/>
          </p:nvGrpSpPr>
          <p:grpSpPr>
            <a:xfrm>
              <a:off x="361984" y="2936889"/>
              <a:ext cx="2156117" cy="765443"/>
              <a:chOff x="361984" y="2936889"/>
              <a:chExt cx="2156117" cy="765443"/>
            </a:xfrm>
          </p:grpSpPr>
          <p:grpSp>
            <p:nvGrpSpPr>
              <p:cNvPr id="22" name="Group 140"/>
              <p:cNvGrpSpPr/>
              <p:nvPr/>
            </p:nvGrpSpPr>
            <p:grpSpPr>
              <a:xfrm>
                <a:off x="361984" y="3029377"/>
                <a:ext cx="1281809" cy="492443"/>
                <a:chOff x="192726" y="3917588"/>
                <a:chExt cx="1675055" cy="643519"/>
              </a:xfrm>
            </p:grpSpPr>
            <p:sp>
              <p:nvSpPr>
                <p:cNvPr id="146" name="Rectangle 2"/>
                <p:cNvSpPr txBox="1">
                  <a:spLocks/>
                </p:cNvSpPr>
                <p:nvPr/>
              </p:nvSpPr>
              <p:spPr>
                <a:xfrm>
                  <a:off x="450509" y="3917588"/>
                  <a:ext cx="1417272" cy="64351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214" lvl="1" indent="0">
                    <a:spcBef>
                      <a:spcPct val="25000"/>
                    </a:spcBef>
                    <a:buClr>
                      <a:srgbClr val="44546A"/>
                    </a:buClr>
                    <a:buNone/>
                  </a:pPr>
                  <a:r>
                    <a:rPr lang="en-US" sz="800" dirty="0">
                      <a:solidFill>
                        <a:prstClr val="black"/>
                      </a:solidFill>
                    </a:rPr>
                    <a:t>Automotive player uses big data analytics to adapt offerings to customer needs</a:t>
                  </a:r>
                </a:p>
              </p:txBody>
            </p:sp>
            <p:sp>
              <p:nvSpPr>
                <p:cNvPr id="147" name="Rectangle 27"/>
                <p:cNvSpPr>
                  <a:spLocks noChangeArrowheads="1"/>
                </p:cNvSpPr>
                <p:nvPr/>
              </p:nvSpPr>
              <p:spPr bwMode="auto">
                <a:xfrm>
                  <a:off x="192726" y="3917588"/>
                  <a:ext cx="183212" cy="32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buClr>
                      <a:srgbClr val="44546A"/>
                    </a:buClr>
                  </a:pPr>
                  <a:r>
                    <a:rPr lang="en-US" dirty="0">
                      <a:solidFill>
                        <a:prstClr val="black"/>
                      </a:solidFill>
                      <a:latin typeface="Calibri"/>
                    </a:rPr>
                    <a:t>6</a:t>
                  </a:r>
                </a:p>
              </p:txBody>
            </p:sp>
          </p:grpSp>
          <p:grpSp>
            <p:nvGrpSpPr>
              <p:cNvPr id="23" name="Group 141"/>
              <p:cNvGrpSpPr/>
              <p:nvPr/>
            </p:nvGrpSpPr>
            <p:grpSpPr>
              <a:xfrm>
                <a:off x="1704233" y="2936889"/>
                <a:ext cx="813868" cy="765443"/>
                <a:chOff x="1924605" y="3917588"/>
                <a:chExt cx="483379" cy="1000274"/>
              </a:xfrm>
            </p:grpSpPr>
            <p:cxnSp>
              <p:nvCxnSpPr>
                <p:cNvPr id="144" name="Straight Arrow Connector 143"/>
                <p:cNvCxnSpPr/>
                <p:nvPr/>
              </p:nvCxnSpPr>
              <p:spPr>
                <a:xfrm>
                  <a:off x="1926802" y="4382041"/>
                  <a:ext cx="481182" cy="0"/>
                </a:xfrm>
                <a:prstGeom prst="straightConnector1">
                  <a:avLst/>
                </a:prstGeom>
                <a:ln>
                  <a:solidFill>
                    <a:schemeClr val="bg1"/>
                  </a:solidFill>
                  <a:headEnd type="none" w="med" len="med"/>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cxnSpLocks/>
                </p:cNvCxnSpPr>
                <p:nvPr/>
              </p:nvCxnSpPr>
              <p:spPr>
                <a:xfrm>
                  <a:off x="1924605" y="3917588"/>
                  <a:ext cx="0" cy="1000274"/>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3" name="Rectangle 4"/>
              <p:cNvSpPr txBox="1"/>
              <p:nvPr/>
            </p:nvSpPr>
            <p:spPr>
              <a:xfrm>
                <a:off x="1759650" y="3040526"/>
                <a:ext cx="573390" cy="21544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350" eaLnBrk="1" hangingPunct="1">
                  <a:buClr>
                    <a:schemeClr val="tx2"/>
                  </a:buClr>
                  <a:defRPr>
                    <a:latin typeface="+mn-lt"/>
                  </a:defRPr>
                </a:lvl1pPr>
                <a:lvl2pPr marL="1587" lvl="1" indent="0" defTabSz="895350" eaLnBrk="1" hangingPunct="1">
                  <a:spcBef>
                    <a:spcPct val="25000"/>
                  </a:spcBef>
                  <a:buClr>
                    <a:schemeClr val="tx2"/>
                  </a:buClr>
                  <a:buSzPct val="125000"/>
                  <a:buFont typeface="Arial" charset="0"/>
                  <a:buNone/>
                  <a:defRPr sz="1300">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buClr>
                    <a:srgbClr val="44546A"/>
                  </a:buClr>
                </a:pPr>
                <a:r>
                  <a:rPr lang="en-US" sz="700" dirty="0">
                    <a:solidFill>
                      <a:prstClr val="black"/>
                    </a:solidFill>
                  </a:rPr>
                  <a:t>Automotive player</a:t>
                </a:r>
              </a:p>
            </p:txBody>
          </p:sp>
        </p:grpSp>
        <p:grpSp>
          <p:nvGrpSpPr>
            <p:cNvPr id="24" name="Group 147"/>
            <p:cNvGrpSpPr/>
            <p:nvPr/>
          </p:nvGrpSpPr>
          <p:grpSpPr>
            <a:xfrm>
              <a:off x="364318" y="1997000"/>
              <a:ext cx="2105251" cy="765443"/>
              <a:chOff x="364318" y="1997000"/>
              <a:chExt cx="2105251" cy="765443"/>
            </a:xfrm>
          </p:grpSpPr>
          <p:cxnSp>
            <p:nvCxnSpPr>
              <p:cNvPr id="149" name="Straight Arrow Connector 148"/>
              <p:cNvCxnSpPr>
                <a:stCxn id="154" idx="3"/>
              </p:cNvCxnSpPr>
              <p:nvPr/>
            </p:nvCxnSpPr>
            <p:spPr>
              <a:xfrm>
                <a:off x="1682320" y="2243222"/>
                <a:ext cx="787249" cy="136577"/>
              </a:xfrm>
              <a:prstGeom prst="straightConnector1">
                <a:avLst/>
              </a:prstGeom>
              <a:ln>
                <a:solidFill>
                  <a:schemeClr val="bg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nvGrpSpPr>
              <p:cNvPr id="25" name="Group 149"/>
              <p:cNvGrpSpPr/>
              <p:nvPr/>
            </p:nvGrpSpPr>
            <p:grpSpPr>
              <a:xfrm>
                <a:off x="364318" y="1997000"/>
                <a:ext cx="1325292" cy="765443"/>
                <a:chOff x="192726" y="2527315"/>
                <a:chExt cx="1731879" cy="1000274"/>
              </a:xfrm>
            </p:grpSpPr>
            <p:grpSp>
              <p:nvGrpSpPr>
                <p:cNvPr id="26" name="Group 151"/>
                <p:cNvGrpSpPr>
                  <a:grpSpLocks/>
                </p:cNvGrpSpPr>
                <p:nvPr/>
              </p:nvGrpSpPr>
              <p:grpSpPr>
                <a:xfrm>
                  <a:off x="192726" y="2527315"/>
                  <a:ext cx="1722353" cy="643519"/>
                  <a:chOff x="192726" y="2479823"/>
                  <a:chExt cx="1722353" cy="643519"/>
                </a:xfrm>
              </p:grpSpPr>
              <p:sp>
                <p:nvSpPr>
                  <p:cNvPr id="154" name="Rectangle 2"/>
                  <p:cNvSpPr txBox="1">
                    <a:spLocks/>
                  </p:cNvSpPr>
                  <p:nvPr/>
                </p:nvSpPr>
                <p:spPr>
                  <a:xfrm>
                    <a:off x="450507" y="2479823"/>
                    <a:ext cx="1464572" cy="64351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214" lvl="1" indent="0">
                      <a:spcBef>
                        <a:spcPct val="25000"/>
                      </a:spcBef>
                      <a:buClr>
                        <a:srgbClr val="44546A"/>
                      </a:buClr>
                      <a:buNone/>
                    </a:pPr>
                    <a:r>
                      <a:rPr lang="en-US" sz="800" dirty="0">
                        <a:solidFill>
                          <a:prstClr val="black"/>
                        </a:solidFill>
                      </a:rPr>
                      <a:t>Local Motors leverages 3-D printing, crowd-sourcing, and micro-factories</a:t>
                    </a:r>
                  </a:p>
                </p:txBody>
              </p:sp>
              <p:sp>
                <p:nvSpPr>
                  <p:cNvPr id="155" name="Rectangle 27"/>
                  <p:cNvSpPr>
                    <a:spLocks noChangeArrowheads="1"/>
                  </p:cNvSpPr>
                  <p:nvPr/>
                </p:nvSpPr>
                <p:spPr bwMode="auto">
                  <a:xfrm>
                    <a:off x="192726" y="2479823"/>
                    <a:ext cx="183212" cy="27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buClr>
                        <a:srgbClr val="44546A"/>
                      </a:buClr>
                    </a:pPr>
                    <a:r>
                      <a:rPr lang="es-CR" dirty="0">
                        <a:solidFill>
                          <a:prstClr val="black"/>
                        </a:solidFill>
                        <a:latin typeface="Calibri"/>
                      </a:rPr>
                      <a:t>7</a:t>
                    </a:r>
                    <a:endParaRPr lang="en-US" dirty="0">
                      <a:solidFill>
                        <a:prstClr val="black"/>
                      </a:solidFill>
                      <a:latin typeface="Calibri"/>
                    </a:endParaRPr>
                  </a:p>
                </p:txBody>
              </p:sp>
            </p:grpSp>
            <p:cxnSp>
              <p:nvCxnSpPr>
                <p:cNvPr id="153" name="Straight Connector 152"/>
                <p:cNvCxnSpPr>
                  <a:cxnSpLocks/>
                </p:cNvCxnSpPr>
                <p:nvPr/>
              </p:nvCxnSpPr>
              <p:spPr>
                <a:xfrm>
                  <a:off x="1924605" y="2527315"/>
                  <a:ext cx="0" cy="1000274"/>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51" name="Picture 15" descr="https://localmotors.com/static/images/lm/lm-social-logo.gif"/>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8163" b="28987"/>
              <a:stretch/>
            </p:blipFill>
            <p:spPr bwMode="auto">
              <a:xfrm>
                <a:off x="1721358" y="2029784"/>
                <a:ext cx="504054" cy="29599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4338" name="AutoShape 2"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solidFill>
                <a:prstClr val="black"/>
              </a:solidFill>
            </a:endParaRPr>
          </a:p>
        </p:txBody>
      </p:sp>
    </p:spTree>
    <p:extLst>
      <p:ext uri="{BB962C8B-B14F-4D97-AF65-F5344CB8AC3E}">
        <p14:creationId xmlns:p14="http://schemas.microsoft.com/office/powerpoint/2010/main" val="53796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1000" fill="hold"/>
                                        <p:tgtEl>
                                          <p:spTgt spid="91"/>
                                        </p:tgtEl>
                                        <p:attrNameLst>
                                          <p:attrName>ppt_w</p:attrName>
                                        </p:attrNameLst>
                                      </p:cBhvr>
                                      <p:tavLst>
                                        <p:tav tm="0">
                                          <p:val>
                                            <p:fltVal val="0"/>
                                          </p:val>
                                        </p:tav>
                                        <p:tav tm="100000">
                                          <p:val>
                                            <p:strVal val="#ppt_w"/>
                                          </p:val>
                                        </p:tav>
                                      </p:tavLst>
                                    </p:anim>
                                    <p:anim calcmode="lin" valueType="num">
                                      <p:cBhvr>
                                        <p:cTn id="8" dur="1000" fill="hold"/>
                                        <p:tgtEl>
                                          <p:spTgt spid="91"/>
                                        </p:tgtEl>
                                        <p:attrNameLst>
                                          <p:attrName>ppt_h</p:attrName>
                                        </p:attrNameLst>
                                      </p:cBhvr>
                                      <p:tavLst>
                                        <p:tav tm="0">
                                          <p:val>
                                            <p:fltVal val="0"/>
                                          </p:val>
                                        </p:tav>
                                        <p:tav tm="100000">
                                          <p:val>
                                            <p:strVal val="#ppt_h"/>
                                          </p:val>
                                        </p:tav>
                                      </p:tavLst>
                                    </p:anim>
                                    <p:anim calcmode="lin" valueType="num">
                                      <p:cBhvr>
                                        <p:cTn id="9" dur="1000" fill="hold"/>
                                        <p:tgtEl>
                                          <p:spTgt spid="91"/>
                                        </p:tgtEl>
                                        <p:attrNameLst>
                                          <p:attrName>style.rotation</p:attrName>
                                        </p:attrNameLst>
                                      </p:cBhvr>
                                      <p:tavLst>
                                        <p:tav tm="0">
                                          <p:val>
                                            <p:fltVal val="90"/>
                                          </p:val>
                                        </p:tav>
                                        <p:tav tm="100000">
                                          <p:val>
                                            <p:fltVal val="0"/>
                                          </p:val>
                                        </p:tav>
                                      </p:tavLst>
                                    </p:anim>
                                    <p:animEffect transition="in" filter="fade">
                                      <p:cBhvr>
                                        <p:cTn id="10" dur="10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2"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90000"/>
              </a:lnSpc>
            </a:pPr>
            <a:r>
              <a:rPr lang="en-US" dirty="0"/>
              <a:t>Industry 4.0 value add </a:t>
            </a:r>
          </a:p>
        </p:txBody>
      </p:sp>
      <p:sp>
        <p:nvSpPr>
          <p:cNvPr id="9" name="Freeform 8"/>
          <p:cNvSpPr/>
          <p:nvPr/>
        </p:nvSpPr>
        <p:spPr>
          <a:xfrm>
            <a:off x="363600" y="1247286"/>
            <a:ext cx="6720374" cy="1450573"/>
          </a:xfrm>
          <a:custGeom>
            <a:avLst/>
            <a:gdLst>
              <a:gd name="connsiteX0" fmla="*/ 0 w 6884276"/>
              <a:gd name="connsiteY0" fmla="*/ 0 h 1701000"/>
              <a:gd name="connsiteX1" fmla="*/ 6884276 w 6884276"/>
              <a:gd name="connsiteY1" fmla="*/ 0 h 1701000"/>
              <a:gd name="connsiteX2" fmla="*/ 6884276 w 6884276"/>
              <a:gd name="connsiteY2" fmla="*/ 1701000 h 1701000"/>
              <a:gd name="connsiteX3" fmla="*/ 0 w 6884276"/>
              <a:gd name="connsiteY3" fmla="*/ 1701000 h 1701000"/>
              <a:gd name="connsiteX4" fmla="*/ 0 w 6884276"/>
              <a:gd name="connsiteY4" fmla="*/ 0 h 170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276" h="1701000">
                <a:moveTo>
                  <a:pt x="0" y="0"/>
                </a:moveTo>
                <a:lnTo>
                  <a:pt x="6884276" y="0"/>
                </a:lnTo>
                <a:lnTo>
                  <a:pt x="6884276" y="1701000"/>
                </a:lnTo>
                <a:lnTo>
                  <a:pt x="0" y="1701000"/>
                </a:lnTo>
                <a:lnTo>
                  <a:pt x="0" y="0"/>
                </a:lnTo>
                <a:close/>
              </a:path>
            </a:pathLst>
          </a:custGeom>
          <a:ln>
            <a:solidFill>
              <a:srgbClr val="8FB4E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0" tIns="216000" rIns="534296" bIns="85344" numCol="1" spcCol="1270" anchor="t" anchorCtr="0">
            <a:noAutofit/>
          </a:bodyPr>
          <a:lstStyle/>
          <a:p>
            <a:pPr marL="0" lvl="1" algn="l" defTabSz="533400">
              <a:lnSpc>
                <a:spcPct val="90000"/>
              </a:lnSpc>
              <a:spcBef>
                <a:spcPct val="0"/>
              </a:spcBef>
              <a:spcAft>
                <a:spcPct val="15000"/>
              </a:spcAft>
            </a:pPr>
            <a:endParaRPr lang="en-US" sz="1400" kern="1200" dirty="0"/>
          </a:p>
          <a:p>
            <a:pPr marL="108000" lvl="1" indent="-108000">
              <a:lnSpc>
                <a:spcPct val="90000"/>
              </a:lnSpc>
              <a:spcBef>
                <a:spcPts val="600"/>
              </a:spcBef>
              <a:spcAft>
                <a:spcPct val="15000"/>
              </a:spcAft>
              <a:buFont typeface="Arial" pitchFamily="34" charset="0"/>
              <a:buChar char="•"/>
            </a:pPr>
            <a:r>
              <a:rPr lang="en-IN" sz="1400" dirty="0">
                <a:solidFill>
                  <a:srgbClr val="595959"/>
                </a:solidFill>
                <a:latin typeface="Trebuchet MS" pitchFamily="34" charset="0"/>
              </a:rPr>
              <a:t>Digitising products and services within the existing portfolio </a:t>
            </a:r>
            <a:endParaRPr lang="en-US" sz="1400" dirty="0">
              <a:solidFill>
                <a:srgbClr val="595959"/>
              </a:solidFill>
              <a:latin typeface="Trebuchet MS" pitchFamily="34" charset="0"/>
            </a:endParaRPr>
          </a:p>
          <a:p>
            <a:pPr marL="108000" lvl="1" indent="-108000">
              <a:lnSpc>
                <a:spcPct val="90000"/>
              </a:lnSpc>
              <a:spcBef>
                <a:spcPts val="600"/>
              </a:spcBef>
              <a:spcAft>
                <a:spcPct val="15000"/>
              </a:spcAft>
              <a:buFont typeface="Arial" pitchFamily="34" charset="0"/>
              <a:buChar char="•"/>
            </a:pPr>
            <a:r>
              <a:rPr lang="en-IN" sz="1400" dirty="0">
                <a:solidFill>
                  <a:srgbClr val="595959"/>
                </a:solidFill>
                <a:latin typeface="Trebuchet MS" pitchFamily="34" charset="0"/>
              </a:rPr>
              <a:t>New digital products, services and solutions</a:t>
            </a:r>
            <a:endParaRPr lang="en-US" sz="1400" dirty="0">
              <a:solidFill>
                <a:srgbClr val="595959"/>
              </a:solidFill>
              <a:latin typeface="Trebuchet MS" pitchFamily="34" charset="0"/>
            </a:endParaRPr>
          </a:p>
          <a:p>
            <a:pPr marL="108000" lvl="1" indent="-108000">
              <a:lnSpc>
                <a:spcPct val="90000"/>
              </a:lnSpc>
              <a:spcBef>
                <a:spcPts val="600"/>
              </a:spcBef>
              <a:spcAft>
                <a:spcPct val="15000"/>
              </a:spcAft>
              <a:buFont typeface="Arial" pitchFamily="34" charset="0"/>
              <a:buChar char="•"/>
            </a:pPr>
            <a:r>
              <a:rPr lang="en-IN" sz="1400" dirty="0">
                <a:solidFill>
                  <a:srgbClr val="595959"/>
                </a:solidFill>
                <a:latin typeface="Trebuchet MS" pitchFamily="34" charset="0"/>
              </a:rPr>
              <a:t>Personalised products and mass customisation</a:t>
            </a:r>
            <a:endParaRPr lang="en-US" sz="1400" dirty="0">
              <a:solidFill>
                <a:srgbClr val="595959"/>
              </a:solidFill>
              <a:latin typeface="Trebuchet MS" pitchFamily="34" charset="0"/>
            </a:endParaRPr>
          </a:p>
        </p:txBody>
      </p:sp>
      <p:sp>
        <p:nvSpPr>
          <p:cNvPr id="10" name="Rounded Rectangle 9"/>
          <p:cNvSpPr/>
          <p:nvPr/>
        </p:nvSpPr>
        <p:spPr>
          <a:xfrm>
            <a:off x="699618" y="1040956"/>
            <a:ext cx="4704262" cy="412659"/>
          </a:xfrm>
          <a:prstGeom prst="roundRect">
            <a:avLst/>
          </a:prstGeom>
          <a:solidFill>
            <a:srgbClr val="8FB4E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6731" tIns="34585" rIns="216731" bIns="34585" numCol="1" spcCol="1270" anchor="ctr" anchorCtr="0">
            <a:noAutofit/>
          </a:bodyPr>
          <a:lstStyle/>
          <a:p>
            <a:pPr lvl="0" algn="l" defTabSz="622300">
              <a:lnSpc>
                <a:spcPct val="90000"/>
              </a:lnSpc>
              <a:spcBef>
                <a:spcPct val="0"/>
              </a:spcBef>
              <a:spcAft>
                <a:spcPct val="35000"/>
              </a:spcAft>
            </a:pPr>
            <a:r>
              <a:rPr lang="en-US" sz="1400" b="1" kern="1200" dirty="0"/>
              <a:t>ADDITIONAL REVENUE FROM</a:t>
            </a:r>
          </a:p>
        </p:txBody>
      </p:sp>
      <p:sp>
        <p:nvSpPr>
          <p:cNvPr id="11" name="Freeform 10"/>
          <p:cNvSpPr/>
          <p:nvPr/>
        </p:nvSpPr>
        <p:spPr>
          <a:xfrm>
            <a:off x="363600" y="3201905"/>
            <a:ext cx="6720374" cy="1482808"/>
          </a:xfrm>
          <a:custGeom>
            <a:avLst/>
            <a:gdLst>
              <a:gd name="connsiteX0" fmla="*/ 0 w 6884276"/>
              <a:gd name="connsiteY0" fmla="*/ 0 h 1738800"/>
              <a:gd name="connsiteX1" fmla="*/ 6884276 w 6884276"/>
              <a:gd name="connsiteY1" fmla="*/ 0 h 1738800"/>
              <a:gd name="connsiteX2" fmla="*/ 6884276 w 6884276"/>
              <a:gd name="connsiteY2" fmla="*/ 1738800 h 1738800"/>
              <a:gd name="connsiteX3" fmla="*/ 0 w 6884276"/>
              <a:gd name="connsiteY3" fmla="*/ 1738800 h 1738800"/>
              <a:gd name="connsiteX4" fmla="*/ 0 w 6884276"/>
              <a:gd name="connsiteY4" fmla="*/ 0 h 17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276" h="1738800">
                <a:moveTo>
                  <a:pt x="0" y="0"/>
                </a:moveTo>
                <a:lnTo>
                  <a:pt x="6884276" y="0"/>
                </a:lnTo>
                <a:lnTo>
                  <a:pt x="6884276" y="1738800"/>
                </a:lnTo>
                <a:lnTo>
                  <a:pt x="0" y="1738800"/>
                </a:lnTo>
                <a:lnTo>
                  <a:pt x="0" y="0"/>
                </a:lnTo>
                <a:close/>
              </a:path>
            </a:pathLst>
          </a:custGeom>
          <a:ln>
            <a:solidFill>
              <a:srgbClr val="E7B8B7"/>
            </a:solidFill>
          </a:ln>
        </p:spPr>
        <p:style>
          <a:lnRef idx="2">
            <a:schemeClr val="accent4">
              <a:hueOff val="-4427054"/>
              <a:satOff val="26557"/>
              <a:lumOff val="98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0" tIns="216000" rIns="534296" bIns="99568"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08000" lvl="1" indent="-108000">
              <a:lnSpc>
                <a:spcPct val="90000"/>
              </a:lnSpc>
              <a:spcBef>
                <a:spcPts val="600"/>
              </a:spcBef>
              <a:spcAft>
                <a:spcPct val="15000"/>
              </a:spcAft>
              <a:buFont typeface="Arial" pitchFamily="34" charset="0"/>
              <a:buChar char="•"/>
            </a:pPr>
            <a:r>
              <a:rPr lang="en-US" sz="1400" dirty="0">
                <a:solidFill>
                  <a:srgbClr val="595959"/>
                </a:solidFill>
                <a:latin typeface="Trebuchet MS" pitchFamily="34" charset="0"/>
              </a:rPr>
              <a:t>Real time control &amp; optimization</a:t>
            </a:r>
          </a:p>
          <a:p>
            <a:pPr marL="108000" lvl="1" indent="-108000">
              <a:lnSpc>
                <a:spcPct val="90000"/>
              </a:lnSpc>
              <a:spcBef>
                <a:spcPts val="600"/>
              </a:spcBef>
              <a:spcAft>
                <a:spcPct val="15000"/>
              </a:spcAft>
              <a:buFont typeface="Arial" pitchFamily="34" charset="0"/>
              <a:buChar char="•"/>
            </a:pPr>
            <a:r>
              <a:rPr lang="en-IN" sz="1400" dirty="0">
                <a:solidFill>
                  <a:srgbClr val="595959"/>
                </a:solidFill>
                <a:latin typeface="Trebuchet MS" pitchFamily="34" charset="0"/>
              </a:rPr>
              <a:t>Predictive maintenance on key assets</a:t>
            </a:r>
            <a:endParaRPr lang="en-US" sz="1400" dirty="0">
              <a:solidFill>
                <a:srgbClr val="595959"/>
              </a:solidFill>
              <a:latin typeface="Trebuchet MS" pitchFamily="34" charset="0"/>
            </a:endParaRPr>
          </a:p>
          <a:p>
            <a:pPr marL="108000" lvl="1" indent="-108000">
              <a:lnSpc>
                <a:spcPct val="90000"/>
              </a:lnSpc>
              <a:spcBef>
                <a:spcPts val="600"/>
              </a:spcBef>
              <a:spcAft>
                <a:spcPct val="15000"/>
              </a:spcAft>
              <a:buFont typeface="Arial" pitchFamily="34" charset="0"/>
              <a:buChar char="•"/>
            </a:pPr>
            <a:r>
              <a:rPr lang="en-IN" sz="1400" dirty="0">
                <a:solidFill>
                  <a:srgbClr val="595959"/>
                </a:solidFill>
                <a:latin typeface="Trebuchet MS" pitchFamily="34" charset="0"/>
              </a:rPr>
              <a:t>Digitisation and automation of processes</a:t>
            </a:r>
            <a:endParaRPr lang="en-US" sz="1400" dirty="0">
              <a:solidFill>
                <a:srgbClr val="595959"/>
              </a:solidFill>
              <a:latin typeface="Trebuchet MS" pitchFamily="34" charset="0"/>
            </a:endParaRPr>
          </a:p>
        </p:txBody>
      </p:sp>
      <p:sp>
        <p:nvSpPr>
          <p:cNvPr id="12" name="Rounded Rectangle 11"/>
          <p:cNvSpPr/>
          <p:nvPr/>
        </p:nvSpPr>
        <p:spPr>
          <a:xfrm>
            <a:off x="699618" y="2995577"/>
            <a:ext cx="4704262" cy="412659"/>
          </a:xfrm>
          <a:prstGeom prst="roundRect">
            <a:avLst/>
          </a:prstGeom>
          <a:solidFill>
            <a:srgbClr val="E7B8B7"/>
          </a:solidFill>
        </p:spPr>
        <p:style>
          <a:lnRef idx="2">
            <a:schemeClr val="lt1">
              <a:hueOff val="0"/>
              <a:satOff val="0"/>
              <a:lumOff val="0"/>
              <a:alphaOff val="0"/>
            </a:schemeClr>
          </a:lnRef>
          <a:fillRef idx="1">
            <a:schemeClr val="accent4">
              <a:hueOff val="-4427054"/>
              <a:satOff val="26557"/>
              <a:lumOff val="981"/>
              <a:alphaOff val="0"/>
            </a:schemeClr>
          </a:fillRef>
          <a:effectRef idx="0">
            <a:schemeClr val="accent4">
              <a:hueOff val="-4427054"/>
              <a:satOff val="26557"/>
              <a:lumOff val="981"/>
              <a:alphaOff val="0"/>
            </a:schemeClr>
          </a:effectRef>
          <a:fontRef idx="minor">
            <a:schemeClr val="lt1"/>
          </a:fontRef>
        </p:style>
        <p:txBody>
          <a:bodyPr spcFirstLastPara="0" vert="horz" wrap="square" lIns="216731" tIns="34585" rIns="216731" bIns="34585" numCol="1" spcCol="1270" anchor="ctr" anchorCtr="0">
            <a:noAutofit/>
          </a:bodyPr>
          <a:lstStyle/>
          <a:p>
            <a:pPr lvl="0" algn="l" defTabSz="622300">
              <a:lnSpc>
                <a:spcPct val="90000"/>
              </a:lnSpc>
              <a:spcBef>
                <a:spcPct val="0"/>
              </a:spcBef>
              <a:spcAft>
                <a:spcPct val="35000"/>
              </a:spcAft>
            </a:pPr>
            <a:r>
              <a:rPr lang="en-US" sz="1400" b="1" kern="1200" dirty="0"/>
              <a:t>LOWER COST AND EFFICIENCY GAINS FROM</a:t>
            </a:r>
          </a:p>
        </p:txBody>
      </p:sp>
      <p:sp>
        <p:nvSpPr>
          <p:cNvPr id="5" name="Down Arrow 4"/>
          <p:cNvSpPr/>
          <p:nvPr/>
        </p:nvSpPr>
        <p:spPr>
          <a:xfrm>
            <a:off x="7588471" y="3762706"/>
            <a:ext cx="1008991" cy="1208689"/>
          </a:xfrm>
          <a:prstGeom prst="downArrow">
            <a:avLst/>
          </a:prstGeom>
        </p:spPr>
        <p:style>
          <a:lnRef idx="2">
            <a:schemeClr val="accent2"/>
          </a:lnRef>
          <a:fillRef idx="1">
            <a:schemeClr val="lt1"/>
          </a:fillRef>
          <a:effectRef idx="0">
            <a:schemeClr val="accent2"/>
          </a:effectRef>
          <a:fontRef idx="minor">
            <a:schemeClr val="dk1"/>
          </a:fontRef>
        </p:style>
        <p:txBody>
          <a:bodyPr lIns="36000" tIns="45709" rIns="36000" bIns="45709" rtlCol="0" anchor="ctr"/>
          <a:lstStyle/>
          <a:p>
            <a:pPr algn="ctr"/>
            <a:r>
              <a:rPr lang="en-US" sz="1100" dirty="0">
                <a:solidFill>
                  <a:srgbClr val="595959"/>
                </a:solidFill>
              </a:rPr>
              <a:t>3.9  %</a:t>
            </a:r>
          </a:p>
        </p:txBody>
      </p:sp>
      <p:sp>
        <p:nvSpPr>
          <p:cNvPr id="6" name="TextBox 5"/>
          <p:cNvSpPr txBox="1"/>
          <p:nvPr/>
        </p:nvSpPr>
        <p:spPr>
          <a:xfrm>
            <a:off x="7241628" y="3026980"/>
            <a:ext cx="1902372" cy="646309"/>
          </a:xfrm>
          <a:prstGeom prst="rect">
            <a:avLst/>
          </a:prstGeom>
          <a:noFill/>
        </p:spPr>
        <p:txBody>
          <a:bodyPr wrap="square" lIns="91417" tIns="45709" rIns="91417" bIns="45709" rtlCol="0">
            <a:spAutoFit/>
          </a:bodyPr>
          <a:lstStyle/>
          <a:p>
            <a:r>
              <a:rPr lang="en-US" sz="1200" dirty="0">
                <a:solidFill>
                  <a:srgbClr val="595959"/>
                </a:solidFill>
              </a:rPr>
              <a:t>$28 Bn </a:t>
            </a:r>
            <a:r>
              <a:rPr lang="en-US" sz="1200" b="1" dirty="0">
                <a:solidFill>
                  <a:srgbClr val="595959"/>
                </a:solidFill>
              </a:rPr>
              <a:t>cost reduction </a:t>
            </a:r>
            <a:r>
              <a:rPr lang="en-US" sz="1200" dirty="0">
                <a:solidFill>
                  <a:srgbClr val="595959"/>
                </a:solidFill>
              </a:rPr>
              <a:t>for the automotive industry until 2020</a:t>
            </a:r>
          </a:p>
        </p:txBody>
      </p:sp>
      <p:sp>
        <p:nvSpPr>
          <p:cNvPr id="7" name="TextBox 6"/>
          <p:cNvSpPr txBox="1"/>
          <p:nvPr/>
        </p:nvSpPr>
        <p:spPr>
          <a:xfrm>
            <a:off x="7241628" y="2091560"/>
            <a:ext cx="1902372" cy="646309"/>
          </a:xfrm>
          <a:prstGeom prst="rect">
            <a:avLst/>
          </a:prstGeom>
          <a:noFill/>
        </p:spPr>
        <p:txBody>
          <a:bodyPr wrap="square" lIns="91417" tIns="45709" rIns="91417" bIns="45709" rtlCol="0">
            <a:spAutoFit/>
          </a:bodyPr>
          <a:lstStyle/>
          <a:p>
            <a:r>
              <a:rPr lang="en-US" sz="1200" dirty="0">
                <a:solidFill>
                  <a:srgbClr val="595959"/>
                </a:solidFill>
              </a:rPr>
              <a:t>2.9 % </a:t>
            </a:r>
            <a:r>
              <a:rPr lang="en-US" sz="1200" b="1" dirty="0">
                <a:solidFill>
                  <a:srgbClr val="595959"/>
                </a:solidFill>
              </a:rPr>
              <a:t>increase expected in revenue</a:t>
            </a:r>
            <a:r>
              <a:rPr lang="en-US" sz="1200" dirty="0">
                <a:solidFill>
                  <a:srgbClr val="595959"/>
                </a:solidFill>
              </a:rPr>
              <a:t> from digital products until 2020</a:t>
            </a:r>
          </a:p>
        </p:txBody>
      </p:sp>
      <p:sp>
        <p:nvSpPr>
          <p:cNvPr id="8" name="Up Arrow 7"/>
          <p:cNvSpPr/>
          <p:nvPr/>
        </p:nvSpPr>
        <p:spPr>
          <a:xfrm>
            <a:off x="7619999" y="945931"/>
            <a:ext cx="966952" cy="1093076"/>
          </a:xfrm>
          <a:prstGeom prst="upArrow">
            <a:avLst/>
          </a:prstGeom>
        </p:spPr>
        <p:style>
          <a:lnRef idx="2">
            <a:schemeClr val="accent3"/>
          </a:lnRef>
          <a:fillRef idx="1">
            <a:schemeClr val="lt1"/>
          </a:fillRef>
          <a:effectRef idx="0">
            <a:schemeClr val="accent3"/>
          </a:effectRef>
          <a:fontRef idx="minor">
            <a:schemeClr val="dk1"/>
          </a:fontRef>
        </p:style>
        <p:txBody>
          <a:bodyPr lIns="36000" tIns="45709" rIns="36000" bIns="45709" rtlCol="0" anchor="ctr"/>
          <a:lstStyle/>
          <a:p>
            <a:pPr algn="ctr"/>
            <a:r>
              <a:rPr lang="en-US" sz="1100" dirty="0">
                <a:solidFill>
                  <a:srgbClr val="595959"/>
                </a:solidFill>
              </a:rPr>
              <a:t>2.9</a:t>
            </a:r>
            <a:r>
              <a:rPr lang="en-US" sz="1100" dirty="0">
                <a:solidFill>
                  <a:prstClr val="black"/>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nSpc>
                <a:spcPct val="90000"/>
              </a:lnSpc>
            </a:pPr>
            <a:r>
              <a:rPr lang="en-US" dirty="0"/>
              <a:t>DIGITIZATION OF MANUFACTURING VALUE CHAIN</a:t>
            </a:r>
          </a:p>
        </p:txBody>
      </p:sp>
      <p:sp>
        <p:nvSpPr>
          <p:cNvPr id="22" name="TextBox 21"/>
          <p:cNvSpPr txBox="1"/>
          <p:nvPr/>
        </p:nvSpPr>
        <p:spPr>
          <a:xfrm>
            <a:off x="119681" y="4880953"/>
            <a:ext cx="984518" cy="261588"/>
          </a:xfrm>
          <a:prstGeom prst="rect">
            <a:avLst/>
          </a:prstGeom>
          <a:noFill/>
        </p:spPr>
        <p:txBody>
          <a:bodyPr wrap="none" lIns="91417" tIns="45709" rIns="91417" bIns="45709" rtlCol="0">
            <a:spAutoFit/>
          </a:bodyPr>
          <a:lstStyle/>
          <a:p>
            <a:r>
              <a:rPr lang="en-US" sz="1100" b="1" i="1" dirty="0">
                <a:solidFill>
                  <a:prstClr val="white"/>
                </a:solidFill>
              </a:rPr>
              <a:t>Source</a:t>
            </a:r>
            <a:r>
              <a:rPr lang="en-US" sz="1100" i="1" dirty="0">
                <a:solidFill>
                  <a:prstClr val="white"/>
                </a:solidFill>
              </a:rPr>
              <a:t>: PwC</a:t>
            </a:r>
            <a:endParaRPr lang="en-IN" sz="1100" i="1" dirty="0">
              <a:solidFill>
                <a:prstClr val="white"/>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040" y="944880"/>
            <a:ext cx="8737600" cy="3935134"/>
          </a:xfrm>
          <a:prstGeom prst="rect">
            <a:avLst/>
          </a:prstGeom>
        </p:spPr>
      </p:pic>
      <p:sp>
        <p:nvSpPr>
          <p:cNvPr id="25" name="TextBox 24"/>
          <p:cNvSpPr txBox="1"/>
          <p:nvPr/>
        </p:nvSpPr>
        <p:spPr>
          <a:xfrm>
            <a:off x="272081" y="4881892"/>
            <a:ext cx="984518" cy="261588"/>
          </a:xfrm>
          <a:prstGeom prst="rect">
            <a:avLst/>
          </a:prstGeom>
          <a:noFill/>
        </p:spPr>
        <p:txBody>
          <a:bodyPr wrap="none" lIns="91417" tIns="45709" rIns="91417" bIns="45709" rtlCol="0">
            <a:spAutoFit/>
          </a:bodyPr>
          <a:lstStyle/>
          <a:p>
            <a:r>
              <a:rPr lang="en-US" sz="1100" b="1" i="1" dirty="0"/>
              <a:t>Source</a:t>
            </a:r>
            <a:r>
              <a:rPr lang="en-US" sz="1100" i="1" dirty="0"/>
              <a:t>: PwC</a:t>
            </a:r>
            <a:endParaRPr lang="en-IN" sz="1100" i="1" dirty="0"/>
          </a:p>
        </p:txBody>
      </p:sp>
    </p:spTree>
    <p:extLst>
      <p:ext uri="{BB962C8B-B14F-4D97-AF65-F5344CB8AC3E}">
        <p14:creationId xmlns:p14="http://schemas.microsoft.com/office/powerpoint/2010/main" val="372621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r="6396"/>
          <a:stretch/>
        </p:blipFill>
        <p:spPr>
          <a:xfrm flipH="1">
            <a:off x="-1" y="1418383"/>
            <a:ext cx="9143999" cy="3725117"/>
          </a:xfrm>
          <a:prstGeom prst="rect">
            <a:avLst/>
          </a:prstGeom>
        </p:spPr>
      </p:pic>
      <p:sp>
        <p:nvSpPr>
          <p:cNvPr id="21" name="Rectangle 20"/>
          <p:cNvSpPr/>
          <p:nvPr/>
        </p:nvSpPr>
        <p:spPr>
          <a:xfrm>
            <a:off x="0" y="1425323"/>
            <a:ext cx="9145026" cy="3718178"/>
          </a:xfrm>
          <a:prstGeom prst="rect">
            <a:avLst/>
          </a:prstGeom>
          <a:solidFill>
            <a:schemeClr val="tx1">
              <a:lumMod val="65000"/>
              <a:lumOff val="3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512" y="1"/>
            <a:ext cx="9145025" cy="1422400"/>
          </a:xfrm>
          <a:prstGeom prst="rect">
            <a:avLst/>
          </a:prstGeom>
          <a:solidFill>
            <a:srgbClr val="E318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en-IN" dirty="0"/>
          </a:p>
        </p:txBody>
      </p:sp>
      <p:grpSp>
        <p:nvGrpSpPr>
          <p:cNvPr id="8" name="Group 71"/>
          <p:cNvGrpSpPr/>
          <p:nvPr/>
        </p:nvGrpSpPr>
        <p:grpSpPr>
          <a:xfrm>
            <a:off x="7306510" y="2"/>
            <a:ext cx="1465634" cy="829997"/>
            <a:chOff x="9753599" y="1"/>
            <a:chExt cx="1739885" cy="985307"/>
          </a:xfrm>
        </p:grpSpPr>
        <p:sp>
          <p:nvSpPr>
            <p:cNvPr id="9" name="Round Same Side Corner Rectangle 8"/>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2" descr="Image result for sify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AutoShape 2"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sp>
        <p:nvSpPr>
          <p:cNvPr id="12" name="AutoShape 4"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sp>
        <p:nvSpPr>
          <p:cNvPr id="13" name="AutoShape 6" descr="Image result for mahindra &amp; Mahindra"/>
          <p:cNvSpPr>
            <a:spLocks noChangeAspect="1" noChangeArrowheads="1"/>
          </p:cNvSpPr>
          <p:nvPr/>
        </p:nvSpPr>
        <p:spPr bwMode="auto">
          <a:xfrm>
            <a:off x="155575" y="-144463"/>
            <a:ext cx="304800" cy="304801"/>
          </a:xfrm>
          <a:prstGeom prst="rect">
            <a:avLst/>
          </a:prstGeom>
          <a:noFill/>
        </p:spPr>
        <p:txBody>
          <a:bodyPr vert="horz" wrap="square" lIns="91417" tIns="45709" rIns="91417" bIns="45709" numCol="1" anchor="t" anchorCtr="0" compatLnSpc="1">
            <a:prstTxWarp prst="textNoShape">
              <a:avLst/>
            </a:prstTxWarp>
          </a:bodyPr>
          <a:lstStyle/>
          <a:p>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 y="0"/>
            <a:ext cx="5232005" cy="186542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575" y="80551"/>
            <a:ext cx="1415441" cy="645441"/>
          </a:xfrm>
          <a:prstGeom prst="rect">
            <a:avLst/>
          </a:prstGeom>
        </p:spPr>
      </p:pic>
      <p:sp>
        <p:nvSpPr>
          <p:cNvPr id="17" name="Title 1"/>
          <p:cNvSpPr txBox="1">
            <a:spLocks/>
          </p:cNvSpPr>
          <p:nvPr/>
        </p:nvSpPr>
        <p:spPr>
          <a:xfrm>
            <a:off x="358775" y="2841623"/>
            <a:ext cx="4808829" cy="954085"/>
          </a:xfrm>
          <a:prstGeom prst="rect">
            <a:avLst/>
          </a:prstGeom>
        </p:spPr>
        <p:txBody>
          <a:bodyPr wrap="square" lIns="0" tIns="45709" rIns="91417" bIns="45709" anchor="t" anchorCtr="0">
            <a:spAutoFit/>
          </a:bodyPr>
          <a:lstStyle>
            <a:lvl1pPr algn="l" defTabSz="1003960" rtl="0" eaLnBrk="1" latinLnBrk="0" hangingPunct="1">
              <a:spcBef>
                <a:spcPct val="0"/>
              </a:spcBef>
              <a:buNone/>
              <a:defRPr lang="en-GB" sz="2400" kern="1200">
                <a:solidFill>
                  <a:schemeClr val="tx2"/>
                </a:solidFill>
                <a:latin typeface="+mj-lt"/>
                <a:ea typeface="+mj-ea"/>
                <a:cs typeface="+mj-cs"/>
              </a:defRPr>
            </a:lvl1pPr>
          </a:lstStyle>
          <a:p>
            <a:r>
              <a:rPr lang="en-IN" sz="2800" dirty="0">
                <a:solidFill>
                  <a:schemeClr val="bg1"/>
                </a:solidFill>
                <a:latin typeface="Trebuchet MS" panose="020B0603020202020204" pitchFamily="34" charset="0"/>
              </a:rPr>
              <a:t>INDIAN MANUFACTURING INDUSTRY OVERVIEW</a:t>
            </a:r>
          </a:p>
        </p:txBody>
      </p:sp>
      <p:sp>
        <p:nvSpPr>
          <p:cNvPr id="15" name="Rectangle 14"/>
          <p:cNvSpPr/>
          <p:nvPr/>
        </p:nvSpPr>
        <p:spPr>
          <a:xfrm>
            <a:off x="792000" y="1421304"/>
            <a:ext cx="8352000" cy="4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sld>
</file>

<file path=ppt/theme/theme1.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1744</TotalTime>
  <Words>2555</Words>
  <Application>Microsoft Office PowerPoint</Application>
  <PresentationFormat>On-screen Show (16:9)</PresentationFormat>
  <Paragraphs>442</Paragraphs>
  <Slides>29</Slides>
  <Notes>12</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Sify New Theme</vt:lpstr>
      <vt:lpstr>1_Sify New Theme</vt:lpstr>
      <vt:lpstr>PowerPoint Presentation</vt:lpstr>
      <vt:lpstr>AGENDA</vt:lpstr>
      <vt:lpstr>PowerPoint Presentation</vt:lpstr>
      <vt:lpstr>INDUSTRY 4.0</vt:lpstr>
      <vt:lpstr>INDUSTRY 4.0: MANUFACTURING FOR THE 21ST CENTURY</vt:lpstr>
      <vt:lpstr>MULTIPLE LEVERS OF VALUE CREATION </vt:lpstr>
      <vt:lpstr>Industry 4.0 value add </vt:lpstr>
      <vt:lpstr>DIGITIZATION OF MANUFACTURING VALUE CHAIN</vt:lpstr>
      <vt:lpstr>PowerPoint Presentation</vt:lpstr>
      <vt:lpstr>Indian Manufacturing Industry – Market size &amp; growth</vt:lpstr>
      <vt:lpstr>MANUFACTURING – key sub-verticals in indian market</vt:lpstr>
      <vt:lpstr>Major investments and developments in manufacturing sector</vt:lpstr>
      <vt:lpstr>PowerPoint Presentation</vt:lpstr>
      <vt:lpstr>Indian automotive industry: Market size &amp; growth</vt:lpstr>
      <vt:lpstr>Trends in automotive industry to improve customer experience</vt:lpstr>
      <vt:lpstr>Indian automotive industry: KEY HIGHLIGHTS</vt:lpstr>
      <vt:lpstr>KEY ICT TRENDS</vt:lpstr>
      <vt:lpstr>AUTOMOTIVE GIANTS ADOPTING ICT</vt:lpstr>
      <vt:lpstr>AUTOMOTIVE GIANTS ADOPTING ICT</vt:lpstr>
      <vt:lpstr>PowerPoint Presentation</vt:lpstr>
      <vt:lpstr>SIFY’s IOT PLAY</vt:lpstr>
      <vt:lpstr>SIFY's APPLICATION PLAY</vt:lpstr>
      <vt:lpstr>We can elevate you!</vt:lpstr>
      <vt:lpstr>ENGAGEMENT MODELS</vt:lpstr>
      <vt:lpstr>COMMERCIAL MODELS</vt:lpstr>
      <vt:lpstr>OUR SERVICES MODEL ALIGNED TO CUSTOMERS’ DIGITAL JOURNEY</vt:lpstr>
      <vt:lpstr>Organizational Shift and Sify Capabilities for Industry 4.0</vt:lpstr>
      <vt:lpstr>Manufacturing trends vs Sify investments(WIP)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Ashish Kumar</cp:lastModifiedBy>
  <cp:revision>116</cp:revision>
  <dcterms:created xsi:type="dcterms:W3CDTF">2018-05-30T06:38:40Z</dcterms:created>
  <dcterms:modified xsi:type="dcterms:W3CDTF">2023-09-19T06:43:10Z</dcterms:modified>
</cp:coreProperties>
</file>